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7" r:id="rId2"/>
    <p:sldId id="260" r:id="rId3"/>
    <p:sldId id="277" r:id="rId4"/>
    <p:sldId id="259" r:id="rId5"/>
    <p:sldId id="282" r:id="rId6"/>
    <p:sldId id="279" r:id="rId7"/>
    <p:sldId id="261" r:id="rId8"/>
    <p:sldId id="262" r:id="rId9"/>
    <p:sldId id="281" r:id="rId10"/>
    <p:sldId id="263" r:id="rId11"/>
    <p:sldId id="264" r:id="rId12"/>
    <p:sldId id="265" r:id="rId13"/>
    <p:sldId id="266" r:id="rId14"/>
    <p:sldId id="267" r:id="rId15"/>
    <p:sldId id="268" r:id="rId16"/>
    <p:sldId id="274" r:id="rId17"/>
    <p:sldId id="275" r:id="rId18"/>
    <p:sldId id="276" r:id="rId19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150"/>
    <a:srgbClr val="FF0066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56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ABA49-FB54-48FA-958C-0FBAB827CB7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97FEC-E320-49A4-A405-904A458CB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2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0CEB0-7530-4F08-9602-8AE77E770D9A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2CC98-D5B8-4E43-AB9B-E516B2C4C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15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22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05834" y="2818181"/>
            <a:ext cx="10180333" cy="183246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9441" y="4854247"/>
            <a:ext cx="10587308" cy="814427"/>
          </a:xfrm>
        </p:spPr>
        <p:txBody>
          <a:bodyPr>
            <a:normAutofit/>
          </a:bodyPr>
          <a:lstStyle>
            <a:lvl1pPr marL="0" indent="0" algn="l">
              <a:buNone/>
              <a:defRPr sz="3733" b="0" i="0">
                <a:solidFill>
                  <a:srgbClr val="FF015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3/22/2020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37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3/22/2020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812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3/22/2020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784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3/22/2020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E056B0DD-0AEF-4055-A369-C1C2A18BBD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4408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19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71293"/>
            <a:ext cx="10994760" cy="1221640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FF01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00147"/>
            <a:ext cx="10994760" cy="4682949"/>
          </a:xfrm>
        </p:spPr>
        <p:txBody>
          <a:bodyPr/>
          <a:lstStyle>
            <a:lvl1pPr algn="l">
              <a:defRPr sz="3733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3/22/2020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76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687" y="578507"/>
            <a:ext cx="8755087" cy="763525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FF01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4687" y="1392934"/>
            <a:ext cx="8755087" cy="4681415"/>
          </a:xfrm>
        </p:spPr>
        <p:txBody>
          <a:bodyPr/>
          <a:lstStyle>
            <a:lvl1pPr>
              <a:defRPr sz="3733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3/22/2020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141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3/22/2020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26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3/22/2020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18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1" y="171294"/>
            <a:ext cx="10587545" cy="1018033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FF01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1974812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2614574"/>
            <a:ext cx="5386917" cy="2850495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1974812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614574"/>
            <a:ext cx="5389033" cy="2850495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3/22/2020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45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3/22/2020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153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3/22/2020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88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3/22/2020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674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3/22/2020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0AED8-5FAC-4F75-8DA1-DC85D3FA2453}"/>
              </a:ext>
            </a:extLst>
          </p:cNvPr>
          <p:cNvSpPr txBox="1"/>
          <p:nvPr userDrawn="1"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presentation uses a free template provided by FPPT.com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375228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621" y="2818181"/>
            <a:ext cx="6719020" cy="1832460"/>
          </a:xfrm>
        </p:spPr>
        <p:txBody>
          <a:bodyPr/>
          <a:lstStyle/>
          <a:p>
            <a:pPr algn="just"/>
            <a:r>
              <a:rPr lang="en-US" dirty="0" smtClean="0">
                <a:latin typeface="Sitka Subheading" panose="02000505000000020004" pitchFamily="2" charset="0"/>
              </a:rPr>
              <a:t>Search As A Technique</a:t>
            </a:r>
            <a:endParaRPr lang="en-US" dirty="0">
              <a:latin typeface="Sitka Subheading" panose="0200050500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7539" y="5337798"/>
            <a:ext cx="10587308" cy="814427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rgbClr val="D36087"/>
                </a:solidFill>
                <a:latin typeface="Monotype Corsiva" panose="03010101010201010101" pitchFamily="66" charset="0"/>
              </a:rPr>
              <a:t>Litty Tressa George</a:t>
            </a:r>
          </a:p>
          <a:p>
            <a:r>
              <a:rPr lang="en-US" b="1" dirty="0" smtClean="0">
                <a:solidFill>
                  <a:srgbClr val="D36087"/>
                </a:solidFill>
                <a:latin typeface="Monotype Corsiva" panose="03010101010201010101" pitchFamily="66" charset="0"/>
              </a:rPr>
              <a:t>FICT</a:t>
            </a:r>
            <a:endParaRPr lang="en-US" b="1" dirty="0">
              <a:solidFill>
                <a:srgbClr val="D36087"/>
              </a:solidFill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660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36913" y="353706"/>
            <a:ext cx="8755087" cy="763525"/>
          </a:xfrm>
        </p:spPr>
        <p:txBody>
          <a:bodyPr>
            <a:noAutofit/>
          </a:bodyPr>
          <a:lstStyle/>
          <a:p>
            <a:r>
              <a:rPr lang="en-US" u="sng" dirty="0" smtClean="0">
                <a:latin typeface="Monotype Corsiva" panose="03010101010201010101" pitchFamily="66" charset="0"/>
                <a:cs typeface="Times New Roman" panose="02020603050405020304" pitchFamily="18" charset="0"/>
              </a:rPr>
              <a:t>Search Algorithm Classification</a:t>
            </a:r>
            <a:endParaRPr lang="en-US" u="sng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24592" y="3237932"/>
            <a:ext cx="8755087" cy="46814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Un-Informed Search Strategy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Informed Search Strategy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431081" y="1291189"/>
            <a:ext cx="94812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Searching is a process to find the solution for a given set of problems.</a:t>
            </a:r>
          </a:p>
          <a:p>
            <a:pPr marL="380990" indent="-380990"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in artificial intelligence can be done by using either </a:t>
            </a:r>
            <a:r>
              <a:rPr lang="en-US" sz="2400" i="1" dirty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uninformed </a:t>
            </a:r>
            <a:r>
              <a:rPr lang="en-US" sz="2400" i="1" dirty="0" smtClean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en-US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algorithmic</a:t>
            </a:r>
            <a:r>
              <a:rPr lang="en-US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strategies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either </a:t>
            </a:r>
            <a:r>
              <a:rPr lang="en-US" sz="2400" i="1" dirty="0" smtClean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informed search algorithmic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strategies.</a:t>
            </a:r>
          </a:p>
        </p:txBody>
      </p:sp>
    </p:spTree>
    <p:extLst>
      <p:ext uri="{BB962C8B-B14F-4D97-AF65-F5344CB8AC3E}">
        <p14:creationId xmlns:p14="http://schemas.microsoft.com/office/powerpoint/2010/main" val="3896671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9579" y="780850"/>
            <a:ext cx="10587545" cy="101803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Monotype Corsiva" panose="03010101010201010101" pitchFamily="66" charset="0"/>
              </a:rPr>
              <a:t>Un-Informed </a:t>
            </a:r>
            <a:r>
              <a:rPr lang="en-US" b="1" dirty="0">
                <a:latin typeface="Monotype Corsiva" panose="03010101010201010101" pitchFamily="66" charset="0"/>
              </a:rPr>
              <a:t>Search Strategy</a:t>
            </a:r>
            <a:r>
              <a:rPr lang="en-US" dirty="0">
                <a:solidFill>
                  <a:schemeClr val="bg1"/>
                </a:solidFill>
                <a:latin typeface="Monotype Corsiva" panose="03010101010201010101" pitchFamily="66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Monotype Corsiva" panose="03010101010201010101" pitchFamily="66" charset="0"/>
              </a:rPr>
            </a:br>
            <a:endParaRPr lang="en-US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4704" y="1603643"/>
            <a:ext cx="120572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Uninformed search </a:t>
            </a:r>
            <a:r>
              <a:rPr lang="en-US" sz="2400" dirty="0" smtClean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of general-purpose search algorithms which operates in </a:t>
            </a:r>
            <a:r>
              <a:rPr lang="en-US" sz="2400" dirty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brute force-way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80990" indent="-38099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Uninformed search algorithms do </a:t>
            </a:r>
            <a:r>
              <a:rPr lang="en-US" sz="2400" dirty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have additional information about the problem domain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than Initial state &amp; Goal state description , so it is also called </a:t>
            </a:r>
            <a:r>
              <a:rPr lang="en-US" sz="2400" dirty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blind search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Un-Informed search strategy  includes two basic search techniques. These are:</a:t>
            </a:r>
          </a:p>
          <a:p>
            <a:pPr marL="3047924" indent="38099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47924" indent="38099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Search.</a:t>
            </a:r>
          </a:p>
          <a:p>
            <a:pPr marL="3047924" indent="38099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47924" indent="38099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</a:t>
            </a:r>
          </a:p>
        </p:txBody>
      </p:sp>
    </p:spTree>
    <p:extLst>
      <p:ext uri="{BB962C8B-B14F-4D97-AF65-F5344CB8AC3E}">
        <p14:creationId xmlns:p14="http://schemas.microsoft.com/office/powerpoint/2010/main" val="2059584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34688" y="374900"/>
            <a:ext cx="9557313" cy="763525"/>
          </a:xfrm>
        </p:spPr>
        <p:txBody>
          <a:bodyPr>
            <a:noAutofit/>
          </a:bodyPr>
          <a:lstStyle/>
          <a:p>
            <a:r>
              <a:rPr lang="en-US" u="sng" dirty="0">
                <a:latin typeface="Monotype Corsiva" panose="03010101010201010101" pitchFamily="66" charset="0"/>
                <a:cs typeface="Times New Roman" panose="02020603050405020304" pitchFamily="18" charset="0"/>
              </a:rPr>
              <a:t>Following are the various types of uninformed search </a:t>
            </a:r>
            <a:r>
              <a:rPr lang="en-US" u="sng" dirty="0" smtClean="0">
                <a:latin typeface="Monotype Corsiva" panose="03010101010201010101" pitchFamily="66" charset="0"/>
                <a:cs typeface="Times New Roman" panose="02020603050405020304" pitchFamily="18" charset="0"/>
              </a:rPr>
              <a:t>algorithms</a:t>
            </a:r>
            <a:endParaRPr lang="en-US" u="sng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45507" y="2003754"/>
            <a:ext cx="8755087" cy="46814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Breadth-first Search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Depth-first Search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Depth-limited Search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deepening depth-first search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 cost search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Search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86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Informed / Heuristic Search</a:t>
            </a:r>
            <a:endParaRPr lang="en-US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267" y="1800147"/>
            <a:ext cx="12098733" cy="4811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67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the example of looking for a suitable Christmas gift. </a:t>
            </a:r>
          </a:p>
          <a:p>
            <a:endParaRPr lang="en-US" sz="2667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indent="-457189" algn="just">
              <a:buFont typeface="Wingdings" panose="05000000000000000000" pitchFamily="2" charset="2"/>
              <a:buChar char="v"/>
            </a:pPr>
            <a:r>
              <a:rPr lang="en-US" sz="25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few people would simply walk into </a:t>
            </a:r>
            <a:r>
              <a:rPr lang="en-US" sz="2533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shop </a:t>
            </a:r>
            <a:r>
              <a:rPr lang="en-US" sz="25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they came across it, looking in </a:t>
            </a:r>
            <a:r>
              <a:rPr lang="en-US" sz="2533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department </a:t>
            </a:r>
            <a:r>
              <a:rPr lang="en-US" sz="25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turn until they see a present that they desired . </a:t>
            </a:r>
          </a:p>
          <a:p>
            <a:pPr algn="just"/>
            <a:endParaRPr lang="en-US" sz="25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indent="-457189" algn="just">
              <a:buFont typeface="Wingdings" panose="05000000000000000000" pitchFamily="2" charset="2"/>
              <a:buChar char="v"/>
            </a:pPr>
            <a:r>
              <a:rPr lang="en-US" sz="25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people would go </a:t>
            </a:r>
            <a:r>
              <a:rPr lang="en-US" sz="2533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straight to the shop </a:t>
            </a:r>
            <a:r>
              <a:rPr lang="en-US" sz="25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they </a:t>
            </a:r>
            <a:r>
              <a:rPr lang="en-US" sz="2533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considered to be most likely </a:t>
            </a:r>
            <a:r>
              <a:rPr lang="en-US" sz="25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have a suitable gift. </a:t>
            </a:r>
          </a:p>
          <a:p>
            <a:pPr marL="457189" indent="-457189" algn="just">
              <a:buFont typeface="Wingdings" panose="05000000000000000000" pitchFamily="2" charset="2"/>
              <a:buChar char="v"/>
            </a:pPr>
            <a:r>
              <a:rPr lang="en-US" sz="25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no gift was found in that shop, they would then proceed to the shop they considered to be the </a:t>
            </a:r>
            <a:r>
              <a:rPr lang="en-US" sz="2533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most likely </a:t>
            </a:r>
            <a:r>
              <a:rPr lang="en-US" sz="25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have a suitable </a:t>
            </a:r>
            <a:r>
              <a:rPr lang="en-US" sz="2533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gift using information from their previous experience.</a:t>
            </a:r>
            <a:endParaRPr lang="en-US" sz="25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indent="-457189" algn="just">
              <a:buFont typeface="Wingdings" panose="05000000000000000000" pitchFamily="2" charset="2"/>
              <a:buChar char="v"/>
            </a:pPr>
            <a:r>
              <a:rPr lang="en-US" sz="25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kind of information is called a </a:t>
            </a:r>
            <a:r>
              <a:rPr lang="en-US" sz="2533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heuristic.</a:t>
            </a:r>
          </a:p>
          <a:p>
            <a:pPr marL="457189" indent="-457189" algn="just">
              <a:buFont typeface="Wingdings" panose="05000000000000000000" pitchFamily="2" charset="2"/>
              <a:buChar char="v"/>
            </a:pPr>
            <a:endParaRPr lang="en-US" sz="2533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925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onotype Corsiva" panose="03010101010201010101" pitchFamily="66" charset="0"/>
              </a:rPr>
              <a:t>Heuristic Search</a:t>
            </a:r>
            <a:endParaRPr lang="en-US" dirty="0">
              <a:latin typeface="Monotype Corsiva" panose="03010101010201010101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604" y="1596540"/>
            <a:ext cx="11809185" cy="5139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 algn="just">
              <a:buFont typeface="Wingdings" panose="05000000000000000000" pitchFamily="2" charset="2"/>
              <a:buChar char="v"/>
            </a:pPr>
            <a:r>
              <a:rPr lang="en-US" sz="25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methods that </a:t>
            </a:r>
            <a:r>
              <a:rPr lang="en-US" sz="253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heuristics </a:t>
            </a:r>
            <a:r>
              <a:rPr lang="en-US" sz="25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are thus thought of as </a:t>
            </a:r>
            <a:r>
              <a:rPr lang="en-US" sz="253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heuristic search methods, or heuristically informed search methods.</a:t>
            </a:r>
          </a:p>
          <a:p>
            <a:pPr marL="380990" indent="-380990" algn="just">
              <a:buFont typeface="Wingdings" panose="05000000000000000000" pitchFamily="2" charset="2"/>
              <a:buChar char="v"/>
            </a:pPr>
            <a:r>
              <a:rPr lang="en-US" sz="25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search method or heuristic is </a:t>
            </a:r>
            <a:r>
              <a:rPr lang="en-US" sz="25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informed </a:t>
            </a:r>
            <a:r>
              <a:rPr lang="en-US" sz="253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it uses additional information </a:t>
            </a:r>
            <a:r>
              <a:rPr lang="en-US" sz="25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nodes that have not yet been explored to </a:t>
            </a:r>
            <a:r>
              <a:rPr lang="en-US" sz="253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decide which nodes to examine next.</a:t>
            </a:r>
          </a:p>
          <a:p>
            <a:pPr algn="just"/>
            <a:endParaRPr lang="en-US" sz="2533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0990" indent="-380990" algn="just">
              <a:buFont typeface="Wingdings" panose="05000000000000000000" pitchFamily="2" charset="2"/>
              <a:buChar char="v"/>
            </a:pPr>
            <a:r>
              <a:rPr lang="en-US" sz="25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heuristic method, however, might not always give the best solution</a:t>
            </a:r>
            <a:r>
              <a:rPr lang="en-US" sz="253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but it guaranteed to find a good solution in reasonable time.</a:t>
            </a:r>
          </a:p>
          <a:p>
            <a:pPr algn="just"/>
            <a:endParaRPr lang="en-US" sz="2533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0990" indent="-380990" algn="just">
              <a:buFont typeface="Wingdings" panose="05000000000000000000" pitchFamily="2" charset="2"/>
              <a:buChar char="v"/>
            </a:pPr>
            <a:r>
              <a:rPr lang="en-US" sz="25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search method is described as </a:t>
            </a:r>
            <a:r>
              <a:rPr lang="en-US" sz="25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monotone</a:t>
            </a:r>
            <a:r>
              <a:rPr lang="en-US" sz="25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it always reaches a given node by the shortest possible path</a:t>
            </a:r>
            <a:r>
              <a:rPr lang="en-US" sz="253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80990" indent="-38099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monotonic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heuristic is a heuristic that has this property.</a:t>
            </a:r>
          </a:p>
          <a:p>
            <a:pPr marL="380990" indent="-380990" algn="just">
              <a:buFont typeface="Wingdings" panose="05000000000000000000" pitchFamily="2" charset="2"/>
              <a:buChar char="v"/>
            </a:pPr>
            <a:r>
              <a:rPr lang="en-US" sz="25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5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admissible heuristic </a:t>
            </a:r>
            <a:r>
              <a:rPr lang="en-US" sz="25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heuristic that </a:t>
            </a:r>
            <a:r>
              <a:rPr lang="en-US" sz="253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never overestimates the true distance of a node from the goal.</a:t>
            </a:r>
          </a:p>
        </p:txBody>
      </p:sp>
    </p:spTree>
    <p:extLst>
      <p:ext uri="{BB962C8B-B14F-4D97-AF65-F5344CB8AC3E}">
        <p14:creationId xmlns:p14="http://schemas.microsoft.com/office/powerpoint/2010/main" val="1224164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1900" y="2818180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80990" indent="-38099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C00000"/>
                </a:solidFill>
              </a:rPr>
              <a:t>Best-First Search</a:t>
            </a:r>
          </a:p>
          <a:p>
            <a:pPr marL="380990" indent="-38099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C00000"/>
                </a:solidFill>
              </a:rPr>
              <a:t>A* Search</a:t>
            </a:r>
          </a:p>
          <a:p>
            <a:pPr marL="380990" indent="-380990">
              <a:buFont typeface="Wingdings" panose="05000000000000000000" pitchFamily="2" charset="2"/>
              <a:buChar char="q"/>
            </a:pPr>
            <a:r>
              <a:rPr lang="en-US" sz="2400" dirty="0"/>
              <a:t>Bidirectional Search</a:t>
            </a:r>
          </a:p>
          <a:p>
            <a:pPr marL="380990" indent="-380990">
              <a:buFont typeface="Wingdings" panose="05000000000000000000" pitchFamily="2" charset="2"/>
              <a:buChar char="q"/>
            </a:pPr>
            <a:r>
              <a:rPr lang="en-US" sz="2400" dirty="0"/>
              <a:t>Tabu Search</a:t>
            </a:r>
          </a:p>
          <a:p>
            <a:pPr marL="380990" indent="-380990">
              <a:buFont typeface="Wingdings" panose="05000000000000000000" pitchFamily="2" charset="2"/>
              <a:buChar char="q"/>
            </a:pPr>
            <a:r>
              <a:rPr lang="en-US" sz="2400" dirty="0"/>
              <a:t>Beam Search</a:t>
            </a:r>
          </a:p>
          <a:p>
            <a:pPr marL="380990" indent="-380990">
              <a:buFont typeface="Wingdings" panose="05000000000000000000" pitchFamily="2" charset="2"/>
              <a:buChar char="q"/>
            </a:pPr>
            <a:r>
              <a:rPr lang="en-US" sz="2400" dirty="0"/>
              <a:t>Simulated Annealing</a:t>
            </a:r>
          </a:p>
          <a:p>
            <a:pPr marL="380990" indent="-38099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C00000"/>
                </a:solidFill>
              </a:rPr>
              <a:t>Hill Climbing</a:t>
            </a:r>
          </a:p>
          <a:p>
            <a:pPr marL="380990" indent="-38099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C00000"/>
                </a:solidFill>
              </a:rPr>
              <a:t>Constraint Satisfaction Problems</a:t>
            </a:r>
          </a:p>
        </p:txBody>
      </p:sp>
      <p:sp>
        <p:nvSpPr>
          <p:cNvPr id="3" name="Rectangle 2"/>
          <p:cNvSpPr/>
          <p:nvPr/>
        </p:nvSpPr>
        <p:spPr>
          <a:xfrm>
            <a:off x="1209441" y="374901"/>
            <a:ext cx="62472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FF01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otype Corsiva" panose="03010101010201010101" pitchFamily="66" charset="0"/>
                <a:ea typeface="+mj-ea"/>
                <a:cs typeface="+mj-cs"/>
              </a:rPr>
              <a:t>Informed Search Techniques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919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1407" y="1800147"/>
            <a:ext cx="105875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elements of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problem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are the 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States , Actions And Goal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8136" y="2261812"/>
            <a:ext cx="1140197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endParaRPr lang="en-US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1219170">
              <a:buFont typeface="Wingdings" panose="05000000000000000000" pitchFamily="2" charset="2"/>
              <a:buChar char="v"/>
            </a:pPr>
            <a:r>
              <a:rPr lang="en-US" sz="2400" u="sng" dirty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State</a:t>
            </a:r>
          </a:p>
          <a:p>
            <a:pPr defTabSz="121917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state from which the agent infers that it is at the beginning</a:t>
            </a:r>
          </a:p>
          <a:p>
            <a:pPr marL="342900" indent="-342900" defTabSz="1219170">
              <a:buFont typeface="Wingdings" panose="05000000000000000000" pitchFamily="2" charset="2"/>
              <a:buChar char="v"/>
            </a:pPr>
            <a:r>
              <a:rPr lang="en-US" sz="2400" u="sng" dirty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Space</a:t>
            </a:r>
          </a:p>
          <a:p>
            <a:pPr defTabSz="121917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all possible states</a:t>
            </a:r>
          </a:p>
          <a:p>
            <a:pPr marL="342900" indent="-342900" defTabSz="1219170">
              <a:buFont typeface="Wingdings" panose="05000000000000000000" pitchFamily="2" charset="2"/>
              <a:buChar char="v"/>
            </a:pPr>
            <a:r>
              <a:rPr lang="en-US" sz="2400" u="sng" dirty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</a:p>
          <a:p>
            <a:pPr defTabSz="121917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possible actions and their outcome</a:t>
            </a:r>
          </a:p>
          <a:p>
            <a:pPr defTabSz="121917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(successor function)</a:t>
            </a:r>
          </a:p>
          <a:p>
            <a:pPr marL="342900" indent="-342900" defTabSz="1219170">
              <a:buFont typeface="Wingdings" panose="05000000000000000000" pitchFamily="2" charset="2"/>
              <a:buChar char="v"/>
            </a:pPr>
            <a:r>
              <a:rPr lang="en-US" sz="2400" u="sng" dirty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 </a:t>
            </a:r>
            <a:r>
              <a:rPr lang="en-US" sz="2400" u="sng" dirty="0" smtClean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Goal Test</a:t>
            </a:r>
            <a:endParaRPr lang="en-US" sz="2400" u="sng" dirty="0">
              <a:solidFill>
                <a:srgbClr val="FF0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21917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Tests whether the state description matches a goal state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014" y="218676"/>
            <a:ext cx="916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US" sz="3600" b="1" u="sng" dirty="0" smtClean="0">
                <a:solidFill>
                  <a:srgbClr val="FF0150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Search- Basic Concepts/Terminologies </a:t>
            </a:r>
            <a:endParaRPr lang="en-US" sz="3600" b="1" u="sng" dirty="0">
              <a:solidFill>
                <a:srgbClr val="FF0150"/>
              </a:solidFill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086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014" y="1800147"/>
            <a:ext cx="115933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1219170">
              <a:buFont typeface="Wingdings" panose="05000000000000000000" pitchFamily="2" charset="2"/>
              <a:buChar char="v"/>
            </a:pPr>
            <a:r>
              <a:rPr lang="en-US" sz="2400" u="sng" dirty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</a:p>
          <a:p>
            <a:pPr defTabSz="121917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sequence of actions leading from one state to another.</a:t>
            </a:r>
          </a:p>
          <a:p>
            <a:pPr marL="342900" indent="-342900" defTabSz="1219170">
              <a:buFont typeface="Wingdings" panose="05000000000000000000" pitchFamily="2" charset="2"/>
              <a:buChar char="v"/>
            </a:pPr>
            <a:r>
              <a:rPr lang="en-US" sz="2400" u="sng" dirty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</a:p>
          <a:p>
            <a:pPr defTabSz="121917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function applied</a:t>
            </a:r>
          </a:p>
          <a:p>
            <a:pPr marL="342900" indent="-342900" defTabSz="1219170">
              <a:buFont typeface="Wingdings" panose="05000000000000000000" pitchFamily="2" charset="2"/>
              <a:buChar char="v"/>
            </a:pPr>
            <a:r>
              <a:rPr lang="en-US" sz="2400" u="sng" dirty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Costs</a:t>
            </a:r>
          </a:p>
          <a:p>
            <a:pPr defTabSz="121917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Usually the sum of the costs of the actions along the path.</a:t>
            </a:r>
          </a:p>
          <a:p>
            <a:pPr marL="342900" indent="-342900" defTabSz="1219170">
              <a:buFont typeface="Wingdings" panose="05000000000000000000" pitchFamily="2" charset="2"/>
              <a:buChar char="v"/>
            </a:pPr>
            <a:r>
              <a:rPr lang="en-US" sz="2400" u="sng" dirty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defTabSz="121917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from an initial to a goal state</a:t>
            </a:r>
          </a:p>
          <a:p>
            <a:pPr marL="342900" indent="-342900" defTabSz="1219170">
              <a:buFont typeface="Wingdings" panose="05000000000000000000" pitchFamily="2" charset="2"/>
              <a:buChar char="v"/>
            </a:pPr>
            <a:r>
              <a:rPr lang="en-US" sz="2400" u="sng" dirty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Costs</a:t>
            </a:r>
          </a:p>
          <a:p>
            <a:pPr defTabSz="121917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and storage requirements to find a solution</a:t>
            </a:r>
          </a:p>
          <a:p>
            <a:pPr marL="342900" indent="-342900" defTabSz="1219170">
              <a:buFont typeface="Wingdings" panose="05000000000000000000" pitchFamily="2" charset="2"/>
              <a:buChar char="v"/>
            </a:pPr>
            <a:r>
              <a:rPr lang="en-US" sz="2400" u="sng" dirty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Costs</a:t>
            </a:r>
          </a:p>
          <a:p>
            <a:pPr defTabSz="121917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costs + path costs</a:t>
            </a:r>
          </a:p>
        </p:txBody>
      </p:sp>
    </p:spTree>
    <p:extLst>
      <p:ext uri="{BB962C8B-B14F-4D97-AF65-F5344CB8AC3E}">
        <p14:creationId xmlns:p14="http://schemas.microsoft.com/office/powerpoint/2010/main" val="1122277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5357"/>
            <a:ext cx="5077967" cy="532264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77959" y="335067"/>
            <a:ext cx="52709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en-US" sz="4000" b="1" dirty="0">
                <a:solidFill>
                  <a:srgbClr val="FF0150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Example: 8-Queens Problem</a:t>
            </a:r>
          </a:p>
        </p:txBody>
      </p:sp>
      <p:sp>
        <p:nvSpPr>
          <p:cNvPr id="3" name="Rectangle 2"/>
          <p:cNvSpPr/>
          <p:nvPr/>
        </p:nvSpPr>
        <p:spPr>
          <a:xfrm>
            <a:off x="959595" y="1073692"/>
            <a:ext cx="2438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en-US" sz="2400" dirty="0">
                <a:solidFill>
                  <a:prstClr val="white"/>
                </a:solidFill>
                <a:latin typeface="Calibri"/>
              </a:rPr>
              <a:t>Almost a solution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:</a:t>
            </a:r>
          </a:p>
        </p:txBody>
      </p:sp>
      <p:sp>
        <p:nvSpPr>
          <p:cNvPr id="5" name="Rectangle 4"/>
          <p:cNvSpPr/>
          <p:nvPr/>
        </p:nvSpPr>
        <p:spPr>
          <a:xfrm>
            <a:off x="4968785" y="2303853"/>
            <a:ext cx="711403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US" sz="2400" b="1" u="sng" dirty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States:</a:t>
            </a:r>
          </a:p>
          <a:p>
            <a:pPr defTabSz="121917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arrangement of 0 to 8 queens on the board.</a:t>
            </a:r>
          </a:p>
          <a:p>
            <a:pPr defTabSz="1219170"/>
            <a:r>
              <a:rPr lang="en-US" sz="2400" b="1" u="sng" dirty="0" smtClean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</a:t>
            </a:r>
            <a:r>
              <a:rPr lang="en-US" sz="2400" b="1" u="sng" dirty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state:</a:t>
            </a:r>
          </a:p>
          <a:p>
            <a:pPr defTabSz="121917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queen on the board.</a:t>
            </a:r>
          </a:p>
          <a:p>
            <a:pPr defTabSz="1219170"/>
            <a:r>
              <a:rPr lang="en-US" sz="2400" b="1" u="sng" dirty="0" smtClean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Successor </a:t>
            </a:r>
            <a:r>
              <a:rPr lang="en-US" sz="2400" b="1" u="sng" dirty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u="sng" dirty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defTabSz="121917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 queen to an empty field on the board.</a:t>
            </a:r>
          </a:p>
          <a:p>
            <a:pPr defTabSz="1219170"/>
            <a:r>
              <a:rPr lang="en-US" sz="2400" b="1" u="sng" dirty="0" smtClean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 </a:t>
            </a:r>
            <a:r>
              <a:rPr lang="en-US" sz="2400" b="1" u="sng" dirty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defTabSz="121917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queens on the board such that no queen attacks another i.e.; solution requires that no two queens share the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row, column, or diagonal</a:t>
            </a:r>
          </a:p>
        </p:txBody>
      </p:sp>
    </p:spTree>
    <p:extLst>
      <p:ext uri="{BB962C8B-B14F-4D97-AF65-F5344CB8AC3E}">
        <p14:creationId xmlns:p14="http://schemas.microsoft.com/office/powerpoint/2010/main" val="3365525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36914" y="171294"/>
            <a:ext cx="8755087" cy="763525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Monotype Corsiva" panose="03010101010201010101" pitchFamily="66" charset="0"/>
                <a:cs typeface="Times New Roman" panose="02020603050405020304" pitchFamily="18" charset="0"/>
              </a:rPr>
              <a:t>Problem Solving Steps</a:t>
            </a:r>
            <a:endParaRPr lang="en-US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934" y="910225"/>
            <a:ext cx="6268495" cy="6053732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27474" y="934819"/>
            <a:ext cx="9964527" cy="4681415"/>
          </a:xfrm>
        </p:spPr>
        <p:txBody>
          <a:bodyPr>
            <a:normAutofit/>
          </a:bodyPr>
          <a:lstStyle/>
          <a:p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solving a problem consists of five steps. These are:</a:t>
            </a:r>
          </a:p>
        </p:txBody>
      </p:sp>
    </p:spTree>
    <p:extLst>
      <p:ext uri="{BB962C8B-B14F-4D97-AF65-F5344CB8AC3E}">
        <p14:creationId xmlns:p14="http://schemas.microsoft.com/office/powerpoint/2010/main" val="375687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603" y="198590"/>
            <a:ext cx="7795863" cy="1282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219170"/>
            <a:r>
              <a:rPr lang="en-US" sz="4000" b="1" u="sng" dirty="0" smtClean="0">
                <a:solidFill>
                  <a:srgbClr val="FF0150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Search</a:t>
            </a:r>
            <a:r>
              <a:rPr lang="en-US" sz="4000" u="sng" dirty="0" smtClean="0">
                <a:solidFill>
                  <a:srgbClr val="FF0150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 as a Technique for Problem Solving </a:t>
            </a:r>
          </a:p>
          <a:p>
            <a:pPr defTabSz="1219170"/>
            <a:endParaRPr lang="en-US" sz="3733" dirty="0">
              <a:solidFill>
                <a:srgbClr val="C0504D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693184"/>
            <a:ext cx="12192001" cy="3457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 algn="just" defTabSz="1219170">
              <a:buFont typeface="Wingdings" panose="05000000000000000000" pitchFamily="2" charset="2"/>
              <a:buChar char="v"/>
            </a:pPr>
            <a:r>
              <a:rPr lang="en-US" sz="2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 is an important aspect of Artificial Intelligence. </a:t>
            </a:r>
          </a:p>
          <a:p>
            <a:pPr marL="380990" indent="-380990" algn="just" defTabSz="1219170">
              <a:buFont typeface="Wingdings" panose="05000000000000000000" pitchFamily="2" charset="2"/>
              <a:buChar char="v"/>
            </a:pPr>
            <a:r>
              <a:rPr lang="en-US" sz="2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problem can be considered to </a:t>
            </a:r>
            <a:r>
              <a:rPr lang="en-US" sz="22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 of a goal </a:t>
            </a:r>
            <a:r>
              <a:rPr lang="en-US" sz="2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 </a:t>
            </a:r>
            <a:r>
              <a:rPr lang="en-US" sz="22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actions </a:t>
            </a:r>
            <a:r>
              <a:rPr lang="en-US" sz="2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can be taken </a:t>
            </a:r>
            <a:r>
              <a:rPr lang="en-US" sz="22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lead to the goal</a:t>
            </a:r>
            <a:r>
              <a:rPr lang="en-US" sz="2267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1219170"/>
            <a:endParaRPr lang="en-US" sz="2267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1219170"/>
            <a:r>
              <a:rPr lang="en-US" sz="2133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r>
              <a:rPr lang="en-US" sz="2133" dirty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33" u="sng" dirty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problem of looking for a contact lens on a football field</a:t>
            </a:r>
            <a:r>
              <a:rPr lang="en-US" sz="2133" dirty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en-US" sz="21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state /start state </a:t>
            </a:r>
            <a:r>
              <a:rPr lang="en-US" sz="2133" dirty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 that the </a:t>
            </a:r>
            <a:r>
              <a:rPr lang="en-US" sz="2133" u="sng" dirty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lens is somewhere on the field</a:t>
            </a:r>
            <a:r>
              <a:rPr lang="en-US" sz="2133" dirty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but </a:t>
            </a:r>
            <a:r>
              <a:rPr lang="en-US" sz="2133" u="sng" dirty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don’t know where</a:t>
            </a:r>
            <a:r>
              <a:rPr lang="en-US" sz="2133" dirty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If we use  representation for examining the field in </a:t>
            </a:r>
            <a:r>
              <a:rPr lang="en-US" sz="2133" u="sng" dirty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units of one square foot</a:t>
            </a:r>
            <a:r>
              <a:rPr lang="en-US" sz="2133" dirty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then our </a:t>
            </a:r>
            <a:r>
              <a:rPr lang="en-US" sz="2133" u="sng" dirty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action </a:t>
            </a:r>
            <a:r>
              <a:rPr lang="en-US" sz="2133" dirty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might be to </a:t>
            </a:r>
            <a:r>
              <a:rPr lang="en-US" sz="2133" u="sng" dirty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examine the square in the top-left corner of the field</a:t>
            </a:r>
            <a:r>
              <a:rPr lang="en-US" sz="2133" dirty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After a number of actions, the state might be that we have examined 500 squares, and </a:t>
            </a:r>
            <a:r>
              <a:rPr lang="en-US" sz="2133" u="sng" dirty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now just found the lens in the last square we examined</a:t>
            </a:r>
            <a:r>
              <a:rPr lang="en-US" sz="2133" dirty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This is a </a:t>
            </a:r>
            <a:r>
              <a:rPr lang="en-US" sz="21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state </a:t>
            </a:r>
            <a:r>
              <a:rPr lang="en-US" sz="2133" dirty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  <a:r>
              <a:rPr lang="en-US" sz="2133" u="sng" dirty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satisfies the goal that we had of finding a contact lens</a:t>
            </a:r>
            <a:r>
              <a:rPr lang="en-US" sz="2133" u="sng" dirty="0" smtClean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133" u="sng" dirty="0">
              <a:solidFill>
                <a:srgbClr val="FF0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40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536" y="689909"/>
            <a:ext cx="10994760" cy="620276"/>
          </a:xfrm>
        </p:spPr>
        <p:txBody>
          <a:bodyPr>
            <a:normAutofit fontScale="90000"/>
          </a:bodyPr>
          <a:lstStyle/>
          <a:p>
            <a:pPr lvl="0"/>
            <a:r>
              <a:rPr lang="en-US" b="1" u="sng" dirty="0" smtClean="0">
                <a:latin typeface="Monotype Corsiva" panose="03010101010201010101" pitchFamily="66" charset="0"/>
                <a:cs typeface="Times New Roman" panose="02020603050405020304" pitchFamily="18" charset="0"/>
              </a:rPr>
              <a:t>Search</a:t>
            </a:r>
            <a:r>
              <a:rPr lang="en-US" u="sng" dirty="0" smtClean="0">
                <a:latin typeface="Monotype Corsiva" panose="03010101010201010101" pitchFamily="66" charset="0"/>
                <a:cs typeface="Times New Roman" panose="02020603050405020304" pitchFamily="18" charset="0"/>
              </a:rPr>
              <a:t> </a:t>
            </a:r>
            <a:r>
              <a:rPr lang="en-US" u="sng" dirty="0">
                <a:latin typeface="Monotype Corsiva" panose="03010101010201010101" pitchFamily="66" charset="0"/>
                <a:cs typeface="Times New Roman" panose="02020603050405020304" pitchFamily="18" charset="0"/>
              </a:rPr>
              <a:t>as a Technique for Problem Solving </a:t>
            </a:r>
            <a:br>
              <a:rPr lang="en-US" u="sng" dirty="0">
                <a:latin typeface="Monotype Corsiva" panose="03010101010201010101" pitchFamily="66" charset="0"/>
                <a:cs typeface="Times New Roman" panose="02020603050405020304" pitchFamily="18" charset="0"/>
              </a:rPr>
            </a:br>
            <a:endParaRPr lang="en-US" dirty="0">
              <a:latin typeface="Monotype Corsiva" panose="03010101010201010101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9354" y="1447525"/>
            <a:ext cx="11796987" cy="5350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0990" indent="-380990">
              <a:buFont typeface="Wingdings" panose="05000000000000000000" pitchFamily="2" charset="2"/>
              <a:buChar char="v"/>
            </a:pPr>
            <a:r>
              <a:rPr lang="en-US" sz="2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is a </a:t>
            </a:r>
            <a:r>
              <a:rPr lang="en-US" sz="2270" dirty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sz="2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can be used by computers </a:t>
            </a:r>
            <a:r>
              <a:rPr lang="en-US" sz="2270" dirty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examine a problem space </a:t>
            </a:r>
            <a:r>
              <a:rPr lang="en-US" sz="2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</a:t>
            </a:r>
            <a:r>
              <a:rPr lang="en-US" sz="2270" dirty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a goal</a:t>
            </a:r>
            <a:r>
              <a:rPr lang="en-US" sz="22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80990" indent="-380990" algn="just">
              <a:buFont typeface="Wingdings" panose="05000000000000000000" pitchFamily="2" charset="2"/>
              <a:buChar char="v"/>
            </a:pPr>
            <a:r>
              <a:rPr lang="en-US" sz="22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270" dirty="0" smtClean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space </a:t>
            </a:r>
            <a:r>
              <a:rPr lang="en-US" sz="22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also be considered to be a </a:t>
            </a:r>
            <a:r>
              <a:rPr lang="en-US" sz="2270" dirty="0" smtClean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space </a:t>
            </a:r>
            <a:r>
              <a:rPr lang="en-US" sz="22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 in order to solve the problem, we will search the space for a goal state.</a:t>
            </a:r>
          </a:p>
          <a:p>
            <a:pPr marL="380990" indent="-380990" algn="just">
              <a:buFont typeface="Wingdings" panose="05000000000000000000" pitchFamily="2" charset="2"/>
              <a:buChar char="v"/>
            </a:pPr>
            <a:r>
              <a:rPr lang="en-US" sz="22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a number of </a:t>
            </a:r>
            <a:r>
              <a:rPr lang="en-US" sz="2270" dirty="0" smtClean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for examining a search space</a:t>
            </a:r>
            <a:r>
              <a:rPr lang="en-US" sz="22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they are called </a:t>
            </a:r>
            <a:r>
              <a:rPr lang="en-US" sz="2270" dirty="0" smtClean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methods.</a:t>
            </a:r>
          </a:p>
          <a:p>
            <a:pPr algn="just"/>
            <a:endParaRPr lang="en-US" sz="227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0990" indent="-380990" algn="just">
              <a:buFont typeface="Wingdings" panose="05000000000000000000" pitchFamily="2" charset="2"/>
              <a:buChar char="v"/>
            </a:pPr>
            <a:r>
              <a:rPr lang="en-US" sz="22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general, </a:t>
            </a:r>
            <a:r>
              <a:rPr lang="en-US" sz="2270" dirty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searching</a:t>
            </a:r>
            <a:r>
              <a:rPr lang="en-US" sz="2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refers to as </a:t>
            </a:r>
            <a:r>
              <a:rPr lang="en-US" sz="2270" dirty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target information or goal that is aimed</a:t>
            </a:r>
            <a:r>
              <a:rPr lang="en-US" sz="2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80990" indent="-380990" algn="just">
              <a:buFont typeface="Wingdings" panose="05000000000000000000" pitchFamily="2" charset="2"/>
              <a:buChar char="v"/>
            </a:pPr>
            <a:endParaRPr lang="en-US" sz="22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0990" indent="-380990" algn="just">
              <a:buFont typeface="Wingdings" panose="05000000000000000000" pitchFamily="2" charset="2"/>
              <a:buChar char="v"/>
            </a:pPr>
            <a:r>
              <a:rPr lang="en-US" sz="2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is  of the </a:t>
            </a:r>
            <a:r>
              <a:rPr lang="en-US" sz="2270" dirty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commonly used technique of problem solving </a:t>
            </a:r>
            <a:r>
              <a:rPr lang="en-US" sz="2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artificial intelligence</a:t>
            </a:r>
            <a:r>
              <a:rPr lang="en-US" sz="22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2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0990" indent="-380990">
              <a:buFont typeface="Wingdings" panose="05000000000000000000" pitchFamily="2" charset="2"/>
              <a:buChar char="v"/>
            </a:pPr>
            <a:r>
              <a:rPr lang="en-US" sz="2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70" dirty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searching algorithms </a:t>
            </a:r>
            <a:r>
              <a:rPr lang="en-US" sz="2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us to </a:t>
            </a:r>
            <a:r>
              <a:rPr lang="en-US" sz="2270" dirty="0" smtClean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easily search </a:t>
            </a:r>
            <a:r>
              <a:rPr lang="en-US" sz="2270" dirty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solutions</a:t>
            </a:r>
            <a:r>
              <a:rPr lang="en-US" sz="2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exist </a:t>
            </a:r>
            <a:r>
              <a:rPr lang="en-US" sz="22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270" dirty="0" smtClean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space</a:t>
            </a:r>
            <a:r>
              <a:rPr lang="en-US" sz="22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0990" indent="-380990">
              <a:buFont typeface="Wingdings" panose="05000000000000000000" pitchFamily="2" charset="2"/>
              <a:buChar char="v"/>
            </a:pPr>
            <a:endParaRPr lang="en-US" sz="21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05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8448" y="3407392"/>
            <a:ext cx="11555105" cy="2537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defTabSz="1219170">
              <a:buFont typeface="Wingdings" panose="05000000000000000000" pitchFamily="2" charset="2"/>
              <a:buChar char="v"/>
            </a:pPr>
            <a:r>
              <a:rPr lang="en-US" sz="2270" b="1" dirty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Data-driven search </a:t>
            </a:r>
            <a:r>
              <a:rPr lang="en-US" sz="227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starts from </a:t>
            </a:r>
            <a:r>
              <a:rPr lang="en-US" sz="2270" dirty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initial state </a:t>
            </a:r>
            <a:r>
              <a:rPr lang="en-US" sz="227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270" dirty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actions that are allowed to move forward </a:t>
            </a:r>
            <a:r>
              <a:rPr lang="en-US" sz="227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until a </a:t>
            </a:r>
            <a:r>
              <a:rPr lang="en-US" sz="2270" dirty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US" sz="227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reached. This approach is also known as </a:t>
            </a:r>
            <a:r>
              <a:rPr lang="en-US" sz="2270" b="1" dirty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 chaining</a:t>
            </a:r>
            <a:r>
              <a:rPr lang="en-US" sz="2270" dirty="0" smtClean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</a:t>
            </a:r>
            <a:r>
              <a:rPr lang="en-US" sz="2270" dirty="0" smtClean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Down Approach</a:t>
            </a:r>
          </a:p>
          <a:p>
            <a:pPr marL="342900" lvl="0" indent="-342900" algn="just" defTabSz="1219170">
              <a:buFont typeface="Wingdings" panose="05000000000000000000" pitchFamily="2" charset="2"/>
              <a:buChar char="v"/>
            </a:pPr>
            <a:endParaRPr lang="en-US" sz="227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defTabSz="1219170">
              <a:buFont typeface="Wingdings" panose="05000000000000000000" pitchFamily="2" charset="2"/>
              <a:buChar char="v"/>
            </a:pPr>
            <a:r>
              <a:rPr lang="en-US" sz="227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Alternatively, search can start at the goal and work back toward a start state, by seeing what moves could have led to the goal state. This is </a:t>
            </a:r>
            <a:r>
              <a:rPr lang="en-US" sz="2270" b="1" dirty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goal-driven search</a:t>
            </a:r>
            <a:r>
              <a:rPr lang="en-US" sz="227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also known as </a:t>
            </a:r>
            <a:r>
              <a:rPr lang="en-US" sz="2270" b="1" dirty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backward chaining</a:t>
            </a:r>
            <a:r>
              <a:rPr lang="en-US" sz="227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</a:t>
            </a:r>
            <a:r>
              <a:rPr lang="en-US" sz="2270" dirty="0" smtClean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 Up Approach</a:t>
            </a:r>
            <a:endParaRPr lang="en-US" sz="2270" dirty="0">
              <a:solidFill>
                <a:srgbClr val="FF0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10017" y="180046"/>
            <a:ext cx="9439701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b="1" u="sng" dirty="0">
                <a:solidFill>
                  <a:srgbClr val="FF0150"/>
                </a:solidFill>
                <a:latin typeface="Monotype Corsiva" panose="03010101010201010101" pitchFamily="66" charset="0"/>
              </a:rPr>
              <a:t>Search Categorizations- 2 Types of Search </a:t>
            </a:r>
          </a:p>
          <a:p>
            <a:pPr marL="519113" lvl="0"/>
            <a:r>
              <a:rPr lang="en-US" sz="3200" b="1" u="sng" dirty="0">
                <a:solidFill>
                  <a:prstClr val="white">
                    <a:lumMod val="95000"/>
                  </a:prstClr>
                </a:solidFill>
                <a:latin typeface="Monotype Corsiva" panose="03010101010201010101" pitchFamily="66" charset="0"/>
              </a:rPr>
              <a:t>(</a:t>
            </a:r>
            <a:r>
              <a:rPr lang="en-US" sz="3200" u="sng" dirty="0">
                <a:solidFill>
                  <a:prstClr val="white">
                    <a:lumMod val="95000"/>
                  </a:prstClr>
                </a:solidFill>
                <a:latin typeface="Monotype Corsiva" panose="03010101010201010101" pitchFamily="66" charset="0"/>
              </a:rPr>
              <a:t>on the basis of how search is occurring</a:t>
            </a:r>
            <a:r>
              <a:rPr lang="en-US" sz="3200" b="1" u="sng" dirty="0">
                <a:solidFill>
                  <a:prstClr val="white">
                    <a:lumMod val="95000"/>
                  </a:prstClr>
                </a:solidFill>
                <a:latin typeface="Monotype Corsiva" panose="03010101010201010101" pitchFamily="66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3290016" y="2179954"/>
            <a:ext cx="50797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Data-driven search </a:t>
            </a:r>
            <a:endParaRPr lang="en-US" sz="2800" dirty="0" smtClean="0">
              <a:solidFill>
                <a:srgbClr val="FF015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Goal-driven </a:t>
            </a:r>
            <a:r>
              <a:rPr lang="en-US" sz="2400" b="1" dirty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endParaRPr lang="en-US" sz="2000" dirty="0">
              <a:solidFill>
                <a:srgbClr val="FF01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72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55347"/>
            <a:ext cx="12000593" cy="5311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1219170"/>
            <a:endParaRPr lang="en-US" sz="21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1219170">
              <a:buFont typeface="Wingdings" panose="05000000000000000000" pitchFamily="2" charset="2"/>
              <a:buChar char="v"/>
            </a:pPr>
            <a:r>
              <a:rPr lang="en-US" sz="2270" b="1" dirty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Goal-driven search </a:t>
            </a:r>
            <a:r>
              <a:rPr lang="en-US" sz="2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particularly useful in </a:t>
            </a:r>
            <a:r>
              <a:rPr lang="en-US" sz="2270" dirty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situations in which the goal can be clearly specified </a:t>
            </a:r>
            <a:r>
              <a:rPr lang="en-US" sz="2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 example</a:t>
            </a:r>
            <a:r>
              <a:rPr lang="en-US" sz="22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27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27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 that is to be proved </a:t>
            </a:r>
            <a:endParaRPr lang="en-US" sz="227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1219170"/>
            <a:r>
              <a:rPr lang="en-US" sz="227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or </a:t>
            </a:r>
          </a:p>
          <a:p>
            <a:pPr algn="just" defTabSz="1219170"/>
            <a:r>
              <a:rPr lang="en-US" sz="227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finding </a:t>
            </a:r>
            <a:r>
              <a:rPr lang="en-US" sz="227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exit from a maze</a:t>
            </a:r>
            <a:r>
              <a:rPr lang="en-US" sz="22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en-US" sz="227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1219170">
              <a:buFont typeface="Wingdings" panose="05000000000000000000" pitchFamily="2" charset="2"/>
              <a:buChar char="v"/>
            </a:pPr>
            <a:r>
              <a:rPr lang="en-US" sz="22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also clearly the best choice in situations such as </a:t>
            </a:r>
            <a:r>
              <a:rPr lang="en-US" sz="227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diagnosis </a:t>
            </a:r>
            <a:r>
              <a:rPr lang="en-US" sz="2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the </a:t>
            </a:r>
            <a:r>
              <a:rPr lang="en-US" sz="2270" dirty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US" sz="2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(the condition to be diagnosed) </a:t>
            </a:r>
            <a:r>
              <a:rPr lang="en-US" sz="2270" dirty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known</a:t>
            </a:r>
            <a:r>
              <a:rPr lang="en-US" sz="2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the rest of the data (in this case, the causes of the condition) need to be found</a:t>
            </a:r>
            <a:r>
              <a:rPr lang="en-US" sz="2270" dirty="0">
                <a:latin typeface="Calibri"/>
              </a:rPr>
              <a:t>.</a:t>
            </a:r>
          </a:p>
          <a:p>
            <a:pPr marL="342900" indent="-342900" algn="just" defTabSz="1219170">
              <a:buFont typeface="Wingdings" panose="05000000000000000000" pitchFamily="2" charset="2"/>
              <a:buChar char="v"/>
            </a:pPr>
            <a:r>
              <a:rPr lang="en-US" sz="2270" b="1" dirty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Data-driven search </a:t>
            </a:r>
            <a:r>
              <a:rPr lang="en-US" sz="2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most useful when the initial data are provided, and it </a:t>
            </a:r>
            <a:r>
              <a:rPr lang="en-US" sz="22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270" dirty="0" smtClean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sz="2270" dirty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 what the goal </a:t>
            </a:r>
            <a:r>
              <a:rPr lang="en-US" sz="2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2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 defTabSz="1219170">
              <a:buFont typeface="Wingdings" panose="05000000000000000000" pitchFamily="2" charset="2"/>
              <a:buChar char="v"/>
            </a:pPr>
            <a:r>
              <a:rPr lang="en-US" sz="2270" b="1" dirty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Goal-driven </a:t>
            </a:r>
            <a:r>
              <a:rPr lang="en-US" sz="2270" b="1" dirty="0" smtClean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en-US" sz="22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mostly applied when we are provided with the </a:t>
            </a:r>
            <a:r>
              <a:rPr lang="en-US" sz="2270" dirty="0" smtClean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information</a:t>
            </a:r>
            <a:r>
              <a:rPr lang="en-US" sz="22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we </a:t>
            </a:r>
            <a:r>
              <a:rPr lang="en-US" sz="2270" dirty="0" smtClean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to find out how is it attained</a:t>
            </a:r>
            <a:r>
              <a:rPr lang="en-US" sz="22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1219170">
              <a:buFont typeface="Wingdings" panose="05000000000000000000" pitchFamily="2" charset="2"/>
              <a:buChar char="v"/>
            </a:pPr>
            <a:r>
              <a:rPr lang="en-US" sz="2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Goal-driven search and data-driven search will end up producing </a:t>
            </a:r>
            <a:r>
              <a:rPr lang="en-US" sz="22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good results</a:t>
            </a:r>
            <a:r>
              <a:rPr lang="en-US" sz="2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depending on the </a:t>
            </a:r>
            <a:r>
              <a:rPr lang="en-US" sz="2270" dirty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nature of the problem being </a:t>
            </a:r>
            <a:r>
              <a:rPr lang="en-US" sz="2270" dirty="0" smtClean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solved</a:t>
            </a:r>
            <a:r>
              <a:rPr lang="en-US" sz="22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270" dirty="0" smtClean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available </a:t>
            </a:r>
            <a:r>
              <a:rPr lang="en-US" sz="22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provided we have to decide which one should be applied.</a:t>
            </a:r>
            <a:r>
              <a:rPr lang="en-US" sz="2270" dirty="0" smtClean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70" dirty="0">
              <a:solidFill>
                <a:srgbClr val="FF0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177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9934" y="578507"/>
            <a:ext cx="8755087" cy="763525"/>
          </a:xfrm>
        </p:spPr>
        <p:txBody>
          <a:bodyPr>
            <a:noAutofit/>
          </a:bodyPr>
          <a:lstStyle/>
          <a:p>
            <a:r>
              <a:rPr lang="en-US" dirty="0">
                <a:latin typeface="Monotype Corsiva" panose="03010101010201010101" pitchFamily="66" charset="0"/>
              </a:rPr>
              <a:t>Search Terminology</a:t>
            </a:r>
            <a:br>
              <a:rPr lang="en-US" dirty="0">
                <a:latin typeface="Monotype Corsiva" panose="03010101010201010101" pitchFamily="66" charset="0"/>
              </a:rPr>
            </a:br>
            <a:endParaRPr lang="en-US" dirty="0">
              <a:latin typeface="Monotype Corsiva" panose="03010101010201010101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42628" y="1596541"/>
            <a:ext cx="95695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Space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It is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which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takes place. (A set of states and set of operators to perform operations/actions to change those states) A problem space can also be considered to be a search space.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0990" indent="-380990"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0990" indent="-38099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Space Graph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It is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representation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problem states. States are shown by nodes and operators are shown by edges.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0990" indent="-38099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 of a problem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Length of a shortest path or shortest sequence  from initial State to goal state.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0435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31080" y="374901"/>
            <a:ext cx="976092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 algn="just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− The space complexity is related to the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 of memory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the method  uses to store its specific information.</a:t>
            </a:r>
          </a:p>
          <a:p>
            <a:pPr algn="just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0990" indent="-380990" algn="just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− The time complexity of a method is related to the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 of time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the method would take to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a goal state</a:t>
            </a:r>
          </a:p>
          <a:p>
            <a:pPr algn="just"/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0990" indent="-380990" algn="just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Admissibility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− A property of an algorithm to always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an optimal solution.</a:t>
            </a:r>
          </a:p>
          <a:p>
            <a:pPr algn="just"/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0990" indent="-380990" algn="just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Branching Factor</a:t>
            </a:r>
            <a:r>
              <a:rPr lang="en-US" sz="2400" dirty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 The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number of child nodes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problem space graph.</a:t>
            </a:r>
          </a:p>
          <a:p>
            <a:pPr algn="just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0990" indent="-380990" algn="just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FF0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Completeness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 search method is described as being complete if it is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guaranteed to find a goal state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one exists.</a:t>
            </a:r>
          </a:p>
        </p:txBody>
      </p:sp>
    </p:spTree>
    <p:extLst>
      <p:ext uri="{BB962C8B-B14F-4D97-AF65-F5344CB8AC3E}">
        <p14:creationId xmlns:p14="http://schemas.microsoft.com/office/powerpoint/2010/main" val="2885587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4234" y="1909330"/>
            <a:ext cx="12204200" cy="3236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 defTabSz="1219170">
              <a:buFont typeface="Wingdings" panose="05000000000000000000" pitchFamily="2" charset="2"/>
              <a:buChar char="v"/>
            </a:pPr>
            <a:r>
              <a:rPr lang="en-US" sz="2270" dirty="0">
                <a:latin typeface="Times New Roman" panose="02020603050405020304" pitchFamily="18" charset="0"/>
              </a:rPr>
              <a:t>The majority of work in the area of search has gone into finding the right </a:t>
            </a:r>
            <a:r>
              <a:rPr lang="en-US" sz="2270" b="1" dirty="0">
                <a:latin typeface="Times New Roman" panose="02020603050405020304" pitchFamily="18" charset="0"/>
              </a:rPr>
              <a:t>search strategy </a:t>
            </a:r>
            <a:r>
              <a:rPr lang="en-US" sz="2270" dirty="0">
                <a:latin typeface="Times New Roman" panose="02020603050405020304" pitchFamily="18" charset="0"/>
              </a:rPr>
              <a:t>for a problem. </a:t>
            </a:r>
          </a:p>
          <a:p>
            <a:pPr marL="380990" indent="-380990" defTabSz="1219170">
              <a:buFont typeface="Wingdings" panose="05000000000000000000" pitchFamily="2" charset="2"/>
              <a:buChar char="v"/>
            </a:pPr>
            <a:r>
              <a:rPr lang="en-US" sz="2270" dirty="0">
                <a:latin typeface="Times New Roman" panose="02020603050405020304" pitchFamily="18" charset="0"/>
              </a:rPr>
              <a:t>We will </a:t>
            </a:r>
            <a:r>
              <a:rPr lang="en-US" sz="2270" b="1" dirty="0">
                <a:latin typeface="Times New Roman" panose="02020603050405020304" pitchFamily="18" charset="0"/>
              </a:rPr>
              <a:t>evaluate strategies </a:t>
            </a:r>
            <a:r>
              <a:rPr lang="en-US" sz="2270" dirty="0">
                <a:latin typeface="Times New Roman" panose="02020603050405020304" pitchFamily="18" charset="0"/>
              </a:rPr>
              <a:t>in terms of </a:t>
            </a:r>
            <a:r>
              <a:rPr lang="en-US" sz="2270" b="1" dirty="0">
                <a:latin typeface="Times New Roman" panose="02020603050405020304" pitchFamily="18" charset="0"/>
              </a:rPr>
              <a:t>four criteria</a:t>
            </a:r>
            <a:r>
              <a:rPr lang="en-US" sz="2270" dirty="0">
                <a:latin typeface="Times New Roman" panose="02020603050405020304" pitchFamily="18" charset="0"/>
              </a:rPr>
              <a:t>:</a:t>
            </a:r>
          </a:p>
          <a:p>
            <a:pPr defTabSz="1219170"/>
            <a:endParaRPr lang="en-US" sz="2270" dirty="0">
              <a:latin typeface="Times New Roman" panose="02020603050405020304" pitchFamily="18" charset="0"/>
            </a:endParaRPr>
          </a:p>
          <a:p>
            <a:pPr defTabSz="1219170"/>
            <a:r>
              <a:rPr lang="en-US" sz="2270" b="1" dirty="0">
                <a:latin typeface="Times New Roman" panose="02020603050405020304" pitchFamily="18" charset="0"/>
              </a:rPr>
              <a:t>Completeness:              </a:t>
            </a:r>
            <a:r>
              <a:rPr lang="en-US" sz="2270" dirty="0">
                <a:latin typeface="Times New Roman" panose="02020603050405020304" pitchFamily="18" charset="0"/>
              </a:rPr>
              <a:t>Is the strategy guaranteed to find a solution when there is one?</a:t>
            </a:r>
          </a:p>
          <a:p>
            <a:pPr defTabSz="1219170"/>
            <a:r>
              <a:rPr lang="en-US" sz="2270" b="1" dirty="0">
                <a:latin typeface="Times New Roman" panose="02020603050405020304" pitchFamily="18" charset="0"/>
              </a:rPr>
              <a:t>Time complexity:         </a:t>
            </a:r>
            <a:r>
              <a:rPr lang="en-US" sz="2270" dirty="0">
                <a:latin typeface="Times New Roman" panose="02020603050405020304" pitchFamily="18" charset="0"/>
              </a:rPr>
              <a:t>How long does it take to find a solution?</a:t>
            </a:r>
          </a:p>
          <a:p>
            <a:pPr defTabSz="1219170"/>
            <a:r>
              <a:rPr lang="en-US" sz="2270" b="1" dirty="0">
                <a:latin typeface="Times New Roman" panose="02020603050405020304" pitchFamily="18" charset="0"/>
              </a:rPr>
              <a:t>Space complexity:        </a:t>
            </a:r>
            <a:r>
              <a:rPr lang="en-US" sz="2270" dirty="0">
                <a:latin typeface="Times New Roman" panose="02020603050405020304" pitchFamily="18" charset="0"/>
              </a:rPr>
              <a:t>How much storage space does it need to perform the search?</a:t>
            </a:r>
          </a:p>
          <a:p>
            <a:pPr defTabSz="1219170"/>
            <a:r>
              <a:rPr lang="en-US" sz="2270" b="1" dirty="0">
                <a:latin typeface="Times New Roman" panose="02020603050405020304" pitchFamily="18" charset="0"/>
              </a:rPr>
              <a:t>Optimality:                  </a:t>
            </a:r>
            <a:r>
              <a:rPr lang="en-US" sz="2270" dirty="0">
                <a:latin typeface="Times New Roman" panose="02020603050405020304" pitchFamily="18" charset="0"/>
              </a:rPr>
              <a:t>Does the strategy find the highest-quality solution when there are several</a:t>
            </a:r>
          </a:p>
          <a:p>
            <a:pPr defTabSz="1219170"/>
            <a:r>
              <a:rPr lang="en-US" sz="2270" dirty="0">
                <a:latin typeface="Times New Roman" panose="02020603050405020304" pitchFamily="18" charset="0"/>
              </a:rPr>
              <a:t>                                                                                                            </a:t>
            </a:r>
            <a:r>
              <a:rPr lang="en-US" sz="2270" dirty="0">
                <a:solidFill>
                  <a:prstClr val="white"/>
                </a:solidFill>
                <a:latin typeface="Times New Roman" panose="02020603050405020304" pitchFamily="18" charset="0"/>
              </a:rPr>
              <a:t>different solutions?</a:t>
            </a:r>
            <a:endParaRPr lang="en-US" sz="227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020" y="170185"/>
            <a:ext cx="527731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US" sz="3200" b="1" u="sng" dirty="0" smtClean="0">
                <a:solidFill>
                  <a:srgbClr val="FF0150"/>
                </a:solidFill>
                <a:latin typeface="Monotype Corsiva" panose="03010101010201010101" pitchFamily="66" charset="0"/>
              </a:rPr>
              <a:t>Evaluation Criteria's</a:t>
            </a:r>
            <a:r>
              <a:rPr lang="en-US" sz="3200" u="sng" dirty="0" smtClean="0">
                <a:solidFill>
                  <a:srgbClr val="FF0150"/>
                </a:solidFill>
                <a:latin typeface="Monotype Corsiva" panose="03010101010201010101" pitchFamily="66" charset="0"/>
              </a:rPr>
              <a:t> </a:t>
            </a:r>
            <a:r>
              <a:rPr lang="en-US" sz="3200" u="sng" dirty="0">
                <a:solidFill>
                  <a:srgbClr val="FF0150"/>
                </a:solidFill>
                <a:latin typeface="Monotype Corsiva" panose="03010101010201010101" pitchFamily="66" charset="0"/>
              </a:rPr>
              <a:t>For </a:t>
            </a:r>
            <a:r>
              <a:rPr lang="en-US" sz="3200" u="sng" dirty="0" smtClean="0">
                <a:solidFill>
                  <a:srgbClr val="FF0150"/>
                </a:solidFill>
                <a:latin typeface="Monotype Corsiva" panose="03010101010201010101" pitchFamily="66" charset="0"/>
              </a:rPr>
              <a:t>Finding The Right </a:t>
            </a:r>
            <a:r>
              <a:rPr lang="en-US" sz="3200" b="1" u="sng" dirty="0">
                <a:solidFill>
                  <a:srgbClr val="FF0150"/>
                </a:solidFill>
                <a:latin typeface="Monotype Corsiva" panose="03010101010201010101" pitchFamily="66" charset="0"/>
              </a:rPr>
              <a:t>Search Strategy </a:t>
            </a:r>
            <a:endParaRPr lang="en-US" sz="3200" u="sng" dirty="0">
              <a:solidFill>
                <a:srgbClr val="FF0150"/>
              </a:solidFill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18891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1372</Words>
  <Application>Microsoft Office PowerPoint</Application>
  <PresentationFormat>Widescreen</PresentationFormat>
  <Paragraphs>145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Monotype Corsiva</vt:lpstr>
      <vt:lpstr>Sitka Subheading</vt:lpstr>
      <vt:lpstr>Times New Roman</vt:lpstr>
      <vt:lpstr>Wingdings</vt:lpstr>
      <vt:lpstr>1_Office Theme</vt:lpstr>
      <vt:lpstr>Search As A Technique</vt:lpstr>
      <vt:lpstr>Problem Solving Steps</vt:lpstr>
      <vt:lpstr>PowerPoint Presentation</vt:lpstr>
      <vt:lpstr>Search as a Technique for Problem Solving  </vt:lpstr>
      <vt:lpstr>PowerPoint Presentation</vt:lpstr>
      <vt:lpstr>PowerPoint Presentation</vt:lpstr>
      <vt:lpstr>Search Terminology </vt:lpstr>
      <vt:lpstr>PowerPoint Presentation</vt:lpstr>
      <vt:lpstr>PowerPoint Presentation</vt:lpstr>
      <vt:lpstr>Search Algorithm Classification</vt:lpstr>
      <vt:lpstr>Un-Informed Search Strategy </vt:lpstr>
      <vt:lpstr>Following are the various types of uninformed search algorithms</vt:lpstr>
      <vt:lpstr>Informed / Heuristic Search</vt:lpstr>
      <vt:lpstr>Heuristic Search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As A Technique</dc:title>
  <dc:creator>Litty Tressa George</dc:creator>
  <cp:lastModifiedBy>Litty Tressa George</cp:lastModifiedBy>
  <cp:revision>65</cp:revision>
  <cp:lastPrinted>2020-03-17T17:06:03Z</cp:lastPrinted>
  <dcterms:created xsi:type="dcterms:W3CDTF">2020-03-17T14:47:22Z</dcterms:created>
  <dcterms:modified xsi:type="dcterms:W3CDTF">2020-03-22T15:27:23Z</dcterms:modified>
</cp:coreProperties>
</file>