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9" r:id="rId3"/>
    <p:sldId id="257" r:id="rId4"/>
    <p:sldId id="283" r:id="rId5"/>
    <p:sldId id="284" r:id="rId6"/>
    <p:sldId id="271" r:id="rId7"/>
    <p:sldId id="258" r:id="rId8"/>
    <p:sldId id="272" r:id="rId9"/>
    <p:sldId id="263" r:id="rId10"/>
    <p:sldId id="264" r:id="rId11"/>
    <p:sldId id="265" r:id="rId12"/>
    <p:sldId id="274" r:id="rId13"/>
    <p:sldId id="273" r:id="rId14"/>
    <p:sldId id="275" r:id="rId15"/>
    <p:sldId id="266" r:id="rId16"/>
    <p:sldId id="267" r:id="rId17"/>
    <p:sldId id="280" r:id="rId18"/>
    <p:sldId id="279" r:id="rId19"/>
    <p:sldId id="276" r:id="rId20"/>
    <p:sldId id="268" r:id="rId21"/>
    <p:sldId id="278" r:id="rId22"/>
    <p:sldId id="260" r:id="rId23"/>
    <p:sldId id="281" r:id="rId24"/>
    <p:sldId id="282" r:id="rId25"/>
    <p:sldId id="285" r:id="rId26"/>
    <p:sldId id="269" r:id="rId27"/>
    <p:sldId id="286" r:id="rId28"/>
    <p:sldId id="277" r:id="rId29"/>
    <p:sldId id="289" r:id="rId30"/>
    <p:sldId id="288" r:id="rId31"/>
    <p:sldId id="290" r:id="rId32"/>
    <p:sldId id="287" r:id="rId33"/>
    <p:sldId id="261" r:id="rId34"/>
    <p:sldId id="293" r:id="rId35"/>
    <p:sldId id="297" r:id="rId36"/>
    <p:sldId id="291" r:id="rId37"/>
    <p:sldId id="292" r:id="rId38"/>
    <p:sldId id="295" r:id="rId39"/>
    <p:sldId id="296"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150"/>
    <a:srgbClr val="D36087"/>
    <a:srgbClr val="007033"/>
    <a:srgbClr val="FFCC66"/>
    <a:srgbClr val="990099"/>
    <a:srgbClr val="CC0099"/>
    <a:srgbClr val="FE9202"/>
    <a:srgbClr val="6C1A00"/>
    <a:srgbClr val="00AACC"/>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88" d="100"/>
          <a:sy n="88" d="100"/>
        </p:scale>
        <p:origin x="744"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9A0B-AF28-46A7-B2C6-B7FE4C365706}"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F9645-FC00-4460-9794-63CC7B46D370}" type="slidenum">
              <a:rPr lang="en-US" smtClean="0"/>
              <a:t>‹#›</a:t>
            </a:fld>
            <a:endParaRPr lang="en-US"/>
          </a:p>
        </p:txBody>
      </p:sp>
    </p:spTree>
    <p:extLst>
      <p:ext uri="{BB962C8B-B14F-4D97-AF65-F5344CB8AC3E}">
        <p14:creationId xmlns:p14="http://schemas.microsoft.com/office/powerpoint/2010/main" val="31708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112417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23</a:t>
            </a:fld>
            <a:endParaRPr lang="en-US"/>
          </a:p>
        </p:txBody>
      </p:sp>
    </p:spTree>
    <p:extLst>
      <p:ext uri="{BB962C8B-B14F-4D97-AF65-F5344CB8AC3E}">
        <p14:creationId xmlns:p14="http://schemas.microsoft.com/office/powerpoint/2010/main" val="3576257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2113635"/>
            <a:ext cx="763525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640685"/>
            <a:ext cx="7940481" cy="610820"/>
          </a:xfrm>
        </p:spPr>
        <p:txBody>
          <a:bodyPr>
            <a:normAutofit/>
          </a:bodyPr>
          <a:lstStyle>
            <a:lvl1pPr marL="0" indent="0" algn="l">
              <a:buNone/>
              <a:defRPr sz="2800" b="0" i="0">
                <a:solidFill>
                  <a:srgbClr val="FF01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E056B0DD-0AEF-4055-A369-C1C2A18BBD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l">
              <a:defRPr sz="3600" baseline="0">
                <a:solidFill>
                  <a:srgbClr val="FF01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5" y="433880"/>
            <a:ext cx="6566315" cy="572644"/>
          </a:xfrm>
        </p:spPr>
        <p:txBody>
          <a:bodyPr>
            <a:normAutofit/>
          </a:bodyPr>
          <a:lstStyle>
            <a:lvl1pPr algn="l">
              <a:defRPr sz="3600">
                <a:solidFill>
                  <a:srgbClr val="FF01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6015"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l">
              <a:defRPr sz="3600" baseline="0">
                <a:solidFill>
                  <a:srgbClr val="FF01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E7C0AED8-5FAC-4F75-8DA1-DC85D3FA2453}"/>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113635"/>
            <a:ext cx="5039265" cy="1374345"/>
          </a:xfrm>
        </p:spPr>
        <p:txBody>
          <a:bodyPr/>
          <a:lstStyle/>
          <a:p>
            <a:pPr algn="just"/>
            <a:r>
              <a:rPr lang="en-US" dirty="0" smtClean="0">
                <a:latin typeface="Sitka Subheading" panose="02000505000000020004" pitchFamily="2" charset="0"/>
              </a:rPr>
              <a:t>Search As A Metaphor For Learning</a:t>
            </a:r>
            <a:endParaRPr lang="en-US" dirty="0">
              <a:latin typeface="Sitka Subheading" panose="02000505000000020004" pitchFamily="2" charset="0"/>
            </a:endParaRPr>
          </a:p>
        </p:txBody>
      </p:sp>
      <p:sp>
        <p:nvSpPr>
          <p:cNvPr id="3" name="Subtitle 2"/>
          <p:cNvSpPr>
            <a:spLocks noGrp="1"/>
          </p:cNvSpPr>
          <p:nvPr>
            <p:ph type="subTitle" idx="1"/>
          </p:nvPr>
        </p:nvSpPr>
        <p:spPr>
          <a:xfrm>
            <a:off x="3018432" y="4709620"/>
            <a:ext cx="7940481" cy="610820"/>
          </a:xfrm>
        </p:spPr>
        <p:txBody>
          <a:bodyPr/>
          <a:lstStyle/>
          <a:p>
            <a:r>
              <a:rPr lang="en-US" b="1" dirty="0" smtClean="0">
                <a:solidFill>
                  <a:srgbClr val="D36087"/>
                </a:solidFill>
                <a:latin typeface="Monotype Corsiva" panose="03010101010201010101" pitchFamily="66" charset="0"/>
              </a:rPr>
              <a:t>Litty Tressa George</a:t>
            </a:r>
            <a:endParaRPr lang="en-US" b="1" dirty="0">
              <a:solidFill>
                <a:srgbClr val="D36087"/>
              </a:solidFill>
              <a:latin typeface="Monotype Corsiva" panose="03010101010201010101" pitchFamily="66"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5195" y="361085"/>
            <a:ext cx="7940659" cy="763525"/>
          </a:xfrm>
        </p:spPr>
        <p:txBody>
          <a:bodyPr>
            <a:noAutofit/>
          </a:bodyPr>
          <a:lstStyle/>
          <a:p>
            <a:r>
              <a:rPr lang="en-US" dirty="0" smtClean="0">
                <a:solidFill>
                  <a:schemeClr val="bg1"/>
                </a:solidFill>
                <a:latin typeface="Monotype Corsiva" panose="03010101010201010101" pitchFamily="66" charset="0"/>
              </a:rPr>
              <a:t>BFS –  Order of Search:</a:t>
            </a:r>
            <a:r>
              <a:rPr lang="en-US" dirty="0">
                <a:solidFill>
                  <a:schemeClr val="bg1"/>
                </a:solidFill>
                <a:latin typeface="Monotype Corsiva" panose="03010101010201010101" pitchFamily="66" charset="0"/>
              </a:rPr>
              <a:t/>
            </a:r>
            <a:br>
              <a:rPr lang="en-US" dirty="0">
                <a:solidFill>
                  <a:schemeClr val="bg1"/>
                </a:solidFill>
                <a:latin typeface="Monotype Corsiva" panose="03010101010201010101" pitchFamily="66" charset="0"/>
              </a:rPr>
            </a:b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128720" y="1613014"/>
            <a:ext cx="4733855" cy="3431173"/>
          </a:xfrm>
          <a:prstGeom prst="rect">
            <a:avLst/>
          </a:prstGeom>
        </p:spPr>
      </p:pic>
      <p:sp>
        <p:nvSpPr>
          <p:cNvPr id="7" name="Rectangle 6"/>
          <p:cNvSpPr/>
          <p:nvPr/>
        </p:nvSpPr>
        <p:spPr>
          <a:xfrm>
            <a:off x="-2727" y="1221123"/>
            <a:ext cx="9458560" cy="369332"/>
          </a:xfrm>
          <a:prstGeom prst="rect">
            <a:avLst/>
          </a:prstGeom>
        </p:spPr>
        <p:txBody>
          <a:bodyPr wrap="square">
            <a:spAutoFit/>
          </a:bodyPr>
          <a:lstStyle/>
          <a:p>
            <a:r>
              <a:rPr lang="en-US" i="1" dirty="0">
                <a:latin typeface="Times New Roman" panose="02020603050405020304" pitchFamily="18" charset="0"/>
                <a:cs typeface="Times New Roman" panose="02020603050405020304" pitchFamily="18" charset="0"/>
              </a:rPr>
              <a:t>Illustrating </a:t>
            </a:r>
            <a:r>
              <a:rPr lang="en-US" i="1" dirty="0" smtClean="0">
                <a:latin typeface="Times New Roman" panose="02020603050405020304" pitchFamily="18" charset="0"/>
                <a:cs typeface="Times New Roman" panose="02020603050405020304" pitchFamily="18" charset="0"/>
              </a:rPr>
              <a:t>breadth-first search</a:t>
            </a:r>
            <a:r>
              <a:rPr lang="en-US" i="1" dirty="0">
                <a:latin typeface="Times New Roman" panose="02020603050405020304" pitchFamily="18" charset="0"/>
                <a:cs typeface="Times New Roman" panose="02020603050405020304" pitchFamily="18" charset="0"/>
              </a:rPr>
              <a:t>. The numbers </a:t>
            </a:r>
            <a:r>
              <a:rPr lang="en-US" i="1" dirty="0" smtClean="0">
                <a:latin typeface="Times New Roman" panose="02020603050405020304" pitchFamily="18" charset="0"/>
                <a:cs typeface="Times New Roman" panose="02020603050405020304" pitchFamily="18" charset="0"/>
              </a:rPr>
              <a:t>indicate the </a:t>
            </a:r>
            <a:r>
              <a:rPr lang="en-US" i="1" dirty="0">
                <a:latin typeface="Times New Roman" panose="02020603050405020304" pitchFamily="18" charset="0"/>
                <a:cs typeface="Times New Roman" panose="02020603050405020304" pitchFamily="18" charset="0"/>
              </a:rPr>
              <a:t>order in which </a:t>
            </a:r>
            <a:r>
              <a:rPr lang="en-US" i="1" dirty="0" smtClean="0">
                <a:latin typeface="Times New Roman" panose="02020603050405020304" pitchFamily="18" charset="0"/>
                <a:cs typeface="Times New Roman" panose="02020603050405020304" pitchFamily="18" charset="0"/>
              </a:rPr>
              <a:t>the nodes </a:t>
            </a:r>
            <a:r>
              <a:rPr lang="en-US" i="1" dirty="0">
                <a:latin typeface="Times New Roman" panose="02020603050405020304" pitchFamily="18" charset="0"/>
                <a:cs typeface="Times New Roman" panose="02020603050405020304" pitchFamily="18" charset="0"/>
              </a:rPr>
              <a:t>are examined.</a:t>
            </a:r>
          </a:p>
        </p:txBody>
      </p:sp>
    </p:spTree>
    <p:extLst>
      <p:ext uri="{BB962C8B-B14F-4D97-AF65-F5344CB8AC3E}">
        <p14:creationId xmlns:p14="http://schemas.microsoft.com/office/powerpoint/2010/main" val="3660584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BFS Example</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4404210"/>
            <a:ext cx="9143999" cy="1176630"/>
          </a:xfrm>
          <a:prstGeom prst="rect">
            <a:avLst/>
          </a:prstGeom>
        </p:spPr>
      </p:pic>
      <p:pic>
        <p:nvPicPr>
          <p:cNvPr id="2" name="Picture 1"/>
          <p:cNvPicPr>
            <a:picLocks noChangeAspect="1"/>
          </p:cNvPicPr>
          <p:nvPr/>
        </p:nvPicPr>
        <p:blipFill>
          <a:blip r:embed="rId3"/>
          <a:stretch>
            <a:fillRect/>
          </a:stretch>
        </p:blipFill>
        <p:spPr>
          <a:xfrm>
            <a:off x="0" y="708963"/>
            <a:ext cx="6660093" cy="3849015"/>
          </a:xfrm>
          <a:prstGeom prst="rect">
            <a:avLst/>
          </a:prstGeom>
        </p:spPr>
      </p:pic>
    </p:spTree>
    <p:extLst>
      <p:ext uri="{BB962C8B-B14F-4D97-AF65-F5344CB8AC3E}">
        <p14:creationId xmlns:p14="http://schemas.microsoft.com/office/powerpoint/2010/main" val="240488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Properties of BFS</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43555" y="1350110"/>
            <a:ext cx="8856890" cy="3416320"/>
          </a:xfrm>
          <a:prstGeom prst="rect">
            <a:avLst/>
          </a:prstGeom>
        </p:spPr>
        <p:txBody>
          <a:bodyPr wrap="square">
            <a:spAutoFit/>
          </a:bodyPr>
          <a:lstStyle/>
          <a:p>
            <a:pPr algn="just"/>
            <a:r>
              <a:rPr lang="en-US" i="1" dirty="0">
                <a:solidFill>
                  <a:srgbClr val="FF0000"/>
                </a:solidFill>
                <a:latin typeface="Times New Roman" panose="02020603050405020304" pitchFamily="18" charset="0"/>
                <a:cs typeface="Times New Roman" panose="02020603050405020304" pitchFamily="18" charset="0"/>
              </a:rPr>
              <a:t>Time Complexity</a:t>
            </a:r>
            <a:r>
              <a:rPr lang="en-US" dirty="0">
                <a:latin typeface="Times New Roman" panose="02020603050405020304" pitchFamily="18" charset="0"/>
                <a:cs typeface="Times New Roman" panose="02020603050405020304" pitchFamily="18" charset="0"/>
              </a:rPr>
              <a:t>: Time Complexity of BFS algorithm can be obtained by the number of nodes traversed in BFS until the shallowest </a:t>
            </a:r>
            <a:r>
              <a:rPr lang="en-US" dirty="0" smtClean="0">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Where the d= depth of shallowest solution and b is a node at every state.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i="1" dirty="0">
                <a:solidFill>
                  <a:srgbClr val="FF0000"/>
                </a:solidFill>
                <a:latin typeface="Times New Roman" panose="02020603050405020304" pitchFamily="18" charset="0"/>
                <a:cs typeface="Times New Roman" panose="02020603050405020304" pitchFamily="18" charset="0"/>
              </a:rPr>
              <a:t>Space Complexity</a:t>
            </a:r>
            <a:r>
              <a:rPr lang="en-US" dirty="0">
                <a:latin typeface="Times New Roman" panose="02020603050405020304" pitchFamily="18" charset="0"/>
                <a:cs typeface="Times New Roman" panose="02020603050405020304" pitchFamily="18" charset="0"/>
              </a:rPr>
              <a:t>: Space complexity of BFS algorithm is given by the Memory size of frontier which is </a:t>
            </a:r>
          </a:p>
          <a:p>
            <a:pPr algn="just"/>
            <a:endParaRPr lang="en-US" dirty="0">
              <a:latin typeface="Times New Roman" panose="02020603050405020304" pitchFamily="18" charset="0"/>
              <a:cs typeface="Times New Roman" panose="02020603050405020304" pitchFamily="18" charset="0"/>
            </a:endParaRPr>
          </a:p>
          <a:p>
            <a:pPr algn="just"/>
            <a:r>
              <a:rPr lang="en-US" i="1" dirty="0">
                <a:solidFill>
                  <a:srgbClr val="FF0000"/>
                </a:solidFill>
                <a:latin typeface="Times New Roman" panose="02020603050405020304" pitchFamily="18" charset="0"/>
                <a:cs typeface="Times New Roman" panose="02020603050405020304" pitchFamily="18" charset="0"/>
              </a:rPr>
              <a:t>Completeness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BFS is complete, which means if the shallowest goal node is at some finite depth, then BFS will find a solution.</a:t>
            </a:r>
          </a:p>
          <a:p>
            <a:pPr algn="just"/>
            <a:endParaRPr lang="en-US" dirty="0">
              <a:latin typeface="Times New Roman" panose="02020603050405020304" pitchFamily="18" charset="0"/>
              <a:cs typeface="Times New Roman" panose="02020603050405020304" pitchFamily="18" charset="0"/>
            </a:endParaRPr>
          </a:p>
          <a:p>
            <a:pPr algn="just"/>
            <a:r>
              <a:rPr lang="en-US" i="1" dirty="0">
                <a:solidFill>
                  <a:srgbClr val="FF0000"/>
                </a:solidFill>
                <a:latin typeface="Times New Roman" panose="02020603050405020304" pitchFamily="18" charset="0"/>
                <a:cs typeface="Times New Roman" panose="02020603050405020304" pitchFamily="18" charset="0"/>
              </a:rPr>
              <a:t>Optimality</a:t>
            </a:r>
            <a:r>
              <a:rPr lang="en-US" dirty="0">
                <a:latin typeface="Times New Roman" panose="02020603050405020304" pitchFamily="18" charset="0"/>
                <a:cs typeface="Times New Roman" panose="02020603050405020304" pitchFamily="18" charset="0"/>
              </a:rPr>
              <a:t>: BFS is optimal if path cost is a non-decreasing function of the depth of the node.</a:t>
            </a:r>
          </a:p>
        </p:txBody>
      </p:sp>
      <p:pic>
        <p:nvPicPr>
          <p:cNvPr id="5" name="Picture 4"/>
          <p:cNvPicPr>
            <a:picLocks noChangeAspect="1"/>
          </p:cNvPicPr>
          <p:nvPr/>
        </p:nvPicPr>
        <p:blipFill>
          <a:blip r:embed="rId2"/>
          <a:stretch>
            <a:fillRect/>
          </a:stretch>
        </p:blipFill>
        <p:spPr>
          <a:xfrm>
            <a:off x="521465" y="2231221"/>
            <a:ext cx="3897829" cy="599666"/>
          </a:xfrm>
          <a:prstGeom prst="rect">
            <a:avLst/>
          </a:prstGeom>
        </p:spPr>
      </p:pic>
      <p:pic>
        <p:nvPicPr>
          <p:cNvPr id="7" name="Picture 6"/>
          <p:cNvPicPr>
            <a:picLocks noChangeAspect="1"/>
          </p:cNvPicPr>
          <p:nvPr/>
        </p:nvPicPr>
        <p:blipFill>
          <a:blip r:embed="rId3"/>
          <a:stretch>
            <a:fillRect/>
          </a:stretch>
        </p:blipFill>
        <p:spPr>
          <a:xfrm>
            <a:off x="1823310" y="3035457"/>
            <a:ext cx="916230" cy="371131"/>
          </a:xfrm>
          <a:prstGeom prst="rect">
            <a:avLst/>
          </a:prstGeom>
        </p:spPr>
      </p:pic>
    </p:spTree>
    <p:extLst>
      <p:ext uri="{BB962C8B-B14F-4D97-AF65-F5344CB8AC3E}">
        <p14:creationId xmlns:p14="http://schemas.microsoft.com/office/powerpoint/2010/main" val="2577282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bg1"/>
                </a:solidFill>
                <a:latin typeface="Monotype Corsiva" panose="03010101010201010101" pitchFamily="66" charset="0"/>
              </a:rPr>
              <a:t>Advantages of BFS:</a:t>
            </a:r>
            <a:r>
              <a:rPr lang="en-US" dirty="0">
                <a:solidFill>
                  <a:schemeClr val="bg1"/>
                </a:solidFill>
                <a:latin typeface="Monotype Corsiva" panose="03010101010201010101" pitchFamily="66" charset="0"/>
              </a:rPr>
              <a:t/>
            </a:r>
            <a:br>
              <a:rPr lang="en-US" dirty="0">
                <a:solidFill>
                  <a:schemeClr val="bg1"/>
                </a:solidFill>
                <a:latin typeface="Monotype Corsiva" panose="03010101010201010101" pitchFamily="66" charset="0"/>
              </a:rPr>
            </a:b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9151" y="1655520"/>
            <a:ext cx="8856890" cy="923330"/>
          </a:xfrm>
          <a:prstGeom prst="rect">
            <a:avLst/>
          </a:prstGeom>
        </p:spPr>
        <p:txBody>
          <a:bodyPr wrap="square">
            <a:spAutoFit/>
          </a:bodyPr>
          <a:lstStyle/>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BFS will provide a solution if any solution exists.</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If there are more than one solutions for a given problem, then BFS will provide the minimal solution which requires the least number of steps.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762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433880"/>
            <a:ext cx="7940659" cy="763525"/>
          </a:xfrm>
        </p:spPr>
        <p:txBody>
          <a:bodyPr>
            <a:normAutofit fontScale="90000"/>
          </a:bodyPr>
          <a:lstStyle/>
          <a:p>
            <a:r>
              <a:rPr lang="en-US" dirty="0" smtClean="0">
                <a:solidFill>
                  <a:schemeClr val="bg1"/>
                </a:solidFill>
                <a:latin typeface="Monotype Corsiva" panose="03010101010201010101" pitchFamily="66" charset="0"/>
              </a:rPr>
              <a:t>Disadvantages of BFS:</a:t>
            </a:r>
            <a:r>
              <a:rPr lang="en-US" dirty="0">
                <a:solidFill>
                  <a:schemeClr val="bg1"/>
                </a:solidFill>
                <a:latin typeface="Monotype Corsiva" panose="03010101010201010101" pitchFamily="66" charset="0"/>
              </a:rPr>
              <a:t/>
            </a:r>
            <a:br>
              <a:rPr lang="en-US" dirty="0">
                <a:solidFill>
                  <a:schemeClr val="bg1"/>
                </a:solidFill>
                <a:latin typeface="Monotype Corsiva" panose="03010101010201010101" pitchFamily="66" charset="0"/>
              </a:rPr>
            </a:b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66773" y="1978685"/>
            <a:ext cx="9000444" cy="923330"/>
          </a:xfrm>
          <a:prstGeom prst="rect">
            <a:avLst/>
          </a:prstGeom>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requires lots of memory since each level of the tree must be saved into memory to expand the next level.</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BFS needs lots of time if the solution is far away from the root node</a:t>
            </a:r>
            <a:r>
              <a:rPr lang="en-US" dirty="0"/>
              <a:t>.</a:t>
            </a:r>
          </a:p>
        </p:txBody>
      </p:sp>
    </p:spTree>
    <p:extLst>
      <p:ext uri="{BB962C8B-B14F-4D97-AF65-F5344CB8AC3E}">
        <p14:creationId xmlns:p14="http://schemas.microsoft.com/office/powerpoint/2010/main" val="893584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Depth-first </a:t>
            </a:r>
            <a:r>
              <a:rPr lang="en-US" dirty="0">
                <a:solidFill>
                  <a:schemeClr val="bg1"/>
                </a:solidFill>
                <a:latin typeface="Monotype Corsiva" panose="03010101010201010101" pitchFamily="66" charset="0"/>
              </a:rPr>
              <a:t>search </a:t>
            </a: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296260" y="1655520"/>
            <a:ext cx="8704185" cy="3139321"/>
          </a:xfrm>
          <a:prstGeom prst="rect">
            <a:avLst/>
          </a:prstGeom>
        </p:spPr>
        <p:txBody>
          <a:bodyPr wrap="square">
            <a:spAutoFit/>
          </a:bodyPr>
          <a:lstStyle/>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Depth-first </a:t>
            </a:r>
            <a:r>
              <a:rPr lang="en-US" dirty="0">
                <a:latin typeface="Times New Roman" panose="02020603050405020304" pitchFamily="18" charset="0"/>
                <a:cs typeface="Times New Roman" panose="02020603050405020304" pitchFamily="18" charset="0"/>
              </a:rPr>
              <a:t>search </a:t>
            </a:r>
            <a:r>
              <a:rPr lang="en-US" dirty="0" smtClean="0">
                <a:latin typeface="Times New Roman" panose="02020603050405020304" pitchFamily="18" charset="0"/>
                <a:cs typeface="Times New Roman" panose="02020603050405020304" pitchFamily="18" charset="0"/>
              </a:rPr>
              <a:t>is a </a:t>
            </a:r>
            <a:r>
              <a:rPr lang="en-US" dirty="0">
                <a:latin typeface="Times New Roman" panose="02020603050405020304" pitchFamily="18" charset="0"/>
                <a:cs typeface="Times New Roman" panose="02020603050405020304" pitchFamily="18" charset="0"/>
              </a:rPr>
              <a:t>recursive algorithm for traversing a tree or graph data structure.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called the depth-first search because </a:t>
            </a:r>
            <a:r>
              <a:rPr lang="en-US" dirty="0">
                <a:solidFill>
                  <a:srgbClr val="FF0000"/>
                </a:solidFill>
                <a:latin typeface="Times New Roman" panose="02020603050405020304" pitchFamily="18" charset="0"/>
                <a:cs typeface="Times New Roman" panose="02020603050405020304" pitchFamily="18" charset="0"/>
              </a:rPr>
              <a:t>it starts from the root node and follows each path to its greatest depth node before moving to the next path.</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DFS uses a </a:t>
            </a:r>
            <a:r>
              <a:rPr lang="en-US" dirty="0">
                <a:solidFill>
                  <a:srgbClr val="FF0000"/>
                </a:solidFill>
                <a:latin typeface="Times New Roman" panose="02020603050405020304" pitchFamily="18" charset="0"/>
                <a:cs typeface="Times New Roman" panose="02020603050405020304" pitchFamily="18" charset="0"/>
              </a:rPr>
              <a:t>stack data structure </a:t>
            </a:r>
            <a:r>
              <a:rPr lang="en-US" dirty="0">
                <a:latin typeface="Times New Roman" panose="02020603050405020304" pitchFamily="18" charset="0"/>
                <a:cs typeface="Times New Roman" panose="02020603050405020304" pitchFamily="18" charset="0"/>
              </a:rPr>
              <a:t>for its implementation</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Assuming that we start from the left side </a:t>
            </a:r>
            <a:r>
              <a:rPr lang="en-US" dirty="0" smtClean="0">
                <a:latin typeface="Times New Roman" panose="02020603050405020304" pitchFamily="18" charset="0"/>
                <a:cs typeface="Times New Roman" panose="02020603050405020304" pitchFamily="18" charset="0"/>
              </a:rPr>
              <a:t>and work </a:t>
            </a:r>
            <a:r>
              <a:rPr lang="en-US" dirty="0">
                <a:latin typeface="Times New Roman" panose="02020603050405020304" pitchFamily="18" charset="0"/>
                <a:cs typeface="Times New Roman" panose="02020603050405020304" pitchFamily="18" charset="0"/>
              </a:rPr>
              <a:t>toward the right, depth-first search involves working </a:t>
            </a:r>
            <a:r>
              <a:rPr lang="en-US" dirty="0">
                <a:solidFill>
                  <a:srgbClr val="FF0000"/>
                </a:solidFill>
                <a:latin typeface="Times New Roman" panose="02020603050405020304" pitchFamily="18" charset="0"/>
                <a:cs typeface="Times New Roman" panose="02020603050405020304" pitchFamily="18" charset="0"/>
              </a:rPr>
              <a:t>all the way </a:t>
            </a:r>
            <a:r>
              <a:rPr lang="en-US" dirty="0" smtClean="0">
                <a:solidFill>
                  <a:srgbClr val="FF0000"/>
                </a:solidFill>
                <a:latin typeface="Times New Roman" panose="02020603050405020304" pitchFamily="18" charset="0"/>
                <a:cs typeface="Times New Roman" panose="02020603050405020304" pitchFamily="18" charset="0"/>
              </a:rPr>
              <a:t>down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left-most path in the tree </a:t>
            </a:r>
            <a:r>
              <a:rPr lang="en-US" dirty="0">
                <a:solidFill>
                  <a:srgbClr val="FF0000"/>
                </a:solidFill>
                <a:latin typeface="Times New Roman" panose="02020603050405020304" pitchFamily="18" charset="0"/>
                <a:cs typeface="Times New Roman" panose="02020603050405020304" pitchFamily="18" charset="0"/>
              </a:rPr>
              <a:t>until a leaf node is reached.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If </a:t>
            </a:r>
            <a:r>
              <a:rPr lang="en-US" dirty="0">
                <a:solidFill>
                  <a:srgbClr val="FF0000"/>
                </a:solidFill>
                <a:latin typeface="Times New Roman" panose="02020603050405020304" pitchFamily="18" charset="0"/>
                <a:cs typeface="Times New Roman" panose="02020603050405020304" pitchFamily="18" charset="0"/>
              </a:rPr>
              <a:t>this is a </a:t>
            </a:r>
            <a:r>
              <a:rPr lang="en-US" dirty="0" smtClean="0">
                <a:solidFill>
                  <a:srgbClr val="FF0000"/>
                </a:solidFill>
                <a:latin typeface="Times New Roman" panose="02020603050405020304" pitchFamily="18" charset="0"/>
                <a:cs typeface="Times New Roman" panose="02020603050405020304" pitchFamily="18" charset="0"/>
              </a:rPr>
              <a:t>goal state</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search is complete</a:t>
            </a:r>
            <a:r>
              <a:rPr lang="en-US" dirty="0">
                <a:latin typeface="Times New Roman" panose="02020603050405020304" pitchFamily="18" charset="0"/>
                <a:cs typeface="Times New Roman" panose="02020603050405020304" pitchFamily="18" charset="0"/>
              </a:rPr>
              <a:t>, and success is reported</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the </a:t>
            </a:r>
            <a:r>
              <a:rPr lang="en-US" dirty="0">
                <a:solidFill>
                  <a:srgbClr val="FF0000"/>
                </a:solidFill>
                <a:latin typeface="Times New Roman" panose="02020603050405020304" pitchFamily="18" charset="0"/>
                <a:cs typeface="Times New Roman" panose="02020603050405020304" pitchFamily="18" charset="0"/>
              </a:rPr>
              <a:t>leaf node </a:t>
            </a:r>
            <a:r>
              <a:rPr lang="en-US" dirty="0">
                <a:latin typeface="Times New Roman" panose="02020603050405020304" pitchFamily="18" charset="0"/>
                <a:cs typeface="Times New Roman" panose="02020603050405020304" pitchFamily="18" charset="0"/>
              </a:rPr>
              <a:t>does </a:t>
            </a:r>
            <a:r>
              <a:rPr lang="en-US" dirty="0">
                <a:solidFill>
                  <a:srgbClr val="FF0000"/>
                </a:solidFill>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represent </a:t>
            </a:r>
            <a:r>
              <a:rPr lang="en-US" dirty="0">
                <a:solidFill>
                  <a:srgbClr val="FF0000"/>
                </a:solidFill>
                <a:latin typeface="Times New Roman" panose="02020603050405020304" pitchFamily="18" charset="0"/>
                <a:cs typeface="Times New Roman" panose="02020603050405020304" pitchFamily="18" charset="0"/>
              </a:rPr>
              <a:t>a goal state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search backtracks </a:t>
            </a:r>
            <a:r>
              <a:rPr lang="en-US" dirty="0">
                <a:latin typeface="Times New Roman" panose="02020603050405020304" pitchFamily="18" charset="0"/>
                <a:cs typeface="Times New Roman" panose="02020603050405020304" pitchFamily="18" charset="0"/>
              </a:rPr>
              <a:t>up to </a:t>
            </a:r>
            <a:r>
              <a:rPr lang="en-US" dirty="0" smtClean="0">
                <a:latin typeface="Times New Roman" panose="02020603050405020304" pitchFamily="18" charset="0"/>
                <a:cs typeface="Times New Roman" panose="02020603050405020304" pitchFamily="18" charset="0"/>
              </a:rPr>
              <a:t>the next </a:t>
            </a:r>
            <a:r>
              <a:rPr lang="en-US" dirty="0">
                <a:latin typeface="Times New Roman" panose="02020603050405020304" pitchFamily="18" charset="0"/>
                <a:cs typeface="Times New Roman" panose="02020603050405020304" pitchFamily="18" charset="0"/>
              </a:rPr>
              <a:t>highest node that has an unexplored </a:t>
            </a:r>
            <a:r>
              <a:rPr lang="en-US" dirty="0" smtClean="0">
                <a:latin typeface="Times New Roman" panose="02020603050405020304" pitchFamily="18" charset="0"/>
                <a:cs typeface="Times New Roman" panose="02020603050405020304" pitchFamily="18" charset="0"/>
              </a:rPr>
              <a:t>path.</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Depth-first search is an example of brute-force search, or exhaustive search.</a:t>
            </a:r>
          </a:p>
        </p:txBody>
      </p:sp>
    </p:spTree>
    <p:extLst>
      <p:ext uri="{BB962C8B-B14F-4D97-AF65-F5344CB8AC3E}">
        <p14:creationId xmlns:p14="http://schemas.microsoft.com/office/powerpoint/2010/main" val="1856627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47490" y="1528537"/>
            <a:ext cx="4862380" cy="3614963"/>
          </a:xfrm>
          <a:prstGeom prst="rect">
            <a:avLst/>
          </a:prstGeom>
        </p:spPr>
      </p:pic>
      <p:sp>
        <p:nvSpPr>
          <p:cNvPr id="4" name="Title 3"/>
          <p:cNvSpPr>
            <a:spLocks noGrp="1"/>
          </p:cNvSpPr>
          <p:nvPr>
            <p:ph type="title"/>
          </p:nvPr>
        </p:nvSpPr>
        <p:spPr>
          <a:xfrm>
            <a:off x="1059785" y="433880"/>
            <a:ext cx="7940659" cy="763525"/>
          </a:xfrm>
        </p:spPr>
        <p:txBody>
          <a:bodyPr>
            <a:normAutofit fontScale="90000"/>
          </a:bodyPr>
          <a:lstStyle/>
          <a:p>
            <a:r>
              <a:rPr lang="en-US" dirty="0" smtClean="0">
                <a:solidFill>
                  <a:schemeClr val="bg1"/>
                </a:solidFill>
                <a:latin typeface="Monotype Corsiva" panose="03010101010201010101" pitchFamily="66" charset="0"/>
              </a:rPr>
              <a:t>DFS – Order of Search </a:t>
            </a:r>
            <a:r>
              <a:rPr lang="en-US" dirty="0">
                <a:solidFill>
                  <a:schemeClr val="bg1"/>
                </a:solidFill>
                <a:latin typeface="Monotype Corsiva" panose="03010101010201010101" pitchFamily="66" charset="0"/>
              </a:rPr>
              <a:t/>
            </a:r>
            <a:br>
              <a:rPr lang="en-US" dirty="0">
                <a:solidFill>
                  <a:schemeClr val="bg1"/>
                </a:solidFill>
                <a:latin typeface="Monotype Corsiva" panose="03010101010201010101" pitchFamily="66" charset="0"/>
              </a:rPr>
            </a:b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9606" y="1200395"/>
            <a:ext cx="8847739" cy="923330"/>
          </a:xfrm>
          <a:prstGeom prst="rect">
            <a:avLst/>
          </a:prstGeom>
        </p:spPr>
        <p:txBody>
          <a:bodyPr wrap="square">
            <a:spAutoFit/>
          </a:bodyPr>
          <a:lstStyle/>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below search tree, </a:t>
            </a:r>
            <a:r>
              <a:rPr lang="en-US" dirty="0" smtClean="0">
                <a:latin typeface="Times New Roman" panose="02020603050405020304" pitchFamily="18" charset="0"/>
                <a:cs typeface="Times New Roman" panose="02020603050405020304" pitchFamily="18" charset="0"/>
              </a:rPr>
              <a:t>shows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order </a:t>
            </a:r>
            <a:r>
              <a:rPr lang="en-US" dirty="0">
                <a:latin typeface="Times New Roman" panose="02020603050405020304" pitchFamily="18" charset="0"/>
                <a:cs typeface="Times New Roman" panose="02020603050405020304" pitchFamily="18" charset="0"/>
              </a:rPr>
              <a:t>of depth-first search, and </a:t>
            </a:r>
            <a:r>
              <a:rPr lang="en-US" dirty="0" smtClean="0">
                <a:latin typeface="Times New Roman" panose="02020603050405020304" pitchFamily="18" charset="0"/>
                <a:cs typeface="Times New Roman" panose="02020603050405020304" pitchFamily="18" charset="0"/>
              </a:rPr>
              <a:t>search </a:t>
            </a:r>
            <a:r>
              <a:rPr lang="en-US" dirty="0">
                <a:latin typeface="Times New Roman" panose="02020603050405020304" pitchFamily="18" charset="0"/>
                <a:cs typeface="Times New Roman" panose="02020603050405020304" pitchFamily="18" charset="0"/>
              </a:rPr>
              <a:t>will follow the order </a:t>
            </a:r>
            <a:r>
              <a:rPr lang="en-US" dirty="0" smtClean="0">
                <a:latin typeface="Times New Roman" panose="02020603050405020304" pitchFamily="18" charset="0"/>
                <a:cs typeface="Times New Roman" panose="02020603050405020304" pitchFamily="18" charset="0"/>
              </a:rPr>
              <a:t>as the arrow indicates.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791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785" y="433880"/>
            <a:ext cx="7940659" cy="763525"/>
          </a:xfrm>
        </p:spPr>
        <p:txBody>
          <a:bodyPr>
            <a:normAutofit fontScale="90000"/>
          </a:bodyPr>
          <a:lstStyle/>
          <a:p>
            <a:r>
              <a:rPr lang="en-US" dirty="0" smtClean="0">
                <a:solidFill>
                  <a:schemeClr val="bg1"/>
                </a:solidFill>
                <a:latin typeface="Monotype Corsiva" panose="03010101010201010101" pitchFamily="66" charset="0"/>
              </a:rPr>
              <a:t>DFS - Search Principle:</a:t>
            </a:r>
            <a:r>
              <a:rPr lang="en-US" dirty="0">
                <a:solidFill>
                  <a:schemeClr val="bg1"/>
                </a:solidFill>
                <a:latin typeface="Monotype Corsiva" panose="03010101010201010101" pitchFamily="66" charset="0"/>
              </a:rPr>
              <a:t/>
            </a:r>
            <a:br>
              <a:rPr lang="en-US" dirty="0">
                <a:solidFill>
                  <a:schemeClr val="bg1"/>
                </a:solidFill>
                <a:latin typeface="Monotype Corsiva" panose="03010101010201010101" pitchFamily="66" charset="0"/>
              </a:rPr>
            </a:b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60910" y="1502815"/>
            <a:ext cx="8847739" cy="2862322"/>
          </a:xfrm>
          <a:prstGeom prst="rect">
            <a:avLst/>
          </a:prstGeom>
        </p:spPr>
        <p:txBody>
          <a:bodyPr wrap="square">
            <a:spAutoFit/>
          </a:bodyPr>
          <a:lstStyle/>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previously considered </a:t>
            </a:r>
            <a:r>
              <a:rPr lang="en-US" dirty="0">
                <a:latin typeface="Times New Roman" panose="02020603050405020304" pitchFamily="18" charset="0"/>
                <a:cs typeface="Times New Roman" panose="02020603050405020304" pitchFamily="18" charset="0"/>
              </a:rPr>
              <a:t>search tree, </a:t>
            </a:r>
            <a:r>
              <a:rPr lang="en-US" dirty="0" smtClean="0">
                <a:latin typeface="Times New Roman" panose="02020603050405020304" pitchFamily="18" charset="0"/>
                <a:cs typeface="Times New Roman" panose="02020603050405020304" pitchFamily="18" charset="0"/>
              </a:rPr>
              <a:t>after examining node </a:t>
            </a:r>
            <a:r>
              <a:rPr lang="en-US" dirty="0">
                <a:latin typeface="Times New Roman" panose="02020603050405020304" pitchFamily="18" charset="0"/>
                <a:cs typeface="Times New Roman" panose="02020603050405020304" pitchFamily="18" charset="0"/>
              </a:rPr>
              <a:t>G and discovering that it is </a:t>
            </a:r>
            <a:r>
              <a:rPr lang="en-US" dirty="0">
                <a:solidFill>
                  <a:srgbClr val="FF0000"/>
                </a:solidFill>
                <a:latin typeface="Times New Roman" panose="02020603050405020304" pitchFamily="18" charset="0"/>
                <a:cs typeface="Times New Roman" panose="02020603050405020304" pitchFamily="18" charset="0"/>
              </a:rPr>
              <a:t>not a </a:t>
            </a:r>
            <a:r>
              <a:rPr lang="en-US" dirty="0" smtClean="0">
                <a:solidFill>
                  <a:srgbClr val="FF0000"/>
                </a:solidFill>
                <a:latin typeface="Times New Roman" panose="02020603050405020304" pitchFamily="18" charset="0"/>
                <a:cs typeface="Times New Roman" panose="02020603050405020304" pitchFamily="18" charset="0"/>
              </a:rPr>
              <a:t>goal </a:t>
            </a:r>
            <a:r>
              <a:rPr lang="en-US" dirty="0">
                <a:solidFill>
                  <a:srgbClr val="FF0000"/>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search will </a:t>
            </a:r>
            <a:r>
              <a:rPr lang="en-US" dirty="0">
                <a:solidFill>
                  <a:srgbClr val="FF0000"/>
                </a:solidFill>
                <a:latin typeface="Times New Roman" panose="02020603050405020304" pitchFamily="18" charset="0"/>
                <a:cs typeface="Times New Roman" panose="02020603050405020304" pitchFamily="18" charset="0"/>
              </a:rPr>
              <a:t>backtrack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node D and </a:t>
            </a:r>
            <a:r>
              <a:rPr lang="en-US" dirty="0">
                <a:latin typeface="Times New Roman" panose="02020603050405020304" pitchFamily="18" charset="0"/>
                <a:cs typeface="Times New Roman" panose="02020603050405020304" pitchFamily="18" charset="0"/>
              </a:rPr>
              <a:t>explore its other children.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case, it only has one other </a:t>
            </a:r>
            <a:r>
              <a:rPr lang="en-US" dirty="0" smtClean="0">
                <a:latin typeface="Times New Roman" panose="02020603050405020304" pitchFamily="18" charset="0"/>
                <a:cs typeface="Times New Roman" panose="02020603050405020304" pitchFamily="18" charset="0"/>
              </a:rPr>
              <a:t>child, which </a:t>
            </a:r>
            <a:r>
              <a:rPr lang="en-US" dirty="0">
                <a:latin typeface="Times New Roman" panose="02020603050405020304" pitchFamily="18" charset="0"/>
                <a:cs typeface="Times New Roman" panose="02020603050405020304" pitchFamily="18" charset="0"/>
              </a:rPr>
              <a:t>is H. Once this node has been examined, search backtracks to the </a:t>
            </a:r>
            <a:r>
              <a:rPr lang="en-US" dirty="0" smtClean="0">
                <a:latin typeface="Times New Roman" panose="02020603050405020304" pitchFamily="18" charset="0"/>
                <a:cs typeface="Times New Roman" panose="02020603050405020304" pitchFamily="18" charset="0"/>
              </a:rPr>
              <a:t>next unexpanded </a:t>
            </a:r>
            <a:r>
              <a:rPr lang="en-US" dirty="0">
                <a:latin typeface="Times New Roman" panose="02020603050405020304" pitchFamily="18" charset="0"/>
                <a:cs typeface="Times New Roman" panose="02020603050405020304" pitchFamily="18" charset="0"/>
              </a:rPr>
              <a:t>node, which is A, because B has no unexplored </a:t>
            </a:r>
            <a:r>
              <a:rPr lang="en-US" dirty="0" smtClean="0">
                <a:latin typeface="Times New Roman" panose="02020603050405020304" pitchFamily="18" charset="0"/>
                <a:cs typeface="Times New Roman" panose="02020603050405020304" pitchFamily="18" charset="0"/>
              </a:rPr>
              <a:t>children.</a:t>
            </a: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This </a:t>
            </a:r>
            <a:r>
              <a:rPr lang="en-US" dirty="0">
                <a:solidFill>
                  <a:srgbClr val="FF0000"/>
                </a:solidFill>
                <a:latin typeface="Times New Roman" panose="02020603050405020304" pitchFamily="18" charset="0"/>
                <a:cs typeface="Times New Roman" panose="02020603050405020304" pitchFamily="18" charset="0"/>
              </a:rPr>
              <a:t>process continues until either all the nodes have been examined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which </a:t>
            </a:r>
            <a:r>
              <a:rPr lang="en-US" dirty="0">
                <a:latin typeface="Times New Roman" panose="02020603050405020304" pitchFamily="18" charset="0"/>
                <a:cs typeface="Times New Roman" panose="02020603050405020304" pitchFamily="18" charset="0"/>
              </a:rPr>
              <a:t>case the search has failed, or until a goal state has been reached, </a:t>
            </a:r>
            <a:r>
              <a:rPr lang="en-US" dirty="0" smtClean="0">
                <a:latin typeface="Times New Roman" panose="02020603050405020304" pitchFamily="18" charset="0"/>
                <a:cs typeface="Times New Roman" panose="02020603050405020304" pitchFamily="18" charset="0"/>
              </a:rPr>
              <a:t>in which </a:t>
            </a:r>
            <a:r>
              <a:rPr lang="en-US" dirty="0">
                <a:latin typeface="Times New Roman" panose="02020603050405020304" pitchFamily="18" charset="0"/>
                <a:cs typeface="Times New Roman" panose="02020603050405020304" pitchFamily="18" charset="0"/>
              </a:rPr>
              <a:t>case the search has succeeded.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  the Figure , </a:t>
            </a:r>
            <a:r>
              <a:rPr lang="en-US" dirty="0">
                <a:solidFill>
                  <a:srgbClr val="FF0000"/>
                </a:solidFill>
                <a:latin typeface="Times New Roman" panose="02020603050405020304" pitchFamily="18" charset="0"/>
                <a:cs typeface="Times New Roman" panose="02020603050405020304" pitchFamily="18" charset="0"/>
              </a:rPr>
              <a:t>search stops </a:t>
            </a:r>
            <a:r>
              <a:rPr lang="en-US" dirty="0">
                <a:latin typeface="Times New Roman" panose="02020603050405020304" pitchFamily="18" charset="0"/>
                <a:cs typeface="Times New Roman" panose="02020603050405020304" pitchFamily="18" charset="0"/>
              </a:rPr>
              <a:t>at node </a:t>
            </a:r>
            <a:r>
              <a:rPr lang="en-US" dirty="0" smtClean="0">
                <a:latin typeface="Times New Roman" panose="02020603050405020304" pitchFamily="18" charset="0"/>
                <a:cs typeface="Times New Roman" panose="02020603050405020304" pitchFamily="18" charset="0"/>
              </a:rPr>
              <a:t>J, which </a:t>
            </a:r>
            <a:r>
              <a:rPr lang="en-US" dirty="0">
                <a:latin typeface="Times New Roman" panose="02020603050405020304" pitchFamily="18" charset="0"/>
                <a:cs typeface="Times New Roman" panose="02020603050405020304" pitchFamily="18" charset="0"/>
              </a:rPr>
              <a:t>is the </a:t>
            </a:r>
            <a:r>
              <a:rPr lang="en-US" dirty="0">
                <a:solidFill>
                  <a:srgbClr val="FF0000"/>
                </a:solidFill>
                <a:latin typeface="Times New Roman" panose="02020603050405020304" pitchFamily="18" charset="0"/>
                <a:cs typeface="Times New Roman" panose="02020603050405020304" pitchFamily="18" charset="0"/>
              </a:rPr>
              <a:t>goal node.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 result, nodes F, K, and L are never examined.</a:t>
            </a:r>
          </a:p>
        </p:txBody>
      </p:sp>
    </p:spTree>
    <p:extLst>
      <p:ext uri="{BB962C8B-B14F-4D97-AF65-F5344CB8AC3E}">
        <p14:creationId xmlns:p14="http://schemas.microsoft.com/office/powerpoint/2010/main" val="406874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59553" y="2059422"/>
            <a:ext cx="6522639" cy="841631"/>
          </a:xfrm>
          <a:prstGeom prst="rect">
            <a:avLst/>
          </a:prstGeom>
        </p:spPr>
      </p:pic>
      <p:pic>
        <p:nvPicPr>
          <p:cNvPr id="7" name="Picture 6"/>
          <p:cNvPicPr>
            <a:picLocks noChangeAspect="1"/>
          </p:cNvPicPr>
          <p:nvPr/>
        </p:nvPicPr>
        <p:blipFill>
          <a:blip r:embed="rId3"/>
          <a:stretch>
            <a:fillRect/>
          </a:stretch>
        </p:blipFill>
        <p:spPr>
          <a:xfrm>
            <a:off x="7473395" y="3767716"/>
            <a:ext cx="1353238" cy="486326"/>
          </a:xfrm>
          <a:prstGeom prst="rect">
            <a:avLst/>
          </a:prstGeom>
        </p:spPr>
      </p:pic>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Properties of DFS</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81748" y="1056318"/>
            <a:ext cx="9000444" cy="1477328"/>
          </a:xfrm>
          <a:prstGeom prst="rect">
            <a:avLst/>
          </a:prstGeom>
        </p:spPr>
        <p:txBody>
          <a:bodyPr wrap="square">
            <a:spAutoFit/>
          </a:bodyPr>
          <a:lstStyle/>
          <a:p>
            <a:pPr marL="285750" indent="-285750">
              <a:buFont typeface="Wingdings" panose="05000000000000000000" pitchFamily="2" charset="2"/>
              <a:buChar char="v"/>
            </a:pPr>
            <a:r>
              <a:rPr lang="en-US" i="1" dirty="0">
                <a:solidFill>
                  <a:srgbClr val="FF0000"/>
                </a:solidFill>
                <a:latin typeface="Times New Roman" panose="02020603050405020304" pitchFamily="18" charset="0"/>
                <a:cs typeface="Times New Roman" panose="02020603050405020304" pitchFamily="18" charset="0"/>
              </a:rPr>
              <a:t>Completeness</a:t>
            </a:r>
            <a:r>
              <a:rPr lang="en-US" dirty="0">
                <a:latin typeface="Times New Roman" panose="02020603050405020304" pitchFamily="18" charset="0"/>
                <a:cs typeface="Times New Roman" panose="02020603050405020304" pitchFamily="18" charset="0"/>
              </a:rPr>
              <a:t>: DFS search algorithm is complete within finite state space as it will expand every node within a limited search tree.</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i="1" dirty="0">
                <a:solidFill>
                  <a:srgbClr val="FF0000"/>
                </a:solidFill>
                <a:latin typeface="Times New Roman" panose="02020603050405020304" pitchFamily="18" charset="0"/>
                <a:cs typeface="Times New Roman" panose="02020603050405020304" pitchFamily="18" charset="0"/>
              </a:rPr>
              <a:t>Time Complexity</a:t>
            </a:r>
            <a:r>
              <a:rPr lang="en-US" dirty="0">
                <a:latin typeface="Times New Roman" panose="02020603050405020304" pitchFamily="18" charset="0"/>
                <a:cs typeface="Times New Roman" panose="02020603050405020304" pitchFamily="18" charset="0"/>
              </a:rPr>
              <a:t>: Time complexity of DFS will be equivalent to the node traversed by the algorithm. It is given by:</a:t>
            </a:r>
          </a:p>
        </p:txBody>
      </p:sp>
      <p:sp>
        <p:nvSpPr>
          <p:cNvPr id="6" name="Rectangle 5"/>
          <p:cNvSpPr/>
          <p:nvPr/>
        </p:nvSpPr>
        <p:spPr>
          <a:xfrm>
            <a:off x="81748" y="2655180"/>
            <a:ext cx="9000444" cy="1477328"/>
          </a:xfrm>
          <a:prstGeom prst="rect">
            <a:avLst/>
          </a:prstGeom>
        </p:spPr>
        <p:txBody>
          <a:bodyPr wrap="square">
            <a:spAutoFit/>
          </a:bodyPr>
          <a:lstStyle/>
          <a:p>
            <a:pPr marL="342900"/>
            <a:r>
              <a:rPr lang="en-US" dirty="0">
                <a:latin typeface="Times New Roman" panose="02020603050405020304" pitchFamily="18" charset="0"/>
                <a:cs typeface="Times New Roman" panose="02020603050405020304" pitchFamily="18" charset="0"/>
              </a:rPr>
              <a:t>Where, m= maximum depth of any node and this can be much larger than d (Shallowest solution depth</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i="1" dirty="0">
                <a:solidFill>
                  <a:srgbClr val="FF0000"/>
                </a:solidFill>
                <a:latin typeface="Times New Roman" panose="02020603050405020304" pitchFamily="18" charset="0"/>
                <a:cs typeface="Times New Roman" panose="02020603050405020304" pitchFamily="18" charset="0"/>
              </a:rPr>
              <a:t>Space Complexity</a:t>
            </a:r>
            <a:r>
              <a:rPr lang="en-US" dirty="0">
                <a:latin typeface="Times New Roman" panose="02020603050405020304" pitchFamily="18" charset="0"/>
                <a:cs typeface="Times New Roman" panose="02020603050405020304" pitchFamily="18" charset="0"/>
              </a:rPr>
              <a:t>: DFS algorithm needs to store only single path from the root node, hence space complexity of DFS is equivalent to the size of the fringe set, which is </a:t>
            </a:r>
          </a:p>
        </p:txBody>
      </p:sp>
      <p:sp>
        <p:nvSpPr>
          <p:cNvPr id="8" name="Rectangle 7"/>
          <p:cNvSpPr/>
          <p:nvPr/>
        </p:nvSpPr>
        <p:spPr>
          <a:xfrm>
            <a:off x="198974" y="4328595"/>
            <a:ext cx="8765992" cy="646331"/>
          </a:xfrm>
          <a:prstGeom prst="rect">
            <a:avLst/>
          </a:prstGeom>
        </p:spPr>
        <p:txBody>
          <a:bodyPr wrap="square">
            <a:spAutoFit/>
          </a:bodyPr>
          <a:lstStyle/>
          <a:p>
            <a:pPr marL="285750" indent="-285750">
              <a:buFont typeface="Wingdings" panose="05000000000000000000" pitchFamily="2" charset="2"/>
              <a:buChar char="v"/>
            </a:pPr>
            <a:r>
              <a:rPr lang="en-US" i="1" dirty="0" smtClean="0">
                <a:solidFill>
                  <a:srgbClr val="FF0000"/>
                </a:solidFill>
                <a:latin typeface="Times New Roman" panose="02020603050405020304" pitchFamily="18" charset="0"/>
                <a:cs typeface="Times New Roman" panose="02020603050405020304" pitchFamily="18" charset="0"/>
              </a:rPr>
              <a:t>Optimality</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DFS search algorithm is non-optimal, as it may generate a large number of steps or high cost to reach to the goal node.</a:t>
            </a:r>
          </a:p>
        </p:txBody>
      </p:sp>
    </p:spTree>
    <p:extLst>
      <p:ext uri="{BB962C8B-B14F-4D97-AF65-F5344CB8AC3E}">
        <p14:creationId xmlns:p14="http://schemas.microsoft.com/office/powerpoint/2010/main" val="670875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Advantage</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43555" y="1417588"/>
            <a:ext cx="9000444" cy="1754326"/>
          </a:xfrm>
          <a:prstGeom prst="rect">
            <a:avLst/>
          </a:prstGeom>
        </p:spPr>
        <p:txBody>
          <a:bodyPr wrap="square">
            <a:spAutoFit/>
          </a:bodyPr>
          <a:lstStyle/>
          <a:p>
            <a:endParaRPr lang="en-US" dirty="0"/>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DFS requires very less memory as it only needs to store a stack of the nodes on the path from root node to the current node.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takes less time to reach to the goal node than BFS algorithm (if it traverses in the right path).</a:t>
            </a:r>
          </a:p>
        </p:txBody>
      </p:sp>
    </p:spTree>
    <p:extLst>
      <p:ext uri="{BB962C8B-B14F-4D97-AF65-F5344CB8AC3E}">
        <p14:creationId xmlns:p14="http://schemas.microsoft.com/office/powerpoint/2010/main" val="145715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77685" y="128470"/>
            <a:ext cx="6566315" cy="572644"/>
          </a:xfrm>
        </p:spPr>
        <p:txBody>
          <a:bodyPr>
            <a:noAutofit/>
          </a:bodyPr>
          <a:lstStyle/>
          <a:p>
            <a:r>
              <a:rPr lang="en-US" dirty="0" smtClean="0">
                <a:latin typeface="Monotype Corsiva" panose="03010101010201010101" pitchFamily="66" charset="0"/>
                <a:cs typeface="Times New Roman" panose="02020603050405020304" pitchFamily="18" charset="0"/>
              </a:rPr>
              <a:t>Problem Solving Steps</a:t>
            </a:r>
            <a:endParaRPr lang="en-US" dirty="0">
              <a:solidFill>
                <a:schemeClr val="bg1"/>
              </a:solidFill>
              <a:latin typeface="Monotype Corsiva" panose="03010101010201010101" pitchFamily="66" charset="0"/>
            </a:endParaRPr>
          </a:p>
        </p:txBody>
      </p:sp>
      <p:pic>
        <p:nvPicPr>
          <p:cNvPr id="3" name="Picture 2"/>
          <p:cNvPicPr>
            <a:picLocks noChangeAspect="1"/>
          </p:cNvPicPr>
          <p:nvPr/>
        </p:nvPicPr>
        <p:blipFill>
          <a:blip r:embed="rId2"/>
          <a:stretch>
            <a:fillRect/>
          </a:stretch>
        </p:blipFill>
        <p:spPr>
          <a:xfrm>
            <a:off x="3044950" y="682668"/>
            <a:ext cx="4701371" cy="4540299"/>
          </a:xfrm>
          <a:prstGeom prst="rect">
            <a:avLst/>
          </a:prstGeom>
        </p:spPr>
      </p:pic>
      <p:sp>
        <p:nvSpPr>
          <p:cNvPr id="2" name="Content Placeholder 1"/>
          <p:cNvSpPr>
            <a:spLocks noGrp="1"/>
          </p:cNvSpPr>
          <p:nvPr>
            <p:ph idx="1"/>
          </p:nvPr>
        </p:nvSpPr>
        <p:spPr>
          <a:xfrm>
            <a:off x="1670605" y="701114"/>
            <a:ext cx="7473395" cy="3511061"/>
          </a:xfrm>
        </p:spPr>
        <p:txBody>
          <a:bodyPr>
            <a:normAutofit/>
          </a:bodyPr>
          <a:lstStyle/>
          <a:p>
            <a:r>
              <a:rPr lang="en-US" sz="2000" dirty="0">
                <a:latin typeface="Times New Roman" panose="02020603050405020304" pitchFamily="18" charset="0"/>
                <a:cs typeface="Times New Roman" panose="02020603050405020304" pitchFamily="18" charset="0"/>
              </a:rPr>
              <a:t>The process of solving a problem consists of five steps. These are:</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Disadvantages</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0" y="1378520"/>
            <a:ext cx="9143999" cy="1200329"/>
          </a:xfrm>
          <a:prstGeom prst="rect">
            <a:avLst/>
          </a:prstGeom>
        </p:spPr>
        <p:txBody>
          <a:bodyPr wrap="square">
            <a:spAutoFit/>
          </a:bodyPr>
          <a:lstStyle/>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particular, </a:t>
            </a:r>
            <a:r>
              <a:rPr lang="en-US" dirty="0">
                <a:solidFill>
                  <a:srgbClr val="FF0000"/>
                </a:solidFill>
                <a:latin typeface="Times New Roman" panose="02020603050405020304" pitchFamily="18" charset="0"/>
                <a:cs typeface="Times New Roman" panose="02020603050405020304" pitchFamily="18" charset="0"/>
              </a:rPr>
              <a:t>if a branch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the search </a:t>
            </a:r>
            <a:r>
              <a:rPr lang="en-US" dirty="0">
                <a:latin typeface="Times New Roman" panose="02020603050405020304" pitchFamily="18" charset="0"/>
                <a:cs typeface="Times New Roman" panose="02020603050405020304" pitchFamily="18" charset="0"/>
              </a:rPr>
              <a:t>tree is </a:t>
            </a:r>
            <a:r>
              <a:rPr lang="en-US" dirty="0">
                <a:solidFill>
                  <a:srgbClr val="FF0000"/>
                </a:solidFill>
                <a:latin typeface="Times New Roman" panose="02020603050405020304" pitchFamily="18" charset="0"/>
                <a:cs typeface="Times New Roman" panose="02020603050405020304" pitchFamily="18" charset="0"/>
              </a:rPr>
              <a:t>extremely large, or even infinite</a:t>
            </a:r>
            <a:r>
              <a:rPr lang="en-US" dirty="0">
                <a:latin typeface="Times New Roman" panose="02020603050405020304" pitchFamily="18" charset="0"/>
                <a:cs typeface="Times New Roman" panose="02020603050405020304" pitchFamily="18" charset="0"/>
              </a:rPr>
              <a:t>, then the search </a:t>
            </a:r>
            <a:r>
              <a:rPr lang="en-US" dirty="0" smtClean="0">
                <a:latin typeface="Times New Roman" panose="02020603050405020304" pitchFamily="18" charset="0"/>
                <a:cs typeface="Times New Roman" panose="02020603050405020304" pitchFamily="18" charset="0"/>
              </a:rPr>
              <a:t>algorithm will </a:t>
            </a:r>
            <a:r>
              <a:rPr lang="en-US" dirty="0">
                <a:solidFill>
                  <a:srgbClr val="FF0000"/>
                </a:solidFill>
                <a:latin typeface="Times New Roman" panose="02020603050405020304" pitchFamily="18" charset="0"/>
                <a:cs typeface="Times New Roman" panose="02020603050405020304" pitchFamily="18" charset="0"/>
              </a:rPr>
              <a:t>spend an inordinate amount of time examining that branch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which might </a:t>
            </a:r>
            <a:r>
              <a:rPr lang="en-US" dirty="0">
                <a:latin typeface="Times New Roman" panose="02020603050405020304" pitchFamily="18" charset="0"/>
                <a:cs typeface="Times New Roman" panose="02020603050405020304" pitchFamily="18" charset="0"/>
              </a:rPr>
              <a:t>never lead to a goal state.</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1776" y="3064368"/>
            <a:ext cx="9000445" cy="1477328"/>
          </a:xfrm>
          <a:prstGeom prst="rect">
            <a:avLst/>
          </a:prstGeom>
        </p:spPr>
        <p:txBody>
          <a:bodyPr wrap="square">
            <a:spAutoFit/>
          </a:bodyPr>
          <a:lstStyle/>
          <a:p>
            <a:pPr algn="just"/>
            <a:r>
              <a:rPr lang="en-US" i="1" dirty="0" smtClean="0">
                <a:latin typeface="Times New Roman" panose="02020603050405020304" pitchFamily="18" charset="0"/>
                <a:cs typeface="Times New Roman" panose="02020603050405020304" pitchFamily="18" charset="0"/>
              </a:rPr>
              <a:t>Note: The </a:t>
            </a:r>
            <a:r>
              <a:rPr lang="en-US" i="1" dirty="0">
                <a:latin typeface="Times New Roman" panose="02020603050405020304" pitchFamily="18" charset="0"/>
                <a:cs typeface="Times New Roman" panose="02020603050405020304" pitchFamily="18" charset="0"/>
              </a:rPr>
              <a:t>problem of infinite paths can be avoided in depth-first search </a:t>
            </a:r>
            <a:r>
              <a:rPr lang="en-US" i="1" dirty="0" smtClean="0">
                <a:latin typeface="Times New Roman" panose="02020603050405020304" pitchFamily="18" charset="0"/>
                <a:cs typeface="Times New Roman" panose="02020603050405020304" pitchFamily="18" charset="0"/>
              </a:rPr>
              <a:t>by applying </a:t>
            </a:r>
            <a:r>
              <a:rPr lang="en-US" i="1" dirty="0">
                <a:latin typeface="Times New Roman" panose="02020603050405020304" pitchFamily="18" charset="0"/>
                <a:cs typeface="Times New Roman" panose="02020603050405020304" pitchFamily="18" charset="0"/>
              </a:rPr>
              <a:t>a </a:t>
            </a:r>
            <a:r>
              <a:rPr lang="en-US" i="1" dirty="0">
                <a:solidFill>
                  <a:srgbClr val="FF0000"/>
                </a:solidFill>
                <a:latin typeface="Times New Roman" panose="02020603050405020304" pitchFamily="18" charset="0"/>
                <a:cs typeface="Times New Roman" panose="02020603050405020304" pitchFamily="18" charset="0"/>
              </a:rPr>
              <a:t>depth threshold</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means that paths will be considered </a:t>
            </a:r>
            <a:r>
              <a:rPr lang="en-US" dirty="0" smtClean="0">
                <a:latin typeface="Times New Roman" panose="02020603050405020304" pitchFamily="18" charset="0"/>
                <a:cs typeface="Times New Roman" panose="02020603050405020304" pitchFamily="18" charset="0"/>
              </a:rPr>
              <a:t>to have </a:t>
            </a:r>
            <a:r>
              <a:rPr lang="en-US" dirty="0">
                <a:latin typeface="Times New Roman" panose="02020603050405020304" pitchFamily="18" charset="0"/>
                <a:cs typeface="Times New Roman" panose="02020603050405020304" pitchFamily="18" charset="0"/>
              </a:rPr>
              <a:t>terminated when they reach a specified depth. This has the </a:t>
            </a:r>
            <a:r>
              <a:rPr lang="en-US" dirty="0" smtClean="0">
                <a:latin typeface="Times New Roman" panose="02020603050405020304" pitchFamily="18" charset="0"/>
                <a:cs typeface="Times New Roman" panose="02020603050405020304" pitchFamily="18" charset="0"/>
              </a:rPr>
              <a:t>disadvantage that </a:t>
            </a:r>
            <a:r>
              <a:rPr lang="en-US" dirty="0">
                <a:latin typeface="Times New Roman" panose="02020603050405020304" pitchFamily="18" charset="0"/>
                <a:cs typeface="Times New Roman" panose="02020603050405020304" pitchFamily="18" charset="0"/>
              </a:rPr>
              <a:t>some goal states (or, in some cases, the only goal state) might </a:t>
            </a:r>
            <a:r>
              <a:rPr lang="en-US" dirty="0" smtClean="0">
                <a:latin typeface="Times New Roman" panose="02020603050405020304" pitchFamily="18" charset="0"/>
                <a:cs typeface="Times New Roman" panose="02020603050405020304" pitchFamily="18" charset="0"/>
              </a:rPr>
              <a:t>be missed </a:t>
            </a:r>
            <a:r>
              <a:rPr lang="en-US" dirty="0">
                <a:latin typeface="Times New Roman" panose="02020603050405020304" pitchFamily="18" charset="0"/>
                <a:cs typeface="Times New Roman" panose="02020603050405020304" pitchFamily="18" charset="0"/>
              </a:rPr>
              <a:t>but ensures that all branches of the search tree will be explored </a:t>
            </a:r>
            <a:r>
              <a:rPr lang="en-US" dirty="0" smtClean="0">
                <a:latin typeface="Times New Roman" panose="02020603050405020304" pitchFamily="18" charset="0"/>
                <a:cs typeface="Times New Roman" panose="02020603050405020304" pitchFamily="18" charset="0"/>
              </a:rPr>
              <a:t>in reasonable </a:t>
            </a:r>
            <a:r>
              <a:rPr lang="en-US" dirty="0">
                <a:latin typeface="Times New Roman" panose="02020603050405020304" pitchFamily="18" charset="0"/>
                <a:cs typeface="Times New Roman" panose="02020603050405020304" pitchFamily="18" charset="0"/>
              </a:rPr>
              <a:t>time.</a:t>
            </a:r>
          </a:p>
        </p:txBody>
      </p:sp>
    </p:spTree>
    <p:extLst>
      <p:ext uri="{BB962C8B-B14F-4D97-AF65-F5344CB8AC3E}">
        <p14:creationId xmlns:p14="http://schemas.microsoft.com/office/powerpoint/2010/main" val="2678399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bg1"/>
                </a:solidFill>
                <a:latin typeface="Monotype Corsiva" panose="03010101010201010101" pitchFamily="66" charset="0"/>
              </a:rPr>
              <a:t>Comparison </a:t>
            </a:r>
            <a:r>
              <a:rPr lang="en-US" dirty="0">
                <a:solidFill>
                  <a:schemeClr val="bg1"/>
                </a:solidFill>
                <a:latin typeface="Monotype Corsiva" panose="03010101010201010101" pitchFamily="66" charset="0"/>
              </a:rPr>
              <a:t>of depth-first and breadth-first </a:t>
            </a:r>
            <a:r>
              <a:rPr lang="en-US" dirty="0" smtClean="0">
                <a:solidFill>
                  <a:schemeClr val="bg1"/>
                </a:solidFill>
                <a:latin typeface="Monotype Corsiva" panose="03010101010201010101" pitchFamily="66" charset="0"/>
              </a:rPr>
              <a:t>search</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6906" y="1502815"/>
            <a:ext cx="9047094" cy="3013865"/>
          </a:xfrm>
          <a:prstGeom prst="rect">
            <a:avLst/>
          </a:prstGeom>
        </p:spPr>
      </p:pic>
    </p:spTree>
    <p:extLst>
      <p:ext uri="{BB962C8B-B14F-4D97-AF65-F5344CB8AC3E}">
        <p14:creationId xmlns:p14="http://schemas.microsoft.com/office/powerpoint/2010/main" val="2982650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1670" y="1960930"/>
            <a:ext cx="8093365"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Among </a:t>
            </a: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hese, </a:t>
            </a:r>
            <a:r>
              <a:rPr lang="en-US" sz="2000" dirty="0" smtClean="0">
                <a:solidFill>
                  <a:srgbClr val="FF0000"/>
                </a:solidFill>
                <a:latin typeface="Times New Roman" panose="02020603050405020304" pitchFamily="18" charset="0"/>
                <a:cs typeface="Times New Roman" panose="02020603050405020304" pitchFamily="18" charset="0"/>
              </a:rPr>
              <a:t>which</a:t>
            </a:r>
            <a:r>
              <a:rPr lang="en-US" sz="2000" dirty="0" smtClean="0">
                <a:latin typeface="Times New Roman" panose="02020603050405020304" pitchFamily="18" charset="0"/>
                <a:cs typeface="Times New Roman" panose="02020603050405020304" pitchFamily="18" charset="0"/>
              </a:rPr>
              <a:t> search strategy is used </a:t>
            </a:r>
            <a:r>
              <a:rPr lang="en-US" sz="2000" dirty="0">
                <a:latin typeface="Times New Roman" panose="02020603050405020304" pitchFamily="18" charset="0"/>
                <a:cs typeface="Times New Roman" panose="02020603050405020304" pitchFamily="18" charset="0"/>
              </a:rPr>
              <a:t>so widely to solve everyday computer </a:t>
            </a:r>
            <a:r>
              <a:rPr lang="en-US" sz="2000" dirty="0" smtClean="0">
                <a:latin typeface="Times New Roman" panose="02020603050405020304" pitchFamily="18" charset="0"/>
                <a:cs typeface="Times New Roman" panose="02020603050405020304" pitchFamily="18" charset="0"/>
              </a:rPr>
              <a:t>problems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&amp;  </a:t>
            </a:r>
            <a:r>
              <a:rPr lang="en-US" sz="2000" dirty="0">
                <a:solidFill>
                  <a:srgbClr val="FF0000"/>
                </a:solidFill>
                <a:latin typeface="Times New Roman" panose="02020603050405020304" pitchFamily="18" charset="0"/>
                <a:cs typeface="Times New Roman" panose="02020603050405020304" pitchFamily="18" charset="0"/>
              </a:rPr>
              <a:t>w</a:t>
            </a:r>
            <a:r>
              <a:rPr lang="en-US" sz="2000" dirty="0" smtClean="0">
                <a:solidFill>
                  <a:srgbClr val="FF0000"/>
                </a:solidFill>
                <a:latin typeface="Times New Roman" panose="02020603050405020304" pitchFamily="18" charset="0"/>
                <a:cs typeface="Times New Roman" panose="02020603050405020304" pitchFamily="18" charset="0"/>
              </a:rPr>
              <a:t>hy</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655520"/>
            <a:ext cx="9000445" cy="1754326"/>
          </a:xfrm>
          <a:prstGeom prst="rect">
            <a:avLst/>
          </a:prstGeom>
        </p:spPr>
        <p:txBody>
          <a:bodyPr wrap="square">
            <a:spAutoFit/>
          </a:bodyPr>
          <a:lstStyle/>
          <a:p>
            <a:pPr marL="285750" indent="-285750">
              <a:buFont typeface="Wingdings" panose="05000000000000000000" pitchFamily="2" charset="2"/>
              <a:buChar char="v"/>
            </a:pPr>
            <a:r>
              <a:rPr lang="en-US" dirty="0" smtClean="0">
                <a:solidFill>
                  <a:srgbClr val="FF0000"/>
                </a:solidFill>
                <a:latin typeface="Times New Roman" panose="02020603050405020304" pitchFamily="18" charset="0"/>
                <a:cs typeface="Times New Roman" panose="02020603050405020304" pitchFamily="18" charset="0"/>
              </a:rPr>
              <a:t>Depth-first search </a:t>
            </a:r>
            <a:r>
              <a:rPr lang="en-US" dirty="0" smtClean="0">
                <a:latin typeface="Times New Roman" panose="02020603050405020304" pitchFamily="18" charset="0"/>
                <a:cs typeface="Times New Roman" panose="02020603050405020304" pitchFamily="18" charset="0"/>
              </a:rPr>
              <a:t>is usually </a:t>
            </a:r>
            <a:r>
              <a:rPr lang="en-US" dirty="0" smtClean="0">
                <a:solidFill>
                  <a:srgbClr val="FF0000"/>
                </a:solidFill>
                <a:latin typeface="Times New Roman" panose="02020603050405020304" pitchFamily="18" charset="0"/>
                <a:cs typeface="Times New Roman" panose="02020603050405020304" pitchFamily="18" charset="0"/>
              </a:rPr>
              <a:t>simpler </a:t>
            </a:r>
            <a:r>
              <a:rPr lang="en-US" dirty="0" smtClean="0">
                <a:latin typeface="Times New Roman" panose="02020603050405020304" pitchFamily="18" charset="0"/>
                <a:cs typeface="Times New Roman" panose="02020603050405020304" pitchFamily="18" charset="0"/>
              </a:rPr>
              <a:t>to implement than breadth-first search, and it usually </a:t>
            </a:r>
            <a:r>
              <a:rPr lang="en-US" dirty="0" smtClean="0">
                <a:solidFill>
                  <a:srgbClr val="FF0000"/>
                </a:solidFill>
                <a:latin typeface="Times New Roman" panose="02020603050405020304" pitchFamily="18" charset="0"/>
                <a:cs typeface="Times New Roman" panose="02020603050405020304" pitchFamily="18" charset="0"/>
              </a:rPr>
              <a:t>requires less memory usage </a:t>
            </a:r>
            <a:r>
              <a:rPr lang="en-US" dirty="0" smtClean="0">
                <a:latin typeface="Times New Roman" panose="02020603050405020304" pitchFamily="18" charset="0"/>
                <a:cs typeface="Times New Roman" panose="02020603050405020304" pitchFamily="18" charset="0"/>
              </a:rPr>
              <a:t>because it only needs to </a:t>
            </a:r>
            <a:r>
              <a:rPr lang="en-US" dirty="0" smtClean="0">
                <a:solidFill>
                  <a:srgbClr val="FF0000"/>
                </a:solidFill>
                <a:latin typeface="Times New Roman" panose="02020603050405020304" pitchFamily="18" charset="0"/>
                <a:cs typeface="Times New Roman" panose="02020603050405020304" pitchFamily="18" charset="0"/>
              </a:rPr>
              <a:t>store information about the path it is currently exploring</a:t>
            </a:r>
            <a:r>
              <a:rPr lang="en-US" dirty="0" smtClean="0">
                <a:latin typeface="Times New Roman" panose="02020603050405020304" pitchFamily="18" charset="0"/>
                <a:cs typeface="Times New Roman" panose="02020603050405020304" pitchFamily="18" charset="0"/>
              </a:rPr>
              <a:t>, whereas breadth-first search needs to store information about all paths that reach the current depth. </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This is one of the main reasons that depth-first search is used so widely to solve everyday computer problems.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094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            Implementation of BFS</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48965" y="1133307"/>
            <a:ext cx="8398775" cy="400110"/>
          </a:xfrm>
          <a:prstGeom prst="rect">
            <a:avLst/>
          </a:prstGeom>
        </p:spPr>
        <p:txBody>
          <a:bodyPr wrap="square">
            <a:spAutoFit/>
          </a:bodyPr>
          <a:lstStyle/>
          <a:p>
            <a:pPr lvl="0"/>
            <a:r>
              <a:rPr lang="en-US" sz="2000" dirty="0">
                <a:solidFill>
                  <a:prstClr val="black"/>
                </a:solidFill>
                <a:latin typeface="Times New Roman" panose="02020603050405020304" pitchFamily="18" charset="0"/>
                <a:cs typeface="Times New Roman" panose="02020603050405020304" pitchFamily="18" charset="0"/>
              </a:rPr>
              <a:t>The following is the pseudocode implementation of </a:t>
            </a:r>
            <a:r>
              <a:rPr lang="en-US" sz="2000" dirty="0" smtClean="0">
                <a:solidFill>
                  <a:prstClr val="black"/>
                </a:solidFill>
                <a:latin typeface="Times New Roman" panose="02020603050405020304" pitchFamily="18" charset="0"/>
                <a:cs typeface="Times New Roman" panose="02020603050405020304" pitchFamily="18" charset="0"/>
              </a:rPr>
              <a:t>breadth-first </a:t>
            </a:r>
            <a:r>
              <a:rPr lang="en-US" sz="2000" dirty="0">
                <a:solidFill>
                  <a:prstClr val="black"/>
                </a:solidFill>
                <a:latin typeface="Times New Roman" panose="02020603050405020304" pitchFamily="18" charset="0"/>
                <a:cs typeface="Times New Roman" panose="02020603050405020304" pitchFamily="18" charset="0"/>
              </a:rPr>
              <a:t>search </a:t>
            </a:r>
          </a:p>
        </p:txBody>
      </p:sp>
      <p:pic>
        <p:nvPicPr>
          <p:cNvPr id="6" name="Picture 5"/>
          <p:cNvPicPr>
            <a:picLocks noChangeAspect="1"/>
          </p:cNvPicPr>
          <p:nvPr/>
        </p:nvPicPr>
        <p:blipFill>
          <a:blip r:embed="rId2"/>
          <a:stretch>
            <a:fillRect/>
          </a:stretch>
        </p:blipFill>
        <p:spPr>
          <a:xfrm>
            <a:off x="1365195" y="1533417"/>
            <a:ext cx="6007430" cy="3584459"/>
          </a:xfrm>
          <a:prstGeom prst="rect">
            <a:avLst/>
          </a:prstGeom>
        </p:spPr>
      </p:pic>
    </p:spTree>
    <p:extLst>
      <p:ext uri="{BB962C8B-B14F-4D97-AF65-F5344CB8AC3E}">
        <p14:creationId xmlns:p14="http://schemas.microsoft.com/office/powerpoint/2010/main" val="873499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            Implementation of DFS</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383498" y="1255410"/>
            <a:ext cx="7552642" cy="400110"/>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following is the </a:t>
            </a:r>
            <a:r>
              <a:rPr lang="en-US" sz="2000" dirty="0">
                <a:latin typeface="Times New Roman" panose="02020603050405020304" pitchFamily="18" charset="0"/>
                <a:cs typeface="Times New Roman" panose="02020603050405020304" pitchFamily="18" charset="0"/>
              </a:rPr>
              <a:t>pseudocode implementation of depth-first search </a:t>
            </a:r>
          </a:p>
        </p:txBody>
      </p:sp>
      <p:pic>
        <p:nvPicPr>
          <p:cNvPr id="6" name="Picture 5"/>
          <p:cNvPicPr>
            <a:picLocks noChangeAspect="1"/>
          </p:cNvPicPr>
          <p:nvPr/>
        </p:nvPicPr>
        <p:blipFill>
          <a:blip r:embed="rId2"/>
          <a:stretch>
            <a:fillRect/>
          </a:stretch>
        </p:blipFill>
        <p:spPr>
          <a:xfrm>
            <a:off x="1212490" y="1637996"/>
            <a:ext cx="6066046" cy="3505504"/>
          </a:xfrm>
          <a:prstGeom prst="rect">
            <a:avLst/>
          </a:prstGeom>
        </p:spPr>
      </p:pic>
    </p:spTree>
    <p:extLst>
      <p:ext uri="{BB962C8B-B14F-4D97-AF65-F5344CB8AC3E}">
        <p14:creationId xmlns:p14="http://schemas.microsoft.com/office/powerpoint/2010/main" val="190772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670605" y="225719"/>
            <a:ext cx="7940659" cy="763525"/>
          </a:xfrm>
        </p:spPr>
        <p:txBody>
          <a:bodyPr/>
          <a:lstStyle/>
          <a:p>
            <a:r>
              <a:rPr lang="en-US" dirty="0" smtClean="0">
                <a:solidFill>
                  <a:schemeClr val="bg1"/>
                </a:solidFill>
                <a:latin typeface="Monotype Corsiva" panose="03010101010201010101" pitchFamily="66" charset="0"/>
              </a:rPr>
              <a:t>Depth-limited Search </a:t>
            </a:r>
            <a:endParaRPr lang="en-US" dirty="0">
              <a:solidFill>
                <a:schemeClr val="bg1"/>
              </a:solidFill>
              <a:latin typeface="Monotype Corsiva" panose="03010101010201010101" pitchFamily="66" charset="0"/>
            </a:endParaRPr>
          </a:p>
        </p:txBody>
      </p:sp>
      <p:sp>
        <p:nvSpPr>
          <p:cNvPr id="5" name="Rectangle 4"/>
          <p:cNvSpPr/>
          <p:nvPr/>
        </p:nvSpPr>
        <p:spPr>
          <a:xfrm>
            <a:off x="242406" y="1502815"/>
            <a:ext cx="8758039" cy="3416320"/>
          </a:xfrm>
          <a:prstGeom prst="rect">
            <a:avLst/>
          </a:prstGeom>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depth-limited search algorithm is similar to depth-first search with a </a:t>
            </a:r>
            <a:r>
              <a:rPr lang="en-US" dirty="0">
                <a:solidFill>
                  <a:srgbClr val="C00000"/>
                </a:solidFill>
                <a:latin typeface="Times New Roman" panose="02020603050405020304" pitchFamily="18" charset="0"/>
                <a:cs typeface="Times New Roman" panose="02020603050405020304" pitchFamily="18" charset="0"/>
              </a:rPr>
              <a:t>predetermined limit.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Depth-limited </a:t>
            </a:r>
            <a:r>
              <a:rPr lang="en-US" dirty="0">
                <a:latin typeface="Times New Roman" panose="02020603050405020304" pitchFamily="18" charset="0"/>
                <a:cs typeface="Times New Roman" panose="02020603050405020304" pitchFamily="18" charset="0"/>
              </a:rPr>
              <a:t>search can </a:t>
            </a:r>
            <a:r>
              <a:rPr lang="en-US" dirty="0">
                <a:solidFill>
                  <a:srgbClr val="C00000"/>
                </a:solidFill>
                <a:latin typeface="Times New Roman" panose="02020603050405020304" pitchFamily="18" charset="0"/>
                <a:cs typeface="Times New Roman" panose="02020603050405020304" pitchFamily="18" charset="0"/>
              </a:rPr>
              <a:t>solve the drawback of the infinite path </a:t>
            </a:r>
            <a:r>
              <a:rPr lang="en-US" dirty="0">
                <a:latin typeface="Times New Roman" panose="02020603050405020304" pitchFamily="18" charset="0"/>
                <a:cs typeface="Times New Roman" panose="02020603050405020304" pitchFamily="18" charset="0"/>
              </a:rPr>
              <a:t>in the Depth-first search.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algorithm, the node at the depth limit will treat as it has no successor nodes </a:t>
            </a:r>
            <a:r>
              <a:rPr lang="en-US" dirty="0" smtClean="0">
                <a:latin typeface="Times New Roman" panose="02020603050405020304" pitchFamily="18" charset="0"/>
                <a:cs typeface="Times New Roman" panose="02020603050405020304" pitchFamily="18" charset="0"/>
              </a:rPr>
              <a:t>further thus the search ends.</a:t>
            </a:r>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Depth-limited search can be terminated with two Conditions of failure:</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Standard failure value: It indicates that problem does not have any solution.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Cutoff failure value: It defines no solution for the problem within a given depth limit.</a:t>
            </a:r>
          </a:p>
        </p:txBody>
      </p:sp>
    </p:spTree>
    <p:extLst>
      <p:ext uri="{BB962C8B-B14F-4D97-AF65-F5344CB8AC3E}">
        <p14:creationId xmlns:p14="http://schemas.microsoft.com/office/powerpoint/2010/main" val="1002464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Example</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212490" y="1715723"/>
            <a:ext cx="6951815" cy="3206805"/>
          </a:xfrm>
          <a:prstGeom prst="rect">
            <a:avLst/>
          </a:prstGeom>
        </p:spPr>
      </p:pic>
    </p:spTree>
    <p:extLst>
      <p:ext uri="{BB962C8B-B14F-4D97-AF65-F5344CB8AC3E}">
        <p14:creationId xmlns:p14="http://schemas.microsoft.com/office/powerpoint/2010/main" val="314947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43555" y="1101522"/>
            <a:ext cx="7787955" cy="1754326"/>
          </a:xfrm>
          <a:prstGeom prst="rect">
            <a:avLst/>
          </a:prstGeom>
        </p:spPr>
        <p:txBody>
          <a:bodyPr wrap="square">
            <a:spAutoFit/>
          </a:bodyPr>
          <a:lstStyle/>
          <a:p>
            <a:r>
              <a:rPr lang="en-SG" b="1" dirty="0">
                <a:solidFill>
                  <a:srgbClr val="000000"/>
                </a:solidFill>
                <a:latin typeface="Times New Roman" panose="02020603050405020304" pitchFamily="18" charset="0"/>
                <a:cs typeface="Times New Roman" panose="02020603050405020304" pitchFamily="18" charset="0"/>
              </a:rPr>
              <a:t>Advantages:</a:t>
            </a:r>
            <a:endParaRPr lang="en-SG" dirty="0">
              <a:solidFill>
                <a:srgbClr val="000000"/>
              </a:solidFill>
              <a:latin typeface="Times New Roman" panose="02020603050405020304" pitchFamily="18" charset="0"/>
              <a:cs typeface="Times New Roman" panose="02020603050405020304" pitchFamily="18" charset="0"/>
            </a:endParaRPr>
          </a:p>
          <a:p>
            <a:r>
              <a:rPr lang="en-SG" dirty="0">
                <a:solidFill>
                  <a:srgbClr val="000000"/>
                </a:solidFill>
                <a:latin typeface="Times New Roman" panose="02020603050405020304" pitchFamily="18" charset="0"/>
                <a:cs typeface="Times New Roman" panose="02020603050405020304" pitchFamily="18" charset="0"/>
              </a:rPr>
              <a:t>Depth-limited search is Memory efficient</a:t>
            </a:r>
            <a:r>
              <a:rPr lang="en-SG" dirty="0" smtClean="0">
                <a:solidFill>
                  <a:srgbClr val="000000"/>
                </a:solidFill>
                <a:latin typeface="Times New Roman" panose="02020603050405020304" pitchFamily="18" charset="0"/>
                <a:cs typeface="Times New Roman" panose="02020603050405020304" pitchFamily="18" charset="0"/>
              </a:rPr>
              <a:t>.</a:t>
            </a:r>
          </a:p>
          <a:p>
            <a:endParaRPr lang="en-SG" dirty="0">
              <a:solidFill>
                <a:srgbClr val="000000"/>
              </a:solidFill>
              <a:latin typeface="Times New Roman" panose="02020603050405020304" pitchFamily="18" charset="0"/>
              <a:cs typeface="Times New Roman" panose="02020603050405020304" pitchFamily="18" charset="0"/>
            </a:endParaRPr>
          </a:p>
          <a:p>
            <a:r>
              <a:rPr lang="en-SG" b="1" dirty="0">
                <a:solidFill>
                  <a:srgbClr val="000000"/>
                </a:solidFill>
                <a:latin typeface="Times New Roman" panose="02020603050405020304" pitchFamily="18" charset="0"/>
                <a:cs typeface="Times New Roman" panose="02020603050405020304" pitchFamily="18" charset="0"/>
              </a:rPr>
              <a:t>Disadvantages:</a:t>
            </a:r>
            <a:endParaRPr lang="en-SG"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dirty="0">
                <a:solidFill>
                  <a:srgbClr val="000000"/>
                </a:solidFill>
                <a:latin typeface="Times New Roman" panose="02020603050405020304" pitchFamily="18" charset="0"/>
                <a:cs typeface="Times New Roman" panose="02020603050405020304" pitchFamily="18" charset="0"/>
              </a:rPr>
              <a:t>Depth-limited search also has a disadvantage of incompleteness.</a:t>
            </a:r>
          </a:p>
          <a:p>
            <a:pPr>
              <a:buFont typeface="Arial" panose="020B0604020202020204" pitchFamily="34" charset="0"/>
              <a:buChar char="•"/>
            </a:pPr>
            <a:r>
              <a:rPr lang="en-SG" dirty="0">
                <a:solidFill>
                  <a:srgbClr val="000000"/>
                </a:solidFill>
                <a:latin typeface="Times New Roman" panose="02020603050405020304" pitchFamily="18" charset="0"/>
                <a:cs typeface="Times New Roman" panose="02020603050405020304" pitchFamily="18" charset="0"/>
              </a:rPr>
              <a:t>It may not be optimal if the problem has more than one solution.</a:t>
            </a:r>
          </a:p>
        </p:txBody>
      </p:sp>
    </p:spTree>
    <p:extLst>
      <p:ext uri="{BB962C8B-B14F-4D97-AF65-F5344CB8AC3E}">
        <p14:creationId xmlns:p14="http://schemas.microsoft.com/office/powerpoint/2010/main" val="470955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Properties of DLS</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52955" y="1808225"/>
            <a:ext cx="8994618" cy="2031325"/>
          </a:xfrm>
          <a:prstGeom prst="rect">
            <a:avLst/>
          </a:prstGeom>
        </p:spPr>
        <p:txBody>
          <a:bodyPr wrap="square">
            <a:spAutoFit/>
          </a:bodyPr>
          <a:lstStyle/>
          <a:p>
            <a:r>
              <a:rPr lang="en-SG" b="1" dirty="0">
                <a:solidFill>
                  <a:srgbClr val="000000"/>
                </a:solidFill>
                <a:latin typeface="Times New Roman" panose="02020603050405020304" pitchFamily="18" charset="0"/>
                <a:cs typeface="Times New Roman" panose="02020603050405020304" pitchFamily="18" charset="0"/>
              </a:rPr>
              <a:t>Completeness:</a:t>
            </a:r>
            <a:r>
              <a:rPr lang="en-SG" dirty="0">
                <a:solidFill>
                  <a:srgbClr val="000000"/>
                </a:solidFill>
                <a:latin typeface="Times New Roman" panose="02020603050405020304" pitchFamily="18" charset="0"/>
                <a:cs typeface="Times New Roman" panose="02020603050405020304" pitchFamily="18" charset="0"/>
              </a:rPr>
              <a:t> DLS search algorithm is complete if the solution is above the depth-limit.</a:t>
            </a:r>
          </a:p>
          <a:p>
            <a:r>
              <a:rPr lang="en-SG" b="1" dirty="0">
                <a:solidFill>
                  <a:srgbClr val="000000"/>
                </a:solidFill>
                <a:latin typeface="Times New Roman" panose="02020603050405020304" pitchFamily="18" charset="0"/>
                <a:cs typeface="Times New Roman" panose="02020603050405020304" pitchFamily="18" charset="0"/>
              </a:rPr>
              <a:t>Time Complexity:</a:t>
            </a:r>
            <a:r>
              <a:rPr lang="en-SG" dirty="0">
                <a:solidFill>
                  <a:srgbClr val="000000"/>
                </a:solidFill>
                <a:latin typeface="Times New Roman" panose="02020603050405020304" pitchFamily="18" charset="0"/>
                <a:cs typeface="Times New Roman" panose="02020603050405020304" pitchFamily="18" charset="0"/>
              </a:rPr>
              <a:t> Time complexity of DLS algorithm is </a:t>
            </a:r>
            <a:r>
              <a:rPr lang="en-SG" b="1" dirty="0">
                <a:solidFill>
                  <a:srgbClr val="000000"/>
                </a:solidFill>
                <a:latin typeface="Times New Roman" panose="02020603050405020304" pitchFamily="18" charset="0"/>
                <a:cs typeface="Times New Roman" panose="02020603050405020304" pitchFamily="18" charset="0"/>
              </a:rPr>
              <a:t>O(b</a:t>
            </a:r>
            <a:r>
              <a:rPr lang="en-SG" b="1" baseline="30000" dirty="0">
                <a:solidFill>
                  <a:srgbClr val="000000"/>
                </a:solidFill>
                <a:latin typeface="Times New Roman" panose="02020603050405020304" pitchFamily="18" charset="0"/>
                <a:cs typeface="Times New Roman" panose="02020603050405020304" pitchFamily="18" charset="0"/>
              </a:rPr>
              <a:t>ℓ</a:t>
            </a:r>
            <a:r>
              <a:rPr lang="en-SG" b="1" dirty="0">
                <a:solidFill>
                  <a:srgbClr val="000000"/>
                </a:solidFill>
                <a:latin typeface="Times New Roman" panose="02020603050405020304" pitchFamily="18" charset="0"/>
                <a:cs typeface="Times New Roman" panose="02020603050405020304" pitchFamily="18" charset="0"/>
              </a:rPr>
              <a:t>)</a:t>
            </a:r>
            <a:r>
              <a:rPr lang="en-SG" dirty="0">
                <a:solidFill>
                  <a:srgbClr val="000000"/>
                </a:solidFill>
                <a:latin typeface="Times New Roman" panose="02020603050405020304" pitchFamily="18" charset="0"/>
                <a:cs typeface="Times New Roman" panose="02020603050405020304" pitchFamily="18" charset="0"/>
              </a:rPr>
              <a:t>.</a:t>
            </a:r>
          </a:p>
          <a:p>
            <a:endParaRPr lang="en-SG" dirty="0">
              <a:solidFill>
                <a:srgbClr val="000000"/>
              </a:solidFill>
              <a:latin typeface="Times New Roman" panose="02020603050405020304" pitchFamily="18" charset="0"/>
              <a:cs typeface="Times New Roman" panose="02020603050405020304" pitchFamily="18" charset="0"/>
            </a:endParaRPr>
          </a:p>
          <a:p>
            <a:r>
              <a:rPr lang="en-SG" b="1" dirty="0">
                <a:solidFill>
                  <a:srgbClr val="000000"/>
                </a:solidFill>
                <a:latin typeface="Times New Roman" panose="02020603050405020304" pitchFamily="18" charset="0"/>
                <a:cs typeface="Times New Roman" panose="02020603050405020304" pitchFamily="18" charset="0"/>
              </a:rPr>
              <a:t>Space Complexity</a:t>
            </a:r>
            <a:r>
              <a:rPr lang="en-SG" dirty="0">
                <a:solidFill>
                  <a:srgbClr val="000000"/>
                </a:solidFill>
                <a:latin typeface="Times New Roman" panose="02020603050405020304" pitchFamily="18" charset="0"/>
                <a:cs typeface="Times New Roman" panose="02020603050405020304" pitchFamily="18" charset="0"/>
              </a:rPr>
              <a:t>: Space complexity of DLS algorithm is O(b×ℓ).</a:t>
            </a:r>
          </a:p>
          <a:p>
            <a:endParaRPr lang="en-SG" dirty="0">
              <a:solidFill>
                <a:srgbClr val="000000"/>
              </a:solidFill>
              <a:latin typeface="Times New Roman" panose="02020603050405020304" pitchFamily="18" charset="0"/>
              <a:cs typeface="Times New Roman" panose="02020603050405020304" pitchFamily="18" charset="0"/>
            </a:endParaRPr>
          </a:p>
          <a:p>
            <a:r>
              <a:rPr lang="en-SG" b="1" dirty="0">
                <a:solidFill>
                  <a:srgbClr val="000000"/>
                </a:solidFill>
                <a:latin typeface="Times New Roman" panose="02020603050405020304" pitchFamily="18" charset="0"/>
                <a:cs typeface="Times New Roman" panose="02020603050405020304" pitchFamily="18" charset="0"/>
              </a:rPr>
              <a:t>Optimal</a:t>
            </a:r>
            <a:r>
              <a:rPr lang="en-SG" dirty="0">
                <a:solidFill>
                  <a:srgbClr val="000000"/>
                </a:solidFill>
                <a:latin typeface="Times New Roman" panose="02020603050405020304" pitchFamily="18" charset="0"/>
                <a:cs typeface="Times New Roman" panose="02020603050405020304" pitchFamily="18" charset="0"/>
              </a:rPr>
              <a:t>: Depth-limited search can be viewed as a special case of DFS, and it is </a:t>
            </a:r>
            <a:r>
              <a:rPr lang="en-SG" dirty="0" smtClean="0">
                <a:solidFill>
                  <a:srgbClr val="000000"/>
                </a:solidFill>
                <a:latin typeface="Times New Roman" panose="02020603050405020304" pitchFamily="18" charset="0"/>
                <a:cs typeface="Times New Roman" panose="02020603050405020304" pitchFamily="18" charset="0"/>
              </a:rPr>
              <a:t> </a:t>
            </a:r>
            <a:r>
              <a:rPr lang="en-SG" dirty="0">
                <a:solidFill>
                  <a:srgbClr val="000000"/>
                </a:solidFill>
                <a:latin typeface="Times New Roman" panose="02020603050405020304" pitchFamily="18" charset="0"/>
                <a:cs typeface="Times New Roman" panose="02020603050405020304" pitchFamily="18" charset="0"/>
              </a:rPr>
              <a:t>not optimal even if </a:t>
            </a:r>
            <a:r>
              <a:rPr lang="en-SG" dirty="0" smtClean="0">
                <a:solidFill>
                  <a:srgbClr val="000000"/>
                </a:solidFill>
                <a:latin typeface="Times New Roman" panose="02020603050405020304" pitchFamily="18" charset="0"/>
                <a:cs typeface="Times New Roman" panose="02020603050405020304" pitchFamily="18" charset="0"/>
              </a:rPr>
              <a:t>ℓ&gt;d , else optimal i.e. if  ℓ&lt;d.</a:t>
            </a:r>
            <a:endParaRPr lang="en-SG"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5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015" y="128470"/>
            <a:ext cx="8246070" cy="916230"/>
          </a:xfrm>
        </p:spPr>
        <p:txBody>
          <a:bodyPr/>
          <a:lstStyle/>
          <a:p>
            <a:r>
              <a:rPr lang="en-US" dirty="0" smtClean="0">
                <a:latin typeface="Monotype Corsiva" panose="03010101010201010101" pitchFamily="66" charset="0"/>
              </a:rPr>
              <a:t>Search</a:t>
            </a:r>
            <a:endParaRPr lang="en-US" dirty="0">
              <a:latin typeface="Monotype Corsiva" panose="03010101010201010101" pitchFamily="66" charset="0"/>
            </a:endParaRPr>
          </a:p>
        </p:txBody>
      </p:sp>
      <p:sp>
        <p:nvSpPr>
          <p:cNvPr id="3" name="Rectangle 2"/>
          <p:cNvSpPr/>
          <p:nvPr/>
        </p:nvSpPr>
        <p:spPr>
          <a:xfrm>
            <a:off x="296260" y="1502815"/>
            <a:ext cx="8847740" cy="3139321"/>
          </a:xfrm>
          <a:prstGeom prst="rect">
            <a:avLst/>
          </a:prstGeom>
        </p:spPr>
        <p:txBody>
          <a:bodyPr wrap="square">
            <a:spAutoFit/>
          </a:bodyPr>
          <a:lstStyle/>
          <a:p>
            <a:pPr marL="285750" indent="-28575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Search is a </a:t>
            </a:r>
            <a:r>
              <a:rPr lang="en-US" dirty="0">
                <a:solidFill>
                  <a:srgbClr val="FF0000"/>
                </a:solidFill>
                <a:latin typeface="Times New Roman" panose="02020603050405020304" pitchFamily="18" charset="0"/>
                <a:cs typeface="Times New Roman" panose="02020603050405020304" pitchFamily="18" charset="0"/>
              </a:rPr>
              <a:t>method</a:t>
            </a:r>
            <a:r>
              <a:rPr lang="en-US" dirty="0">
                <a:latin typeface="Times New Roman" panose="02020603050405020304" pitchFamily="18" charset="0"/>
                <a:cs typeface="Times New Roman" panose="02020603050405020304" pitchFamily="18" charset="0"/>
              </a:rPr>
              <a:t> that can be used by computers </a:t>
            </a:r>
            <a:r>
              <a:rPr lang="en-US" dirty="0">
                <a:solidFill>
                  <a:srgbClr val="FF0000"/>
                </a:solidFill>
                <a:latin typeface="Times New Roman" panose="02020603050405020304" pitchFamily="18" charset="0"/>
                <a:cs typeface="Times New Roman" panose="02020603050405020304" pitchFamily="18" charset="0"/>
              </a:rPr>
              <a:t>to examine a </a:t>
            </a:r>
            <a:r>
              <a:rPr lang="en-US" dirty="0" smtClean="0">
                <a:solidFill>
                  <a:srgbClr val="FF0000"/>
                </a:solidFill>
                <a:latin typeface="Times New Roman" panose="02020603050405020304" pitchFamily="18" charset="0"/>
                <a:cs typeface="Times New Roman" panose="02020603050405020304" pitchFamily="18" charset="0"/>
              </a:rPr>
              <a:t>problem space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order to </a:t>
            </a:r>
            <a:r>
              <a:rPr lang="en-US" dirty="0">
                <a:solidFill>
                  <a:srgbClr val="FF0000"/>
                </a:solidFill>
                <a:latin typeface="Times New Roman" panose="02020603050405020304" pitchFamily="18" charset="0"/>
                <a:cs typeface="Times New Roman" panose="02020603050405020304" pitchFamily="18" charset="0"/>
              </a:rPr>
              <a:t>find a goal</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general, searching refers to as finding </a:t>
            </a:r>
            <a:r>
              <a:rPr lang="en-US" dirty="0" smtClean="0">
                <a:latin typeface="Times New Roman" panose="02020603050405020304" pitchFamily="18" charset="0"/>
                <a:cs typeface="Times New Roman" panose="02020603050405020304" pitchFamily="18" charset="0"/>
              </a:rPr>
              <a:t>target information or goal that is aimed.</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Searching is </a:t>
            </a:r>
            <a:r>
              <a:rPr lang="en-US" dirty="0" smtClean="0">
                <a:latin typeface="Times New Roman" panose="02020603050405020304" pitchFamily="18" charset="0"/>
                <a:cs typeface="Times New Roman" panose="02020603050405020304" pitchFamily="18" charset="0"/>
              </a:rPr>
              <a:t> of the </a:t>
            </a:r>
            <a:r>
              <a:rPr lang="en-US" dirty="0">
                <a:latin typeface="Times New Roman" panose="02020603050405020304" pitchFamily="18" charset="0"/>
                <a:cs typeface="Times New Roman" panose="02020603050405020304" pitchFamily="18" charset="0"/>
              </a:rPr>
              <a:t>most commonly used technique of problem solving in artificial intelligence.</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searching </a:t>
            </a:r>
            <a:r>
              <a:rPr lang="en-US" dirty="0" smtClean="0">
                <a:latin typeface="Times New Roman" panose="02020603050405020304" pitchFamily="18" charset="0"/>
                <a:cs typeface="Times New Roman" panose="02020603050405020304" pitchFamily="18" charset="0"/>
              </a:rPr>
              <a:t>algorithms helps </a:t>
            </a:r>
            <a:r>
              <a:rPr lang="en-US" dirty="0">
                <a:latin typeface="Times New Roman" panose="02020603050405020304" pitchFamily="18" charset="0"/>
                <a:cs typeface="Times New Roman" panose="02020603050405020304" pitchFamily="18" charset="0"/>
              </a:rPr>
              <a:t>us to search for </a:t>
            </a:r>
            <a:r>
              <a:rPr lang="en-US" dirty="0" smtClean="0">
                <a:latin typeface="Times New Roman" panose="02020603050405020304" pitchFamily="18" charset="0"/>
                <a:cs typeface="Times New Roman" panose="02020603050405020304" pitchFamily="18" charset="0"/>
              </a:rPr>
              <a:t>solutions that exist in the problem space.</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Uniform Cost Search</a:t>
            </a:r>
            <a:endParaRPr lang="en-US" dirty="0">
              <a:solidFill>
                <a:schemeClr val="bg1"/>
              </a:solidFill>
              <a:latin typeface="Monotype Corsiva" panose="03010101010201010101" pitchFamily="66" charset="0"/>
            </a:endParaRP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 y="1643198"/>
            <a:ext cx="9143999" cy="2585323"/>
          </a:xfrm>
          <a:prstGeom prst="rect">
            <a:avLst/>
          </a:prstGeom>
        </p:spPr>
        <p:txBody>
          <a:bodyPr wrap="square">
            <a:spAutoFit/>
          </a:bodyPr>
          <a:lstStyle/>
          <a:p>
            <a:pPr marL="285750" indent="-285750" algn="just">
              <a:buFont typeface="Wingdings" panose="05000000000000000000" pitchFamily="2" charset="2"/>
              <a:buChar char="v"/>
            </a:pPr>
            <a:r>
              <a:rPr lang="en-SG" dirty="0">
                <a:solidFill>
                  <a:srgbClr val="000000"/>
                </a:solidFill>
                <a:latin typeface="Times New Roman" panose="02020603050405020304" pitchFamily="18" charset="0"/>
                <a:cs typeface="Times New Roman" panose="02020603050405020304" pitchFamily="18" charset="0"/>
              </a:rPr>
              <a:t>Uniform-cost search is a searching algorithm used for traversing a </a:t>
            </a:r>
            <a:r>
              <a:rPr lang="en-SG" b="1" dirty="0">
                <a:solidFill>
                  <a:srgbClr val="C00000"/>
                </a:solidFill>
                <a:latin typeface="Times New Roman" panose="02020603050405020304" pitchFamily="18" charset="0"/>
                <a:cs typeface="Times New Roman" panose="02020603050405020304" pitchFamily="18" charset="0"/>
              </a:rPr>
              <a:t>weighted</a:t>
            </a:r>
            <a:r>
              <a:rPr lang="en-SG" b="1" dirty="0">
                <a:solidFill>
                  <a:srgbClr val="000000"/>
                </a:solidFill>
                <a:latin typeface="Times New Roman" panose="02020603050405020304" pitchFamily="18" charset="0"/>
                <a:cs typeface="Times New Roman" panose="02020603050405020304" pitchFamily="18" charset="0"/>
              </a:rPr>
              <a:t> </a:t>
            </a:r>
            <a:r>
              <a:rPr lang="en-SG" dirty="0">
                <a:solidFill>
                  <a:srgbClr val="000000"/>
                </a:solidFill>
                <a:latin typeface="Times New Roman" panose="02020603050405020304" pitchFamily="18" charset="0"/>
                <a:cs typeface="Times New Roman" panose="02020603050405020304" pitchFamily="18" charset="0"/>
              </a:rPr>
              <a:t>tree or </a:t>
            </a:r>
            <a:r>
              <a:rPr lang="en-SG" dirty="0" smtClean="0">
                <a:solidFill>
                  <a:srgbClr val="000000"/>
                </a:solidFill>
                <a:latin typeface="Times New Roman" panose="02020603050405020304" pitchFamily="18" charset="0"/>
                <a:cs typeface="Times New Roman" panose="02020603050405020304" pitchFamily="18" charset="0"/>
              </a:rPr>
              <a:t>graph.</a:t>
            </a:r>
          </a:p>
          <a:p>
            <a:pPr marL="285750" indent="-285750" algn="just">
              <a:buFont typeface="Wingdings" panose="05000000000000000000" pitchFamily="2" charset="2"/>
              <a:buChar char="v"/>
            </a:pPr>
            <a:r>
              <a:rPr lang="en-SG" dirty="0" smtClean="0">
                <a:solidFill>
                  <a:srgbClr val="000000"/>
                </a:solidFill>
                <a:latin typeface="Times New Roman" panose="02020603050405020304" pitchFamily="18" charset="0"/>
                <a:cs typeface="Times New Roman" panose="02020603050405020304" pitchFamily="18" charset="0"/>
              </a:rPr>
              <a:t>This </a:t>
            </a:r>
            <a:r>
              <a:rPr lang="en-SG" dirty="0">
                <a:solidFill>
                  <a:srgbClr val="000000"/>
                </a:solidFill>
                <a:latin typeface="Times New Roman" panose="02020603050405020304" pitchFamily="18" charset="0"/>
                <a:cs typeface="Times New Roman" panose="02020603050405020304" pitchFamily="18" charset="0"/>
              </a:rPr>
              <a:t>algorithm comes into play when a </a:t>
            </a:r>
            <a:r>
              <a:rPr lang="en-SG" dirty="0">
                <a:solidFill>
                  <a:srgbClr val="C00000"/>
                </a:solidFill>
                <a:latin typeface="Times New Roman" panose="02020603050405020304" pitchFamily="18" charset="0"/>
                <a:cs typeface="Times New Roman" panose="02020603050405020304" pitchFamily="18" charset="0"/>
              </a:rPr>
              <a:t>different cost </a:t>
            </a:r>
            <a:r>
              <a:rPr lang="en-SG" dirty="0">
                <a:solidFill>
                  <a:srgbClr val="000000"/>
                </a:solidFill>
                <a:latin typeface="Times New Roman" panose="02020603050405020304" pitchFamily="18" charset="0"/>
                <a:cs typeface="Times New Roman" panose="02020603050405020304" pitchFamily="18" charset="0"/>
              </a:rPr>
              <a:t>is available for </a:t>
            </a:r>
            <a:r>
              <a:rPr lang="en-SG" dirty="0">
                <a:solidFill>
                  <a:srgbClr val="C00000"/>
                </a:solidFill>
                <a:latin typeface="Times New Roman" panose="02020603050405020304" pitchFamily="18" charset="0"/>
                <a:cs typeface="Times New Roman" panose="02020603050405020304" pitchFamily="18" charset="0"/>
              </a:rPr>
              <a:t>each edge</a:t>
            </a:r>
            <a:r>
              <a:rPr lang="en-SG" dirty="0">
                <a:solidFill>
                  <a:srgbClr val="000000"/>
                </a:solidFill>
                <a:latin typeface="Times New Roman" panose="02020603050405020304" pitchFamily="18" charset="0"/>
                <a:cs typeface="Times New Roman" panose="02020603050405020304" pitchFamily="18" charset="0"/>
              </a:rPr>
              <a:t>. </a:t>
            </a:r>
            <a:endParaRPr lang="en-SG"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dirty="0" smtClean="0">
                <a:solidFill>
                  <a:srgbClr val="000000"/>
                </a:solidFill>
                <a:latin typeface="Times New Roman" panose="02020603050405020304" pitchFamily="18" charset="0"/>
                <a:cs typeface="Times New Roman" panose="02020603050405020304" pitchFamily="18" charset="0"/>
              </a:rPr>
              <a:t>The </a:t>
            </a:r>
            <a:r>
              <a:rPr lang="en-SG" dirty="0">
                <a:solidFill>
                  <a:srgbClr val="000000"/>
                </a:solidFill>
                <a:latin typeface="Times New Roman" panose="02020603050405020304" pitchFamily="18" charset="0"/>
                <a:cs typeface="Times New Roman" panose="02020603050405020304" pitchFamily="18" charset="0"/>
              </a:rPr>
              <a:t>primary</a:t>
            </a:r>
            <a:r>
              <a:rPr lang="en-SG" b="1" dirty="0">
                <a:solidFill>
                  <a:srgbClr val="000000"/>
                </a:solidFill>
                <a:latin typeface="Times New Roman" panose="02020603050405020304" pitchFamily="18" charset="0"/>
                <a:cs typeface="Times New Roman" panose="02020603050405020304" pitchFamily="18" charset="0"/>
              </a:rPr>
              <a:t> </a:t>
            </a:r>
            <a:r>
              <a:rPr lang="en-SG" b="1" dirty="0">
                <a:solidFill>
                  <a:srgbClr val="C00000"/>
                </a:solidFill>
                <a:latin typeface="Times New Roman" panose="02020603050405020304" pitchFamily="18" charset="0"/>
                <a:cs typeface="Times New Roman" panose="02020603050405020304" pitchFamily="18" charset="0"/>
              </a:rPr>
              <a:t>goal</a:t>
            </a:r>
            <a:r>
              <a:rPr lang="en-SG" b="1" dirty="0">
                <a:solidFill>
                  <a:srgbClr val="000000"/>
                </a:solidFill>
                <a:latin typeface="Times New Roman" panose="02020603050405020304" pitchFamily="18" charset="0"/>
                <a:cs typeface="Times New Roman" panose="02020603050405020304" pitchFamily="18" charset="0"/>
              </a:rPr>
              <a:t> </a:t>
            </a:r>
            <a:r>
              <a:rPr lang="en-SG" dirty="0">
                <a:solidFill>
                  <a:srgbClr val="000000"/>
                </a:solidFill>
                <a:latin typeface="Times New Roman" panose="02020603050405020304" pitchFamily="18" charset="0"/>
                <a:cs typeface="Times New Roman" panose="02020603050405020304" pitchFamily="18" charset="0"/>
              </a:rPr>
              <a:t>of the uniform-cost search is to </a:t>
            </a:r>
            <a:r>
              <a:rPr lang="en-SG" b="1" dirty="0">
                <a:solidFill>
                  <a:srgbClr val="C00000"/>
                </a:solidFill>
                <a:latin typeface="Times New Roman" panose="02020603050405020304" pitchFamily="18" charset="0"/>
                <a:cs typeface="Times New Roman" panose="02020603050405020304" pitchFamily="18" charset="0"/>
              </a:rPr>
              <a:t>find a path </a:t>
            </a:r>
            <a:r>
              <a:rPr lang="en-SG" dirty="0">
                <a:solidFill>
                  <a:srgbClr val="000000"/>
                </a:solidFill>
                <a:latin typeface="Times New Roman" panose="02020603050405020304" pitchFamily="18" charset="0"/>
                <a:cs typeface="Times New Roman" panose="02020603050405020304" pitchFamily="18" charset="0"/>
              </a:rPr>
              <a:t>to the goal node which has the </a:t>
            </a:r>
            <a:r>
              <a:rPr lang="en-SG" b="1" dirty="0">
                <a:solidFill>
                  <a:srgbClr val="C00000"/>
                </a:solidFill>
                <a:latin typeface="Times New Roman" panose="02020603050405020304" pitchFamily="18" charset="0"/>
                <a:cs typeface="Times New Roman" panose="02020603050405020304" pitchFamily="18" charset="0"/>
              </a:rPr>
              <a:t>lowest cumulative cost</a:t>
            </a:r>
            <a:r>
              <a:rPr lang="en-SG" dirty="0" smtClean="0">
                <a:solidFill>
                  <a:srgbClr val="00000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dirty="0" smtClean="0">
                <a:solidFill>
                  <a:srgbClr val="000000"/>
                </a:solidFill>
                <a:latin typeface="Times New Roman" panose="02020603050405020304" pitchFamily="18" charset="0"/>
                <a:cs typeface="Times New Roman" panose="02020603050405020304" pitchFamily="18" charset="0"/>
              </a:rPr>
              <a:t>Uniform-cost </a:t>
            </a:r>
            <a:r>
              <a:rPr lang="en-SG" dirty="0">
                <a:solidFill>
                  <a:srgbClr val="000000"/>
                </a:solidFill>
                <a:latin typeface="Times New Roman" panose="02020603050405020304" pitchFamily="18" charset="0"/>
                <a:cs typeface="Times New Roman" panose="02020603050405020304" pitchFamily="18" charset="0"/>
              </a:rPr>
              <a:t>search expands nodes according to their path costs form the root node</a:t>
            </a:r>
            <a:r>
              <a:rPr lang="en-SG" dirty="0" smtClean="0">
                <a:solidFill>
                  <a:srgbClr val="00000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dirty="0" smtClean="0">
                <a:solidFill>
                  <a:srgbClr val="000000"/>
                </a:solidFill>
                <a:latin typeface="Times New Roman" panose="02020603050405020304" pitchFamily="18" charset="0"/>
                <a:cs typeface="Times New Roman" panose="02020603050405020304" pitchFamily="18" charset="0"/>
              </a:rPr>
              <a:t> </a:t>
            </a:r>
            <a:r>
              <a:rPr lang="en-SG" dirty="0">
                <a:solidFill>
                  <a:srgbClr val="000000"/>
                </a:solidFill>
                <a:latin typeface="Times New Roman" panose="02020603050405020304" pitchFamily="18" charset="0"/>
                <a:cs typeface="Times New Roman" panose="02020603050405020304" pitchFamily="18" charset="0"/>
              </a:rPr>
              <a:t>It can be used to solve any graph/tree where the optimal cost is in demand. </a:t>
            </a:r>
            <a:endParaRPr lang="en-SG"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dirty="0" smtClean="0">
                <a:solidFill>
                  <a:srgbClr val="000000"/>
                </a:solidFill>
                <a:latin typeface="Times New Roman" panose="02020603050405020304" pitchFamily="18" charset="0"/>
                <a:cs typeface="Times New Roman" panose="02020603050405020304" pitchFamily="18" charset="0"/>
              </a:rPr>
              <a:t>A </a:t>
            </a:r>
            <a:r>
              <a:rPr lang="en-SG" dirty="0">
                <a:solidFill>
                  <a:srgbClr val="000000"/>
                </a:solidFill>
                <a:latin typeface="Times New Roman" panose="02020603050405020304" pitchFamily="18" charset="0"/>
                <a:cs typeface="Times New Roman" panose="02020603050405020304" pitchFamily="18" charset="0"/>
              </a:rPr>
              <a:t>uniform-cost search algorithm is implemented by the </a:t>
            </a:r>
            <a:r>
              <a:rPr lang="en-SG" dirty="0">
                <a:solidFill>
                  <a:srgbClr val="C00000"/>
                </a:solidFill>
                <a:latin typeface="Times New Roman" panose="02020603050405020304" pitchFamily="18" charset="0"/>
                <a:cs typeface="Times New Roman" panose="02020603050405020304" pitchFamily="18" charset="0"/>
              </a:rPr>
              <a:t>priority queue</a:t>
            </a:r>
            <a:r>
              <a:rPr lang="en-SG" dirty="0">
                <a:solidFill>
                  <a:srgbClr val="000000"/>
                </a:solidFill>
                <a:latin typeface="Times New Roman" panose="02020603050405020304" pitchFamily="18" charset="0"/>
                <a:cs typeface="Times New Roman" panose="02020603050405020304" pitchFamily="18" charset="0"/>
              </a:rPr>
              <a:t>. It gives maximum priority to the lowest cumulative cost. </a:t>
            </a:r>
            <a:endParaRPr lang="en-SG"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dirty="0" smtClean="0">
                <a:solidFill>
                  <a:srgbClr val="000000"/>
                </a:solidFill>
                <a:latin typeface="Times New Roman" panose="02020603050405020304" pitchFamily="18" charset="0"/>
                <a:cs typeface="Times New Roman" panose="02020603050405020304" pitchFamily="18" charset="0"/>
              </a:rPr>
              <a:t>Uniform </a:t>
            </a:r>
            <a:r>
              <a:rPr lang="en-SG" dirty="0">
                <a:solidFill>
                  <a:srgbClr val="000000"/>
                </a:solidFill>
                <a:latin typeface="Times New Roman" panose="02020603050405020304" pitchFamily="18" charset="0"/>
                <a:cs typeface="Times New Roman" panose="02020603050405020304" pitchFamily="18" charset="0"/>
              </a:rPr>
              <a:t>cost search is equivalent to BFS algorithm if the path cost of all edges is the same.</a:t>
            </a:r>
          </a:p>
        </p:txBody>
      </p:sp>
    </p:spTree>
    <p:extLst>
      <p:ext uri="{BB962C8B-B14F-4D97-AF65-F5344CB8AC3E}">
        <p14:creationId xmlns:p14="http://schemas.microsoft.com/office/powerpoint/2010/main" val="2344854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0605" y="1044700"/>
            <a:ext cx="6029792" cy="4201241"/>
          </a:xfrm>
          <a:prstGeom prst="rect">
            <a:avLst/>
          </a:prstGeom>
        </p:spPr>
      </p:pic>
      <p:sp>
        <p:nvSpPr>
          <p:cNvPr id="3" name="Title 2"/>
          <p:cNvSpPr>
            <a:spLocks noGrp="1"/>
          </p:cNvSpPr>
          <p:nvPr>
            <p:ph type="title"/>
          </p:nvPr>
        </p:nvSpPr>
        <p:spPr/>
        <p:txBody>
          <a:bodyPr/>
          <a:lstStyle/>
          <a:p>
            <a:r>
              <a:rPr lang="en-US" dirty="0" smtClean="0">
                <a:solidFill>
                  <a:schemeClr val="bg1"/>
                </a:solidFill>
                <a:latin typeface="Monotype Corsiva" panose="03010101010201010101" pitchFamily="66" charset="0"/>
              </a:rPr>
              <a:t>Example UCS</a:t>
            </a:r>
            <a:endParaRPr lang="en-US"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4092292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260" y="1960930"/>
            <a:ext cx="8497329" cy="1754326"/>
          </a:xfrm>
          <a:prstGeom prst="rect">
            <a:avLst/>
          </a:prstGeom>
        </p:spPr>
        <p:txBody>
          <a:bodyPr wrap="square">
            <a:spAutoFit/>
          </a:bodyPr>
          <a:lstStyle/>
          <a:p>
            <a:r>
              <a:rPr lang="en-SG" b="1" dirty="0">
                <a:solidFill>
                  <a:srgbClr val="000000"/>
                </a:solidFill>
                <a:latin typeface="Times New Roman" panose="02020603050405020304" pitchFamily="18" charset="0"/>
                <a:cs typeface="Times New Roman" panose="02020603050405020304" pitchFamily="18" charset="0"/>
              </a:rPr>
              <a:t>Advantages:</a:t>
            </a:r>
            <a:endParaRPr lang="en-SG"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dirty="0">
                <a:solidFill>
                  <a:srgbClr val="000000"/>
                </a:solidFill>
                <a:latin typeface="Times New Roman" panose="02020603050405020304" pitchFamily="18" charset="0"/>
                <a:cs typeface="Times New Roman" panose="02020603050405020304" pitchFamily="18" charset="0"/>
              </a:rPr>
              <a:t>Uniform cost search is </a:t>
            </a:r>
            <a:r>
              <a:rPr lang="en-SG" dirty="0">
                <a:solidFill>
                  <a:srgbClr val="C00000"/>
                </a:solidFill>
                <a:latin typeface="Times New Roman" panose="02020603050405020304" pitchFamily="18" charset="0"/>
                <a:cs typeface="Times New Roman" panose="02020603050405020304" pitchFamily="18" charset="0"/>
              </a:rPr>
              <a:t>optimal</a:t>
            </a:r>
            <a:r>
              <a:rPr lang="en-SG" dirty="0">
                <a:solidFill>
                  <a:srgbClr val="000000"/>
                </a:solidFill>
                <a:latin typeface="Times New Roman" panose="02020603050405020304" pitchFamily="18" charset="0"/>
                <a:cs typeface="Times New Roman" panose="02020603050405020304" pitchFamily="18" charset="0"/>
              </a:rPr>
              <a:t> because at every state the path with the least cost is chosen.</a:t>
            </a:r>
          </a:p>
          <a:p>
            <a:r>
              <a:rPr lang="en-SG" b="1" dirty="0">
                <a:solidFill>
                  <a:srgbClr val="000000"/>
                </a:solidFill>
                <a:latin typeface="Times New Roman" panose="02020603050405020304" pitchFamily="18" charset="0"/>
                <a:cs typeface="Times New Roman" panose="02020603050405020304" pitchFamily="18" charset="0"/>
              </a:rPr>
              <a:t>Disadvantages:</a:t>
            </a:r>
            <a:endParaRPr lang="en-SG"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dirty="0">
                <a:solidFill>
                  <a:srgbClr val="000000"/>
                </a:solidFill>
                <a:latin typeface="Times New Roman" panose="02020603050405020304" pitchFamily="18" charset="0"/>
                <a:cs typeface="Times New Roman" panose="02020603050405020304" pitchFamily="18" charset="0"/>
              </a:rPr>
              <a:t>It does not care about the number of steps involve in searching and only concerned about path cost. Due to which this algorithm may be stuck in an infinite loop.</a:t>
            </a:r>
          </a:p>
        </p:txBody>
      </p:sp>
    </p:spTree>
    <p:extLst>
      <p:ext uri="{BB962C8B-B14F-4D97-AF65-F5344CB8AC3E}">
        <p14:creationId xmlns:p14="http://schemas.microsoft.com/office/powerpoint/2010/main" val="2078117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Monotype Corsiva" panose="03010101010201010101" pitchFamily="66" charset="0"/>
              </a:rPr>
              <a:t>Properties </a:t>
            </a:r>
            <a:r>
              <a:rPr lang="en-US" dirty="0" smtClean="0">
                <a:solidFill>
                  <a:schemeClr val="bg1"/>
                </a:solidFill>
                <a:latin typeface="Monotype Corsiva" panose="03010101010201010101" pitchFamily="66" charset="0"/>
              </a:rPr>
              <a:t>of UCS</a:t>
            </a:r>
            <a:endParaRPr lang="en-US" dirty="0">
              <a:latin typeface="Monotype Corsiva" panose="03010101010201010101" pitchFamily="66" charset="0"/>
            </a:endParaRPr>
          </a:p>
        </p:txBody>
      </p:sp>
      <p:sp>
        <p:nvSpPr>
          <p:cNvPr id="2" name="Rectangle 1"/>
          <p:cNvSpPr/>
          <p:nvPr/>
        </p:nvSpPr>
        <p:spPr>
          <a:xfrm>
            <a:off x="123237" y="1350110"/>
            <a:ext cx="8988048" cy="3662541"/>
          </a:xfrm>
          <a:prstGeom prst="rect">
            <a:avLst/>
          </a:prstGeom>
        </p:spPr>
        <p:txBody>
          <a:bodyPr wrap="square">
            <a:spAutoFit/>
          </a:bodyPr>
          <a:lstStyle/>
          <a:p>
            <a:pPr algn="just"/>
            <a:r>
              <a:rPr lang="en-SG" b="1" dirty="0">
                <a:solidFill>
                  <a:srgbClr val="C00000"/>
                </a:solidFill>
                <a:latin typeface="Times New Roman" panose="02020603050405020304" pitchFamily="18" charset="0"/>
                <a:cs typeface="Times New Roman" panose="02020603050405020304" pitchFamily="18" charset="0"/>
              </a:rPr>
              <a:t>Completeness</a:t>
            </a:r>
            <a:r>
              <a:rPr lang="en-SG" b="1" dirty="0">
                <a:solidFill>
                  <a:srgbClr val="000000"/>
                </a:solidFill>
                <a:latin typeface="Times New Roman" panose="02020603050405020304" pitchFamily="18" charset="0"/>
                <a:cs typeface="Times New Roman" panose="02020603050405020304" pitchFamily="18" charset="0"/>
              </a:rPr>
              <a:t>:</a:t>
            </a:r>
            <a:endParaRPr lang="en-SG" dirty="0">
              <a:solidFill>
                <a:srgbClr val="000000"/>
              </a:solidFill>
              <a:latin typeface="Times New Roman" panose="02020603050405020304" pitchFamily="18" charset="0"/>
              <a:cs typeface="Times New Roman" panose="02020603050405020304" pitchFamily="18" charset="0"/>
            </a:endParaRPr>
          </a:p>
          <a:p>
            <a:pPr algn="just"/>
            <a:r>
              <a:rPr lang="en-SG" dirty="0">
                <a:solidFill>
                  <a:srgbClr val="000000"/>
                </a:solidFill>
                <a:latin typeface="Times New Roman" panose="02020603050405020304" pitchFamily="18" charset="0"/>
                <a:cs typeface="Times New Roman" panose="02020603050405020304" pitchFamily="18" charset="0"/>
              </a:rPr>
              <a:t>Uniform-cost search is complete, such as if there is a solution, UCS will find it.</a:t>
            </a:r>
          </a:p>
          <a:p>
            <a:pPr algn="just"/>
            <a:r>
              <a:rPr lang="en-SG" b="1" dirty="0">
                <a:solidFill>
                  <a:srgbClr val="C00000"/>
                </a:solidFill>
                <a:latin typeface="Times New Roman" panose="02020603050405020304" pitchFamily="18" charset="0"/>
                <a:cs typeface="Times New Roman" panose="02020603050405020304" pitchFamily="18" charset="0"/>
              </a:rPr>
              <a:t>Time Complexity</a:t>
            </a:r>
            <a:r>
              <a:rPr lang="en-SG" b="1" dirty="0">
                <a:solidFill>
                  <a:srgbClr val="000000"/>
                </a:solidFill>
                <a:latin typeface="Times New Roman" panose="02020603050405020304" pitchFamily="18" charset="0"/>
                <a:cs typeface="Times New Roman" panose="02020603050405020304" pitchFamily="18" charset="0"/>
              </a:rPr>
              <a:t>:</a:t>
            </a:r>
            <a:endParaRPr lang="en-SG" dirty="0">
              <a:solidFill>
                <a:srgbClr val="000000"/>
              </a:solidFill>
              <a:latin typeface="Times New Roman" panose="02020603050405020304" pitchFamily="18" charset="0"/>
              <a:cs typeface="Times New Roman" panose="02020603050405020304" pitchFamily="18" charset="0"/>
            </a:endParaRPr>
          </a:p>
          <a:p>
            <a:pPr algn="just"/>
            <a:r>
              <a:rPr lang="en-SG" dirty="0">
                <a:solidFill>
                  <a:srgbClr val="000000"/>
                </a:solidFill>
                <a:latin typeface="Times New Roman" panose="02020603050405020304" pitchFamily="18" charset="0"/>
                <a:cs typeface="Times New Roman" panose="02020603050405020304" pitchFamily="18" charset="0"/>
              </a:rPr>
              <a:t>Let C* </a:t>
            </a:r>
            <a:r>
              <a:rPr lang="en-SG" b="1" dirty="0">
                <a:solidFill>
                  <a:srgbClr val="000000"/>
                </a:solidFill>
                <a:latin typeface="Times New Roman" panose="02020603050405020304" pitchFamily="18" charset="0"/>
                <a:cs typeface="Times New Roman" panose="02020603050405020304" pitchFamily="18" charset="0"/>
              </a:rPr>
              <a:t>is Cost of the optimal solution</a:t>
            </a:r>
            <a:r>
              <a:rPr lang="en-SG" dirty="0">
                <a:solidFill>
                  <a:srgbClr val="000000"/>
                </a:solidFill>
                <a:latin typeface="Times New Roman" panose="02020603050405020304" pitchFamily="18" charset="0"/>
                <a:cs typeface="Times New Roman" panose="02020603050405020304" pitchFamily="18" charset="0"/>
              </a:rPr>
              <a:t>, and </a:t>
            </a:r>
            <a:r>
              <a:rPr lang="en-SG" sz="2800" b="1" dirty="0">
                <a:solidFill>
                  <a:srgbClr val="000000"/>
                </a:solidFill>
                <a:latin typeface="Times New Roman" panose="02020603050405020304" pitchFamily="18" charset="0"/>
                <a:cs typeface="Times New Roman" panose="02020603050405020304" pitchFamily="18" charset="0"/>
              </a:rPr>
              <a:t>ε</a:t>
            </a:r>
            <a:r>
              <a:rPr lang="en-SG" dirty="0">
                <a:solidFill>
                  <a:srgbClr val="000000"/>
                </a:solidFill>
                <a:latin typeface="Times New Roman" panose="02020603050405020304" pitchFamily="18" charset="0"/>
                <a:cs typeface="Times New Roman" panose="02020603050405020304" pitchFamily="18" charset="0"/>
              </a:rPr>
              <a:t> is each step to get closer to the goal node. Then the number of steps is = C*/ε+1. Here we have taken +1, as we start from state 0 and end to C*/ε.</a:t>
            </a:r>
          </a:p>
          <a:p>
            <a:pPr algn="just"/>
            <a:r>
              <a:rPr lang="en-SG" dirty="0">
                <a:solidFill>
                  <a:srgbClr val="000000"/>
                </a:solidFill>
                <a:latin typeface="Times New Roman" panose="02020603050405020304" pitchFamily="18" charset="0"/>
                <a:cs typeface="Times New Roman" panose="02020603050405020304" pitchFamily="18" charset="0"/>
              </a:rPr>
              <a:t>Hence, the worst-case time complexity of Uniform-cost search is </a:t>
            </a:r>
            <a:r>
              <a:rPr lang="en-SG" sz="2000" b="1" dirty="0">
                <a:solidFill>
                  <a:srgbClr val="000000"/>
                </a:solidFill>
                <a:latin typeface="Times New Roman" panose="02020603050405020304" pitchFamily="18" charset="0"/>
                <a:cs typeface="Times New Roman" panose="02020603050405020304" pitchFamily="18" charset="0"/>
              </a:rPr>
              <a:t>O(b</a:t>
            </a:r>
            <a:r>
              <a:rPr lang="en-SG" sz="2000" b="1" baseline="30000" dirty="0">
                <a:solidFill>
                  <a:srgbClr val="000000"/>
                </a:solidFill>
                <a:latin typeface="Times New Roman" panose="02020603050405020304" pitchFamily="18" charset="0"/>
                <a:cs typeface="Times New Roman" panose="02020603050405020304" pitchFamily="18" charset="0"/>
              </a:rPr>
              <a:t>1 + [C*/ε]</a:t>
            </a:r>
            <a:r>
              <a:rPr lang="en-SG" sz="2000" b="1" dirty="0">
                <a:solidFill>
                  <a:srgbClr val="000000"/>
                </a:solidFill>
                <a:latin typeface="Times New Roman" panose="02020603050405020304" pitchFamily="18" charset="0"/>
                <a:cs typeface="Times New Roman" panose="02020603050405020304" pitchFamily="18" charset="0"/>
              </a:rPr>
              <a:t>)</a:t>
            </a:r>
            <a:r>
              <a:rPr lang="en-SG" sz="2000" dirty="0">
                <a:solidFill>
                  <a:srgbClr val="000000"/>
                </a:solidFill>
                <a:latin typeface="Times New Roman" panose="02020603050405020304" pitchFamily="18" charset="0"/>
                <a:cs typeface="Times New Roman" panose="02020603050405020304" pitchFamily="18" charset="0"/>
              </a:rPr>
              <a:t>.</a:t>
            </a:r>
          </a:p>
          <a:p>
            <a:pPr algn="just"/>
            <a:r>
              <a:rPr lang="en-SG" sz="2000" b="1" dirty="0">
                <a:solidFill>
                  <a:srgbClr val="C00000"/>
                </a:solidFill>
                <a:latin typeface="Times New Roman" panose="02020603050405020304" pitchFamily="18" charset="0"/>
                <a:cs typeface="Times New Roman" panose="02020603050405020304" pitchFamily="18" charset="0"/>
              </a:rPr>
              <a:t>Space Complexity</a:t>
            </a:r>
            <a:r>
              <a:rPr lang="en-SG" sz="2000" b="1" dirty="0">
                <a:solidFill>
                  <a:srgbClr val="000000"/>
                </a:solidFill>
                <a:latin typeface="Times New Roman" panose="02020603050405020304" pitchFamily="18" charset="0"/>
                <a:cs typeface="Times New Roman" panose="02020603050405020304" pitchFamily="18" charset="0"/>
              </a:rPr>
              <a:t>:</a:t>
            </a:r>
            <a:endParaRPr lang="en-SG" sz="2000" dirty="0">
              <a:solidFill>
                <a:srgbClr val="000000"/>
              </a:solidFill>
              <a:latin typeface="Times New Roman" panose="02020603050405020304" pitchFamily="18" charset="0"/>
              <a:cs typeface="Times New Roman" panose="02020603050405020304" pitchFamily="18" charset="0"/>
            </a:endParaRPr>
          </a:p>
          <a:p>
            <a:pPr algn="just"/>
            <a:r>
              <a:rPr lang="en-SG" dirty="0">
                <a:solidFill>
                  <a:srgbClr val="000000"/>
                </a:solidFill>
                <a:latin typeface="Times New Roman" panose="02020603050405020304" pitchFamily="18" charset="0"/>
                <a:cs typeface="Times New Roman" panose="02020603050405020304" pitchFamily="18" charset="0"/>
              </a:rPr>
              <a:t>The same logic is for space complexity so, the worst-case space complexity of Uniform-cost search is </a:t>
            </a:r>
            <a:r>
              <a:rPr lang="en-SG" sz="2000" b="1" dirty="0">
                <a:solidFill>
                  <a:srgbClr val="000000"/>
                </a:solidFill>
                <a:latin typeface="Times New Roman" panose="02020603050405020304" pitchFamily="18" charset="0"/>
                <a:cs typeface="Times New Roman" panose="02020603050405020304" pitchFamily="18" charset="0"/>
              </a:rPr>
              <a:t>O(b</a:t>
            </a:r>
            <a:r>
              <a:rPr lang="en-SG" sz="2000" b="1" baseline="30000" dirty="0">
                <a:solidFill>
                  <a:srgbClr val="000000"/>
                </a:solidFill>
                <a:latin typeface="Times New Roman" panose="02020603050405020304" pitchFamily="18" charset="0"/>
                <a:cs typeface="Times New Roman" panose="02020603050405020304" pitchFamily="18" charset="0"/>
              </a:rPr>
              <a:t>1 + [C*/ε]</a:t>
            </a:r>
            <a:r>
              <a:rPr lang="en-SG" sz="2000" b="1" dirty="0">
                <a:solidFill>
                  <a:srgbClr val="000000"/>
                </a:solidFill>
                <a:latin typeface="Times New Roman" panose="02020603050405020304" pitchFamily="18" charset="0"/>
                <a:cs typeface="Times New Roman" panose="02020603050405020304" pitchFamily="18" charset="0"/>
              </a:rPr>
              <a:t>)</a:t>
            </a:r>
            <a:r>
              <a:rPr lang="en-SG" sz="2000" dirty="0">
                <a:solidFill>
                  <a:srgbClr val="000000"/>
                </a:solidFill>
                <a:latin typeface="Times New Roman" panose="02020603050405020304" pitchFamily="18" charset="0"/>
                <a:cs typeface="Times New Roman" panose="02020603050405020304" pitchFamily="18" charset="0"/>
              </a:rPr>
              <a:t>.</a:t>
            </a:r>
          </a:p>
          <a:p>
            <a:pPr algn="just"/>
            <a:r>
              <a:rPr lang="en-SG" b="1" dirty="0">
                <a:solidFill>
                  <a:srgbClr val="C00000"/>
                </a:solidFill>
                <a:latin typeface="Times New Roman" panose="02020603050405020304" pitchFamily="18" charset="0"/>
                <a:cs typeface="Times New Roman" panose="02020603050405020304" pitchFamily="18" charset="0"/>
              </a:rPr>
              <a:t>Optimal</a:t>
            </a:r>
            <a:r>
              <a:rPr lang="en-SG" b="1" dirty="0">
                <a:solidFill>
                  <a:srgbClr val="000000"/>
                </a:solidFill>
                <a:latin typeface="Times New Roman" panose="02020603050405020304" pitchFamily="18" charset="0"/>
                <a:cs typeface="Times New Roman" panose="02020603050405020304" pitchFamily="18" charset="0"/>
              </a:rPr>
              <a:t>:</a:t>
            </a:r>
            <a:endParaRPr lang="en-SG" dirty="0">
              <a:solidFill>
                <a:srgbClr val="000000"/>
              </a:solidFill>
              <a:latin typeface="Times New Roman" panose="02020603050405020304" pitchFamily="18" charset="0"/>
              <a:cs typeface="Times New Roman" panose="02020603050405020304" pitchFamily="18" charset="0"/>
            </a:endParaRPr>
          </a:p>
          <a:p>
            <a:pPr algn="just"/>
            <a:r>
              <a:rPr lang="en-SG" dirty="0">
                <a:solidFill>
                  <a:srgbClr val="000000"/>
                </a:solidFill>
                <a:latin typeface="Times New Roman" panose="02020603050405020304" pitchFamily="18" charset="0"/>
                <a:cs typeface="Times New Roman" panose="02020603050405020304" pitchFamily="18" charset="0"/>
              </a:rPr>
              <a:t>Uniform-cost search is always optimal as it only selects a path with the lowest path cost</a:t>
            </a:r>
            <a:endParaRPr lang="en-US" dirty="0"/>
          </a:p>
        </p:txBody>
      </p:sp>
    </p:spTree>
    <p:extLst>
      <p:ext uri="{BB962C8B-B14F-4D97-AF65-F5344CB8AC3E}">
        <p14:creationId xmlns:p14="http://schemas.microsoft.com/office/powerpoint/2010/main" val="2113974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8965" y="281175"/>
            <a:ext cx="7940659" cy="763525"/>
          </a:xfrm>
        </p:spPr>
        <p:txBody>
          <a:bodyPr>
            <a:normAutofit fontScale="90000"/>
          </a:bodyPr>
          <a:lstStyle/>
          <a:p>
            <a:r>
              <a:rPr lang="en-US" dirty="0">
                <a:solidFill>
                  <a:schemeClr val="bg1"/>
                </a:solidFill>
                <a:latin typeface="Monotype Corsiva" panose="03010101010201010101" pitchFamily="66" charset="0"/>
              </a:rPr>
              <a:t>Iterative </a:t>
            </a:r>
            <a:r>
              <a:rPr lang="en-US" dirty="0" smtClean="0">
                <a:solidFill>
                  <a:schemeClr val="bg1"/>
                </a:solidFill>
                <a:latin typeface="Monotype Corsiva" panose="03010101010201010101" pitchFamily="66" charset="0"/>
              </a:rPr>
              <a:t>Deepening Depth-First Search (IDDFS)</a:t>
            </a:r>
            <a:r>
              <a:rPr lang="en-US" dirty="0">
                <a:latin typeface="Monotype Corsiva" panose="03010101010201010101" pitchFamily="66" charset="0"/>
              </a:rPr>
              <a:t/>
            </a:r>
            <a:br>
              <a:rPr lang="en-US" dirty="0">
                <a:latin typeface="Monotype Corsiva" panose="03010101010201010101" pitchFamily="66" charset="0"/>
              </a:rPr>
            </a:br>
            <a:endParaRPr lang="en-US" dirty="0">
              <a:latin typeface="Monotype Corsiva" panose="03010101010201010101" pitchFamily="66" charset="0"/>
            </a:endParaRPr>
          </a:p>
        </p:txBody>
      </p:sp>
      <p:sp>
        <p:nvSpPr>
          <p:cNvPr id="2" name="Rectangle 1"/>
          <p:cNvSpPr/>
          <p:nvPr/>
        </p:nvSpPr>
        <p:spPr>
          <a:xfrm>
            <a:off x="296260" y="1502815"/>
            <a:ext cx="8551480" cy="2862322"/>
          </a:xfrm>
          <a:prstGeom prst="rect">
            <a:avLst/>
          </a:prstGeom>
        </p:spPr>
        <p:txBody>
          <a:bodyPr wrap="square">
            <a:spAutoFit/>
          </a:bodyPr>
          <a:lstStyle/>
          <a:p>
            <a:pPr marL="285750" indent="-285750">
              <a:buFont typeface="Wingdings" panose="05000000000000000000" pitchFamily="2" charset="2"/>
              <a:buChar char="v"/>
            </a:pPr>
            <a:r>
              <a:rPr lang="en-US" dirty="0" smtClean="0">
                <a:solidFill>
                  <a:srgbClr val="000000"/>
                </a:solidFill>
                <a:latin typeface="Times New Roman" panose="02020603050405020304" pitchFamily="18" charset="0"/>
                <a:cs typeface="Times New Roman" panose="02020603050405020304" pitchFamily="18" charset="0"/>
              </a:rPr>
              <a:t>Depth-First </a:t>
            </a:r>
            <a:r>
              <a:rPr lang="en-US" dirty="0">
                <a:solidFill>
                  <a:srgbClr val="000000"/>
                </a:solidFill>
                <a:latin typeface="Times New Roman" panose="02020603050405020304" pitchFamily="18" charset="0"/>
                <a:cs typeface="Times New Roman" panose="02020603050405020304" pitchFamily="18" charset="0"/>
              </a:rPr>
              <a:t>Iterative Deepening, or DFID (also called Iterative </a:t>
            </a:r>
            <a:r>
              <a:rPr lang="en-US" dirty="0" smtClean="0">
                <a:solidFill>
                  <a:srgbClr val="000000"/>
                </a:solidFill>
                <a:latin typeface="Times New Roman" panose="02020603050405020304" pitchFamily="18" charset="0"/>
                <a:cs typeface="Times New Roman" panose="02020603050405020304" pitchFamily="18" charset="0"/>
              </a:rPr>
              <a:t>Deepening Search </a:t>
            </a:r>
            <a:r>
              <a:rPr lang="en-US" dirty="0">
                <a:solidFill>
                  <a:srgbClr val="000000"/>
                </a:solidFill>
                <a:latin typeface="Times New Roman" panose="02020603050405020304" pitchFamily="18" charset="0"/>
                <a:cs typeface="Times New Roman" panose="02020603050405020304" pitchFamily="18" charset="0"/>
              </a:rPr>
              <a:t>or IDS), is an exhaustive search technique that combines </a:t>
            </a:r>
            <a:r>
              <a:rPr lang="en-US" dirty="0" smtClean="0">
                <a:solidFill>
                  <a:srgbClr val="C00000"/>
                </a:solidFill>
                <a:latin typeface="Times New Roman" panose="02020603050405020304" pitchFamily="18" charset="0"/>
                <a:cs typeface="Times New Roman" panose="02020603050405020304" pitchFamily="18" charset="0"/>
              </a:rPr>
              <a:t>depth-first with </a:t>
            </a:r>
            <a:r>
              <a:rPr lang="en-US" dirty="0">
                <a:solidFill>
                  <a:srgbClr val="C00000"/>
                </a:solidFill>
                <a:latin typeface="Times New Roman" panose="02020603050405020304" pitchFamily="18" charset="0"/>
                <a:cs typeface="Times New Roman" panose="02020603050405020304" pitchFamily="18" charset="0"/>
              </a:rPr>
              <a:t>breadth-first search.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solidFill>
                  <a:srgbClr val="000000"/>
                </a:solidFill>
                <a:latin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cs typeface="Times New Roman" panose="02020603050405020304" pitchFamily="18" charset="0"/>
              </a:rPr>
              <a:t>DFID algorithm involves repeatedly </a:t>
            </a:r>
            <a:r>
              <a:rPr lang="en-US" dirty="0" smtClean="0">
                <a:solidFill>
                  <a:srgbClr val="000000"/>
                </a:solidFill>
                <a:latin typeface="Times New Roman" panose="02020603050405020304" pitchFamily="18" charset="0"/>
                <a:cs typeface="Times New Roman" panose="02020603050405020304" pitchFamily="18" charset="0"/>
              </a:rPr>
              <a:t>carrying out </a:t>
            </a:r>
            <a:r>
              <a:rPr lang="en-US" dirty="0">
                <a:solidFill>
                  <a:srgbClr val="000000"/>
                </a:solidFill>
                <a:latin typeface="Times New Roman" panose="02020603050405020304" pitchFamily="18" charset="0"/>
                <a:cs typeface="Times New Roman" panose="02020603050405020304" pitchFamily="18" charset="0"/>
              </a:rPr>
              <a:t>depth-first searches on the tree, starting with a depth-first search </a:t>
            </a:r>
            <a:r>
              <a:rPr lang="en-US" dirty="0" smtClean="0">
                <a:solidFill>
                  <a:srgbClr val="000000"/>
                </a:solidFill>
                <a:latin typeface="Times New Roman" panose="02020603050405020304" pitchFamily="18" charset="0"/>
                <a:cs typeface="Times New Roman" panose="02020603050405020304" pitchFamily="18" charset="0"/>
              </a:rPr>
              <a:t>limited to </a:t>
            </a:r>
            <a:r>
              <a:rPr lang="en-US" dirty="0">
                <a:solidFill>
                  <a:srgbClr val="000000"/>
                </a:solidFill>
                <a:latin typeface="Times New Roman" panose="02020603050405020304" pitchFamily="18" charset="0"/>
                <a:cs typeface="Times New Roman" panose="02020603050405020304" pitchFamily="18" charset="0"/>
              </a:rPr>
              <a:t>a depth of one, then a depth-first search of depth two, and so </a:t>
            </a:r>
            <a:r>
              <a:rPr lang="en-US" dirty="0" smtClean="0">
                <a:solidFill>
                  <a:srgbClr val="000000"/>
                </a:solidFill>
                <a:latin typeface="Times New Roman" panose="02020603050405020304" pitchFamily="18" charset="0"/>
                <a:cs typeface="Times New Roman" panose="02020603050405020304" pitchFamily="18" charset="0"/>
              </a:rPr>
              <a:t>on, until </a:t>
            </a:r>
            <a:r>
              <a:rPr lang="en-US" dirty="0">
                <a:solidFill>
                  <a:srgbClr val="000000"/>
                </a:solidFill>
                <a:latin typeface="Times New Roman" panose="02020603050405020304" pitchFamily="18" charset="0"/>
                <a:cs typeface="Times New Roman" panose="02020603050405020304" pitchFamily="18" charset="0"/>
              </a:rPr>
              <a:t>a goal node is found</a:t>
            </a:r>
            <a:r>
              <a:rPr lang="en-US" dirty="0" smtClean="0">
                <a:solidFill>
                  <a:srgbClr val="00000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dirty="0" smtClean="0">
                <a:solidFill>
                  <a:srgbClr val="000000"/>
                </a:solidFill>
                <a:latin typeface="Times New Roman" panose="02020603050405020304" pitchFamily="18" charset="0"/>
                <a:cs typeface="Times New Roman" panose="02020603050405020304" pitchFamily="18" charset="0"/>
              </a:rPr>
              <a:t>That is DFS is applied to the root node, if it is not goal node move to the next level and continue applying dfs in next level</a:t>
            </a:r>
          </a:p>
          <a:p>
            <a:pPr marL="285750" indent="-285750">
              <a:buFont typeface="Wingdings" panose="05000000000000000000" pitchFamily="2" charset="2"/>
              <a:buChar char="v"/>
            </a:pPr>
            <a:r>
              <a:rPr lang="en-US" dirty="0" smtClean="0">
                <a:solidFill>
                  <a:srgbClr val="000000"/>
                </a:solidFill>
                <a:latin typeface="Times New Roman" panose="02020603050405020304" pitchFamily="18" charset="0"/>
                <a:cs typeface="Times New Roman" panose="02020603050405020304" pitchFamily="18" charset="0"/>
              </a:rPr>
              <a:t>Each level is visited in each iteration.</a:t>
            </a:r>
          </a:p>
          <a:p>
            <a:pPr marL="285750" indent="-285750">
              <a:buFont typeface="Wingdings" panose="05000000000000000000" pitchFamily="2" charset="2"/>
              <a:buChar char="v"/>
            </a:pPr>
            <a:endParaRPr lang="en-SG"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571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Monotype Corsiva" panose="03010101010201010101" pitchFamily="66" charset="0"/>
              </a:rPr>
              <a:t>Example</a:t>
            </a:r>
          </a:p>
        </p:txBody>
      </p:sp>
      <p:sp>
        <p:nvSpPr>
          <p:cNvPr id="4" name="Rectangle 3"/>
          <p:cNvSpPr/>
          <p:nvPr/>
        </p:nvSpPr>
        <p:spPr>
          <a:xfrm>
            <a:off x="67201" y="1068009"/>
            <a:ext cx="8704185" cy="923330"/>
          </a:xfrm>
          <a:prstGeom prst="rect">
            <a:avLst/>
          </a:prstGeom>
        </p:spPr>
        <p:txBody>
          <a:bodyPr wrap="square">
            <a:spAutoFit/>
          </a:bodyPr>
          <a:lstStyle/>
          <a:p>
            <a:r>
              <a:rPr lang="en-SG" dirty="0">
                <a:solidFill>
                  <a:srgbClr val="000000"/>
                </a:solidFill>
                <a:latin typeface="Times New Roman" panose="02020603050405020304" pitchFamily="18" charset="0"/>
                <a:cs typeface="Times New Roman" panose="02020603050405020304" pitchFamily="18" charset="0"/>
              </a:rPr>
              <a:t>Following tree structure is showing the iterative deepening depth-first search. IDDFS algorithm performs various iterations until </a:t>
            </a:r>
            <a:r>
              <a:rPr lang="en-SG" dirty="0" smtClean="0">
                <a:solidFill>
                  <a:srgbClr val="000000"/>
                </a:solidFill>
                <a:latin typeface="Times New Roman" panose="02020603050405020304" pitchFamily="18" charset="0"/>
                <a:cs typeface="Times New Roman" panose="02020603050405020304" pitchFamily="18" charset="0"/>
              </a:rPr>
              <a:t>find </a:t>
            </a:r>
            <a:r>
              <a:rPr lang="en-SG" dirty="0">
                <a:solidFill>
                  <a:srgbClr val="000000"/>
                </a:solidFill>
                <a:latin typeface="Times New Roman" panose="02020603050405020304" pitchFamily="18" charset="0"/>
                <a:cs typeface="Times New Roman" panose="02020603050405020304" pitchFamily="18" charset="0"/>
              </a:rPr>
              <a:t>the goal node. The iteration performed by the algorithm is given as</a:t>
            </a:r>
            <a:endParaRPr lang="en-US" dirty="0"/>
          </a:p>
        </p:txBody>
      </p:sp>
      <p:pic>
        <p:nvPicPr>
          <p:cNvPr id="5" name="Picture 4"/>
          <p:cNvPicPr>
            <a:picLocks noChangeAspect="1"/>
          </p:cNvPicPr>
          <p:nvPr/>
        </p:nvPicPr>
        <p:blipFill>
          <a:blip r:embed="rId2"/>
          <a:stretch>
            <a:fillRect/>
          </a:stretch>
        </p:blipFill>
        <p:spPr>
          <a:xfrm>
            <a:off x="143555" y="1991339"/>
            <a:ext cx="4763073" cy="3152161"/>
          </a:xfrm>
          <a:prstGeom prst="rect">
            <a:avLst/>
          </a:prstGeom>
        </p:spPr>
      </p:pic>
      <p:pic>
        <p:nvPicPr>
          <p:cNvPr id="6" name="Picture 5"/>
          <p:cNvPicPr>
            <a:picLocks noChangeAspect="1"/>
          </p:cNvPicPr>
          <p:nvPr/>
        </p:nvPicPr>
        <p:blipFill rotWithShape="1">
          <a:blip r:embed="rId3"/>
          <a:srcRect b="17856"/>
          <a:stretch/>
        </p:blipFill>
        <p:spPr>
          <a:xfrm>
            <a:off x="4266590" y="1991339"/>
            <a:ext cx="4733855" cy="2107461"/>
          </a:xfrm>
          <a:prstGeom prst="rect">
            <a:avLst/>
          </a:prstGeom>
        </p:spPr>
      </p:pic>
      <p:sp>
        <p:nvSpPr>
          <p:cNvPr id="2" name="TextBox 1"/>
          <p:cNvSpPr txBox="1"/>
          <p:nvPr/>
        </p:nvSpPr>
        <p:spPr>
          <a:xfrm>
            <a:off x="4381119" y="4098800"/>
            <a:ext cx="4504796" cy="1077218"/>
          </a:xfrm>
          <a:prstGeom prst="rect">
            <a:avLst/>
          </a:prstGeom>
          <a:noFill/>
        </p:spPr>
        <p:txBody>
          <a:bodyPr wrap="square" rtlCol="0">
            <a:spAutoFit/>
          </a:bodyPr>
          <a:lstStyle/>
          <a:p>
            <a:pPr algn="just"/>
            <a:r>
              <a:rPr lang="en-SG" sz="1600" dirty="0" smtClean="0"/>
              <a:t>Note: In the 3</a:t>
            </a:r>
            <a:r>
              <a:rPr lang="en-SG" sz="1600" baseline="30000" dirty="0" smtClean="0"/>
              <a:t>rd</a:t>
            </a:r>
            <a:r>
              <a:rPr lang="en-SG" sz="1600" dirty="0" smtClean="0"/>
              <a:t> iteration itself algorithm finds the goal node G. It can be set to stop at finding the initial solution or can be set to search the search tree fully to find other solutions if any  exist.</a:t>
            </a:r>
            <a:endParaRPr lang="en-SG" sz="1600" dirty="0"/>
          </a:p>
        </p:txBody>
      </p:sp>
    </p:spTree>
    <p:extLst>
      <p:ext uri="{BB962C8B-B14F-4D97-AF65-F5344CB8AC3E}">
        <p14:creationId xmlns:p14="http://schemas.microsoft.com/office/powerpoint/2010/main" val="4167907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3698" y="419082"/>
            <a:ext cx="7940659" cy="763525"/>
          </a:xfrm>
        </p:spPr>
        <p:txBody>
          <a:bodyPr>
            <a:normAutofit fontScale="90000"/>
          </a:bodyPr>
          <a:lstStyle/>
          <a:p>
            <a:r>
              <a:rPr lang="en-US" dirty="0" smtClean="0">
                <a:solidFill>
                  <a:schemeClr val="bg1"/>
                </a:solidFill>
                <a:latin typeface="Monotype Corsiva" panose="03010101010201010101" pitchFamily="66" charset="0"/>
              </a:rPr>
              <a:t>QUESTION </a:t>
            </a:r>
            <a:r>
              <a:rPr lang="en-US" dirty="0">
                <a:solidFill>
                  <a:schemeClr val="bg1"/>
                </a:solidFill>
                <a:latin typeface="Monotype Corsiva" panose="03010101010201010101" pitchFamily="66" charset="0"/>
              </a:rPr>
              <a:t>1</a:t>
            </a:r>
            <a:br>
              <a:rPr lang="en-US" dirty="0">
                <a:solidFill>
                  <a:schemeClr val="bg1"/>
                </a:solidFill>
                <a:latin typeface="Monotype Corsiva" panose="03010101010201010101" pitchFamily="66" charset="0"/>
              </a:rPr>
            </a:br>
            <a:endParaRPr lang="en-US" dirty="0">
              <a:solidFill>
                <a:schemeClr val="bg1"/>
              </a:solidFill>
              <a:latin typeface="Monotype Corsiva" panose="03010101010201010101" pitchFamily="66" charset="0"/>
            </a:endParaRPr>
          </a:p>
        </p:txBody>
      </p:sp>
      <p:sp>
        <p:nvSpPr>
          <p:cNvPr id="2" name="Rectangle 1"/>
          <p:cNvSpPr/>
          <p:nvPr/>
        </p:nvSpPr>
        <p:spPr>
          <a:xfrm>
            <a:off x="47545" y="1182607"/>
            <a:ext cx="8856890" cy="1015663"/>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For the following Search space ,suppose </a:t>
            </a: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goal state </a:t>
            </a:r>
            <a:r>
              <a:rPr lang="en-US" sz="2000" dirty="0">
                <a:latin typeface="Times New Roman" panose="02020603050405020304" pitchFamily="18" charset="0"/>
                <a:cs typeface="Times New Roman" panose="02020603050405020304" pitchFamily="18" charset="0"/>
              </a:rPr>
              <a:t>is </a:t>
            </a:r>
            <a:r>
              <a:rPr lang="en-US" sz="2000" b="1" dirty="0">
                <a:latin typeface="Times New Roman" panose="02020603050405020304" pitchFamily="18" charset="0"/>
                <a:cs typeface="Times New Roman" panose="02020603050405020304" pitchFamily="18" charset="0"/>
              </a:rPr>
              <a:t>11</a:t>
            </a:r>
            <a:r>
              <a:rPr lang="en-US" sz="2000" dirty="0">
                <a:latin typeface="Times New Roman" panose="02020603050405020304" pitchFamily="18" charset="0"/>
                <a:cs typeface="Times New Roman" panose="02020603050405020304" pitchFamily="18" charset="0"/>
              </a:rPr>
              <a:t>. List the order in which nodes will </a:t>
            </a:r>
            <a:r>
              <a:rPr lang="en-US" sz="2000" dirty="0" smtClean="0">
                <a:latin typeface="Times New Roman" panose="02020603050405020304" pitchFamily="18" charset="0"/>
                <a:cs typeface="Times New Roman" panose="02020603050405020304" pitchFamily="18" charset="0"/>
              </a:rPr>
              <a:t>be visited </a:t>
            </a:r>
            <a:r>
              <a:rPr lang="en-US" sz="2000" dirty="0">
                <a:latin typeface="Times New Roman" panose="02020603050405020304" pitchFamily="18" charset="0"/>
                <a:cs typeface="Times New Roman" panose="02020603050405020304" pitchFamily="18" charset="0"/>
              </a:rPr>
              <a:t>for breadth-first search, depth-limited search with </a:t>
            </a:r>
            <a:r>
              <a:rPr lang="en-US" sz="2000" b="1" dirty="0">
                <a:latin typeface="Times New Roman" panose="02020603050405020304" pitchFamily="18" charset="0"/>
                <a:cs typeface="Times New Roman" panose="02020603050405020304" pitchFamily="18" charset="0"/>
              </a:rPr>
              <a:t>limit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iterative </a:t>
            </a:r>
            <a:r>
              <a:rPr lang="en-US" sz="2000" dirty="0">
                <a:latin typeface="Times New Roman" panose="02020603050405020304" pitchFamily="18" charset="0"/>
                <a:cs typeface="Times New Roman" panose="02020603050405020304" pitchFamily="18" charset="0"/>
              </a:rPr>
              <a:t>deepening search</a:t>
            </a:r>
          </a:p>
        </p:txBody>
      </p:sp>
      <p:pic>
        <p:nvPicPr>
          <p:cNvPr id="5" name="Picture 4"/>
          <p:cNvPicPr>
            <a:picLocks noChangeAspect="1"/>
          </p:cNvPicPr>
          <p:nvPr/>
        </p:nvPicPr>
        <p:blipFill>
          <a:blip r:embed="rId2"/>
          <a:stretch>
            <a:fillRect/>
          </a:stretch>
        </p:blipFill>
        <p:spPr>
          <a:xfrm>
            <a:off x="3044950" y="1920987"/>
            <a:ext cx="5030115" cy="3090147"/>
          </a:xfrm>
          <a:prstGeom prst="rect">
            <a:avLst/>
          </a:prstGeom>
        </p:spPr>
      </p:pic>
    </p:spTree>
    <p:extLst>
      <p:ext uri="{BB962C8B-B14F-4D97-AF65-F5344CB8AC3E}">
        <p14:creationId xmlns:p14="http://schemas.microsoft.com/office/powerpoint/2010/main" val="1691952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Monotype Corsiva" panose="03010101010201010101" pitchFamily="66" charset="0"/>
              </a:rPr>
              <a:t>SOLUTION</a:t>
            </a:r>
            <a:endParaRPr lang="en-US" dirty="0">
              <a:solidFill>
                <a:schemeClr val="bg1"/>
              </a:solidFill>
              <a:latin typeface="Monotype Corsiva" panose="03010101010201010101" pitchFamily="66" charset="0"/>
            </a:endParaRPr>
          </a:p>
        </p:txBody>
      </p:sp>
      <p:pic>
        <p:nvPicPr>
          <p:cNvPr id="4" name="Picture 3"/>
          <p:cNvPicPr>
            <a:picLocks noChangeAspect="1"/>
          </p:cNvPicPr>
          <p:nvPr/>
        </p:nvPicPr>
        <p:blipFill>
          <a:blip r:embed="rId2"/>
          <a:stretch>
            <a:fillRect/>
          </a:stretch>
        </p:blipFill>
        <p:spPr>
          <a:xfrm>
            <a:off x="469468" y="2113635"/>
            <a:ext cx="8398775" cy="1491885"/>
          </a:xfrm>
          <a:prstGeom prst="rect">
            <a:avLst/>
          </a:prstGeom>
        </p:spPr>
      </p:pic>
    </p:spTree>
    <p:extLst>
      <p:ext uri="{BB962C8B-B14F-4D97-AF65-F5344CB8AC3E}">
        <p14:creationId xmlns:p14="http://schemas.microsoft.com/office/powerpoint/2010/main" val="1759734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4" y="1655520"/>
            <a:ext cx="2892148" cy="2585323"/>
          </a:xfrm>
          <a:prstGeom prst="rect">
            <a:avLst/>
          </a:prstGeom>
        </p:spPr>
        <p:txBody>
          <a:bodyPr wrap="square">
            <a:spAutoFit/>
          </a:bodyPr>
          <a:lstStyle/>
          <a:p>
            <a:pPr algn="just"/>
            <a:r>
              <a:rPr lang="en-SG" dirty="0" smtClean="0">
                <a:solidFill>
                  <a:srgbClr val="000000"/>
                </a:solidFill>
                <a:latin typeface="Times New Roman" panose="02020603050405020304" pitchFamily="18" charset="0"/>
              </a:rPr>
              <a:t>For </a:t>
            </a:r>
            <a:r>
              <a:rPr lang="en-SG" dirty="0">
                <a:solidFill>
                  <a:srgbClr val="000000"/>
                </a:solidFill>
                <a:latin typeface="Times New Roman" panose="02020603050405020304" pitchFamily="18" charset="0"/>
              </a:rPr>
              <a:t>the following tree, show the order of nodes visited for breadth-first search, depth-first search, uniform cost search, and iterative deepening search . The </a:t>
            </a:r>
            <a:r>
              <a:rPr lang="en-SG" dirty="0">
                <a:solidFill>
                  <a:srgbClr val="C00000"/>
                </a:solidFill>
                <a:latin typeface="Times New Roman" panose="02020603050405020304" pitchFamily="18" charset="0"/>
              </a:rPr>
              <a:t>goal node is I </a:t>
            </a:r>
            <a:r>
              <a:rPr lang="en-SG" dirty="0">
                <a:solidFill>
                  <a:srgbClr val="000000"/>
                </a:solidFill>
                <a:latin typeface="Times New Roman" panose="02020603050405020304" pitchFamily="18" charset="0"/>
              </a:rPr>
              <a:t>and the numbers next to the edges indicate the associated cost</a:t>
            </a:r>
            <a:endParaRPr lang="en-US" dirty="0"/>
          </a:p>
        </p:txBody>
      </p:sp>
      <p:pic>
        <p:nvPicPr>
          <p:cNvPr id="4" name="Picture 3"/>
          <p:cNvPicPr>
            <a:picLocks noChangeAspect="1"/>
          </p:cNvPicPr>
          <p:nvPr/>
        </p:nvPicPr>
        <p:blipFill>
          <a:blip r:embed="rId2"/>
          <a:stretch>
            <a:fillRect/>
          </a:stretch>
        </p:blipFill>
        <p:spPr>
          <a:xfrm>
            <a:off x="3035702" y="1065943"/>
            <a:ext cx="6108298" cy="3764476"/>
          </a:xfrm>
          <a:prstGeom prst="rect">
            <a:avLst/>
          </a:prstGeom>
        </p:spPr>
      </p:pic>
      <p:sp>
        <p:nvSpPr>
          <p:cNvPr id="5" name="Rectangle 4"/>
          <p:cNvSpPr/>
          <p:nvPr/>
        </p:nvSpPr>
        <p:spPr>
          <a:xfrm>
            <a:off x="2586835" y="204169"/>
            <a:ext cx="2343911" cy="861774"/>
          </a:xfrm>
          <a:prstGeom prst="rect">
            <a:avLst/>
          </a:prstGeom>
        </p:spPr>
        <p:txBody>
          <a:bodyPr wrap="none">
            <a:spAutoFit/>
          </a:bodyPr>
          <a:lstStyle/>
          <a:p>
            <a:pPr algn="just"/>
            <a:r>
              <a:rPr lang="en-US" sz="3200" dirty="0">
                <a:solidFill>
                  <a:schemeClr val="bg1"/>
                </a:solidFill>
                <a:latin typeface="Monotype Corsiva" panose="03010101010201010101" pitchFamily="66" charset="0"/>
                <a:cs typeface="Times New Roman" panose="02020603050405020304" pitchFamily="18" charset="0"/>
              </a:rPr>
              <a:t>QUESTION 2</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17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555" y="1314598"/>
            <a:ext cx="8246070" cy="646331"/>
          </a:xfrm>
          <a:prstGeom prst="rect">
            <a:avLst/>
          </a:prstGeom>
        </p:spPr>
        <p:txBody>
          <a:bodyPr wrap="square">
            <a:spAutoFit/>
          </a:bodyPr>
          <a:lstStyle/>
          <a:p>
            <a:r>
              <a:rPr lang="en-SG" dirty="0" smtClean="0">
                <a:solidFill>
                  <a:srgbClr val="000000"/>
                </a:solidFill>
                <a:latin typeface="Times New Roman" panose="02020603050405020304" pitchFamily="18" charset="0"/>
              </a:rPr>
              <a:t>For </a:t>
            </a:r>
            <a:r>
              <a:rPr lang="en-SG" dirty="0">
                <a:solidFill>
                  <a:srgbClr val="000000"/>
                </a:solidFill>
                <a:latin typeface="Times New Roman" panose="02020603050405020304" pitchFamily="18" charset="0"/>
              </a:rPr>
              <a:t>the following tree, show the order of nodes visited for breadth-first search, depth-first search, depth limited </a:t>
            </a:r>
            <a:r>
              <a:rPr lang="en-SG" dirty="0" smtClean="0">
                <a:solidFill>
                  <a:srgbClr val="000000"/>
                </a:solidFill>
                <a:latin typeface="Times New Roman" panose="02020603050405020304" pitchFamily="18" charset="0"/>
              </a:rPr>
              <a:t>search (l=3), and </a:t>
            </a:r>
            <a:r>
              <a:rPr lang="en-SG" dirty="0">
                <a:solidFill>
                  <a:srgbClr val="000000"/>
                </a:solidFill>
                <a:latin typeface="Times New Roman" panose="02020603050405020304" pitchFamily="18" charset="0"/>
              </a:rPr>
              <a:t>iterative deepening search </a:t>
            </a:r>
          </a:p>
        </p:txBody>
      </p:sp>
      <p:pic>
        <p:nvPicPr>
          <p:cNvPr id="5" name="Picture 4"/>
          <p:cNvPicPr>
            <a:picLocks noChangeAspect="1"/>
          </p:cNvPicPr>
          <p:nvPr/>
        </p:nvPicPr>
        <p:blipFill>
          <a:blip r:embed="rId2"/>
          <a:stretch>
            <a:fillRect/>
          </a:stretch>
        </p:blipFill>
        <p:spPr>
          <a:xfrm>
            <a:off x="1212490" y="2175625"/>
            <a:ext cx="6995488" cy="2967875"/>
          </a:xfrm>
          <a:prstGeom prst="rect">
            <a:avLst/>
          </a:prstGeom>
        </p:spPr>
      </p:pic>
      <p:sp>
        <p:nvSpPr>
          <p:cNvPr id="6" name="Rectangle 5"/>
          <p:cNvSpPr/>
          <p:nvPr/>
        </p:nvSpPr>
        <p:spPr>
          <a:xfrm>
            <a:off x="2281425" y="264010"/>
            <a:ext cx="2613216" cy="646331"/>
          </a:xfrm>
          <a:prstGeom prst="rect">
            <a:avLst/>
          </a:prstGeom>
        </p:spPr>
        <p:txBody>
          <a:bodyPr wrap="none">
            <a:spAutoFit/>
          </a:bodyPr>
          <a:lstStyle/>
          <a:p>
            <a:r>
              <a:rPr lang="en-US" sz="3600" dirty="0">
                <a:solidFill>
                  <a:schemeClr val="bg1"/>
                </a:solidFill>
                <a:latin typeface="Monotype Corsiva" panose="03010101010201010101" pitchFamily="66" charset="0"/>
                <a:cs typeface="Times New Roman" panose="02020603050405020304" pitchFamily="18" charset="0"/>
              </a:rPr>
              <a:t>QUESTION 2</a:t>
            </a:r>
          </a:p>
        </p:txBody>
      </p:sp>
    </p:spTree>
    <p:extLst>
      <p:ext uri="{BB962C8B-B14F-4D97-AF65-F5344CB8AC3E}">
        <p14:creationId xmlns:p14="http://schemas.microsoft.com/office/powerpoint/2010/main" val="36616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950" y="433880"/>
            <a:ext cx="6566315" cy="572644"/>
          </a:xfrm>
        </p:spPr>
        <p:txBody>
          <a:bodyPr>
            <a:noAutofit/>
          </a:bodyPr>
          <a:lstStyle/>
          <a:p>
            <a:r>
              <a:rPr lang="en-US" dirty="0">
                <a:latin typeface="Monotype Corsiva" panose="03010101010201010101" pitchFamily="66" charset="0"/>
              </a:rPr>
              <a:t>Search Terminology</a:t>
            </a:r>
            <a:br>
              <a:rPr lang="en-US" dirty="0">
                <a:latin typeface="Monotype Corsiva" panose="03010101010201010101" pitchFamily="66" charset="0"/>
              </a:rPr>
            </a:br>
            <a:endParaRPr lang="en-US" dirty="0">
              <a:latin typeface="Monotype Corsiva" panose="03010101010201010101" pitchFamily="66" charset="0"/>
            </a:endParaRPr>
          </a:p>
        </p:txBody>
      </p:sp>
      <p:sp>
        <p:nvSpPr>
          <p:cNvPr id="4" name="Rectangle 3"/>
          <p:cNvSpPr/>
          <p:nvPr/>
        </p:nvSpPr>
        <p:spPr>
          <a:xfrm>
            <a:off x="1906971" y="1197405"/>
            <a:ext cx="7177134" cy="3416320"/>
          </a:xfrm>
          <a:prstGeom prst="rect">
            <a:avLst/>
          </a:prstGeom>
        </p:spPr>
        <p:txBody>
          <a:bodyPr wrap="square">
            <a:spAutoFit/>
          </a:bodyPr>
          <a:lstStyle/>
          <a:p>
            <a:pPr marL="285750" indent="-285750">
              <a:buFont typeface="Wingdings" panose="05000000000000000000" pitchFamily="2" charset="2"/>
              <a:buChar char="v"/>
            </a:pPr>
            <a:r>
              <a:rPr lang="en-US" dirty="0" smtClean="0">
                <a:solidFill>
                  <a:srgbClr val="FF0000"/>
                </a:solidFill>
                <a:latin typeface="Times New Roman" panose="02020603050405020304" pitchFamily="18" charset="0"/>
                <a:cs typeface="Times New Roman" panose="02020603050405020304" pitchFamily="18" charset="0"/>
              </a:rPr>
              <a:t>Problem </a:t>
            </a:r>
            <a:r>
              <a:rPr lang="en-US" dirty="0">
                <a:solidFill>
                  <a:srgbClr val="FF0000"/>
                </a:solidFill>
                <a:latin typeface="Times New Roman" panose="02020603050405020304" pitchFamily="18" charset="0"/>
                <a:cs typeface="Times New Roman" panose="02020603050405020304" pitchFamily="18" charset="0"/>
              </a:rPr>
              <a:t>Space </a:t>
            </a:r>
            <a:r>
              <a:rPr lang="en-US" dirty="0">
                <a:latin typeface="Times New Roman" panose="02020603050405020304" pitchFamily="18" charset="0"/>
                <a:cs typeface="Times New Roman" panose="02020603050405020304" pitchFamily="18" charset="0"/>
              </a:rPr>
              <a:t>− It is the </a:t>
            </a:r>
            <a:r>
              <a:rPr lang="en-US" b="1" dirty="0">
                <a:latin typeface="Times New Roman" panose="02020603050405020304" pitchFamily="18" charset="0"/>
                <a:cs typeface="Times New Roman" panose="02020603050405020304" pitchFamily="18" charset="0"/>
              </a:rPr>
              <a:t>environment</a:t>
            </a:r>
            <a:r>
              <a:rPr lang="en-US" dirty="0">
                <a:latin typeface="Times New Roman" panose="02020603050405020304" pitchFamily="18" charset="0"/>
                <a:cs typeface="Times New Roman" panose="02020603050405020304" pitchFamily="18" charset="0"/>
              </a:rPr>
              <a:t> in which the </a:t>
            </a:r>
            <a:r>
              <a:rPr lang="en-US" b="1" dirty="0">
                <a:latin typeface="Times New Roman" panose="02020603050405020304" pitchFamily="18" charset="0"/>
                <a:cs typeface="Times New Roman" panose="02020603050405020304" pitchFamily="18" charset="0"/>
              </a:rPr>
              <a:t>search</a:t>
            </a:r>
            <a:r>
              <a:rPr lang="en-US" dirty="0">
                <a:latin typeface="Times New Roman" panose="02020603050405020304" pitchFamily="18" charset="0"/>
                <a:cs typeface="Times New Roman" panose="02020603050405020304" pitchFamily="18" charset="0"/>
              </a:rPr>
              <a:t> takes place. (A set of states and set of </a:t>
            </a:r>
            <a:r>
              <a:rPr lang="en-US" dirty="0" smtClean="0">
                <a:latin typeface="Times New Roman" panose="02020603050405020304" pitchFamily="18" charset="0"/>
                <a:cs typeface="Times New Roman" panose="02020603050405020304" pitchFamily="18" charset="0"/>
              </a:rPr>
              <a:t>operators to perform operations/actions </a:t>
            </a:r>
            <a:r>
              <a:rPr lang="en-US" dirty="0">
                <a:latin typeface="Times New Roman" panose="02020603050405020304" pitchFamily="18" charset="0"/>
                <a:cs typeface="Times New Roman" panose="02020603050405020304" pitchFamily="18" charset="0"/>
              </a:rPr>
              <a:t>to change those states) A problem </a:t>
            </a:r>
            <a:r>
              <a:rPr lang="en-US" dirty="0" smtClean="0">
                <a:latin typeface="Times New Roman" panose="02020603050405020304" pitchFamily="18" charset="0"/>
                <a:cs typeface="Times New Roman" panose="02020603050405020304" pitchFamily="18" charset="0"/>
              </a:rPr>
              <a:t>space can </a:t>
            </a:r>
            <a:r>
              <a:rPr lang="en-US" dirty="0">
                <a:latin typeface="Times New Roman" panose="02020603050405020304" pitchFamily="18" charset="0"/>
                <a:cs typeface="Times New Roman" panose="02020603050405020304" pitchFamily="18" charset="0"/>
              </a:rPr>
              <a:t>also be considered to be a search </a:t>
            </a:r>
            <a:r>
              <a:rPr lang="en-US" dirty="0" smtClean="0">
                <a:latin typeface="Times New Roman" panose="02020603050405020304" pitchFamily="18" charset="0"/>
                <a:cs typeface="Times New Roman" panose="02020603050405020304" pitchFamily="18" charset="0"/>
              </a:rPr>
              <a:t>space.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Problem Space Graph </a:t>
            </a:r>
            <a:r>
              <a:rPr lang="en-US" dirty="0">
                <a:latin typeface="Times New Roman" panose="02020603050405020304" pitchFamily="18" charset="0"/>
                <a:cs typeface="Times New Roman" panose="02020603050405020304" pitchFamily="18" charset="0"/>
              </a:rPr>
              <a:t>− It </a:t>
            </a:r>
            <a:r>
              <a:rPr lang="en-US" dirty="0" smtClean="0">
                <a:latin typeface="Times New Roman" panose="02020603050405020304" pitchFamily="18" charset="0"/>
                <a:cs typeface="Times New Roman" panose="02020603050405020304" pitchFamily="18" charset="0"/>
              </a:rPr>
              <a:t>is the </a:t>
            </a:r>
            <a:r>
              <a:rPr lang="en-US" b="1" dirty="0" smtClean="0">
                <a:latin typeface="Times New Roman" panose="02020603050405020304" pitchFamily="18" charset="0"/>
                <a:cs typeface="Times New Roman" panose="02020603050405020304" pitchFamily="18" charset="0"/>
              </a:rPr>
              <a:t>graphical representation </a:t>
            </a:r>
            <a:r>
              <a:rPr lang="en-US" dirty="0" smtClean="0">
                <a:latin typeface="Times New Roman" panose="02020603050405020304" pitchFamily="18" charset="0"/>
                <a:cs typeface="Times New Roman" panose="02020603050405020304" pitchFamily="18" charset="0"/>
              </a:rPr>
              <a:t>of problem states. </a:t>
            </a:r>
            <a:r>
              <a:rPr lang="en-US" dirty="0">
                <a:latin typeface="Times New Roman" panose="02020603050405020304" pitchFamily="18" charset="0"/>
                <a:cs typeface="Times New Roman" panose="02020603050405020304" pitchFamily="18" charset="0"/>
              </a:rPr>
              <a:t>States are shown by nodes and operators are shown by edges.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Depth of a problem </a:t>
            </a:r>
            <a:r>
              <a:rPr lang="en-US" dirty="0">
                <a:latin typeface="Times New Roman" panose="02020603050405020304" pitchFamily="18" charset="0"/>
                <a:cs typeface="Times New Roman" panose="02020603050405020304" pitchFamily="18" charset="0"/>
              </a:rPr>
              <a:t>− Length of a shortest path or shortest sequence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from </a:t>
            </a:r>
            <a:r>
              <a:rPr lang="en-US" dirty="0" smtClean="0">
                <a:latin typeface="Times New Roman" panose="02020603050405020304" pitchFamily="18" charset="0"/>
                <a:cs typeface="Times New Roman" panose="02020603050405020304" pitchFamily="18" charset="0"/>
              </a:rPr>
              <a:t>initial </a:t>
            </a:r>
            <a:r>
              <a:rPr lang="en-US" dirty="0">
                <a:latin typeface="Times New Roman" panose="02020603050405020304" pitchFamily="18" charset="0"/>
                <a:cs typeface="Times New Roman" panose="02020603050405020304" pitchFamily="18" charset="0"/>
              </a:rPr>
              <a:t>State to goal state.</a:t>
            </a:r>
          </a:p>
          <a:p>
            <a:endParaRPr lang="en-US" dirty="0"/>
          </a:p>
        </p:txBody>
      </p:sp>
    </p:spTree>
    <p:extLst>
      <p:ext uri="{BB962C8B-B14F-4D97-AF65-F5344CB8AC3E}">
        <p14:creationId xmlns:p14="http://schemas.microsoft.com/office/powerpoint/2010/main" val="389522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3310" y="281175"/>
            <a:ext cx="7320690" cy="4247317"/>
          </a:xfrm>
          <a:prstGeom prst="rect">
            <a:avLst/>
          </a:prstGeom>
        </p:spPr>
        <p:txBody>
          <a:bodyPr wrap="square">
            <a:spAutoFit/>
          </a:bodyPr>
          <a:lstStyle/>
          <a:p>
            <a:pPr marL="285750" indent="-285750" algn="just">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Space </a:t>
            </a:r>
            <a:r>
              <a:rPr lang="en-US" b="1" dirty="0">
                <a:solidFill>
                  <a:srgbClr val="FF0000"/>
                </a:solidFill>
                <a:latin typeface="Times New Roman" panose="02020603050405020304" pitchFamily="18" charset="0"/>
                <a:cs typeface="Times New Roman" panose="02020603050405020304" pitchFamily="18" charset="0"/>
              </a:rPr>
              <a:t>Complexity</a:t>
            </a:r>
            <a:r>
              <a:rPr lang="en-US" dirty="0">
                <a:solidFill>
                  <a:srgbClr val="000000"/>
                </a:solidFill>
                <a:latin typeface="Times New Roman" panose="02020603050405020304" pitchFamily="18" charset="0"/>
                <a:cs typeface="Times New Roman" panose="02020603050405020304" pitchFamily="18" charset="0"/>
              </a:rPr>
              <a:t> − </a:t>
            </a:r>
            <a:r>
              <a:rPr lang="en-US" dirty="0" smtClean="0">
                <a:solidFill>
                  <a:srgbClr val="000000"/>
                </a:solidFill>
                <a:latin typeface="Times New Roman" panose="02020603050405020304" pitchFamily="18" charset="0"/>
                <a:cs typeface="Times New Roman" panose="02020603050405020304" pitchFamily="18" charset="0"/>
              </a:rPr>
              <a:t>The space </a:t>
            </a:r>
            <a:r>
              <a:rPr lang="en-US" dirty="0">
                <a:solidFill>
                  <a:srgbClr val="000000"/>
                </a:solidFill>
                <a:latin typeface="Times New Roman" panose="02020603050405020304" pitchFamily="18" charset="0"/>
                <a:cs typeface="Times New Roman" panose="02020603050405020304" pitchFamily="18" charset="0"/>
              </a:rPr>
              <a:t>complexity is related to the </a:t>
            </a:r>
            <a:r>
              <a:rPr lang="en-US" b="1" dirty="0">
                <a:solidFill>
                  <a:srgbClr val="000000"/>
                </a:solidFill>
                <a:latin typeface="Times New Roman" panose="02020603050405020304" pitchFamily="18" charset="0"/>
                <a:cs typeface="Times New Roman" panose="02020603050405020304" pitchFamily="18" charset="0"/>
              </a:rPr>
              <a:t>amount of memory </a:t>
            </a:r>
            <a:r>
              <a:rPr lang="en-US" dirty="0">
                <a:solidFill>
                  <a:srgbClr val="000000"/>
                </a:solidFill>
                <a:latin typeface="Times New Roman" panose="02020603050405020304" pitchFamily="18" charset="0"/>
                <a:cs typeface="Times New Roman" panose="02020603050405020304" pitchFamily="18" charset="0"/>
              </a:rPr>
              <a:t>that the </a:t>
            </a:r>
            <a:r>
              <a:rPr lang="en-US" dirty="0" smtClean="0">
                <a:solidFill>
                  <a:srgbClr val="000000"/>
                </a:solidFill>
                <a:latin typeface="Times New Roman" panose="02020603050405020304" pitchFamily="18" charset="0"/>
                <a:cs typeface="Times New Roman" panose="02020603050405020304" pitchFamily="18" charset="0"/>
              </a:rPr>
              <a:t>method  uses to store its specific information.</a:t>
            </a:r>
          </a:p>
          <a:p>
            <a:pPr algn="just"/>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Time Complexity</a:t>
            </a:r>
            <a:r>
              <a:rPr lang="en-US" dirty="0">
                <a:solidFill>
                  <a:srgbClr val="000000"/>
                </a:solidFill>
                <a:latin typeface="Times New Roman" panose="02020603050405020304" pitchFamily="18" charset="0"/>
                <a:cs typeface="Times New Roman" panose="02020603050405020304" pitchFamily="18" charset="0"/>
              </a:rPr>
              <a:t> − The time complexity of a method is </a:t>
            </a:r>
            <a:r>
              <a:rPr lang="en-US" dirty="0" smtClean="0">
                <a:solidFill>
                  <a:srgbClr val="000000"/>
                </a:solidFill>
                <a:latin typeface="Times New Roman" panose="02020603050405020304" pitchFamily="18" charset="0"/>
                <a:cs typeface="Times New Roman" panose="02020603050405020304" pitchFamily="18" charset="0"/>
              </a:rPr>
              <a:t>related to </a:t>
            </a:r>
            <a:r>
              <a:rPr lang="en-US" dirty="0">
                <a:solidFill>
                  <a:srgbClr val="000000"/>
                </a:solidFill>
                <a:latin typeface="Times New Roman" panose="02020603050405020304" pitchFamily="18" charset="0"/>
                <a:cs typeface="Times New Roman" panose="02020603050405020304" pitchFamily="18" charset="0"/>
              </a:rPr>
              <a:t>the </a:t>
            </a:r>
            <a:r>
              <a:rPr lang="en-US" b="1" dirty="0">
                <a:solidFill>
                  <a:srgbClr val="000000"/>
                </a:solidFill>
                <a:latin typeface="Times New Roman" panose="02020603050405020304" pitchFamily="18" charset="0"/>
                <a:cs typeface="Times New Roman" panose="02020603050405020304" pitchFamily="18" charset="0"/>
              </a:rPr>
              <a:t>length of time </a:t>
            </a:r>
            <a:r>
              <a:rPr lang="en-US" dirty="0">
                <a:solidFill>
                  <a:srgbClr val="000000"/>
                </a:solidFill>
                <a:latin typeface="Times New Roman" panose="02020603050405020304" pitchFamily="18" charset="0"/>
                <a:cs typeface="Times New Roman" panose="02020603050405020304" pitchFamily="18" charset="0"/>
              </a:rPr>
              <a:t>that the method would take to </a:t>
            </a:r>
            <a:r>
              <a:rPr lang="en-US" b="1" dirty="0">
                <a:solidFill>
                  <a:srgbClr val="000000"/>
                </a:solidFill>
                <a:latin typeface="Times New Roman" panose="02020603050405020304" pitchFamily="18" charset="0"/>
                <a:cs typeface="Times New Roman" panose="02020603050405020304" pitchFamily="18" charset="0"/>
              </a:rPr>
              <a:t>find a goal </a:t>
            </a:r>
            <a:r>
              <a:rPr lang="en-US" b="1" dirty="0" smtClean="0">
                <a:solidFill>
                  <a:srgbClr val="000000"/>
                </a:solidFill>
                <a:latin typeface="Times New Roman" panose="02020603050405020304" pitchFamily="18" charset="0"/>
                <a:cs typeface="Times New Roman" panose="02020603050405020304" pitchFamily="18" charset="0"/>
              </a:rPr>
              <a:t>state</a:t>
            </a:r>
          </a:p>
          <a:p>
            <a:pPr algn="just"/>
            <a:endParaRPr lang="en-US" b="1"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Admissibility</a:t>
            </a:r>
            <a:r>
              <a:rPr lang="en-US" dirty="0">
                <a:solidFill>
                  <a:srgbClr val="000000"/>
                </a:solidFill>
                <a:latin typeface="Times New Roman" panose="02020603050405020304" pitchFamily="18" charset="0"/>
                <a:cs typeface="Times New Roman" panose="02020603050405020304" pitchFamily="18" charset="0"/>
              </a:rPr>
              <a:t> − A property of an algorithm to always </a:t>
            </a:r>
            <a:r>
              <a:rPr lang="en-US" b="1" dirty="0">
                <a:solidFill>
                  <a:srgbClr val="000000"/>
                </a:solidFill>
                <a:latin typeface="Times New Roman" panose="02020603050405020304" pitchFamily="18" charset="0"/>
                <a:cs typeface="Times New Roman" panose="02020603050405020304" pitchFamily="18" charset="0"/>
              </a:rPr>
              <a:t>find an optimal solution</a:t>
            </a:r>
            <a:r>
              <a:rPr lang="en-US" b="1" dirty="0" smtClean="0">
                <a:solidFill>
                  <a:srgbClr val="000000"/>
                </a:solidFill>
                <a:latin typeface="Times New Roman" panose="02020603050405020304" pitchFamily="18" charset="0"/>
                <a:cs typeface="Times New Roman" panose="02020603050405020304" pitchFamily="18" charset="0"/>
              </a:rPr>
              <a:t>.</a:t>
            </a:r>
          </a:p>
          <a:p>
            <a:pPr algn="just"/>
            <a:endParaRPr lang="en-US" b="1"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solidFill>
                  <a:srgbClr val="FF0000"/>
                </a:solidFill>
                <a:latin typeface="Times New Roman" panose="02020603050405020304" pitchFamily="18" charset="0"/>
                <a:cs typeface="Times New Roman" panose="02020603050405020304" pitchFamily="18" charset="0"/>
              </a:rPr>
              <a:t>Branching Factor</a:t>
            </a:r>
            <a:r>
              <a:rPr lang="en-US" dirty="0">
                <a:solidFill>
                  <a:srgbClr val="000000"/>
                </a:solidFill>
                <a:latin typeface="Times New Roman" panose="02020603050405020304" pitchFamily="18" charset="0"/>
                <a:cs typeface="Times New Roman" panose="02020603050405020304" pitchFamily="18" charset="0"/>
              </a:rPr>
              <a:t> − The </a:t>
            </a:r>
            <a:r>
              <a:rPr lang="en-US" b="1" dirty="0">
                <a:solidFill>
                  <a:srgbClr val="000000"/>
                </a:solidFill>
                <a:latin typeface="Times New Roman" panose="02020603050405020304" pitchFamily="18" charset="0"/>
                <a:cs typeface="Times New Roman" panose="02020603050405020304" pitchFamily="18" charset="0"/>
              </a:rPr>
              <a:t>average number of child nodes </a:t>
            </a:r>
            <a:r>
              <a:rPr lang="en-US" dirty="0">
                <a:solidFill>
                  <a:srgbClr val="000000"/>
                </a:solidFill>
                <a:latin typeface="Times New Roman" panose="02020603050405020304" pitchFamily="18" charset="0"/>
                <a:cs typeface="Times New Roman" panose="02020603050405020304" pitchFamily="18" charset="0"/>
              </a:rPr>
              <a:t>in the problem space graph</a:t>
            </a:r>
            <a:r>
              <a:rPr lang="en-US" dirty="0" smtClean="0">
                <a:solidFill>
                  <a:srgbClr val="000000"/>
                </a:solidFill>
                <a:latin typeface="Times New Roman" panose="02020603050405020304" pitchFamily="18" charset="0"/>
                <a:cs typeface="Times New Roman" panose="02020603050405020304" pitchFamily="18" charset="0"/>
              </a:rPr>
              <a:t>.</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Completeness</a:t>
            </a:r>
            <a:r>
              <a:rPr lang="en-US" dirty="0" smtClean="0">
                <a:solidFill>
                  <a:srgbClr val="000000"/>
                </a:solidFill>
                <a:latin typeface="Times New Roman" panose="02020603050405020304" pitchFamily="18" charset="0"/>
                <a:cs typeface="Times New Roman" panose="02020603050405020304" pitchFamily="18" charset="0"/>
              </a:rPr>
              <a:t>- A </a:t>
            </a:r>
            <a:r>
              <a:rPr lang="en-US" dirty="0">
                <a:solidFill>
                  <a:srgbClr val="000000"/>
                </a:solidFill>
                <a:latin typeface="Times New Roman" panose="02020603050405020304" pitchFamily="18" charset="0"/>
                <a:cs typeface="Times New Roman" panose="02020603050405020304" pitchFamily="18" charset="0"/>
              </a:rPr>
              <a:t>search method is described as being complete if it is </a:t>
            </a:r>
            <a:r>
              <a:rPr lang="en-US" b="1" dirty="0">
                <a:solidFill>
                  <a:srgbClr val="000000"/>
                </a:solidFill>
                <a:latin typeface="Times New Roman" panose="02020603050405020304" pitchFamily="18" charset="0"/>
                <a:cs typeface="Times New Roman" panose="02020603050405020304" pitchFamily="18" charset="0"/>
              </a:rPr>
              <a:t>guaranteed to find </a:t>
            </a:r>
            <a:r>
              <a:rPr lang="en-US" b="1" dirty="0" smtClean="0">
                <a:solidFill>
                  <a:srgbClr val="000000"/>
                </a:solidFill>
                <a:latin typeface="Times New Roman" panose="02020603050405020304" pitchFamily="18" charset="0"/>
                <a:cs typeface="Times New Roman" panose="02020603050405020304" pitchFamily="18" charset="0"/>
              </a:rPr>
              <a:t>a goal </a:t>
            </a:r>
            <a:r>
              <a:rPr lang="en-US" b="1" dirty="0">
                <a:solidFill>
                  <a:srgbClr val="000000"/>
                </a:solidFill>
                <a:latin typeface="Times New Roman" panose="02020603050405020304" pitchFamily="18" charset="0"/>
                <a:cs typeface="Times New Roman" panose="02020603050405020304" pitchFamily="18" charset="0"/>
              </a:rPr>
              <a:t>state </a:t>
            </a:r>
            <a:r>
              <a:rPr lang="en-US" dirty="0">
                <a:solidFill>
                  <a:srgbClr val="000000"/>
                </a:solidFill>
                <a:latin typeface="Times New Roman" panose="02020603050405020304" pitchFamily="18" charset="0"/>
                <a:cs typeface="Times New Roman" panose="02020603050405020304" pitchFamily="18" charset="0"/>
              </a:rPr>
              <a:t>if one exists.</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202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03064" y="128470"/>
            <a:ext cx="6566315" cy="572644"/>
          </a:xfrm>
        </p:spPr>
        <p:txBody>
          <a:bodyPr>
            <a:noAutofit/>
          </a:bodyPr>
          <a:lstStyle/>
          <a:p>
            <a:r>
              <a:rPr lang="en-US" dirty="0" smtClean="0">
                <a:latin typeface="Monotype Corsiva" panose="03010101010201010101" pitchFamily="66" charset="0"/>
                <a:cs typeface="Times New Roman" panose="02020603050405020304" pitchFamily="18" charset="0"/>
              </a:rPr>
              <a:t>Search </a:t>
            </a:r>
            <a:r>
              <a:rPr lang="en-US" dirty="0">
                <a:latin typeface="Monotype Corsiva" panose="03010101010201010101" pitchFamily="66" charset="0"/>
                <a:cs typeface="Times New Roman" panose="02020603050405020304" pitchFamily="18" charset="0"/>
              </a:rPr>
              <a:t>Strategy</a:t>
            </a:r>
            <a:endParaRPr lang="en-US" dirty="0">
              <a:solidFill>
                <a:schemeClr val="bg1"/>
              </a:solidFill>
              <a:latin typeface="Monotype Corsiva" panose="03010101010201010101" pitchFamily="66" charset="0"/>
            </a:endParaRPr>
          </a:p>
        </p:txBody>
      </p:sp>
      <p:sp>
        <p:nvSpPr>
          <p:cNvPr id="5" name="Content Placeholder 4"/>
          <p:cNvSpPr>
            <a:spLocks noGrp="1"/>
          </p:cNvSpPr>
          <p:nvPr>
            <p:ph idx="1"/>
          </p:nvPr>
        </p:nvSpPr>
        <p:spPr>
          <a:xfrm>
            <a:off x="3503065" y="2571750"/>
            <a:ext cx="6566315" cy="3511061"/>
          </a:xfrm>
        </p:spPr>
        <p:txBody>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Un-Informed Search </a:t>
            </a:r>
            <a:r>
              <a:rPr lang="en-US" sz="2000" dirty="0" smtClean="0">
                <a:latin typeface="Times New Roman" panose="02020603050405020304" pitchFamily="18" charset="0"/>
                <a:cs typeface="Times New Roman" panose="02020603050405020304" pitchFamily="18" charset="0"/>
              </a:rPr>
              <a:t>Strategy</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Informed </a:t>
            </a:r>
            <a:r>
              <a:rPr lang="en-US" sz="2000" dirty="0">
                <a:latin typeface="Times New Roman" panose="02020603050405020304" pitchFamily="18" charset="0"/>
                <a:cs typeface="Times New Roman" panose="02020603050405020304" pitchFamily="18" charset="0"/>
              </a:rPr>
              <a:t>Search Strategy</a:t>
            </a:r>
          </a:p>
          <a:p>
            <a:pPr>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2" name="Rectangle 1"/>
          <p:cNvSpPr/>
          <p:nvPr/>
        </p:nvSpPr>
        <p:spPr>
          <a:xfrm>
            <a:off x="1823310" y="968392"/>
            <a:ext cx="7110903" cy="923330"/>
          </a:xfrm>
          <a:prstGeom prst="rect">
            <a:avLst/>
          </a:prstGeom>
        </p:spPr>
        <p:txBody>
          <a:bodyPr wrap="square">
            <a:spAutoFit/>
          </a:bodyPr>
          <a:lstStyle/>
          <a:p>
            <a:pPr marL="285750" lvl="0" indent="-285750" algn="just">
              <a:buFont typeface="Wingdings" panose="05000000000000000000" pitchFamily="2" charset="2"/>
              <a:buChar char="v"/>
            </a:pPr>
            <a:r>
              <a:rPr lang="en-US" dirty="0">
                <a:solidFill>
                  <a:prstClr val="black"/>
                </a:solidFill>
                <a:latin typeface="Times New Roman" panose="02020603050405020304" pitchFamily="18" charset="0"/>
                <a:cs typeface="Times New Roman" panose="02020603050405020304" pitchFamily="18" charset="0"/>
              </a:rPr>
              <a:t>Searching is a process to find the solution for a given set of problems.</a:t>
            </a:r>
          </a:p>
          <a:p>
            <a:pPr marL="285750" lvl="0" indent="-285750" algn="just">
              <a:buFont typeface="Wingdings" panose="05000000000000000000" pitchFamily="2" charset="2"/>
              <a:buChar char="v"/>
            </a:pPr>
            <a:r>
              <a:rPr lang="en-US" dirty="0" smtClean="0">
                <a:solidFill>
                  <a:prstClr val="black"/>
                </a:solidFill>
                <a:latin typeface="Times New Roman" panose="02020603050405020304" pitchFamily="18" charset="0"/>
                <a:cs typeface="Times New Roman" panose="02020603050405020304" pitchFamily="18" charset="0"/>
              </a:rPr>
              <a:t>This </a:t>
            </a:r>
            <a:r>
              <a:rPr lang="en-US" dirty="0">
                <a:solidFill>
                  <a:prstClr val="black"/>
                </a:solidFill>
                <a:latin typeface="Times New Roman" panose="02020603050405020304" pitchFamily="18" charset="0"/>
                <a:cs typeface="Times New Roman" panose="02020603050405020304" pitchFamily="18" charset="0"/>
              </a:rPr>
              <a:t>in artificial intelligence can be done by using either </a:t>
            </a:r>
            <a:r>
              <a:rPr lang="en-US" i="1" dirty="0">
                <a:solidFill>
                  <a:prstClr val="black"/>
                </a:solidFill>
                <a:latin typeface="Times New Roman" panose="02020603050405020304" pitchFamily="18" charset="0"/>
                <a:cs typeface="Times New Roman" panose="02020603050405020304" pitchFamily="18" charset="0"/>
              </a:rPr>
              <a:t>uninformed searching </a:t>
            </a:r>
            <a:r>
              <a:rPr lang="en-US" dirty="0">
                <a:solidFill>
                  <a:prstClr val="black"/>
                </a:solidFill>
                <a:latin typeface="Times New Roman" panose="02020603050405020304" pitchFamily="18" charset="0"/>
                <a:cs typeface="Times New Roman" panose="02020603050405020304" pitchFamily="18" charset="0"/>
              </a:rPr>
              <a:t>strategies of either </a:t>
            </a:r>
            <a:r>
              <a:rPr lang="en-US" i="1" dirty="0">
                <a:solidFill>
                  <a:prstClr val="black"/>
                </a:solidFill>
                <a:latin typeface="Times New Roman" panose="02020603050405020304" pitchFamily="18" charset="0"/>
                <a:cs typeface="Times New Roman" panose="02020603050405020304" pitchFamily="18" charset="0"/>
              </a:rPr>
              <a:t>informed searching </a:t>
            </a:r>
            <a:r>
              <a:rPr lang="en-US" dirty="0">
                <a:solidFill>
                  <a:prstClr val="black"/>
                </a:solidFill>
                <a:latin typeface="Times New Roman" panose="02020603050405020304" pitchFamily="18" charset="0"/>
                <a:cs typeface="Times New Roman" panose="02020603050405020304" pitchFamily="18" charset="0"/>
              </a:rPr>
              <a:t>strategies.</a:t>
            </a:r>
          </a:p>
        </p:txBody>
      </p:sp>
    </p:spTree>
    <p:extLst>
      <p:ext uri="{BB962C8B-B14F-4D97-AF65-F5344CB8AC3E}">
        <p14:creationId xmlns:p14="http://schemas.microsoft.com/office/powerpoint/2010/main" val="3583950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281175"/>
            <a:ext cx="7940659" cy="763525"/>
          </a:xfrm>
        </p:spPr>
        <p:txBody>
          <a:bodyPr>
            <a:normAutofit fontScale="90000"/>
          </a:bodyPr>
          <a:lstStyle/>
          <a:p>
            <a:r>
              <a:rPr lang="en-US" dirty="0" smtClean="0">
                <a:solidFill>
                  <a:schemeClr val="bg1"/>
                </a:solidFill>
                <a:latin typeface="Monotype Corsiva" panose="03010101010201010101" pitchFamily="66" charset="0"/>
              </a:rPr>
              <a:t>Un-Informed </a:t>
            </a:r>
            <a:r>
              <a:rPr lang="en-US" dirty="0">
                <a:solidFill>
                  <a:schemeClr val="bg1"/>
                </a:solidFill>
                <a:latin typeface="Monotype Corsiva" panose="03010101010201010101" pitchFamily="66" charset="0"/>
              </a:rPr>
              <a:t>Search Strategy</a:t>
            </a:r>
            <a:br>
              <a:rPr lang="en-US" dirty="0">
                <a:solidFill>
                  <a:schemeClr val="bg1"/>
                </a:solidFill>
                <a:latin typeface="Monotype Corsiva" panose="03010101010201010101" pitchFamily="66" charset="0"/>
              </a:rPr>
            </a:br>
            <a:endParaRPr lang="en-US" dirty="0">
              <a:solidFill>
                <a:schemeClr val="bg1"/>
              </a:solidFill>
              <a:latin typeface="Monotype Corsiva" panose="03010101010201010101" pitchFamily="66" charset="0"/>
            </a:endParaRPr>
          </a:p>
        </p:txBody>
      </p:sp>
      <p:sp>
        <p:nvSpPr>
          <p:cNvPr id="2" name="Rectangle 1"/>
          <p:cNvSpPr/>
          <p:nvPr/>
        </p:nvSpPr>
        <p:spPr>
          <a:xfrm>
            <a:off x="101028" y="1202732"/>
            <a:ext cx="9042972" cy="2862322"/>
          </a:xfrm>
          <a:prstGeom prst="rect">
            <a:avLst/>
          </a:prstGeom>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Uninformed search is a class of general-purpose search algorithms which operates in </a:t>
            </a:r>
            <a:r>
              <a:rPr lang="en-US" dirty="0">
                <a:solidFill>
                  <a:srgbClr val="FF0000"/>
                </a:solidFill>
                <a:latin typeface="Times New Roman" panose="02020603050405020304" pitchFamily="18" charset="0"/>
                <a:cs typeface="Times New Roman" panose="02020603050405020304" pitchFamily="18" charset="0"/>
              </a:rPr>
              <a:t>brute force-way.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Uninformed </a:t>
            </a:r>
            <a:r>
              <a:rPr lang="en-US" dirty="0">
                <a:latin typeface="Times New Roman" panose="02020603050405020304" pitchFamily="18" charset="0"/>
                <a:cs typeface="Times New Roman" panose="02020603050405020304" pitchFamily="18" charset="0"/>
              </a:rPr>
              <a:t>search algorithms do </a:t>
            </a:r>
            <a:r>
              <a:rPr lang="en-US" dirty="0">
                <a:solidFill>
                  <a:srgbClr val="FF0000"/>
                </a:solidFill>
                <a:latin typeface="Times New Roman" panose="02020603050405020304" pitchFamily="18" charset="0"/>
                <a:cs typeface="Times New Roman" panose="02020603050405020304" pitchFamily="18" charset="0"/>
              </a:rPr>
              <a:t>not have additional information about </a:t>
            </a:r>
            <a:r>
              <a:rPr lang="en-US" dirty="0" smtClean="0">
                <a:solidFill>
                  <a:srgbClr val="FF0000"/>
                </a:solidFill>
                <a:latin typeface="Times New Roman" panose="02020603050405020304" pitchFamily="18" charset="0"/>
                <a:cs typeface="Times New Roman" panose="02020603050405020304" pitchFamily="18" charset="0"/>
              </a:rPr>
              <a:t>the problem domain </a:t>
            </a:r>
            <a:r>
              <a:rPr lang="en-US" dirty="0">
                <a:latin typeface="Times New Roman" panose="02020603050405020304" pitchFamily="18" charset="0"/>
                <a:cs typeface="Times New Roman" panose="02020603050405020304" pitchFamily="18" charset="0"/>
              </a:rPr>
              <a:t>other </a:t>
            </a:r>
            <a:r>
              <a:rPr lang="en-US" dirty="0" smtClean="0">
                <a:latin typeface="Times New Roman" panose="02020603050405020304" pitchFamily="18" charset="0"/>
                <a:cs typeface="Times New Roman" panose="02020603050405020304" pitchFamily="18" charset="0"/>
              </a:rPr>
              <a:t>than Initial state &amp; Goal </a:t>
            </a:r>
            <a:r>
              <a:rPr lang="en-US" dirty="0">
                <a:latin typeface="Times New Roman" panose="02020603050405020304" pitchFamily="18" charset="0"/>
                <a:cs typeface="Times New Roman" panose="02020603050405020304" pitchFamily="18" charset="0"/>
              </a:rPr>
              <a:t>state description , so it is also called </a:t>
            </a:r>
            <a:r>
              <a:rPr lang="en-US" dirty="0">
                <a:solidFill>
                  <a:srgbClr val="FF0000"/>
                </a:solidFill>
                <a:latin typeface="Times New Roman" panose="02020603050405020304" pitchFamily="18" charset="0"/>
                <a:cs typeface="Times New Roman" panose="02020603050405020304" pitchFamily="18" charset="0"/>
              </a:rPr>
              <a:t>blind search</a:t>
            </a:r>
            <a:r>
              <a:rPr lang="en-US" dirty="0" smtClean="0">
                <a:solidFill>
                  <a:srgbClr val="FF0000"/>
                </a:solidFill>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Un-Informed </a:t>
            </a:r>
            <a:r>
              <a:rPr lang="en-US" dirty="0">
                <a:latin typeface="Times New Roman" panose="02020603050405020304" pitchFamily="18" charset="0"/>
                <a:cs typeface="Times New Roman" panose="02020603050405020304" pitchFamily="18" charset="0"/>
              </a:rPr>
              <a:t>search strategy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includes two b</a:t>
            </a:r>
            <a:r>
              <a:rPr lang="en-US" dirty="0" smtClean="0">
                <a:latin typeface="Times New Roman" panose="02020603050405020304" pitchFamily="18" charset="0"/>
                <a:cs typeface="Times New Roman" panose="02020603050405020304" pitchFamily="18" charset="0"/>
              </a:rPr>
              <a:t>asic search techniques</a:t>
            </a:r>
            <a:r>
              <a:rPr lang="en-US" dirty="0">
                <a:latin typeface="Times New Roman" panose="02020603050405020304" pitchFamily="18" charset="0"/>
                <a:cs typeface="Times New Roman" panose="02020603050405020304" pitchFamily="18" charset="0"/>
              </a:rPr>
              <a:t>. These are:</a:t>
            </a:r>
          </a:p>
          <a:p>
            <a:pPr marL="2286000" indent="285750"/>
            <a:endParaRPr lang="en-US" dirty="0">
              <a:latin typeface="Times New Roman" panose="02020603050405020304" pitchFamily="18" charset="0"/>
              <a:cs typeface="Times New Roman" panose="02020603050405020304" pitchFamily="18" charset="0"/>
            </a:endParaRPr>
          </a:p>
          <a:p>
            <a:pPr marL="228600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Breadth First Search.</a:t>
            </a:r>
          </a:p>
          <a:p>
            <a:pPr marL="2286000" indent="285750"/>
            <a:endParaRPr lang="en-US" dirty="0">
              <a:latin typeface="Times New Roman" panose="02020603050405020304" pitchFamily="18" charset="0"/>
              <a:cs typeface="Times New Roman" panose="02020603050405020304" pitchFamily="18" charset="0"/>
            </a:endParaRPr>
          </a:p>
          <a:p>
            <a:pPr marL="228600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Depth First Search</a:t>
            </a:r>
          </a:p>
        </p:txBody>
      </p:sp>
      <p:sp>
        <p:nvSpPr>
          <p:cNvPr id="3" name="Rectangle 2"/>
          <p:cNvSpPr/>
          <p:nvPr/>
        </p:nvSpPr>
        <p:spPr>
          <a:xfrm>
            <a:off x="143553" y="4223087"/>
            <a:ext cx="8856890" cy="646331"/>
          </a:xfrm>
          <a:prstGeom prst="rect">
            <a:avLst/>
          </a:prstGeom>
        </p:spPr>
        <p:txBody>
          <a:bodyPr wrap="square">
            <a:spAutoFit/>
          </a:bodyPr>
          <a:lstStyle/>
          <a:p>
            <a:pPr marL="285750" indent="-285750" algn="just">
              <a:buFont typeface="Wingdings" panose="05000000000000000000" pitchFamily="2" charset="2"/>
              <a:buChar char="v"/>
            </a:pPr>
            <a:r>
              <a:rPr lang="en-US" dirty="0"/>
              <a:t>Depth-first search and breadth-first search are the </a:t>
            </a:r>
            <a:r>
              <a:rPr lang="en-US" dirty="0" smtClean="0"/>
              <a:t>best-known and </a:t>
            </a:r>
            <a:r>
              <a:rPr lang="en-US" dirty="0"/>
              <a:t>widest-used search </a:t>
            </a:r>
            <a:r>
              <a:rPr lang="en-US" dirty="0" smtClean="0"/>
              <a:t>methods</a:t>
            </a:r>
            <a:r>
              <a:rPr lang="en-US" dirty="0"/>
              <a:t>.</a:t>
            </a:r>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5" y="281175"/>
            <a:ext cx="7167985" cy="572644"/>
          </a:xfrm>
        </p:spPr>
        <p:txBody>
          <a:bodyPr>
            <a:noAutofit/>
          </a:bodyPr>
          <a:lstStyle/>
          <a:p>
            <a:r>
              <a:rPr lang="en-US" dirty="0">
                <a:latin typeface="Monotype Corsiva" panose="03010101010201010101" pitchFamily="66" charset="0"/>
                <a:cs typeface="Times New Roman" panose="02020603050405020304" pitchFamily="18" charset="0"/>
              </a:rPr>
              <a:t>Following are the various types of uninformed search </a:t>
            </a:r>
            <a:r>
              <a:rPr lang="en-US" dirty="0" smtClean="0">
                <a:latin typeface="Monotype Corsiva" panose="03010101010201010101" pitchFamily="66" charset="0"/>
                <a:cs typeface="Times New Roman" panose="02020603050405020304" pitchFamily="18" charset="0"/>
              </a:rPr>
              <a:t>algorithms</a:t>
            </a:r>
            <a:endParaRPr lang="en-US" dirty="0">
              <a:solidFill>
                <a:schemeClr val="bg1"/>
              </a:solidFill>
              <a:latin typeface="Monotype Corsiva" panose="03010101010201010101" pitchFamily="66" charset="0"/>
            </a:endParaRPr>
          </a:p>
        </p:txBody>
      </p:sp>
      <p:sp>
        <p:nvSpPr>
          <p:cNvPr id="5" name="Content Placeholder 4"/>
          <p:cNvSpPr>
            <a:spLocks noGrp="1"/>
          </p:cNvSpPr>
          <p:nvPr>
            <p:ph idx="1"/>
          </p:nvPr>
        </p:nvSpPr>
        <p:spPr>
          <a:xfrm>
            <a:off x="2434130" y="1502815"/>
            <a:ext cx="6566315" cy="3511061"/>
          </a:xfrm>
        </p:spPr>
        <p:txBody>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Breadth-first Search</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Depth-first Search</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Depth-limited Search</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Iterative deepening depth-first search</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Uniform cost search</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Bidirectional Search</a:t>
            </a:r>
          </a:p>
          <a:p>
            <a:endParaRPr lang="en-US" dirty="0"/>
          </a:p>
          <a:p>
            <a:endParaRPr lang="en-US" dirty="0"/>
          </a:p>
        </p:txBody>
      </p:sp>
    </p:spTree>
    <p:extLst>
      <p:ext uri="{BB962C8B-B14F-4D97-AF65-F5344CB8AC3E}">
        <p14:creationId xmlns:p14="http://schemas.microsoft.com/office/powerpoint/2010/main" val="261582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onotype Corsiva" panose="03010101010201010101" pitchFamily="66" charset="0"/>
              </a:rPr>
              <a:t>Breadth-first </a:t>
            </a:r>
            <a:r>
              <a:rPr lang="en-US" dirty="0">
                <a:solidFill>
                  <a:schemeClr val="bg1"/>
                </a:solidFill>
                <a:latin typeface="Monotype Corsiva" panose="03010101010201010101" pitchFamily="66" charset="0"/>
              </a:rPr>
              <a:t>search </a:t>
            </a:r>
          </a:p>
        </p:txBody>
      </p:sp>
      <p:sp>
        <p:nvSpPr>
          <p:cNvPr id="3" name="Rectangle 2"/>
          <p:cNvSpPr/>
          <p:nvPr/>
        </p:nvSpPr>
        <p:spPr>
          <a:xfrm>
            <a:off x="646670" y="1655520"/>
            <a:ext cx="8497329"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70097" y="1350110"/>
            <a:ext cx="8820665" cy="2308324"/>
          </a:xfrm>
          <a:prstGeom prst="rect">
            <a:avLst/>
          </a:prstGeom>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Breadth-first search is the most common search strategy for traversing a tree or graph</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algorithm </a:t>
            </a:r>
            <a:r>
              <a:rPr lang="en-US" dirty="0">
                <a:solidFill>
                  <a:srgbClr val="FF0000"/>
                </a:solidFill>
                <a:latin typeface="Times New Roman" panose="02020603050405020304" pitchFamily="18" charset="0"/>
                <a:cs typeface="Times New Roman" panose="02020603050405020304" pitchFamily="18" charset="0"/>
              </a:rPr>
              <a:t>searches breadthwise </a:t>
            </a:r>
            <a:r>
              <a:rPr lang="en-US" dirty="0">
                <a:latin typeface="Times New Roman" panose="02020603050405020304" pitchFamily="18" charset="0"/>
                <a:cs typeface="Times New Roman" panose="02020603050405020304" pitchFamily="18" charset="0"/>
              </a:rPr>
              <a:t>in a tree or graph, so it is called breadth-first search.</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BFS algorithm starts searching from the root node of the tree and </a:t>
            </a:r>
            <a:r>
              <a:rPr lang="en-US" dirty="0">
                <a:solidFill>
                  <a:srgbClr val="FF0000"/>
                </a:solidFill>
                <a:latin typeface="Times New Roman" panose="02020603050405020304" pitchFamily="18" charset="0"/>
                <a:cs typeface="Times New Roman" panose="02020603050405020304" pitchFamily="18" charset="0"/>
              </a:rPr>
              <a:t>expands all successor node at the current level</a:t>
            </a:r>
            <a:r>
              <a:rPr lang="en-US" dirty="0">
                <a:latin typeface="Times New Roman" panose="02020603050405020304" pitchFamily="18" charset="0"/>
                <a:cs typeface="Times New Roman" panose="02020603050405020304" pitchFamily="18" charset="0"/>
              </a:rPr>
              <a:t> before moving to nodes of next level.</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breadth-first search algorithm is an example of a general-graph search algorithm.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Breadth-first search implemented using FIFO queue data structure</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643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2026</Words>
  <Application>Microsoft Office PowerPoint</Application>
  <PresentationFormat>On-screen Show (16:9)</PresentationFormat>
  <Paragraphs>181</Paragraphs>
  <Slides>39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Monotype Corsiva</vt:lpstr>
      <vt:lpstr>Sitka Subheading</vt:lpstr>
      <vt:lpstr>Times New Roman</vt:lpstr>
      <vt:lpstr>Wingdings</vt:lpstr>
      <vt:lpstr>Office Theme</vt:lpstr>
      <vt:lpstr>Search As A Metaphor For Learning</vt:lpstr>
      <vt:lpstr>Problem Solving Steps</vt:lpstr>
      <vt:lpstr>Search</vt:lpstr>
      <vt:lpstr>Search Terminology </vt:lpstr>
      <vt:lpstr>PowerPoint Presentation</vt:lpstr>
      <vt:lpstr>Search Strategy</vt:lpstr>
      <vt:lpstr>Un-Informed Search Strategy </vt:lpstr>
      <vt:lpstr>Following are the various types of uninformed search algorithms</vt:lpstr>
      <vt:lpstr>Breadth-first search </vt:lpstr>
      <vt:lpstr>BFS –  Order of Search: </vt:lpstr>
      <vt:lpstr>BFS Example</vt:lpstr>
      <vt:lpstr>Properties of BFS</vt:lpstr>
      <vt:lpstr>Advantages of BFS: </vt:lpstr>
      <vt:lpstr>Disadvantages of BFS: </vt:lpstr>
      <vt:lpstr>Depth-first search </vt:lpstr>
      <vt:lpstr>DFS – Order of Search  </vt:lpstr>
      <vt:lpstr>DFS - Search Principle: </vt:lpstr>
      <vt:lpstr>Properties of DFS</vt:lpstr>
      <vt:lpstr>Advantage</vt:lpstr>
      <vt:lpstr>Disadvantages</vt:lpstr>
      <vt:lpstr>Comparison of depth-first and breadth-first search</vt:lpstr>
      <vt:lpstr>PowerPoint Presentation</vt:lpstr>
      <vt:lpstr>PowerPoint Presentation</vt:lpstr>
      <vt:lpstr>            Implementation of BFS</vt:lpstr>
      <vt:lpstr>            Implementation of DFS</vt:lpstr>
      <vt:lpstr>Depth-limited Search </vt:lpstr>
      <vt:lpstr>Example</vt:lpstr>
      <vt:lpstr>PowerPoint Presentation</vt:lpstr>
      <vt:lpstr>Properties of DLS</vt:lpstr>
      <vt:lpstr>Uniform Cost Search</vt:lpstr>
      <vt:lpstr>Example UCS</vt:lpstr>
      <vt:lpstr>PowerPoint Presentation</vt:lpstr>
      <vt:lpstr>Properties of UCS</vt:lpstr>
      <vt:lpstr>Iterative Deepening Depth-First Search (IDDFS) </vt:lpstr>
      <vt:lpstr>Example</vt:lpstr>
      <vt:lpstr>QUESTION 1 </vt:lpstr>
      <vt:lpstr>SOLUTION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Litty Tressa George</cp:lastModifiedBy>
  <cp:revision>353</cp:revision>
  <dcterms:created xsi:type="dcterms:W3CDTF">2013-08-21T19:17:07Z</dcterms:created>
  <dcterms:modified xsi:type="dcterms:W3CDTF">2021-06-06T15:07:58Z</dcterms:modified>
</cp:coreProperties>
</file>