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9" r:id="rId4"/>
    <p:sldId id="262" r:id="rId5"/>
    <p:sldId id="258" r:id="rId6"/>
    <p:sldId id="260" r:id="rId7"/>
    <p:sldId id="266" r:id="rId8"/>
    <p:sldId id="271" r:id="rId9"/>
    <p:sldId id="263" r:id="rId10"/>
    <p:sldId id="264" r:id="rId11"/>
    <p:sldId id="265" r:id="rId12"/>
    <p:sldId id="269" r:id="rId13"/>
    <p:sldId id="270" r:id="rId14"/>
    <p:sldId id="267" r:id="rId15"/>
    <p:sldId id="268" r:id="rId16"/>
    <p:sldId id="272" r:id="rId17"/>
    <p:sldId id="274" r:id="rId18"/>
    <p:sldId id="273" r:id="rId19"/>
    <p:sldId id="275" r:id="rId20"/>
    <p:sldId id="277" r:id="rId21"/>
    <p:sldId id="312" r:id="rId22"/>
    <p:sldId id="278" r:id="rId23"/>
    <p:sldId id="276" r:id="rId24"/>
    <p:sldId id="280" r:id="rId25"/>
    <p:sldId id="291" r:id="rId26"/>
    <p:sldId id="279" r:id="rId27"/>
    <p:sldId id="281" r:id="rId28"/>
    <p:sldId id="282" r:id="rId29"/>
    <p:sldId id="283" r:id="rId30"/>
    <p:sldId id="285" r:id="rId31"/>
    <p:sldId id="284" r:id="rId32"/>
    <p:sldId id="286" r:id="rId33"/>
    <p:sldId id="287" r:id="rId34"/>
    <p:sldId id="288" r:id="rId35"/>
    <p:sldId id="289" r:id="rId36"/>
    <p:sldId id="290" r:id="rId37"/>
    <p:sldId id="292" r:id="rId38"/>
    <p:sldId id="294" r:id="rId39"/>
    <p:sldId id="296" r:id="rId40"/>
    <p:sldId id="293" r:id="rId41"/>
    <p:sldId id="295" r:id="rId42"/>
    <p:sldId id="297" r:id="rId43"/>
    <p:sldId id="303" r:id="rId44"/>
    <p:sldId id="298" r:id="rId45"/>
    <p:sldId id="299" r:id="rId46"/>
    <p:sldId id="302" r:id="rId47"/>
    <p:sldId id="301" r:id="rId48"/>
    <p:sldId id="300" r:id="rId49"/>
    <p:sldId id="304" r:id="rId50"/>
    <p:sldId id="305" r:id="rId51"/>
    <p:sldId id="306" r:id="rId52"/>
    <p:sldId id="307" r:id="rId53"/>
    <p:sldId id="310" r:id="rId54"/>
    <p:sldId id="309" r:id="rId55"/>
    <p:sldId id="308" r:id="rId56"/>
    <p:sldId id="311" r:id="rId5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150"/>
    <a:srgbClr val="D8394F"/>
    <a:srgbClr val="D36087"/>
    <a:srgbClr val="007033"/>
    <a:srgbClr val="FFCC66"/>
    <a:srgbClr val="990099"/>
    <a:srgbClr val="CC0099"/>
    <a:srgbClr val="FE9202"/>
    <a:srgbClr val="6C1A00"/>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780"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9A0B-AF28-46A7-B2C6-B7FE4C365706}"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F9645-FC00-4460-9794-63CC7B46D370}" type="slidenum">
              <a:rPr lang="en-US" smtClean="0"/>
              <a:t>‹#›</a:t>
            </a:fld>
            <a:endParaRPr lang="en-US"/>
          </a:p>
        </p:txBody>
      </p:sp>
    </p:spTree>
    <p:extLst>
      <p:ext uri="{BB962C8B-B14F-4D97-AF65-F5344CB8AC3E}">
        <p14:creationId xmlns:p14="http://schemas.microsoft.com/office/powerpoint/2010/main" val="31708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6</a:t>
            </a:fld>
            <a:endParaRPr lang="en-US"/>
          </a:p>
        </p:txBody>
      </p:sp>
    </p:spTree>
    <p:extLst>
      <p:ext uri="{BB962C8B-B14F-4D97-AF65-F5344CB8AC3E}">
        <p14:creationId xmlns:p14="http://schemas.microsoft.com/office/powerpoint/2010/main" val="112417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CF9645-FC00-4460-9794-63CC7B46D370}" type="slidenum">
              <a:rPr lang="en-US" smtClean="0"/>
              <a:t>11</a:t>
            </a:fld>
            <a:endParaRPr lang="en-US"/>
          </a:p>
        </p:txBody>
      </p:sp>
    </p:spTree>
    <p:extLst>
      <p:ext uri="{BB962C8B-B14F-4D97-AF65-F5344CB8AC3E}">
        <p14:creationId xmlns:p14="http://schemas.microsoft.com/office/powerpoint/2010/main" val="3731944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68CF9645-FC00-4460-9794-63CC7B46D370}" type="slidenum">
              <a:rPr lang="en-US" smtClean="0"/>
              <a:t>26</a:t>
            </a:fld>
            <a:endParaRPr lang="en-US"/>
          </a:p>
        </p:txBody>
      </p:sp>
    </p:spTree>
    <p:extLst>
      <p:ext uri="{BB962C8B-B14F-4D97-AF65-F5344CB8AC3E}">
        <p14:creationId xmlns:p14="http://schemas.microsoft.com/office/powerpoint/2010/main" val="1313032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4375" y="2113635"/>
            <a:ext cx="7635250" cy="1374345"/>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07080" y="3640685"/>
            <a:ext cx="7940481" cy="610820"/>
          </a:xfrm>
        </p:spPr>
        <p:txBody>
          <a:bodyPr>
            <a:normAutofit/>
          </a:bodyPr>
          <a:lstStyle>
            <a:lvl1pPr marL="0" indent="0" algn="l">
              <a:buNone/>
              <a:defRPr sz="2800" b="0" i="0">
                <a:solidFill>
                  <a:srgbClr val="FF015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E056B0DD-0AEF-4055-A369-C1C2A18BBD4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916230"/>
          </a:xfrm>
        </p:spPr>
        <p:txBody>
          <a:bodyPr>
            <a:normAutofit/>
          </a:bodyPr>
          <a:lstStyle>
            <a:lvl1pPr algn="l">
              <a:defRPr sz="3600" baseline="0">
                <a:solidFill>
                  <a:srgbClr val="FF01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0"/>
            <a:ext cx="8246070" cy="351221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76015" y="433880"/>
            <a:ext cx="6566315" cy="572644"/>
          </a:xfrm>
        </p:spPr>
        <p:txBody>
          <a:bodyPr>
            <a:normAutofit/>
          </a:bodyPr>
          <a:lstStyle>
            <a:lvl1pPr algn="l">
              <a:defRPr sz="3600">
                <a:solidFill>
                  <a:srgbClr val="FF01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976015" y="1044700"/>
            <a:ext cx="6566315"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7940659" cy="763525"/>
          </a:xfrm>
        </p:spPr>
        <p:txBody>
          <a:bodyPr>
            <a:normAutofit/>
          </a:bodyPr>
          <a:lstStyle>
            <a:lvl1pPr algn="l">
              <a:defRPr sz="3600" baseline="0">
                <a:solidFill>
                  <a:srgbClr val="FF015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8110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6093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8110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6093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3/22/2021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E7C0AED8-5FAC-4F75-8DA1-DC85D3FA2453}"/>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2113635"/>
            <a:ext cx="5039265" cy="1374345"/>
          </a:xfrm>
        </p:spPr>
        <p:txBody>
          <a:bodyPr/>
          <a:lstStyle/>
          <a:p>
            <a:pPr algn="just"/>
            <a:r>
              <a:rPr lang="en-US" dirty="0" smtClean="0">
                <a:latin typeface="Sitka Subheading" panose="02000505000000020004" pitchFamily="2" charset="0"/>
              </a:rPr>
              <a:t>Search As A Metaphor For Learning</a:t>
            </a:r>
            <a:endParaRPr lang="en-US" dirty="0">
              <a:latin typeface="Sitka Subheading" panose="02000505000000020004" pitchFamily="2" charset="0"/>
            </a:endParaRPr>
          </a:p>
        </p:txBody>
      </p:sp>
      <p:sp>
        <p:nvSpPr>
          <p:cNvPr id="3" name="Subtitle 2"/>
          <p:cNvSpPr>
            <a:spLocks noGrp="1"/>
          </p:cNvSpPr>
          <p:nvPr>
            <p:ph type="subTitle" idx="1"/>
          </p:nvPr>
        </p:nvSpPr>
        <p:spPr>
          <a:xfrm>
            <a:off x="4113885" y="4709620"/>
            <a:ext cx="7940481" cy="610820"/>
          </a:xfrm>
        </p:spPr>
        <p:txBody>
          <a:bodyPr/>
          <a:lstStyle/>
          <a:p>
            <a:r>
              <a:rPr lang="en-US" b="1" dirty="0" smtClean="0">
                <a:solidFill>
                  <a:srgbClr val="D36087"/>
                </a:solidFill>
                <a:latin typeface="Monotype Corsiva" panose="03010101010201010101" pitchFamily="66" charset="0"/>
              </a:rPr>
              <a:t>Litty Tressa George</a:t>
            </a:r>
            <a:endParaRPr lang="en-US" b="1" dirty="0">
              <a:solidFill>
                <a:srgbClr val="D36087"/>
              </a:solidFill>
              <a:latin typeface="Monotype Corsiva" panose="03010101010201010101" pitchFamily="66"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50110"/>
            <a:ext cx="9000445" cy="3970318"/>
          </a:xfrm>
          <a:prstGeom prst="rect">
            <a:avLst/>
          </a:prstGeom>
        </p:spPr>
        <p:txBody>
          <a:bodyPr wrap="square">
            <a:spAutoFit/>
          </a:bodyPr>
          <a:lstStyle/>
          <a:p>
            <a:pPr algn="just"/>
            <a:r>
              <a:rPr lang="en-US" b="1" i="1" dirty="0" smtClean="0">
                <a:latin typeface="Times New Roman" panose="02020603050405020304" pitchFamily="18" charset="0"/>
                <a:cs typeface="Times New Roman" panose="02020603050405020304" pitchFamily="18" charset="0"/>
              </a:rPr>
              <a:t>Step 1</a:t>
            </a:r>
            <a:r>
              <a:rPr lang="en-US" dirty="0">
                <a:latin typeface="Times New Roman" panose="02020603050405020304" pitchFamily="18" charset="0"/>
                <a:cs typeface="Times New Roman" panose="02020603050405020304" pitchFamily="18" charset="0"/>
              </a:rPr>
              <a:t>: Place the starting </a:t>
            </a:r>
            <a:r>
              <a:rPr lang="en-US" dirty="0" smtClean="0">
                <a:latin typeface="Times New Roman" panose="02020603050405020304" pitchFamily="18" charset="0"/>
                <a:cs typeface="Times New Roman" panose="02020603050405020304" pitchFamily="18" charset="0"/>
              </a:rPr>
              <a:t>node </a:t>
            </a:r>
            <a:r>
              <a:rPr lang="en-US" b="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into </a:t>
            </a:r>
            <a:r>
              <a:rPr lang="en-US" dirty="0">
                <a:latin typeface="Times New Roman" panose="02020603050405020304" pitchFamily="18" charset="0"/>
                <a:cs typeface="Times New Roman" panose="02020603050405020304" pitchFamily="18" charset="0"/>
              </a:rPr>
              <a:t>the OPEN list</a:t>
            </a:r>
            <a:r>
              <a:rPr lang="en-US" dirty="0" smtClean="0">
                <a:latin typeface="Times New Roman" panose="02020603050405020304" pitchFamily="18" charset="0"/>
                <a:cs typeface="Times New Roman" panose="02020603050405020304" pitchFamily="18" charset="0"/>
              </a:rPr>
              <a:t>.</a:t>
            </a:r>
          </a:p>
          <a:p>
            <a:pPr marL="969963" indent="-969963" algn="just"/>
            <a:r>
              <a:rPr lang="en-US" b="1" i="1" dirty="0" smtClean="0">
                <a:latin typeface="Times New Roman" panose="02020603050405020304" pitchFamily="18" charset="0"/>
                <a:cs typeface="Times New Roman" panose="02020603050405020304" pitchFamily="18" charset="0"/>
              </a:rPr>
              <a:t>Step 2</a:t>
            </a:r>
            <a:r>
              <a:rPr lang="en-US" dirty="0" smtClean="0">
                <a:latin typeface="Times New Roman" panose="02020603050405020304" pitchFamily="18" charset="0"/>
                <a:cs typeface="Times New Roman" panose="02020603050405020304" pitchFamily="18" charset="0"/>
              </a:rPr>
              <a:t>: In the OPEN list, identify node with the </a:t>
            </a:r>
            <a:r>
              <a:rPr lang="en-US" b="1" dirty="0" smtClean="0">
                <a:latin typeface="Times New Roman" panose="02020603050405020304" pitchFamily="18" charset="0"/>
                <a:cs typeface="Times New Roman" panose="02020603050405020304" pitchFamily="18" charset="0"/>
              </a:rPr>
              <a:t>least </a:t>
            </a:r>
            <a:r>
              <a:rPr lang="en-US" dirty="0" smtClean="0">
                <a:solidFill>
                  <a:srgbClr val="C00000"/>
                </a:solidFill>
                <a:latin typeface="Times New Roman" panose="02020603050405020304" pitchFamily="18" charset="0"/>
                <a:cs typeface="Times New Roman" panose="02020603050405020304" pitchFamily="18" charset="0"/>
              </a:rPr>
              <a:t>Heuristic function.</a:t>
            </a:r>
          </a:p>
          <a:p>
            <a:pPr marL="969963" indent="-969963" algn="just"/>
            <a:r>
              <a:rPr lang="en-US" dirty="0" smtClean="0">
                <a:solidFill>
                  <a:srgbClr val="C00000"/>
                </a:solidFill>
                <a:latin typeface="Times New Roman" panose="02020603050405020304" pitchFamily="18" charset="0"/>
                <a:cs typeface="Times New Roman" panose="02020603050405020304" pitchFamily="18" charset="0"/>
              </a:rPr>
              <a:t>Step 3: Expand that node and include its successors in the OPEN list &amp; </a:t>
            </a:r>
            <a:r>
              <a:rPr lang="en-US" dirty="0" smtClean="0">
                <a:latin typeface="Times New Roman" panose="02020603050405020304" pitchFamily="18" charset="0"/>
                <a:cs typeface="Times New Roman" panose="02020603050405020304" pitchFamily="18" charset="0"/>
              </a:rPr>
              <a:t> remove it from the OPEN list</a:t>
            </a:r>
            <a:r>
              <a:rPr lang="en-US" dirty="0" smtClean="0">
                <a:solidFill>
                  <a:srgbClr val="C0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place it in the CLOSED list.</a:t>
            </a:r>
          </a:p>
          <a:p>
            <a:pPr marL="738188" indent="-682625" algn="just"/>
            <a:r>
              <a:rPr lang="en-US" b="1" i="1" dirty="0" smtClean="0">
                <a:latin typeface="Times New Roman" panose="02020603050405020304" pitchFamily="18" charset="0"/>
                <a:cs typeface="Times New Roman" panose="02020603050405020304" pitchFamily="18" charset="0"/>
              </a:rPr>
              <a:t>Step 4</a:t>
            </a:r>
            <a:r>
              <a:rPr lang="en-US" dirty="0" smtClean="0">
                <a:latin typeface="Times New Roman" panose="02020603050405020304" pitchFamily="18" charset="0"/>
                <a:cs typeface="Times New Roman" panose="02020603050405020304" pitchFamily="18" charset="0"/>
              </a:rPr>
              <a:t>: Check </a:t>
            </a:r>
            <a:r>
              <a:rPr lang="en-US" dirty="0">
                <a:latin typeface="Times New Roman" panose="02020603050405020304" pitchFamily="18" charset="0"/>
                <a:cs typeface="Times New Roman" panose="02020603050405020304" pitchFamily="18" charset="0"/>
              </a:rPr>
              <a:t>each successor of node </a:t>
            </a:r>
            <a:r>
              <a:rPr lang="en-US" b="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and find whether any node is a goal node or not. If any successor node is goal node, then return success and terminate the search, else proceed to Step </a:t>
            </a:r>
            <a:r>
              <a:rPr lang="en-US" dirty="0" smtClean="0">
                <a:latin typeface="Times New Roman" panose="02020603050405020304" pitchFamily="18" charset="0"/>
                <a:cs typeface="Times New Roman" panose="02020603050405020304" pitchFamily="18" charset="0"/>
              </a:rPr>
              <a:t>5</a:t>
            </a:r>
          </a:p>
          <a:p>
            <a:pPr marL="738188" indent="-682625" algn="just"/>
            <a:r>
              <a:rPr lang="en-US" b="1" i="1" dirty="0" smtClean="0">
                <a:latin typeface="Times New Roman" panose="02020603050405020304" pitchFamily="18" charset="0"/>
                <a:cs typeface="Times New Roman" panose="02020603050405020304" pitchFamily="18" charset="0"/>
              </a:rPr>
              <a:t>Step 5 </a:t>
            </a:r>
            <a:r>
              <a:rPr lang="en-US" dirty="0" smtClean="0">
                <a:latin typeface="Times New Roman" panose="02020603050405020304" pitchFamily="18" charset="0"/>
                <a:cs typeface="Times New Roman" panose="02020603050405020304" pitchFamily="18" charset="0"/>
              </a:rPr>
              <a:t>: For </a:t>
            </a:r>
            <a:r>
              <a:rPr lang="en-US" dirty="0">
                <a:latin typeface="Times New Roman" panose="02020603050405020304" pitchFamily="18" charset="0"/>
                <a:cs typeface="Times New Roman" panose="02020603050405020304" pitchFamily="18" charset="0"/>
              </a:rPr>
              <a:t>each successor node, algorithm checks for evaluation function f(n), and then check if the node has been in either OPEN or CLOSED list. If the node has not been in both list, then add it to the OPEN list</a:t>
            </a:r>
            <a:r>
              <a:rPr lang="en-US" dirty="0" smtClean="0">
                <a:latin typeface="Times New Roman" panose="02020603050405020304" pitchFamily="18" charset="0"/>
                <a:cs typeface="Times New Roman" panose="02020603050405020304" pitchFamily="18" charset="0"/>
              </a:rPr>
              <a:t>..</a:t>
            </a:r>
          </a:p>
          <a:p>
            <a:pPr algn="just"/>
            <a:r>
              <a:rPr lang="en-US" b="1" i="1" dirty="0" smtClean="0">
                <a:latin typeface="Times New Roman" panose="02020603050405020304" pitchFamily="18" charset="0"/>
                <a:cs typeface="Times New Roman" panose="02020603050405020304" pitchFamily="18" charset="0"/>
              </a:rPr>
              <a:t>Step 6</a:t>
            </a:r>
            <a:r>
              <a:rPr lang="en-US" dirty="0" smtClean="0">
                <a:latin typeface="Times New Roman" panose="02020603050405020304" pitchFamily="18" charset="0"/>
                <a:cs typeface="Times New Roman" panose="02020603050405020304" pitchFamily="18" charset="0"/>
              </a:rPr>
              <a:t>: Continue search and whenever  </a:t>
            </a:r>
            <a:r>
              <a:rPr lang="en-US" dirty="0">
                <a:latin typeface="Times New Roman" panose="02020603050405020304" pitchFamily="18" charset="0"/>
                <a:cs typeface="Times New Roman" panose="02020603050405020304" pitchFamily="18" charset="0"/>
              </a:rPr>
              <a:t>the OPEN list is empty, Stop and return failure.</a:t>
            </a:r>
            <a:endParaRPr lang="en-US" dirty="0" smtClean="0">
              <a:latin typeface="Times New Roman" panose="02020603050405020304" pitchFamily="18" charset="0"/>
              <a:cs typeface="Times New Roman" panose="02020603050405020304" pitchFamily="18" charset="0"/>
            </a:endParaRPr>
          </a:p>
          <a:p>
            <a:endParaRPr lang="en-US" dirty="0"/>
          </a:p>
          <a:p>
            <a:endParaRPr lang="en-US" dirty="0" smtClean="0"/>
          </a:p>
          <a:p>
            <a:endParaRPr lang="en-US" dirty="0"/>
          </a:p>
        </p:txBody>
      </p:sp>
      <p:sp>
        <p:nvSpPr>
          <p:cNvPr id="3" name="TextBox 2"/>
          <p:cNvSpPr txBox="1"/>
          <p:nvPr/>
        </p:nvSpPr>
        <p:spPr>
          <a:xfrm>
            <a:off x="907080" y="281175"/>
            <a:ext cx="5650085" cy="646331"/>
          </a:xfrm>
          <a:prstGeom prst="rect">
            <a:avLst/>
          </a:prstGeom>
          <a:noFill/>
        </p:spPr>
        <p:txBody>
          <a:bodyPr wrap="square" rtlCol="0">
            <a:spAutoFit/>
          </a:bodyPr>
          <a:lstStyle/>
          <a:p>
            <a:r>
              <a:rPr lang="en-US" sz="3600" dirty="0" smtClean="0">
                <a:solidFill>
                  <a:srgbClr val="FF0150"/>
                </a:solidFill>
                <a:latin typeface="Monotype Corsiva" panose="03010101010201010101" pitchFamily="66" charset="0"/>
              </a:rPr>
              <a:t>Search Procedure in short</a:t>
            </a:r>
            <a:endParaRPr lang="en-US" sz="3600" dirty="0">
              <a:solidFill>
                <a:srgbClr val="FF0150"/>
              </a:solidFill>
              <a:latin typeface="Monotype Corsiva" panose="03010101010201010101" pitchFamily="66" charset="0"/>
            </a:endParaRPr>
          </a:p>
        </p:txBody>
      </p:sp>
    </p:spTree>
    <p:extLst>
      <p:ext uri="{BB962C8B-B14F-4D97-AF65-F5344CB8AC3E}">
        <p14:creationId xmlns:p14="http://schemas.microsoft.com/office/powerpoint/2010/main" val="3985219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134" y="1068732"/>
            <a:ext cx="9144000"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In this search example, we are using two lists which are OPEN and CLOSED Lists. Following are the iteration for traversing the above example.</a:t>
            </a:r>
          </a:p>
        </p:txBody>
      </p:sp>
      <p:pic>
        <p:nvPicPr>
          <p:cNvPr id="3" name="Picture 2"/>
          <p:cNvPicPr>
            <a:picLocks noChangeAspect="1"/>
          </p:cNvPicPr>
          <p:nvPr/>
        </p:nvPicPr>
        <p:blipFill>
          <a:blip r:embed="rId3"/>
          <a:stretch>
            <a:fillRect/>
          </a:stretch>
        </p:blipFill>
        <p:spPr>
          <a:xfrm>
            <a:off x="4767070" y="1457062"/>
            <a:ext cx="4314825" cy="3524250"/>
          </a:xfrm>
          <a:prstGeom prst="rect">
            <a:avLst/>
          </a:prstGeom>
        </p:spPr>
      </p:pic>
      <p:sp>
        <p:nvSpPr>
          <p:cNvPr id="4" name="Rectangle 3"/>
          <p:cNvSpPr/>
          <p:nvPr/>
        </p:nvSpPr>
        <p:spPr>
          <a:xfrm>
            <a:off x="10130" y="1715063"/>
            <a:ext cx="4572000" cy="286232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Initial State</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sym typeface="Wingdings" panose="05000000000000000000" pitchFamily="2" charset="2"/>
              </a:rPr>
              <a:t>O</a:t>
            </a:r>
            <a:r>
              <a:rPr lang="en-US" dirty="0" smtClean="0">
                <a:latin typeface="Times New Roman" panose="02020603050405020304" pitchFamily="18" charset="0"/>
                <a:cs typeface="Times New Roman" panose="02020603050405020304" pitchFamily="18" charset="0"/>
                <a:sym typeface="Wingdings" panose="05000000000000000000" pitchFamily="2" charset="2"/>
              </a:rPr>
              <a:t>pen [  S], Closed [  ]</a:t>
            </a:r>
          </a:p>
          <a:p>
            <a:r>
              <a:rPr lang="en-US" dirty="0" smtClean="0">
                <a:latin typeface="Times New Roman" panose="02020603050405020304" pitchFamily="18" charset="0"/>
                <a:cs typeface="Times New Roman" panose="02020603050405020304" pitchFamily="18" charset="0"/>
                <a:sym typeface="Wingdings" panose="05000000000000000000" pitchFamily="2" charset="2"/>
              </a:rPr>
              <a:t>                          Open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dirty="0">
                <a:latin typeface="Times New Roman" panose="02020603050405020304" pitchFamily="18" charset="0"/>
                <a:cs typeface="Times New Roman" panose="02020603050405020304" pitchFamily="18" charset="0"/>
                <a:sym typeface="Wingdings" panose="05000000000000000000" pitchFamily="2" charset="2"/>
              </a:rPr>
              <a:t>Closed [ </a:t>
            </a:r>
            <a:r>
              <a:rPr lang="en-US" dirty="0" smtClean="0">
                <a:latin typeface="Times New Roman" panose="02020603050405020304" pitchFamily="18" charset="0"/>
                <a:cs typeface="Times New Roman" panose="02020603050405020304" pitchFamily="18" charset="0"/>
                <a:sym typeface="Wingdings" panose="05000000000000000000" pitchFamily="2" charset="2"/>
              </a:rPr>
              <a:t>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Iteration 1: </a:t>
            </a:r>
            <a:r>
              <a:rPr lang="en-US" dirty="0">
                <a:latin typeface="Times New Roman" panose="02020603050405020304" pitchFamily="18" charset="0"/>
                <a:cs typeface="Times New Roman" panose="02020603050405020304" pitchFamily="18" charset="0"/>
              </a:rPr>
              <a:t>Open [A, B], Closed [S]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Iteration </a:t>
            </a:r>
            <a:r>
              <a:rPr lang="en-US" dirty="0" smtClean="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Open [A], Closed [S, B]</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Iteration </a:t>
            </a:r>
            <a:r>
              <a:rPr lang="en-US"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Open [E, F, A], Closed [S, B]</a:t>
            </a:r>
          </a:p>
          <a:p>
            <a:r>
              <a:rPr lang="en-US" dirty="0">
                <a:latin typeface="Times New Roman" panose="02020603050405020304" pitchFamily="18" charset="0"/>
                <a:cs typeface="Times New Roman" panose="02020603050405020304" pitchFamily="18" charset="0"/>
              </a:rPr>
              <a:t>                  : Open [E, A], Closed [S, B, F</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Iteration </a:t>
            </a:r>
            <a:r>
              <a:rPr lang="en-US" dirty="0" smtClean="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Open [I, G, E, A], Closed [S, B, F]</a:t>
            </a:r>
          </a:p>
          <a:p>
            <a:r>
              <a:rPr lang="en-US" dirty="0">
                <a:latin typeface="Times New Roman" panose="02020603050405020304" pitchFamily="18" charset="0"/>
                <a:cs typeface="Times New Roman" panose="02020603050405020304" pitchFamily="18" charset="0"/>
              </a:rPr>
              <a:t>                  : Open [I, E, A], Closed [</a:t>
            </a:r>
            <a:r>
              <a:rPr lang="en-US" dirty="0">
                <a:solidFill>
                  <a:srgbClr val="C00000"/>
                </a:solidFill>
                <a:latin typeface="Times New Roman" panose="02020603050405020304" pitchFamily="18" charset="0"/>
                <a:cs typeface="Times New Roman" panose="02020603050405020304" pitchFamily="18" charset="0"/>
              </a:rPr>
              <a:t>S, B, F, G</a:t>
            </a:r>
            <a:r>
              <a:rPr lang="en-US" dirty="0">
                <a:latin typeface="Times New Roman" panose="02020603050405020304" pitchFamily="18" charset="0"/>
                <a:cs typeface="Times New Roman" panose="02020603050405020304" pitchFamily="18" charset="0"/>
              </a:rPr>
              <a:t>]</a:t>
            </a:r>
          </a:p>
        </p:txBody>
      </p:sp>
      <p:sp>
        <p:nvSpPr>
          <p:cNvPr id="5" name="Rectangle 4"/>
          <p:cNvSpPr/>
          <p:nvPr/>
        </p:nvSpPr>
        <p:spPr>
          <a:xfrm>
            <a:off x="0" y="4709755"/>
            <a:ext cx="5900365" cy="369332"/>
          </a:xfrm>
          <a:prstGeom prst="rect">
            <a:avLst/>
          </a:prstGeom>
        </p:spPr>
        <p:txBody>
          <a:bodyPr wrap="square">
            <a:spAutoFit/>
          </a:bodyPr>
          <a:lstStyle/>
          <a:p>
            <a:r>
              <a:rPr lang="en-US" dirty="0"/>
              <a:t>Hence the final solution path will be: </a:t>
            </a:r>
            <a:r>
              <a:rPr lang="en-US" b="1" dirty="0">
                <a:solidFill>
                  <a:srgbClr val="C00000"/>
                </a:solidFill>
              </a:rPr>
              <a:t>S----&gt; B-----&gt;F----&gt; G</a:t>
            </a:r>
          </a:p>
        </p:txBody>
      </p:sp>
    </p:spTree>
    <p:extLst>
      <p:ext uri="{BB962C8B-B14F-4D97-AF65-F5344CB8AC3E}">
        <p14:creationId xmlns:p14="http://schemas.microsoft.com/office/powerpoint/2010/main" val="2290459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44700"/>
            <a:ext cx="9103294" cy="3693319"/>
          </a:xfrm>
          <a:prstGeom prst="rect">
            <a:avLst/>
          </a:prstGeom>
        </p:spPr>
        <p:txBody>
          <a:bodyPr wrap="square">
            <a:spAutoFit/>
          </a:bodyPr>
          <a:lstStyle/>
          <a:p>
            <a:endParaRPr lang="en-US" dirty="0"/>
          </a:p>
          <a:p>
            <a:endParaRPr lang="en-US" dirty="0"/>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1st step is to define the OPEN list with a single node, the starting </a:t>
            </a:r>
            <a:r>
              <a:rPr lang="en-US" dirty="0" smtClean="0">
                <a:latin typeface="Times New Roman" panose="02020603050405020304" pitchFamily="18" charset="0"/>
                <a:cs typeface="Times New Roman" panose="02020603050405020304" pitchFamily="18" charset="0"/>
              </a:rPr>
              <a:t>node. </a:t>
            </a:r>
            <a:r>
              <a:rPr lang="en-US" dirty="0" smtClean="0">
                <a:solidFill>
                  <a:srgbClr val="C00000"/>
                </a:solidFill>
                <a:latin typeface="Times New Roman" panose="02020603050405020304" pitchFamily="18" charset="0"/>
                <a:cs typeface="Times New Roman" panose="02020603050405020304" pitchFamily="18" charset="0"/>
              </a:rPr>
              <a:t>Open[S]</a:t>
            </a: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2nd step is to check whether or not OPEN is empty. If it is empty, then the algorithm returns failure and exits.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3rd step is to remove the node with the best score, n, from OPEN and place it in CLOSED</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4th step “expands” the node n, where expansion is the identification of successor nodes of n.</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5th step then checks each of the successor nodes to see whether or not one of them is the goal node. If any successor is the goal node, the algorithm returns success and the solution, which consists of a path traced backwards from the goal to the start node. Otherwise, proceeds to the sixth step</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823310" y="128470"/>
            <a:ext cx="4733855" cy="646331"/>
          </a:xfrm>
          <a:prstGeom prst="rect">
            <a:avLst/>
          </a:prstGeom>
          <a:noFill/>
        </p:spPr>
        <p:txBody>
          <a:bodyPr wrap="square" rtlCol="0">
            <a:spAutoFit/>
          </a:bodyPr>
          <a:lstStyle/>
          <a:p>
            <a:r>
              <a:rPr lang="en-US" sz="3600" dirty="0" smtClean="0">
                <a:solidFill>
                  <a:schemeClr val="bg1"/>
                </a:solidFill>
                <a:latin typeface="Monotype Corsiva" panose="03010101010201010101" pitchFamily="66" charset="0"/>
                <a:cs typeface="Times New Roman" panose="02020603050405020304" pitchFamily="18" charset="0"/>
              </a:rPr>
              <a:t>BFS Algorithm</a:t>
            </a:r>
            <a:endParaRPr lang="en-US" sz="3600" dirty="0">
              <a:solidFill>
                <a:schemeClr val="bg1"/>
              </a:solidFill>
              <a:latin typeface="Monotype Corsiva" panose="03010101010201010101" pitchFamily="66" charset="0"/>
              <a:cs typeface="Times New Roman" panose="02020603050405020304" pitchFamily="18" charset="0"/>
            </a:endParaRPr>
          </a:p>
        </p:txBody>
      </p:sp>
    </p:spTree>
    <p:extLst>
      <p:ext uri="{BB962C8B-B14F-4D97-AF65-F5344CB8AC3E}">
        <p14:creationId xmlns:p14="http://schemas.microsoft.com/office/powerpoint/2010/main" val="30001352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350110"/>
            <a:ext cx="8704185" cy="2031325"/>
          </a:xfrm>
          <a:prstGeom prst="rect">
            <a:avLst/>
          </a:prstGeom>
        </p:spPr>
        <p:txBody>
          <a:bodyPr wrap="square">
            <a:spAutoFit/>
          </a:bodyPr>
          <a:lstStyle/>
          <a:p>
            <a:endParaRPr lang="en-US" dirty="0"/>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6th step, for every successor node, the algorithm applies the evaluation function, f, to it, then checks to see if the node has been in either OPEN or CLOSED. If the node has not been in either, it gets added to OPEN.</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Finally, the 7th step establishes a looping structure by sending the algorithm back to the 2nd step. This loop will only be broken if the algorithm returns success in step 5 or failure in step 2.</a:t>
            </a:r>
          </a:p>
        </p:txBody>
      </p:sp>
    </p:spTree>
    <p:extLst>
      <p:ext uri="{BB962C8B-B14F-4D97-AF65-F5344CB8AC3E}">
        <p14:creationId xmlns:p14="http://schemas.microsoft.com/office/powerpoint/2010/main" val="699795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59" y="1197405"/>
            <a:ext cx="8704185" cy="286232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Advantage</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Best first search can switch between BFS and DFS by gaining the advantages of both the algorithms.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algorithm is more efficient than BFS and DFS algorithms</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Disadvantages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 get stuck in a loop as DFS.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algorithm is not optimal.</a:t>
            </a:r>
          </a:p>
        </p:txBody>
      </p:sp>
    </p:spTree>
    <p:extLst>
      <p:ext uri="{BB962C8B-B14F-4D97-AF65-F5344CB8AC3E}">
        <p14:creationId xmlns:p14="http://schemas.microsoft.com/office/powerpoint/2010/main" val="1001400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80" y="2571750"/>
            <a:ext cx="9200280" cy="923330"/>
          </a:xfrm>
          <a:prstGeom prst="rect">
            <a:avLst/>
          </a:prstGeom>
        </p:spPr>
        <p:txBody>
          <a:bodyPr wrap="square">
            <a:spAutoFit/>
          </a:bodyPr>
          <a:lstStyle/>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Completeness</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Greedy best-first search is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incomplete, even if the given state space is finite.</a:t>
            </a:r>
          </a:p>
          <a:p>
            <a:pPr marL="285750" indent="-285750">
              <a:buFont typeface="Wingdings" panose="05000000000000000000" pitchFamily="2" charset="2"/>
              <a:buChar char="v"/>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Optimality</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Greedy best first search algorithm is not optimal.</a:t>
            </a:r>
          </a:p>
        </p:txBody>
      </p:sp>
      <p:sp>
        <p:nvSpPr>
          <p:cNvPr id="3" name="Rectangle 2"/>
          <p:cNvSpPr/>
          <p:nvPr/>
        </p:nvSpPr>
        <p:spPr>
          <a:xfrm>
            <a:off x="0" y="1502815"/>
            <a:ext cx="9200280" cy="677108"/>
          </a:xfrm>
          <a:prstGeom prst="rect">
            <a:avLst/>
          </a:prstGeom>
        </p:spPr>
        <p:txBody>
          <a:bodyPr wrap="square">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Time Complexity &amp; Space </a:t>
            </a:r>
            <a:r>
              <a:rPr lang="en-US" b="1" dirty="0" smtClean="0">
                <a:latin typeface="Times New Roman" panose="02020603050405020304" pitchFamily="18" charset="0"/>
                <a:cs typeface="Times New Roman" panose="02020603050405020304" pitchFamily="18" charset="0"/>
              </a:rPr>
              <a:t>Complexity </a:t>
            </a:r>
            <a:r>
              <a:rPr lang="en-US" dirty="0" smtClean="0">
                <a:latin typeface="Times New Roman" panose="02020603050405020304" pitchFamily="18" charset="0"/>
                <a:cs typeface="Times New Roman" panose="02020603050405020304" pitchFamily="18" charset="0"/>
              </a:rPr>
              <a:t>is of the O(</a:t>
            </a:r>
            <a:r>
              <a:rPr lang="en-US" sz="2000" dirty="0" err="1">
                <a:latin typeface="Times New Roman" panose="02020603050405020304" pitchFamily="18" charset="0"/>
                <a:cs typeface="Times New Roman" panose="02020603050405020304" pitchFamily="18" charset="0"/>
              </a:rPr>
              <a:t>b</a:t>
            </a:r>
            <a:r>
              <a:rPr lang="en-US" sz="2000" baseline="30000" dirty="0" err="1">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here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 </a:t>
            </a:r>
            <a:r>
              <a:rPr lang="en-US" dirty="0">
                <a:latin typeface="Times New Roman" panose="02020603050405020304" pitchFamily="18" charset="0"/>
                <a:cs typeface="Times New Roman" panose="02020603050405020304" pitchFamily="18" charset="0"/>
              </a:rPr>
              <a:t>is the maximum depth of the search space.</a:t>
            </a:r>
          </a:p>
        </p:txBody>
      </p:sp>
      <p:sp>
        <p:nvSpPr>
          <p:cNvPr id="4" name="TextBox 3"/>
          <p:cNvSpPr txBox="1"/>
          <p:nvPr/>
        </p:nvSpPr>
        <p:spPr>
          <a:xfrm>
            <a:off x="1212490" y="128470"/>
            <a:ext cx="4581150" cy="646331"/>
          </a:xfrm>
          <a:prstGeom prst="rect">
            <a:avLst/>
          </a:prstGeom>
          <a:noFill/>
        </p:spPr>
        <p:txBody>
          <a:bodyPr wrap="square" rtlCol="0">
            <a:spAutoFit/>
          </a:bodyPr>
          <a:lstStyle/>
          <a:p>
            <a:r>
              <a:rPr lang="en-US" sz="3600" dirty="0" smtClean="0">
                <a:solidFill>
                  <a:schemeClr val="bg1"/>
                </a:solidFill>
                <a:latin typeface="Monotype Corsiva" panose="03010101010201010101" pitchFamily="66" charset="0"/>
              </a:rPr>
              <a:t>Algorithm Properties </a:t>
            </a:r>
            <a:endParaRPr lang="en-US" sz="3600"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3305737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350110"/>
            <a:ext cx="8847740" cy="3693319"/>
          </a:xfrm>
          <a:prstGeom prst="rect">
            <a:avLst/>
          </a:prstGeom>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algorithms are similar to best-first search but use a somewhat </a:t>
            </a:r>
            <a:r>
              <a:rPr lang="en-US" dirty="0" smtClean="0">
                <a:latin typeface="Times New Roman" panose="02020603050405020304" pitchFamily="18" charset="0"/>
                <a:cs typeface="Times New Roman" panose="02020603050405020304" pitchFamily="18" charset="0"/>
              </a:rPr>
              <a:t>more complex </a:t>
            </a:r>
            <a:r>
              <a:rPr lang="en-US" dirty="0">
                <a:latin typeface="Times New Roman" panose="02020603050405020304" pitchFamily="18" charset="0"/>
                <a:cs typeface="Times New Roman" panose="02020603050405020304" pitchFamily="18" charset="0"/>
              </a:rPr>
              <a:t>heuristic to select a path through the </a:t>
            </a:r>
            <a:r>
              <a:rPr lang="en-US" dirty="0" smtClean="0">
                <a:latin typeface="Times New Roman" panose="02020603050405020304" pitchFamily="18" charset="0"/>
                <a:cs typeface="Times New Roman" panose="02020603050405020304" pitchFamily="18" charset="0"/>
              </a:rPr>
              <a:t>tree.</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A* algorithm operates in the same manner as best-first search but </a:t>
            </a:r>
            <a:r>
              <a:rPr lang="en-US" dirty="0" smtClean="0">
                <a:latin typeface="Times New Roman" panose="02020603050405020304" pitchFamily="18" charset="0"/>
                <a:cs typeface="Times New Roman" panose="02020603050405020304" pitchFamily="18" charset="0"/>
              </a:rPr>
              <a:t>uses the </a:t>
            </a:r>
            <a:r>
              <a:rPr lang="en-US" dirty="0">
                <a:latin typeface="Times New Roman" panose="02020603050405020304" pitchFamily="18" charset="0"/>
                <a:cs typeface="Times New Roman" panose="02020603050405020304" pitchFamily="18" charset="0"/>
              </a:rPr>
              <a:t>following function to evaluate nodes</a:t>
            </a:r>
            <a:r>
              <a:rPr lang="en-US" dirty="0" smtClean="0">
                <a:latin typeface="Times New Roman" panose="02020603050405020304" pitchFamily="18" charset="0"/>
                <a:cs typeface="Times New Roman" panose="02020603050405020304" pitchFamily="18" charset="0"/>
              </a:rPr>
              <a:t>:</a:t>
            </a:r>
          </a:p>
          <a:p>
            <a:r>
              <a:rPr lang="en-US" dirty="0" smtClean="0"/>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f(n) = g(n) + h(n)            OR           </a:t>
            </a:r>
            <a:r>
              <a:rPr lang="en-US" dirty="0" smtClean="0"/>
              <a:t>f(node) = g(node) + h(node)</a:t>
            </a:r>
          </a:p>
          <a:p>
            <a:endParaRPr lang="en-US" dirty="0" smtClean="0"/>
          </a:p>
          <a:p>
            <a:pPr marL="803275"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g(node) is the cost of the path so far leading up to the </a:t>
            </a:r>
            <a:r>
              <a:rPr lang="en-US" dirty="0" smtClean="0">
                <a:latin typeface="Times New Roman" panose="02020603050405020304" pitchFamily="18" charset="0"/>
                <a:cs typeface="Times New Roman" panose="02020603050405020304" pitchFamily="18" charset="0"/>
              </a:rPr>
              <a:t>node.</a:t>
            </a:r>
          </a:p>
          <a:p>
            <a:pPr marL="803275"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h(node) </a:t>
            </a:r>
            <a:r>
              <a:rPr lang="en-US" dirty="0" smtClean="0">
                <a:latin typeface="Times New Roman" panose="02020603050405020304" pitchFamily="18" charset="0"/>
                <a:cs typeface="Times New Roman" panose="02020603050405020304" pitchFamily="18" charset="0"/>
              </a:rPr>
              <a:t>is an </a:t>
            </a:r>
            <a:r>
              <a:rPr lang="en-US" dirty="0">
                <a:latin typeface="Times New Roman" panose="02020603050405020304" pitchFamily="18" charset="0"/>
                <a:cs typeface="Times New Roman" panose="02020603050405020304" pitchFamily="18" charset="0"/>
              </a:rPr>
              <a:t>underestimate of the distance of the node from a goal state</a:t>
            </a:r>
            <a:r>
              <a:rPr lang="en-US" dirty="0" smtClean="0">
                <a:latin typeface="Times New Roman" panose="02020603050405020304" pitchFamily="18" charset="0"/>
                <a:cs typeface="Times New Roman" panose="02020603050405020304" pitchFamily="18" charset="0"/>
              </a:rPr>
              <a:t>;</a:t>
            </a:r>
          </a:p>
          <a:p>
            <a:pPr marL="803275"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Function called as </a:t>
            </a:r>
            <a:r>
              <a:rPr lang="en-US" b="1" dirty="0">
                <a:latin typeface="Times New Roman" panose="02020603050405020304" pitchFamily="18" charset="0"/>
                <a:cs typeface="Times New Roman" panose="02020603050405020304" pitchFamily="18" charset="0"/>
              </a:rPr>
              <a:t>path-based evaluation function</a:t>
            </a:r>
            <a:endParaRPr lang="en-US" dirty="0">
              <a:latin typeface="Times New Roman" panose="02020603050405020304" pitchFamily="18" charset="0"/>
              <a:cs typeface="Times New Roman" panose="02020603050405020304" pitchFamily="18" charset="0"/>
            </a:endParaRPr>
          </a:p>
          <a:p>
            <a:pPr marL="517525" indent="287338"/>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When operating A</a:t>
            </a:r>
            <a:r>
              <a:rPr lang="en-US" dirty="0" smtClean="0">
                <a:latin typeface="Times New Roman" panose="02020603050405020304" pitchFamily="18" charset="0"/>
                <a:cs typeface="Times New Roman" panose="02020603050405020304" pitchFamily="18" charset="0"/>
              </a:rPr>
              <a:t>*, the search proceeds through the path </a:t>
            </a:r>
            <a:r>
              <a:rPr lang="en-US" dirty="0">
                <a:latin typeface="Times New Roman" panose="02020603050405020304" pitchFamily="18" charset="0"/>
                <a:cs typeface="Times New Roman" panose="02020603050405020304" pitchFamily="18" charset="0"/>
              </a:rPr>
              <a:t>that have the </a:t>
            </a:r>
            <a:r>
              <a:rPr lang="en-US" dirty="0" smtClean="0">
                <a:latin typeface="Times New Roman" panose="02020603050405020304" pitchFamily="18" charset="0"/>
                <a:cs typeface="Times New Roman" panose="02020603050405020304" pitchFamily="18" charset="0"/>
              </a:rPr>
              <a:t>lowest values </a:t>
            </a:r>
            <a:r>
              <a:rPr lang="en-US" dirty="0">
                <a:latin typeface="Times New Roman" panose="02020603050405020304" pitchFamily="18" charset="0"/>
                <a:cs typeface="Times New Roman" panose="02020603050405020304" pitchFamily="18" charset="0"/>
              </a:rPr>
              <a:t>of </a:t>
            </a:r>
            <a:r>
              <a:rPr lang="en-US" b="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1670" y="2724455"/>
            <a:ext cx="2169896" cy="369332"/>
          </a:xfrm>
          <a:prstGeom prst="rect">
            <a:avLst/>
          </a:prstGeom>
          <a:noFill/>
          <a:ln>
            <a:solidFill>
              <a:srgbClr val="C00000"/>
            </a:solidFill>
          </a:ln>
        </p:spPr>
        <p:txBody>
          <a:bodyPr wrap="square" rtlCol="0">
            <a:spAutoFit/>
          </a:bodyPr>
          <a:lstStyle/>
          <a:p>
            <a:endParaRPr lang="en-US" dirty="0"/>
          </a:p>
        </p:txBody>
      </p:sp>
      <p:sp>
        <p:nvSpPr>
          <p:cNvPr id="5" name="Rectangle 4"/>
          <p:cNvSpPr/>
          <p:nvPr/>
        </p:nvSpPr>
        <p:spPr>
          <a:xfrm>
            <a:off x="1823310" y="339772"/>
            <a:ext cx="2520242" cy="646331"/>
          </a:xfrm>
          <a:prstGeom prst="rect">
            <a:avLst/>
          </a:prstGeom>
        </p:spPr>
        <p:txBody>
          <a:bodyPr wrap="none">
            <a:spAutoFit/>
          </a:bodyPr>
          <a:lstStyle/>
          <a:p>
            <a:r>
              <a:rPr lang="en-US" sz="3600" dirty="0" smtClean="0">
                <a:solidFill>
                  <a:schemeClr val="bg1"/>
                </a:solidFill>
                <a:latin typeface="Monotype Corsiva" panose="03010101010201010101" pitchFamily="66" charset="0"/>
              </a:rPr>
              <a:t>A*  Algorithm</a:t>
            </a:r>
            <a:endParaRPr lang="en-US" sz="3600" dirty="0"/>
          </a:p>
        </p:txBody>
      </p:sp>
    </p:spTree>
    <p:extLst>
      <p:ext uri="{BB962C8B-B14F-4D97-AF65-F5344CB8AC3E}">
        <p14:creationId xmlns:p14="http://schemas.microsoft.com/office/powerpoint/2010/main" val="2598624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017" y="1502815"/>
            <a:ext cx="9110053" cy="3139321"/>
          </a:xfrm>
          <a:prstGeom prst="rect">
            <a:avLst/>
          </a:prstGeom>
        </p:spPr>
        <p:txBody>
          <a:bodyPr wrap="square">
            <a:spAutoFit/>
          </a:bodyPr>
          <a:lstStyle/>
          <a:p>
            <a:pPr marL="285750" indent="-285750">
              <a:buFont typeface="Wingdings" panose="05000000000000000000" pitchFamily="2" charset="2"/>
              <a:buChar char="v"/>
            </a:pPr>
            <a:r>
              <a:rPr lang="en-US" b="1" dirty="0">
                <a:solidFill>
                  <a:srgbClr val="C00000"/>
                </a:solidFill>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is the name given to the algorithm where the </a:t>
            </a:r>
            <a:r>
              <a:rPr lang="en-US" b="1" dirty="0">
                <a:solidFill>
                  <a:srgbClr val="C00000"/>
                </a:solidFill>
                <a:latin typeface="Times New Roman" panose="02020603050405020304" pitchFamily="18" charset="0"/>
                <a:cs typeface="Times New Roman" panose="02020603050405020304" pitchFamily="18" charset="0"/>
              </a:rPr>
              <a:t>h(node)</a:t>
            </a:r>
            <a:r>
              <a:rPr lang="en-US" dirty="0">
                <a:latin typeface="Times New Roman" panose="02020603050405020304" pitchFamily="18" charset="0"/>
                <a:cs typeface="Times New Roman" panose="02020603050405020304" pitchFamily="18" charset="0"/>
              </a:rPr>
              <a:t> function is </a:t>
            </a:r>
            <a:r>
              <a:rPr lang="en-US" b="1" dirty="0">
                <a:solidFill>
                  <a:srgbClr val="C00000"/>
                </a:solidFill>
                <a:latin typeface="Times New Roman" panose="02020603050405020304" pitchFamily="18" charset="0"/>
                <a:cs typeface="Times New Roman" panose="02020603050405020304" pitchFamily="18" charset="0"/>
              </a:rPr>
              <a:t>admissible.</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other words, it is guaranteed to provide an underestimate of </a:t>
            </a:r>
            <a:r>
              <a:rPr lang="en-US" dirty="0" smtClean="0">
                <a:latin typeface="Times New Roman" panose="02020603050405020304" pitchFamily="18" charset="0"/>
                <a:cs typeface="Times New Roman" panose="02020603050405020304" pitchFamily="18" charset="0"/>
              </a:rPr>
              <a:t>the true </a:t>
            </a:r>
            <a:r>
              <a:rPr lang="en-US" dirty="0">
                <a:latin typeface="Times New Roman" panose="02020603050405020304" pitchFamily="18" charset="0"/>
                <a:cs typeface="Times New Roman" panose="02020603050405020304" pitchFamily="18" charset="0"/>
              </a:rPr>
              <a:t>cost to the goal</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non admissible heuristic </a:t>
            </a:r>
            <a:r>
              <a:rPr lang="en-US" dirty="0">
                <a:latin typeface="Times New Roman" panose="02020603050405020304" pitchFamily="18" charset="0"/>
                <a:cs typeface="Times New Roman" panose="02020603050405020304" pitchFamily="18" charset="0"/>
              </a:rPr>
              <a:t>for h(node) is used, then the </a:t>
            </a:r>
            <a:r>
              <a:rPr lang="en-US" b="1" dirty="0">
                <a:solidFill>
                  <a:srgbClr val="C00000"/>
                </a:solidFill>
                <a:latin typeface="Times New Roman" panose="02020603050405020304" pitchFamily="18" charset="0"/>
                <a:cs typeface="Times New Roman" panose="02020603050405020304" pitchFamily="18" charset="0"/>
              </a:rPr>
              <a:t>algorithm is called A</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is optimal and </a:t>
            </a:r>
            <a:r>
              <a:rPr lang="en-US" dirty="0" smtClean="0">
                <a:latin typeface="Times New Roman" panose="02020603050405020304" pitchFamily="18" charset="0"/>
                <a:cs typeface="Times New Roman" panose="02020603050405020304" pitchFamily="18" charset="0"/>
              </a:rPr>
              <a:t>complete; [</a:t>
            </a:r>
            <a:r>
              <a:rPr lang="en-US" dirty="0" smtClean="0">
                <a:solidFill>
                  <a:srgbClr val="C00000"/>
                </a:solidFill>
                <a:latin typeface="Times New Roman" panose="02020603050405020304" pitchFamily="18" charset="0"/>
                <a:cs typeface="Times New Roman" panose="02020603050405020304" pitchFamily="18" charset="0"/>
              </a:rPr>
              <a:t>if the search tree is having finite branching factor &amp; finite depth.]</a:t>
            </a: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other words, it is guaranteed to find a </a:t>
            </a:r>
            <a:r>
              <a:rPr lang="en-US" dirty="0" smtClean="0">
                <a:latin typeface="Times New Roman" panose="02020603050405020304" pitchFamily="18" charset="0"/>
                <a:cs typeface="Times New Roman" panose="02020603050405020304" pitchFamily="18" charset="0"/>
              </a:rPr>
              <a:t>solution, and </a:t>
            </a:r>
            <a:r>
              <a:rPr lang="en-US" dirty="0">
                <a:latin typeface="Times New Roman" panose="02020603050405020304" pitchFamily="18" charset="0"/>
                <a:cs typeface="Times New Roman" panose="02020603050405020304" pitchFamily="18" charset="0"/>
              </a:rPr>
              <a:t>that solution is guaranteed to be the best </a:t>
            </a:r>
            <a:r>
              <a:rPr lang="en-US" dirty="0" smtClean="0">
                <a:latin typeface="Times New Roman" panose="02020603050405020304" pitchFamily="18" charset="0"/>
                <a:cs typeface="Times New Roman" panose="02020603050405020304" pitchFamily="18" charset="0"/>
              </a:rPr>
              <a:t>solution in a finite search scenario.</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Both of these conditions are likely to be met in all real-world situations, and so for simplicity we can state that </a:t>
            </a:r>
            <a:r>
              <a:rPr lang="en-US" dirty="0">
                <a:solidFill>
                  <a:srgbClr val="C00000"/>
                </a:solidFill>
                <a:latin typeface="Times New Roman" panose="02020603050405020304" pitchFamily="18" charset="0"/>
                <a:cs typeface="Times New Roman" panose="02020603050405020304" pitchFamily="18" charset="0"/>
              </a:rPr>
              <a:t>A* is </a:t>
            </a:r>
            <a:r>
              <a:rPr lang="en-US" dirty="0" smtClean="0">
                <a:solidFill>
                  <a:srgbClr val="C00000"/>
                </a:solidFill>
                <a:latin typeface="Times New Roman" panose="02020603050405020304" pitchFamily="18" charset="0"/>
                <a:cs typeface="Times New Roman" panose="02020603050405020304" pitchFamily="18" charset="0"/>
              </a:rPr>
              <a:t>complete; although</a:t>
            </a:r>
            <a:r>
              <a:rPr lang="en-US" dirty="0">
                <a:solidFill>
                  <a:srgbClr val="C00000"/>
                </a:solidFill>
                <a:latin typeface="Times New Roman" panose="02020603050405020304" pitchFamily="18" charset="0"/>
                <a:cs typeface="Times New Roman" panose="02020603050405020304" pitchFamily="18" charset="0"/>
              </a:rPr>
              <a:t>, to be more accurate:</a:t>
            </a:r>
          </a:p>
          <a:p>
            <a:pPr marL="285750" indent="-285750">
              <a:buFont typeface="Wingdings" panose="05000000000000000000" pitchFamily="2" charset="2"/>
              <a:buChar char="v"/>
            </a:pP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751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81424" y="2089998"/>
            <a:ext cx="3592146" cy="1681902"/>
            <a:chOff x="2281424" y="2089998"/>
            <a:chExt cx="3592146" cy="1681902"/>
          </a:xfrm>
        </p:grpSpPr>
        <p:pic>
          <p:nvPicPr>
            <p:cNvPr id="2" name="Picture 1"/>
            <p:cNvPicPr>
              <a:picLocks noChangeAspect="1"/>
            </p:cNvPicPr>
            <p:nvPr/>
          </p:nvPicPr>
          <p:blipFill>
            <a:blip r:embed="rId2"/>
            <a:stretch>
              <a:fillRect/>
            </a:stretch>
          </p:blipFill>
          <p:spPr>
            <a:xfrm>
              <a:off x="2892245" y="2571750"/>
              <a:ext cx="2981325" cy="1200150"/>
            </a:xfrm>
            <a:prstGeom prst="rect">
              <a:avLst/>
            </a:prstGeom>
          </p:spPr>
        </p:pic>
        <p:pic>
          <p:nvPicPr>
            <p:cNvPr id="3" name="Picture 2"/>
            <p:cNvPicPr>
              <a:picLocks noChangeAspect="1"/>
            </p:cNvPicPr>
            <p:nvPr/>
          </p:nvPicPr>
          <p:blipFill>
            <a:blip r:embed="rId3"/>
            <a:stretch>
              <a:fillRect/>
            </a:stretch>
          </p:blipFill>
          <p:spPr>
            <a:xfrm>
              <a:off x="2281424" y="2089998"/>
              <a:ext cx="2739147" cy="433924"/>
            </a:xfrm>
            <a:prstGeom prst="rect">
              <a:avLst/>
            </a:prstGeom>
          </p:spPr>
        </p:pic>
      </p:grpSp>
      <p:sp>
        <p:nvSpPr>
          <p:cNvPr id="5" name="Rectangle 4"/>
          <p:cNvSpPr/>
          <p:nvPr/>
        </p:nvSpPr>
        <p:spPr>
          <a:xfrm>
            <a:off x="143555" y="1197405"/>
            <a:ext cx="8856890" cy="646331"/>
          </a:xfrm>
          <a:prstGeom prst="rect">
            <a:avLst/>
          </a:prstGeom>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A* search algorithm, we use search heuristic as well as the cost to reach the node. Hence we can combine both costs as following, and this </a:t>
            </a:r>
            <a:r>
              <a:rPr lang="en-US" dirty="0">
                <a:solidFill>
                  <a:srgbClr val="C00000"/>
                </a:solidFill>
                <a:latin typeface="Times New Roman" panose="02020603050405020304" pitchFamily="18" charset="0"/>
                <a:cs typeface="Times New Roman" panose="02020603050405020304" pitchFamily="18" charset="0"/>
              </a:rPr>
              <a:t>sum</a:t>
            </a:r>
            <a:r>
              <a:rPr lang="en-US" dirty="0">
                <a:latin typeface="Times New Roman" panose="02020603050405020304" pitchFamily="18" charset="0"/>
                <a:cs typeface="Times New Roman" panose="02020603050405020304" pitchFamily="18" charset="0"/>
              </a:rPr>
              <a:t> is called as a </a:t>
            </a:r>
            <a:r>
              <a:rPr lang="en-US" b="1" dirty="0">
                <a:solidFill>
                  <a:srgbClr val="C00000"/>
                </a:solidFill>
                <a:latin typeface="Times New Roman" panose="02020603050405020304" pitchFamily="18" charset="0"/>
                <a:cs typeface="Times New Roman" panose="02020603050405020304" pitchFamily="18" charset="0"/>
              </a:rPr>
              <a:t>fitness number</a:t>
            </a:r>
            <a:r>
              <a:rPr lang="en-US" dirty="0">
                <a:latin typeface="Times New Roman" panose="02020603050405020304" pitchFamily="18" charset="0"/>
                <a:cs typeface="Times New Roman" panose="02020603050405020304" pitchFamily="18" charset="0"/>
              </a:rPr>
              <a:t>.</a:t>
            </a:r>
          </a:p>
        </p:txBody>
      </p:sp>
      <p:sp>
        <p:nvSpPr>
          <p:cNvPr id="6" name="Rectangle 5"/>
          <p:cNvSpPr/>
          <p:nvPr/>
        </p:nvSpPr>
        <p:spPr>
          <a:xfrm>
            <a:off x="143555" y="4176748"/>
            <a:ext cx="8704185" cy="646331"/>
          </a:xfrm>
          <a:prstGeom prst="rect">
            <a:avLst/>
          </a:prstGeom>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has combined features of </a:t>
            </a:r>
            <a:r>
              <a:rPr lang="en-US" b="1" dirty="0">
                <a:solidFill>
                  <a:srgbClr val="C00000"/>
                </a:solidFill>
                <a:latin typeface="Times New Roman" panose="02020603050405020304" pitchFamily="18" charset="0"/>
                <a:cs typeface="Times New Roman" panose="02020603050405020304" pitchFamily="18" charset="0"/>
              </a:rPr>
              <a:t>UCS</a:t>
            </a:r>
            <a:r>
              <a:rPr lang="en-US" dirty="0">
                <a:latin typeface="Times New Roman" panose="02020603050405020304" pitchFamily="18" charset="0"/>
                <a:cs typeface="Times New Roman" panose="02020603050405020304" pitchFamily="18" charset="0"/>
              </a:rPr>
              <a:t> and </a:t>
            </a:r>
            <a:r>
              <a:rPr lang="en-US" b="1" dirty="0">
                <a:solidFill>
                  <a:srgbClr val="C00000"/>
                </a:solidFill>
                <a:latin typeface="Times New Roman" panose="02020603050405020304" pitchFamily="18" charset="0"/>
                <a:cs typeface="Times New Roman" panose="02020603050405020304" pitchFamily="18" charset="0"/>
              </a:rPr>
              <a:t>greedy best-first search</a:t>
            </a:r>
            <a:r>
              <a:rPr lang="en-US" dirty="0">
                <a:latin typeface="Times New Roman" panose="02020603050405020304" pitchFamily="18" charset="0"/>
                <a:cs typeface="Times New Roman" panose="02020603050405020304" pitchFamily="18" charset="0"/>
              </a:rPr>
              <a:t>, by which it solve the problem efficiently.</a:t>
            </a:r>
          </a:p>
        </p:txBody>
      </p:sp>
    </p:spTree>
    <p:extLst>
      <p:ext uri="{BB962C8B-B14F-4D97-AF65-F5344CB8AC3E}">
        <p14:creationId xmlns:p14="http://schemas.microsoft.com/office/powerpoint/2010/main" val="39494560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3310" y="281175"/>
            <a:ext cx="4070345" cy="646331"/>
          </a:xfrm>
          <a:prstGeom prst="rect">
            <a:avLst/>
          </a:prstGeom>
        </p:spPr>
        <p:txBody>
          <a:bodyPr wrap="none">
            <a:spAutoFit/>
          </a:bodyPr>
          <a:lstStyle/>
          <a:p>
            <a:r>
              <a:rPr lang="en-US" sz="3600" dirty="0">
                <a:solidFill>
                  <a:schemeClr val="bg1"/>
                </a:solidFill>
                <a:latin typeface="Monotype Corsiva" panose="03010101010201010101" pitchFamily="66" charset="0"/>
              </a:rPr>
              <a:t>Algorithm of A* search:</a:t>
            </a:r>
          </a:p>
        </p:txBody>
      </p:sp>
      <p:sp>
        <p:nvSpPr>
          <p:cNvPr id="3" name="Rectangle 2"/>
          <p:cNvSpPr/>
          <p:nvPr/>
        </p:nvSpPr>
        <p:spPr>
          <a:xfrm>
            <a:off x="143554" y="1197405"/>
            <a:ext cx="9000445" cy="424731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Step1</a:t>
            </a:r>
            <a:r>
              <a:rPr lang="en-US" dirty="0">
                <a:latin typeface="Times New Roman" panose="02020603050405020304" pitchFamily="18" charset="0"/>
                <a:cs typeface="Times New Roman" panose="02020603050405020304" pitchFamily="18" charset="0"/>
              </a:rPr>
              <a:t>: Place the starting node in the OPEN list.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Check if the OPEN list is empty or not, if the list is empty then return failure </a:t>
            </a:r>
            <a:r>
              <a:rPr lang="en-US" dirty="0" smtClean="0">
                <a:latin typeface="Times New Roman" panose="02020603050405020304" pitchFamily="18" charset="0"/>
                <a:cs typeface="Times New Roman" panose="02020603050405020304" pitchFamily="18" charset="0"/>
              </a:rPr>
              <a:t>and stops.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3</a:t>
            </a:r>
            <a:r>
              <a:rPr lang="en-US" dirty="0">
                <a:latin typeface="Times New Roman" panose="02020603050405020304" pitchFamily="18" charset="0"/>
                <a:cs typeface="Times New Roman" panose="02020603050405020304" pitchFamily="18" charset="0"/>
              </a:rPr>
              <a:t>: Select the node from the OPEN list which has the </a:t>
            </a:r>
            <a:r>
              <a:rPr lang="en-US" dirty="0">
                <a:solidFill>
                  <a:srgbClr val="C00000"/>
                </a:solidFill>
                <a:latin typeface="Times New Roman" panose="02020603050405020304" pitchFamily="18" charset="0"/>
                <a:cs typeface="Times New Roman" panose="02020603050405020304" pitchFamily="18" charset="0"/>
              </a:rPr>
              <a:t>smallest value of evaluation function (g+h)</a:t>
            </a:r>
            <a:r>
              <a:rPr lang="en-US" dirty="0">
                <a:latin typeface="Times New Roman" panose="02020603050405020304" pitchFamily="18" charset="0"/>
                <a:cs typeface="Times New Roman" panose="02020603050405020304" pitchFamily="18" charset="0"/>
              </a:rPr>
              <a:t>, if node n is goal node then return success and stop, </a:t>
            </a:r>
            <a:r>
              <a:rPr lang="en-US" dirty="0" smtClean="0">
                <a:latin typeface="Times New Roman" panose="02020603050405020304" pitchFamily="18" charset="0"/>
                <a:cs typeface="Times New Roman" panose="02020603050405020304" pitchFamily="18" charset="0"/>
              </a:rPr>
              <a:t>otherwise</a:t>
            </a:r>
          </a:p>
          <a:p>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4:</a:t>
            </a:r>
            <a:r>
              <a:rPr lang="en-US" dirty="0">
                <a:latin typeface="Times New Roman" panose="02020603050405020304" pitchFamily="18" charset="0"/>
                <a:cs typeface="Times New Roman" panose="02020603050405020304" pitchFamily="18" charset="0"/>
              </a:rPr>
              <a:t> Expand node n and generate all of its successors, and put n into the closed list. For each successor n', check whether n' is already in the OPEN or CLOSED list, if not then compute evaluation function for n' and place into Open list</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Step 5:</a:t>
            </a:r>
            <a:r>
              <a:rPr lang="en-US" dirty="0">
                <a:latin typeface="Times New Roman" panose="02020603050405020304" pitchFamily="18" charset="0"/>
                <a:cs typeface="Times New Roman" panose="02020603050405020304" pitchFamily="18" charset="0"/>
              </a:rPr>
              <a:t> Else if node n' is already in OPEN and CLOSED, then it should be attached to the back pointer which reflects the lowest g(n') value.</a:t>
            </a:r>
          </a:p>
          <a:p>
            <a:pPr algn="just"/>
            <a:r>
              <a:rPr lang="en-US" b="1" dirty="0">
                <a:latin typeface="Times New Roman" panose="02020603050405020304" pitchFamily="18" charset="0"/>
                <a:cs typeface="Times New Roman" panose="02020603050405020304" pitchFamily="18" charset="0"/>
              </a:rPr>
              <a:t>Step 6:</a:t>
            </a:r>
            <a:r>
              <a:rPr lang="en-US" dirty="0">
                <a:latin typeface="Times New Roman" panose="02020603050405020304" pitchFamily="18" charset="0"/>
                <a:cs typeface="Times New Roman" panose="02020603050405020304" pitchFamily="18" charset="0"/>
              </a:rPr>
              <a:t> Return to </a:t>
            </a:r>
            <a:r>
              <a:rPr lang="en-US" b="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0839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Monotype Corsiva" panose="03010101010201010101" pitchFamily="66" charset="0"/>
              </a:rPr>
              <a:t>Informed / Heuristic Search</a:t>
            </a:r>
            <a:endParaRPr lang="en-US" dirty="0">
              <a:solidFill>
                <a:schemeClr val="bg1"/>
              </a:solidFill>
              <a:latin typeface="Monotype Corsiva" panose="03010101010201010101" pitchFamily="66" charset="0"/>
            </a:endParaRPr>
          </a:p>
        </p:txBody>
      </p:sp>
      <p:sp>
        <p:nvSpPr>
          <p:cNvPr id="3" name="Rectangle 2"/>
          <p:cNvSpPr/>
          <p:nvPr/>
        </p:nvSpPr>
        <p:spPr>
          <a:xfrm>
            <a:off x="69950" y="1350110"/>
            <a:ext cx="9074050" cy="3339376"/>
          </a:xfrm>
          <a:prstGeom prst="rect">
            <a:avLst/>
          </a:prstGeom>
        </p:spPr>
        <p:txBody>
          <a:bodyPr wrap="square">
            <a:spAutoFit/>
          </a:bodyPr>
          <a:lstStyle/>
          <a:p>
            <a:r>
              <a:rPr lang="en-US" sz="2000" dirty="0">
                <a:solidFill>
                  <a:srgbClr val="C00000"/>
                </a:solidFill>
                <a:latin typeface="Times New Roman" panose="02020603050405020304" pitchFamily="18" charset="0"/>
                <a:cs typeface="Times New Roman" panose="02020603050405020304" pitchFamily="18" charset="0"/>
              </a:rPr>
              <a:t>Take </a:t>
            </a:r>
            <a:r>
              <a:rPr lang="en-US" sz="2000" dirty="0" smtClean="0">
                <a:solidFill>
                  <a:srgbClr val="C00000"/>
                </a:solidFill>
                <a:latin typeface="Times New Roman" panose="02020603050405020304" pitchFamily="18" charset="0"/>
                <a:cs typeface="Times New Roman" panose="02020603050405020304" pitchFamily="18" charset="0"/>
              </a:rPr>
              <a:t>the example </a:t>
            </a:r>
            <a:r>
              <a:rPr lang="en-US" sz="2000" dirty="0">
                <a:solidFill>
                  <a:srgbClr val="C00000"/>
                </a:solidFill>
                <a:latin typeface="Times New Roman" panose="02020603050405020304" pitchFamily="18" charset="0"/>
                <a:cs typeface="Times New Roman" panose="02020603050405020304" pitchFamily="18" charset="0"/>
              </a:rPr>
              <a:t>of looking for a suitable Christmas gift. </a:t>
            </a:r>
            <a:endParaRPr lang="en-US" sz="2000" dirty="0" smtClean="0">
              <a:solidFill>
                <a:srgbClr val="C00000"/>
              </a:solidFill>
              <a:latin typeface="Times New Roman" panose="02020603050405020304" pitchFamily="18" charset="0"/>
              <a:cs typeface="Times New Roman" panose="02020603050405020304" pitchFamily="18" charset="0"/>
            </a:endParaRPr>
          </a:p>
          <a:p>
            <a:endParaRPr lang="en-US" sz="2000" dirty="0" smtClean="0">
              <a:solidFill>
                <a:srgbClr val="C00000"/>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Very </a:t>
            </a:r>
            <a:r>
              <a:rPr lang="en-US" sz="1900" dirty="0">
                <a:latin typeface="Times New Roman" panose="02020603050405020304" pitchFamily="18" charset="0"/>
                <a:cs typeface="Times New Roman" panose="02020603050405020304" pitchFamily="18" charset="0"/>
              </a:rPr>
              <a:t>few people </a:t>
            </a:r>
            <a:r>
              <a:rPr lang="en-US" sz="1900" dirty="0" smtClean="0">
                <a:latin typeface="Times New Roman" panose="02020603050405020304" pitchFamily="18" charset="0"/>
                <a:cs typeface="Times New Roman" panose="02020603050405020304" pitchFamily="18" charset="0"/>
              </a:rPr>
              <a:t>would simply </a:t>
            </a:r>
            <a:r>
              <a:rPr lang="en-US" sz="1900" dirty="0">
                <a:latin typeface="Times New Roman" panose="02020603050405020304" pitchFamily="18" charset="0"/>
                <a:cs typeface="Times New Roman" panose="02020603050405020304" pitchFamily="18" charset="0"/>
              </a:rPr>
              <a:t>walk into </a:t>
            </a:r>
            <a:r>
              <a:rPr lang="en-US" sz="1900" dirty="0">
                <a:solidFill>
                  <a:srgbClr val="FF0000"/>
                </a:solidFill>
                <a:latin typeface="Times New Roman" panose="02020603050405020304" pitchFamily="18" charset="0"/>
                <a:cs typeface="Times New Roman" panose="02020603050405020304" pitchFamily="18" charset="0"/>
              </a:rPr>
              <a:t>each shop </a:t>
            </a:r>
            <a:r>
              <a:rPr lang="en-US" sz="1900" dirty="0">
                <a:latin typeface="Times New Roman" panose="02020603050405020304" pitchFamily="18" charset="0"/>
                <a:cs typeface="Times New Roman" panose="02020603050405020304" pitchFamily="18" charset="0"/>
              </a:rPr>
              <a:t>as they came across it, looking in </a:t>
            </a:r>
            <a:r>
              <a:rPr lang="en-US" sz="1900" dirty="0" smtClean="0">
                <a:solidFill>
                  <a:srgbClr val="FF0000"/>
                </a:solidFill>
                <a:latin typeface="Times New Roman" panose="02020603050405020304" pitchFamily="18" charset="0"/>
                <a:cs typeface="Times New Roman" panose="02020603050405020304" pitchFamily="18" charset="0"/>
              </a:rPr>
              <a:t>each department </a:t>
            </a:r>
            <a:r>
              <a:rPr lang="en-US" sz="1900" dirty="0">
                <a:latin typeface="Times New Roman" panose="02020603050405020304" pitchFamily="18" charset="0"/>
                <a:cs typeface="Times New Roman" panose="02020603050405020304" pitchFamily="18" charset="0"/>
              </a:rPr>
              <a:t>in turn until </a:t>
            </a:r>
            <a:r>
              <a:rPr lang="en-US" sz="1900" dirty="0" smtClean="0">
                <a:latin typeface="Times New Roman" panose="02020603050405020304" pitchFamily="18" charset="0"/>
                <a:cs typeface="Times New Roman" panose="02020603050405020304" pitchFamily="18" charset="0"/>
              </a:rPr>
              <a:t>they see a present that they desired . </a:t>
            </a:r>
          </a:p>
          <a:p>
            <a:pPr algn="just"/>
            <a:endParaRPr lang="en-US" sz="19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Most people would </a:t>
            </a:r>
            <a:r>
              <a:rPr lang="en-US" sz="1900" dirty="0">
                <a:latin typeface="Times New Roman" panose="02020603050405020304" pitchFamily="18" charset="0"/>
                <a:cs typeface="Times New Roman" panose="02020603050405020304" pitchFamily="18" charset="0"/>
              </a:rPr>
              <a:t>go </a:t>
            </a:r>
            <a:r>
              <a:rPr lang="en-US" sz="1900" dirty="0">
                <a:solidFill>
                  <a:srgbClr val="FF0000"/>
                </a:solidFill>
                <a:latin typeface="Times New Roman" panose="02020603050405020304" pitchFamily="18" charset="0"/>
                <a:cs typeface="Times New Roman" panose="02020603050405020304" pitchFamily="18" charset="0"/>
              </a:rPr>
              <a:t>straight to the shop </a:t>
            </a:r>
            <a:r>
              <a:rPr lang="en-US" sz="1900" dirty="0">
                <a:latin typeface="Times New Roman" panose="02020603050405020304" pitchFamily="18" charset="0"/>
                <a:cs typeface="Times New Roman" panose="02020603050405020304" pitchFamily="18" charset="0"/>
              </a:rPr>
              <a:t>that they </a:t>
            </a:r>
            <a:r>
              <a:rPr lang="en-US" sz="1900" dirty="0">
                <a:solidFill>
                  <a:srgbClr val="FF0000"/>
                </a:solidFill>
                <a:latin typeface="Times New Roman" panose="02020603050405020304" pitchFamily="18" charset="0"/>
                <a:cs typeface="Times New Roman" panose="02020603050405020304" pitchFamily="18" charset="0"/>
              </a:rPr>
              <a:t>considered to be most likely </a:t>
            </a:r>
            <a:r>
              <a:rPr lang="en-US" sz="1900" dirty="0" smtClean="0">
                <a:latin typeface="Times New Roman" panose="02020603050405020304" pitchFamily="18" charset="0"/>
                <a:cs typeface="Times New Roman" panose="02020603050405020304" pitchFamily="18" charset="0"/>
              </a:rPr>
              <a:t>to have </a:t>
            </a:r>
            <a:r>
              <a:rPr lang="en-US" sz="1900" dirty="0">
                <a:latin typeface="Times New Roman" panose="02020603050405020304" pitchFamily="18" charset="0"/>
                <a:cs typeface="Times New Roman" panose="02020603050405020304" pitchFamily="18" charset="0"/>
              </a:rPr>
              <a:t>a suitable gift. </a:t>
            </a:r>
            <a:endParaRPr lang="en-US" sz="19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If </a:t>
            </a:r>
            <a:r>
              <a:rPr lang="en-US" sz="1900" dirty="0">
                <a:latin typeface="Times New Roman" panose="02020603050405020304" pitchFamily="18" charset="0"/>
                <a:cs typeface="Times New Roman" panose="02020603050405020304" pitchFamily="18" charset="0"/>
              </a:rPr>
              <a:t>no gift was found in that shop, they would </a:t>
            </a:r>
            <a:r>
              <a:rPr lang="en-US" sz="1900" dirty="0" smtClean="0">
                <a:latin typeface="Times New Roman" panose="02020603050405020304" pitchFamily="18" charset="0"/>
                <a:cs typeface="Times New Roman" panose="02020603050405020304" pitchFamily="18" charset="0"/>
              </a:rPr>
              <a:t>then proceed </a:t>
            </a:r>
            <a:r>
              <a:rPr lang="en-US" sz="1900" dirty="0">
                <a:latin typeface="Times New Roman" panose="02020603050405020304" pitchFamily="18" charset="0"/>
                <a:cs typeface="Times New Roman" panose="02020603050405020304" pitchFamily="18" charset="0"/>
              </a:rPr>
              <a:t>to the shop they considered to be the </a:t>
            </a:r>
            <a:r>
              <a:rPr lang="en-US" sz="1900" dirty="0">
                <a:solidFill>
                  <a:srgbClr val="FF0000"/>
                </a:solidFill>
                <a:latin typeface="Times New Roman" panose="02020603050405020304" pitchFamily="18" charset="0"/>
                <a:cs typeface="Times New Roman" panose="02020603050405020304" pitchFamily="18" charset="0"/>
              </a:rPr>
              <a:t>next most likely </a:t>
            </a:r>
            <a:r>
              <a:rPr lang="en-US" sz="1900" dirty="0">
                <a:latin typeface="Times New Roman" panose="02020603050405020304" pitchFamily="18" charset="0"/>
                <a:cs typeface="Times New Roman" panose="02020603050405020304" pitchFamily="18" charset="0"/>
              </a:rPr>
              <a:t>to have </a:t>
            </a:r>
            <a:r>
              <a:rPr lang="en-US" sz="1900" dirty="0" smtClean="0">
                <a:latin typeface="Times New Roman" panose="02020603050405020304" pitchFamily="18" charset="0"/>
                <a:cs typeface="Times New Roman" panose="02020603050405020304" pitchFamily="18" charset="0"/>
              </a:rPr>
              <a:t>a suitable </a:t>
            </a:r>
            <a:r>
              <a:rPr lang="en-US" sz="1900" dirty="0">
                <a:latin typeface="Times New Roman" panose="02020603050405020304" pitchFamily="18" charset="0"/>
                <a:cs typeface="Times New Roman" panose="02020603050405020304" pitchFamily="18" charset="0"/>
              </a:rPr>
              <a:t>gift.</a:t>
            </a:r>
          </a:p>
          <a:p>
            <a:pPr marL="342900" indent="-342900" algn="just">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This kind of information is called a </a:t>
            </a:r>
            <a:r>
              <a:rPr lang="en-US" sz="1900" b="1" dirty="0" smtClean="0">
                <a:solidFill>
                  <a:srgbClr val="C00000"/>
                </a:solidFill>
                <a:latin typeface="Times New Roman" panose="02020603050405020304" pitchFamily="18" charset="0"/>
                <a:cs typeface="Times New Roman" panose="02020603050405020304" pitchFamily="18" charset="0"/>
              </a:rPr>
              <a:t>heuristic.</a:t>
            </a:r>
          </a:p>
          <a:p>
            <a:pPr marL="342900" indent="-342900" algn="just">
              <a:buFont typeface="Wingdings" panose="05000000000000000000" pitchFamily="2" charset="2"/>
              <a:buChar char="v"/>
            </a:pPr>
            <a:endParaRPr lang="en-US" sz="19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39265" y="2014701"/>
            <a:ext cx="2611931" cy="3146466"/>
          </a:xfrm>
          <a:prstGeom prst="rect">
            <a:avLst/>
          </a:prstGeom>
        </p:spPr>
      </p:pic>
      <p:pic>
        <p:nvPicPr>
          <p:cNvPr id="4" name="Picture 3"/>
          <p:cNvPicPr>
            <a:picLocks noChangeAspect="1"/>
          </p:cNvPicPr>
          <p:nvPr/>
        </p:nvPicPr>
        <p:blipFill>
          <a:blip r:embed="rId3"/>
          <a:stretch>
            <a:fillRect/>
          </a:stretch>
        </p:blipFill>
        <p:spPr>
          <a:xfrm>
            <a:off x="610820" y="2461238"/>
            <a:ext cx="3817625" cy="2682262"/>
          </a:xfrm>
          <a:prstGeom prst="rect">
            <a:avLst/>
          </a:prstGeom>
        </p:spPr>
      </p:pic>
      <p:sp>
        <p:nvSpPr>
          <p:cNvPr id="2" name="Rectangle 1"/>
          <p:cNvSpPr/>
          <p:nvPr/>
        </p:nvSpPr>
        <p:spPr>
          <a:xfrm>
            <a:off x="0" y="1197405"/>
            <a:ext cx="9144000" cy="1477328"/>
          </a:xfrm>
          <a:prstGeom prst="rect">
            <a:avLst/>
          </a:prstGeom>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this example, we will traverse the given graph using the A* algorithm. </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heuristic value of all states is given in the below table so we will calculate the f(n) of each state using the formula f(n)= g(n) + h(n), where g(n) is the cost to reach any node from start state.</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Here we will use OPEN and CLOSED list.</a:t>
            </a:r>
          </a:p>
        </p:txBody>
      </p:sp>
    </p:spTree>
    <p:extLst>
      <p:ext uri="{BB962C8B-B14F-4D97-AF65-F5344CB8AC3E}">
        <p14:creationId xmlns:p14="http://schemas.microsoft.com/office/powerpoint/2010/main" val="3347140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44700"/>
            <a:ext cx="9144000" cy="4524315"/>
          </a:xfrm>
          <a:prstGeom prst="rect">
            <a:avLst/>
          </a:prstGeom>
          <a:noFill/>
        </p:spPr>
        <p:txBody>
          <a:bodyPr wrap="square" rtlCol="0">
            <a:spAutoFit/>
          </a:bodyPr>
          <a:lstStyle/>
          <a:p>
            <a:r>
              <a:rPr lang="en-SG" sz="1600" b="1" dirty="0" smtClean="0">
                <a:latin typeface="Times New Roman" panose="02020603050405020304" pitchFamily="18" charset="0"/>
                <a:cs typeface="Times New Roman" panose="02020603050405020304" pitchFamily="18" charset="0"/>
              </a:rPr>
              <a:t>Step 1</a:t>
            </a:r>
          </a:p>
          <a:p>
            <a:r>
              <a:rPr lang="en-SG" sz="1600" b="1" dirty="0" smtClean="0">
                <a:latin typeface="Times New Roman" panose="02020603050405020304" pitchFamily="18" charset="0"/>
                <a:cs typeface="Times New Roman" panose="02020603050405020304" pitchFamily="18" charset="0"/>
              </a:rPr>
              <a:t>Considering </a:t>
            </a:r>
            <a:r>
              <a:rPr lang="en-SG" sz="1600" b="1" u="sng" dirty="0" smtClean="0">
                <a:solidFill>
                  <a:srgbClr val="FF0000"/>
                </a:solidFill>
                <a:latin typeface="Times New Roman" panose="02020603050405020304" pitchFamily="18" charset="0"/>
                <a:cs typeface="Times New Roman" panose="02020603050405020304" pitchFamily="18" charset="0"/>
              </a:rPr>
              <a:t>Root Node S</a:t>
            </a:r>
            <a:r>
              <a:rPr lang="en-SG" sz="1600" b="1" dirty="0" smtClean="0">
                <a:latin typeface="Times New Roman" panose="02020603050405020304" pitchFamily="18" charset="0"/>
                <a:cs typeface="Times New Roman" panose="02020603050405020304" pitchFamily="18" charset="0"/>
              </a:rPr>
              <a:t>, </a:t>
            </a:r>
            <a:r>
              <a:rPr lang="en-SG" sz="1600" b="1" u="sng" dirty="0" smtClean="0">
                <a:latin typeface="Times New Roman" panose="02020603050405020304" pitchFamily="18" charset="0"/>
                <a:cs typeface="Times New Roman" panose="02020603050405020304" pitchFamily="18" charset="0"/>
              </a:rPr>
              <a:t>S has two child nodes A &amp; G . </a:t>
            </a:r>
            <a:r>
              <a:rPr lang="en-SG" sz="1600" dirty="0" smtClean="0">
                <a:latin typeface="Times New Roman" panose="02020603050405020304" pitchFamily="18" charset="0"/>
                <a:cs typeface="Times New Roman" panose="02020603050405020304" pitchFamily="18" charset="0"/>
              </a:rPr>
              <a:t>Also</a:t>
            </a:r>
            <a:r>
              <a:rPr lang="en-SG" sz="1600" dirty="0">
                <a:latin typeface="Times New Roman" panose="02020603050405020304" pitchFamily="18" charset="0"/>
                <a:cs typeface="Times New Roman" panose="02020603050405020304" pitchFamily="18" charset="0"/>
              </a:rPr>
              <a:t> </a:t>
            </a:r>
            <a:r>
              <a:rPr lang="en-SG" sz="1600" b="1" dirty="0" smtClean="0">
                <a:solidFill>
                  <a:srgbClr val="7030A0"/>
                </a:solidFill>
                <a:latin typeface="Times New Roman" panose="02020603050405020304" pitchFamily="18" charset="0"/>
                <a:cs typeface="Times New Roman" panose="02020603050405020304" pitchFamily="18" charset="0"/>
              </a:rPr>
              <a:t>Evaluation Function is f(n) = g(n)+ h(n)</a:t>
            </a:r>
          </a:p>
          <a:p>
            <a:r>
              <a:rPr lang="en-SG" sz="1600" dirty="0" smtClean="0">
                <a:solidFill>
                  <a:srgbClr val="FF0000"/>
                </a:solidFill>
                <a:latin typeface="Times New Roman" panose="02020603050405020304" pitchFamily="18" charset="0"/>
                <a:cs typeface="Times New Roman" panose="02020603050405020304" pitchFamily="18" charset="0"/>
              </a:rPr>
              <a:t>f(n) of A  </a:t>
            </a:r>
            <a:r>
              <a:rPr lang="en-SG" sz="1600" dirty="0" smtClean="0">
                <a:latin typeface="Times New Roman" panose="02020603050405020304" pitchFamily="18" charset="0"/>
                <a:cs typeface="Times New Roman" panose="02020603050405020304" pitchFamily="18" charset="0"/>
              </a:rPr>
              <a:t>= g(n) upto A + h(n) of A </a:t>
            </a:r>
            <a:r>
              <a:rPr lang="en-SG" sz="1600" dirty="0" err="1" smtClean="0">
                <a:latin typeface="Times New Roman" panose="02020603050405020304" pitchFamily="18" charset="0"/>
                <a:cs typeface="Times New Roman" panose="02020603050405020304" pitchFamily="18" charset="0"/>
              </a:rPr>
              <a:t>ie</a:t>
            </a:r>
            <a:r>
              <a:rPr lang="en-SG" sz="1600" dirty="0" smtClean="0">
                <a:latin typeface="Times New Roman" panose="02020603050405020304" pitchFamily="18" charset="0"/>
                <a:cs typeface="Times New Roman" panose="02020603050405020304" pitchFamily="18" charset="0"/>
              </a:rPr>
              <a:t>  </a:t>
            </a:r>
            <a:r>
              <a:rPr lang="en-SG" sz="1600" dirty="0">
                <a:latin typeface="Times New Roman" panose="02020603050405020304" pitchFamily="18" charset="0"/>
                <a:cs typeface="Times New Roman" panose="02020603050405020304" pitchFamily="18" charset="0"/>
              </a:rPr>
              <a:t>1 + 3</a:t>
            </a:r>
            <a:r>
              <a:rPr lang="en-SG" sz="1600" dirty="0" smtClean="0">
                <a:latin typeface="Times New Roman" panose="02020603050405020304" pitchFamily="18" charset="0"/>
                <a:cs typeface="Times New Roman" panose="02020603050405020304" pitchFamily="18" charset="0"/>
              </a:rPr>
              <a:t> </a:t>
            </a:r>
            <a:r>
              <a:rPr lang="en-SG" sz="1600" dirty="0">
                <a:latin typeface="Times New Roman" panose="02020603050405020304" pitchFamily="18" charset="0"/>
                <a:cs typeface="Times New Roman" panose="02020603050405020304" pitchFamily="18" charset="0"/>
              </a:rPr>
              <a:t>=</a:t>
            </a:r>
            <a:r>
              <a:rPr lang="en-SG" sz="1600" dirty="0">
                <a:solidFill>
                  <a:srgbClr val="FF0000"/>
                </a:solidFill>
                <a:latin typeface="Times New Roman" panose="02020603050405020304" pitchFamily="18" charset="0"/>
                <a:cs typeface="Times New Roman" panose="02020603050405020304" pitchFamily="18" charset="0"/>
              </a:rPr>
              <a:t> </a:t>
            </a:r>
            <a:r>
              <a:rPr lang="en-SG" sz="1600" dirty="0" smtClean="0">
                <a:solidFill>
                  <a:srgbClr val="FF0000"/>
                </a:solidFill>
                <a:latin typeface="Times New Roman" panose="02020603050405020304" pitchFamily="18" charset="0"/>
                <a:cs typeface="Times New Roman" panose="02020603050405020304" pitchFamily="18" charset="0"/>
              </a:rPr>
              <a:t>4</a:t>
            </a:r>
            <a:endParaRPr lang="en-SG" sz="1600" dirty="0" smtClean="0">
              <a:latin typeface="Times New Roman" panose="02020603050405020304" pitchFamily="18" charset="0"/>
              <a:cs typeface="Times New Roman" panose="02020603050405020304" pitchFamily="18" charset="0"/>
            </a:endParaRPr>
          </a:p>
          <a:p>
            <a:r>
              <a:rPr lang="en-SG" sz="1600" dirty="0" smtClean="0">
                <a:solidFill>
                  <a:srgbClr val="FF0000"/>
                </a:solidFill>
                <a:latin typeface="Times New Roman" panose="02020603050405020304" pitchFamily="18" charset="0"/>
                <a:cs typeface="Times New Roman" panose="02020603050405020304" pitchFamily="18" charset="0"/>
              </a:rPr>
              <a:t>f(n) of G  </a:t>
            </a:r>
            <a:r>
              <a:rPr lang="en-SG" sz="1600" dirty="0" smtClean="0">
                <a:latin typeface="Times New Roman" panose="02020603050405020304" pitchFamily="18" charset="0"/>
                <a:cs typeface="Times New Roman" panose="02020603050405020304" pitchFamily="18" charset="0"/>
              </a:rPr>
              <a:t>= </a:t>
            </a:r>
            <a:r>
              <a:rPr lang="en-SG" sz="1600" dirty="0">
                <a:latin typeface="Times New Roman" panose="02020603050405020304" pitchFamily="18" charset="0"/>
                <a:cs typeface="Times New Roman" panose="02020603050405020304" pitchFamily="18" charset="0"/>
              </a:rPr>
              <a:t>g(n) </a:t>
            </a:r>
            <a:r>
              <a:rPr lang="en-SG" sz="1600" dirty="0" smtClean="0">
                <a:latin typeface="Times New Roman" panose="02020603050405020304" pitchFamily="18" charset="0"/>
                <a:cs typeface="Times New Roman" panose="02020603050405020304" pitchFamily="18" charset="0"/>
              </a:rPr>
              <a:t>upto G  + </a:t>
            </a:r>
            <a:r>
              <a:rPr lang="en-SG" sz="1600" dirty="0">
                <a:latin typeface="Times New Roman" panose="02020603050405020304" pitchFamily="18" charset="0"/>
                <a:cs typeface="Times New Roman" panose="02020603050405020304" pitchFamily="18" charset="0"/>
              </a:rPr>
              <a:t>h(n) of </a:t>
            </a:r>
            <a:r>
              <a:rPr lang="en-SG" sz="1600" dirty="0" smtClean="0">
                <a:latin typeface="Times New Roman" panose="02020603050405020304" pitchFamily="18" charset="0"/>
                <a:cs typeface="Times New Roman" panose="02020603050405020304" pitchFamily="18" charset="0"/>
              </a:rPr>
              <a:t>G </a:t>
            </a:r>
            <a:r>
              <a:rPr lang="en-SG" sz="1600" dirty="0" err="1" smtClean="0">
                <a:latin typeface="Times New Roman" panose="02020603050405020304" pitchFamily="18" charset="0"/>
                <a:cs typeface="Times New Roman" panose="02020603050405020304" pitchFamily="18" charset="0"/>
              </a:rPr>
              <a:t>ie</a:t>
            </a:r>
            <a:r>
              <a:rPr lang="en-SG" sz="1600" dirty="0" smtClean="0">
                <a:latin typeface="Times New Roman" panose="02020603050405020304" pitchFamily="18" charset="0"/>
                <a:cs typeface="Times New Roman" panose="02020603050405020304" pitchFamily="18" charset="0"/>
              </a:rPr>
              <a:t> </a:t>
            </a:r>
            <a:r>
              <a:rPr lang="en-SG" sz="1600" dirty="0">
                <a:latin typeface="Times New Roman" panose="02020603050405020304" pitchFamily="18" charset="0"/>
                <a:cs typeface="Times New Roman" panose="02020603050405020304" pitchFamily="18" charset="0"/>
              </a:rPr>
              <a:t> 10 + 0 = </a:t>
            </a:r>
            <a:r>
              <a:rPr lang="en-SG" sz="1600" dirty="0">
                <a:solidFill>
                  <a:srgbClr val="FF0000"/>
                </a:solidFill>
                <a:latin typeface="Times New Roman" panose="02020603050405020304" pitchFamily="18" charset="0"/>
                <a:cs typeface="Times New Roman" panose="02020603050405020304" pitchFamily="18" charset="0"/>
              </a:rPr>
              <a:t>10</a:t>
            </a:r>
            <a:endParaRPr lang="en-SG" sz="1600" dirty="0" smtClean="0">
              <a:latin typeface="Times New Roman" panose="02020603050405020304" pitchFamily="18" charset="0"/>
              <a:cs typeface="Times New Roman" panose="02020603050405020304" pitchFamily="18" charset="0"/>
            </a:endParaRPr>
          </a:p>
          <a:p>
            <a:r>
              <a:rPr lang="en-SG" sz="1600" b="1" dirty="0" smtClean="0">
                <a:solidFill>
                  <a:srgbClr val="C00000"/>
                </a:solidFill>
                <a:latin typeface="Times New Roman" panose="02020603050405020304" pitchFamily="18" charset="0"/>
                <a:cs typeface="Times New Roman" panose="02020603050405020304" pitchFamily="18" charset="0"/>
              </a:rPr>
              <a:t>f(n) of A &lt; f(n) of G</a:t>
            </a:r>
            <a:r>
              <a:rPr lang="en-SG" sz="1600" dirty="0" smtClean="0">
                <a:latin typeface="Times New Roman" panose="02020603050405020304" pitchFamily="18" charset="0"/>
                <a:cs typeface="Times New Roman" panose="02020603050405020304" pitchFamily="18" charset="0"/>
              </a:rPr>
              <a:t>, So the path to proceed from root node is </a:t>
            </a:r>
            <a:r>
              <a:rPr lang="en-SG" sz="1600" b="1" dirty="0" smtClean="0">
                <a:solidFill>
                  <a:srgbClr val="00B050"/>
                </a:solidFill>
                <a:latin typeface="Times New Roman" panose="02020603050405020304" pitchFamily="18" charset="0"/>
                <a:cs typeface="Times New Roman" panose="02020603050405020304" pitchFamily="18" charset="0"/>
              </a:rPr>
              <a:t>S  </a:t>
            </a:r>
            <a:r>
              <a:rPr lang="en-SG" sz="1600" b="1" dirty="0" smtClean="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a:t>
            </a:r>
          </a:p>
          <a:p>
            <a:r>
              <a:rPr lang="en-SG" sz="1600" b="1" dirty="0" smtClean="0">
                <a:latin typeface="Times New Roman" panose="02020603050405020304" pitchFamily="18" charset="0"/>
                <a:cs typeface="Times New Roman" panose="02020603050405020304" pitchFamily="18" charset="0"/>
                <a:sym typeface="Wingdings" panose="05000000000000000000" pitchFamily="2" charset="2"/>
              </a:rPr>
              <a:t>Step 2</a:t>
            </a:r>
          </a:p>
          <a:p>
            <a:r>
              <a:rPr lang="en-SG" sz="1600" b="1" dirty="0" smtClean="0">
                <a:latin typeface="Times New Roman" panose="02020603050405020304" pitchFamily="18" charset="0"/>
                <a:cs typeface="Times New Roman" panose="02020603050405020304" pitchFamily="18" charset="0"/>
                <a:sym typeface="Wingdings" panose="05000000000000000000" pitchFamily="2" charset="2"/>
              </a:rPr>
              <a:t>Current state is A . </a:t>
            </a:r>
            <a:r>
              <a:rPr lang="en-SG" sz="1600" b="1" u="sng" dirty="0" smtClean="0">
                <a:latin typeface="Times New Roman" panose="02020603050405020304" pitchFamily="18" charset="0"/>
                <a:cs typeface="Times New Roman" panose="02020603050405020304" pitchFamily="18" charset="0"/>
                <a:sym typeface="Wingdings" panose="05000000000000000000" pitchFamily="2" charset="2"/>
              </a:rPr>
              <a:t>Node A has two child nodes B &amp; </a:t>
            </a:r>
            <a:r>
              <a:rPr lang="en-SG" sz="1600" b="1" u="sng" dirty="0">
                <a:latin typeface="Times New Roman" panose="02020603050405020304" pitchFamily="18" charset="0"/>
                <a:cs typeface="Times New Roman" panose="02020603050405020304" pitchFamily="18" charset="0"/>
                <a:sym typeface="Wingdings" panose="05000000000000000000" pitchFamily="2" charset="2"/>
              </a:rPr>
              <a:t>C</a:t>
            </a:r>
            <a:r>
              <a:rPr lang="en-SG" sz="1600" b="1" dirty="0" smtClean="0">
                <a:latin typeface="Times New Roman" panose="02020603050405020304" pitchFamily="18" charset="0"/>
                <a:cs typeface="Times New Roman" panose="02020603050405020304" pitchFamily="18" charset="0"/>
                <a:sym typeface="Wingdings" panose="05000000000000000000" pitchFamily="2" charset="2"/>
              </a:rPr>
              <a:t>. So finding their f (n) value.</a:t>
            </a:r>
          </a:p>
          <a:p>
            <a:r>
              <a:rPr lang="en-SG" sz="1600" b="1" dirty="0" smtClean="0">
                <a:latin typeface="Times New Roman" panose="02020603050405020304" pitchFamily="18" charset="0"/>
                <a:cs typeface="Times New Roman" panose="02020603050405020304" pitchFamily="18" charset="0"/>
                <a:sym typeface="Wingdings" panose="05000000000000000000" pitchFamily="2" charset="2"/>
              </a:rPr>
              <a:t>f(n) of B =</a:t>
            </a:r>
            <a:r>
              <a:rPr lang="en-SG" sz="1600" dirty="0">
                <a:latin typeface="Times New Roman" panose="02020603050405020304" pitchFamily="18" charset="0"/>
                <a:cs typeface="Times New Roman" panose="02020603050405020304" pitchFamily="18" charset="0"/>
              </a:rPr>
              <a:t> g(n) upto </a:t>
            </a:r>
            <a:r>
              <a:rPr lang="en-SG" sz="1600" dirty="0" smtClean="0">
                <a:latin typeface="Times New Roman" panose="02020603050405020304" pitchFamily="18" charset="0"/>
                <a:cs typeface="Times New Roman" panose="02020603050405020304" pitchFamily="18" charset="0"/>
              </a:rPr>
              <a:t> B + </a:t>
            </a:r>
            <a:r>
              <a:rPr lang="en-SG" sz="1600" dirty="0">
                <a:latin typeface="Times New Roman" panose="02020603050405020304" pitchFamily="18" charset="0"/>
                <a:cs typeface="Times New Roman" panose="02020603050405020304" pitchFamily="18" charset="0"/>
              </a:rPr>
              <a:t>h(n) of </a:t>
            </a:r>
            <a:r>
              <a:rPr lang="en-SG" sz="1600" dirty="0" smtClean="0">
                <a:latin typeface="Times New Roman" panose="02020603050405020304" pitchFamily="18" charset="0"/>
                <a:cs typeface="Times New Roman" panose="02020603050405020304" pitchFamily="18" charset="0"/>
              </a:rPr>
              <a:t>B </a:t>
            </a:r>
            <a:r>
              <a:rPr lang="en-SG" sz="1600" dirty="0" err="1" smtClean="0">
                <a:latin typeface="Times New Roman" panose="02020603050405020304" pitchFamily="18" charset="0"/>
                <a:cs typeface="Times New Roman" panose="02020603050405020304" pitchFamily="18" charset="0"/>
              </a:rPr>
              <a:t>ie</a:t>
            </a:r>
            <a:r>
              <a:rPr lang="en-SG" sz="1600" dirty="0" smtClean="0">
                <a:latin typeface="Times New Roman" panose="02020603050405020304" pitchFamily="18" charset="0"/>
                <a:cs typeface="Times New Roman" panose="02020603050405020304" pitchFamily="18" charset="0"/>
              </a:rPr>
              <a:t> </a:t>
            </a:r>
            <a:r>
              <a:rPr lang="en-SG" sz="1600" dirty="0">
                <a:latin typeface="Times New Roman" panose="02020603050405020304" pitchFamily="18" charset="0"/>
                <a:cs typeface="Times New Roman" panose="02020603050405020304" pitchFamily="18" charset="0"/>
              </a:rPr>
              <a:t>3 + 4 </a:t>
            </a:r>
            <a:r>
              <a:rPr lang="en-SG" sz="1600" b="1" dirty="0">
                <a:latin typeface="Times New Roman" panose="02020603050405020304" pitchFamily="18" charset="0"/>
                <a:cs typeface="Times New Roman" panose="02020603050405020304" pitchFamily="18" charset="0"/>
              </a:rPr>
              <a:t>=</a:t>
            </a:r>
            <a:r>
              <a:rPr lang="en-SG" sz="1600" b="1" dirty="0">
                <a:solidFill>
                  <a:srgbClr val="FF0000"/>
                </a:solidFill>
                <a:latin typeface="Times New Roman" panose="02020603050405020304" pitchFamily="18" charset="0"/>
                <a:cs typeface="Times New Roman" panose="02020603050405020304" pitchFamily="18" charset="0"/>
              </a:rPr>
              <a:t> </a:t>
            </a:r>
            <a:r>
              <a:rPr lang="en-SG" sz="1600" b="1" dirty="0" smtClean="0">
                <a:solidFill>
                  <a:srgbClr val="FF0000"/>
                </a:solidFill>
                <a:latin typeface="Times New Roman" panose="02020603050405020304" pitchFamily="18" charset="0"/>
                <a:cs typeface="Times New Roman" panose="02020603050405020304" pitchFamily="18" charset="0"/>
              </a:rPr>
              <a:t>7</a:t>
            </a:r>
          </a:p>
          <a:p>
            <a:r>
              <a:rPr lang="en-SG" sz="1600" b="1" dirty="0">
                <a:latin typeface="Times New Roman" panose="02020603050405020304" pitchFamily="18" charset="0"/>
                <a:cs typeface="Times New Roman" panose="02020603050405020304" pitchFamily="18" charset="0"/>
                <a:sym typeface="Wingdings" panose="05000000000000000000" pitchFamily="2" charset="2"/>
              </a:rPr>
              <a:t>f(n) </a:t>
            </a:r>
            <a:r>
              <a:rPr lang="en-SG" sz="1600" b="1" dirty="0" smtClean="0">
                <a:latin typeface="Times New Roman" panose="02020603050405020304" pitchFamily="18" charset="0"/>
                <a:cs typeface="Times New Roman" panose="02020603050405020304" pitchFamily="18" charset="0"/>
                <a:sym typeface="Wingdings" panose="05000000000000000000" pitchFamily="2" charset="2"/>
              </a:rPr>
              <a:t>of C </a:t>
            </a:r>
            <a:r>
              <a:rPr lang="en-SG" sz="1600" b="1" dirty="0">
                <a:latin typeface="Times New Roman" panose="02020603050405020304" pitchFamily="18" charset="0"/>
                <a:cs typeface="Times New Roman" panose="02020603050405020304" pitchFamily="18" charset="0"/>
                <a:sym typeface="Wingdings" panose="05000000000000000000" pitchFamily="2" charset="2"/>
              </a:rPr>
              <a:t>=</a:t>
            </a:r>
            <a:r>
              <a:rPr lang="en-SG" sz="1600" dirty="0">
                <a:latin typeface="Times New Roman" panose="02020603050405020304" pitchFamily="18" charset="0"/>
                <a:cs typeface="Times New Roman" panose="02020603050405020304" pitchFamily="18" charset="0"/>
              </a:rPr>
              <a:t> g(n) upto </a:t>
            </a:r>
            <a:r>
              <a:rPr lang="en-SG" sz="1600" dirty="0" smtClean="0">
                <a:latin typeface="Times New Roman" panose="02020603050405020304" pitchFamily="18" charset="0"/>
                <a:cs typeface="Times New Roman" panose="02020603050405020304" pitchFamily="18" charset="0"/>
              </a:rPr>
              <a:t>C </a:t>
            </a:r>
            <a:r>
              <a:rPr lang="en-SG" sz="1600" dirty="0">
                <a:latin typeface="Times New Roman" panose="02020603050405020304" pitchFamily="18" charset="0"/>
                <a:cs typeface="Times New Roman" panose="02020603050405020304" pitchFamily="18" charset="0"/>
              </a:rPr>
              <a:t>+ h(n) of </a:t>
            </a:r>
            <a:r>
              <a:rPr lang="en-SG" sz="1600" dirty="0" smtClean="0">
                <a:latin typeface="Times New Roman" panose="02020603050405020304" pitchFamily="18" charset="0"/>
                <a:cs typeface="Times New Roman" panose="02020603050405020304" pitchFamily="18" charset="0"/>
              </a:rPr>
              <a:t>C </a:t>
            </a:r>
            <a:r>
              <a:rPr lang="en-SG" sz="1600" dirty="0" err="1" smtClean="0">
                <a:latin typeface="Times New Roman" panose="02020603050405020304" pitchFamily="18" charset="0"/>
                <a:cs typeface="Times New Roman" panose="02020603050405020304" pitchFamily="18" charset="0"/>
              </a:rPr>
              <a:t>ie</a:t>
            </a:r>
            <a:r>
              <a:rPr lang="en-SG" sz="1600" dirty="0" smtClean="0">
                <a:latin typeface="Times New Roman" panose="02020603050405020304" pitchFamily="18" charset="0"/>
                <a:cs typeface="Times New Roman" panose="02020603050405020304" pitchFamily="18" charset="0"/>
              </a:rPr>
              <a:t>  2 + 2 = </a:t>
            </a:r>
            <a:r>
              <a:rPr lang="en-SG" sz="1600" dirty="0" smtClean="0">
                <a:solidFill>
                  <a:srgbClr val="FF0000"/>
                </a:solidFill>
                <a:latin typeface="Times New Roman" panose="02020603050405020304" pitchFamily="18" charset="0"/>
                <a:cs typeface="Times New Roman" panose="02020603050405020304" pitchFamily="18" charset="0"/>
              </a:rPr>
              <a:t>4</a:t>
            </a:r>
            <a:endParaRPr lang="en-SG" sz="1600" b="1" dirty="0">
              <a:solidFill>
                <a:srgbClr val="FF0000"/>
              </a:solidFill>
              <a:latin typeface="Times New Roman" panose="02020603050405020304" pitchFamily="18" charset="0"/>
              <a:cs typeface="Times New Roman" panose="02020603050405020304" pitchFamily="18" charset="0"/>
            </a:endParaRPr>
          </a:p>
          <a:p>
            <a:r>
              <a:rPr lang="en-SG" sz="1600" b="1" dirty="0">
                <a:solidFill>
                  <a:srgbClr val="C00000"/>
                </a:solidFill>
                <a:latin typeface="Times New Roman" panose="02020603050405020304" pitchFamily="18" charset="0"/>
                <a:cs typeface="Times New Roman" panose="02020603050405020304" pitchFamily="18" charset="0"/>
              </a:rPr>
              <a:t>f(n) of </a:t>
            </a:r>
            <a:r>
              <a:rPr lang="en-SG" sz="1600" b="1" dirty="0" smtClean="0">
                <a:solidFill>
                  <a:srgbClr val="C00000"/>
                </a:solidFill>
                <a:latin typeface="Times New Roman" panose="02020603050405020304" pitchFamily="18" charset="0"/>
                <a:cs typeface="Times New Roman" panose="02020603050405020304" pitchFamily="18" charset="0"/>
              </a:rPr>
              <a:t>C </a:t>
            </a:r>
            <a:r>
              <a:rPr lang="en-SG" sz="1600" b="1" dirty="0">
                <a:solidFill>
                  <a:srgbClr val="C00000"/>
                </a:solidFill>
                <a:latin typeface="Times New Roman" panose="02020603050405020304" pitchFamily="18" charset="0"/>
                <a:cs typeface="Times New Roman" panose="02020603050405020304" pitchFamily="18" charset="0"/>
              </a:rPr>
              <a:t>&lt; f(n) of </a:t>
            </a:r>
            <a:r>
              <a:rPr lang="en-SG" sz="1600" b="1" dirty="0" smtClean="0">
                <a:solidFill>
                  <a:srgbClr val="C00000"/>
                </a:solidFill>
                <a:latin typeface="Times New Roman" panose="02020603050405020304" pitchFamily="18" charset="0"/>
                <a:cs typeface="Times New Roman" panose="02020603050405020304" pitchFamily="18" charset="0"/>
              </a:rPr>
              <a:t>B</a:t>
            </a:r>
            <a:r>
              <a:rPr lang="en-SG" sz="1600" dirty="0" smtClean="0">
                <a:latin typeface="Times New Roman" panose="02020603050405020304" pitchFamily="18" charset="0"/>
                <a:cs typeface="Times New Roman" panose="02020603050405020304" pitchFamily="18" charset="0"/>
              </a:rPr>
              <a:t>,</a:t>
            </a:r>
            <a:r>
              <a:rPr lang="en-SG" sz="1600" dirty="0">
                <a:latin typeface="Times New Roman" panose="02020603050405020304" pitchFamily="18" charset="0"/>
                <a:cs typeface="Times New Roman" panose="02020603050405020304" pitchFamily="18" charset="0"/>
              </a:rPr>
              <a:t> So the path to </a:t>
            </a:r>
            <a:r>
              <a:rPr lang="en-SG" sz="1600" dirty="0" smtClean="0">
                <a:latin typeface="Times New Roman" panose="02020603050405020304" pitchFamily="18" charset="0"/>
                <a:cs typeface="Times New Roman" panose="02020603050405020304" pitchFamily="18" charset="0"/>
              </a:rPr>
              <a:t>proceed </a:t>
            </a:r>
            <a:r>
              <a:rPr lang="en-SG" sz="1600" dirty="0">
                <a:latin typeface="Times New Roman" panose="02020603050405020304" pitchFamily="18" charset="0"/>
                <a:cs typeface="Times New Roman" panose="02020603050405020304" pitchFamily="18" charset="0"/>
              </a:rPr>
              <a:t>from root node is </a:t>
            </a:r>
            <a:r>
              <a:rPr lang="en-SG" sz="1600" b="1" dirty="0">
                <a:solidFill>
                  <a:srgbClr val="00B050"/>
                </a:solidFill>
                <a:latin typeface="Times New Roman" panose="02020603050405020304" pitchFamily="18" charset="0"/>
                <a:cs typeface="Times New Roman" panose="02020603050405020304" pitchFamily="18" charset="0"/>
              </a:rPr>
              <a:t>S  </a:t>
            </a:r>
            <a:r>
              <a:rPr lang="en-SG" sz="16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t>
            </a:r>
            <a:r>
              <a:rPr lang="en-SG" sz="1600" b="1" dirty="0" smtClean="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A  C</a:t>
            </a:r>
          </a:p>
          <a:p>
            <a:r>
              <a:rPr lang="en-SG" sz="1600" b="1" dirty="0">
                <a:latin typeface="Times New Roman" panose="02020603050405020304" pitchFamily="18" charset="0"/>
                <a:cs typeface="Times New Roman" panose="02020603050405020304" pitchFamily="18" charset="0"/>
                <a:sym typeface="Wingdings" panose="05000000000000000000" pitchFamily="2" charset="2"/>
              </a:rPr>
              <a:t>Step </a:t>
            </a:r>
            <a:r>
              <a:rPr lang="en-SG" sz="1600" b="1" dirty="0" smtClean="0">
                <a:latin typeface="Times New Roman" panose="02020603050405020304" pitchFamily="18" charset="0"/>
                <a:cs typeface="Times New Roman" panose="02020603050405020304" pitchFamily="18" charset="0"/>
                <a:sym typeface="Wingdings" panose="05000000000000000000" pitchFamily="2" charset="2"/>
              </a:rPr>
              <a:t>3</a:t>
            </a:r>
          </a:p>
          <a:p>
            <a:r>
              <a:rPr lang="en-SG" sz="1600" b="1" dirty="0">
                <a:latin typeface="Times New Roman" panose="02020603050405020304" pitchFamily="18" charset="0"/>
                <a:cs typeface="Times New Roman" panose="02020603050405020304" pitchFamily="18" charset="0"/>
                <a:sym typeface="Wingdings" panose="05000000000000000000" pitchFamily="2" charset="2"/>
              </a:rPr>
              <a:t>Current state </a:t>
            </a:r>
            <a:r>
              <a:rPr lang="en-SG" sz="1600" b="1" dirty="0" smtClean="0">
                <a:latin typeface="Times New Roman" panose="02020603050405020304" pitchFamily="18" charset="0"/>
                <a:cs typeface="Times New Roman" panose="02020603050405020304" pitchFamily="18" charset="0"/>
                <a:sym typeface="Wingdings" panose="05000000000000000000" pitchFamily="2" charset="2"/>
              </a:rPr>
              <a:t>is C. </a:t>
            </a:r>
            <a:r>
              <a:rPr lang="en-SG" sz="1600" b="1" u="sng" dirty="0" smtClean="0">
                <a:latin typeface="Times New Roman" panose="02020603050405020304" pitchFamily="18" charset="0"/>
                <a:cs typeface="Times New Roman" panose="02020603050405020304" pitchFamily="18" charset="0"/>
                <a:sym typeface="Wingdings" panose="05000000000000000000" pitchFamily="2" charset="2"/>
              </a:rPr>
              <a:t>Node C </a:t>
            </a:r>
            <a:r>
              <a:rPr lang="en-SG" sz="1600" b="1" u="sng" dirty="0">
                <a:latin typeface="Times New Roman" panose="02020603050405020304" pitchFamily="18" charset="0"/>
                <a:cs typeface="Times New Roman" panose="02020603050405020304" pitchFamily="18" charset="0"/>
                <a:sym typeface="Wingdings" panose="05000000000000000000" pitchFamily="2" charset="2"/>
              </a:rPr>
              <a:t>has two child nodes </a:t>
            </a:r>
            <a:r>
              <a:rPr lang="en-SG" sz="1600" b="1" u="sng" dirty="0" smtClean="0">
                <a:latin typeface="Times New Roman" panose="02020603050405020304" pitchFamily="18" charset="0"/>
                <a:cs typeface="Times New Roman" panose="02020603050405020304" pitchFamily="18" charset="0"/>
                <a:sym typeface="Wingdings" panose="05000000000000000000" pitchFamily="2" charset="2"/>
              </a:rPr>
              <a:t>D </a:t>
            </a:r>
            <a:r>
              <a:rPr lang="en-SG" sz="1600" b="1" u="sng" dirty="0">
                <a:latin typeface="Times New Roman" panose="02020603050405020304" pitchFamily="18" charset="0"/>
                <a:cs typeface="Times New Roman" panose="02020603050405020304" pitchFamily="18" charset="0"/>
                <a:sym typeface="Wingdings" panose="05000000000000000000" pitchFamily="2" charset="2"/>
              </a:rPr>
              <a:t>&amp; </a:t>
            </a:r>
            <a:r>
              <a:rPr lang="en-SG" sz="1600" b="1" u="sng" dirty="0" smtClean="0">
                <a:latin typeface="Times New Roman" panose="02020603050405020304" pitchFamily="18" charset="0"/>
                <a:cs typeface="Times New Roman" panose="02020603050405020304" pitchFamily="18" charset="0"/>
                <a:sym typeface="Wingdings" panose="05000000000000000000" pitchFamily="2" charset="2"/>
              </a:rPr>
              <a:t>G. </a:t>
            </a:r>
            <a:r>
              <a:rPr lang="en-SG" sz="1600" b="1" dirty="0">
                <a:latin typeface="Times New Roman" panose="02020603050405020304" pitchFamily="18" charset="0"/>
                <a:cs typeface="Times New Roman" panose="02020603050405020304" pitchFamily="18" charset="0"/>
                <a:sym typeface="Wingdings" panose="05000000000000000000" pitchFamily="2" charset="2"/>
              </a:rPr>
              <a:t>So finding their f (n) value.</a:t>
            </a:r>
          </a:p>
          <a:p>
            <a:r>
              <a:rPr lang="en-SG" sz="1600" b="1" dirty="0">
                <a:latin typeface="Times New Roman" panose="02020603050405020304" pitchFamily="18" charset="0"/>
                <a:cs typeface="Times New Roman" panose="02020603050405020304" pitchFamily="18" charset="0"/>
                <a:sym typeface="Wingdings" panose="05000000000000000000" pitchFamily="2" charset="2"/>
              </a:rPr>
              <a:t>f(n) </a:t>
            </a:r>
            <a:r>
              <a:rPr lang="en-SG" sz="1600" b="1" dirty="0" smtClean="0">
                <a:latin typeface="Times New Roman" panose="02020603050405020304" pitchFamily="18" charset="0"/>
                <a:cs typeface="Times New Roman" panose="02020603050405020304" pitchFamily="18" charset="0"/>
                <a:sym typeface="Wingdings" panose="05000000000000000000" pitchFamily="2" charset="2"/>
              </a:rPr>
              <a:t>of D</a:t>
            </a:r>
            <a:r>
              <a:rPr lang="en-SG" sz="1600" b="1" dirty="0">
                <a:latin typeface="Times New Roman" panose="02020603050405020304" pitchFamily="18" charset="0"/>
                <a:cs typeface="Times New Roman" panose="02020603050405020304" pitchFamily="18" charset="0"/>
                <a:sym typeface="Wingdings" panose="05000000000000000000" pitchFamily="2" charset="2"/>
              </a:rPr>
              <a:t> =</a:t>
            </a:r>
            <a:r>
              <a:rPr lang="en-SG" sz="1600" dirty="0">
                <a:latin typeface="Times New Roman" panose="02020603050405020304" pitchFamily="18" charset="0"/>
                <a:cs typeface="Times New Roman" panose="02020603050405020304" pitchFamily="18" charset="0"/>
              </a:rPr>
              <a:t> g(n) upto </a:t>
            </a:r>
            <a:r>
              <a:rPr lang="en-SG" sz="1600" dirty="0" smtClean="0">
                <a:latin typeface="Times New Roman" panose="02020603050405020304" pitchFamily="18" charset="0"/>
                <a:cs typeface="Times New Roman" panose="02020603050405020304" pitchFamily="18" charset="0"/>
              </a:rPr>
              <a:t>D</a:t>
            </a:r>
            <a:r>
              <a:rPr lang="en-SG" sz="1600" dirty="0">
                <a:latin typeface="Times New Roman" panose="02020603050405020304" pitchFamily="18" charset="0"/>
                <a:cs typeface="Times New Roman" panose="02020603050405020304" pitchFamily="18" charset="0"/>
              </a:rPr>
              <a:t> </a:t>
            </a:r>
            <a:r>
              <a:rPr lang="en-SG" sz="1600" dirty="0" smtClean="0">
                <a:latin typeface="Times New Roman" panose="02020603050405020304" pitchFamily="18" charset="0"/>
                <a:cs typeface="Times New Roman" panose="02020603050405020304" pitchFamily="18" charset="0"/>
              </a:rPr>
              <a:t> </a:t>
            </a:r>
            <a:r>
              <a:rPr lang="en-SG" sz="1600" dirty="0">
                <a:latin typeface="Times New Roman" panose="02020603050405020304" pitchFamily="18" charset="0"/>
                <a:cs typeface="Times New Roman" panose="02020603050405020304" pitchFamily="18" charset="0"/>
              </a:rPr>
              <a:t>+ h(n) of </a:t>
            </a:r>
            <a:r>
              <a:rPr lang="en-SG" sz="1600" dirty="0" smtClean="0">
                <a:latin typeface="Times New Roman" panose="02020603050405020304" pitchFamily="18" charset="0"/>
                <a:cs typeface="Times New Roman" panose="02020603050405020304" pitchFamily="18" charset="0"/>
              </a:rPr>
              <a:t>D </a:t>
            </a:r>
            <a:r>
              <a:rPr lang="en-SG" sz="1600" dirty="0" err="1" smtClean="0">
                <a:latin typeface="Times New Roman" panose="02020603050405020304" pitchFamily="18" charset="0"/>
                <a:cs typeface="Times New Roman" panose="02020603050405020304" pitchFamily="18" charset="0"/>
              </a:rPr>
              <a:t>ie</a:t>
            </a:r>
            <a:r>
              <a:rPr lang="en-SG" sz="1600" dirty="0" smtClean="0">
                <a:latin typeface="Times New Roman" panose="02020603050405020304" pitchFamily="18" charset="0"/>
                <a:cs typeface="Times New Roman" panose="02020603050405020304" pitchFamily="18" charset="0"/>
              </a:rPr>
              <a:t>  5+ 6 = </a:t>
            </a:r>
            <a:r>
              <a:rPr lang="en-SG" sz="1600" dirty="0" smtClean="0">
                <a:solidFill>
                  <a:srgbClr val="FF0000"/>
                </a:solidFill>
                <a:latin typeface="Times New Roman" panose="02020603050405020304" pitchFamily="18" charset="0"/>
                <a:cs typeface="Times New Roman" panose="02020603050405020304" pitchFamily="18" charset="0"/>
              </a:rPr>
              <a:t>11</a:t>
            </a:r>
            <a:endParaRPr lang="en-SG" sz="1600" b="1"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r>
              <a:rPr lang="en-SG" sz="1600" b="1" dirty="0">
                <a:latin typeface="Times New Roman" panose="02020603050405020304" pitchFamily="18" charset="0"/>
                <a:cs typeface="Times New Roman" panose="02020603050405020304" pitchFamily="18" charset="0"/>
                <a:sym typeface="Wingdings" panose="05000000000000000000" pitchFamily="2" charset="2"/>
              </a:rPr>
              <a:t>f(n) </a:t>
            </a:r>
            <a:r>
              <a:rPr lang="en-SG" sz="1600" b="1" dirty="0" smtClean="0">
                <a:latin typeface="Times New Roman" panose="02020603050405020304" pitchFamily="18" charset="0"/>
                <a:cs typeface="Times New Roman" panose="02020603050405020304" pitchFamily="18" charset="0"/>
                <a:sym typeface="Wingdings" panose="05000000000000000000" pitchFamily="2" charset="2"/>
              </a:rPr>
              <a:t>of G</a:t>
            </a:r>
            <a:r>
              <a:rPr lang="en-SG" sz="1600" b="1" dirty="0">
                <a:latin typeface="Times New Roman" panose="02020603050405020304" pitchFamily="18" charset="0"/>
                <a:cs typeface="Times New Roman" panose="02020603050405020304" pitchFamily="18" charset="0"/>
                <a:sym typeface="Wingdings" panose="05000000000000000000" pitchFamily="2" charset="2"/>
              </a:rPr>
              <a:t> =</a:t>
            </a:r>
            <a:r>
              <a:rPr lang="en-SG" sz="1600" dirty="0">
                <a:latin typeface="Times New Roman" panose="02020603050405020304" pitchFamily="18" charset="0"/>
                <a:cs typeface="Times New Roman" panose="02020603050405020304" pitchFamily="18" charset="0"/>
              </a:rPr>
              <a:t> g(n) upto </a:t>
            </a:r>
            <a:r>
              <a:rPr lang="en-SG" sz="1600" dirty="0" smtClean="0">
                <a:latin typeface="Times New Roman" panose="02020603050405020304" pitchFamily="18" charset="0"/>
                <a:cs typeface="Times New Roman" panose="02020603050405020304" pitchFamily="18" charset="0"/>
              </a:rPr>
              <a:t>G</a:t>
            </a:r>
            <a:r>
              <a:rPr lang="en-SG" sz="1600" dirty="0">
                <a:latin typeface="Times New Roman" panose="02020603050405020304" pitchFamily="18" charset="0"/>
                <a:cs typeface="Times New Roman" panose="02020603050405020304" pitchFamily="18" charset="0"/>
              </a:rPr>
              <a:t> </a:t>
            </a:r>
            <a:r>
              <a:rPr lang="en-SG" sz="1600" dirty="0" smtClean="0">
                <a:latin typeface="Times New Roman" panose="02020603050405020304" pitchFamily="18" charset="0"/>
                <a:cs typeface="Times New Roman" panose="02020603050405020304" pitchFamily="18" charset="0"/>
              </a:rPr>
              <a:t> </a:t>
            </a:r>
            <a:r>
              <a:rPr lang="en-SG" sz="1600" dirty="0">
                <a:latin typeface="Times New Roman" panose="02020603050405020304" pitchFamily="18" charset="0"/>
                <a:cs typeface="Times New Roman" panose="02020603050405020304" pitchFamily="18" charset="0"/>
              </a:rPr>
              <a:t>+ h(n) of </a:t>
            </a:r>
            <a:r>
              <a:rPr lang="en-SG" sz="1600" dirty="0" smtClean="0">
                <a:latin typeface="Times New Roman" panose="02020603050405020304" pitchFamily="18" charset="0"/>
                <a:cs typeface="Times New Roman" panose="02020603050405020304" pitchFamily="18" charset="0"/>
              </a:rPr>
              <a:t>G </a:t>
            </a:r>
            <a:r>
              <a:rPr lang="en-SG" sz="1600" dirty="0" err="1" smtClean="0">
                <a:latin typeface="Times New Roman" panose="02020603050405020304" pitchFamily="18" charset="0"/>
                <a:cs typeface="Times New Roman" panose="02020603050405020304" pitchFamily="18" charset="0"/>
              </a:rPr>
              <a:t>ie</a:t>
            </a:r>
            <a:r>
              <a:rPr lang="en-SG" sz="1600" dirty="0" smtClean="0">
                <a:latin typeface="Times New Roman" panose="02020603050405020304" pitchFamily="18" charset="0"/>
                <a:cs typeface="Times New Roman" panose="02020603050405020304" pitchFamily="18" charset="0"/>
              </a:rPr>
              <a:t>  6+ 0 = </a:t>
            </a:r>
            <a:r>
              <a:rPr lang="en-SG" sz="1600" dirty="0" smtClean="0">
                <a:solidFill>
                  <a:srgbClr val="FF0000"/>
                </a:solidFill>
                <a:latin typeface="Times New Roman" panose="02020603050405020304" pitchFamily="18" charset="0"/>
                <a:cs typeface="Times New Roman" panose="02020603050405020304" pitchFamily="18" charset="0"/>
              </a:rPr>
              <a:t>6</a:t>
            </a:r>
            <a:endParaRPr lang="en-SG" sz="16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r>
              <a:rPr lang="en-SG" sz="1600" b="1" dirty="0">
                <a:solidFill>
                  <a:srgbClr val="C00000"/>
                </a:solidFill>
                <a:latin typeface="Times New Roman" panose="02020603050405020304" pitchFamily="18" charset="0"/>
                <a:cs typeface="Times New Roman" panose="02020603050405020304" pitchFamily="18" charset="0"/>
              </a:rPr>
              <a:t>f(n) of </a:t>
            </a:r>
            <a:r>
              <a:rPr lang="en-SG" sz="1600" b="1" dirty="0" smtClean="0">
                <a:solidFill>
                  <a:srgbClr val="C00000"/>
                </a:solidFill>
                <a:latin typeface="Times New Roman" panose="02020603050405020304" pitchFamily="18" charset="0"/>
                <a:cs typeface="Times New Roman" panose="02020603050405020304" pitchFamily="18" charset="0"/>
              </a:rPr>
              <a:t>G </a:t>
            </a:r>
            <a:r>
              <a:rPr lang="en-SG" sz="1600" b="1" dirty="0">
                <a:solidFill>
                  <a:srgbClr val="C00000"/>
                </a:solidFill>
                <a:latin typeface="Times New Roman" panose="02020603050405020304" pitchFamily="18" charset="0"/>
                <a:cs typeface="Times New Roman" panose="02020603050405020304" pitchFamily="18" charset="0"/>
              </a:rPr>
              <a:t>&lt; f(n) of </a:t>
            </a:r>
            <a:r>
              <a:rPr lang="en-SG" sz="1600" b="1" dirty="0" smtClean="0">
                <a:solidFill>
                  <a:srgbClr val="C00000"/>
                </a:solidFill>
                <a:latin typeface="Times New Roman" panose="02020603050405020304" pitchFamily="18" charset="0"/>
                <a:cs typeface="Times New Roman" panose="02020603050405020304" pitchFamily="18" charset="0"/>
              </a:rPr>
              <a:t>D, </a:t>
            </a:r>
            <a:r>
              <a:rPr lang="en-SG" sz="1600" dirty="0">
                <a:latin typeface="Times New Roman" panose="02020603050405020304" pitchFamily="18" charset="0"/>
                <a:cs typeface="Times New Roman" panose="02020603050405020304" pitchFamily="18" charset="0"/>
              </a:rPr>
              <a:t>So the path to </a:t>
            </a:r>
            <a:r>
              <a:rPr lang="en-SG" sz="1600" dirty="0" smtClean="0">
                <a:latin typeface="Times New Roman" panose="02020603050405020304" pitchFamily="18" charset="0"/>
                <a:cs typeface="Times New Roman" panose="02020603050405020304" pitchFamily="18" charset="0"/>
              </a:rPr>
              <a:t>proceed </a:t>
            </a:r>
            <a:r>
              <a:rPr lang="en-SG" sz="1600" dirty="0">
                <a:latin typeface="Times New Roman" panose="02020603050405020304" pitchFamily="18" charset="0"/>
                <a:cs typeface="Times New Roman" panose="02020603050405020304" pitchFamily="18" charset="0"/>
              </a:rPr>
              <a:t>from root node is </a:t>
            </a:r>
            <a:r>
              <a:rPr lang="en-SG" sz="1600" b="1" dirty="0">
                <a:solidFill>
                  <a:srgbClr val="00B050"/>
                </a:solidFill>
                <a:latin typeface="Times New Roman" panose="02020603050405020304" pitchFamily="18" charset="0"/>
                <a:cs typeface="Times New Roman" panose="02020603050405020304" pitchFamily="18" charset="0"/>
              </a:rPr>
              <a:t>S  </a:t>
            </a:r>
            <a:r>
              <a:rPr lang="en-SG" sz="16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  </a:t>
            </a:r>
            <a:r>
              <a:rPr lang="en-SG" sz="1600" b="1" dirty="0" smtClean="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C G</a:t>
            </a:r>
          </a:p>
          <a:p>
            <a:r>
              <a:rPr lang="en-SG" sz="1600" b="1" dirty="0" smtClean="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Solution is </a:t>
            </a:r>
            <a:r>
              <a:rPr lang="en-SG" sz="1600" b="1" dirty="0">
                <a:solidFill>
                  <a:srgbClr val="00B050"/>
                </a:solidFill>
                <a:latin typeface="Times New Roman" panose="02020603050405020304" pitchFamily="18" charset="0"/>
                <a:cs typeface="Times New Roman" panose="02020603050405020304" pitchFamily="18" charset="0"/>
              </a:rPr>
              <a:t>S  </a:t>
            </a:r>
            <a:r>
              <a:rPr lang="en-SG" sz="16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  C G</a:t>
            </a:r>
          </a:p>
          <a:p>
            <a:endParaRPr lang="en-SG" sz="1600" dirty="0" smtClean="0">
              <a:latin typeface="Times New Roman" panose="02020603050405020304" pitchFamily="18" charset="0"/>
              <a:cs typeface="Times New Roman" panose="02020603050405020304" pitchFamily="18" charset="0"/>
            </a:endParaRPr>
          </a:p>
          <a:p>
            <a:r>
              <a:rPr lang="en-SG" sz="1600" b="1" dirty="0">
                <a:latin typeface="Times New Roman" panose="02020603050405020304" pitchFamily="18" charset="0"/>
                <a:cs typeface="Times New Roman" panose="02020603050405020304" pitchFamily="18" charset="0"/>
              </a:rPr>
              <a:t> </a:t>
            </a:r>
            <a:r>
              <a:rPr lang="en-SG" sz="1600" b="1" dirty="0" smtClean="0">
                <a:latin typeface="Times New Roman" panose="02020603050405020304" pitchFamily="18" charset="0"/>
                <a:cs typeface="Times New Roman" panose="02020603050405020304" pitchFamily="18" charset="0"/>
              </a:rPr>
              <a:t>                       </a:t>
            </a:r>
            <a:r>
              <a:rPr lang="en-SG" sz="1600" dirty="0" smtClean="0">
                <a:latin typeface="Times New Roman" panose="02020603050405020304" pitchFamily="18" charset="0"/>
                <a:cs typeface="Times New Roman" panose="02020603050405020304" pitchFamily="18" charset="0"/>
              </a:rPr>
              <a:t>                </a:t>
            </a:r>
            <a:endParaRPr lang="en-SG"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2586835" y="281175"/>
            <a:ext cx="2290575" cy="523220"/>
          </a:xfrm>
          <a:prstGeom prst="rect">
            <a:avLst/>
          </a:prstGeom>
        </p:spPr>
        <p:txBody>
          <a:bodyPr wrap="square">
            <a:spAutoFit/>
          </a:bodyPr>
          <a:lstStyle/>
          <a:p>
            <a:r>
              <a:rPr lang="en-SG" sz="2800" b="1" dirty="0">
                <a:solidFill>
                  <a:srgbClr val="FF0150"/>
                </a:solidFill>
                <a:latin typeface="Times New Roman" panose="02020603050405020304" pitchFamily="18" charset="0"/>
                <a:cs typeface="Times New Roman" panose="02020603050405020304" pitchFamily="18" charset="0"/>
                <a:sym typeface="Wingdings" panose="05000000000000000000" pitchFamily="2" charset="2"/>
              </a:rPr>
              <a:t>Solution</a:t>
            </a:r>
            <a:endParaRPr lang="en-SG" sz="2800" dirty="0">
              <a:solidFill>
                <a:srgbClr val="FF0150"/>
              </a:solidFill>
            </a:endParaRPr>
          </a:p>
        </p:txBody>
      </p:sp>
    </p:spTree>
    <p:extLst>
      <p:ext uri="{BB962C8B-B14F-4D97-AF65-F5344CB8AC3E}">
        <p14:creationId xmlns:p14="http://schemas.microsoft.com/office/powerpoint/2010/main" val="3425691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23204"/>
            <a:ext cx="4275740" cy="3970330"/>
          </a:xfrm>
          <a:prstGeom prst="rect">
            <a:avLst/>
          </a:prstGeom>
        </p:spPr>
      </p:pic>
      <p:sp>
        <p:nvSpPr>
          <p:cNvPr id="3" name="Rectangle 2"/>
          <p:cNvSpPr/>
          <p:nvPr/>
        </p:nvSpPr>
        <p:spPr>
          <a:xfrm>
            <a:off x="6099050" y="2266340"/>
            <a:ext cx="2974798" cy="369332"/>
          </a:xfrm>
          <a:prstGeom prst="rect">
            <a:avLst/>
          </a:prstGeom>
        </p:spPr>
        <p:txBody>
          <a:bodyPr wrap="square">
            <a:spAutoFit/>
          </a:bodyPr>
          <a:lstStyle/>
          <a:p>
            <a:r>
              <a:rPr lang="en-US" dirty="0"/>
              <a:t>S---&gt;A---&gt;C---&gt;G</a:t>
            </a:r>
          </a:p>
        </p:txBody>
      </p:sp>
      <p:sp>
        <p:nvSpPr>
          <p:cNvPr id="4" name="Rectangle 3"/>
          <p:cNvSpPr/>
          <p:nvPr/>
        </p:nvSpPr>
        <p:spPr>
          <a:xfrm>
            <a:off x="4419295" y="2266340"/>
            <a:ext cx="960519" cy="369332"/>
          </a:xfrm>
          <a:prstGeom prst="rect">
            <a:avLst/>
          </a:prstGeom>
        </p:spPr>
        <p:txBody>
          <a:bodyPr wrap="none">
            <a:spAutoFit/>
          </a:bodyPr>
          <a:lstStyle/>
          <a:p>
            <a:r>
              <a:rPr lang="en-US" dirty="0"/>
              <a:t>Solution</a:t>
            </a:r>
          </a:p>
        </p:txBody>
      </p:sp>
    </p:spTree>
    <p:extLst>
      <p:ext uri="{BB962C8B-B14F-4D97-AF65-F5344CB8AC3E}">
        <p14:creationId xmlns:p14="http://schemas.microsoft.com/office/powerpoint/2010/main" val="3049830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4" y="1502815"/>
            <a:ext cx="8551481" cy="3416320"/>
          </a:xfrm>
          <a:prstGeom prst="rect">
            <a:avLst/>
          </a:prstGeom>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Advantages</a:t>
            </a:r>
            <a:r>
              <a:rPr lang="en-US" b="1" dirty="0" smtClean="0">
                <a:solidFill>
                  <a:srgbClr val="C00000"/>
                </a:solidFill>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search algorithm is the best algorithm than other search algorithms.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search algorithm is optimal and complete.</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algorithm can solve very complex problems</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a:p>
            <a:r>
              <a:rPr lang="en-US" b="1" dirty="0">
                <a:solidFill>
                  <a:srgbClr val="C00000"/>
                </a:solidFill>
                <a:latin typeface="Times New Roman" panose="02020603050405020304" pitchFamily="18" charset="0"/>
                <a:cs typeface="Times New Roman" panose="02020603050405020304" pitchFamily="18" charset="0"/>
              </a:rPr>
              <a:t>Disadvantages: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does not always produce the shortest path as it mostly based on heuristics and approximation.</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search algorithm has some complexity issues.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main drawback of A* is memory requirement as it keeps all generated nodes in the memory, so it is not practical for various large-scale problems.</a:t>
            </a:r>
          </a:p>
        </p:txBody>
      </p:sp>
    </p:spTree>
    <p:extLst>
      <p:ext uri="{BB962C8B-B14F-4D97-AF65-F5344CB8AC3E}">
        <p14:creationId xmlns:p14="http://schemas.microsoft.com/office/powerpoint/2010/main" val="164044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4130" y="281175"/>
            <a:ext cx="3817625" cy="646331"/>
          </a:xfrm>
          <a:prstGeom prst="rect">
            <a:avLst/>
          </a:prstGeom>
          <a:noFill/>
        </p:spPr>
        <p:txBody>
          <a:bodyPr wrap="square" rtlCol="0">
            <a:spAutoFit/>
          </a:bodyPr>
          <a:lstStyle/>
          <a:p>
            <a:r>
              <a:rPr lang="en-US" sz="3600" dirty="0" smtClean="0">
                <a:solidFill>
                  <a:schemeClr val="bg1"/>
                </a:solidFill>
                <a:latin typeface="Monotype Corsiva" panose="03010101010201010101" pitchFamily="66" charset="0"/>
              </a:rPr>
              <a:t>Hill Climbing</a:t>
            </a:r>
            <a:endParaRPr lang="en-US" sz="3600" dirty="0">
              <a:solidFill>
                <a:schemeClr val="bg1"/>
              </a:solidFill>
              <a:latin typeface="Monotype Corsiva" panose="03010101010201010101" pitchFamily="66" charset="0"/>
            </a:endParaRPr>
          </a:p>
        </p:txBody>
      </p:sp>
      <p:pic>
        <p:nvPicPr>
          <p:cNvPr id="4" name="Picture 3"/>
          <p:cNvPicPr>
            <a:picLocks noChangeAspect="1"/>
          </p:cNvPicPr>
          <p:nvPr/>
        </p:nvPicPr>
        <p:blipFill>
          <a:blip r:embed="rId2"/>
          <a:stretch>
            <a:fillRect/>
          </a:stretch>
        </p:blipFill>
        <p:spPr>
          <a:xfrm>
            <a:off x="1823310" y="1197403"/>
            <a:ext cx="4428445" cy="2939381"/>
          </a:xfrm>
          <a:prstGeom prst="rect">
            <a:avLst/>
          </a:prstGeom>
        </p:spPr>
      </p:pic>
      <p:sp>
        <p:nvSpPr>
          <p:cNvPr id="5" name="Rectangle 4"/>
          <p:cNvSpPr/>
          <p:nvPr/>
        </p:nvSpPr>
        <p:spPr>
          <a:xfrm>
            <a:off x="296260" y="4317795"/>
            <a:ext cx="8847740" cy="830997"/>
          </a:xfrm>
          <a:prstGeom prst="rect">
            <a:avLst/>
          </a:prstGeom>
        </p:spPr>
        <p:txBody>
          <a:bodyPr wrap="square">
            <a:spAutoFit/>
          </a:bodyPr>
          <a:lstStyle/>
          <a:p>
            <a:r>
              <a:rPr lang="en-US" dirty="0" smtClean="0"/>
              <a:t>“ </a:t>
            </a:r>
            <a:r>
              <a:rPr lang="en-US" sz="2400" i="1" dirty="0" smtClean="0">
                <a:latin typeface="Monotype Corsiva" panose="03010101010201010101" pitchFamily="66" charset="0"/>
              </a:rPr>
              <a:t>If </a:t>
            </a:r>
            <a:r>
              <a:rPr lang="en-US" sz="2400" i="1" dirty="0">
                <a:latin typeface="Monotype Corsiva" panose="03010101010201010101" pitchFamily="66" charset="0"/>
              </a:rPr>
              <a:t>you try to climb a mountain in fog with an altimeter but no </a:t>
            </a:r>
            <a:r>
              <a:rPr lang="en-US" sz="2400" i="1" dirty="0" smtClean="0">
                <a:latin typeface="Monotype Corsiva" panose="03010101010201010101" pitchFamily="66" charset="0"/>
              </a:rPr>
              <a:t>map, you </a:t>
            </a:r>
            <a:r>
              <a:rPr lang="en-US" sz="2400" i="1" dirty="0">
                <a:latin typeface="Monotype Corsiva" panose="03010101010201010101" pitchFamily="66" charset="0"/>
              </a:rPr>
              <a:t>might use the hill climbing Generate and Test </a:t>
            </a:r>
            <a:r>
              <a:rPr lang="en-US" sz="2400" i="1" dirty="0" smtClean="0">
                <a:latin typeface="Monotype Corsiva" panose="03010101010201010101" pitchFamily="66" charset="0"/>
              </a:rPr>
              <a:t>approach </a:t>
            </a:r>
            <a:r>
              <a:rPr lang="en-US" dirty="0" smtClean="0"/>
              <a:t>” </a:t>
            </a:r>
            <a:endParaRPr lang="en-US" dirty="0"/>
          </a:p>
        </p:txBody>
      </p:sp>
    </p:spTree>
    <p:extLst>
      <p:ext uri="{BB962C8B-B14F-4D97-AF65-F5344CB8AC3E}">
        <p14:creationId xmlns:p14="http://schemas.microsoft.com/office/powerpoint/2010/main" val="16399709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245" y="2113635"/>
            <a:ext cx="4428445" cy="2862322"/>
          </a:xfrm>
          <a:prstGeom prst="rect">
            <a:avLst/>
          </a:prstGeom>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Check the height </a:t>
            </a:r>
            <a:r>
              <a:rPr lang="en-US" dirty="0" smtClean="0">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foot away from your current location in each </a:t>
            </a:r>
            <a:r>
              <a:rPr lang="en-US" dirty="0" smtClean="0">
                <a:latin typeface="Times New Roman" panose="02020603050405020304" pitchFamily="18" charset="0"/>
                <a:cs typeface="Times New Roman" panose="02020603050405020304" pitchFamily="18" charset="0"/>
              </a:rPr>
              <a:t>direction: north</a:t>
            </a:r>
            <a:r>
              <a:rPr lang="en-US" dirty="0">
                <a:latin typeface="Times New Roman" panose="02020603050405020304" pitchFamily="18" charset="0"/>
                <a:cs typeface="Times New Roman" panose="02020603050405020304" pitchFamily="18" charset="0"/>
              </a:rPr>
              <a:t>, south, east, and west.</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As soon as you find a position where the height is higher than your </a:t>
            </a:r>
            <a:r>
              <a:rPr lang="en-US" dirty="0" smtClean="0">
                <a:latin typeface="Times New Roman" panose="02020603050405020304" pitchFamily="18" charset="0"/>
                <a:cs typeface="Times New Roman" panose="02020603050405020304" pitchFamily="18" charset="0"/>
              </a:rPr>
              <a:t>current position</a:t>
            </a:r>
            <a:r>
              <a:rPr lang="en-US" dirty="0">
                <a:latin typeface="Times New Roman" panose="02020603050405020304" pitchFamily="18" charset="0"/>
                <a:cs typeface="Times New Roman" panose="02020603050405020304" pitchFamily="18" charset="0"/>
              </a:rPr>
              <a:t>, move to that location and restart the </a:t>
            </a:r>
            <a:r>
              <a:rPr lang="en-US" dirty="0" smtClean="0">
                <a:latin typeface="Times New Roman" panose="02020603050405020304" pitchFamily="18" charset="0"/>
                <a:cs typeface="Times New Roman" panose="02020603050405020304" pitchFamily="18" charset="0"/>
              </a:rPr>
              <a:t>process of search.</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If all directions lead lower than your current position, then you stop </a:t>
            </a:r>
            <a:r>
              <a:rPr lang="en-US" dirty="0" smtClean="0">
                <a:latin typeface="Times New Roman" panose="02020603050405020304" pitchFamily="18" charset="0"/>
                <a:cs typeface="Times New Roman" panose="02020603050405020304" pitchFamily="18" charset="0"/>
              </a:rPr>
              <a:t>and assume </a:t>
            </a:r>
            <a:r>
              <a:rPr lang="en-US" dirty="0">
                <a:latin typeface="Times New Roman" panose="02020603050405020304" pitchFamily="18" charset="0"/>
                <a:cs typeface="Times New Roman" panose="02020603050405020304" pitchFamily="18" charset="0"/>
              </a:rPr>
              <a:t>you have reached the summit.</a:t>
            </a:r>
          </a:p>
        </p:txBody>
      </p:sp>
      <p:sp>
        <p:nvSpPr>
          <p:cNvPr id="3" name="Rectangle 2"/>
          <p:cNvSpPr/>
          <p:nvPr/>
        </p:nvSpPr>
        <p:spPr>
          <a:xfrm>
            <a:off x="143555" y="1044700"/>
            <a:ext cx="8847740" cy="830997"/>
          </a:xfrm>
          <a:prstGeom prst="rect">
            <a:avLst/>
          </a:prstGeom>
        </p:spPr>
        <p:txBody>
          <a:bodyPr wrap="square">
            <a:spAutoFit/>
          </a:bodyPr>
          <a:lstStyle/>
          <a:p>
            <a:r>
              <a:rPr lang="en-US" dirty="0" smtClean="0"/>
              <a:t>“ </a:t>
            </a:r>
            <a:r>
              <a:rPr lang="en-US" sz="2400" i="1" dirty="0" smtClean="0">
                <a:latin typeface="Monotype Corsiva" panose="03010101010201010101" pitchFamily="66" charset="0"/>
              </a:rPr>
              <a:t>If </a:t>
            </a:r>
            <a:r>
              <a:rPr lang="en-US" sz="2400" i="1" dirty="0">
                <a:latin typeface="Monotype Corsiva" panose="03010101010201010101" pitchFamily="66" charset="0"/>
              </a:rPr>
              <a:t>you try to climb a mountain in fog with an altimeter but no </a:t>
            </a:r>
            <a:r>
              <a:rPr lang="en-US" sz="2400" i="1" dirty="0" smtClean="0">
                <a:latin typeface="Monotype Corsiva" panose="03010101010201010101" pitchFamily="66" charset="0"/>
              </a:rPr>
              <a:t>map, you </a:t>
            </a:r>
            <a:r>
              <a:rPr lang="en-US" sz="2400" i="1" dirty="0">
                <a:latin typeface="Monotype Corsiva" panose="03010101010201010101" pitchFamily="66" charset="0"/>
              </a:rPr>
              <a:t>might use the hill climbing Generate and Test </a:t>
            </a:r>
            <a:r>
              <a:rPr lang="en-US" sz="2400" i="1" dirty="0" smtClean="0">
                <a:latin typeface="Monotype Corsiva" panose="03010101010201010101" pitchFamily="66" charset="0"/>
              </a:rPr>
              <a:t>approach </a:t>
            </a:r>
            <a:r>
              <a:rPr lang="en-US" dirty="0" smtClean="0"/>
              <a:t>” </a:t>
            </a:r>
            <a:endParaRPr lang="en-US" dirty="0"/>
          </a:p>
        </p:txBody>
      </p:sp>
      <p:pic>
        <p:nvPicPr>
          <p:cNvPr id="4" name="Picture 3"/>
          <p:cNvPicPr>
            <a:picLocks noChangeAspect="1"/>
          </p:cNvPicPr>
          <p:nvPr/>
        </p:nvPicPr>
        <p:blipFill>
          <a:blip r:embed="rId2"/>
          <a:stretch>
            <a:fillRect/>
          </a:stretch>
        </p:blipFill>
        <p:spPr>
          <a:xfrm>
            <a:off x="4837283" y="1808225"/>
            <a:ext cx="4273666" cy="2853175"/>
          </a:xfrm>
          <a:prstGeom prst="rect">
            <a:avLst/>
          </a:prstGeom>
        </p:spPr>
      </p:pic>
    </p:spTree>
    <p:extLst>
      <p:ext uri="{BB962C8B-B14F-4D97-AF65-F5344CB8AC3E}">
        <p14:creationId xmlns:p14="http://schemas.microsoft.com/office/powerpoint/2010/main" val="265903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4130" y="281175"/>
            <a:ext cx="3817625" cy="646331"/>
          </a:xfrm>
          <a:prstGeom prst="rect">
            <a:avLst/>
          </a:prstGeom>
          <a:noFill/>
        </p:spPr>
        <p:txBody>
          <a:bodyPr wrap="square" rtlCol="0">
            <a:spAutoFit/>
          </a:bodyPr>
          <a:lstStyle/>
          <a:p>
            <a:r>
              <a:rPr lang="en-US" sz="3600" dirty="0" smtClean="0">
                <a:solidFill>
                  <a:schemeClr val="bg1"/>
                </a:solidFill>
                <a:latin typeface="Monotype Corsiva" panose="03010101010201010101" pitchFamily="66" charset="0"/>
              </a:rPr>
              <a:t>Hill Climbing</a:t>
            </a:r>
            <a:endParaRPr lang="en-US" sz="3600" dirty="0">
              <a:solidFill>
                <a:schemeClr val="bg1"/>
              </a:solidFill>
              <a:latin typeface="Monotype Corsiva" panose="03010101010201010101" pitchFamily="66" charset="0"/>
            </a:endParaRPr>
          </a:p>
        </p:txBody>
      </p:sp>
      <p:sp>
        <p:nvSpPr>
          <p:cNvPr id="4" name="Rectangle 3"/>
          <p:cNvSpPr/>
          <p:nvPr/>
        </p:nvSpPr>
        <p:spPr>
          <a:xfrm>
            <a:off x="1" y="1350110"/>
            <a:ext cx="9143999" cy="3139321"/>
          </a:xfrm>
          <a:prstGeom prst="rect">
            <a:avLst/>
          </a:prstGeom>
        </p:spPr>
        <p:txBody>
          <a:bodyPr wrap="square">
            <a:spAutoFit/>
          </a:bodyPr>
          <a:lstStyle/>
          <a:p>
            <a:pPr marL="55563" indent="-55563"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Hill </a:t>
            </a:r>
            <a:r>
              <a:rPr lang="en-US" dirty="0">
                <a:latin typeface="Times New Roman" panose="02020603050405020304" pitchFamily="18" charset="0"/>
                <a:cs typeface="Times New Roman" panose="02020603050405020304" pitchFamily="18" charset="0"/>
              </a:rPr>
              <a:t>Climbing is heuristic search used for mathematical </a:t>
            </a:r>
            <a:r>
              <a:rPr lang="en-US" b="1" dirty="0">
                <a:solidFill>
                  <a:srgbClr val="C00000"/>
                </a:solidFill>
                <a:latin typeface="Times New Roman" panose="02020603050405020304" pitchFamily="18" charset="0"/>
                <a:cs typeface="Times New Roman" panose="02020603050405020304" pitchFamily="18" charset="0"/>
              </a:rPr>
              <a:t>optimization problems </a:t>
            </a:r>
            <a:r>
              <a:rPr lang="en-US" dirty="0">
                <a:latin typeface="Times New Roman" panose="02020603050405020304" pitchFamily="18" charset="0"/>
                <a:cs typeface="Times New Roman" panose="02020603050405020304" pitchFamily="18" charset="0"/>
              </a:rPr>
              <a:t>in the field of</a:t>
            </a:r>
          </a:p>
          <a:p>
            <a:pPr marL="231775" indent="-55563" algn="just"/>
            <a:r>
              <a:rPr lang="en-US" dirty="0">
                <a:latin typeface="Times New Roman" panose="02020603050405020304" pitchFamily="18" charset="0"/>
                <a:cs typeface="Times New Roman" panose="02020603050405020304" pitchFamily="18" charset="0"/>
              </a:rPr>
              <a:t>Artificial Intelligence </a:t>
            </a:r>
            <a:endParaRPr lang="en-US" dirty="0" smtClean="0">
              <a:latin typeface="Times New Roman" panose="02020603050405020304" pitchFamily="18" charset="0"/>
              <a:cs typeface="Times New Roman" panose="02020603050405020304" pitchFamily="18" charset="0"/>
            </a:endParaRPr>
          </a:p>
          <a:p>
            <a:pPr marL="231775" indent="-55563" algn="just"/>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Hill </a:t>
            </a:r>
            <a:r>
              <a:rPr lang="en-US" dirty="0">
                <a:latin typeface="Times New Roman" panose="02020603050405020304" pitchFamily="18" charset="0"/>
                <a:cs typeface="Times New Roman" panose="02020603050405020304" pitchFamily="18" charset="0"/>
              </a:rPr>
              <a:t>climbing algorithm is a </a:t>
            </a:r>
            <a:r>
              <a:rPr lang="en-US" b="1" dirty="0">
                <a:solidFill>
                  <a:srgbClr val="C00000"/>
                </a:solidFill>
                <a:latin typeface="Times New Roman" panose="02020603050405020304" pitchFamily="18" charset="0"/>
                <a:cs typeface="Times New Roman" panose="02020603050405020304" pitchFamily="18" charset="0"/>
              </a:rPr>
              <a:t>local search </a:t>
            </a:r>
            <a:r>
              <a:rPr lang="en-US" b="1" dirty="0" smtClean="0">
                <a:solidFill>
                  <a:srgbClr val="C00000"/>
                </a:solidFill>
                <a:latin typeface="Times New Roman" panose="02020603050405020304" pitchFamily="18" charset="0"/>
                <a:cs typeface="Times New Roman" panose="02020603050405020304" pitchFamily="18" charset="0"/>
              </a:rPr>
              <a:t>algorithm (immediate neighborhood) </a:t>
            </a:r>
            <a:r>
              <a:rPr lang="en-US" dirty="0">
                <a:latin typeface="Times New Roman" panose="02020603050405020304" pitchFamily="18" charset="0"/>
                <a:cs typeface="Times New Roman" panose="02020603050405020304" pitchFamily="18" charset="0"/>
              </a:rPr>
              <a:t>which continuously moves in the direction of </a:t>
            </a:r>
            <a:r>
              <a:rPr lang="en-US" b="1" dirty="0">
                <a:solidFill>
                  <a:srgbClr val="C00000"/>
                </a:solidFill>
                <a:latin typeface="Times New Roman" panose="02020603050405020304" pitchFamily="18" charset="0"/>
                <a:cs typeface="Times New Roman" panose="02020603050405020304" pitchFamily="18" charset="0"/>
              </a:rPr>
              <a:t>increasing </a:t>
            </a:r>
            <a:r>
              <a:rPr lang="en-US" b="1" dirty="0" smtClean="0">
                <a:solidFill>
                  <a:srgbClr val="C00000"/>
                </a:solidFill>
                <a:latin typeface="Times New Roman" panose="02020603050405020304" pitchFamily="18" charset="0"/>
                <a:cs typeface="Times New Roman" panose="02020603050405020304" pitchFamily="18" charset="0"/>
              </a:rPr>
              <a:t>elevation/value of the function applied </a:t>
            </a:r>
            <a:r>
              <a:rPr lang="en-US" dirty="0">
                <a:latin typeface="Times New Roman" panose="02020603050405020304" pitchFamily="18" charset="0"/>
                <a:cs typeface="Times New Roman" panose="02020603050405020304" pitchFamily="18" charset="0"/>
              </a:rPr>
              <a:t>to find </a:t>
            </a:r>
            <a:r>
              <a:rPr lang="en-US" dirty="0">
                <a:solidFill>
                  <a:srgbClr val="C00000"/>
                </a:solidFill>
                <a:latin typeface="Times New Roman" panose="02020603050405020304" pitchFamily="18" charset="0"/>
                <a:cs typeface="Times New Roman" panose="02020603050405020304" pitchFamily="18" charset="0"/>
              </a:rPr>
              <a:t>the peak </a:t>
            </a:r>
            <a:r>
              <a:rPr lang="en-US" dirty="0">
                <a:latin typeface="Times New Roman" panose="02020603050405020304" pitchFamily="18" charset="0"/>
                <a:cs typeface="Times New Roman" panose="02020603050405020304" pitchFamily="18" charset="0"/>
              </a:rPr>
              <a:t>of the mountain or </a:t>
            </a:r>
            <a:r>
              <a:rPr lang="en-US" b="1" dirty="0">
                <a:solidFill>
                  <a:srgbClr val="C00000"/>
                </a:solidFill>
                <a:latin typeface="Times New Roman" panose="02020603050405020304" pitchFamily="18" charset="0"/>
                <a:cs typeface="Times New Roman" panose="02020603050405020304" pitchFamily="18" charset="0"/>
              </a:rPr>
              <a:t>best solution </a:t>
            </a:r>
            <a:r>
              <a:rPr lang="en-US" dirty="0">
                <a:latin typeface="Times New Roman" panose="02020603050405020304" pitchFamily="18" charset="0"/>
                <a:cs typeface="Times New Roman" panose="02020603050405020304" pitchFamily="18" charset="0"/>
              </a:rPr>
              <a:t>to the </a:t>
            </a:r>
            <a:r>
              <a:rPr lang="en-US" dirty="0" smtClean="0">
                <a:latin typeface="Times New Roman" panose="02020603050405020304" pitchFamily="18" charset="0"/>
                <a:cs typeface="Times New Roman" panose="02020603050405020304" pitchFamily="18" charset="0"/>
              </a:rPr>
              <a:t>problem.</a:t>
            </a: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It </a:t>
            </a:r>
            <a:r>
              <a:rPr lang="en-US" b="1" dirty="0">
                <a:solidFill>
                  <a:srgbClr val="C00000"/>
                </a:solidFill>
                <a:latin typeface="Times New Roman" panose="02020603050405020304" pitchFamily="18" charset="0"/>
                <a:cs typeface="Times New Roman" panose="02020603050405020304" pitchFamily="18" charset="0"/>
              </a:rPr>
              <a:t>terminates</a:t>
            </a:r>
            <a:r>
              <a:rPr lang="en-US" dirty="0">
                <a:solidFill>
                  <a:srgbClr val="C0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it reaches a </a:t>
            </a:r>
            <a:r>
              <a:rPr lang="en-US" b="1" dirty="0">
                <a:solidFill>
                  <a:srgbClr val="C00000"/>
                </a:solidFill>
                <a:latin typeface="Times New Roman" panose="02020603050405020304" pitchFamily="18" charset="0"/>
                <a:cs typeface="Times New Roman" panose="02020603050405020304" pitchFamily="18" charset="0"/>
              </a:rPr>
              <a:t>peak value </a:t>
            </a:r>
            <a:r>
              <a:rPr lang="en-US" dirty="0">
                <a:latin typeface="Times New Roman" panose="02020603050405020304" pitchFamily="18" charset="0"/>
                <a:cs typeface="Times New Roman" panose="02020603050405020304" pitchFamily="18" charset="0"/>
              </a:rPr>
              <a:t>where </a:t>
            </a:r>
            <a:r>
              <a:rPr lang="en-US" b="1" dirty="0">
                <a:solidFill>
                  <a:srgbClr val="C00000"/>
                </a:solidFill>
                <a:latin typeface="Times New Roman" panose="02020603050405020304" pitchFamily="18" charset="0"/>
                <a:cs typeface="Times New Roman" panose="02020603050405020304" pitchFamily="18" charset="0"/>
              </a:rPr>
              <a:t>no neighbor has a higher value</a:t>
            </a:r>
            <a:r>
              <a:rPr lang="en-US" b="1" dirty="0" smtClean="0">
                <a:latin typeface="Times New Roman" panose="02020603050405020304" pitchFamily="18" charset="0"/>
                <a:cs typeface="Times New Roman" panose="02020603050405020304" pitchFamily="18" charset="0"/>
              </a:rPr>
              <a:t>.</a:t>
            </a:r>
          </a:p>
          <a:p>
            <a:pPr algn="just"/>
            <a:endParaRPr lang="en-US" b="1"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also called </a:t>
            </a:r>
            <a:r>
              <a:rPr lang="en-US" b="1" dirty="0">
                <a:solidFill>
                  <a:srgbClr val="C00000"/>
                </a:solidFill>
                <a:latin typeface="Times New Roman" panose="02020603050405020304" pitchFamily="18" charset="0"/>
                <a:cs typeface="Times New Roman" panose="02020603050405020304" pitchFamily="18" charset="0"/>
              </a:rPr>
              <a:t>greedy local search </a:t>
            </a:r>
            <a:r>
              <a:rPr lang="en-US" dirty="0">
                <a:latin typeface="Times New Roman" panose="02020603050405020304" pitchFamily="18" charset="0"/>
                <a:cs typeface="Times New Roman" panose="02020603050405020304" pitchFamily="18" charset="0"/>
              </a:rPr>
              <a:t>as it only looks to its good </a:t>
            </a:r>
            <a:r>
              <a:rPr lang="en-US" b="1" dirty="0">
                <a:solidFill>
                  <a:srgbClr val="C00000"/>
                </a:solidFill>
                <a:latin typeface="Times New Roman" panose="02020603050405020304" pitchFamily="18" charset="0"/>
                <a:cs typeface="Times New Roman" panose="02020603050405020304" pitchFamily="18" charset="0"/>
              </a:rPr>
              <a:t>immediate neighbor state </a:t>
            </a:r>
            <a:r>
              <a:rPr lang="en-US" dirty="0">
                <a:latin typeface="Times New Roman" panose="02020603050405020304" pitchFamily="18" charset="0"/>
                <a:cs typeface="Times New Roman" panose="02020603050405020304" pitchFamily="18" charset="0"/>
              </a:rPr>
              <a:t>and not beyond that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822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4130" y="281175"/>
            <a:ext cx="3817625" cy="646331"/>
          </a:xfrm>
          <a:prstGeom prst="rect">
            <a:avLst/>
          </a:prstGeom>
          <a:noFill/>
        </p:spPr>
        <p:txBody>
          <a:bodyPr wrap="square" rtlCol="0">
            <a:spAutoFit/>
          </a:bodyPr>
          <a:lstStyle/>
          <a:p>
            <a:r>
              <a:rPr lang="en-US" sz="3600" dirty="0" smtClean="0">
                <a:solidFill>
                  <a:schemeClr val="bg1"/>
                </a:solidFill>
                <a:latin typeface="Monotype Corsiva" panose="03010101010201010101" pitchFamily="66" charset="0"/>
              </a:rPr>
              <a:t>Hill Climbing</a:t>
            </a:r>
            <a:endParaRPr lang="en-US" sz="3600" dirty="0">
              <a:solidFill>
                <a:schemeClr val="bg1"/>
              </a:solidFill>
              <a:latin typeface="Monotype Corsiva" panose="03010101010201010101" pitchFamily="66" charset="0"/>
            </a:endParaRPr>
          </a:p>
        </p:txBody>
      </p:sp>
      <p:sp>
        <p:nvSpPr>
          <p:cNvPr id="2" name="Rectangle 1"/>
          <p:cNvSpPr/>
          <p:nvPr/>
        </p:nvSpPr>
        <p:spPr>
          <a:xfrm>
            <a:off x="143555" y="1279089"/>
            <a:ext cx="8856890" cy="2862322"/>
          </a:xfrm>
          <a:prstGeom prst="rect">
            <a:avLst/>
          </a:prstGeom>
        </p:spPr>
        <p:txBody>
          <a:bodyPr wrap="square">
            <a:spAutoFit/>
          </a:bodyPr>
          <a:lstStyle/>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node</a:t>
            </a:r>
            <a:r>
              <a:rPr lang="en-US" dirty="0">
                <a:latin typeface="Times New Roman" panose="02020603050405020304" pitchFamily="18" charset="0"/>
                <a:cs typeface="Times New Roman" panose="02020603050405020304" pitchFamily="18" charset="0"/>
              </a:rPr>
              <a:t> of hill climbing algorithm has two components which are </a:t>
            </a:r>
            <a:r>
              <a:rPr lang="en-US" b="1" dirty="0">
                <a:solidFill>
                  <a:srgbClr val="C00000"/>
                </a:solidFill>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and </a:t>
            </a:r>
            <a:r>
              <a:rPr lang="en-US" b="1" dirty="0">
                <a:solidFill>
                  <a:srgbClr val="C00000"/>
                </a:solidFill>
                <a:latin typeface="Times New Roman" panose="02020603050405020304" pitchFamily="18" charset="0"/>
                <a:cs typeface="Times New Roman" panose="02020603050405020304" pitchFamily="18" charset="0"/>
              </a:rPr>
              <a:t>value</a:t>
            </a:r>
            <a:r>
              <a:rPr lang="en-US" b="1" dirty="0" smtClean="0">
                <a:solidFill>
                  <a:srgbClr val="C00000"/>
                </a:solidFill>
                <a:latin typeface="Times New Roman" panose="02020603050405020304" pitchFamily="18" charset="0"/>
                <a:cs typeface="Times New Roman" panose="02020603050405020304" pitchFamily="18" charset="0"/>
              </a:rPr>
              <a:t>.</a:t>
            </a:r>
          </a:p>
          <a:p>
            <a:pPr algn="just"/>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Hill Climbing </a:t>
            </a:r>
            <a:r>
              <a:rPr lang="en-US" b="1" dirty="0">
                <a:solidFill>
                  <a:srgbClr val="C00000"/>
                </a:solidFill>
                <a:latin typeface="Times New Roman" panose="02020603050405020304" pitchFamily="18" charset="0"/>
                <a:cs typeface="Times New Roman" panose="02020603050405020304" pitchFamily="18" charset="0"/>
              </a:rPr>
              <a:t>is mostly used </a:t>
            </a:r>
            <a:r>
              <a:rPr lang="en-US" dirty="0">
                <a:latin typeface="Times New Roman" panose="02020603050405020304" pitchFamily="18" charset="0"/>
                <a:cs typeface="Times New Roman" panose="02020603050405020304" pitchFamily="18" charset="0"/>
              </a:rPr>
              <a:t>when a </a:t>
            </a:r>
            <a:r>
              <a:rPr lang="en-US" b="1" dirty="0">
                <a:solidFill>
                  <a:srgbClr val="C00000"/>
                </a:solidFill>
                <a:latin typeface="Times New Roman" panose="02020603050405020304" pitchFamily="18" charset="0"/>
                <a:cs typeface="Times New Roman" panose="02020603050405020304" pitchFamily="18" charset="0"/>
              </a:rPr>
              <a:t>good heuristic is available</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this algorithm, we </a:t>
            </a:r>
            <a:r>
              <a:rPr lang="en-US" b="1" dirty="0">
                <a:solidFill>
                  <a:srgbClr val="C00000"/>
                </a:solidFill>
                <a:latin typeface="Times New Roman" panose="02020603050405020304" pitchFamily="18" charset="0"/>
                <a:cs typeface="Times New Roman" panose="02020603050405020304" pitchFamily="18" charset="0"/>
              </a:rPr>
              <a:t>don't need to maintain </a:t>
            </a:r>
            <a:r>
              <a:rPr lang="en-US" dirty="0">
                <a:latin typeface="Times New Roman" panose="02020603050405020304" pitchFamily="18" charset="0"/>
                <a:cs typeface="Times New Roman" panose="02020603050405020304" pitchFamily="18" charset="0"/>
              </a:rPr>
              <a:t>and </a:t>
            </a:r>
            <a:r>
              <a:rPr lang="en-US" b="1" dirty="0">
                <a:solidFill>
                  <a:srgbClr val="C00000"/>
                </a:solidFill>
                <a:latin typeface="Times New Roman" panose="02020603050405020304" pitchFamily="18" charset="0"/>
                <a:cs typeface="Times New Roman" panose="02020603050405020304" pitchFamily="18" charset="0"/>
              </a:rPr>
              <a:t>handle</a:t>
            </a:r>
            <a:r>
              <a:rPr lang="en-US" dirty="0">
                <a:latin typeface="Times New Roman" panose="02020603050405020304" pitchFamily="18" charset="0"/>
                <a:cs typeface="Times New Roman" panose="02020603050405020304" pitchFamily="18" charset="0"/>
              </a:rPr>
              <a:t> the </a:t>
            </a:r>
            <a:r>
              <a:rPr lang="en-US" b="1" dirty="0">
                <a:solidFill>
                  <a:srgbClr val="C00000"/>
                </a:solidFill>
                <a:latin typeface="Times New Roman" panose="02020603050405020304" pitchFamily="18" charset="0"/>
                <a:cs typeface="Times New Roman" panose="02020603050405020304" pitchFamily="18" charset="0"/>
              </a:rPr>
              <a:t>search tree or graph </a:t>
            </a:r>
            <a:r>
              <a:rPr lang="en-US" dirty="0">
                <a:latin typeface="Times New Roman" panose="02020603050405020304" pitchFamily="18" charset="0"/>
                <a:cs typeface="Times New Roman" panose="02020603050405020304" pitchFamily="18" charset="0"/>
              </a:rPr>
              <a:t>as it only keeps </a:t>
            </a:r>
            <a:r>
              <a:rPr lang="en-US" b="1" dirty="0">
                <a:solidFill>
                  <a:srgbClr val="C00000"/>
                </a:solidFill>
                <a:latin typeface="Times New Roman" panose="02020603050405020304" pitchFamily="18" charset="0"/>
                <a:cs typeface="Times New Roman" panose="02020603050405020304" pitchFamily="18" charset="0"/>
              </a:rPr>
              <a:t>a single current state</a:t>
            </a:r>
            <a:r>
              <a:rPr lang="en-US" dirty="0" smtClean="0">
                <a:latin typeface="Times New Roman" panose="02020603050405020304" pitchFamily="18" charset="0"/>
                <a:cs typeface="Times New Roman" panose="02020603050405020304" pitchFamily="18" charset="0"/>
              </a:rPr>
              <a:t>.</a:t>
            </a:r>
          </a:p>
          <a:p>
            <a:pPr algn="just"/>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Given </a:t>
            </a:r>
            <a:r>
              <a:rPr lang="en-US" b="1" dirty="0">
                <a:solidFill>
                  <a:srgbClr val="C00000"/>
                </a:solidFill>
                <a:latin typeface="Times New Roman" panose="02020603050405020304" pitchFamily="18" charset="0"/>
                <a:cs typeface="Times New Roman" panose="02020603050405020304" pitchFamily="18" charset="0"/>
              </a:rPr>
              <a:t>a large set of inputs </a:t>
            </a:r>
            <a:r>
              <a:rPr lang="en-US" dirty="0">
                <a:latin typeface="Times New Roman" panose="02020603050405020304" pitchFamily="18" charset="0"/>
                <a:cs typeface="Times New Roman" panose="02020603050405020304" pitchFamily="18" charset="0"/>
              </a:rPr>
              <a:t>and a </a:t>
            </a:r>
            <a:r>
              <a:rPr lang="en-US" b="1" dirty="0">
                <a:solidFill>
                  <a:srgbClr val="C00000"/>
                </a:solidFill>
                <a:latin typeface="Times New Roman" panose="02020603050405020304" pitchFamily="18" charset="0"/>
                <a:cs typeface="Times New Roman" panose="02020603050405020304" pitchFamily="18" charset="0"/>
              </a:rPr>
              <a:t>good heuristic function</a:t>
            </a:r>
            <a:r>
              <a:rPr lang="en-US" dirty="0">
                <a:latin typeface="Times New Roman" panose="02020603050405020304" pitchFamily="18" charset="0"/>
                <a:cs typeface="Times New Roman" panose="02020603050405020304" pitchFamily="18" charset="0"/>
              </a:rPr>
              <a:t>, it tries to find a sufficiently </a:t>
            </a:r>
            <a:r>
              <a:rPr lang="en-US" dirty="0" smtClean="0">
                <a:latin typeface="Times New Roman" panose="02020603050405020304" pitchFamily="18" charset="0"/>
                <a:cs typeface="Times New Roman" panose="02020603050405020304" pitchFamily="18" charset="0"/>
              </a:rPr>
              <a:t>good solution </a:t>
            </a:r>
            <a:r>
              <a:rPr lang="en-US" dirty="0">
                <a:latin typeface="Times New Roman" panose="02020603050405020304" pitchFamily="18" charset="0"/>
                <a:cs typeface="Times New Roman" panose="02020603050405020304" pitchFamily="18" charset="0"/>
              </a:rPr>
              <a:t>to the problem. </a:t>
            </a:r>
          </a:p>
        </p:txBody>
      </p:sp>
    </p:spTree>
    <p:extLst>
      <p:ext uri="{BB962C8B-B14F-4D97-AF65-F5344CB8AC3E}">
        <p14:creationId xmlns:p14="http://schemas.microsoft.com/office/powerpoint/2010/main" val="2955902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7080" y="281175"/>
            <a:ext cx="7024430" cy="646331"/>
          </a:xfrm>
          <a:prstGeom prst="rect">
            <a:avLst/>
          </a:prstGeom>
          <a:noFill/>
        </p:spPr>
        <p:txBody>
          <a:bodyPr wrap="square" rtlCol="0">
            <a:spAutoFit/>
          </a:bodyPr>
          <a:lstStyle/>
          <a:p>
            <a:r>
              <a:rPr lang="en-US" sz="3600" dirty="0">
                <a:solidFill>
                  <a:schemeClr val="bg1"/>
                </a:solidFill>
                <a:latin typeface="Monotype Corsiva" panose="03010101010201010101" pitchFamily="66" charset="0"/>
              </a:rPr>
              <a:t>Features of Hill </a:t>
            </a:r>
            <a:r>
              <a:rPr lang="en-US" sz="3600" dirty="0" smtClean="0">
                <a:solidFill>
                  <a:schemeClr val="bg1"/>
                </a:solidFill>
                <a:latin typeface="Monotype Corsiva" panose="03010101010201010101" pitchFamily="66" charset="0"/>
              </a:rPr>
              <a:t>Climbing</a:t>
            </a:r>
            <a:endParaRPr lang="en-US" sz="3600" dirty="0">
              <a:solidFill>
                <a:schemeClr val="bg1"/>
              </a:solidFill>
              <a:latin typeface="Monotype Corsiva" panose="03010101010201010101" pitchFamily="66" charset="0"/>
            </a:endParaRPr>
          </a:p>
        </p:txBody>
      </p:sp>
      <p:sp>
        <p:nvSpPr>
          <p:cNvPr id="2" name="Rectangle 1"/>
          <p:cNvSpPr/>
          <p:nvPr/>
        </p:nvSpPr>
        <p:spPr>
          <a:xfrm>
            <a:off x="143555" y="1502815"/>
            <a:ext cx="8704185" cy="3139321"/>
          </a:xfrm>
          <a:prstGeom prst="rect">
            <a:avLst/>
          </a:prstGeom>
        </p:spPr>
        <p:txBody>
          <a:bodyPr wrap="square">
            <a:spAutoFit/>
          </a:bodyPr>
          <a:lstStyle/>
          <a:p>
            <a:r>
              <a:rPr lang="en-US" dirty="0" smtClean="0">
                <a:solidFill>
                  <a:srgbClr val="000000"/>
                </a:solidFill>
                <a:latin typeface="Times New Roman" panose="02020603050405020304" pitchFamily="18" charset="0"/>
                <a:cs typeface="Times New Roman" panose="02020603050405020304" pitchFamily="18" charset="0"/>
              </a:rPr>
              <a:t>Following </a:t>
            </a:r>
            <a:r>
              <a:rPr lang="en-US" dirty="0">
                <a:solidFill>
                  <a:srgbClr val="000000"/>
                </a:solidFill>
                <a:latin typeface="Times New Roman" panose="02020603050405020304" pitchFamily="18" charset="0"/>
                <a:cs typeface="Times New Roman" panose="02020603050405020304" pitchFamily="18" charset="0"/>
              </a:rPr>
              <a:t>are some main features of Hill Climbing Algorithm</a:t>
            </a:r>
            <a:r>
              <a:rPr lang="en-US" dirty="0" smtClean="0">
                <a:solidFill>
                  <a:srgbClr val="000000"/>
                </a:solidFill>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Generate and Test </a:t>
            </a:r>
            <a:r>
              <a:rPr lang="en-US" b="1" dirty="0" smtClean="0">
                <a:solidFill>
                  <a:srgbClr val="000000"/>
                </a:solidFill>
                <a:latin typeface="Times New Roman" panose="02020603050405020304" pitchFamily="18" charset="0"/>
                <a:cs typeface="Times New Roman" panose="02020603050405020304" pitchFamily="18" charset="0"/>
              </a:rPr>
              <a:t>variant</a:t>
            </a:r>
          </a:p>
          <a:p>
            <a:r>
              <a:rPr lang="en-US" dirty="0">
                <a:solidFill>
                  <a:srgbClr val="000000"/>
                </a:solidFill>
                <a:latin typeface="Times New Roman" panose="02020603050405020304" pitchFamily="18" charset="0"/>
                <a:cs typeface="Times New Roman" panose="02020603050405020304" pitchFamily="18" charset="0"/>
              </a:rPr>
              <a:t> Hill Climbing is the variant of Generate and Test method. The Generate and Test method produce feedback which helps to decide which direction to move in the search space</a:t>
            </a:r>
            <a:r>
              <a:rPr lang="en-US" dirty="0" smtClean="0">
                <a:solidFill>
                  <a:srgbClr val="000000"/>
                </a:solidFill>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Greedy </a:t>
            </a:r>
            <a:r>
              <a:rPr lang="en-US" b="1" dirty="0" smtClean="0">
                <a:solidFill>
                  <a:srgbClr val="000000"/>
                </a:solidFill>
                <a:latin typeface="Times New Roman" panose="02020603050405020304" pitchFamily="18" charset="0"/>
                <a:cs typeface="Times New Roman" panose="02020603050405020304" pitchFamily="18" charset="0"/>
              </a:rPr>
              <a:t>approach</a:t>
            </a:r>
          </a:p>
          <a:p>
            <a:r>
              <a:rPr lang="en-US" dirty="0">
                <a:solidFill>
                  <a:srgbClr val="000000"/>
                </a:solidFill>
                <a:latin typeface="Times New Roman" panose="02020603050405020304" pitchFamily="18" charset="0"/>
                <a:cs typeface="Times New Roman" panose="02020603050405020304" pitchFamily="18" charset="0"/>
              </a:rPr>
              <a:t> Hill-climbing algorithm search moves in the direction which optimizes the </a:t>
            </a:r>
            <a:r>
              <a:rPr lang="en-US" dirty="0" smtClean="0">
                <a:solidFill>
                  <a:srgbClr val="000000"/>
                </a:solidFill>
                <a:latin typeface="Times New Roman" panose="02020603050405020304" pitchFamily="18" charset="0"/>
                <a:cs typeface="Times New Roman" panose="02020603050405020304" pitchFamily="18" charset="0"/>
              </a:rPr>
              <a:t>function.</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No </a:t>
            </a:r>
            <a:r>
              <a:rPr lang="en-US" b="1" dirty="0" smtClean="0">
                <a:solidFill>
                  <a:srgbClr val="000000"/>
                </a:solidFill>
                <a:latin typeface="Times New Roman" panose="02020603050405020304" pitchFamily="18" charset="0"/>
                <a:cs typeface="Times New Roman" panose="02020603050405020304" pitchFamily="18" charset="0"/>
              </a:rPr>
              <a:t>backtracking</a:t>
            </a:r>
          </a:p>
          <a:p>
            <a:r>
              <a:rPr lang="en-US" dirty="0">
                <a:solidFill>
                  <a:srgbClr val="000000"/>
                </a:solidFill>
                <a:latin typeface="Times New Roman" panose="02020603050405020304" pitchFamily="18" charset="0"/>
                <a:cs typeface="Times New Roman" panose="02020603050405020304" pitchFamily="18" charset="0"/>
              </a:rPr>
              <a:t> It does not backtrack the search space, as it does not remember the previous states.</a:t>
            </a:r>
            <a:endParaRPr lang="en-US" b="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853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375" y="281175"/>
            <a:ext cx="6551794" cy="646331"/>
          </a:xfrm>
          <a:prstGeom prst="rect">
            <a:avLst/>
          </a:prstGeom>
        </p:spPr>
        <p:txBody>
          <a:bodyPr wrap="none">
            <a:spAutoFit/>
          </a:bodyPr>
          <a:lstStyle/>
          <a:p>
            <a:r>
              <a:rPr lang="en-US" sz="3600" dirty="0">
                <a:solidFill>
                  <a:schemeClr val="bg1"/>
                </a:solidFill>
                <a:latin typeface="Monotype Corsiva" panose="03010101010201010101" pitchFamily="66" charset="0"/>
              </a:rPr>
              <a:t>State-space Diagram for Hill Climbing:</a:t>
            </a:r>
          </a:p>
        </p:txBody>
      </p:sp>
      <p:pic>
        <p:nvPicPr>
          <p:cNvPr id="3" name="Picture 2"/>
          <p:cNvPicPr>
            <a:picLocks noChangeAspect="1"/>
          </p:cNvPicPr>
          <p:nvPr/>
        </p:nvPicPr>
        <p:blipFill>
          <a:blip r:embed="rId2"/>
          <a:stretch>
            <a:fillRect/>
          </a:stretch>
        </p:blipFill>
        <p:spPr>
          <a:xfrm>
            <a:off x="448965" y="1055320"/>
            <a:ext cx="7635250" cy="4088180"/>
          </a:xfrm>
          <a:prstGeom prst="rect">
            <a:avLst/>
          </a:prstGeom>
        </p:spPr>
      </p:pic>
    </p:spTree>
    <p:extLst>
      <p:ext uri="{BB962C8B-B14F-4D97-AF65-F5344CB8AC3E}">
        <p14:creationId xmlns:p14="http://schemas.microsoft.com/office/powerpoint/2010/main" val="2742362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4950" y="281175"/>
            <a:ext cx="6566315" cy="572644"/>
          </a:xfrm>
        </p:spPr>
        <p:txBody>
          <a:bodyPr>
            <a:noAutofit/>
          </a:bodyPr>
          <a:lstStyle/>
          <a:p>
            <a:r>
              <a:rPr lang="en-US" dirty="0" smtClean="0">
                <a:latin typeface="Monotype Corsiva" panose="03010101010201010101" pitchFamily="66" charset="0"/>
              </a:rPr>
              <a:t>Heuristic Function</a:t>
            </a:r>
            <a:endParaRPr lang="en-US" dirty="0">
              <a:latin typeface="Monotype Corsiva" panose="03010101010201010101" pitchFamily="66" charset="0"/>
            </a:endParaRPr>
          </a:p>
        </p:txBody>
      </p:sp>
      <p:sp>
        <p:nvSpPr>
          <p:cNvPr id="2" name="Rectangle 1"/>
          <p:cNvSpPr/>
          <p:nvPr/>
        </p:nvSpPr>
        <p:spPr>
          <a:xfrm>
            <a:off x="1670605" y="1350110"/>
            <a:ext cx="7344012" cy="2723823"/>
          </a:xfrm>
          <a:prstGeom prst="rect">
            <a:avLst/>
          </a:prstGeom>
        </p:spPr>
        <p:txBody>
          <a:bodyPr wrap="square">
            <a:spAutoFit/>
          </a:bodyPr>
          <a:lstStyle/>
          <a:p>
            <a:pPr marL="285750" indent="-285750" algn="just">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A </a:t>
            </a:r>
            <a:r>
              <a:rPr lang="en-US" sz="1900" dirty="0">
                <a:solidFill>
                  <a:srgbClr val="C00000"/>
                </a:solidFill>
                <a:latin typeface="Times New Roman" panose="02020603050405020304" pitchFamily="18" charset="0"/>
                <a:cs typeface="Times New Roman" panose="02020603050405020304" pitchFamily="18" charset="0"/>
              </a:rPr>
              <a:t>heuristic evaluation function </a:t>
            </a:r>
            <a:r>
              <a:rPr lang="en-US" sz="1900" dirty="0">
                <a:latin typeface="Times New Roman" panose="02020603050405020304" pitchFamily="18" charset="0"/>
                <a:cs typeface="Times New Roman" panose="02020603050405020304" pitchFamily="18" charset="0"/>
              </a:rPr>
              <a:t>is a </a:t>
            </a:r>
            <a:r>
              <a:rPr lang="en-US" sz="1900" dirty="0">
                <a:solidFill>
                  <a:srgbClr val="C00000"/>
                </a:solidFill>
                <a:latin typeface="Times New Roman" panose="02020603050405020304" pitchFamily="18" charset="0"/>
                <a:cs typeface="Times New Roman" panose="02020603050405020304" pitchFamily="18" charset="0"/>
              </a:rPr>
              <a:t>function</a:t>
            </a:r>
            <a:r>
              <a:rPr lang="en-US" sz="1900" dirty="0">
                <a:latin typeface="Times New Roman" panose="02020603050405020304" pitchFamily="18" charset="0"/>
                <a:cs typeface="Times New Roman" panose="02020603050405020304" pitchFamily="18" charset="0"/>
              </a:rPr>
              <a:t> that when applied to a </a:t>
            </a:r>
            <a:r>
              <a:rPr lang="en-US" sz="1900" dirty="0" smtClean="0">
                <a:solidFill>
                  <a:srgbClr val="C00000"/>
                </a:solidFill>
                <a:latin typeface="Times New Roman" panose="02020603050405020304" pitchFamily="18" charset="0"/>
                <a:cs typeface="Times New Roman" panose="02020603050405020304" pitchFamily="18" charset="0"/>
              </a:rPr>
              <a:t>node</a:t>
            </a:r>
            <a:r>
              <a:rPr lang="en-US" sz="1900" dirty="0" smtClean="0">
                <a:latin typeface="Times New Roman" panose="02020603050405020304" pitchFamily="18" charset="0"/>
                <a:cs typeface="Times New Roman" panose="02020603050405020304" pitchFamily="18" charset="0"/>
              </a:rPr>
              <a:t> gives </a:t>
            </a:r>
            <a:r>
              <a:rPr lang="en-US" sz="1900" dirty="0">
                <a:latin typeface="Times New Roman" panose="02020603050405020304" pitchFamily="18" charset="0"/>
                <a:cs typeface="Times New Roman" panose="02020603050405020304" pitchFamily="18" charset="0"/>
              </a:rPr>
              <a:t>a value that represents a good estimate of the </a:t>
            </a:r>
            <a:r>
              <a:rPr lang="en-US" sz="1900" dirty="0">
                <a:solidFill>
                  <a:srgbClr val="C00000"/>
                </a:solidFill>
                <a:latin typeface="Times New Roman" panose="02020603050405020304" pitchFamily="18" charset="0"/>
                <a:cs typeface="Times New Roman" panose="02020603050405020304" pitchFamily="18" charset="0"/>
              </a:rPr>
              <a:t>distance of </a:t>
            </a:r>
            <a:r>
              <a:rPr lang="en-US" sz="1900" dirty="0" smtClean="0">
                <a:solidFill>
                  <a:srgbClr val="C00000"/>
                </a:solidFill>
                <a:latin typeface="Times New Roman" panose="02020603050405020304" pitchFamily="18" charset="0"/>
                <a:cs typeface="Times New Roman" panose="02020603050405020304" pitchFamily="18" charset="0"/>
              </a:rPr>
              <a:t>that node from </a:t>
            </a:r>
            <a:r>
              <a:rPr lang="en-US" sz="1900" dirty="0">
                <a:solidFill>
                  <a:srgbClr val="C00000"/>
                </a:solidFill>
                <a:latin typeface="Times New Roman" panose="02020603050405020304" pitchFamily="18" charset="0"/>
                <a:cs typeface="Times New Roman" panose="02020603050405020304" pitchFamily="18" charset="0"/>
              </a:rPr>
              <a:t>the </a:t>
            </a:r>
            <a:r>
              <a:rPr lang="en-US" sz="1900" dirty="0" smtClean="0">
                <a:solidFill>
                  <a:srgbClr val="C00000"/>
                </a:solidFill>
                <a:latin typeface="Times New Roman" panose="02020603050405020304" pitchFamily="18" charset="0"/>
                <a:cs typeface="Times New Roman" panose="02020603050405020304" pitchFamily="18" charset="0"/>
              </a:rPr>
              <a:t>goal (i.e. how far the goal is) .</a:t>
            </a:r>
            <a:endParaRPr lang="en-US" sz="1900" dirty="0">
              <a:solidFill>
                <a:srgbClr val="C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For </a:t>
            </a:r>
            <a:r>
              <a:rPr lang="en-US" sz="1900" b="1" dirty="0" smtClean="0">
                <a:latin typeface="Times New Roman" panose="02020603050405020304" pitchFamily="18" charset="0"/>
                <a:cs typeface="Times New Roman" panose="02020603050405020304" pitchFamily="18" charset="0"/>
              </a:rPr>
              <a:t>two </a:t>
            </a:r>
            <a:r>
              <a:rPr lang="en-US" sz="1900" b="1" dirty="0">
                <a:latin typeface="Times New Roman" panose="02020603050405020304" pitchFamily="18" charset="0"/>
                <a:cs typeface="Times New Roman" panose="02020603050405020304" pitchFamily="18" charset="0"/>
              </a:rPr>
              <a:t>nodes </a:t>
            </a:r>
            <a:r>
              <a:rPr lang="en-US" sz="1900" b="1" i="1" dirty="0">
                <a:solidFill>
                  <a:srgbClr val="C00000"/>
                </a:solidFill>
                <a:latin typeface="Times New Roman" panose="02020603050405020304" pitchFamily="18" charset="0"/>
                <a:cs typeface="Times New Roman" panose="02020603050405020304" pitchFamily="18" charset="0"/>
              </a:rPr>
              <a:t>m </a:t>
            </a:r>
            <a:r>
              <a:rPr lang="en-US" sz="1900" dirty="0">
                <a:latin typeface="Times New Roman" panose="02020603050405020304" pitchFamily="18" charset="0"/>
                <a:cs typeface="Times New Roman" panose="02020603050405020304" pitchFamily="18" charset="0"/>
              </a:rPr>
              <a:t>and </a:t>
            </a:r>
            <a:r>
              <a:rPr lang="en-US" sz="1900" b="1" i="1" dirty="0">
                <a:solidFill>
                  <a:srgbClr val="C00000"/>
                </a:solidFill>
                <a:latin typeface="Times New Roman" panose="02020603050405020304" pitchFamily="18" charset="0"/>
                <a:cs typeface="Times New Roman" panose="02020603050405020304" pitchFamily="18" charset="0"/>
              </a:rPr>
              <a:t>n</a:t>
            </a:r>
            <a:r>
              <a:rPr lang="en-US" sz="1900" b="1" dirty="0">
                <a:solidFill>
                  <a:srgbClr val="C00000"/>
                </a:solidFill>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and a heuristic function </a:t>
            </a:r>
            <a:r>
              <a:rPr lang="en-US" sz="1900" i="1" dirty="0">
                <a:latin typeface="Times New Roman" panose="02020603050405020304" pitchFamily="18" charset="0"/>
                <a:cs typeface="Times New Roman" panose="02020603050405020304" pitchFamily="18" charset="0"/>
              </a:rPr>
              <a:t>f</a:t>
            </a:r>
            <a:r>
              <a:rPr lang="en-US" sz="1900" dirty="0">
                <a:latin typeface="Times New Roman" panose="02020603050405020304" pitchFamily="18" charset="0"/>
                <a:cs typeface="Times New Roman" panose="02020603050405020304" pitchFamily="18" charset="0"/>
              </a:rPr>
              <a:t>, if </a:t>
            </a:r>
            <a:r>
              <a:rPr lang="en-US" sz="1900" b="1" i="1" dirty="0">
                <a:solidFill>
                  <a:srgbClr val="C00000"/>
                </a:solidFill>
                <a:latin typeface="Times New Roman" panose="02020603050405020304" pitchFamily="18" charset="0"/>
                <a:cs typeface="Times New Roman" panose="02020603050405020304" pitchFamily="18" charset="0"/>
              </a:rPr>
              <a:t>f</a:t>
            </a:r>
            <a:r>
              <a:rPr lang="en-US" sz="1900" b="1" dirty="0">
                <a:solidFill>
                  <a:srgbClr val="C00000"/>
                </a:solidFill>
                <a:latin typeface="Times New Roman" panose="02020603050405020304" pitchFamily="18" charset="0"/>
                <a:cs typeface="Times New Roman" panose="02020603050405020304" pitchFamily="18" charset="0"/>
              </a:rPr>
              <a:t>(</a:t>
            </a:r>
            <a:r>
              <a:rPr lang="en-US" sz="1900" b="1" i="1" dirty="0">
                <a:solidFill>
                  <a:srgbClr val="C00000"/>
                </a:solidFill>
                <a:latin typeface="Times New Roman" panose="02020603050405020304" pitchFamily="18" charset="0"/>
                <a:cs typeface="Times New Roman" panose="02020603050405020304" pitchFamily="18" charset="0"/>
              </a:rPr>
              <a:t>m</a:t>
            </a:r>
            <a:r>
              <a:rPr lang="en-US" sz="1900" b="1" dirty="0">
                <a:solidFill>
                  <a:srgbClr val="C00000"/>
                </a:solidFill>
                <a:latin typeface="Times New Roman" panose="02020603050405020304" pitchFamily="18" charset="0"/>
                <a:cs typeface="Times New Roman" panose="02020603050405020304" pitchFamily="18" charset="0"/>
              </a:rPr>
              <a:t>) </a:t>
            </a:r>
            <a:r>
              <a:rPr lang="en-US" sz="1900" b="1" dirty="0" smtClean="0">
                <a:solidFill>
                  <a:srgbClr val="C00000"/>
                </a:solidFill>
                <a:latin typeface="Times New Roman" panose="02020603050405020304" pitchFamily="18" charset="0"/>
                <a:cs typeface="Times New Roman" panose="02020603050405020304" pitchFamily="18" charset="0"/>
              </a:rPr>
              <a:t>&lt; </a:t>
            </a:r>
            <a:r>
              <a:rPr lang="en-US" sz="1900" b="1" i="1" dirty="0" smtClean="0">
                <a:solidFill>
                  <a:srgbClr val="C00000"/>
                </a:solidFill>
                <a:latin typeface="Times New Roman" panose="02020603050405020304" pitchFamily="18" charset="0"/>
                <a:cs typeface="Times New Roman" panose="02020603050405020304" pitchFamily="18" charset="0"/>
              </a:rPr>
              <a:t>f</a:t>
            </a:r>
            <a:r>
              <a:rPr lang="en-US" sz="1900" b="1" dirty="0" smtClean="0">
                <a:solidFill>
                  <a:srgbClr val="C00000"/>
                </a:solidFill>
                <a:latin typeface="Times New Roman" panose="02020603050405020304" pitchFamily="18" charset="0"/>
                <a:cs typeface="Times New Roman" panose="02020603050405020304" pitchFamily="18" charset="0"/>
              </a:rPr>
              <a:t>(</a:t>
            </a:r>
            <a:r>
              <a:rPr lang="en-US" sz="1900" b="1" i="1" dirty="0" smtClean="0">
                <a:solidFill>
                  <a:srgbClr val="C00000"/>
                </a:solidFill>
                <a:latin typeface="Times New Roman" panose="02020603050405020304" pitchFamily="18" charset="0"/>
                <a:cs typeface="Times New Roman" panose="02020603050405020304" pitchFamily="18" charset="0"/>
              </a:rPr>
              <a:t>n</a:t>
            </a:r>
            <a:r>
              <a:rPr lang="en-US" sz="1900" b="1" dirty="0">
                <a:solidFill>
                  <a:srgbClr val="C00000"/>
                </a:solidFill>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then it should be the case that </a:t>
            </a:r>
            <a:r>
              <a:rPr lang="en-US" sz="1900" i="1" dirty="0">
                <a:solidFill>
                  <a:srgbClr val="C00000"/>
                </a:solidFill>
                <a:latin typeface="Times New Roman" panose="02020603050405020304" pitchFamily="18" charset="0"/>
                <a:cs typeface="Times New Roman" panose="02020603050405020304" pitchFamily="18" charset="0"/>
              </a:rPr>
              <a:t>m </a:t>
            </a:r>
            <a:r>
              <a:rPr lang="en-US" sz="1900" dirty="0">
                <a:latin typeface="Times New Roman" panose="02020603050405020304" pitchFamily="18" charset="0"/>
                <a:cs typeface="Times New Roman" panose="02020603050405020304" pitchFamily="18" charset="0"/>
              </a:rPr>
              <a:t>is more likely to be on an </a:t>
            </a:r>
            <a:r>
              <a:rPr lang="en-US" sz="1900" b="1" dirty="0" smtClean="0">
                <a:latin typeface="Times New Roman" panose="02020603050405020304" pitchFamily="18" charset="0"/>
                <a:cs typeface="Times New Roman" panose="02020603050405020304" pitchFamily="18" charset="0"/>
              </a:rPr>
              <a:t>optimal path </a:t>
            </a:r>
            <a:r>
              <a:rPr lang="en-US" sz="1900" dirty="0">
                <a:latin typeface="Times New Roman" panose="02020603050405020304" pitchFamily="18" charset="0"/>
                <a:cs typeface="Times New Roman" panose="02020603050405020304" pitchFamily="18" charset="0"/>
              </a:rPr>
              <a:t>to the goal node than </a:t>
            </a:r>
            <a:r>
              <a:rPr lang="en-US" sz="1900" i="1" dirty="0">
                <a:latin typeface="Times New Roman" panose="02020603050405020304" pitchFamily="18" charset="0"/>
                <a:cs typeface="Times New Roman" panose="02020603050405020304" pitchFamily="18" charset="0"/>
              </a:rPr>
              <a:t>n</a:t>
            </a:r>
            <a:r>
              <a:rPr lang="en-US" sz="1900" dirty="0">
                <a:latin typeface="Times New Roman" panose="02020603050405020304" pitchFamily="18" charset="0"/>
                <a:cs typeface="Times New Roman" panose="02020603050405020304" pitchFamily="18" charset="0"/>
              </a:rPr>
              <a:t>. </a:t>
            </a:r>
            <a:endParaRPr lang="en-US" sz="19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In </a:t>
            </a:r>
            <a:r>
              <a:rPr lang="en-US" sz="1900" dirty="0">
                <a:latin typeface="Times New Roman" panose="02020603050405020304" pitchFamily="18" charset="0"/>
                <a:cs typeface="Times New Roman" panose="02020603050405020304" pitchFamily="18" charset="0"/>
              </a:rPr>
              <a:t>other words, the </a:t>
            </a:r>
            <a:r>
              <a:rPr lang="en-US" sz="1900" dirty="0">
                <a:solidFill>
                  <a:srgbClr val="C00000"/>
                </a:solidFill>
                <a:latin typeface="Times New Roman" panose="02020603050405020304" pitchFamily="18" charset="0"/>
                <a:cs typeface="Times New Roman" panose="02020603050405020304" pitchFamily="18" charset="0"/>
              </a:rPr>
              <a:t>lower the heuristic </a:t>
            </a:r>
            <a:r>
              <a:rPr lang="en-US" sz="1900" dirty="0" smtClean="0">
                <a:solidFill>
                  <a:srgbClr val="C00000"/>
                </a:solidFill>
                <a:latin typeface="Times New Roman" panose="02020603050405020304" pitchFamily="18" charset="0"/>
                <a:cs typeface="Times New Roman" panose="02020603050405020304" pitchFamily="18" charset="0"/>
              </a:rPr>
              <a:t>value of </a:t>
            </a:r>
            <a:r>
              <a:rPr lang="en-US" sz="1900" dirty="0">
                <a:solidFill>
                  <a:srgbClr val="C00000"/>
                </a:solidFill>
                <a:latin typeface="Times New Roman" panose="02020603050405020304" pitchFamily="18" charset="0"/>
                <a:cs typeface="Times New Roman" panose="02020603050405020304" pitchFamily="18" charset="0"/>
              </a:rPr>
              <a:t>a node</a:t>
            </a:r>
            <a:r>
              <a:rPr lang="en-US" sz="1900" dirty="0">
                <a:latin typeface="Times New Roman" panose="02020603050405020304" pitchFamily="18" charset="0"/>
                <a:cs typeface="Times New Roman" panose="02020603050405020304" pitchFamily="18" charset="0"/>
              </a:rPr>
              <a:t>, the more </a:t>
            </a:r>
            <a:r>
              <a:rPr lang="en-US" sz="1900" dirty="0">
                <a:solidFill>
                  <a:srgbClr val="C00000"/>
                </a:solidFill>
                <a:latin typeface="Times New Roman" panose="02020603050405020304" pitchFamily="18" charset="0"/>
                <a:cs typeface="Times New Roman" panose="02020603050405020304" pitchFamily="18" charset="0"/>
              </a:rPr>
              <a:t>likely it </a:t>
            </a:r>
            <a:r>
              <a:rPr lang="en-US" sz="1900" dirty="0">
                <a:latin typeface="Times New Roman" panose="02020603050405020304" pitchFamily="18" charset="0"/>
                <a:cs typeface="Times New Roman" panose="02020603050405020304" pitchFamily="18" charset="0"/>
              </a:rPr>
              <a:t>is </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an </a:t>
            </a:r>
            <a:r>
              <a:rPr lang="en-US" sz="1900" dirty="0">
                <a:solidFill>
                  <a:srgbClr val="C00000"/>
                </a:solidFill>
                <a:latin typeface="Times New Roman" panose="02020603050405020304" pitchFamily="18" charset="0"/>
                <a:cs typeface="Times New Roman" panose="02020603050405020304" pitchFamily="18" charset="0"/>
              </a:rPr>
              <a:t>optimal path to a goal </a:t>
            </a:r>
            <a:r>
              <a:rPr lang="en-US" sz="1900" dirty="0">
                <a:latin typeface="Times New Roman" panose="02020603050405020304" pitchFamily="18" charset="0"/>
                <a:cs typeface="Times New Roman" panose="02020603050405020304" pitchFamily="18" charset="0"/>
              </a:rPr>
              <a:t>and </a:t>
            </a:r>
            <a:r>
              <a:rPr lang="en-US" sz="1900" dirty="0" smtClean="0">
                <a:latin typeface="Times New Roman" panose="02020603050405020304" pitchFamily="18" charset="0"/>
                <a:cs typeface="Times New Roman" panose="02020603050405020304" pitchFamily="18" charset="0"/>
              </a:rPr>
              <a:t>the more </a:t>
            </a:r>
            <a:r>
              <a:rPr lang="en-US" sz="1900" dirty="0">
                <a:latin typeface="Times New Roman" panose="02020603050405020304" pitchFamily="18" charset="0"/>
                <a:cs typeface="Times New Roman" panose="02020603050405020304" pitchFamily="18" charset="0"/>
              </a:rPr>
              <a:t>sensible it is for a search method to examine that node</a:t>
            </a:r>
            <a:r>
              <a:rPr lang="en-US" sz="19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350110"/>
            <a:ext cx="8856890" cy="3416320"/>
          </a:xfrm>
          <a:prstGeom prst="rect">
            <a:avLst/>
          </a:prstGeom>
        </p:spPr>
        <p:txBody>
          <a:bodyPr wrap="square">
            <a:spAutoFit/>
          </a:bodyPr>
          <a:lstStyle/>
          <a:p>
            <a:pPr marL="285750" indent="-285750" algn="just">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Local Maximum:</a:t>
            </a:r>
            <a:r>
              <a:rPr lang="en-US" dirty="0">
                <a:solidFill>
                  <a:srgbClr val="000000"/>
                </a:solidFill>
                <a:latin typeface="Times New Roman" panose="02020603050405020304" pitchFamily="18" charset="0"/>
                <a:cs typeface="Times New Roman" panose="02020603050405020304" pitchFamily="18" charset="0"/>
              </a:rPr>
              <a:t> Local maximum is a state which is better than its neighbor states, but there is also another state which is higher than it</a:t>
            </a:r>
            <a:r>
              <a:rPr lang="en-US" dirty="0" smtClean="0">
                <a:solidFill>
                  <a:srgbClr val="000000"/>
                </a:solidFill>
                <a:latin typeface="Times New Roman" panose="02020603050405020304" pitchFamily="18" charset="0"/>
                <a:cs typeface="Times New Roman" panose="02020603050405020304" pitchFamily="18" charset="0"/>
              </a:rPr>
              <a:t>.</a:t>
            </a:r>
          </a:p>
          <a:p>
            <a:pPr algn="just"/>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Global Maximum:</a:t>
            </a:r>
            <a:r>
              <a:rPr lang="en-US" dirty="0">
                <a:solidFill>
                  <a:srgbClr val="000000"/>
                </a:solidFill>
                <a:latin typeface="Times New Roman" panose="02020603050405020304" pitchFamily="18" charset="0"/>
                <a:cs typeface="Times New Roman" panose="02020603050405020304" pitchFamily="18" charset="0"/>
              </a:rPr>
              <a:t> Global maximum is the best possible state of state space landscape. It has the highest value of objective function</a:t>
            </a:r>
            <a:r>
              <a:rPr lang="en-US" dirty="0" smtClean="0">
                <a:solidFill>
                  <a:srgbClr val="000000"/>
                </a:solidFill>
                <a:latin typeface="Times New Roman" panose="02020603050405020304" pitchFamily="18" charset="0"/>
                <a:cs typeface="Times New Roman" panose="02020603050405020304" pitchFamily="18" charset="0"/>
              </a:rPr>
              <a:t>.</a:t>
            </a:r>
          </a:p>
          <a:p>
            <a:pPr algn="just"/>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Current state:</a:t>
            </a:r>
            <a:r>
              <a:rPr lang="en-US" dirty="0">
                <a:solidFill>
                  <a:srgbClr val="000000"/>
                </a:solidFill>
                <a:latin typeface="Times New Roman" panose="02020603050405020304" pitchFamily="18" charset="0"/>
                <a:cs typeface="Times New Roman" panose="02020603050405020304" pitchFamily="18" charset="0"/>
              </a:rPr>
              <a:t> It is a state in a landscape diagram where an agent is currently present</a:t>
            </a:r>
            <a:r>
              <a:rPr lang="en-US" dirty="0" smtClean="0">
                <a:solidFill>
                  <a:srgbClr val="000000"/>
                </a:solidFill>
                <a:latin typeface="Times New Roman" panose="02020603050405020304" pitchFamily="18" charset="0"/>
                <a:cs typeface="Times New Roman" panose="02020603050405020304" pitchFamily="18" charset="0"/>
              </a:rPr>
              <a:t>.</a:t>
            </a:r>
          </a:p>
          <a:p>
            <a:pPr algn="just"/>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Flat local maximum:</a:t>
            </a:r>
            <a:r>
              <a:rPr lang="en-US" dirty="0">
                <a:solidFill>
                  <a:srgbClr val="000000"/>
                </a:solidFill>
                <a:latin typeface="Times New Roman" panose="02020603050405020304" pitchFamily="18" charset="0"/>
                <a:cs typeface="Times New Roman" panose="02020603050405020304" pitchFamily="18" charset="0"/>
              </a:rPr>
              <a:t> It is a flat space in the landscape where all the neighbor states of current states have the same value</a:t>
            </a:r>
            <a:r>
              <a:rPr lang="en-US" dirty="0" smtClean="0">
                <a:solidFill>
                  <a:srgbClr val="000000"/>
                </a:solidFill>
                <a:latin typeface="Times New Roman" panose="02020603050405020304" pitchFamily="18" charset="0"/>
                <a:cs typeface="Times New Roman" panose="02020603050405020304" pitchFamily="18" charset="0"/>
              </a:rPr>
              <a:t>.</a:t>
            </a:r>
          </a:p>
          <a:p>
            <a:pPr algn="just"/>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Shoulder:</a:t>
            </a:r>
            <a:r>
              <a:rPr lang="en-US" dirty="0">
                <a:solidFill>
                  <a:srgbClr val="000000"/>
                </a:solidFill>
                <a:latin typeface="Times New Roman" panose="02020603050405020304" pitchFamily="18" charset="0"/>
                <a:cs typeface="Times New Roman" panose="02020603050405020304" pitchFamily="18" charset="0"/>
              </a:rPr>
              <a:t> It is a plateau region which has an uphill edge.</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296260" y="281175"/>
            <a:ext cx="7646645" cy="646331"/>
          </a:xfrm>
          <a:prstGeom prst="rect">
            <a:avLst/>
          </a:prstGeom>
        </p:spPr>
        <p:txBody>
          <a:bodyPr wrap="none">
            <a:spAutoFit/>
          </a:bodyPr>
          <a:lstStyle/>
          <a:p>
            <a:r>
              <a:rPr lang="en-US" sz="3600" dirty="0">
                <a:solidFill>
                  <a:schemeClr val="bg1"/>
                </a:solidFill>
                <a:latin typeface="Monotype Corsiva" panose="03010101010201010101" pitchFamily="66" charset="0"/>
              </a:rPr>
              <a:t>Different regions in the state space landscape:</a:t>
            </a:r>
          </a:p>
        </p:txBody>
      </p:sp>
    </p:spTree>
    <p:extLst>
      <p:ext uri="{BB962C8B-B14F-4D97-AF65-F5344CB8AC3E}">
        <p14:creationId xmlns:p14="http://schemas.microsoft.com/office/powerpoint/2010/main" val="3507149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502815"/>
            <a:ext cx="8398775" cy="3416320"/>
          </a:xfrm>
          <a:prstGeom prst="rect">
            <a:avLst/>
          </a:prstGeom>
        </p:spPr>
        <p:txBody>
          <a:bodyPr wrap="square">
            <a:spAutoFit/>
          </a:bodyPr>
          <a:lstStyle/>
          <a:p>
            <a:pPr marL="285750" indent="-285750">
              <a:buFont typeface="Wingdings" panose="05000000000000000000" pitchFamily="2" charset="2"/>
              <a:buChar char="v"/>
            </a:pPr>
            <a:r>
              <a:rPr lang="en-US" b="1" dirty="0" smtClean="0">
                <a:solidFill>
                  <a:srgbClr val="000000"/>
                </a:solidFill>
                <a:latin typeface="Times New Roman" panose="02020603050405020304" pitchFamily="18" charset="0"/>
                <a:cs typeface="Times New Roman" panose="02020603050405020304" pitchFamily="18" charset="0"/>
              </a:rPr>
              <a:t>Step </a:t>
            </a:r>
            <a:r>
              <a:rPr lang="en-US" b="1" dirty="0">
                <a:solidFill>
                  <a:srgbClr val="000000"/>
                </a:solidFill>
                <a:latin typeface="Times New Roman" panose="02020603050405020304" pitchFamily="18" charset="0"/>
                <a:cs typeface="Times New Roman" panose="02020603050405020304" pitchFamily="18" charset="0"/>
              </a:rPr>
              <a:t>1:</a:t>
            </a:r>
            <a:r>
              <a:rPr lang="en-US" dirty="0">
                <a:solidFill>
                  <a:srgbClr val="000000"/>
                </a:solidFill>
                <a:latin typeface="Times New Roman" panose="02020603050405020304" pitchFamily="18" charset="0"/>
                <a:cs typeface="Times New Roman" panose="02020603050405020304" pitchFamily="18" charset="0"/>
              </a:rPr>
              <a:t> Evaluate the initial state, if it is goal state then return success and Stop</a:t>
            </a:r>
            <a:r>
              <a:rPr lang="en-US" dirty="0" smtClean="0">
                <a:solidFill>
                  <a:srgbClr val="000000"/>
                </a:solidFill>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Step 2:</a:t>
            </a:r>
            <a:r>
              <a:rPr lang="en-US" dirty="0">
                <a:solidFill>
                  <a:srgbClr val="000000"/>
                </a:solidFill>
                <a:latin typeface="Times New Roman" panose="02020603050405020304" pitchFamily="18" charset="0"/>
                <a:cs typeface="Times New Roman" panose="02020603050405020304" pitchFamily="18" charset="0"/>
              </a:rPr>
              <a:t> Loop Until a solution is found or there is no new operator left to apply</a:t>
            </a:r>
            <a:r>
              <a:rPr lang="en-US" dirty="0" smtClean="0">
                <a:solidFill>
                  <a:srgbClr val="000000"/>
                </a:solidFill>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Step 3:</a:t>
            </a:r>
            <a:r>
              <a:rPr lang="en-US" dirty="0">
                <a:solidFill>
                  <a:srgbClr val="000000"/>
                </a:solidFill>
                <a:latin typeface="Times New Roman" panose="02020603050405020304" pitchFamily="18" charset="0"/>
                <a:cs typeface="Times New Roman" panose="02020603050405020304" pitchFamily="18" charset="0"/>
              </a:rPr>
              <a:t> Select and apply an operator to the current state</a:t>
            </a:r>
            <a:r>
              <a:rPr lang="en-US" dirty="0" smtClean="0">
                <a:solidFill>
                  <a:srgbClr val="000000"/>
                </a:solidFill>
                <a:latin typeface="Times New Roman" panose="02020603050405020304" pitchFamily="18" charset="0"/>
                <a:cs typeface="Times New Roman" panose="02020603050405020304" pitchFamily="18" charset="0"/>
              </a:rPr>
              <a:t>.</a:t>
            </a:r>
          </a:p>
          <a:p>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Step 4:</a:t>
            </a:r>
            <a:r>
              <a:rPr lang="en-US" dirty="0">
                <a:solidFill>
                  <a:srgbClr val="000000"/>
                </a:solidFill>
                <a:latin typeface="Times New Roman" panose="02020603050405020304" pitchFamily="18" charset="0"/>
                <a:cs typeface="Times New Roman" panose="02020603050405020304" pitchFamily="18" charset="0"/>
              </a:rPr>
              <a:t> Check new state:</a:t>
            </a:r>
          </a:p>
          <a:p>
            <a:pPr marL="742950" lvl="1" indent="-285750">
              <a:buFont typeface="Wingdings" panose="05000000000000000000" pitchFamily="2" charset="2"/>
              <a:buChar char="ü"/>
            </a:pPr>
            <a:r>
              <a:rPr lang="en-US" dirty="0">
                <a:solidFill>
                  <a:srgbClr val="000000"/>
                </a:solidFill>
                <a:latin typeface="Times New Roman" panose="02020603050405020304" pitchFamily="18" charset="0"/>
                <a:cs typeface="Times New Roman" panose="02020603050405020304" pitchFamily="18" charset="0"/>
              </a:rPr>
              <a:t>If it is goal state, then return success and quit.</a:t>
            </a:r>
          </a:p>
          <a:p>
            <a:pPr marL="742950" lvl="1" indent="-285750">
              <a:buFont typeface="Wingdings" panose="05000000000000000000" pitchFamily="2" charset="2"/>
              <a:buChar char="ü"/>
            </a:pPr>
            <a:r>
              <a:rPr lang="en-US" dirty="0">
                <a:solidFill>
                  <a:srgbClr val="000000"/>
                </a:solidFill>
                <a:latin typeface="Times New Roman" panose="02020603050405020304" pitchFamily="18" charset="0"/>
                <a:cs typeface="Times New Roman" panose="02020603050405020304" pitchFamily="18" charset="0"/>
              </a:rPr>
              <a:t>Else if it is better than the current state then assign new state as a current state.</a:t>
            </a:r>
          </a:p>
          <a:p>
            <a:pPr marL="742950" lvl="1" indent="-285750">
              <a:buFont typeface="Wingdings" panose="05000000000000000000" pitchFamily="2" charset="2"/>
              <a:buChar char="ü"/>
            </a:pPr>
            <a:r>
              <a:rPr lang="en-US" dirty="0">
                <a:solidFill>
                  <a:srgbClr val="000000"/>
                </a:solidFill>
                <a:latin typeface="Times New Roman" panose="02020603050405020304" pitchFamily="18" charset="0"/>
                <a:cs typeface="Times New Roman" panose="02020603050405020304" pitchFamily="18" charset="0"/>
              </a:rPr>
              <a:t>Else if not better than the current state, then return to step2</a:t>
            </a:r>
            <a:r>
              <a:rPr lang="en-US" dirty="0" smtClean="0">
                <a:solidFill>
                  <a:srgbClr val="000000"/>
                </a:solidFill>
                <a:latin typeface="Times New Roman" panose="02020603050405020304" pitchFamily="18" charset="0"/>
                <a:cs typeface="Times New Roman" panose="02020603050405020304" pitchFamily="18" charset="0"/>
              </a:rPr>
              <a:t>.</a:t>
            </a:r>
          </a:p>
          <a:p>
            <a:pPr lvl="1"/>
            <a:endParaRPr lang="en-US"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a:solidFill>
                  <a:srgbClr val="000000"/>
                </a:solidFill>
                <a:latin typeface="Times New Roman" panose="02020603050405020304" pitchFamily="18" charset="0"/>
                <a:cs typeface="Times New Roman" panose="02020603050405020304" pitchFamily="18" charset="0"/>
              </a:rPr>
              <a:t>Step 5:</a:t>
            </a:r>
            <a:r>
              <a:rPr lang="en-US" dirty="0">
                <a:solidFill>
                  <a:srgbClr val="000000"/>
                </a:solidFill>
                <a:latin typeface="Times New Roman" panose="02020603050405020304" pitchFamily="18" charset="0"/>
                <a:cs typeface="Times New Roman" panose="02020603050405020304" pitchFamily="18" charset="0"/>
              </a:rPr>
              <a:t> Exit.</a:t>
            </a:r>
            <a:endParaRPr lang="en-US" b="0" dirty="0">
              <a:solidFill>
                <a:srgbClr val="000000"/>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907080" y="281175"/>
            <a:ext cx="6006773" cy="646331"/>
          </a:xfrm>
          <a:prstGeom prst="rect">
            <a:avLst/>
          </a:prstGeom>
        </p:spPr>
        <p:txBody>
          <a:bodyPr wrap="none">
            <a:spAutoFit/>
          </a:bodyPr>
          <a:lstStyle/>
          <a:p>
            <a:r>
              <a:rPr lang="en-US" sz="3600" dirty="0">
                <a:solidFill>
                  <a:schemeClr val="bg1"/>
                </a:solidFill>
                <a:latin typeface="Monotype Corsiva" panose="03010101010201010101" pitchFamily="66" charset="0"/>
              </a:rPr>
              <a:t>Algorithm for Simple Hill Climbing:</a:t>
            </a:r>
          </a:p>
        </p:txBody>
      </p:sp>
    </p:spTree>
    <p:extLst>
      <p:ext uri="{BB962C8B-B14F-4D97-AF65-F5344CB8AC3E}">
        <p14:creationId xmlns:p14="http://schemas.microsoft.com/office/powerpoint/2010/main" val="26946190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7080" y="128470"/>
            <a:ext cx="6247223" cy="646331"/>
          </a:xfrm>
          <a:prstGeom prst="rect">
            <a:avLst/>
          </a:prstGeom>
        </p:spPr>
        <p:txBody>
          <a:bodyPr wrap="none">
            <a:spAutoFit/>
          </a:bodyPr>
          <a:lstStyle/>
          <a:p>
            <a:r>
              <a:rPr lang="en-US" sz="3600" dirty="0">
                <a:solidFill>
                  <a:schemeClr val="bg1"/>
                </a:solidFill>
                <a:latin typeface="Monotype Corsiva" panose="03010101010201010101" pitchFamily="66" charset="0"/>
              </a:rPr>
              <a:t>Problems in Hill Climbing Algorithm:</a:t>
            </a:r>
          </a:p>
        </p:txBody>
      </p:sp>
      <p:sp>
        <p:nvSpPr>
          <p:cNvPr id="3" name="Rectangle 2"/>
          <p:cNvSpPr/>
          <p:nvPr/>
        </p:nvSpPr>
        <p:spPr>
          <a:xfrm>
            <a:off x="143555" y="1960930"/>
            <a:ext cx="8856890" cy="1477328"/>
          </a:xfrm>
          <a:prstGeom prst="rect">
            <a:avLst/>
          </a:prstGeom>
        </p:spPr>
        <p:txBody>
          <a:bodyPr wrap="square">
            <a:spAutoFit/>
          </a:bodyPr>
          <a:lstStyle/>
          <a:p>
            <a:pPr algn="just"/>
            <a:r>
              <a:rPr lang="en-US" b="1" dirty="0">
                <a:solidFill>
                  <a:srgbClr val="000000"/>
                </a:solidFill>
                <a:latin typeface="Times New Roman" panose="02020603050405020304" pitchFamily="18" charset="0"/>
                <a:cs typeface="Times New Roman" panose="02020603050405020304" pitchFamily="18" charset="0"/>
              </a:rPr>
              <a:t>1. Local </a:t>
            </a:r>
            <a:r>
              <a:rPr lang="en-US" b="1" dirty="0" smtClean="0">
                <a:solidFill>
                  <a:srgbClr val="000000"/>
                </a:solidFill>
                <a:latin typeface="Times New Roman" panose="02020603050405020304" pitchFamily="18" charset="0"/>
                <a:cs typeface="Times New Roman" panose="02020603050405020304" pitchFamily="18" charset="0"/>
              </a:rPr>
              <a:t>Maximum/Foothill:</a:t>
            </a:r>
            <a:r>
              <a:rPr lang="en-US" dirty="0">
                <a:solidFill>
                  <a:srgbClr val="000000"/>
                </a:solidFill>
                <a:latin typeface="Times New Roman" panose="02020603050405020304" pitchFamily="18" charset="0"/>
                <a:cs typeface="Times New Roman" panose="02020603050405020304" pitchFamily="18" charset="0"/>
              </a:rPr>
              <a:t> Many search methods would </a:t>
            </a:r>
            <a:r>
              <a:rPr lang="en-US" dirty="0" smtClean="0">
                <a:solidFill>
                  <a:srgbClr val="000000"/>
                </a:solidFill>
                <a:latin typeface="Times New Roman" panose="02020603050405020304" pitchFamily="18" charset="0"/>
                <a:cs typeface="Times New Roman" panose="02020603050405020304" pitchFamily="18" charset="0"/>
              </a:rPr>
              <a:t>reach the </a:t>
            </a:r>
            <a:r>
              <a:rPr lang="en-US" dirty="0">
                <a:solidFill>
                  <a:srgbClr val="000000"/>
                </a:solidFill>
                <a:latin typeface="Times New Roman" panose="02020603050405020304" pitchFamily="18" charset="0"/>
                <a:cs typeface="Times New Roman" panose="02020603050405020304" pitchFamily="18" charset="0"/>
              </a:rPr>
              <a:t>top of one of these foothills and, because </a:t>
            </a:r>
            <a:r>
              <a:rPr lang="en-US" dirty="0">
                <a:solidFill>
                  <a:srgbClr val="FF0000"/>
                </a:solidFill>
                <a:latin typeface="Times New Roman" panose="02020603050405020304" pitchFamily="18" charset="0"/>
                <a:cs typeface="Times New Roman" panose="02020603050405020304" pitchFamily="18" charset="0"/>
              </a:rPr>
              <a:t>there was nowhere </a:t>
            </a:r>
            <a:r>
              <a:rPr lang="en-US" dirty="0" smtClean="0">
                <a:solidFill>
                  <a:srgbClr val="FF0000"/>
                </a:solidFill>
                <a:latin typeface="Times New Roman" panose="02020603050405020304" pitchFamily="18" charset="0"/>
                <a:cs typeface="Times New Roman" panose="02020603050405020304" pitchFamily="18" charset="0"/>
              </a:rPr>
              <a:t>higher nearby</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would conclude that this was the best solution to the problem.</a:t>
            </a:r>
          </a:p>
          <a:p>
            <a:r>
              <a:rPr lang="en-US" b="1" dirty="0">
                <a:solidFill>
                  <a:srgbClr val="000000"/>
                </a:solidFill>
                <a:latin typeface="Times New Roman" panose="02020603050405020304" pitchFamily="18" charset="0"/>
                <a:cs typeface="Times New Roman" panose="02020603050405020304" pitchFamily="18" charset="0"/>
              </a:rPr>
              <a:t>Solution:</a:t>
            </a:r>
            <a:r>
              <a:rPr lang="en-US" dirty="0">
                <a:solidFill>
                  <a:srgbClr val="000000"/>
                </a:solidFill>
                <a:latin typeface="Times New Roman" panose="02020603050405020304" pitchFamily="18" charset="0"/>
                <a:cs typeface="Times New Roman" panose="02020603050405020304" pitchFamily="18" charset="0"/>
              </a:rPr>
              <a:t> Backtracking technique can be a solution of the local maximum in state space </a:t>
            </a:r>
            <a:r>
              <a:rPr lang="en-US" dirty="0" smtClean="0">
                <a:solidFill>
                  <a:srgbClr val="000000"/>
                </a:solidFill>
                <a:latin typeface="Times New Roman" panose="02020603050405020304" pitchFamily="18" charset="0"/>
                <a:cs typeface="Times New Roman" panose="02020603050405020304" pitchFamily="18" charset="0"/>
              </a:rPr>
              <a:t>landscape.ie </a:t>
            </a:r>
            <a:r>
              <a:rPr lang="en-US" dirty="0" smtClean="0">
                <a:solidFill>
                  <a:srgbClr val="FF0000"/>
                </a:solidFill>
                <a:latin typeface="Times New Roman" panose="02020603050405020304" pitchFamily="18" charset="0"/>
                <a:cs typeface="Times New Roman" panose="02020603050405020304" pitchFamily="18" charset="0"/>
              </a:rPr>
              <a:t>backtrack </a:t>
            </a:r>
            <a:r>
              <a:rPr lang="en-US" dirty="0">
                <a:solidFill>
                  <a:srgbClr val="FF0000"/>
                </a:solidFill>
                <a:latin typeface="Times New Roman" panose="02020603050405020304" pitchFamily="18" charset="0"/>
                <a:cs typeface="Times New Roman" panose="02020603050405020304" pitchFamily="18" charset="0"/>
              </a:rPr>
              <a:t>the search space and explore other paths </a:t>
            </a:r>
            <a:r>
              <a:rPr lang="en-US" dirty="0">
                <a:solidFill>
                  <a:srgbClr val="000000"/>
                </a:solidFill>
                <a:latin typeface="Times New Roman" panose="02020603050405020304" pitchFamily="18" charset="0"/>
                <a:cs typeface="Times New Roman" panose="02020603050405020304" pitchFamily="18" charset="0"/>
              </a:rPr>
              <a:t>as well.</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6523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2490" y="1655520"/>
            <a:ext cx="6709043" cy="2553615"/>
          </a:xfrm>
          <a:prstGeom prst="rect">
            <a:avLst/>
          </a:prstGeom>
        </p:spPr>
      </p:pic>
    </p:spTree>
    <p:extLst>
      <p:ext uri="{BB962C8B-B14F-4D97-AF65-F5344CB8AC3E}">
        <p14:creationId xmlns:p14="http://schemas.microsoft.com/office/powerpoint/2010/main" val="32842438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808225"/>
            <a:ext cx="8398775" cy="2585323"/>
          </a:xfrm>
          <a:prstGeom prst="rect">
            <a:avLst/>
          </a:prstGeom>
        </p:spPr>
        <p:txBody>
          <a:bodyPr wrap="square">
            <a:spAutoFit/>
          </a:bodyPr>
          <a:lstStyle/>
          <a:p>
            <a:pPr algn="just"/>
            <a:r>
              <a:rPr lang="en-US" b="1" dirty="0" smtClean="0">
                <a:solidFill>
                  <a:srgbClr val="000000"/>
                </a:solidFill>
                <a:latin typeface="Times New Roman" panose="02020603050405020304" pitchFamily="18" charset="0"/>
                <a:cs typeface="Times New Roman" panose="02020603050405020304" pitchFamily="18" charset="0"/>
              </a:rPr>
              <a:t>2. Plateau/ Flat Maximum:</a:t>
            </a:r>
            <a:r>
              <a:rPr lang="en-US" dirty="0" smtClean="0">
                <a:solidFill>
                  <a:srgbClr val="000000"/>
                </a:solidFill>
                <a:latin typeface="Times New Roman" panose="02020603050405020304" pitchFamily="18" charset="0"/>
                <a:cs typeface="Times New Roman" panose="02020603050405020304" pitchFamily="18" charset="0"/>
              </a:rPr>
              <a:t> A plateau is the </a:t>
            </a:r>
            <a:r>
              <a:rPr lang="en-US" dirty="0" smtClean="0">
                <a:solidFill>
                  <a:srgbClr val="FF0000"/>
                </a:solidFill>
                <a:latin typeface="Times New Roman" panose="02020603050405020304" pitchFamily="18" charset="0"/>
                <a:cs typeface="Times New Roman" panose="02020603050405020304" pitchFamily="18" charset="0"/>
              </a:rPr>
              <a:t>flat area </a:t>
            </a:r>
            <a:r>
              <a:rPr lang="en-US" dirty="0" smtClean="0">
                <a:solidFill>
                  <a:srgbClr val="000000"/>
                </a:solidFill>
                <a:latin typeface="Times New Roman" panose="02020603050405020304" pitchFamily="18" charset="0"/>
                <a:cs typeface="Times New Roman" panose="02020603050405020304" pitchFamily="18" charset="0"/>
              </a:rPr>
              <a:t>of the search space in which </a:t>
            </a:r>
            <a:r>
              <a:rPr lang="en-US" b="1" dirty="0" smtClean="0">
                <a:solidFill>
                  <a:srgbClr val="FF0000"/>
                </a:solidFill>
                <a:latin typeface="Times New Roman" panose="02020603050405020304" pitchFamily="18" charset="0"/>
                <a:cs typeface="Times New Roman" panose="02020603050405020304" pitchFamily="18" charset="0"/>
              </a:rPr>
              <a:t>all</a:t>
            </a:r>
            <a:r>
              <a:rPr lang="en-US" dirty="0" smtClean="0">
                <a:solidFill>
                  <a:srgbClr val="00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the neighbor states of the current state contains the same value</a:t>
            </a:r>
            <a:r>
              <a:rPr lang="en-US" dirty="0" smtClean="0">
                <a:solidFill>
                  <a:srgbClr val="00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although</a:t>
            </a:r>
            <a:r>
              <a:rPr lang="en-US" dirty="0" smtClean="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there may </a:t>
            </a:r>
            <a:r>
              <a:rPr lang="en-US" dirty="0" smtClean="0">
                <a:solidFill>
                  <a:srgbClr val="000000"/>
                </a:solidFill>
                <a:latin typeface="Times New Roman" panose="02020603050405020304" pitchFamily="18" charset="0"/>
                <a:cs typeface="Times New Roman" panose="02020603050405020304" pitchFamily="18" charset="0"/>
              </a:rPr>
              <a:t>be </a:t>
            </a:r>
            <a:r>
              <a:rPr lang="en-US" dirty="0">
                <a:solidFill>
                  <a:srgbClr val="FF0000"/>
                </a:solidFill>
                <a:latin typeface="Times New Roman" panose="02020603050405020304" pitchFamily="18" charset="0"/>
                <a:cs typeface="Times New Roman" panose="02020603050405020304" pitchFamily="18" charset="0"/>
              </a:rPr>
              <a:t>a </a:t>
            </a:r>
            <a:r>
              <a:rPr lang="en-US" dirty="0" smtClean="0">
                <a:solidFill>
                  <a:srgbClr val="FF0000"/>
                </a:solidFill>
                <a:latin typeface="Times New Roman" panose="02020603050405020304" pitchFamily="18" charset="0"/>
                <a:cs typeface="Times New Roman" panose="02020603050405020304" pitchFamily="18" charset="0"/>
              </a:rPr>
              <a:t>well suitable </a:t>
            </a:r>
            <a:r>
              <a:rPr lang="en-US" dirty="0">
                <a:solidFill>
                  <a:srgbClr val="FF0000"/>
                </a:solidFill>
                <a:latin typeface="Times New Roman" panose="02020603050405020304" pitchFamily="18" charset="0"/>
                <a:cs typeface="Times New Roman" panose="02020603050405020304" pitchFamily="18" charset="0"/>
              </a:rPr>
              <a:t>maximum value</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somewhere nearby</a:t>
            </a:r>
            <a:r>
              <a:rPr lang="en-US" dirty="0">
                <a:solidFill>
                  <a:srgbClr val="00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there is no indication from the local terrain of which direction </a:t>
            </a:r>
            <a:r>
              <a:rPr lang="en-US" dirty="0" smtClean="0">
                <a:solidFill>
                  <a:srgbClr val="FF0000"/>
                </a:solidFill>
                <a:latin typeface="Times New Roman" panose="02020603050405020304" pitchFamily="18" charset="0"/>
                <a:cs typeface="Times New Roman" panose="02020603050405020304" pitchFamily="18" charset="0"/>
              </a:rPr>
              <a:t>to go </a:t>
            </a:r>
            <a:r>
              <a:rPr lang="en-US" dirty="0">
                <a:solidFill>
                  <a:srgbClr val="FF0000"/>
                </a:solidFill>
                <a:latin typeface="Times New Roman" panose="02020603050405020304" pitchFamily="18" charset="0"/>
                <a:cs typeface="Times New Roman" panose="02020603050405020304" pitchFamily="18" charset="0"/>
              </a:rPr>
              <a:t>to find it</a:t>
            </a:r>
            <a:r>
              <a:rPr lang="en-US" dirty="0" smtClean="0">
                <a:solidFill>
                  <a:srgbClr val="FF0000"/>
                </a:solidFill>
                <a:latin typeface="Times New Roman" panose="02020603050405020304" pitchFamily="18" charset="0"/>
                <a:cs typeface="Times New Roman" panose="02020603050405020304" pitchFamily="18" charset="0"/>
              </a:rPr>
              <a:t>.</a:t>
            </a:r>
          </a:p>
          <a:p>
            <a:pPr algn="just"/>
            <a:r>
              <a:rPr lang="en-US" dirty="0" smtClean="0">
                <a:solidFill>
                  <a:srgbClr val="000000"/>
                </a:solidFill>
                <a:latin typeface="Times New Roman" panose="02020603050405020304" pitchFamily="18" charset="0"/>
                <a:cs typeface="Times New Roman" panose="02020603050405020304" pitchFamily="18" charset="0"/>
              </a:rPr>
              <a:t>A </a:t>
            </a:r>
            <a:r>
              <a:rPr lang="en-US" dirty="0">
                <a:solidFill>
                  <a:srgbClr val="000000"/>
                </a:solidFill>
                <a:latin typeface="Times New Roman" panose="02020603050405020304" pitchFamily="18" charset="0"/>
                <a:cs typeface="Times New Roman" panose="02020603050405020304" pitchFamily="18" charset="0"/>
              </a:rPr>
              <a:t>hill-climbing search might be lost in the plateau area.</a:t>
            </a:r>
          </a:p>
          <a:p>
            <a:pPr algn="just"/>
            <a:endParaRPr lang="en-US" dirty="0">
              <a:solidFill>
                <a:srgbClr val="000000"/>
              </a:solidFill>
              <a:latin typeface="Times New Roman" panose="02020603050405020304" pitchFamily="18" charset="0"/>
              <a:cs typeface="Times New Roman" panose="02020603050405020304" pitchFamily="18" charset="0"/>
            </a:endParaRPr>
          </a:p>
          <a:p>
            <a:pPr algn="just"/>
            <a:r>
              <a:rPr lang="en-US" b="1" dirty="0">
                <a:solidFill>
                  <a:srgbClr val="000000"/>
                </a:solidFill>
                <a:latin typeface="Times New Roman" panose="02020603050405020304" pitchFamily="18" charset="0"/>
                <a:cs typeface="Times New Roman" panose="02020603050405020304" pitchFamily="18" charset="0"/>
              </a:rPr>
              <a:t>Solution:</a:t>
            </a:r>
            <a:r>
              <a:rPr lang="en-US" dirty="0">
                <a:solidFill>
                  <a:srgbClr val="000000"/>
                </a:solidFill>
                <a:latin typeface="Times New Roman" panose="02020603050405020304" pitchFamily="18" charset="0"/>
                <a:cs typeface="Times New Roman" panose="02020603050405020304" pitchFamily="18" charset="0"/>
              </a:rPr>
              <a:t> The solution for the plateau is to take big steps or very little steps while searching, to solve the problem. </a:t>
            </a:r>
            <a:r>
              <a:rPr lang="en-US" dirty="0">
                <a:solidFill>
                  <a:srgbClr val="FF0000"/>
                </a:solidFill>
                <a:latin typeface="Times New Roman" panose="02020603050405020304" pitchFamily="18" charset="0"/>
                <a:cs typeface="Times New Roman" panose="02020603050405020304" pitchFamily="18" charset="0"/>
              </a:rPr>
              <a:t>Randomly select a state which is far away from the current state</a:t>
            </a:r>
            <a:r>
              <a:rPr lang="en-US" dirty="0">
                <a:solidFill>
                  <a:srgbClr val="000000"/>
                </a:solidFill>
                <a:latin typeface="Times New Roman" panose="02020603050405020304" pitchFamily="18" charset="0"/>
                <a:cs typeface="Times New Roman" panose="02020603050405020304" pitchFamily="18" charset="0"/>
              </a:rPr>
              <a:t> so it is possible that the algorithm </a:t>
            </a:r>
            <a:r>
              <a:rPr lang="en-US" dirty="0">
                <a:solidFill>
                  <a:srgbClr val="FF0000"/>
                </a:solidFill>
                <a:latin typeface="Times New Roman" panose="02020603050405020304" pitchFamily="18" charset="0"/>
                <a:cs typeface="Times New Roman" panose="02020603050405020304" pitchFamily="18" charset="0"/>
              </a:rPr>
              <a:t>could find non-plateau region</a:t>
            </a:r>
            <a:r>
              <a:rPr lang="en-US" dirty="0">
                <a:solidFill>
                  <a:srgbClr val="000000"/>
                </a:solidFill>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8100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2490" y="1525961"/>
            <a:ext cx="6413610" cy="2597450"/>
          </a:xfrm>
          <a:prstGeom prst="rect">
            <a:avLst/>
          </a:prstGeom>
        </p:spPr>
      </p:pic>
    </p:spTree>
    <p:extLst>
      <p:ext uri="{BB962C8B-B14F-4D97-AF65-F5344CB8AC3E}">
        <p14:creationId xmlns:p14="http://schemas.microsoft.com/office/powerpoint/2010/main" val="2253995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97405"/>
            <a:ext cx="9144000" cy="646331"/>
          </a:xfrm>
          <a:prstGeom prst="rect">
            <a:avLst/>
          </a:prstGeom>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3. Ridges:</a:t>
            </a:r>
            <a:r>
              <a:rPr lang="en-US" dirty="0">
                <a:solidFill>
                  <a:srgbClr val="000000"/>
                </a:solidFill>
                <a:latin typeface="Times New Roman" panose="02020603050405020304" pitchFamily="18" charset="0"/>
                <a:cs typeface="Times New Roman" panose="02020603050405020304" pitchFamily="18" charset="0"/>
              </a:rPr>
              <a:t> A ridge is </a:t>
            </a:r>
            <a:r>
              <a:rPr lang="en-US" dirty="0">
                <a:solidFill>
                  <a:srgbClr val="FF0000"/>
                </a:solidFill>
                <a:latin typeface="Times New Roman" panose="02020603050405020304" pitchFamily="18" charset="0"/>
                <a:cs typeface="Times New Roman" panose="02020603050405020304" pitchFamily="18" charset="0"/>
              </a:rPr>
              <a:t>a special form of the local maximum</a:t>
            </a:r>
            <a:r>
              <a:rPr lang="en-US" dirty="0">
                <a:solidFill>
                  <a:srgbClr val="000000"/>
                </a:solidFill>
                <a:latin typeface="Times New Roman" panose="02020603050405020304" pitchFamily="18" charset="0"/>
                <a:cs typeface="Times New Roman" panose="02020603050405020304" pitchFamily="18" charset="0"/>
              </a:rPr>
              <a:t>. It has an area which is higher than its surrounding areas, but itself has </a:t>
            </a:r>
            <a:r>
              <a:rPr lang="en-US" dirty="0">
                <a:solidFill>
                  <a:srgbClr val="FF0000"/>
                </a:solidFill>
                <a:latin typeface="Times New Roman" panose="02020603050405020304" pitchFamily="18" charset="0"/>
                <a:cs typeface="Times New Roman" panose="02020603050405020304" pitchFamily="18" charset="0"/>
              </a:rPr>
              <a:t>a slope</a:t>
            </a:r>
            <a:r>
              <a:rPr lang="en-US" dirty="0">
                <a:solidFill>
                  <a:srgbClr val="000000"/>
                </a:solidFill>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cannot be reached in a single move</a:t>
            </a:r>
            <a:r>
              <a:rPr lang="en-US" dirty="0">
                <a:solidFill>
                  <a:srgbClr val="00000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892245" y="2419045"/>
            <a:ext cx="5353050" cy="2457450"/>
          </a:xfrm>
          <a:prstGeom prst="rect">
            <a:avLst/>
          </a:prstGeom>
        </p:spPr>
      </p:pic>
      <p:sp>
        <p:nvSpPr>
          <p:cNvPr id="4" name="Rectangle 3"/>
          <p:cNvSpPr/>
          <p:nvPr/>
        </p:nvSpPr>
        <p:spPr>
          <a:xfrm>
            <a:off x="55719" y="1808225"/>
            <a:ext cx="8944726"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Solution: With the use of bidirectional search, or by moving in different directions, we can improve this problem.</a:t>
            </a:r>
          </a:p>
        </p:txBody>
      </p:sp>
    </p:spTree>
    <p:extLst>
      <p:ext uri="{BB962C8B-B14F-4D97-AF65-F5344CB8AC3E}">
        <p14:creationId xmlns:p14="http://schemas.microsoft.com/office/powerpoint/2010/main" val="15514587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1425" y="0"/>
            <a:ext cx="4886560" cy="4924425"/>
          </a:xfrm>
          <a:prstGeom prst="rect">
            <a:avLst/>
          </a:prstGeom>
        </p:spPr>
      </p:pic>
      <p:pic>
        <p:nvPicPr>
          <p:cNvPr id="3" name="Picture 2"/>
          <p:cNvPicPr>
            <a:picLocks noChangeAspect="1"/>
          </p:cNvPicPr>
          <p:nvPr/>
        </p:nvPicPr>
        <p:blipFill>
          <a:blip r:embed="rId3"/>
          <a:stretch>
            <a:fillRect/>
          </a:stretch>
        </p:blipFill>
        <p:spPr>
          <a:xfrm>
            <a:off x="0" y="1808225"/>
            <a:ext cx="1985165" cy="1675789"/>
          </a:xfrm>
          <a:prstGeom prst="rect">
            <a:avLst/>
          </a:prstGeom>
        </p:spPr>
      </p:pic>
    </p:spTree>
    <p:extLst>
      <p:ext uri="{BB962C8B-B14F-4D97-AF65-F5344CB8AC3E}">
        <p14:creationId xmlns:p14="http://schemas.microsoft.com/office/powerpoint/2010/main" val="30352720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59785" y="2266340"/>
            <a:ext cx="5802790" cy="646331"/>
          </a:xfrm>
          <a:prstGeom prst="rect">
            <a:avLst/>
          </a:prstGeom>
          <a:noFill/>
        </p:spPr>
        <p:txBody>
          <a:bodyPr wrap="square" rtlCol="0">
            <a:spAutoFit/>
          </a:bodyPr>
          <a:lstStyle/>
          <a:p>
            <a:r>
              <a:rPr lang="en-US" sz="3600" dirty="0" smtClean="0">
                <a:solidFill>
                  <a:srgbClr val="FF0000"/>
                </a:solidFill>
                <a:latin typeface="Monotype Corsiva" panose="03010101010201010101" pitchFamily="66" charset="0"/>
              </a:rPr>
              <a:t>Constraint Satisfaction Problems</a:t>
            </a:r>
            <a:endParaRPr lang="en-US" sz="3600" dirty="0">
              <a:solidFill>
                <a:srgbClr val="FF0000"/>
              </a:solidFill>
              <a:latin typeface="Monotype Corsiva" panose="03010101010201010101" pitchFamily="66" charset="0"/>
            </a:endParaRPr>
          </a:p>
        </p:txBody>
      </p:sp>
    </p:spTree>
    <p:extLst>
      <p:ext uri="{BB962C8B-B14F-4D97-AF65-F5344CB8AC3E}">
        <p14:creationId xmlns:p14="http://schemas.microsoft.com/office/powerpoint/2010/main" val="1466843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8965" y="128470"/>
            <a:ext cx="5802790" cy="646331"/>
          </a:xfrm>
          <a:prstGeom prst="rect">
            <a:avLst/>
          </a:prstGeom>
          <a:noFill/>
        </p:spPr>
        <p:txBody>
          <a:bodyPr wrap="square" rtlCol="0">
            <a:spAutoFit/>
          </a:bodyPr>
          <a:lstStyle/>
          <a:p>
            <a:r>
              <a:rPr lang="en-US" sz="3600" dirty="0" smtClean="0">
                <a:solidFill>
                  <a:schemeClr val="bg1"/>
                </a:solidFill>
                <a:latin typeface="Monotype Corsiva" panose="03010101010201010101" pitchFamily="66" charset="0"/>
              </a:rPr>
              <a:t>Constraint Satisfaction Problems</a:t>
            </a:r>
            <a:endParaRPr lang="en-US" sz="3600" dirty="0">
              <a:solidFill>
                <a:schemeClr val="bg1"/>
              </a:solidFill>
              <a:latin typeface="Monotype Corsiva" panose="03010101010201010101" pitchFamily="66" charset="0"/>
            </a:endParaRPr>
          </a:p>
        </p:txBody>
      </p:sp>
      <p:pic>
        <p:nvPicPr>
          <p:cNvPr id="5" name="Picture 4"/>
          <p:cNvPicPr>
            <a:picLocks noChangeAspect="1"/>
          </p:cNvPicPr>
          <p:nvPr/>
        </p:nvPicPr>
        <p:blipFill>
          <a:blip r:embed="rId2"/>
          <a:stretch>
            <a:fillRect/>
          </a:stretch>
        </p:blipFill>
        <p:spPr>
          <a:xfrm>
            <a:off x="1517900" y="1144078"/>
            <a:ext cx="4275740" cy="3946095"/>
          </a:xfrm>
          <a:prstGeom prst="rect">
            <a:avLst/>
          </a:prstGeom>
        </p:spPr>
      </p:pic>
      <p:pic>
        <p:nvPicPr>
          <p:cNvPr id="6" name="Picture 5"/>
          <p:cNvPicPr>
            <a:picLocks noChangeAspect="1"/>
          </p:cNvPicPr>
          <p:nvPr/>
        </p:nvPicPr>
        <p:blipFill>
          <a:blip r:embed="rId3"/>
          <a:stretch>
            <a:fillRect/>
          </a:stretch>
        </p:blipFill>
        <p:spPr>
          <a:xfrm>
            <a:off x="6404460" y="1960930"/>
            <a:ext cx="1374345" cy="1277332"/>
          </a:xfrm>
          <a:prstGeom prst="rect">
            <a:avLst/>
          </a:prstGeom>
        </p:spPr>
      </p:pic>
    </p:spTree>
    <p:extLst>
      <p:ext uri="{BB962C8B-B14F-4D97-AF65-F5344CB8AC3E}">
        <p14:creationId xmlns:p14="http://schemas.microsoft.com/office/powerpoint/2010/main" val="1187737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7655" y="433880"/>
            <a:ext cx="6566315" cy="572644"/>
          </a:xfrm>
        </p:spPr>
        <p:txBody>
          <a:bodyPr>
            <a:normAutofit fontScale="90000"/>
          </a:bodyPr>
          <a:lstStyle/>
          <a:p>
            <a:r>
              <a:rPr lang="en-US" dirty="0" smtClean="0">
                <a:latin typeface="Monotype Corsiva" panose="03010101010201010101" pitchFamily="66" charset="0"/>
              </a:rPr>
              <a:t>A Good heuristic</a:t>
            </a:r>
            <a:endParaRPr lang="en-US" dirty="0">
              <a:latin typeface="Monotype Corsiva" panose="03010101010201010101" pitchFamily="66" charset="0"/>
            </a:endParaRPr>
          </a:p>
        </p:txBody>
      </p:sp>
      <p:sp>
        <p:nvSpPr>
          <p:cNvPr id="5" name="Rectangle 4"/>
          <p:cNvSpPr/>
          <p:nvPr/>
        </p:nvSpPr>
        <p:spPr>
          <a:xfrm>
            <a:off x="1823310" y="1340933"/>
            <a:ext cx="7064203" cy="2585323"/>
          </a:xfrm>
          <a:prstGeom prst="rect">
            <a:avLst/>
          </a:prstGeom>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two heuristics </a:t>
            </a:r>
            <a:r>
              <a:rPr lang="en-US" b="1" dirty="0">
                <a:solidFill>
                  <a:srgbClr val="C00000"/>
                </a:solidFill>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and</a:t>
            </a:r>
            <a:r>
              <a:rPr lang="en-US" b="1" dirty="0">
                <a:solidFill>
                  <a:srgbClr val="C00000"/>
                </a:solidFill>
                <a:latin typeface="Times New Roman" panose="02020603050405020304" pitchFamily="18" charset="0"/>
                <a:cs typeface="Times New Roman" panose="02020603050405020304" pitchFamily="18" charset="0"/>
              </a:rPr>
              <a:t> j, </a:t>
            </a:r>
            <a:r>
              <a:rPr lang="en-US" b="1" dirty="0">
                <a:latin typeface="Times New Roman" panose="02020603050405020304" pitchFamily="18" charset="0"/>
                <a:cs typeface="Times New Roman" panose="02020603050405020304" pitchFamily="18" charset="0"/>
              </a:rPr>
              <a:t>heuristic h</a:t>
            </a:r>
            <a:r>
              <a:rPr lang="en-US" dirty="0">
                <a:latin typeface="Times New Roman" panose="02020603050405020304" pitchFamily="18" charset="0"/>
                <a:cs typeface="Times New Roman" panose="02020603050405020304" pitchFamily="18" charset="0"/>
              </a:rPr>
              <a:t> is said to be more informed than another </a:t>
            </a:r>
            <a:r>
              <a:rPr lang="en-US" b="1" dirty="0">
                <a:latin typeface="Times New Roman" panose="02020603050405020304" pitchFamily="18" charset="0"/>
                <a:cs typeface="Times New Roman" panose="02020603050405020304" pitchFamily="18" charset="0"/>
              </a:rPr>
              <a:t>heuristic, j</a:t>
            </a:r>
            <a:r>
              <a:rPr lang="en-US" dirty="0">
                <a:latin typeface="Times New Roman" panose="02020603050405020304" pitchFamily="18" charset="0"/>
                <a:cs typeface="Times New Roman" panose="02020603050405020304" pitchFamily="18" charset="0"/>
              </a:rPr>
              <a:t>, if </a:t>
            </a:r>
            <a:r>
              <a:rPr lang="en-US" b="1" dirty="0">
                <a:solidFill>
                  <a:srgbClr val="C00000"/>
                </a:solidFill>
                <a:latin typeface="Times New Roman" panose="02020603050405020304" pitchFamily="18" charset="0"/>
                <a:cs typeface="Times New Roman" panose="02020603050405020304" pitchFamily="18" charset="0"/>
              </a:rPr>
              <a:t>h(node) ≤ j(node) </a:t>
            </a:r>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all nodes </a:t>
            </a:r>
            <a:r>
              <a:rPr lang="en-US" dirty="0">
                <a:latin typeface="Times New Roman" panose="02020603050405020304" pitchFamily="18" charset="0"/>
                <a:cs typeface="Times New Roman" panose="02020603050405020304" pitchFamily="18" charset="0"/>
              </a:rPr>
              <a:t>in the search space</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fact, in order </a:t>
            </a:r>
            <a:r>
              <a:rPr lang="en-US" b="1" dirty="0">
                <a:latin typeface="Times New Roman" panose="02020603050405020304" pitchFamily="18" charset="0"/>
                <a:cs typeface="Times New Roman" panose="02020603050405020304" pitchFamily="18" charset="0"/>
              </a:rPr>
              <a:t>for h to be more informed than j</a:t>
            </a:r>
            <a:r>
              <a:rPr lang="en-US" b="1" dirty="0">
                <a:solidFill>
                  <a:srgbClr val="C00000"/>
                </a:solidFill>
                <a:latin typeface="Times New Roman" panose="02020603050405020304" pitchFamily="18" charset="0"/>
                <a:cs typeface="Times New Roman" panose="02020603050405020304" pitchFamily="18" charset="0"/>
              </a:rPr>
              <a:t>, there must be some node where h(node) &lt; j(node). </a:t>
            </a:r>
            <a:r>
              <a:rPr lang="en-US" dirty="0">
                <a:latin typeface="Times New Roman" panose="02020603050405020304" pitchFamily="18" charset="0"/>
                <a:cs typeface="Times New Roman" panose="02020603050405020304" pitchFamily="18" charset="0"/>
              </a:rPr>
              <a:t>Otherwise they are as informed as each other</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 heuristic </a:t>
            </a:r>
            <a:r>
              <a:rPr lang="en-US" dirty="0">
                <a:latin typeface="Times New Roman" panose="02020603050405020304" pitchFamily="18" charset="0"/>
                <a:cs typeface="Times New Roman" panose="02020603050405020304" pitchFamily="18" charset="0"/>
              </a:rPr>
              <a:t>that </a:t>
            </a:r>
            <a:r>
              <a:rPr lang="en-US" b="1" dirty="0">
                <a:latin typeface="Times New Roman" panose="02020603050405020304" pitchFamily="18" charset="0"/>
                <a:cs typeface="Times New Roman" panose="02020603050405020304" pitchFamily="18" charset="0"/>
              </a:rPr>
              <a:t>reduces </a:t>
            </a:r>
            <a:r>
              <a:rPr lang="en-US" dirty="0" smtClean="0">
                <a:latin typeface="Times New Roman" panose="02020603050405020304" pitchFamily="18" charset="0"/>
                <a:cs typeface="Times New Roman" panose="02020603050405020304" pitchFamily="18" charset="0"/>
              </a:rPr>
              <a:t>the </a:t>
            </a:r>
            <a:r>
              <a:rPr lang="en-US" dirty="0" smtClean="0">
                <a:solidFill>
                  <a:srgbClr val="C00000"/>
                </a:solidFill>
                <a:latin typeface="Times New Roman" panose="02020603050405020304" pitchFamily="18" charset="0"/>
                <a:cs typeface="Times New Roman" panose="02020603050405020304" pitchFamily="18" charset="0"/>
              </a:rPr>
              <a:t>number </a:t>
            </a:r>
            <a:r>
              <a:rPr lang="en-US" dirty="0">
                <a:solidFill>
                  <a:srgbClr val="C00000"/>
                </a:solidFill>
                <a:latin typeface="Times New Roman" panose="02020603050405020304" pitchFamily="18" charset="0"/>
                <a:cs typeface="Times New Roman" panose="02020603050405020304" pitchFamily="18" charset="0"/>
              </a:rPr>
              <a:t>of nodes that need to be examined </a:t>
            </a:r>
            <a:r>
              <a:rPr lang="en-US" dirty="0">
                <a:latin typeface="Times New Roman" panose="02020603050405020304" pitchFamily="18" charset="0"/>
                <a:cs typeface="Times New Roman" panose="02020603050405020304" pitchFamily="18" charset="0"/>
              </a:rPr>
              <a:t>in the search tree is a </a:t>
            </a:r>
            <a:r>
              <a:rPr lang="en-US" b="1" dirty="0" smtClean="0">
                <a:latin typeface="Times New Roman" panose="02020603050405020304" pitchFamily="18" charset="0"/>
                <a:cs typeface="Times New Roman" panose="02020603050405020304" pitchFamily="18" charset="0"/>
              </a:rPr>
              <a:t>good heuristic</a:t>
            </a:r>
            <a:r>
              <a:rPr lang="en-US" b="1"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2454439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5050" y="268763"/>
            <a:ext cx="5802790" cy="646331"/>
          </a:xfrm>
          <a:prstGeom prst="rect">
            <a:avLst/>
          </a:prstGeom>
          <a:noFill/>
        </p:spPr>
        <p:txBody>
          <a:bodyPr wrap="square" rtlCol="0">
            <a:spAutoFit/>
          </a:bodyPr>
          <a:lstStyle/>
          <a:p>
            <a:r>
              <a:rPr lang="en-US" sz="3600" dirty="0" smtClean="0">
                <a:solidFill>
                  <a:schemeClr val="bg1"/>
                </a:solidFill>
                <a:latin typeface="Monotype Corsiva" panose="03010101010201010101" pitchFamily="66" charset="0"/>
              </a:rPr>
              <a:t>Constraint Satisfaction Problems</a:t>
            </a:r>
            <a:endParaRPr lang="en-US" sz="3600" dirty="0">
              <a:solidFill>
                <a:schemeClr val="bg1"/>
              </a:solidFill>
              <a:latin typeface="Monotype Corsiva" panose="03010101010201010101" pitchFamily="66" charset="0"/>
            </a:endParaRPr>
          </a:p>
        </p:txBody>
      </p:sp>
      <p:sp>
        <p:nvSpPr>
          <p:cNvPr id="4" name="Rectangle 3"/>
          <p:cNvSpPr/>
          <p:nvPr/>
        </p:nvSpPr>
        <p:spPr>
          <a:xfrm>
            <a:off x="0" y="1160879"/>
            <a:ext cx="9144000" cy="1200329"/>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Consider a Sudoku game with some numbers filled initially in some squares. You are expected to fill the </a:t>
            </a:r>
            <a:r>
              <a:rPr lang="en-US" i="1" dirty="0">
                <a:solidFill>
                  <a:srgbClr val="FF0000"/>
                </a:solidFill>
                <a:latin typeface="Times New Roman" panose="02020603050405020304" pitchFamily="18" charset="0"/>
                <a:cs typeface="Times New Roman" panose="02020603050405020304" pitchFamily="18" charset="0"/>
              </a:rPr>
              <a:t>empty squares </a:t>
            </a:r>
            <a:r>
              <a:rPr lang="en-US" dirty="0">
                <a:latin typeface="Times New Roman" panose="02020603050405020304" pitchFamily="18" charset="0"/>
                <a:cs typeface="Times New Roman" panose="02020603050405020304" pitchFamily="18" charset="0"/>
              </a:rPr>
              <a:t>with </a:t>
            </a:r>
            <a:r>
              <a:rPr lang="en-US" i="1" dirty="0">
                <a:solidFill>
                  <a:srgbClr val="FF0000"/>
                </a:solidFill>
                <a:latin typeface="Times New Roman" panose="02020603050405020304" pitchFamily="18" charset="0"/>
                <a:cs typeface="Times New Roman" panose="02020603050405020304" pitchFamily="18" charset="0"/>
              </a:rPr>
              <a:t>numbers ranging from 1 to 9 </a:t>
            </a:r>
            <a:r>
              <a:rPr lang="en-US" dirty="0">
                <a:latin typeface="Times New Roman" panose="02020603050405020304" pitchFamily="18" charset="0"/>
                <a:cs typeface="Times New Roman" panose="02020603050405020304" pitchFamily="18" charset="0"/>
              </a:rPr>
              <a:t>in such a way that </a:t>
            </a:r>
            <a:r>
              <a:rPr lang="en-US" i="1" dirty="0">
                <a:solidFill>
                  <a:srgbClr val="FF0000"/>
                </a:solidFill>
                <a:latin typeface="Times New Roman" panose="02020603050405020304" pitchFamily="18" charset="0"/>
                <a:cs typeface="Times New Roman" panose="02020603050405020304" pitchFamily="18" charset="0"/>
              </a:rPr>
              <a:t>no row, column or a block has a number repeating itself. </a:t>
            </a:r>
            <a:endParaRPr lang="en-US" i="1" dirty="0" smtClean="0">
              <a:solidFill>
                <a:srgbClr val="FF0000"/>
              </a:solidFill>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a very basic Constraint Satisfaction Problem.</a:t>
            </a:r>
          </a:p>
        </p:txBody>
      </p:sp>
      <p:pic>
        <p:nvPicPr>
          <p:cNvPr id="5" name="Picture 4"/>
          <p:cNvPicPr>
            <a:picLocks noChangeAspect="1"/>
          </p:cNvPicPr>
          <p:nvPr/>
        </p:nvPicPr>
        <p:blipFill>
          <a:blip r:embed="rId2"/>
          <a:stretch>
            <a:fillRect/>
          </a:stretch>
        </p:blipFill>
        <p:spPr>
          <a:xfrm>
            <a:off x="1365195" y="2419045"/>
            <a:ext cx="2381250" cy="2381250"/>
          </a:xfrm>
          <a:prstGeom prst="rect">
            <a:avLst/>
          </a:prstGeom>
        </p:spPr>
      </p:pic>
      <p:pic>
        <p:nvPicPr>
          <p:cNvPr id="6" name="Picture 5"/>
          <p:cNvPicPr>
            <a:picLocks noChangeAspect="1"/>
          </p:cNvPicPr>
          <p:nvPr/>
        </p:nvPicPr>
        <p:blipFill>
          <a:blip r:embed="rId3"/>
          <a:stretch>
            <a:fillRect/>
          </a:stretch>
        </p:blipFill>
        <p:spPr>
          <a:xfrm>
            <a:off x="4502837" y="2606993"/>
            <a:ext cx="1402202" cy="1554615"/>
          </a:xfrm>
          <a:prstGeom prst="rect">
            <a:avLst/>
          </a:prstGeom>
        </p:spPr>
      </p:pic>
    </p:spTree>
    <p:extLst>
      <p:ext uri="{BB962C8B-B14F-4D97-AF65-F5344CB8AC3E}">
        <p14:creationId xmlns:p14="http://schemas.microsoft.com/office/powerpoint/2010/main" val="3446987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655520"/>
            <a:ext cx="8551480" cy="2535566"/>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You are supposed </a:t>
            </a:r>
            <a:r>
              <a:rPr lang="en-US" dirty="0">
                <a:solidFill>
                  <a:srgbClr val="FF0000"/>
                </a:solidFill>
                <a:latin typeface="Times New Roman" panose="02020603050405020304" pitchFamily="18" charset="0"/>
                <a:cs typeface="Times New Roman" panose="02020603050405020304" pitchFamily="18" charset="0"/>
              </a:rPr>
              <a:t>to solve a problem </a:t>
            </a:r>
            <a:r>
              <a:rPr lang="en-US" dirty="0">
                <a:latin typeface="Times New Roman" panose="02020603050405020304" pitchFamily="18" charset="0"/>
                <a:cs typeface="Times New Roman" panose="02020603050405020304" pitchFamily="18" charset="0"/>
              </a:rPr>
              <a:t>keeping in mind some </a:t>
            </a:r>
            <a:r>
              <a:rPr lang="en-US" dirty="0">
                <a:solidFill>
                  <a:srgbClr val="FF0000"/>
                </a:solidFill>
                <a:latin typeface="Times New Roman" panose="02020603050405020304" pitchFamily="18" charset="0"/>
                <a:cs typeface="Times New Roman" panose="02020603050405020304" pitchFamily="18" charset="0"/>
              </a:rPr>
              <a:t>constraints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remaining </a:t>
            </a:r>
            <a:r>
              <a:rPr lang="en-US" dirty="0">
                <a:solidFill>
                  <a:srgbClr val="FF0000"/>
                </a:solidFill>
                <a:latin typeface="Times New Roman" panose="02020603050405020304" pitchFamily="18" charset="0"/>
                <a:cs typeface="Times New Roman" panose="02020603050405020304" pitchFamily="18" charset="0"/>
              </a:rPr>
              <a:t>squares that are to be filled</a:t>
            </a:r>
            <a:r>
              <a:rPr lang="en-US" dirty="0">
                <a:latin typeface="Times New Roman" panose="02020603050405020304" pitchFamily="18" charset="0"/>
                <a:cs typeface="Times New Roman" panose="02020603050405020304" pitchFamily="18" charset="0"/>
              </a:rPr>
              <a:t> are known as </a:t>
            </a:r>
            <a:r>
              <a:rPr lang="en-US" dirty="0">
                <a:solidFill>
                  <a:srgbClr val="FF0000"/>
                </a:solidFill>
                <a:latin typeface="Times New Roman" panose="02020603050405020304" pitchFamily="18" charset="0"/>
                <a:cs typeface="Times New Roman" panose="02020603050405020304" pitchFamily="18" charset="0"/>
              </a:rPr>
              <a:t>variables</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the range of numbers (1-9) </a:t>
            </a:r>
            <a:r>
              <a:rPr lang="en-US" dirty="0">
                <a:latin typeface="Times New Roman" panose="02020603050405020304" pitchFamily="18" charset="0"/>
                <a:cs typeface="Times New Roman" panose="02020603050405020304" pitchFamily="18" charset="0"/>
              </a:rPr>
              <a:t>that can fill them is known as a </a:t>
            </a:r>
            <a:r>
              <a:rPr lang="en-US" dirty="0">
                <a:solidFill>
                  <a:srgbClr val="FF0000"/>
                </a:solidFill>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Variables </a:t>
            </a:r>
            <a:r>
              <a:rPr lang="en-US" dirty="0">
                <a:latin typeface="Times New Roman" panose="02020603050405020304" pitchFamily="18" charset="0"/>
                <a:cs typeface="Times New Roman" panose="02020603050405020304" pitchFamily="18" charset="0"/>
              </a:rPr>
              <a:t>take on values from the domain. </a:t>
            </a:r>
            <a:endParaRPr lang="en-US"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conditions governing how a variable will choose its domain</a:t>
            </a:r>
            <a:r>
              <a:rPr lang="en-US" dirty="0">
                <a:latin typeface="Times New Roman" panose="02020603050405020304" pitchFamily="18" charset="0"/>
                <a:cs typeface="Times New Roman" panose="02020603050405020304" pitchFamily="18" charset="0"/>
              </a:rPr>
              <a:t> are known as </a:t>
            </a:r>
            <a:r>
              <a:rPr lang="en-US" dirty="0">
                <a:solidFill>
                  <a:srgbClr val="FF0000"/>
                </a:solidFill>
                <a:latin typeface="Times New Roman" panose="02020603050405020304" pitchFamily="18" charset="0"/>
                <a:cs typeface="Times New Roman" panose="02020603050405020304" pitchFamily="18" charset="0"/>
              </a:rPr>
              <a:t>constraints.</a:t>
            </a:r>
          </a:p>
        </p:txBody>
      </p:sp>
    </p:spTree>
    <p:extLst>
      <p:ext uri="{BB962C8B-B14F-4D97-AF65-F5344CB8AC3E}">
        <p14:creationId xmlns:p14="http://schemas.microsoft.com/office/powerpoint/2010/main" val="1432303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555" y="1808225"/>
            <a:ext cx="8551480" cy="2308324"/>
          </a:xfrm>
          <a:prstGeom prst="rect">
            <a:avLst/>
          </a:prstGeom>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constraint satisfaction problem (CSP) is a problem that </a:t>
            </a:r>
            <a:r>
              <a:rPr lang="en-US" dirty="0">
                <a:solidFill>
                  <a:srgbClr val="FF0000"/>
                </a:solidFill>
                <a:latin typeface="Times New Roman" panose="02020603050405020304" pitchFamily="18" charset="0"/>
                <a:cs typeface="Times New Roman" panose="02020603050405020304" pitchFamily="18" charset="0"/>
              </a:rPr>
              <a:t>requires its solution </a:t>
            </a:r>
            <a:r>
              <a:rPr lang="en-US" dirty="0">
                <a:latin typeface="Times New Roman" panose="02020603050405020304" pitchFamily="18" charset="0"/>
                <a:cs typeface="Times New Roman" panose="02020603050405020304" pitchFamily="18" charset="0"/>
              </a:rPr>
              <a:t>within some </a:t>
            </a:r>
            <a:r>
              <a:rPr lang="en-US" dirty="0">
                <a:solidFill>
                  <a:srgbClr val="FF0000"/>
                </a:solidFill>
                <a:latin typeface="Times New Roman" panose="02020603050405020304" pitchFamily="18" charset="0"/>
                <a:cs typeface="Times New Roman" panose="02020603050405020304" pitchFamily="18" charset="0"/>
              </a:rPr>
              <a:t>limitations/conditions</a:t>
            </a:r>
            <a:r>
              <a:rPr lang="en-US" dirty="0">
                <a:latin typeface="Times New Roman" panose="02020603050405020304" pitchFamily="18" charset="0"/>
                <a:cs typeface="Times New Roman" panose="02020603050405020304" pitchFamily="18" charset="0"/>
              </a:rPr>
              <a:t> also known as </a:t>
            </a:r>
            <a:r>
              <a:rPr lang="en-US" dirty="0">
                <a:solidFill>
                  <a:srgbClr val="FF0000"/>
                </a:solidFill>
                <a:latin typeface="Times New Roman" panose="02020603050405020304" pitchFamily="18" charset="0"/>
                <a:cs typeface="Times New Roman" panose="02020603050405020304" pitchFamily="18" charset="0"/>
              </a:rPr>
              <a:t>constraints. </a:t>
            </a: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consists of the following:</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738188" indent="-55563"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finite set of variables </a:t>
            </a:r>
            <a:r>
              <a:rPr lang="en-US" dirty="0">
                <a:latin typeface="Times New Roman" panose="02020603050405020304" pitchFamily="18" charset="0"/>
                <a:cs typeface="Times New Roman" panose="02020603050405020304" pitchFamily="18" charset="0"/>
              </a:rPr>
              <a:t>which stores the solution. (V = {V1, V2, V3,....., Vn} )</a:t>
            </a:r>
          </a:p>
          <a:p>
            <a:pPr marL="738188" indent="-55563"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set of discrete values </a:t>
            </a:r>
            <a:r>
              <a:rPr lang="en-US" dirty="0">
                <a:latin typeface="Times New Roman" panose="02020603050405020304" pitchFamily="18" charset="0"/>
                <a:cs typeface="Times New Roman" panose="02020603050405020304" pitchFamily="18" charset="0"/>
              </a:rPr>
              <a:t>known as </a:t>
            </a:r>
            <a:r>
              <a:rPr lang="en-US" dirty="0">
                <a:solidFill>
                  <a:srgbClr val="FF0000"/>
                </a:solidFill>
                <a:latin typeface="Times New Roman" panose="02020603050405020304" pitchFamily="18" charset="0"/>
                <a:cs typeface="Times New Roman" panose="02020603050405020304" pitchFamily="18" charset="0"/>
              </a:rPr>
              <a:t>domain</a:t>
            </a:r>
            <a:r>
              <a:rPr lang="en-US" dirty="0">
                <a:latin typeface="Times New Roman" panose="02020603050405020304" pitchFamily="18" charset="0"/>
                <a:cs typeface="Times New Roman" panose="02020603050405020304" pitchFamily="18" charset="0"/>
              </a:rPr>
              <a:t> from which the solution is picked. (D = {D1, D2, D3,.....,</a:t>
            </a:r>
            <a:r>
              <a:rPr lang="en-US" dirty="0" err="1">
                <a:latin typeface="Times New Roman" panose="02020603050405020304" pitchFamily="18" charset="0"/>
                <a:cs typeface="Times New Roman" panose="02020603050405020304" pitchFamily="18" charset="0"/>
              </a:rPr>
              <a:t>Dn</a:t>
            </a:r>
            <a:r>
              <a:rPr lang="en-US" dirty="0">
                <a:latin typeface="Times New Roman" panose="02020603050405020304" pitchFamily="18" charset="0"/>
                <a:cs typeface="Times New Roman" panose="02020603050405020304" pitchFamily="18" charset="0"/>
              </a:rPr>
              <a:t>} )</a:t>
            </a:r>
          </a:p>
          <a:p>
            <a:pPr marL="738188" indent="-55563"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a:t>
            </a:r>
            <a:r>
              <a:rPr lang="en-US" dirty="0">
                <a:solidFill>
                  <a:srgbClr val="FF0000"/>
                </a:solidFill>
                <a:latin typeface="Times New Roman" panose="02020603050405020304" pitchFamily="18" charset="0"/>
                <a:cs typeface="Times New Roman" panose="02020603050405020304" pitchFamily="18" charset="0"/>
              </a:rPr>
              <a:t>finite set of constraints</a:t>
            </a:r>
            <a:r>
              <a:rPr lang="en-US" dirty="0">
                <a:latin typeface="Times New Roman" panose="02020603050405020304" pitchFamily="18" charset="0"/>
                <a:cs typeface="Times New Roman" panose="02020603050405020304" pitchFamily="18" charset="0"/>
              </a:rPr>
              <a:t>. (C = {C1, C2, C3,......, Cn} )</a:t>
            </a:r>
          </a:p>
        </p:txBody>
      </p:sp>
      <p:sp>
        <p:nvSpPr>
          <p:cNvPr id="3" name="Rectangle 2"/>
          <p:cNvSpPr/>
          <p:nvPr/>
        </p:nvSpPr>
        <p:spPr>
          <a:xfrm>
            <a:off x="2128720" y="281175"/>
            <a:ext cx="2832827" cy="646331"/>
          </a:xfrm>
          <a:prstGeom prst="rect">
            <a:avLst/>
          </a:prstGeom>
        </p:spPr>
        <p:txBody>
          <a:bodyPr wrap="none">
            <a:spAutoFit/>
          </a:bodyPr>
          <a:lstStyle/>
          <a:p>
            <a:r>
              <a:rPr lang="en-US" sz="3600" dirty="0" smtClean="0">
                <a:solidFill>
                  <a:prstClr val="white"/>
                </a:solidFill>
                <a:latin typeface="Monotype Corsiva" panose="03010101010201010101" pitchFamily="66" charset="0"/>
              </a:rPr>
              <a:t>Definition- CSP</a:t>
            </a:r>
            <a:endParaRPr lang="en-US" dirty="0"/>
          </a:p>
        </p:txBody>
      </p:sp>
      <p:sp>
        <p:nvSpPr>
          <p:cNvPr id="5" name="Rectangle 4"/>
          <p:cNvSpPr/>
          <p:nvPr/>
        </p:nvSpPr>
        <p:spPr>
          <a:xfrm>
            <a:off x="448965" y="4404210"/>
            <a:ext cx="7940660" cy="400110"/>
          </a:xfrm>
          <a:prstGeom prst="rect">
            <a:avLst/>
          </a:prstGeom>
        </p:spPr>
        <p:txBody>
          <a:bodyPr wrap="square">
            <a:spAutoFit/>
          </a:bodyPr>
          <a:lstStyle/>
          <a:p>
            <a:r>
              <a:rPr lang="en-US" sz="2000" b="1" dirty="0" smtClean="0">
                <a:solidFill>
                  <a:srgbClr val="002060"/>
                </a:solidFill>
                <a:latin typeface="Times New Roman" panose="02020603050405020304" pitchFamily="18" charset="0"/>
                <a:cs typeface="Times New Roman" panose="02020603050405020304" pitchFamily="18" charset="0"/>
              </a:rPr>
              <a:t>Rule</a:t>
            </a:r>
            <a:r>
              <a:rPr lang="en-US" sz="2000" dirty="0" smtClean="0">
                <a:solidFill>
                  <a:srgbClr val="002060"/>
                </a:solidFill>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consistent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assignment </a:t>
            </a:r>
            <a:r>
              <a:rPr lang="en-US" sz="2000" dirty="0" smtClean="0">
                <a:solidFill>
                  <a:srgbClr val="FF0000"/>
                </a:solidFill>
                <a:latin typeface="Times New Roman" panose="02020603050405020304" pitchFamily="18" charset="0"/>
                <a:cs typeface="Times New Roman" panose="02020603050405020304" pitchFamily="18" charset="0"/>
              </a:rPr>
              <a:t>does </a:t>
            </a:r>
            <a:r>
              <a:rPr lang="en-US" sz="2000" dirty="0">
                <a:solidFill>
                  <a:srgbClr val="FF0000"/>
                </a:solidFill>
                <a:latin typeface="Times New Roman" panose="02020603050405020304" pitchFamily="18" charset="0"/>
                <a:cs typeface="Times New Roman" panose="02020603050405020304" pitchFamily="18" charset="0"/>
              </a:rPr>
              <a:t>not violate</a:t>
            </a:r>
            <a:r>
              <a:rPr lang="en-US" sz="2000" dirty="0">
                <a:latin typeface="Times New Roman" panose="02020603050405020304" pitchFamily="18" charset="0"/>
                <a:cs typeface="Times New Roman" panose="02020603050405020304" pitchFamily="18" charset="0"/>
              </a:rPr>
              <a:t> the </a:t>
            </a:r>
            <a:r>
              <a:rPr lang="en-US" sz="2000" dirty="0">
                <a:solidFill>
                  <a:srgbClr val="FF0000"/>
                </a:solidFill>
                <a:latin typeface="Times New Roman" panose="02020603050405020304" pitchFamily="18" charset="0"/>
                <a:cs typeface="Times New Roman" panose="02020603050405020304" pitchFamily="18" charset="0"/>
              </a:rPr>
              <a:t>constraints</a:t>
            </a:r>
            <a:r>
              <a:rPr lang="en-US" dirty="0"/>
              <a:t>.</a:t>
            </a:r>
          </a:p>
        </p:txBody>
      </p:sp>
    </p:spTree>
    <p:extLst>
      <p:ext uri="{BB962C8B-B14F-4D97-AF65-F5344CB8AC3E}">
        <p14:creationId xmlns:p14="http://schemas.microsoft.com/office/powerpoint/2010/main" val="1612281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3555" y="1655520"/>
            <a:ext cx="8542330" cy="1754326"/>
          </a:xfrm>
          <a:prstGeom prst="rect">
            <a:avLst/>
          </a:prstGeom>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are </a:t>
            </a:r>
            <a:r>
              <a:rPr lang="en-US" dirty="0">
                <a:solidFill>
                  <a:srgbClr val="FF0000"/>
                </a:solidFill>
                <a:latin typeface="Times New Roman" panose="02020603050405020304" pitchFamily="18" charset="0"/>
                <a:cs typeface="Times New Roman" panose="02020603050405020304" pitchFamily="18" charset="0"/>
              </a:rPr>
              <a:t>given a set of variables</a:t>
            </a:r>
            <a:r>
              <a:rPr lang="en-US" dirty="0">
                <a:latin typeface="Times New Roman" panose="02020603050405020304" pitchFamily="18" charset="0"/>
                <a:cs typeface="Times New Roman" panose="02020603050405020304" pitchFamily="18" charset="0"/>
              </a:rPr>
              <a:t>, a </a:t>
            </a:r>
            <a:r>
              <a:rPr lang="en-US" dirty="0" smtClean="0">
                <a:latin typeface="Times New Roman" panose="02020603050405020304" pitchFamily="18" charset="0"/>
                <a:cs typeface="Times New Roman" panose="02020603050405020304" pitchFamily="18" charset="0"/>
              </a:rPr>
              <a:t> finite </a:t>
            </a:r>
            <a:r>
              <a:rPr lang="en-US" dirty="0">
                <a:latin typeface="Times New Roman" panose="02020603050405020304" pitchFamily="18" charset="0"/>
                <a:cs typeface="Times New Roman" panose="02020603050405020304" pitchFamily="18" charset="0"/>
              </a:rPr>
              <a:t>and discrete </a:t>
            </a:r>
            <a:r>
              <a:rPr lang="en-US" dirty="0">
                <a:solidFill>
                  <a:srgbClr val="FF0000"/>
                </a:solidFill>
                <a:latin typeface="Times New Roman" panose="02020603050405020304" pitchFamily="18" charset="0"/>
                <a:cs typeface="Times New Roman" panose="02020603050405020304" pitchFamily="18" charset="0"/>
              </a:rPr>
              <a:t>domain for each variable</a:t>
            </a:r>
            <a:r>
              <a:rPr lang="en-US" dirty="0">
                <a:latin typeface="Times New Roman" panose="02020603050405020304" pitchFamily="18" charset="0"/>
                <a:cs typeface="Times New Roman" panose="02020603050405020304" pitchFamily="18" charset="0"/>
              </a:rPr>
              <a:t>, and a </a:t>
            </a:r>
            <a:r>
              <a:rPr lang="en-US" dirty="0">
                <a:solidFill>
                  <a:srgbClr val="FF0000"/>
                </a:solidFill>
                <a:latin typeface="Times New Roman" panose="02020603050405020304" pitchFamily="18" charset="0"/>
                <a:cs typeface="Times New Roman" panose="02020603050405020304" pitchFamily="18" charset="0"/>
              </a:rPr>
              <a:t>set of constraints</a:t>
            </a:r>
            <a:r>
              <a:rPr lang="en-US" dirty="0" smtClean="0">
                <a:solidFill>
                  <a:srgbClr val="FF0000"/>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Each </a:t>
            </a:r>
            <a:r>
              <a:rPr lang="en-US" dirty="0">
                <a:solidFill>
                  <a:srgbClr val="FF0000"/>
                </a:solidFill>
                <a:latin typeface="Times New Roman" panose="02020603050405020304" pitchFamily="18" charset="0"/>
                <a:cs typeface="Times New Roman" panose="02020603050405020304" pitchFamily="18" charset="0"/>
              </a:rPr>
              <a:t>constraint is </a:t>
            </a:r>
            <a:r>
              <a:rPr lang="en-US" dirty="0" smtClean="0">
                <a:solidFill>
                  <a:srgbClr val="FF0000"/>
                </a:solidFill>
                <a:latin typeface="Times New Roman" panose="02020603050405020304" pitchFamily="18" charset="0"/>
                <a:cs typeface="Times New Roman" panose="02020603050405020304" pitchFamily="18" charset="0"/>
              </a:rPr>
              <a:t>defined </a:t>
            </a:r>
            <a:r>
              <a:rPr lang="en-US" dirty="0">
                <a:latin typeface="Times New Roman" panose="02020603050405020304" pitchFamily="18" charset="0"/>
                <a:cs typeface="Times New Roman" panose="02020603050405020304" pitchFamily="18" charset="0"/>
              </a:rPr>
              <a:t>over some subset of the </a:t>
            </a:r>
            <a:r>
              <a:rPr lang="en-US" dirty="0">
                <a:solidFill>
                  <a:srgbClr val="FF0000"/>
                </a:solidFill>
                <a:latin typeface="Times New Roman" panose="02020603050405020304" pitchFamily="18" charset="0"/>
                <a:cs typeface="Times New Roman" panose="02020603050405020304" pitchFamily="18" charset="0"/>
              </a:rPr>
              <a:t>original set of variables</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limits</a:t>
            </a:r>
            <a:r>
              <a:rPr lang="en-US" dirty="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combinations of values </a:t>
            </a:r>
            <a:r>
              <a:rPr lang="en-US" dirty="0">
                <a:latin typeface="Times New Roman" panose="02020603050405020304" pitchFamily="18" charset="0"/>
                <a:cs typeface="Times New Roman" panose="02020603050405020304" pitchFamily="18" charset="0"/>
              </a:rPr>
              <a:t>that the </a:t>
            </a:r>
            <a:r>
              <a:rPr lang="en-US" dirty="0">
                <a:solidFill>
                  <a:srgbClr val="FF0000"/>
                </a:solidFill>
                <a:latin typeface="Times New Roman" panose="02020603050405020304" pitchFamily="18" charset="0"/>
                <a:cs typeface="Times New Roman" panose="02020603050405020304" pitchFamily="18" charset="0"/>
              </a:rPr>
              <a:t>variables</a:t>
            </a:r>
            <a:r>
              <a:rPr lang="en-US" dirty="0">
                <a:latin typeface="Times New Roman" panose="02020603050405020304" pitchFamily="18" charset="0"/>
                <a:cs typeface="Times New Roman" panose="02020603050405020304" pitchFamily="18" charset="0"/>
              </a:rPr>
              <a:t> in this subset can take.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a:t>
            </a: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is to </a:t>
            </a:r>
            <a:r>
              <a:rPr lang="en-US" dirty="0" smtClean="0">
                <a:solidFill>
                  <a:srgbClr val="FF0000"/>
                </a:solidFill>
                <a:latin typeface="Times New Roman" panose="02020603050405020304" pitchFamily="18" charset="0"/>
                <a:cs typeface="Times New Roman" panose="02020603050405020304" pitchFamily="18" charset="0"/>
              </a:rPr>
              <a:t>find</a:t>
            </a:r>
            <a:r>
              <a:rPr lang="en-US" dirty="0" smtClean="0">
                <a:latin typeface="Times New Roman" panose="02020603050405020304" pitchFamily="18" charset="0"/>
                <a:cs typeface="Times New Roman" panose="02020603050405020304" pitchFamily="18" charset="0"/>
              </a:rPr>
              <a:t> one </a:t>
            </a:r>
            <a:r>
              <a:rPr lang="en-US" dirty="0">
                <a:solidFill>
                  <a:srgbClr val="FF0000"/>
                </a:solidFill>
                <a:latin typeface="Times New Roman" panose="02020603050405020304" pitchFamily="18" charset="0"/>
                <a:cs typeface="Times New Roman" panose="02020603050405020304" pitchFamily="18" charset="0"/>
              </a:rPr>
              <a:t>assignmen</a:t>
            </a:r>
            <a:r>
              <a:rPr lang="en-US" dirty="0">
                <a:latin typeface="Times New Roman" panose="02020603050405020304" pitchFamily="18" charset="0"/>
                <a:cs typeface="Times New Roman" panose="02020603050405020304" pitchFamily="18" charset="0"/>
              </a:rPr>
              <a:t>t to the variables such that the assignment </a:t>
            </a:r>
            <a:r>
              <a:rPr lang="en-US" dirty="0" smtClean="0">
                <a:solidFill>
                  <a:srgbClr val="FF0000"/>
                </a:solidFill>
                <a:latin typeface="Times New Roman" panose="02020603050405020304" pitchFamily="18" charset="0"/>
                <a:cs typeface="Times New Roman" panose="02020603050405020304" pitchFamily="18" charset="0"/>
              </a:rPr>
              <a:t>satisfiesall </a:t>
            </a:r>
            <a:r>
              <a:rPr lang="en-US" dirty="0">
                <a:solidFill>
                  <a:srgbClr val="FF0000"/>
                </a:solidFill>
                <a:latin typeface="Times New Roman" panose="02020603050405020304" pitchFamily="18" charset="0"/>
                <a:cs typeface="Times New Roman" panose="02020603050405020304" pitchFamily="18" charset="0"/>
              </a:rPr>
              <a:t>the constraints</a:t>
            </a:r>
            <a:r>
              <a:rPr lang="en-US" dirty="0">
                <a:latin typeface="Times New Roman" panose="02020603050405020304" pitchFamily="18" charset="0"/>
                <a:cs typeface="Times New Roman" panose="02020603050405020304" pitchFamily="18" charset="0"/>
              </a:rPr>
              <a:t>.</a:t>
            </a:r>
          </a:p>
        </p:txBody>
      </p:sp>
      <p:sp>
        <p:nvSpPr>
          <p:cNvPr id="6" name="Rectangle 5"/>
          <p:cNvSpPr/>
          <p:nvPr/>
        </p:nvSpPr>
        <p:spPr>
          <a:xfrm>
            <a:off x="907080" y="281175"/>
            <a:ext cx="4456669" cy="646331"/>
          </a:xfrm>
          <a:prstGeom prst="rect">
            <a:avLst/>
          </a:prstGeom>
        </p:spPr>
        <p:txBody>
          <a:bodyPr wrap="none">
            <a:spAutoFit/>
          </a:bodyPr>
          <a:lstStyle/>
          <a:p>
            <a:r>
              <a:rPr lang="en-US" sz="3600" dirty="0" smtClean="0">
                <a:solidFill>
                  <a:prstClr val="white"/>
                </a:solidFill>
                <a:latin typeface="Monotype Corsiva" panose="03010101010201010101" pitchFamily="66" charset="0"/>
              </a:rPr>
              <a:t>CSP – Problem Definition</a:t>
            </a:r>
            <a:endParaRPr lang="en-US" dirty="0"/>
          </a:p>
        </p:txBody>
      </p:sp>
    </p:spTree>
    <p:extLst>
      <p:ext uri="{BB962C8B-B14F-4D97-AF65-F5344CB8AC3E}">
        <p14:creationId xmlns:p14="http://schemas.microsoft.com/office/powerpoint/2010/main" val="42486374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555" y="1655520"/>
            <a:ext cx="8704185" cy="2308324"/>
          </a:xfrm>
          <a:prstGeom prst="rect">
            <a:avLst/>
          </a:prstGeom>
          <a:noFill/>
        </p:spPr>
        <p:txBody>
          <a:bodyPr wrap="square" rtlCol="0">
            <a:spAutoFit/>
          </a:bodyPr>
          <a:lstStyle/>
          <a:p>
            <a:pPr marL="285750" indent="-285750" algn="just">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elements in the domain can be both continuous and discrete but in AI, we generally only deal with discrete values.</a:t>
            </a: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Also, note that </a:t>
            </a:r>
            <a:r>
              <a:rPr lang="en-US" dirty="0" smtClean="0">
                <a:solidFill>
                  <a:srgbClr val="FF0000"/>
                </a:solidFill>
                <a:latin typeface="Times New Roman" panose="02020603050405020304" pitchFamily="18" charset="0"/>
                <a:cs typeface="Times New Roman" panose="02020603050405020304" pitchFamily="18" charset="0"/>
              </a:rPr>
              <a:t>all</a:t>
            </a:r>
            <a:r>
              <a:rPr lang="en-US" dirty="0" smtClean="0">
                <a:latin typeface="Times New Roman" panose="02020603050405020304" pitchFamily="18" charset="0"/>
                <a:cs typeface="Times New Roman" panose="02020603050405020304" pitchFamily="18" charset="0"/>
              </a:rPr>
              <a:t> these </a:t>
            </a:r>
            <a:r>
              <a:rPr lang="en-US" dirty="0" smtClean="0">
                <a:solidFill>
                  <a:srgbClr val="FF0000"/>
                </a:solidFill>
                <a:latin typeface="Times New Roman" panose="02020603050405020304" pitchFamily="18" charset="0"/>
                <a:cs typeface="Times New Roman" panose="02020603050405020304" pitchFamily="18" charset="0"/>
              </a:rPr>
              <a:t>sets</a:t>
            </a:r>
            <a:r>
              <a:rPr lang="en-US" dirty="0" smtClean="0">
                <a:latin typeface="Times New Roman" panose="02020603050405020304" pitchFamily="18" charset="0"/>
                <a:cs typeface="Times New Roman" panose="02020603050405020304" pitchFamily="18" charset="0"/>
              </a:rPr>
              <a:t> should be </a:t>
            </a:r>
            <a:r>
              <a:rPr lang="en-US" dirty="0" smtClean="0">
                <a:solidFill>
                  <a:srgbClr val="FF0000"/>
                </a:solidFill>
                <a:latin typeface="Times New Roman" panose="02020603050405020304" pitchFamily="18" charset="0"/>
                <a:cs typeface="Times New Roman" panose="02020603050405020304" pitchFamily="18" charset="0"/>
              </a:rPr>
              <a:t>finite except</a:t>
            </a:r>
            <a:r>
              <a:rPr lang="en-US" dirty="0" smtClean="0">
                <a:latin typeface="Times New Roman" panose="02020603050405020304" pitchFamily="18" charset="0"/>
                <a:cs typeface="Times New Roman" panose="02020603050405020304" pitchFamily="18" charset="0"/>
              </a:rPr>
              <a:t> for the </a:t>
            </a:r>
            <a:r>
              <a:rPr lang="en-US" dirty="0" smtClean="0">
                <a:solidFill>
                  <a:srgbClr val="FF0000"/>
                </a:solidFill>
                <a:latin typeface="Times New Roman" panose="02020603050405020304" pitchFamily="18" charset="0"/>
                <a:cs typeface="Times New Roman" panose="02020603050405020304" pitchFamily="18" charset="0"/>
              </a:rPr>
              <a:t>domain set. </a:t>
            </a: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Each </a:t>
            </a:r>
            <a:r>
              <a:rPr lang="en-US" dirty="0">
                <a:solidFill>
                  <a:srgbClr val="FF0000"/>
                </a:solidFill>
                <a:latin typeface="Times New Roman" panose="02020603050405020304" pitchFamily="18" charset="0"/>
                <a:cs typeface="Times New Roman" panose="02020603050405020304" pitchFamily="18" charset="0"/>
              </a:rPr>
              <a:t>variable</a:t>
            </a:r>
            <a:r>
              <a:rPr lang="en-US" dirty="0">
                <a:latin typeface="Times New Roman" panose="02020603050405020304" pitchFamily="18" charset="0"/>
                <a:cs typeface="Times New Roman" panose="02020603050405020304" pitchFamily="18" charset="0"/>
              </a:rPr>
              <a:t> in the </a:t>
            </a:r>
            <a:r>
              <a:rPr lang="en-US" dirty="0">
                <a:solidFill>
                  <a:srgbClr val="FF0000"/>
                </a:solidFill>
                <a:latin typeface="Times New Roman" panose="02020603050405020304" pitchFamily="18" charset="0"/>
                <a:cs typeface="Times New Roman" panose="02020603050405020304" pitchFamily="18" charset="0"/>
              </a:rPr>
              <a:t>variable set </a:t>
            </a:r>
            <a:r>
              <a:rPr lang="en-US" dirty="0">
                <a:latin typeface="Times New Roman" panose="02020603050405020304" pitchFamily="18" charset="0"/>
                <a:cs typeface="Times New Roman" panose="02020603050405020304" pitchFamily="18" charset="0"/>
              </a:rPr>
              <a:t>can have </a:t>
            </a:r>
            <a:r>
              <a:rPr lang="en-US" dirty="0">
                <a:solidFill>
                  <a:srgbClr val="FF0000"/>
                </a:solidFill>
                <a:latin typeface="Times New Roman" panose="02020603050405020304" pitchFamily="18" charset="0"/>
                <a:cs typeface="Times New Roman" panose="02020603050405020304" pitchFamily="18" charset="0"/>
              </a:rPr>
              <a:t>different domains. </a:t>
            </a: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consider the Sudoku problem again. Suppose that a row, column and block </a:t>
            </a:r>
            <a:r>
              <a:rPr lang="en-US" dirty="0">
                <a:solidFill>
                  <a:srgbClr val="FF0000"/>
                </a:solidFill>
                <a:latin typeface="Times New Roman" panose="02020603050405020304" pitchFamily="18" charset="0"/>
                <a:cs typeface="Times New Roman" panose="02020603050405020304" pitchFamily="18" charset="0"/>
              </a:rPr>
              <a:t>already </a:t>
            </a:r>
            <a:r>
              <a:rPr lang="en-US" dirty="0">
                <a:latin typeface="Times New Roman" panose="02020603050405020304" pitchFamily="18" charset="0"/>
                <a:cs typeface="Times New Roman" panose="02020603050405020304" pitchFamily="18" charset="0"/>
              </a:rPr>
              <a:t>have 3,5 and 7 filled in. Then the domain for all the variables in that row, column and block will be {1,2,4,6,8,9}.</a:t>
            </a:r>
          </a:p>
        </p:txBody>
      </p:sp>
      <p:sp>
        <p:nvSpPr>
          <p:cNvPr id="4" name="TextBox 3"/>
          <p:cNvSpPr txBox="1"/>
          <p:nvPr/>
        </p:nvSpPr>
        <p:spPr>
          <a:xfrm>
            <a:off x="1059785" y="281175"/>
            <a:ext cx="4733855" cy="584775"/>
          </a:xfrm>
          <a:prstGeom prst="rect">
            <a:avLst/>
          </a:prstGeom>
          <a:noFill/>
        </p:spPr>
        <p:txBody>
          <a:bodyPr wrap="square" rtlCol="0">
            <a:spAutoFit/>
          </a:bodyPr>
          <a:lstStyle/>
          <a:p>
            <a:r>
              <a:rPr lang="en-US" sz="3200" dirty="0" smtClean="0">
                <a:solidFill>
                  <a:schemeClr val="bg1"/>
                </a:solidFill>
                <a:latin typeface="Monotype Corsiva" panose="03010101010201010101" pitchFamily="66" charset="0"/>
                <a:cs typeface="Times New Roman" panose="02020603050405020304" pitchFamily="18" charset="0"/>
              </a:rPr>
              <a:t>CSP- Points to be considered..</a:t>
            </a:r>
            <a:endParaRPr lang="en-US" sz="3200" dirty="0">
              <a:solidFill>
                <a:schemeClr val="bg1"/>
              </a:solidFill>
              <a:latin typeface="Monotype Corsiva" panose="03010101010201010101" pitchFamily="66" charset="0"/>
              <a:cs typeface="Times New Roman" panose="02020603050405020304" pitchFamily="18" charset="0"/>
            </a:endParaRPr>
          </a:p>
        </p:txBody>
      </p:sp>
    </p:spTree>
    <p:extLst>
      <p:ext uri="{BB962C8B-B14F-4D97-AF65-F5344CB8AC3E}">
        <p14:creationId xmlns:p14="http://schemas.microsoft.com/office/powerpoint/2010/main" val="3187136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260" y="1502815"/>
            <a:ext cx="8695035"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following problems are some of the popular problems that can be solved using CSP:</a:t>
            </a:r>
          </a:p>
          <a:p>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b="1" i="1" dirty="0">
                <a:latin typeface="Times New Roman" panose="02020603050405020304" pitchFamily="18" charset="0"/>
                <a:cs typeface="Times New Roman" panose="02020603050405020304" pitchFamily="18" charset="0"/>
              </a:rPr>
              <a:t>CryptArithmetic</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(Coding alphabets to numbers.)</a:t>
            </a:r>
          </a:p>
          <a:p>
            <a:pPr marL="285750" indent="-285750" algn="just">
              <a:buFont typeface="Wingdings" panose="05000000000000000000" pitchFamily="2" charset="2"/>
              <a:buChar char="ü"/>
            </a:pPr>
            <a:r>
              <a:rPr lang="en-US" b="1" i="1" dirty="0" smtClean="0">
                <a:latin typeface="Times New Roman" panose="02020603050405020304" pitchFamily="18" charset="0"/>
                <a:cs typeface="Times New Roman" panose="02020603050405020304" pitchFamily="18" charset="0"/>
              </a:rPr>
              <a:t>N-Queens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an n-queen problem, n queens should be placed in a </a:t>
            </a:r>
            <a:r>
              <a:rPr lang="en-US" i="1" dirty="0" smtClean="0">
                <a:latin typeface="Times New Roman" panose="02020603050405020304" pitchFamily="18" charset="0"/>
                <a:cs typeface="Times New Roman" panose="02020603050405020304" pitchFamily="18" charset="0"/>
              </a:rPr>
              <a:t>n X n </a:t>
            </a:r>
            <a:r>
              <a:rPr lang="en-US" dirty="0">
                <a:latin typeface="Times New Roman" panose="02020603050405020304" pitchFamily="18" charset="0"/>
                <a:cs typeface="Times New Roman" panose="02020603050405020304" pitchFamily="18" charset="0"/>
              </a:rPr>
              <a:t>matrix such that no queen shares the same row, column or diagonal.)</a:t>
            </a:r>
          </a:p>
          <a:p>
            <a:pPr marL="285750" indent="-285750" algn="just">
              <a:buFont typeface="Wingdings" panose="05000000000000000000" pitchFamily="2" charset="2"/>
              <a:buChar char="ü"/>
            </a:pPr>
            <a:r>
              <a:rPr lang="en-US" b="1" i="1" dirty="0">
                <a:latin typeface="Times New Roman" panose="02020603050405020304" pitchFamily="18" charset="0"/>
                <a:cs typeface="Times New Roman" panose="02020603050405020304" pitchFamily="18" charset="0"/>
              </a:rPr>
              <a:t>Map Coloring </a:t>
            </a:r>
            <a:r>
              <a:rPr lang="en-US" dirty="0">
                <a:latin typeface="Times New Roman" panose="02020603050405020304" pitchFamily="18" charset="0"/>
                <a:cs typeface="Times New Roman" panose="02020603050405020304" pitchFamily="18" charset="0"/>
              </a:rPr>
              <a:t>(Coloring different regions of map ensuring no adjacent regions have the same color.)</a:t>
            </a:r>
          </a:p>
          <a:p>
            <a:pPr marL="285750" indent="-285750" algn="just">
              <a:buFont typeface="Wingdings" panose="05000000000000000000" pitchFamily="2" charset="2"/>
              <a:buChar char="ü"/>
            </a:pPr>
            <a:r>
              <a:rPr lang="en-US" b="1" i="1" dirty="0" smtClean="0">
                <a:latin typeface="Times New Roman" panose="02020603050405020304" pitchFamily="18" charset="0"/>
                <a:cs typeface="Times New Roman" panose="02020603050405020304" pitchFamily="18" charset="0"/>
              </a:rPr>
              <a:t>Crossword Puzzles. </a:t>
            </a:r>
          </a:p>
          <a:p>
            <a:pPr marL="285750" indent="-285750" algn="just">
              <a:buFont typeface="Wingdings" panose="05000000000000000000" pitchFamily="2" charset="2"/>
              <a:buChar char="ü"/>
            </a:pPr>
            <a:r>
              <a:rPr lang="en-US" b="1" i="1" dirty="0" smtClean="0">
                <a:latin typeface="Times New Roman" panose="02020603050405020304" pitchFamily="18" charset="0"/>
                <a:cs typeface="Times New Roman" panose="02020603050405020304" pitchFamily="18" charset="0"/>
              </a:rPr>
              <a:t>Sudoku</a:t>
            </a:r>
            <a:r>
              <a:rPr lang="en-US" i="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number grid.)</a:t>
            </a:r>
          </a:p>
          <a:p>
            <a:pPr marL="285750" indent="-285750" algn="just">
              <a:buFont typeface="Wingdings" panose="05000000000000000000" pitchFamily="2" charset="2"/>
              <a:buChar char="ü"/>
            </a:pPr>
            <a:r>
              <a:rPr lang="en-US" b="1" i="1" dirty="0">
                <a:latin typeface="Times New Roman" panose="02020603050405020304" pitchFamily="18" charset="0"/>
                <a:cs typeface="Times New Roman" panose="02020603050405020304" pitchFamily="18" charset="0"/>
              </a:rPr>
              <a:t>Latin Square Problem</a:t>
            </a:r>
          </a:p>
        </p:txBody>
      </p:sp>
      <p:sp>
        <p:nvSpPr>
          <p:cNvPr id="3" name="TextBox 2"/>
          <p:cNvSpPr txBox="1"/>
          <p:nvPr/>
        </p:nvSpPr>
        <p:spPr>
          <a:xfrm>
            <a:off x="907080" y="281175"/>
            <a:ext cx="4428445" cy="584775"/>
          </a:xfrm>
          <a:prstGeom prst="rect">
            <a:avLst/>
          </a:prstGeom>
          <a:noFill/>
        </p:spPr>
        <p:txBody>
          <a:bodyPr wrap="square" rtlCol="0">
            <a:spAutoFit/>
          </a:bodyPr>
          <a:lstStyle/>
          <a:p>
            <a:r>
              <a:rPr lang="en-US" sz="3200" dirty="0" smtClean="0">
                <a:solidFill>
                  <a:schemeClr val="bg1"/>
                </a:solidFill>
                <a:latin typeface="Monotype Corsiva" panose="03010101010201010101" pitchFamily="66" charset="0"/>
              </a:rPr>
              <a:t>CSP Problem Examples</a:t>
            </a:r>
            <a:endParaRPr lang="en-US" sz="3200"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13190460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6467" y="281175"/>
            <a:ext cx="3608680" cy="584775"/>
          </a:xfrm>
          <a:prstGeom prst="rect">
            <a:avLst/>
          </a:prstGeom>
        </p:spPr>
        <p:txBody>
          <a:bodyPr wrap="none">
            <a:spAutoFit/>
          </a:bodyPr>
          <a:lstStyle/>
          <a:p>
            <a:r>
              <a:rPr lang="en-US" sz="3200" dirty="0">
                <a:solidFill>
                  <a:schemeClr val="bg1"/>
                </a:solidFill>
                <a:latin typeface="Monotype Corsiva" panose="03010101010201010101" pitchFamily="66" charset="0"/>
              </a:rPr>
              <a:t>Example: Map-coloring</a:t>
            </a:r>
          </a:p>
        </p:txBody>
      </p:sp>
      <p:pic>
        <p:nvPicPr>
          <p:cNvPr id="4" name="Picture 3"/>
          <p:cNvPicPr>
            <a:picLocks noChangeAspect="1"/>
          </p:cNvPicPr>
          <p:nvPr/>
        </p:nvPicPr>
        <p:blipFill>
          <a:blip r:embed="rId2"/>
          <a:stretch>
            <a:fillRect/>
          </a:stretch>
        </p:blipFill>
        <p:spPr>
          <a:xfrm>
            <a:off x="1776941" y="1502815"/>
            <a:ext cx="4322109" cy="3536250"/>
          </a:xfrm>
          <a:prstGeom prst="rect">
            <a:avLst/>
          </a:prstGeom>
        </p:spPr>
      </p:pic>
    </p:spTree>
    <p:extLst>
      <p:ext uri="{BB962C8B-B14F-4D97-AF65-F5344CB8AC3E}">
        <p14:creationId xmlns:p14="http://schemas.microsoft.com/office/powerpoint/2010/main" val="17298907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62850" y="0"/>
            <a:ext cx="4581150" cy="3748191"/>
          </a:xfrm>
          <a:prstGeom prst="rect">
            <a:avLst/>
          </a:prstGeom>
        </p:spPr>
      </p:pic>
      <p:sp>
        <p:nvSpPr>
          <p:cNvPr id="3" name="Rectangle 2"/>
          <p:cNvSpPr/>
          <p:nvPr/>
        </p:nvSpPr>
        <p:spPr>
          <a:xfrm>
            <a:off x="130427" y="2419045"/>
            <a:ext cx="6714446" cy="1477328"/>
          </a:xfrm>
          <a:prstGeom prst="rect">
            <a:avLst/>
          </a:prstGeom>
        </p:spPr>
        <p:txBody>
          <a:bodyPr wrap="square">
            <a:spAutoFit/>
          </a:bodyPr>
          <a:lstStyle/>
          <a:p>
            <a:pPr marL="285750" indent="-285750">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Variables: WA, </a:t>
            </a:r>
            <a:r>
              <a:rPr lang="en-US" dirty="0">
                <a:latin typeface="Times New Roman" panose="02020603050405020304" pitchFamily="18" charset="0"/>
                <a:cs typeface="Times New Roman" panose="02020603050405020304" pitchFamily="18" charset="0"/>
              </a:rPr>
              <a:t>NT, Q, NSW, V, SA, T</a:t>
            </a:r>
          </a:p>
          <a:p>
            <a:pPr marL="342900" indent="-342900">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Domains: Di</a:t>
            </a:r>
            <a:r>
              <a:rPr lang="en-US" dirty="0">
                <a:latin typeface="Times New Roman" panose="02020603050405020304" pitchFamily="18" charset="0"/>
                <a:cs typeface="Times New Roman" panose="02020603050405020304" pitchFamily="18" charset="0"/>
              </a:rPr>
              <a:t>= {red,green,blue}</a:t>
            </a:r>
          </a:p>
          <a:p>
            <a:pPr marL="342900" indent="-342900">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Constraints</a:t>
            </a:r>
            <a:r>
              <a:rPr lang="en-US" dirty="0">
                <a:latin typeface="Times New Roman" panose="02020603050405020304" pitchFamily="18" charset="0"/>
                <a:cs typeface="Times New Roman" panose="02020603050405020304" pitchFamily="18" charset="0"/>
              </a:rPr>
              <a:t>: adjacent regions must have different colors</a:t>
            </a:r>
          </a:p>
          <a:p>
            <a:pPr marL="109538" indent="352425"/>
            <a:r>
              <a:rPr lang="en-US" dirty="0">
                <a:latin typeface="Times New Roman" panose="02020603050405020304" pitchFamily="18" charset="0"/>
                <a:cs typeface="Times New Roman" panose="02020603050405020304" pitchFamily="18" charset="0"/>
              </a:rPr>
              <a:t>•e.g., WA ≠NT</a:t>
            </a:r>
          </a:p>
          <a:p>
            <a:pPr marL="109538" indent="352425"/>
            <a:r>
              <a:rPr lang="en-US" dirty="0">
                <a:latin typeface="Times New Roman" panose="02020603050405020304" pitchFamily="18" charset="0"/>
                <a:cs typeface="Times New Roman" panose="02020603050405020304" pitchFamily="18" charset="0"/>
              </a:rPr>
              <a:t>—So (WA,NT) must be in {(red,green),(red,blue),(green,red), …}</a:t>
            </a:r>
          </a:p>
        </p:txBody>
      </p:sp>
      <p:pic>
        <p:nvPicPr>
          <p:cNvPr id="5" name="Picture 4"/>
          <p:cNvPicPr>
            <a:picLocks noChangeAspect="1"/>
          </p:cNvPicPr>
          <p:nvPr/>
        </p:nvPicPr>
        <p:blipFill>
          <a:blip r:embed="rId3"/>
          <a:stretch>
            <a:fillRect/>
          </a:stretch>
        </p:blipFill>
        <p:spPr>
          <a:xfrm>
            <a:off x="459708" y="128470"/>
            <a:ext cx="3895682" cy="859611"/>
          </a:xfrm>
          <a:prstGeom prst="rect">
            <a:avLst/>
          </a:prstGeom>
        </p:spPr>
      </p:pic>
    </p:spTree>
    <p:extLst>
      <p:ext uri="{BB962C8B-B14F-4D97-AF65-F5344CB8AC3E}">
        <p14:creationId xmlns:p14="http://schemas.microsoft.com/office/powerpoint/2010/main" val="31640441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0605" y="1502815"/>
            <a:ext cx="5650085" cy="36933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281425" y="1895069"/>
            <a:ext cx="3970330" cy="3248432"/>
          </a:xfrm>
          <a:prstGeom prst="rect">
            <a:avLst/>
          </a:prstGeom>
        </p:spPr>
      </p:pic>
      <p:sp>
        <p:nvSpPr>
          <p:cNvPr id="4" name="Rectangle 3"/>
          <p:cNvSpPr/>
          <p:nvPr/>
        </p:nvSpPr>
        <p:spPr>
          <a:xfrm>
            <a:off x="413225" y="1225816"/>
            <a:ext cx="8704185" cy="646331"/>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Solutions are complete and consistent assignments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•e.g., WA = red, NT = green</a:t>
            </a:r>
            <a:r>
              <a:rPr lang="en-US" dirty="0" smtClean="0">
                <a:latin typeface="Times New Roman" panose="02020603050405020304" pitchFamily="18" charset="0"/>
                <a:cs typeface="Times New Roman" panose="02020603050405020304" pitchFamily="18" charset="0"/>
              </a:rPr>
              <a:t>, Q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red,  NSW </a:t>
            </a:r>
            <a:r>
              <a:rPr lang="en-US" dirty="0">
                <a:latin typeface="Times New Roman" panose="02020603050405020304" pitchFamily="18" charset="0"/>
                <a:cs typeface="Times New Roman" panose="02020603050405020304" pitchFamily="18" charset="0"/>
              </a:rPr>
              <a:t>= green</a:t>
            </a:r>
            <a:r>
              <a:rPr lang="en-US" dirty="0" smtClean="0">
                <a:latin typeface="Times New Roman" panose="02020603050405020304" pitchFamily="18" charset="0"/>
                <a:cs typeface="Times New Roman" panose="02020603050405020304" pitchFamily="18" charset="0"/>
              </a:rPr>
              <a:t>,  V </a:t>
            </a:r>
            <a:r>
              <a:rPr lang="en-US" dirty="0">
                <a:latin typeface="Times New Roman" panose="02020603050405020304" pitchFamily="18" charset="0"/>
                <a:cs typeface="Times New Roman" panose="02020603050405020304" pitchFamily="18" charset="0"/>
              </a:rPr>
              <a:t>= red</a:t>
            </a:r>
            <a:r>
              <a:rPr lang="en-US" dirty="0" smtClean="0">
                <a:latin typeface="Times New Roman" panose="02020603050405020304" pitchFamily="18" charset="0"/>
                <a:cs typeface="Times New Roman" panose="02020603050405020304" pitchFamily="18" charset="0"/>
              </a:rPr>
              <a:t>,  SA </a:t>
            </a:r>
            <a:r>
              <a:rPr lang="en-US" dirty="0">
                <a:latin typeface="Times New Roman" panose="02020603050405020304" pitchFamily="18" charset="0"/>
                <a:cs typeface="Times New Roman" panose="02020603050405020304" pitchFamily="18" charset="0"/>
              </a:rPr>
              <a:t>= blue</a:t>
            </a:r>
            <a:r>
              <a:rPr lang="en-US" dirty="0" smtClean="0">
                <a:latin typeface="Times New Roman" panose="02020603050405020304" pitchFamily="18" charset="0"/>
                <a:cs typeface="Times New Roman" panose="02020603050405020304" pitchFamily="18" charset="0"/>
              </a:rPr>
              <a:t>,  T </a:t>
            </a:r>
            <a:r>
              <a:rPr lang="en-US" dirty="0">
                <a:latin typeface="Times New Roman" panose="02020603050405020304" pitchFamily="18" charset="0"/>
                <a:cs typeface="Times New Roman" panose="02020603050405020304" pitchFamily="18" charset="0"/>
              </a:rPr>
              <a:t>= green</a:t>
            </a:r>
          </a:p>
        </p:txBody>
      </p:sp>
      <p:sp>
        <p:nvSpPr>
          <p:cNvPr id="5" name="Rectangle 4"/>
          <p:cNvSpPr/>
          <p:nvPr/>
        </p:nvSpPr>
        <p:spPr>
          <a:xfrm>
            <a:off x="2739540" y="281175"/>
            <a:ext cx="1495922" cy="584775"/>
          </a:xfrm>
          <a:prstGeom prst="rect">
            <a:avLst/>
          </a:prstGeom>
        </p:spPr>
        <p:txBody>
          <a:bodyPr wrap="none">
            <a:spAutoFit/>
          </a:bodyPr>
          <a:lstStyle/>
          <a:p>
            <a:r>
              <a:rPr lang="en-US" sz="3200" dirty="0" smtClean="0">
                <a:solidFill>
                  <a:schemeClr val="bg1"/>
                </a:solidFill>
                <a:latin typeface="Monotype Corsiva" panose="03010101010201010101" pitchFamily="66" charset="0"/>
              </a:rPr>
              <a:t>Solution </a:t>
            </a:r>
            <a:endParaRPr lang="en-US" sz="3200"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3134039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808225"/>
            <a:ext cx="8551480" cy="923330"/>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A binary CSP can be depicted by a constraint graph, in which each </a:t>
            </a:r>
            <a:r>
              <a:rPr lang="en-US" dirty="0">
                <a:solidFill>
                  <a:srgbClr val="FF0000"/>
                </a:solidFill>
                <a:latin typeface="Times New Roman" panose="02020603050405020304" pitchFamily="18" charset="0"/>
                <a:cs typeface="Times New Roman" panose="02020603050405020304" pitchFamily="18" charset="0"/>
              </a:rPr>
              <a:t>node </a:t>
            </a:r>
            <a:r>
              <a:rPr lang="en-US" dirty="0">
                <a:latin typeface="Times New Roman" panose="02020603050405020304" pitchFamily="18" charset="0"/>
                <a:cs typeface="Times New Roman" panose="02020603050405020304" pitchFamily="18" charset="0"/>
              </a:rPr>
              <a:t>represents a </a:t>
            </a:r>
            <a:r>
              <a:rPr lang="en-US" dirty="0">
                <a:solidFill>
                  <a:srgbClr val="FF0000"/>
                </a:solidFill>
                <a:latin typeface="Times New Roman" panose="02020603050405020304" pitchFamily="18" charset="0"/>
                <a:cs typeface="Times New Roman" panose="02020603050405020304" pitchFamily="18" charset="0"/>
              </a:rPr>
              <a:t>variable</a:t>
            </a:r>
            <a:r>
              <a:rPr lang="en-US" dirty="0">
                <a:latin typeface="Times New Roman" panose="02020603050405020304" pitchFamily="18" charset="0"/>
                <a:cs typeface="Times New Roman" panose="02020603050405020304" pitchFamily="18" charset="0"/>
              </a:rPr>
              <a:t>, and each </a:t>
            </a:r>
            <a:r>
              <a:rPr lang="en-US" dirty="0">
                <a:solidFill>
                  <a:srgbClr val="FF0000"/>
                </a:solidFill>
                <a:latin typeface="Times New Roman" panose="02020603050405020304" pitchFamily="18" charset="0"/>
                <a:cs typeface="Times New Roman" panose="02020603050405020304" pitchFamily="18" charset="0"/>
              </a:rPr>
              <a:t>arc </a:t>
            </a:r>
            <a:r>
              <a:rPr lang="en-US" dirty="0">
                <a:latin typeface="Times New Roman" panose="02020603050405020304" pitchFamily="18" charset="0"/>
                <a:cs typeface="Times New Roman" panose="02020603050405020304" pitchFamily="18" charset="0"/>
              </a:rPr>
              <a:t>represents a </a:t>
            </a:r>
            <a:r>
              <a:rPr lang="en-US" dirty="0">
                <a:solidFill>
                  <a:srgbClr val="FF0000"/>
                </a:solidFill>
                <a:latin typeface="Times New Roman" panose="02020603050405020304" pitchFamily="18" charset="0"/>
                <a:cs typeface="Times New Roman" panose="02020603050405020304" pitchFamily="18" charset="0"/>
              </a:rPr>
              <a:t>constraint</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between variables </a:t>
            </a:r>
            <a:r>
              <a:rPr lang="en-US" dirty="0">
                <a:latin typeface="Times New Roman" panose="02020603050405020304" pitchFamily="18" charset="0"/>
                <a:cs typeface="Times New Roman" panose="02020603050405020304" pitchFamily="18" charset="0"/>
              </a:rPr>
              <a:t>represented by the end points of the arc. </a:t>
            </a:r>
          </a:p>
        </p:txBody>
      </p:sp>
      <p:pic>
        <p:nvPicPr>
          <p:cNvPr id="3" name="Picture 2"/>
          <p:cNvPicPr>
            <a:picLocks noChangeAspect="1"/>
          </p:cNvPicPr>
          <p:nvPr/>
        </p:nvPicPr>
        <p:blipFill>
          <a:blip r:embed="rId2"/>
          <a:stretch>
            <a:fillRect/>
          </a:stretch>
        </p:blipFill>
        <p:spPr>
          <a:xfrm>
            <a:off x="2586835" y="2419045"/>
            <a:ext cx="2544939" cy="2436886"/>
          </a:xfrm>
          <a:prstGeom prst="rect">
            <a:avLst/>
          </a:prstGeom>
        </p:spPr>
      </p:pic>
    </p:spTree>
    <p:extLst>
      <p:ext uri="{BB962C8B-B14F-4D97-AF65-F5344CB8AC3E}">
        <p14:creationId xmlns:p14="http://schemas.microsoft.com/office/powerpoint/2010/main" val="3345203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Monotype Corsiva" panose="03010101010201010101" pitchFamily="66" charset="0"/>
              </a:rPr>
              <a:t>Heuristic Search</a:t>
            </a:r>
            <a:endParaRPr lang="en-US" dirty="0">
              <a:latin typeface="Monotype Corsiva" panose="03010101010201010101" pitchFamily="66" charset="0"/>
            </a:endParaRPr>
          </a:p>
        </p:txBody>
      </p:sp>
      <p:sp>
        <p:nvSpPr>
          <p:cNvPr id="2" name="Rectangle 1"/>
          <p:cNvSpPr/>
          <p:nvPr/>
        </p:nvSpPr>
        <p:spPr>
          <a:xfrm>
            <a:off x="44702" y="1197405"/>
            <a:ext cx="8856889" cy="3877985"/>
          </a:xfrm>
          <a:prstGeom prst="rect">
            <a:avLst/>
          </a:prstGeom>
        </p:spPr>
        <p:txBody>
          <a:bodyPr wrap="square">
            <a:spAutoFit/>
          </a:bodyPr>
          <a:lstStyle/>
          <a:p>
            <a:pPr marL="285750" indent="-285750" algn="just">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Search </a:t>
            </a:r>
            <a:r>
              <a:rPr lang="en-US" sz="1900" dirty="0">
                <a:latin typeface="Times New Roman" panose="02020603050405020304" pitchFamily="18" charset="0"/>
                <a:cs typeface="Times New Roman" panose="02020603050405020304" pitchFamily="18" charset="0"/>
              </a:rPr>
              <a:t>methods </a:t>
            </a:r>
            <a:r>
              <a:rPr lang="en-US" sz="1900" dirty="0" smtClean="0">
                <a:latin typeface="Times New Roman" panose="02020603050405020304" pitchFamily="18" charset="0"/>
                <a:cs typeface="Times New Roman" panose="02020603050405020304" pitchFamily="18" charset="0"/>
              </a:rPr>
              <a:t>that </a:t>
            </a:r>
            <a:r>
              <a:rPr lang="en-US" sz="1900" dirty="0" smtClean="0">
                <a:solidFill>
                  <a:srgbClr val="C00000"/>
                </a:solidFill>
                <a:latin typeface="Times New Roman" panose="02020603050405020304" pitchFamily="18" charset="0"/>
                <a:cs typeface="Times New Roman" panose="02020603050405020304" pitchFamily="18" charset="0"/>
              </a:rPr>
              <a:t>use </a:t>
            </a:r>
            <a:r>
              <a:rPr lang="en-US" sz="1900" dirty="0">
                <a:solidFill>
                  <a:srgbClr val="C00000"/>
                </a:solidFill>
                <a:latin typeface="Times New Roman" panose="02020603050405020304" pitchFamily="18" charset="0"/>
                <a:cs typeface="Times New Roman" panose="02020603050405020304" pitchFamily="18" charset="0"/>
              </a:rPr>
              <a:t>heuristics </a:t>
            </a:r>
            <a:r>
              <a:rPr lang="en-US" sz="1900" dirty="0">
                <a:latin typeface="Times New Roman" panose="02020603050405020304" pitchFamily="18" charset="0"/>
                <a:cs typeface="Times New Roman" panose="02020603050405020304" pitchFamily="18" charset="0"/>
              </a:rPr>
              <a:t>and are thus thought of as </a:t>
            </a:r>
            <a:r>
              <a:rPr lang="en-US" sz="1900" dirty="0">
                <a:solidFill>
                  <a:srgbClr val="C00000"/>
                </a:solidFill>
                <a:latin typeface="Times New Roman" panose="02020603050405020304" pitchFamily="18" charset="0"/>
                <a:cs typeface="Times New Roman" panose="02020603050405020304" pitchFamily="18" charset="0"/>
              </a:rPr>
              <a:t>heuristic search methods, </a:t>
            </a:r>
            <a:r>
              <a:rPr lang="en-US" sz="1900" dirty="0" smtClean="0">
                <a:solidFill>
                  <a:srgbClr val="C00000"/>
                </a:solidFill>
                <a:latin typeface="Times New Roman" panose="02020603050405020304" pitchFamily="18" charset="0"/>
                <a:cs typeface="Times New Roman" panose="02020603050405020304" pitchFamily="18" charset="0"/>
              </a:rPr>
              <a:t>or heuristically </a:t>
            </a:r>
            <a:r>
              <a:rPr lang="en-US" sz="1900" dirty="0">
                <a:solidFill>
                  <a:srgbClr val="C00000"/>
                </a:solidFill>
                <a:latin typeface="Times New Roman" panose="02020603050405020304" pitchFamily="18" charset="0"/>
                <a:cs typeface="Times New Roman" panose="02020603050405020304" pitchFamily="18" charset="0"/>
              </a:rPr>
              <a:t>informed search </a:t>
            </a:r>
            <a:r>
              <a:rPr lang="en-US" sz="1900" dirty="0" smtClean="0">
                <a:solidFill>
                  <a:srgbClr val="C00000"/>
                </a:solidFill>
                <a:latin typeface="Times New Roman" panose="02020603050405020304" pitchFamily="18" charset="0"/>
                <a:cs typeface="Times New Roman" panose="02020603050405020304" pitchFamily="18" charset="0"/>
              </a:rPr>
              <a:t>methods.</a:t>
            </a:r>
          </a:p>
          <a:p>
            <a:pPr marL="285750" indent="-285750" algn="just">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A search </a:t>
            </a:r>
            <a:r>
              <a:rPr lang="en-US" sz="1900" dirty="0">
                <a:latin typeface="Times New Roman" panose="02020603050405020304" pitchFamily="18" charset="0"/>
                <a:cs typeface="Times New Roman" panose="02020603050405020304" pitchFamily="18" charset="0"/>
              </a:rPr>
              <a:t>method or heuristic is </a:t>
            </a:r>
            <a:r>
              <a:rPr lang="en-US" sz="1900" b="1" dirty="0">
                <a:latin typeface="Times New Roman" panose="02020603050405020304" pitchFamily="18" charset="0"/>
                <a:cs typeface="Times New Roman" panose="02020603050405020304" pitchFamily="18" charset="0"/>
              </a:rPr>
              <a:t>informed </a:t>
            </a:r>
            <a:r>
              <a:rPr lang="en-US" sz="1900" dirty="0">
                <a:solidFill>
                  <a:srgbClr val="C00000"/>
                </a:solidFill>
                <a:latin typeface="Times New Roman" panose="02020603050405020304" pitchFamily="18" charset="0"/>
                <a:cs typeface="Times New Roman" panose="02020603050405020304" pitchFamily="18" charset="0"/>
              </a:rPr>
              <a:t>if it uses additional </a:t>
            </a:r>
            <a:r>
              <a:rPr lang="en-US" sz="1900" dirty="0" smtClean="0">
                <a:solidFill>
                  <a:srgbClr val="C00000"/>
                </a:solidFill>
                <a:latin typeface="Times New Roman" panose="02020603050405020304" pitchFamily="18" charset="0"/>
                <a:cs typeface="Times New Roman" panose="02020603050405020304" pitchFamily="18" charset="0"/>
              </a:rPr>
              <a:t>information </a:t>
            </a:r>
            <a:r>
              <a:rPr lang="en-US" sz="1900" dirty="0" smtClean="0">
                <a:latin typeface="Times New Roman" panose="02020603050405020304" pitchFamily="18" charset="0"/>
                <a:cs typeface="Times New Roman" panose="02020603050405020304" pitchFamily="18" charset="0"/>
              </a:rPr>
              <a:t>about </a:t>
            </a:r>
            <a:r>
              <a:rPr lang="en-US" sz="1900" dirty="0">
                <a:latin typeface="Times New Roman" panose="02020603050405020304" pitchFamily="18" charset="0"/>
                <a:cs typeface="Times New Roman" panose="02020603050405020304" pitchFamily="18" charset="0"/>
              </a:rPr>
              <a:t>nodes that have not yet been explored to </a:t>
            </a:r>
            <a:r>
              <a:rPr lang="en-US" sz="1900" dirty="0">
                <a:solidFill>
                  <a:srgbClr val="C00000"/>
                </a:solidFill>
                <a:latin typeface="Times New Roman" panose="02020603050405020304" pitchFamily="18" charset="0"/>
                <a:cs typeface="Times New Roman" panose="02020603050405020304" pitchFamily="18" charset="0"/>
              </a:rPr>
              <a:t>decide which nodes </a:t>
            </a:r>
            <a:r>
              <a:rPr lang="en-US" sz="1900" dirty="0" smtClean="0">
                <a:solidFill>
                  <a:srgbClr val="C00000"/>
                </a:solidFill>
                <a:latin typeface="Times New Roman" panose="02020603050405020304" pitchFamily="18" charset="0"/>
                <a:cs typeface="Times New Roman" panose="02020603050405020304" pitchFamily="18" charset="0"/>
              </a:rPr>
              <a:t>to examine </a:t>
            </a:r>
            <a:r>
              <a:rPr lang="en-US" sz="1900" dirty="0">
                <a:solidFill>
                  <a:srgbClr val="C00000"/>
                </a:solidFill>
                <a:latin typeface="Times New Roman" panose="02020603050405020304" pitchFamily="18" charset="0"/>
                <a:cs typeface="Times New Roman" panose="02020603050405020304" pitchFamily="18" charset="0"/>
              </a:rPr>
              <a:t>next</a:t>
            </a:r>
            <a:r>
              <a:rPr lang="en-US" sz="1900" dirty="0" smtClean="0">
                <a:solidFill>
                  <a:srgbClr val="C00000"/>
                </a:solidFill>
                <a:latin typeface="Times New Roman" panose="02020603050405020304" pitchFamily="18" charset="0"/>
                <a:cs typeface="Times New Roman" panose="02020603050405020304" pitchFamily="18" charset="0"/>
              </a:rPr>
              <a:t>.</a:t>
            </a:r>
          </a:p>
          <a:p>
            <a:pPr algn="just"/>
            <a:endParaRPr lang="en-US" sz="1900"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The heuristic method, however, might not always give the best solution</a:t>
            </a:r>
            <a:r>
              <a:rPr lang="en-US" sz="1900" dirty="0">
                <a:solidFill>
                  <a:srgbClr val="C00000"/>
                </a:solidFill>
                <a:latin typeface="Times New Roman" panose="02020603050405020304" pitchFamily="18" charset="0"/>
                <a:cs typeface="Times New Roman" panose="02020603050405020304" pitchFamily="18" charset="0"/>
              </a:rPr>
              <a:t>, but it guaranteed to find a good solution in reasonable time.</a:t>
            </a:r>
            <a:endParaRPr lang="en-US" sz="1900" dirty="0" smtClean="0">
              <a:solidFill>
                <a:srgbClr val="C00000"/>
              </a:solidFill>
              <a:latin typeface="Times New Roman" panose="02020603050405020304" pitchFamily="18" charset="0"/>
              <a:cs typeface="Times New Roman" panose="02020603050405020304" pitchFamily="18" charset="0"/>
            </a:endParaRPr>
          </a:p>
          <a:p>
            <a:pPr algn="just"/>
            <a:endParaRPr lang="en-US" sz="1900"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A search method is described as </a:t>
            </a:r>
            <a:r>
              <a:rPr lang="en-US" sz="1900" b="1" dirty="0">
                <a:latin typeface="Times New Roman" panose="02020603050405020304" pitchFamily="18" charset="0"/>
                <a:cs typeface="Times New Roman" panose="02020603050405020304" pitchFamily="18" charset="0"/>
              </a:rPr>
              <a:t>monotone</a:t>
            </a:r>
            <a:r>
              <a:rPr lang="en-US" sz="1900" dirty="0">
                <a:latin typeface="Times New Roman" panose="02020603050405020304" pitchFamily="18" charset="0"/>
                <a:cs typeface="Times New Roman" panose="02020603050405020304" pitchFamily="18" charset="0"/>
              </a:rPr>
              <a:t> if it always reaches a given </a:t>
            </a:r>
            <a:r>
              <a:rPr lang="en-US" sz="1900" dirty="0" smtClean="0">
                <a:latin typeface="Times New Roman" panose="02020603050405020304" pitchFamily="18" charset="0"/>
                <a:cs typeface="Times New Roman" panose="02020603050405020304" pitchFamily="18" charset="0"/>
              </a:rPr>
              <a:t>node by </a:t>
            </a:r>
            <a:r>
              <a:rPr lang="en-US" sz="1900" dirty="0">
                <a:latin typeface="Times New Roman" panose="02020603050405020304" pitchFamily="18" charset="0"/>
                <a:cs typeface="Times New Roman" panose="02020603050405020304" pitchFamily="18" charset="0"/>
              </a:rPr>
              <a:t>the shortest possible path</a:t>
            </a:r>
            <a:r>
              <a:rPr lang="en-US" sz="1900"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monotonic </a:t>
            </a:r>
            <a:r>
              <a:rPr lang="en-US" dirty="0">
                <a:latin typeface="Times New Roman" panose="02020603050405020304" pitchFamily="18" charset="0"/>
                <a:cs typeface="Times New Roman" panose="02020603050405020304" pitchFamily="18" charset="0"/>
              </a:rPr>
              <a:t>heuristic is a heuristic that has this property</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An </a:t>
            </a:r>
            <a:r>
              <a:rPr lang="en-US" sz="1900" b="1" dirty="0">
                <a:latin typeface="Times New Roman" panose="02020603050405020304" pitchFamily="18" charset="0"/>
                <a:cs typeface="Times New Roman" panose="02020603050405020304" pitchFamily="18" charset="0"/>
              </a:rPr>
              <a:t>admissible heuristic </a:t>
            </a:r>
            <a:r>
              <a:rPr lang="en-US" sz="1900" dirty="0">
                <a:latin typeface="Times New Roman" panose="02020603050405020304" pitchFamily="18" charset="0"/>
                <a:cs typeface="Times New Roman" panose="02020603050405020304" pitchFamily="18" charset="0"/>
              </a:rPr>
              <a:t>is a heuristic that </a:t>
            </a:r>
            <a:r>
              <a:rPr lang="en-US" sz="1900" dirty="0">
                <a:solidFill>
                  <a:srgbClr val="C00000"/>
                </a:solidFill>
                <a:latin typeface="Times New Roman" panose="02020603050405020304" pitchFamily="18" charset="0"/>
                <a:cs typeface="Times New Roman" panose="02020603050405020304" pitchFamily="18" charset="0"/>
              </a:rPr>
              <a:t>never overestimates the true </a:t>
            </a:r>
            <a:r>
              <a:rPr lang="en-US" sz="1900" dirty="0" smtClean="0">
                <a:solidFill>
                  <a:srgbClr val="C00000"/>
                </a:solidFill>
                <a:latin typeface="Times New Roman" panose="02020603050405020304" pitchFamily="18" charset="0"/>
                <a:cs typeface="Times New Roman" panose="02020603050405020304" pitchFamily="18" charset="0"/>
              </a:rPr>
              <a:t>distance of </a:t>
            </a:r>
            <a:r>
              <a:rPr lang="en-US" sz="1900" dirty="0">
                <a:solidFill>
                  <a:srgbClr val="C00000"/>
                </a:solidFill>
                <a:latin typeface="Times New Roman" panose="02020603050405020304" pitchFamily="18" charset="0"/>
                <a:cs typeface="Times New Roman" panose="02020603050405020304" pitchFamily="18" charset="0"/>
              </a:rPr>
              <a:t>a node from the goal.</a:t>
            </a:r>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77410" y="1197405"/>
            <a:ext cx="3359510" cy="3216872"/>
          </a:xfrm>
          <a:prstGeom prst="rect">
            <a:avLst/>
          </a:prstGeom>
        </p:spPr>
      </p:pic>
      <p:sp>
        <p:nvSpPr>
          <p:cNvPr id="3" name="Rectangle 2"/>
          <p:cNvSpPr/>
          <p:nvPr/>
        </p:nvSpPr>
        <p:spPr>
          <a:xfrm>
            <a:off x="1365673" y="281175"/>
            <a:ext cx="3206327" cy="584775"/>
          </a:xfrm>
          <a:prstGeom prst="rect">
            <a:avLst/>
          </a:prstGeom>
        </p:spPr>
        <p:txBody>
          <a:bodyPr wrap="none">
            <a:spAutoFit/>
          </a:bodyPr>
          <a:lstStyle/>
          <a:p>
            <a:r>
              <a:rPr lang="en-US" sz="3200" dirty="0">
                <a:solidFill>
                  <a:schemeClr val="bg1"/>
                </a:solidFill>
                <a:latin typeface="Monotype Corsiva" panose="03010101010201010101" pitchFamily="66" charset="0"/>
              </a:rPr>
              <a:t>CSP Representations</a:t>
            </a:r>
          </a:p>
        </p:txBody>
      </p:sp>
      <p:sp>
        <p:nvSpPr>
          <p:cNvPr id="4" name="Rectangle 3"/>
          <p:cNvSpPr/>
          <p:nvPr/>
        </p:nvSpPr>
        <p:spPr>
          <a:xfrm>
            <a:off x="682836" y="1502815"/>
            <a:ext cx="4572000" cy="2308324"/>
          </a:xfrm>
          <a:prstGeom prst="rect">
            <a:avLst/>
          </a:prstGeom>
        </p:spPr>
        <p:txBody>
          <a:bodyPr>
            <a:spAutoFit/>
          </a:bodyPr>
          <a:lstStyle/>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Constraint graph</a:t>
            </a:r>
            <a:r>
              <a:rPr lang="en-US" dirty="0">
                <a:latin typeface="Times New Roman" panose="02020603050405020304" pitchFamily="18" charset="0"/>
                <a:cs typeface="Times New Roman" panose="02020603050405020304" pitchFamily="18" charset="0"/>
              </a:rPr>
              <a:t>:</a:t>
            </a:r>
          </a:p>
          <a:p>
            <a:pPr marL="1311275"/>
            <a:r>
              <a:rPr lang="en-US" dirty="0" smtClean="0">
                <a:latin typeface="Times New Roman" panose="02020603050405020304" pitchFamily="18" charset="0"/>
                <a:cs typeface="Times New Roman" panose="02020603050405020304" pitchFamily="18" charset="0"/>
              </a:rPr>
              <a:t>nodes </a:t>
            </a:r>
            <a:r>
              <a:rPr lang="en-US" dirty="0">
                <a:latin typeface="Times New Roman" panose="02020603050405020304" pitchFamily="18" charset="0"/>
                <a:cs typeface="Times New Roman" panose="02020603050405020304" pitchFamily="18" charset="0"/>
              </a:rPr>
              <a:t>are variables</a:t>
            </a:r>
          </a:p>
          <a:p>
            <a:pPr marL="1311275"/>
            <a:r>
              <a:rPr lang="en-US" dirty="0" smtClean="0">
                <a:latin typeface="Times New Roman" panose="02020603050405020304" pitchFamily="18" charset="0"/>
                <a:cs typeface="Times New Roman" panose="02020603050405020304" pitchFamily="18" charset="0"/>
              </a:rPr>
              <a:t>arcs </a:t>
            </a:r>
            <a:r>
              <a:rPr lang="en-US" dirty="0">
                <a:latin typeface="Times New Roman" panose="02020603050405020304" pitchFamily="18" charset="0"/>
                <a:cs typeface="Times New Roman" panose="02020603050405020304" pitchFamily="18" charset="0"/>
              </a:rPr>
              <a:t>are </a:t>
            </a:r>
            <a:r>
              <a:rPr lang="en-US" dirty="0" smtClean="0">
                <a:latin typeface="Times New Roman" panose="02020603050405020304" pitchFamily="18" charset="0"/>
                <a:cs typeface="Times New Roman" panose="02020603050405020304" pitchFamily="18" charset="0"/>
              </a:rPr>
              <a:t>constraints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Standard representation pattern: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variables </a:t>
            </a:r>
            <a:r>
              <a:rPr lang="en-US" dirty="0">
                <a:latin typeface="Times New Roman" panose="02020603050405020304" pitchFamily="18" charset="0"/>
                <a:cs typeface="Times New Roman" panose="02020603050405020304" pitchFamily="18" charset="0"/>
              </a:rPr>
              <a:t>with values</a:t>
            </a: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621029" y="3811139"/>
            <a:ext cx="6852366" cy="646331"/>
          </a:xfrm>
          <a:prstGeom prst="rect">
            <a:avLst/>
          </a:prstGeom>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Constraint graph simplifies search.</a:t>
            </a:r>
          </a:p>
          <a:p>
            <a:r>
              <a:rPr lang="en-US" dirty="0" smtClean="0">
                <a:latin typeface="Times New Roman" panose="02020603050405020304" pitchFamily="18" charset="0"/>
                <a:cs typeface="Times New Roman" panose="02020603050405020304" pitchFamily="18" charset="0"/>
              </a:rPr>
              <a:t>                         e.g</a:t>
            </a:r>
            <a:r>
              <a:rPr lang="en-US" dirty="0">
                <a:latin typeface="Times New Roman" panose="02020603050405020304" pitchFamily="18" charset="0"/>
                <a:cs typeface="Times New Roman" panose="02020603050405020304" pitchFamily="18" charset="0"/>
              </a:rPr>
              <a:t>. Tasmania is an independent </a:t>
            </a:r>
            <a:r>
              <a:rPr lang="en-US" dirty="0" smtClean="0">
                <a:latin typeface="Times New Roman" panose="02020603050405020304" pitchFamily="18" charset="0"/>
                <a:cs typeface="Times New Roman" panose="02020603050405020304" pitchFamily="18" charset="0"/>
              </a:rPr>
              <a:t>sub problem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8876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965" y="1655520"/>
            <a:ext cx="8398775"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dirty="0">
                <a:solidFill>
                  <a:srgbClr val="FF0150"/>
                </a:solidFill>
                <a:latin typeface="Times New Roman" panose="02020603050405020304" pitchFamily="18" charset="0"/>
                <a:cs typeface="Times New Roman" panose="02020603050405020304" pitchFamily="18" charset="0"/>
              </a:rPr>
              <a:t>Unary </a:t>
            </a:r>
            <a:r>
              <a:rPr lang="en-US" dirty="0">
                <a:latin typeface="Times New Roman" panose="02020603050405020304" pitchFamily="18" charset="0"/>
                <a:cs typeface="Times New Roman" panose="02020603050405020304" pitchFamily="18" charset="0"/>
              </a:rPr>
              <a:t>constraints involve a single variable,</a:t>
            </a:r>
          </a:p>
          <a:p>
            <a:pPr marL="285750" indent="-285750">
              <a:lnSpc>
                <a:spcPct val="150000"/>
              </a:lnSpc>
              <a:buFont typeface="Wingdings" panose="05000000000000000000" pitchFamily="2" charset="2"/>
              <a:buChar char="Ø"/>
            </a:pPr>
            <a:r>
              <a:rPr lang="en-US" dirty="0" smtClean="0">
                <a:solidFill>
                  <a:srgbClr val="FF0150"/>
                </a:solidFill>
                <a:latin typeface="Times New Roman" panose="02020603050405020304" pitchFamily="18" charset="0"/>
                <a:cs typeface="Times New Roman" panose="02020603050405020304" pitchFamily="18" charset="0"/>
              </a:rPr>
              <a:t>Binary </a:t>
            </a:r>
            <a:r>
              <a:rPr lang="en-US" dirty="0">
                <a:latin typeface="Times New Roman" panose="02020603050405020304" pitchFamily="18" charset="0"/>
                <a:cs typeface="Times New Roman" panose="02020603050405020304" pitchFamily="18" charset="0"/>
              </a:rPr>
              <a:t>constraints involve </a:t>
            </a:r>
            <a:r>
              <a:rPr lang="en-US" dirty="0" smtClean="0">
                <a:latin typeface="Times New Roman" panose="02020603050405020304" pitchFamily="18" charset="0"/>
                <a:cs typeface="Times New Roman" panose="02020603050405020304" pitchFamily="18" charset="0"/>
              </a:rPr>
              <a:t>two  </a:t>
            </a:r>
            <a:r>
              <a:rPr lang="en-US" dirty="0">
                <a:latin typeface="Times New Roman" panose="02020603050405020304" pitchFamily="18" charset="0"/>
                <a:cs typeface="Times New Roman" panose="02020603050405020304" pitchFamily="18" charset="0"/>
              </a:rPr>
              <a:t>variables</a:t>
            </a:r>
            <a:r>
              <a:rPr lang="en-US" dirty="0" smtClean="0">
                <a:latin typeface="Times New Roman" panose="02020603050405020304" pitchFamily="18" charset="0"/>
                <a:cs typeface="Times New Roman" panose="02020603050405020304" pitchFamily="18" charset="0"/>
              </a:rPr>
              <a:t>,</a:t>
            </a:r>
          </a:p>
          <a:p>
            <a:r>
              <a:rPr lang="en-US" i="1" dirty="0" smtClean="0"/>
              <a:t>Map Coloring problem</a:t>
            </a:r>
            <a:r>
              <a:rPr lang="en-US" i="1" dirty="0"/>
              <a:t>: A binary </a:t>
            </a:r>
            <a:r>
              <a:rPr lang="en-US" i="1" dirty="0" smtClean="0"/>
              <a:t>CSP because each </a:t>
            </a:r>
            <a:r>
              <a:rPr lang="en-US" i="1" dirty="0"/>
              <a:t>constraint relates two </a:t>
            </a:r>
            <a:r>
              <a:rPr lang="en-US" i="1" dirty="0" smtClean="0"/>
              <a:t>variables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smtClean="0">
                <a:solidFill>
                  <a:srgbClr val="FF0150"/>
                </a:solidFill>
                <a:latin typeface="Times New Roman" panose="02020603050405020304" pitchFamily="18" charset="0"/>
                <a:cs typeface="Times New Roman" panose="02020603050405020304" pitchFamily="18" charset="0"/>
              </a:rPr>
              <a:t>Higher-order</a:t>
            </a:r>
            <a:r>
              <a:rPr lang="en-US" dirty="0" smtClean="0">
                <a:latin typeface="Times New Roman" panose="02020603050405020304" pitchFamily="18" charset="0"/>
                <a:cs typeface="Times New Roman" panose="02020603050405020304" pitchFamily="18" charset="0"/>
              </a:rPr>
              <a:t> constraints </a:t>
            </a:r>
            <a:r>
              <a:rPr lang="en-US" dirty="0">
                <a:latin typeface="Times New Roman" panose="02020603050405020304" pitchFamily="18" charset="0"/>
                <a:cs typeface="Times New Roman" panose="02020603050405020304" pitchFamily="18" charset="0"/>
              </a:rPr>
              <a:t>involve 3 or more </a:t>
            </a:r>
            <a:r>
              <a:rPr lang="en-US" dirty="0" smtClean="0">
                <a:latin typeface="Times New Roman" panose="02020603050405020304" pitchFamily="18" charset="0"/>
                <a:cs typeface="Times New Roman" panose="02020603050405020304" pitchFamily="18" charset="0"/>
              </a:rPr>
              <a:t>variables</a:t>
            </a:r>
          </a:p>
          <a:p>
            <a:endParaRPr lang="en-US" dirty="0"/>
          </a:p>
          <a:p>
            <a:r>
              <a:rPr lang="en-US" b="1" i="1" dirty="0"/>
              <a:t>Preference </a:t>
            </a:r>
            <a:r>
              <a:rPr lang="en-US" b="1" dirty="0"/>
              <a:t>(soft constraints) </a:t>
            </a:r>
            <a:r>
              <a:rPr lang="en-US" dirty="0">
                <a:latin typeface="Times New Roman" panose="02020603050405020304" pitchFamily="18" charset="0"/>
                <a:cs typeface="Times New Roman" panose="02020603050405020304" pitchFamily="18" charset="0"/>
              </a:rPr>
              <a:t>e.g. </a:t>
            </a:r>
            <a:r>
              <a:rPr lang="en-US" i="1" dirty="0" smtClean="0">
                <a:latin typeface="Times New Roman" panose="02020603050405020304" pitchFamily="18" charset="0"/>
                <a:cs typeface="Times New Roman" panose="02020603050405020304" pitchFamily="18" charset="0"/>
              </a:rPr>
              <a:t>red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better than </a:t>
            </a:r>
            <a:r>
              <a:rPr lang="en-US" i="1" dirty="0" smtClean="0">
                <a:latin typeface="Times New Roman" panose="02020603050405020304" pitchFamily="18" charset="0"/>
                <a:cs typeface="Times New Roman" panose="02020603050405020304" pitchFamily="18" charset="0"/>
              </a:rPr>
              <a:t>green </a:t>
            </a:r>
            <a:r>
              <a:rPr lang="en-US" dirty="0" smtClean="0">
                <a:latin typeface="Times New Roman" panose="02020603050405020304" pitchFamily="18" charset="0"/>
                <a:cs typeface="Times New Roman" panose="02020603050405020304" pitchFamily="18" charset="0"/>
              </a:rPr>
              <a:t>can </a:t>
            </a:r>
            <a:r>
              <a:rPr lang="en-US" dirty="0">
                <a:latin typeface="Times New Roman" panose="02020603050405020304" pitchFamily="18" charset="0"/>
                <a:cs typeface="Times New Roman" panose="02020603050405020304" pitchFamily="18" charset="0"/>
              </a:rPr>
              <a:t>be represented by a </a:t>
            </a:r>
            <a:r>
              <a:rPr lang="en-US" dirty="0">
                <a:solidFill>
                  <a:srgbClr val="FF0150"/>
                </a:solidFill>
                <a:latin typeface="Times New Roman" panose="02020603050405020304" pitchFamily="18" charset="0"/>
                <a:cs typeface="Times New Roman" panose="02020603050405020304" pitchFamily="18" charset="0"/>
              </a:rPr>
              <a:t>cost </a:t>
            </a:r>
            <a:r>
              <a:rPr lang="en-US" dirty="0">
                <a:latin typeface="Times New Roman" panose="02020603050405020304" pitchFamily="18" charset="0"/>
                <a:cs typeface="Times New Roman" panose="02020603050405020304" pitchFamily="18" charset="0"/>
              </a:rPr>
              <a:t>for each variable assignment </a:t>
            </a: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2128720" y="281175"/>
            <a:ext cx="1859805" cy="584775"/>
          </a:xfrm>
          <a:prstGeom prst="rect">
            <a:avLst/>
          </a:prstGeom>
        </p:spPr>
        <p:txBody>
          <a:bodyPr wrap="none">
            <a:spAutoFit/>
          </a:bodyPr>
          <a:lstStyle/>
          <a:p>
            <a:r>
              <a:rPr lang="en-US" sz="3200" dirty="0" smtClean="0">
                <a:solidFill>
                  <a:schemeClr val="bg1"/>
                </a:solidFill>
                <a:latin typeface="Monotype Corsiva" panose="03010101010201010101" pitchFamily="66" charset="0"/>
              </a:rPr>
              <a:t>Constraints</a:t>
            </a:r>
            <a:endParaRPr lang="en-US" sz="3200" dirty="0">
              <a:solidFill>
                <a:schemeClr val="bg1"/>
              </a:solidFill>
              <a:latin typeface="Monotype Corsiva" panose="03010101010201010101" pitchFamily="66" charset="0"/>
            </a:endParaRPr>
          </a:p>
        </p:txBody>
      </p:sp>
    </p:spTree>
    <p:extLst>
      <p:ext uri="{BB962C8B-B14F-4D97-AF65-F5344CB8AC3E}">
        <p14:creationId xmlns:p14="http://schemas.microsoft.com/office/powerpoint/2010/main" val="164664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7900" y="1655520"/>
            <a:ext cx="473385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1670" y="281175"/>
            <a:ext cx="5802790" cy="584775"/>
          </a:xfrm>
          <a:prstGeom prst="rect">
            <a:avLst/>
          </a:prstGeom>
          <a:noFill/>
        </p:spPr>
        <p:txBody>
          <a:bodyPr wrap="square" rtlCol="0">
            <a:spAutoFit/>
          </a:bodyPr>
          <a:lstStyle/>
          <a:p>
            <a:r>
              <a:rPr lang="en-US" sz="3200" dirty="0" smtClean="0">
                <a:solidFill>
                  <a:schemeClr val="bg1"/>
                </a:solidFill>
                <a:latin typeface="Monotype Corsiva" panose="03010101010201010101" pitchFamily="66" charset="0"/>
              </a:rPr>
              <a:t>Backtracking Algorithm for CSP</a:t>
            </a:r>
            <a:endParaRPr lang="en-US" sz="3200" dirty="0">
              <a:solidFill>
                <a:schemeClr val="bg1"/>
              </a:solidFill>
              <a:latin typeface="Monotype Corsiva" panose="03010101010201010101" pitchFamily="66" charset="0"/>
            </a:endParaRPr>
          </a:p>
        </p:txBody>
      </p:sp>
      <p:pic>
        <p:nvPicPr>
          <p:cNvPr id="5" name="Picture 4"/>
          <p:cNvPicPr>
            <a:picLocks noChangeAspect="1"/>
          </p:cNvPicPr>
          <p:nvPr/>
        </p:nvPicPr>
        <p:blipFill>
          <a:blip r:embed="rId2"/>
          <a:stretch>
            <a:fillRect/>
          </a:stretch>
        </p:blipFill>
        <p:spPr>
          <a:xfrm>
            <a:off x="754375" y="1110528"/>
            <a:ext cx="7635250" cy="3990662"/>
          </a:xfrm>
          <a:prstGeom prst="rect">
            <a:avLst/>
          </a:prstGeom>
        </p:spPr>
      </p:pic>
    </p:spTree>
    <p:extLst>
      <p:ext uri="{BB962C8B-B14F-4D97-AF65-F5344CB8AC3E}">
        <p14:creationId xmlns:p14="http://schemas.microsoft.com/office/powerpoint/2010/main" val="3318544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7900" y="1655520"/>
            <a:ext cx="473385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19132" y="1502815"/>
            <a:ext cx="5777579" cy="2668512"/>
          </a:xfrm>
          <a:prstGeom prst="rect">
            <a:avLst/>
          </a:prstGeom>
        </p:spPr>
      </p:pic>
    </p:spTree>
    <p:extLst>
      <p:ext uri="{BB962C8B-B14F-4D97-AF65-F5344CB8AC3E}">
        <p14:creationId xmlns:p14="http://schemas.microsoft.com/office/powerpoint/2010/main" val="3011645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7900" y="1655520"/>
            <a:ext cx="473385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07080" y="1197405"/>
            <a:ext cx="7024430" cy="3741986"/>
          </a:xfrm>
          <a:prstGeom prst="rect">
            <a:avLst/>
          </a:prstGeom>
        </p:spPr>
      </p:pic>
    </p:spTree>
    <p:extLst>
      <p:ext uri="{BB962C8B-B14F-4D97-AF65-F5344CB8AC3E}">
        <p14:creationId xmlns:p14="http://schemas.microsoft.com/office/powerpoint/2010/main" val="6335301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12490" y="1044700"/>
            <a:ext cx="7024430" cy="3723055"/>
          </a:xfrm>
          <a:prstGeom prst="rect">
            <a:avLst/>
          </a:prstGeom>
        </p:spPr>
      </p:pic>
    </p:spTree>
    <p:extLst>
      <p:ext uri="{BB962C8B-B14F-4D97-AF65-F5344CB8AC3E}">
        <p14:creationId xmlns:p14="http://schemas.microsoft.com/office/powerpoint/2010/main" val="3852850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7900" y="1655520"/>
            <a:ext cx="473385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59785" y="891994"/>
            <a:ext cx="6719020" cy="4251505"/>
          </a:xfrm>
          <a:prstGeom prst="rect">
            <a:avLst/>
          </a:prstGeom>
        </p:spPr>
      </p:pic>
    </p:spTree>
    <p:extLst>
      <p:ext uri="{BB962C8B-B14F-4D97-AF65-F5344CB8AC3E}">
        <p14:creationId xmlns:p14="http://schemas.microsoft.com/office/powerpoint/2010/main" val="35217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1425" y="2113635"/>
            <a:ext cx="4572000" cy="2308324"/>
          </a:xfrm>
          <a:prstGeom prst="rect">
            <a:avLst/>
          </a:prstGeom>
        </p:spPr>
        <p:txBody>
          <a:bodyPr>
            <a:spAutoFit/>
          </a:bodyPr>
          <a:lstStyle/>
          <a:p>
            <a:pPr marL="285750" indent="-285750">
              <a:buFont typeface="Wingdings" panose="05000000000000000000" pitchFamily="2" charset="2"/>
              <a:buChar char="q"/>
            </a:pPr>
            <a:r>
              <a:rPr lang="en-US" b="1" dirty="0">
                <a:solidFill>
                  <a:srgbClr val="C00000"/>
                </a:solidFill>
              </a:rPr>
              <a:t>Best-First Search</a:t>
            </a:r>
          </a:p>
          <a:p>
            <a:pPr marL="285750" indent="-285750">
              <a:buFont typeface="Wingdings" panose="05000000000000000000" pitchFamily="2" charset="2"/>
              <a:buChar char="q"/>
            </a:pPr>
            <a:r>
              <a:rPr lang="en-US" b="1" dirty="0">
                <a:solidFill>
                  <a:srgbClr val="C00000"/>
                </a:solidFill>
              </a:rPr>
              <a:t>A* Search</a:t>
            </a:r>
          </a:p>
          <a:p>
            <a:pPr marL="285750" indent="-285750">
              <a:buFont typeface="Wingdings" panose="05000000000000000000" pitchFamily="2" charset="2"/>
              <a:buChar char="q"/>
            </a:pPr>
            <a:r>
              <a:rPr lang="en-US" dirty="0"/>
              <a:t>Bidirectional Search</a:t>
            </a:r>
          </a:p>
          <a:p>
            <a:pPr marL="285750" indent="-285750">
              <a:buFont typeface="Wingdings" panose="05000000000000000000" pitchFamily="2" charset="2"/>
              <a:buChar char="q"/>
            </a:pPr>
            <a:r>
              <a:rPr lang="en-US" dirty="0"/>
              <a:t>Tabu Search</a:t>
            </a:r>
          </a:p>
          <a:p>
            <a:pPr marL="285750" indent="-285750">
              <a:buFont typeface="Wingdings" panose="05000000000000000000" pitchFamily="2" charset="2"/>
              <a:buChar char="q"/>
            </a:pPr>
            <a:r>
              <a:rPr lang="en-US" dirty="0"/>
              <a:t>Beam Search</a:t>
            </a:r>
          </a:p>
          <a:p>
            <a:pPr marL="285750" indent="-285750">
              <a:buFont typeface="Wingdings" panose="05000000000000000000" pitchFamily="2" charset="2"/>
              <a:buChar char="q"/>
            </a:pPr>
            <a:r>
              <a:rPr lang="en-US" dirty="0"/>
              <a:t>Simulated Annealing</a:t>
            </a:r>
          </a:p>
          <a:p>
            <a:pPr marL="285750" indent="-285750">
              <a:buFont typeface="Wingdings" panose="05000000000000000000" pitchFamily="2" charset="2"/>
              <a:buChar char="q"/>
            </a:pPr>
            <a:r>
              <a:rPr lang="en-US" b="1" dirty="0">
                <a:solidFill>
                  <a:srgbClr val="C00000"/>
                </a:solidFill>
              </a:rPr>
              <a:t>Hill Climbing</a:t>
            </a:r>
          </a:p>
          <a:p>
            <a:pPr marL="285750" indent="-285750">
              <a:buFont typeface="Wingdings" panose="05000000000000000000" pitchFamily="2" charset="2"/>
              <a:buChar char="q"/>
            </a:pPr>
            <a:r>
              <a:rPr lang="en-US" b="1" dirty="0">
                <a:solidFill>
                  <a:srgbClr val="C00000"/>
                </a:solidFill>
              </a:rPr>
              <a:t>Constraint Satisfaction Problems</a:t>
            </a:r>
          </a:p>
        </p:txBody>
      </p:sp>
      <p:sp>
        <p:nvSpPr>
          <p:cNvPr id="3" name="Rectangle 2"/>
          <p:cNvSpPr/>
          <p:nvPr/>
        </p:nvSpPr>
        <p:spPr>
          <a:xfrm>
            <a:off x="907080" y="281175"/>
            <a:ext cx="4722768" cy="646331"/>
          </a:xfrm>
          <a:prstGeom prst="rect">
            <a:avLst/>
          </a:prstGeom>
        </p:spPr>
        <p:txBody>
          <a:bodyPr wrap="none">
            <a:spAutoFit/>
          </a:bodyPr>
          <a:lstStyle/>
          <a:p>
            <a:r>
              <a:rPr lang="en-US" sz="3600" dirty="0" smtClean="0">
                <a:solidFill>
                  <a:srgbClr val="FF0150"/>
                </a:solidFill>
                <a:effectLst>
                  <a:outerShdw blurRad="50800" dist="38100" dir="2700000" algn="tl" rotWithShape="0">
                    <a:prstClr val="black">
                      <a:alpha val="40000"/>
                    </a:prstClr>
                  </a:outerShdw>
                </a:effectLst>
                <a:latin typeface="Monotype Corsiva" panose="03010101010201010101" pitchFamily="66" charset="0"/>
                <a:ea typeface="+mj-ea"/>
                <a:cs typeface="+mj-cs"/>
              </a:rPr>
              <a:t>Informed Search Techniques</a:t>
            </a:r>
            <a:endParaRPr lang="en-US" dirty="0"/>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0605" y="128470"/>
            <a:ext cx="3018775" cy="646331"/>
          </a:xfrm>
          <a:prstGeom prst="rect">
            <a:avLst/>
          </a:prstGeom>
        </p:spPr>
        <p:txBody>
          <a:bodyPr wrap="none">
            <a:spAutoFit/>
          </a:bodyPr>
          <a:lstStyle/>
          <a:p>
            <a:pPr lvl="0"/>
            <a:r>
              <a:rPr lang="en-US" sz="3600" b="1" dirty="0">
                <a:solidFill>
                  <a:srgbClr val="FF0150"/>
                </a:solidFill>
                <a:latin typeface="Monotype Corsiva" panose="03010101010201010101" pitchFamily="66" charset="0"/>
              </a:rPr>
              <a:t>Best-First Search</a:t>
            </a:r>
          </a:p>
        </p:txBody>
      </p:sp>
      <p:sp>
        <p:nvSpPr>
          <p:cNvPr id="3" name="Rectangle 2"/>
          <p:cNvSpPr/>
          <p:nvPr/>
        </p:nvSpPr>
        <p:spPr>
          <a:xfrm>
            <a:off x="0" y="1350110"/>
            <a:ext cx="9144000" cy="3600986"/>
          </a:xfrm>
          <a:prstGeom prst="rect">
            <a:avLst/>
          </a:prstGeom>
        </p:spPr>
        <p:txBody>
          <a:bodyPr wrap="square">
            <a:spAutoFit/>
          </a:bodyPr>
          <a:lstStyle/>
          <a:p>
            <a:pPr marL="285750" indent="-285750">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Best first search is </a:t>
            </a:r>
            <a:r>
              <a:rPr lang="en-US" sz="1900" dirty="0" smtClean="0">
                <a:latin typeface="Times New Roman" panose="02020603050405020304" pitchFamily="18" charset="0"/>
                <a:cs typeface="Times New Roman" panose="02020603050405020304" pitchFamily="18" charset="0"/>
              </a:rPr>
              <a:t>a search </a:t>
            </a:r>
            <a:r>
              <a:rPr lang="en-US" sz="1900" dirty="0">
                <a:latin typeface="Times New Roman" panose="02020603050405020304" pitchFamily="18" charset="0"/>
                <a:cs typeface="Times New Roman" panose="02020603050405020304" pitchFamily="18" charset="0"/>
              </a:rPr>
              <a:t>algorithm in which a node is selected for expansion based </a:t>
            </a:r>
            <a:r>
              <a:rPr lang="en-US" sz="1900" dirty="0" smtClean="0">
                <a:latin typeface="Times New Roman" panose="02020603050405020304" pitchFamily="18" charset="0"/>
                <a:cs typeface="Times New Roman" panose="02020603050405020304" pitchFamily="18" charset="0"/>
              </a:rPr>
              <a:t>on </a:t>
            </a:r>
            <a:r>
              <a:rPr lang="en-US" sz="1900" b="1" dirty="0" smtClean="0">
                <a:latin typeface="Times New Roman" panose="02020603050405020304" pitchFamily="18" charset="0"/>
                <a:cs typeface="Times New Roman" panose="02020603050405020304" pitchFamily="18" charset="0"/>
              </a:rPr>
              <a:t>heuristic evaluation </a:t>
            </a:r>
            <a:r>
              <a:rPr lang="en-US" sz="1900" b="1" dirty="0">
                <a:latin typeface="Times New Roman" panose="02020603050405020304" pitchFamily="18" charset="0"/>
                <a:cs typeface="Times New Roman" panose="02020603050405020304" pitchFamily="18" charset="0"/>
              </a:rPr>
              <a:t>function </a:t>
            </a:r>
            <a:r>
              <a:rPr lang="en-US" sz="1900" dirty="0">
                <a:latin typeface="Times New Roman" panose="02020603050405020304" pitchFamily="18" charset="0"/>
                <a:cs typeface="Times New Roman" panose="02020603050405020304" pitchFamily="18" charset="0"/>
              </a:rPr>
              <a:t>f (n</a:t>
            </a:r>
            <a:r>
              <a:rPr lang="en-US" sz="1900" dirty="0" smtClean="0">
                <a:latin typeface="Times New Roman" panose="02020603050405020304" pitchFamily="18" charset="0"/>
                <a:cs typeface="Times New Roman" panose="02020603050405020304" pitchFamily="18" charset="0"/>
              </a:rPr>
              <a:t>).</a:t>
            </a:r>
          </a:p>
          <a:p>
            <a:endParaRPr lang="en-US" sz="19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900" b="1" dirty="0">
                <a:latin typeface="Times New Roman" panose="02020603050405020304" pitchFamily="18" charset="0"/>
                <a:cs typeface="Times New Roman" panose="02020603050405020304" pitchFamily="18" charset="0"/>
              </a:rPr>
              <a:t>Heuristic </a:t>
            </a:r>
            <a:r>
              <a:rPr lang="en-US" sz="1900" b="1" dirty="0" smtClean="0">
                <a:latin typeface="Times New Roman" panose="02020603050405020304" pitchFamily="18" charset="0"/>
                <a:cs typeface="Times New Roman" panose="02020603050405020304" pitchFamily="18" charset="0"/>
              </a:rPr>
              <a:t>function:    </a:t>
            </a:r>
            <a:r>
              <a:rPr lang="en-US" sz="1900" dirty="0" smtClean="0">
                <a:solidFill>
                  <a:srgbClr val="FF0150"/>
                </a:solidFill>
                <a:latin typeface="Times New Roman" panose="02020603050405020304" pitchFamily="18" charset="0"/>
                <a:cs typeface="Times New Roman" panose="02020603050405020304" pitchFamily="18" charset="0"/>
              </a:rPr>
              <a:t>f(n</a:t>
            </a:r>
            <a:r>
              <a:rPr lang="en-US" sz="1900" dirty="0">
                <a:solidFill>
                  <a:srgbClr val="FF0150"/>
                </a:solidFill>
                <a:latin typeface="Times New Roman" panose="02020603050405020304" pitchFamily="18" charset="0"/>
                <a:cs typeface="Times New Roman" panose="02020603050405020304" pitchFamily="18" charset="0"/>
              </a:rPr>
              <a:t>) = h(n)</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where, h(n</a:t>
            </a:r>
            <a:r>
              <a:rPr lang="en-US" sz="1900" dirty="0">
                <a:latin typeface="Times New Roman" panose="02020603050405020304" pitchFamily="18" charset="0"/>
                <a:cs typeface="Times New Roman" panose="02020603050405020304" pitchFamily="18" charset="0"/>
              </a:rPr>
              <a:t>) - estimated </a:t>
            </a:r>
            <a:r>
              <a:rPr lang="en-US" sz="1900" dirty="0" smtClean="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distance </a:t>
            </a:r>
            <a:r>
              <a:rPr lang="en-US" sz="1900" dirty="0" smtClean="0">
                <a:latin typeface="Times New Roman" panose="02020603050405020304" pitchFamily="18" charset="0"/>
                <a:cs typeface="Times New Roman" panose="02020603050405020304" pitchFamily="18" charset="0"/>
              </a:rPr>
              <a:t>from node</a:t>
            </a: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n</a:t>
            </a:r>
            <a:r>
              <a:rPr lang="en-US" sz="1900" dirty="0">
                <a:latin typeface="Times New Roman" panose="02020603050405020304" pitchFamily="18" charset="0"/>
                <a:cs typeface="Times New Roman" panose="02020603050405020304" pitchFamily="18" charset="0"/>
              </a:rPr>
              <a:t> to </a:t>
            </a:r>
            <a:r>
              <a:rPr lang="en-US" sz="1900" b="1" dirty="0" smtClean="0">
                <a:latin typeface="Times New Roman" panose="02020603050405020304" pitchFamily="18" charset="0"/>
                <a:cs typeface="Times New Roman" panose="02020603050405020304" pitchFamily="18" charset="0"/>
              </a:rPr>
              <a:t>goal.</a:t>
            </a:r>
          </a:p>
          <a:p>
            <a:endParaRPr lang="en-US" sz="19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 </a:t>
            </a:r>
            <a:r>
              <a:rPr lang="en-US" sz="1900" dirty="0" smtClean="0">
                <a:solidFill>
                  <a:srgbClr val="FF0150"/>
                </a:solidFill>
                <a:latin typeface="Times New Roman" panose="02020603050405020304" pitchFamily="18" charset="0"/>
                <a:cs typeface="Times New Roman" panose="02020603050405020304" pitchFamily="18" charset="0"/>
              </a:rPr>
              <a:t>The </a:t>
            </a:r>
            <a:r>
              <a:rPr lang="en-US" sz="1900" dirty="0">
                <a:solidFill>
                  <a:srgbClr val="FF0150"/>
                </a:solidFill>
                <a:latin typeface="Times New Roman" panose="02020603050405020304" pitchFamily="18" charset="0"/>
                <a:cs typeface="Times New Roman" panose="02020603050405020304" pitchFamily="18" charset="0"/>
              </a:rPr>
              <a:t>node which is the lowest </a:t>
            </a:r>
            <a:r>
              <a:rPr lang="en-US" sz="1900" dirty="0" smtClean="0">
                <a:solidFill>
                  <a:srgbClr val="FF0150"/>
                </a:solidFill>
                <a:latin typeface="Times New Roman" panose="02020603050405020304" pitchFamily="18" charset="0"/>
                <a:cs typeface="Times New Roman" panose="02020603050405020304" pitchFamily="18" charset="0"/>
              </a:rPr>
              <a:t>evaluation function  </a:t>
            </a:r>
            <a:r>
              <a:rPr lang="en-US" sz="1900" dirty="0">
                <a:solidFill>
                  <a:srgbClr val="FF0150"/>
                </a:solidFill>
                <a:latin typeface="Times New Roman" panose="02020603050405020304" pitchFamily="18" charset="0"/>
                <a:cs typeface="Times New Roman" panose="02020603050405020304" pitchFamily="18" charset="0"/>
              </a:rPr>
              <a:t>is selected for the </a:t>
            </a:r>
            <a:r>
              <a:rPr lang="en-US" sz="1900" dirty="0" smtClean="0">
                <a:solidFill>
                  <a:srgbClr val="FF0150"/>
                </a:solidFill>
                <a:latin typeface="Times New Roman" panose="02020603050405020304" pitchFamily="18" charset="0"/>
                <a:cs typeface="Times New Roman" panose="02020603050405020304" pitchFamily="18" charset="0"/>
              </a:rPr>
              <a:t>expansion </a:t>
            </a:r>
            <a:r>
              <a:rPr lang="en-US" sz="1900" dirty="0">
                <a:latin typeface="Times New Roman" panose="02020603050405020304" pitchFamily="18" charset="0"/>
                <a:cs typeface="Times New Roman" panose="02020603050405020304" pitchFamily="18" charset="0"/>
              </a:rPr>
              <a:t>because the </a:t>
            </a:r>
            <a:r>
              <a:rPr lang="en-US" sz="1900" dirty="0">
                <a:solidFill>
                  <a:srgbClr val="FF0150"/>
                </a:solidFill>
                <a:latin typeface="Times New Roman" panose="02020603050405020304" pitchFamily="18" charset="0"/>
                <a:cs typeface="Times New Roman" panose="02020603050405020304" pitchFamily="18" charset="0"/>
              </a:rPr>
              <a:t>evaluation measures distance to the goal</a:t>
            </a:r>
            <a:r>
              <a:rPr lang="en-US" sz="1900" dirty="0" smtClean="0">
                <a:latin typeface="Times New Roman" panose="02020603050405020304" pitchFamily="18" charset="0"/>
                <a:cs typeface="Times New Roman" panose="02020603050405020304" pitchFamily="18" charset="0"/>
              </a:rPr>
              <a:t>.</a:t>
            </a:r>
          </a:p>
          <a:p>
            <a:endParaRPr lang="en-US" sz="19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900" dirty="0" smtClean="0">
                <a:latin typeface="Times New Roman" panose="02020603050405020304" pitchFamily="18" charset="0"/>
                <a:cs typeface="Times New Roman" panose="02020603050405020304" pitchFamily="18" charset="0"/>
              </a:rPr>
              <a:t>Best </a:t>
            </a:r>
            <a:r>
              <a:rPr lang="en-US" sz="1900" dirty="0">
                <a:latin typeface="Times New Roman" panose="02020603050405020304" pitchFamily="18" charset="0"/>
                <a:cs typeface="Times New Roman" panose="02020603050405020304" pitchFamily="18" charset="0"/>
              </a:rPr>
              <a:t>first search algorithm is often referred </a:t>
            </a:r>
            <a:r>
              <a:rPr lang="en-US" sz="1900" i="1" dirty="0">
                <a:solidFill>
                  <a:srgbClr val="FF0150"/>
                </a:solidFill>
                <a:latin typeface="Times New Roman" panose="02020603050405020304" pitchFamily="18" charset="0"/>
                <a:cs typeface="Times New Roman" panose="02020603050405020304" pitchFamily="18" charset="0"/>
              </a:rPr>
              <a:t>greedy algorithm </a:t>
            </a:r>
            <a:r>
              <a:rPr lang="en-US" sz="1900" dirty="0">
                <a:latin typeface="Times New Roman" panose="02020603050405020304" pitchFamily="18" charset="0"/>
                <a:cs typeface="Times New Roman" panose="02020603050405020304" pitchFamily="18" charset="0"/>
              </a:rPr>
              <a:t>this is because </a:t>
            </a:r>
            <a:r>
              <a:rPr lang="en-US" sz="1900" dirty="0" smtClean="0">
                <a:latin typeface="Times New Roman" panose="02020603050405020304" pitchFamily="18" charset="0"/>
                <a:cs typeface="Times New Roman" panose="02020603050405020304" pitchFamily="18" charset="0"/>
              </a:rPr>
              <a:t>it quickly </a:t>
            </a:r>
            <a:r>
              <a:rPr lang="en-US" sz="1900" dirty="0">
                <a:latin typeface="Times New Roman" panose="02020603050405020304" pitchFamily="18" charset="0"/>
                <a:cs typeface="Times New Roman" panose="02020603050405020304" pitchFamily="18" charset="0"/>
              </a:rPr>
              <a:t>attack the </a:t>
            </a:r>
            <a:r>
              <a:rPr lang="en-US" sz="1900" b="1" dirty="0">
                <a:latin typeface="Times New Roman" panose="02020603050405020304" pitchFamily="18" charset="0"/>
                <a:cs typeface="Times New Roman" panose="02020603050405020304" pitchFamily="18" charset="0"/>
              </a:rPr>
              <a:t>most desirable path </a:t>
            </a:r>
            <a:r>
              <a:rPr lang="en-US" sz="1900" dirty="0">
                <a:latin typeface="Times New Roman" panose="02020603050405020304" pitchFamily="18" charset="0"/>
                <a:cs typeface="Times New Roman" panose="02020603050405020304" pitchFamily="18" charset="0"/>
              </a:rPr>
              <a:t>as soon as its </a:t>
            </a:r>
            <a:r>
              <a:rPr lang="en-US" sz="1900" b="1" dirty="0">
                <a:latin typeface="Times New Roman" panose="02020603050405020304" pitchFamily="18" charset="0"/>
                <a:cs typeface="Times New Roman" panose="02020603050405020304" pitchFamily="18" charset="0"/>
              </a:rPr>
              <a:t>heuristic weight becomes the most desirable</a:t>
            </a:r>
            <a:r>
              <a:rPr lang="en-US" dirty="0" smtClean="0">
                <a:latin typeface="Times New Roman" panose="02020603050405020304" pitchFamily="18" charset="0"/>
                <a:cs typeface="Times New Roman" panose="02020603050405020304" pitchFamily="18" charset="0"/>
              </a:rPr>
              <a:t>.</a:t>
            </a: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394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90464"/>
            <a:ext cx="4733855" cy="4159003"/>
          </a:xfrm>
          <a:prstGeom prst="rect">
            <a:avLst/>
          </a:prstGeom>
        </p:spPr>
      </p:pic>
      <p:pic>
        <p:nvPicPr>
          <p:cNvPr id="3" name="Picture 2"/>
          <p:cNvPicPr>
            <a:picLocks noChangeAspect="1"/>
          </p:cNvPicPr>
          <p:nvPr/>
        </p:nvPicPr>
        <p:blipFill>
          <a:blip r:embed="rId3"/>
          <a:stretch>
            <a:fillRect/>
          </a:stretch>
        </p:blipFill>
        <p:spPr>
          <a:xfrm>
            <a:off x="5793640" y="1341600"/>
            <a:ext cx="2560542" cy="3456732"/>
          </a:xfrm>
          <a:prstGeom prst="rect">
            <a:avLst/>
          </a:prstGeom>
        </p:spPr>
      </p:pic>
      <p:sp>
        <p:nvSpPr>
          <p:cNvPr id="5" name="Rectangle 4"/>
          <p:cNvSpPr/>
          <p:nvPr/>
        </p:nvSpPr>
        <p:spPr>
          <a:xfrm>
            <a:off x="1823310" y="0"/>
            <a:ext cx="3039615" cy="646331"/>
          </a:xfrm>
          <a:prstGeom prst="rect">
            <a:avLst/>
          </a:prstGeom>
        </p:spPr>
        <p:txBody>
          <a:bodyPr wrap="none">
            <a:spAutoFit/>
          </a:bodyPr>
          <a:lstStyle/>
          <a:p>
            <a:pPr lvl="0"/>
            <a:r>
              <a:rPr lang="en-US" sz="3600" dirty="0" smtClean="0">
                <a:solidFill>
                  <a:srgbClr val="FF0150"/>
                </a:solidFill>
                <a:latin typeface="Monotype Corsiva" panose="03010101010201010101" pitchFamily="66" charset="0"/>
              </a:rPr>
              <a:t>Example Problem</a:t>
            </a:r>
            <a:endParaRPr lang="en-US" sz="3600" dirty="0">
              <a:solidFill>
                <a:srgbClr val="FF0150"/>
              </a:solidFill>
              <a:latin typeface="Monotype Corsiva" panose="03010101010201010101" pitchFamily="66" charset="0"/>
            </a:endParaRPr>
          </a:p>
        </p:txBody>
      </p:sp>
    </p:spTree>
    <p:extLst>
      <p:ext uri="{BB962C8B-B14F-4D97-AF65-F5344CB8AC3E}">
        <p14:creationId xmlns:p14="http://schemas.microsoft.com/office/powerpoint/2010/main" val="3734931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43555" y="1648069"/>
            <a:ext cx="3931996" cy="3456310"/>
          </a:xfrm>
          <a:prstGeom prst="rect">
            <a:avLst/>
          </a:prstGeom>
        </p:spPr>
      </p:pic>
      <p:pic>
        <p:nvPicPr>
          <p:cNvPr id="2" name="Picture 1"/>
          <p:cNvPicPr>
            <a:picLocks noChangeAspect="1"/>
          </p:cNvPicPr>
          <p:nvPr/>
        </p:nvPicPr>
        <p:blipFill>
          <a:blip r:embed="rId3"/>
          <a:stretch>
            <a:fillRect/>
          </a:stretch>
        </p:blipFill>
        <p:spPr>
          <a:xfrm>
            <a:off x="3961180" y="1542158"/>
            <a:ext cx="4316342" cy="3523793"/>
          </a:xfrm>
          <a:prstGeom prst="rect">
            <a:avLst/>
          </a:prstGeom>
        </p:spPr>
      </p:pic>
      <p:pic>
        <p:nvPicPr>
          <p:cNvPr id="3" name="Picture 2"/>
          <p:cNvPicPr>
            <a:picLocks noChangeAspect="1"/>
          </p:cNvPicPr>
          <p:nvPr/>
        </p:nvPicPr>
        <p:blipFill>
          <a:blip r:embed="rId4"/>
          <a:stretch>
            <a:fillRect/>
          </a:stretch>
        </p:blipFill>
        <p:spPr>
          <a:xfrm>
            <a:off x="6943973" y="1674395"/>
            <a:ext cx="2200027" cy="3457575"/>
          </a:xfrm>
          <a:prstGeom prst="rect">
            <a:avLst/>
          </a:prstGeom>
        </p:spPr>
      </p:pic>
      <p:sp>
        <p:nvSpPr>
          <p:cNvPr id="4" name="TextBox 3"/>
          <p:cNvSpPr txBox="1"/>
          <p:nvPr/>
        </p:nvSpPr>
        <p:spPr>
          <a:xfrm>
            <a:off x="-34283" y="1029329"/>
            <a:ext cx="914400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Consider the following example: At each iteration, each node is expanded using evaluation function f(n)=h(n) , which is given in the below table. </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976015" y="128470"/>
            <a:ext cx="1556836" cy="646331"/>
          </a:xfrm>
          <a:prstGeom prst="rect">
            <a:avLst/>
          </a:prstGeom>
        </p:spPr>
        <p:txBody>
          <a:bodyPr wrap="none">
            <a:spAutoFit/>
          </a:bodyPr>
          <a:lstStyle/>
          <a:p>
            <a:r>
              <a:rPr lang="en-US" sz="3600" dirty="0" smtClean="0">
                <a:solidFill>
                  <a:srgbClr val="FF0150"/>
                </a:solidFill>
                <a:latin typeface="Monotype Corsiva" panose="03010101010201010101" pitchFamily="66" charset="0"/>
              </a:rPr>
              <a:t>Solution</a:t>
            </a:r>
            <a:endParaRPr lang="en-US" sz="3600" dirty="0">
              <a:solidFill>
                <a:srgbClr val="FF0150"/>
              </a:solidFill>
              <a:latin typeface="Monotype Corsiva" panose="03010101010201010101" pitchFamily="66" charset="0"/>
            </a:endParaRPr>
          </a:p>
        </p:txBody>
      </p:sp>
    </p:spTree>
    <p:extLst>
      <p:ext uri="{BB962C8B-B14F-4D97-AF65-F5344CB8AC3E}">
        <p14:creationId xmlns:p14="http://schemas.microsoft.com/office/powerpoint/2010/main" val="806377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2786</TotalTime>
  <Words>3191</Words>
  <Application>Microsoft Office PowerPoint</Application>
  <PresentationFormat>On-screen Show (16:9)</PresentationFormat>
  <Paragraphs>296</Paragraphs>
  <Slides>56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Monotype Corsiva</vt:lpstr>
      <vt:lpstr>Sitka Subheading</vt:lpstr>
      <vt:lpstr>Times New Roman</vt:lpstr>
      <vt:lpstr>Wingdings</vt:lpstr>
      <vt:lpstr>Office Theme</vt:lpstr>
      <vt:lpstr>Search As A Metaphor For Learning</vt:lpstr>
      <vt:lpstr>Informed / Heuristic Search</vt:lpstr>
      <vt:lpstr>Heuristic Function</vt:lpstr>
      <vt:lpstr>A Good heuristic</vt:lpstr>
      <vt:lpstr>Heuristic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Appuspc</cp:lastModifiedBy>
  <cp:revision>373</cp:revision>
  <dcterms:created xsi:type="dcterms:W3CDTF">2013-08-21T19:17:07Z</dcterms:created>
  <dcterms:modified xsi:type="dcterms:W3CDTF">2021-03-22T15:41:27Z</dcterms:modified>
</cp:coreProperties>
</file>