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74" r:id="rId10"/>
    <p:sldId id="275" r:id="rId11"/>
    <p:sldId id="282" r:id="rId12"/>
    <p:sldId id="283" r:id="rId13"/>
    <p:sldId id="276" r:id="rId14"/>
    <p:sldId id="267" r:id="rId15"/>
    <p:sldId id="277" r:id="rId16"/>
    <p:sldId id="278" r:id="rId17"/>
    <p:sldId id="284" r:id="rId18"/>
    <p:sldId id="285" r:id="rId19"/>
    <p:sldId id="279" r:id="rId20"/>
    <p:sldId id="280" r:id="rId21"/>
    <p:sldId id="281" r:id="rId22"/>
    <p:sldId id="268" r:id="rId23"/>
    <p:sldId id="269"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9768DF-9B61-42CB-8169-E917AEFBFEA2}"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106391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768DF-9B61-42CB-8169-E917AEFBFEA2}"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119365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768DF-9B61-42CB-8169-E917AEFBFEA2}"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3981689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768DF-9B61-42CB-8169-E917AEFBFEA2}"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D50A5-FC4B-48E4-8E8F-CE08F2E08CB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601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768DF-9B61-42CB-8169-E917AEFBFEA2}"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2562053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9768DF-9B61-42CB-8169-E917AEFBFEA2}"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400987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9768DF-9B61-42CB-8169-E917AEFBFEA2}"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196634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768DF-9B61-42CB-8169-E917AEFBFEA2}"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2447645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768DF-9B61-42CB-8169-E917AEFBFEA2}"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306302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768DF-9B61-42CB-8169-E917AEFBFEA2}"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185701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768DF-9B61-42CB-8169-E917AEFBFEA2}"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45311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768DF-9B61-42CB-8169-E917AEFBFEA2}"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196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768DF-9B61-42CB-8169-E917AEFBFEA2}"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42772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9768DF-9B61-42CB-8169-E917AEFBFEA2}"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414395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29768DF-9B61-42CB-8169-E917AEFBFEA2}"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418667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768DF-9B61-42CB-8169-E917AEFBFEA2}"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125213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768DF-9B61-42CB-8169-E917AEFBFEA2}"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D50A5-FC4B-48E4-8E8F-CE08F2E08CB2}" type="slidenum">
              <a:rPr lang="en-US" smtClean="0"/>
              <a:t>‹#›</a:t>
            </a:fld>
            <a:endParaRPr lang="en-US"/>
          </a:p>
        </p:txBody>
      </p:sp>
    </p:spTree>
    <p:extLst>
      <p:ext uri="{BB962C8B-B14F-4D97-AF65-F5344CB8AC3E}">
        <p14:creationId xmlns:p14="http://schemas.microsoft.com/office/powerpoint/2010/main" val="65595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29768DF-9B61-42CB-8169-E917AEFBFEA2}" type="datetimeFigureOut">
              <a:rPr lang="en-US" smtClean="0"/>
              <a:t>11/9/2021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BAD50A5-FC4B-48E4-8E8F-CE08F2E08CB2}" type="slidenum">
              <a:rPr lang="en-US" smtClean="0"/>
              <a:t>‹#›</a:t>
            </a:fld>
            <a:endParaRPr lang="en-US"/>
          </a:p>
        </p:txBody>
      </p:sp>
    </p:spTree>
    <p:extLst>
      <p:ext uri="{BB962C8B-B14F-4D97-AF65-F5344CB8AC3E}">
        <p14:creationId xmlns:p14="http://schemas.microsoft.com/office/powerpoint/2010/main" val="2810181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76F9-A703-4471-8D0A-F8797DD3FC43}"/>
              </a:ext>
            </a:extLst>
          </p:cNvPr>
          <p:cNvSpPr>
            <a:spLocks noGrp="1"/>
          </p:cNvSpPr>
          <p:nvPr>
            <p:ph type="title"/>
          </p:nvPr>
        </p:nvSpPr>
        <p:spPr>
          <a:xfrm>
            <a:off x="913774" y="1575784"/>
            <a:ext cx="10364451" cy="1596177"/>
          </a:xfrm>
        </p:spPr>
        <p:txBody>
          <a:bodyPr/>
          <a:lstStyle/>
          <a:p>
            <a:r>
              <a:rPr lang="en-US" dirty="0"/>
              <a:t>Symbolic Knowledge Representation </a:t>
            </a:r>
          </a:p>
        </p:txBody>
      </p:sp>
      <p:sp>
        <p:nvSpPr>
          <p:cNvPr id="3" name="Content Placeholder 2">
            <a:extLst>
              <a:ext uri="{FF2B5EF4-FFF2-40B4-BE49-F238E27FC236}">
                <a16:creationId xmlns:a16="http://schemas.microsoft.com/office/drawing/2014/main" id="{415EDB23-D356-4D88-B8D5-A0CF65E28619}"/>
              </a:ext>
            </a:extLst>
          </p:cNvPr>
          <p:cNvSpPr>
            <a:spLocks noGrp="1"/>
          </p:cNvSpPr>
          <p:nvPr>
            <p:ph sz="quarter" idx="13"/>
          </p:nvPr>
        </p:nvSpPr>
        <p:spPr>
          <a:xfrm>
            <a:off x="7561384" y="4347423"/>
            <a:ext cx="3768969" cy="1184030"/>
          </a:xfrm>
        </p:spPr>
        <p:txBody>
          <a:bodyPr/>
          <a:lstStyle/>
          <a:p>
            <a:pPr marL="0" indent="0">
              <a:buNone/>
            </a:pPr>
            <a:r>
              <a:rPr lang="en-US" dirty="0"/>
              <a:t>Lyernisha s r</a:t>
            </a:r>
          </a:p>
          <a:p>
            <a:pPr marL="0" indent="0">
              <a:buNone/>
            </a:pPr>
            <a:r>
              <a:rPr lang="en-US" dirty="0"/>
              <a:t>Lecturer, </a:t>
            </a:r>
            <a:r>
              <a:rPr lang="en-US" dirty="0" err="1"/>
              <a:t>fict</a:t>
            </a:r>
            <a:endParaRPr lang="en-US" dirty="0"/>
          </a:p>
        </p:txBody>
      </p:sp>
    </p:spTree>
    <p:extLst>
      <p:ext uri="{BB962C8B-B14F-4D97-AF65-F5344CB8AC3E}">
        <p14:creationId xmlns:p14="http://schemas.microsoft.com/office/powerpoint/2010/main" val="248933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EF21-2CBD-47B1-A76E-A1F471FB7A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D58FFA-3530-4E79-AEBB-861AFE5F85C4}"/>
              </a:ext>
            </a:extLst>
          </p:cNvPr>
          <p:cNvSpPr>
            <a:spLocks noGrp="1"/>
          </p:cNvSpPr>
          <p:nvPr>
            <p:ph sz="quarter" idx="13"/>
          </p:nvPr>
        </p:nvSpPr>
        <p:spPr/>
        <p:txBody>
          <a:bodyPr/>
          <a:lstStyle/>
          <a:p>
            <a:r>
              <a:rPr lang="en-US" cap="none" dirty="0"/>
              <a:t>Logical representation can be </a:t>
            </a:r>
            <a:r>
              <a:rPr lang="en-US" cap="none" dirty="0" err="1"/>
              <a:t>categorised</a:t>
            </a:r>
            <a:r>
              <a:rPr lang="en-US" cap="none" dirty="0"/>
              <a:t> into mainly two logics:</a:t>
            </a:r>
          </a:p>
          <a:p>
            <a:endParaRPr lang="en-US" cap="none" dirty="0"/>
          </a:p>
          <a:p>
            <a:r>
              <a:rPr lang="en-US" cap="none" dirty="0"/>
              <a:t>Propositional logics</a:t>
            </a:r>
          </a:p>
          <a:p>
            <a:r>
              <a:rPr lang="en-US" cap="none" dirty="0"/>
              <a:t>Predicate logics</a:t>
            </a:r>
          </a:p>
        </p:txBody>
      </p:sp>
    </p:spTree>
    <p:extLst>
      <p:ext uri="{BB962C8B-B14F-4D97-AF65-F5344CB8AC3E}">
        <p14:creationId xmlns:p14="http://schemas.microsoft.com/office/powerpoint/2010/main" val="82825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1612-2D64-46D9-93F6-5F97E9EB88CE}"/>
              </a:ext>
            </a:extLst>
          </p:cNvPr>
          <p:cNvSpPr>
            <a:spLocks noGrp="1"/>
          </p:cNvSpPr>
          <p:nvPr>
            <p:ph type="title"/>
          </p:nvPr>
        </p:nvSpPr>
        <p:spPr/>
        <p:txBody>
          <a:bodyPr/>
          <a:lstStyle/>
          <a:p>
            <a:r>
              <a:rPr lang="en-US" dirty="0"/>
              <a:t>First order logic/Predicate logic</a:t>
            </a:r>
          </a:p>
        </p:txBody>
      </p:sp>
      <p:sp>
        <p:nvSpPr>
          <p:cNvPr id="3" name="Content Placeholder 2">
            <a:extLst>
              <a:ext uri="{FF2B5EF4-FFF2-40B4-BE49-F238E27FC236}">
                <a16:creationId xmlns:a16="http://schemas.microsoft.com/office/drawing/2014/main" id="{024D1F47-36B5-45A8-AB7D-69C6C7747B1A}"/>
              </a:ext>
            </a:extLst>
          </p:cNvPr>
          <p:cNvSpPr>
            <a:spLocks noGrp="1"/>
          </p:cNvSpPr>
          <p:nvPr>
            <p:ph sz="quarter" idx="13"/>
          </p:nvPr>
        </p:nvSpPr>
        <p:spPr>
          <a:xfrm>
            <a:off x="913774" y="1740877"/>
            <a:ext cx="10363826" cy="4853353"/>
          </a:xfrm>
        </p:spPr>
        <p:txBody>
          <a:bodyPr>
            <a:normAutofit fontScale="92500" lnSpcReduction="10000"/>
          </a:bodyPr>
          <a:lstStyle/>
          <a:p>
            <a:r>
              <a:rPr lang="en-US" cap="none" dirty="0"/>
              <a:t>The main connective for universal quantifier ∀ is implication →.</a:t>
            </a:r>
          </a:p>
          <a:p>
            <a:r>
              <a:rPr lang="en-US" cap="none" dirty="0"/>
              <a:t>The main connective for existential quantifier ∃ is and ∧.</a:t>
            </a:r>
          </a:p>
          <a:p>
            <a:pPr marL="457200" indent="-457200">
              <a:buFont typeface="+mj-lt"/>
              <a:buAutoNum type="arabicPeriod"/>
            </a:pPr>
            <a:r>
              <a:rPr lang="en-US" cap="none" dirty="0"/>
              <a:t>All birds fly. </a:t>
            </a:r>
            <a:r>
              <a:rPr lang="en-US" cap="none" dirty="0">
                <a:solidFill>
                  <a:srgbClr val="FF0000"/>
                </a:solidFill>
              </a:rPr>
              <a:t>∀x bird(x) →fly(x).</a:t>
            </a:r>
          </a:p>
          <a:p>
            <a:pPr marL="457200" indent="-457200">
              <a:buFont typeface="+mj-lt"/>
              <a:buAutoNum type="arabicPeriod"/>
            </a:pPr>
            <a:r>
              <a:rPr lang="en-US" cap="none" dirty="0"/>
              <a:t>Lily is tall. </a:t>
            </a:r>
            <a:r>
              <a:rPr lang="en-US" cap="none" dirty="0">
                <a:solidFill>
                  <a:srgbClr val="FF0000"/>
                </a:solidFill>
              </a:rPr>
              <a:t>tall(Lily)</a:t>
            </a:r>
          </a:p>
          <a:p>
            <a:pPr marL="457200" indent="-457200">
              <a:buFont typeface="+mj-lt"/>
              <a:buAutoNum type="arabicPeriod"/>
            </a:pPr>
            <a:r>
              <a:rPr lang="en-US" cap="none" dirty="0"/>
              <a:t>Lily likes bananas. </a:t>
            </a:r>
            <a:r>
              <a:rPr lang="en-US" cap="none" dirty="0">
                <a:solidFill>
                  <a:srgbClr val="FF0000"/>
                </a:solidFill>
              </a:rPr>
              <a:t>likes(Lily, bananas)</a:t>
            </a:r>
          </a:p>
          <a:p>
            <a:pPr marL="457200" indent="-457200">
              <a:buFont typeface="+mj-lt"/>
              <a:buAutoNum type="arabicPeriod"/>
            </a:pPr>
            <a:r>
              <a:rPr lang="en-US" cap="none" dirty="0"/>
              <a:t>Lily likes bananas and oranges. </a:t>
            </a:r>
            <a:r>
              <a:rPr lang="en-US" cap="none" dirty="0">
                <a:solidFill>
                  <a:srgbClr val="FF0000"/>
                </a:solidFill>
              </a:rPr>
              <a:t>likes(Lily, bananas) ∧ likes(</a:t>
            </a:r>
            <a:r>
              <a:rPr lang="en-US" cap="none" dirty="0" err="1">
                <a:solidFill>
                  <a:srgbClr val="FF0000"/>
                </a:solidFill>
              </a:rPr>
              <a:t>Lily,oranges</a:t>
            </a:r>
            <a:r>
              <a:rPr lang="en-US" cap="none" dirty="0">
                <a:solidFill>
                  <a:srgbClr val="FF0000"/>
                </a:solidFill>
              </a:rPr>
              <a:t>)</a:t>
            </a:r>
          </a:p>
          <a:p>
            <a:pPr marL="457200" indent="-457200">
              <a:buFont typeface="+mj-lt"/>
              <a:buAutoNum type="arabicPeriod"/>
            </a:pPr>
            <a:r>
              <a:rPr lang="en-US" cap="none" dirty="0"/>
              <a:t>Lily likes bananas but not apples. </a:t>
            </a:r>
            <a:r>
              <a:rPr lang="en-US" cap="none" dirty="0">
                <a:solidFill>
                  <a:srgbClr val="FF0000"/>
                </a:solidFill>
              </a:rPr>
              <a:t>likes(Lily, bananas) ∧ ¬likes(</a:t>
            </a:r>
            <a:r>
              <a:rPr lang="en-US" cap="none" dirty="0" err="1">
                <a:solidFill>
                  <a:srgbClr val="FF0000"/>
                </a:solidFill>
              </a:rPr>
              <a:t>Lily,apples</a:t>
            </a:r>
            <a:r>
              <a:rPr lang="en-US" cap="none" dirty="0">
                <a:solidFill>
                  <a:srgbClr val="FF0000"/>
                </a:solidFill>
              </a:rPr>
              <a:t>).</a:t>
            </a:r>
          </a:p>
          <a:p>
            <a:pPr marL="457200" indent="-457200">
              <a:buFont typeface="+mj-lt"/>
              <a:buAutoNum type="arabicPeriod"/>
            </a:pPr>
            <a:r>
              <a:rPr lang="en-US" cap="none" dirty="0"/>
              <a:t> Every man respects his parent. </a:t>
            </a:r>
            <a:r>
              <a:rPr lang="en-US" cap="none" dirty="0">
                <a:solidFill>
                  <a:srgbClr val="FF0000"/>
                </a:solidFill>
              </a:rPr>
              <a:t>∀x man(x) → respects (x, parent).</a:t>
            </a:r>
          </a:p>
          <a:p>
            <a:pPr marL="457200" indent="-457200">
              <a:buFont typeface="+mj-lt"/>
              <a:buAutoNum type="arabicPeriod"/>
            </a:pPr>
            <a:r>
              <a:rPr lang="en-US" cap="none" dirty="0"/>
              <a:t>Some boys play cricket. </a:t>
            </a:r>
            <a:r>
              <a:rPr lang="en-US" cap="none" dirty="0">
                <a:solidFill>
                  <a:srgbClr val="FF0000"/>
                </a:solidFill>
              </a:rPr>
              <a:t>∃x boys(x) → play(x, cricket).</a:t>
            </a:r>
          </a:p>
          <a:p>
            <a:pPr marL="457200" indent="-457200">
              <a:buFont typeface="+mj-lt"/>
              <a:buAutoNum type="arabicPeriod"/>
            </a:pPr>
            <a:r>
              <a:rPr lang="en-US" cap="none" dirty="0"/>
              <a:t>Not all students like both Mathematics and Science. </a:t>
            </a:r>
            <a:r>
              <a:rPr lang="en-US" cap="none" dirty="0">
                <a:solidFill>
                  <a:srgbClr val="FF0000"/>
                </a:solidFill>
              </a:rPr>
              <a:t>¬∀ (x) [ student(x) → like(x, Mathematics) ∧ like(x, Science)].</a:t>
            </a:r>
          </a:p>
        </p:txBody>
      </p:sp>
    </p:spTree>
    <p:extLst>
      <p:ext uri="{BB962C8B-B14F-4D97-AF65-F5344CB8AC3E}">
        <p14:creationId xmlns:p14="http://schemas.microsoft.com/office/powerpoint/2010/main" val="346368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0150-C747-4475-BF18-86219CBB1272}"/>
              </a:ext>
            </a:extLst>
          </p:cNvPr>
          <p:cNvSpPr>
            <a:spLocks noGrp="1"/>
          </p:cNvSpPr>
          <p:nvPr>
            <p:ph type="title"/>
          </p:nvPr>
        </p:nvSpPr>
        <p:spPr>
          <a:xfrm>
            <a:off x="913149" y="268712"/>
            <a:ext cx="10364451" cy="1596177"/>
          </a:xfrm>
        </p:spPr>
        <p:txBody>
          <a:bodyPr/>
          <a:lstStyle/>
          <a:p>
            <a:r>
              <a:rPr lang="en-US" dirty="0"/>
              <a:t>Some advice on translations using quantifiers 	</a:t>
            </a:r>
          </a:p>
        </p:txBody>
      </p:sp>
      <p:sp>
        <p:nvSpPr>
          <p:cNvPr id="5" name="Rectangle 1">
            <a:extLst>
              <a:ext uri="{FF2B5EF4-FFF2-40B4-BE49-F238E27FC236}">
                <a16:creationId xmlns:a16="http://schemas.microsoft.com/office/drawing/2014/main" id="{779CF1DA-4212-4AA0-935A-D23C76E318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F530A835-8D00-4F68-A3FC-184F9CE37D63}"/>
              </a:ext>
            </a:extLst>
          </p:cNvPr>
          <p:cNvSpPr>
            <a:spLocks noGrp="1"/>
          </p:cNvSpPr>
          <p:nvPr>
            <p:ph sz="quarter" idx="13"/>
          </p:nvPr>
        </p:nvSpPr>
        <p:spPr/>
        <p:txBody>
          <a:bodyPr/>
          <a:lstStyle/>
          <a:p>
            <a:endParaRPr lang="en-US" dirty="0"/>
          </a:p>
        </p:txBody>
      </p:sp>
      <p:pic>
        <p:nvPicPr>
          <p:cNvPr id="9" name="Picture 8">
            <a:extLst>
              <a:ext uri="{FF2B5EF4-FFF2-40B4-BE49-F238E27FC236}">
                <a16:creationId xmlns:a16="http://schemas.microsoft.com/office/drawing/2014/main" id="{7AED2180-6F29-485B-810E-D39844AD8238}"/>
              </a:ext>
            </a:extLst>
          </p:cNvPr>
          <p:cNvPicPr>
            <a:picLocks noChangeAspect="1"/>
          </p:cNvPicPr>
          <p:nvPr/>
        </p:nvPicPr>
        <p:blipFill rotWithShape="1">
          <a:blip r:embed="rId2"/>
          <a:srcRect l="14568" t="8998" r="48076" b="19986"/>
          <a:stretch/>
        </p:blipFill>
        <p:spPr>
          <a:xfrm>
            <a:off x="2233245" y="1645204"/>
            <a:ext cx="7051432" cy="4867882"/>
          </a:xfrm>
          <a:prstGeom prst="rect">
            <a:avLst/>
          </a:prstGeom>
        </p:spPr>
      </p:pic>
    </p:spTree>
    <p:extLst>
      <p:ext uri="{BB962C8B-B14F-4D97-AF65-F5344CB8AC3E}">
        <p14:creationId xmlns:p14="http://schemas.microsoft.com/office/powerpoint/2010/main" val="341054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0CBA-5F58-4FB3-81FB-6BD9FD7106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33A91-48CA-40F9-971E-0C1FAA6B23C6}"/>
              </a:ext>
            </a:extLst>
          </p:cNvPr>
          <p:cNvSpPr>
            <a:spLocks noGrp="1"/>
          </p:cNvSpPr>
          <p:nvPr>
            <p:ph sz="quarter" idx="13"/>
          </p:nvPr>
        </p:nvSpPr>
        <p:spPr/>
        <p:txBody>
          <a:bodyPr>
            <a:normAutofit/>
          </a:bodyPr>
          <a:lstStyle/>
          <a:p>
            <a:pPr marL="0" indent="0">
              <a:buNone/>
            </a:pPr>
            <a:r>
              <a:rPr lang="en-US" cap="none" dirty="0"/>
              <a:t>Advantages of logical representation:</a:t>
            </a:r>
          </a:p>
          <a:p>
            <a:r>
              <a:rPr lang="en-US" cap="none" dirty="0"/>
              <a:t>Logical representation enables us to do logical reasoning.</a:t>
            </a:r>
          </a:p>
          <a:p>
            <a:r>
              <a:rPr lang="en-US" cap="none" dirty="0"/>
              <a:t>Logical representation is the basis for the programming languages.</a:t>
            </a:r>
          </a:p>
          <a:p>
            <a:pPr marL="0" indent="0">
              <a:buNone/>
            </a:pPr>
            <a:r>
              <a:rPr lang="en-US" cap="none" dirty="0"/>
              <a:t>Disadvantages of logical representation:</a:t>
            </a:r>
          </a:p>
          <a:p>
            <a:r>
              <a:rPr lang="en-US" cap="none" dirty="0"/>
              <a:t>Logical representations have some restrictions and are challenging to work with.</a:t>
            </a:r>
          </a:p>
          <a:p>
            <a:r>
              <a:rPr lang="en-US" cap="none" dirty="0"/>
              <a:t>Logical representation technique may not be very natural, and inference may not be so efficient.</a:t>
            </a:r>
          </a:p>
        </p:txBody>
      </p:sp>
    </p:spTree>
    <p:extLst>
      <p:ext uri="{BB962C8B-B14F-4D97-AF65-F5344CB8AC3E}">
        <p14:creationId xmlns:p14="http://schemas.microsoft.com/office/powerpoint/2010/main" val="403328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158B-B685-45C4-81F7-04918D1CF9A7}"/>
              </a:ext>
            </a:extLst>
          </p:cNvPr>
          <p:cNvSpPr>
            <a:spLocks noGrp="1"/>
          </p:cNvSpPr>
          <p:nvPr>
            <p:ph type="title"/>
          </p:nvPr>
        </p:nvSpPr>
        <p:spPr/>
        <p:txBody>
          <a:bodyPr/>
          <a:lstStyle/>
          <a:p>
            <a:r>
              <a:rPr lang="en-US" dirty="0"/>
              <a:t>UNCERTAINTY</a:t>
            </a:r>
            <a:br>
              <a:rPr lang="en-US" dirty="0"/>
            </a:br>
            <a:endParaRPr lang="en-US" dirty="0"/>
          </a:p>
        </p:txBody>
      </p:sp>
      <p:sp>
        <p:nvSpPr>
          <p:cNvPr id="3" name="Content Placeholder 2">
            <a:extLst>
              <a:ext uri="{FF2B5EF4-FFF2-40B4-BE49-F238E27FC236}">
                <a16:creationId xmlns:a16="http://schemas.microsoft.com/office/drawing/2014/main" id="{F0807B21-5D89-44F8-B461-DF085EF1D4F9}"/>
              </a:ext>
            </a:extLst>
          </p:cNvPr>
          <p:cNvSpPr>
            <a:spLocks noGrp="1"/>
          </p:cNvSpPr>
          <p:nvPr>
            <p:ph sz="quarter" idx="13"/>
          </p:nvPr>
        </p:nvSpPr>
        <p:spPr>
          <a:xfrm>
            <a:off x="913774" y="1669774"/>
            <a:ext cx="10363826" cy="4121425"/>
          </a:xfr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With this logical knowledge representation, we might write </a:t>
            </a:r>
            <a:r>
              <a:rPr kumimoji="0" lang="en-US" sz="1600" b="1"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A→B,</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which means </a:t>
            </a:r>
            <a:r>
              <a:rPr kumimoji="0" lang="en-US" sz="1600" b="1"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if A is true then B is true</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but consider a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situation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where we are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not sure about whether A is true</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or not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then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we </a:t>
            </a:r>
            <a:r>
              <a:rPr kumimoji="0" lang="en-US" sz="1600" b="1"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cannot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express this statement</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this situation is called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uncertainty.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sng"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Causes of uncertainty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Following are some leading causes of uncertainty to occur in the real world</a:t>
            </a:r>
          </a:p>
          <a:p>
            <a:pPr marL="1947863" marR="0" lvl="0" indent="-857250" algn="l" defTabSz="9144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Information occurred from unreliable sources.</a:t>
            </a:r>
          </a:p>
          <a:p>
            <a:pPr marL="1947863" marR="0" lvl="0" indent="-857250" algn="l" defTabSz="9144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Experimental Errors</a:t>
            </a:r>
          </a:p>
          <a:p>
            <a:pPr marL="1947863" marR="0" lvl="0" indent="-857250" algn="l" defTabSz="9144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Equipment fault</a:t>
            </a:r>
          </a:p>
          <a:p>
            <a:pPr marL="1947863" marR="0" lvl="0" indent="-857250" algn="l" defTabSz="9144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Temperature variation</a:t>
            </a:r>
          </a:p>
          <a:p>
            <a:pPr marL="1947863" marR="0" lvl="0" indent="-857250" algn="l" defTabSz="914400"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Climate change</a:t>
            </a:r>
          </a:p>
          <a:p>
            <a:pPr marL="461963"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Logical statements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are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expressed in terms of truth or falsehood—it is not possible to reason</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 classical logic,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about possibilities.</a:t>
            </a:r>
          </a:p>
          <a:p>
            <a:pPr marL="461963"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One of the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main weaknesses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of traditional logic is its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inability to deal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with </a:t>
            </a:r>
            <a:r>
              <a:rPr kumimoji="0" lang="en-US" sz="1600" b="1"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uncertainty</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 </a:t>
            </a:r>
          </a:p>
          <a:p>
            <a:pPr marL="461963"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So to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represent uncertain knowledge</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where we are not sure about the predicates,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we need uncertain reasoning or probabilistic reasoning</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endParaRPr lang="en-US" dirty="0"/>
          </a:p>
        </p:txBody>
      </p:sp>
    </p:spTree>
    <p:extLst>
      <p:ext uri="{BB962C8B-B14F-4D97-AF65-F5344CB8AC3E}">
        <p14:creationId xmlns:p14="http://schemas.microsoft.com/office/powerpoint/2010/main" val="358760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2FF8-9F60-4CDE-B832-B9533D5B0747}"/>
              </a:ext>
            </a:extLst>
          </p:cNvPr>
          <p:cNvSpPr>
            <a:spLocks noGrp="1"/>
          </p:cNvSpPr>
          <p:nvPr>
            <p:ph type="title"/>
          </p:nvPr>
        </p:nvSpPr>
        <p:spPr/>
        <p:txBody>
          <a:bodyPr/>
          <a:lstStyle/>
          <a:p>
            <a:r>
              <a:rPr lang="en-US" dirty="0"/>
              <a:t>Semantic Network Representation</a:t>
            </a:r>
          </a:p>
        </p:txBody>
      </p:sp>
      <p:sp>
        <p:nvSpPr>
          <p:cNvPr id="3" name="Content Placeholder 2">
            <a:extLst>
              <a:ext uri="{FF2B5EF4-FFF2-40B4-BE49-F238E27FC236}">
                <a16:creationId xmlns:a16="http://schemas.microsoft.com/office/drawing/2014/main" id="{AB67B9CF-2599-43C4-B6DC-D8AD12228D92}"/>
              </a:ext>
            </a:extLst>
          </p:cNvPr>
          <p:cNvSpPr>
            <a:spLocks noGrp="1"/>
          </p:cNvSpPr>
          <p:nvPr>
            <p:ph sz="quarter" idx="13"/>
          </p:nvPr>
        </p:nvSpPr>
        <p:spPr/>
        <p:txBody>
          <a:bodyPr/>
          <a:lstStyle/>
          <a:p>
            <a:r>
              <a:rPr lang="en-US" cap="none" dirty="0"/>
              <a:t>Semantic networks are alternative of predicate logic for knowledge representation. </a:t>
            </a:r>
          </a:p>
          <a:p>
            <a:r>
              <a:rPr lang="en-US" cap="none" dirty="0"/>
              <a:t>In semantic networks, we can represent our knowledge in the form of graphical networks. </a:t>
            </a:r>
          </a:p>
          <a:p>
            <a:r>
              <a:rPr lang="en-US" cap="none" dirty="0"/>
              <a:t>This network consists of nodes representing objects and arcs which describe the relationship between those objects. </a:t>
            </a:r>
          </a:p>
          <a:p>
            <a:r>
              <a:rPr lang="en-US" cap="none" dirty="0"/>
              <a:t>Semantic networks can categorize the object in different forms and can also link those objects. Semantic networks are easy to understand and can be easily extended.</a:t>
            </a:r>
          </a:p>
        </p:txBody>
      </p:sp>
    </p:spTree>
    <p:extLst>
      <p:ext uri="{BB962C8B-B14F-4D97-AF65-F5344CB8AC3E}">
        <p14:creationId xmlns:p14="http://schemas.microsoft.com/office/powerpoint/2010/main" val="126236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ABB2-7764-4498-856E-DE5B91F2FC97}"/>
              </a:ext>
            </a:extLst>
          </p:cNvPr>
          <p:cNvSpPr>
            <a:spLocks noGrp="1"/>
          </p:cNvSpPr>
          <p:nvPr>
            <p:ph type="title"/>
          </p:nvPr>
        </p:nvSpPr>
        <p:spPr/>
        <p:txBody>
          <a:bodyPr/>
          <a:lstStyle/>
          <a:p>
            <a:r>
              <a:rPr lang="en-US" dirty="0"/>
              <a:t>Semantic Network Representation</a:t>
            </a:r>
          </a:p>
        </p:txBody>
      </p:sp>
      <p:sp>
        <p:nvSpPr>
          <p:cNvPr id="3" name="Content Placeholder 2">
            <a:extLst>
              <a:ext uri="{FF2B5EF4-FFF2-40B4-BE49-F238E27FC236}">
                <a16:creationId xmlns:a16="http://schemas.microsoft.com/office/drawing/2014/main" id="{32C0B527-CE9A-4F1E-89AE-2F4DCA2144C9}"/>
              </a:ext>
            </a:extLst>
          </p:cNvPr>
          <p:cNvSpPr>
            <a:spLocks noGrp="1"/>
          </p:cNvSpPr>
          <p:nvPr>
            <p:ph sz="quarter" idx="13"/>
          </p:nvPr>
        </p:nvSpPr>
        <p:spPr>
          <a:xfrm>
            <a:off x="572580" y="2367091"/>
            <a:ext cx="10363826" cy="3424107"/>
          </a:xfrm>
        </p:spPr>
        <p:txBody>
          <a:bodyPr>
            <a:normAutofit/>
          </a:bodyPr>
          <a:lstStyle/>
          <a:p>
            <a:pPr marL="0" indent="0">
              <a:buNone/>
            </a:pPr>
            <a:r>
              <a:rPr lang="en-US" cap="none" dirty="0"/>
              <a:t>Example: Following are some statements which we need to represent in the form of nodes and arcs.</a:t>
            </a:r>
          </a:p>
          <a:p>
            <a:pPr marL="0" indent="0">
              <a:buNone/>
            </a:pPr>
            <a:r>
              <a:rPr lang="en-US" cap="none" dirty="0"/>
              <a:t>Statements:</a:t>
            </a:r>
          </a:p>
          <a:p>
            <a:r>
              <a:rPr lang="en-US" cap="none" dirty="0"/>
              <a:t>Jerry is a cat.</a:t>
            </a:r>
          </a:p>
          <a:p>
            <a:r>
              <a:rPr lang="en-US" cap="none" dirty="0"/>
              <a:t>Jerry is a mammal</a:t>
            </a:r>
          </a:p>
          <a:p>
            <a:r>
              <a:rPr lang="en-US" cap="none" dirty="0"/>
              <a:t>Jerry is owned by </a:t>
            </a:r>
            <a:r>
              <a:rPr lang="en-US" cap="none" dirty="0" err="1"/>
              <a:t>priya</a:t>
            </a:r>
            <a:r>
              <a:rPr lang="en-US" cap="none" dirty="0"/>
              <a:t>.</a:t>
            </a:r>
          </a:p>
          <a:p>
            <a:r>
              <a:rPr lang="en-US" cap="none" dirty="0"/>
              <a:t>Jerry is white colored.</a:t>
            </a:r>
          </a:p>
          <a:p>
            <a:r>
              <a:rPr lang="en-US" cap="none" dirty="0"/>
              <a:t>All mammals are animal.</a:t>
            </a:r>
            <a:endParaRPr lang="en-US" dirty="0"/>
          </a:p>
        </p:txBody>
      </p:sp>
      <p:pic>
        <p:nvPicPr>
          <p:cNvPr id="1026" name="Picture 2" descr="Techniques of knowledge representation">
            <a:extLst>
              <a:ext uri="{FF2B5EF4-FFF2-40B4-BE49-F238E27FC236}">
                <a16:creationId xmlns:a16="http://schemas.microsoft.com/office/drawing/2014/main" id="{7AF8EB6B-3E20-4B09-8E96-39237924E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844" y="2924173"/>
            <a:ext cx="5343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19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A4B3-5875-430B-A2C3-4FACB9228FD2}"/>
              </a:ext>
            </a:extLst>
          </p:cNvPr>
          <p:cNvSpPr>
            <a:spLocks noGrp="1"/>
          </p:cNvSpPr>
          <p:nvPr>
            <p:ph type="title"/>
          </p:nvPr>
        </p:nvSpPr>
        <p:spPr>
          <a:xfrm>
            <a:off x="913149" y="159681"/>
            <a:ext cx="10364451" cy="1596177"/>
          </a:xfrm>
        </p:spPr>
        <p:txBody>
          <a:bodyPr/>
          <a:lstStyle/>
          <a:p>
            <a:r>
              <a:rPr lang="en-US" dirty="0"/>
              <a:t>EXAMPLE</a:t>
            </a:r>
          </a:p>
        </p:txBody>
      </p:sp>
      <p:sp>
        <p:nvSpPr>
          <p:cNvPr id="3" name="Content Placeholder 2">
            <a:extLst>
              <a:ext uri="{FF2B5EF4-FFF2-40B4-BE49-F238E27FC236}">
                <a16:creationId xmlns:a16="http://schemas.microsoft.com/office/drawing/2014/main" id="{EF910084-BC83-4ED6-A31C-6938787CF7C8}"/>
              </a:ext>
            </a:extLst>
          </p:cNvPr>
          <p:cNvSpPr>
            <a:spLocks noGrp="1"/>
          </p:cNvSpPr>
          <p:nvPr>
            <p:ph sz="quarter" idx="13"/>
          </p:nvPr>
        </p:nvSpPr>
        <p:spPr/>
        <p:txBody>
          <a:bodyPr/>
          <a:lstStyle/>
          <a:p>
            <a:endParaRPr lang="en-US" dirty="0"/>
          </a:p>
        </p:txBody>
      </p:sp>
      <p:pic>
        <p:nvPicPr>
          <p:cNvPr id="4100" name="Picture 4" descr="What is a semantic network, and how do you create it? - Quora">
            <a:extLst>
              <a:ext uri="{FF2B5EF4-FFF2-40B4-BE49-F238E27FC236}">
                <a16:creationId xmlns:a16="http://schemas.microsoft.com/office/drawing/2014/main" id="{9563F0F1-1EDF-4391-968F-87B1AE1C96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167"/>
          <a:stretch/>
        </p:blipFill>
        <p:spPr bwMode="auto">
          <a:xfrm>
            <a:off x="1131278" y="1518588"/>
            <a:ext cx="4273062" cy="48838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hat is a semantic network, and how do you create it? - Quora">
            <a:extLst>
              <a:ext uri="{FF2B5EF4-FFF2-40B4-BE49-F238E27FC236}">
                <a16:creationId xmlns:a16="http://schemas.microsoft.com/office/drawing/2014/main" id="{B427640A-651A-4973-BB2D-B2EBFAFFA2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384"/>
          <a:stretch/>
        </p:blipFill>
        <p:spPr bwMode="auto">
          <a:xfrm>
            <a:off x="5859427" y="1622132"/>
            <a:ext cx="5781587" cy="479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9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fade">
                                      <p:cBhvr>
                                        <p:cTn id="7" dur="1000"/>
                                        <p:tgtEl>
                                          <p:spTgt spid="4102"/>
                                        </p:tgtEl>
                                      </p:cBhvr>
                                    </p:animEffect>
                                    <p:anim calcmode="lin" valueType="num">
                                      <p:cBhvr>
                                        <p:cTn id="8" dur="1000" fill="hold"/>
                                        <p:tgtEl>
                                          <p:spTgt spid="4102"/>
                                        </p:tgtEl>
                                        <p:attrNameLst>
                                          <p:attrName>ppt_x</p:attrName>
                                        </p:attrNameLst>
                                      </p:cBhvr>
                                      <p:tavLst>
                                        <p:tav tm="0">
                                          <p:val>
                                            <p:strVal val="#ppt_x"/>
                                          </p:val>
                                        </p:tav>
                                        <p:tav tm="100000">
                                          <p:val>
                                            <p:strVal val="#ppt_x"/>
                                          </p:val>
                                        </p:tav>
                                      </p:tavLst>
                                    </p:anim>
                                    <p:anim calcmode="lin" valueType="num">
                                      <p:cBhvr>
                                        <p:cTn id="9"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5798-C92F-4D8C-84FC-39CD6487203B}"/>
              </a:ext>
            </a:extLst>
          </p:cNvPr>
          <p:cNvSpPr>
            <a:spLocks noGrp="1"/>
          </p:cNvSpPr>
          <p:nvPr>
            <p:ph type="title"/>
          </p:nvPr>
        </p:nvSpPr>
        <p:spPr/>
        <p:txBody>
          <a:bodyPr/>
          <a:lstStyle/>
          <a:p>
            <a:r>
              <a:rPr lang="en-US" dirty="0"/>
              <a:t>Try</a:t>
            </a:r>
          </a:p>
        </p:txBody>
      </p:sp>
      <p:sp>
        <p:nvSpPr>
          <p:cNvPr id="3" name="Content Placeholder 2">
            <a:extLst>
              <a:ext uri="{FF2B5EF4-FFF2-40B4-BE49-F238E27FC236}">
                <a16:creationId xmlns:a16="http://schemas.microsoft.com/office/drawing/2014/main" id="{33B8E6C4-9EAA-4364-BB31-FDE4A1BD9EB4}"/>
              </a:ext>
            </a:extLst>
          </p:cNvPr>
          <p:cNvSpPr>
            <a:spLocks noGrp="1"/>
          </p:cNvSpPr>
          <p:nvPr>
            <p:ph sz="quarter" idx="13"/>
          </p:nvPr>
        </p:nvSpPr>
        <p:spPr/>
        <p:txBody>
          <a:bodyPr/>
          <a:lstStyle/>
          <a:p>
            <a:r>
              <a:rPr lang="en-US" cap="none" dirty="0"/>
              <a:t>Handle is a part of automobile.</a:t>
            </a:r>
          </a:p>
          <a:p>
            <a:r>
              <a:rPr lang="en-US" cap="none" dirty="0"/>
              <a:t>Body is a part of automobile.</a:t>
            </a:r>
          </a:p>
          <a:p>
            <a:r>
              <a:rPr lang="en-US" cap="none" dirty="0"/>
              <a:t>Tire is a part of automobile.</a:t>
            </a:r>
          </a:p>
          <a:p>
            <a:r>
              <a:rPr lang="en-US" cap="none" dirty="0"/>
              <a:t>Brake is a part of automobile.</a:t>
            </a:r>
          </a:p>
        </p:txBody>
      </p:sp>
    </p:spTree>
    <p:extLst>
      <p:ext uri="{BB962C8B-B14F-4D97-AF65-F5344CB8AC3E}">
        <p14:creationId xmlns:p14="http://schemas.microsoft.com/office/powerpoint/2010/main" val="2298288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1294-4B10-4AA8-85FD-935C8619BCC1}"/>
              </a:ext>
            </a:extLst>
          </p:cNvPr>
          <p:cNvSpPr>
            <a:spLocks noGrp="1"/>
          </p:cNvSpPr>
          <p:nvPr>
            <p:ph type="title"/>
          </p:nvPr>
        </p:nvSpPr>
        <p:spPr>
          <a:xfrm>
            <a:off x="913775" y="618517"/>
            <a:ext cx="10364451" cy="882737"/>
          </a:xfrm>
        </p:spPr>
        <p:txBody>
          <a:bodyPr/>
          <a:lstStyle/>
          <a:p>
            <a:endParaRPr lang="en-US"/>
          </a:p>
        </p:txBody>
      </p:sp>
      <p:sp>
        <p:nvSpPr>
          <p:cNvPr id="3" name="Content Placeholder 2">
            <a:extLst>
              <a:ext uri="{FF2B5EF4-FFF2-40B4-BE49-F238E27FC236}">
                <a16:creationId xmlns:a16="http://schemas.microsoft.com/office/drawing/2014/main" id="{0AFEBB3C-D9E1-4E70-AEC6-C3BA4764779D}"/>
              </a:ext>
            </a:extLst>
          </p:cNvPr>
          <p:cNvSpPr>
            <a:spLocks noGrp="1"/>
          </p:cNvSpPr>
          <p:nvPr>
            <p:ph sz="quarter" idx="13"/>
          </p:nvPr>
        </p:nvSpPr>
        <p:spPr>
          <a:xfrm>
            <a:off x="913774" y="1392072"/>
            <a:ext cx="10363826" cy="4399127"/>
          </a:xfrm>
        </p:spPr>
        <p:txBody>
          <a:bodyPr>
            <a:normAutofit fontScale="70000" lnSpcReduction="20000"/>
          </a:bodyPr>
          <a:lstStyle/>
          <a:p>
            <a:pPr marL="0" indent="0">
              <a:buNone/>
            </a:pPr>
            <a:r>
              <a:rPr lang="en-US" cap="none" dirty="0"/>
              <a:t>Drawbacks in semantic representation:</a:t>
            </a:r>
          </a:p>
          <a:p>
            <a:r>
              <a:rPr lang="en-US" cap="none" dirty="0"/>
              <a:t>Semantic networks take more computational time at runtime as we need to traverse the complete network tree to answer some questions. It might be possible in the worst case scenario that after traversing the entire tree, we find that the solution does not exist in this network.</a:t>
            </a:r>
          </a:p>
          <a:p>
            <a:r>
              <a:rPr lang="en-US" cap="none" dirty="0"/>
              <a:t>Semantic networks try to model human-like memory (which has 1015 neurons and links) to store the information, but in practice, it is not possible to build such a vast semantic network.</a:t>
            </a:r>
          </a:p>
          <a:p>
            <a:r>
              <a:rPr lang="en-US" cap="none" dirty="0"/>
              <a:t>These types of representations are inadequate as they do not have any equivalent quantifier, e.g., For all, for some, none, etc.</a:t>
            </a:r>
          </a:p>
          <a:p>
            <a:r>
              <a:rPr lang="en-US" cap="none" dirty="0"/>
              <a:t>Semantic networks do not have any standard definition for the link names.</a:t>
            </a:r>
          </a:p>
          <a:p>
            <a:r>
              <a:rPr lang="en-US" cap="none" dirty="0"/>
              <a:t>These networks are not intelligent and depend on the creator of the system.</a:t>
            </a:r>
          </a:p>
          <a:p>
            <a:pPr marL="0" indent="0">
              <a:buNone/>
            </a:pPr>
            <a:r>
              <a:rPr lang="en-US" cap="none" dirty="0"/>
              <a:t>Advantages of semantic network:</a:t>
            </a:r>
          </a:p>
          <a:p>
            <a:r>
              <a:rPr lang="en-US" cap="none" dirty="0"/>
              <a:t>Semantic networks are a natural representation of knowledge.</a:t>
            </a:r>
          </a:p>
          <a:p>
            <a:r>
              <a:rPr lang="en-US" cap="none" dirty="0"/>
              <a:t>Semantic networks convey meaning in a transparent manner.</a:t>
            </a:r>
          </a:p>
          <a:p>
            <a:r>
              <a:rPr lang="en-US" cap="none" dirty="0"/>
              <a:t>These networks are simple and easily understandable.</a:t>
            </a:r>
          </a:p>
        </p:txBody>
      </p:sp>
    </p:spTree>
    <p:extLst>
      <p:ext uri="{BB962C8B-B14F-4D97-AF65-F5344CB8AC3E}">
        <p14:creationId xmlns:p14="http://schemas.microsoft.com/office/powerpoint/2010/main" val="201290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706B-EB3E-4757-BB53-0AB54F635252}"/>
              </a:ext>
            </a:extLst>
          </p:cNvPr>
          <p:cNvSpPr>
            <a:spLocks noGrp="1"/>
          </p:cNvSpPr>
          <p:nvPr>
            <p:ph type="title"/>
          </p:nvPr>
        </p:nvSpPr>
        <p:spPr/>
        <p:txBody>
          <a:bodyPr/>
          <a:lstStyle/>
          <a:p>
            <a:r>
              <a:rPr lang="en-US" dirty="0"/>
              <a:t>Knowledge Representation fundamental Terminologies</a:t>
            </a:r>
          </a:p>
        </p:txBody>
      </p:sp>
      <p:sp>
        <p:nvSpPr>
          <p:cNvPr id="3" name="Content Placeholder 2">
            <a:extLst>
              <a:ext uri="{FF2B5EF4-FFF2-40B4-BE49-F238E27FC236}">
                <a16:creationId xmlns:a16="http://schemas.microsoft.com/office/drawing/2014/main" id="{FEEB2779-441F-46AF-AC8E-C5327350D207}"/>
              </a:ext>
            </a:extLst>
          </p:cNvPr>
          <p:cNvSpPr>
            <a:spLocks noGrp="1"/>
          </p:cNvSpPr>
          <p:nvPr>
            <p:ph sz="quarter" idx="13"/>
          </p:nvPr>
        </p:nvSpPr>
        <p:spPr>
          <a:xfrm>
            <a:off x="913774" y="2011680"/>
            <a:ext cx="10363826" cy="4389120"/>
          </a:xfrm>
        </p:spPr>
        <p:txBody>
          <a:bodyPr>
            <a:normAutofit/>
          </a:bodyPr>
          <a:lstStyle/>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1700" b="1" i="1" u="sng"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Data</a:t>
            </a:r>
            <a:r>
              <a:rPr kumimoji="0" lang="en-US" sz="17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is unprocessed facts and figures without any added interpretation or analysis.  It is unstructured or raw</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1700" b="1" i="1" u="sng"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Information</a:t>
            </a:r>
            <a:r>
              <a:rPr kumimoji="0" lang="en-US" sz="17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is data that has been interpreted so that it has meaning for the user. In short, structured/processed data is information.</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1700" b="1" i="1" u="sng"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Metainformation</a:t>
            </a:r>
            <a:r>
              <a:rPr kumimoji="0" lang="en-US" sz="1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is information about information.</a:t>
            </a:r>
          </a:p>
          <a:p>
            <a:pPr marL="341313" marR="0" lvl="0" indent="0" algn="just" defTabSz="914400" rtl="0" eaLnBrk="1" fontAlgn="auto" latinLnBrk="0" hangingPunct="1">
              <a:lnSpc>
                <a:spcPct val="120000"/>
              </a:lnSpc>
              <a:spcBef>
                <a:spcPct val="20000"/>
              </a:spcBef>
              <a:spcAft>
                <a:spcPts val="0"/>
              </a:spcAft>
              <a:buClrTx/>
              <a:buSzTx/>
              <a:buFont typeface="Arial" pitchFamily="34" charset="0"/>
              <a:buNone/>
              <a:tabLst/>
              <a:defRPr/>
            </a:pPr>
            <a:r>
              <a:rPr kumimoji="0" lang="en-US" sz="1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For example, a if a document is considered to be </a:t>
            </a:r>
            <a:r>
              <a:rPr kumimoji="0" lang="en-US" sz="17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information</a:t>
            </a:r>
            <a:r>
              <a:rPr kumimoji="0" lang="en-US" sz="1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its title, location, and subject are examples of metainformation.</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1700" b="1" i="1" u="sng"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Knowledge</a:t>
            </a:r>
            <a:r>
              <a:rPr kumimoji="0" lang="en-US" sz="17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is a more “processed” version of information.</a:t>
            </a:r>
          </a:p>
          <a:p>
            <a:pPr marL="342900" marR="0" lvl="0" indent="-342900" algn="just"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1700" b="1" i="0" u="sng"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Meta-knowledge</a:t>
            </a:r>
            <a:r>
              <a:rPr kumimoji="0" lang="en-US" sz="17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is knowledge about a preselected knowledge. (knowledge about knowledge)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 book on the shelf is information — until a person reads it, understands it, and absorbs it. Then (and only then) it has been converted into that person’s knowledge. (When the person subsequently socializes that knowledge and applies it to make decisions and/or take actions, then it has become intelligence</a:t>
            </a: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a:p>
            <a:endParaRPr lang="en-US" dirty="0"/>
          </a:p>
        </p:txBody>
      </p:sp>
    </p:spTree>
    <p:extLst>
      <p:ext uri="{BB962C8B-B14F-4D97-AF65-F5344CB8AC3E}">
        <p14:creationId xmlns:p14="http://schemas.microsoft.com/office/powerpoint/2010/main" val="98585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CAEF-D0C0-4BFB-91C1-F0AC1F8D1C67}"/>
              </a:ext>
            </a:extLst>
          </p:cNvPr>
          <p:cNvSpPr>
            <a:spLocks noGrp="1"/>
          </p:cNvSpPr>
          <p:nvPr>
            <p:ph type="title"/>
          </p:nvPr>
        </p:nvSpPr>
        <p:spPr/>
        <p:txBody>
          <a:bodyPr/>
          <a:lstStyle/>
          <a:p>
            <a:r>
              <a:rPr lang="en-US" dirty="0"/>
              <a:t>Frame Representation</a:t>
            </a:r>
          </a:p>
        </p:txBody>
      </p:sp>
      <p:sp>
        <p:nvSpPr>
          <p:cNvPr id="3" name="Content Placeholder 2">
            <a:extLst>
              <a:ext uri="{FF2B5EF4-FFF2-40B4-BE49-F238E27FC236}">
                <a16:creationId xmlns:a16="http://schemas.microsoft.com/office/drawing/2014/main" id="{281F2D66-7ECA-466B-9570-C2120D0B4099}"/>
              </a:ext>
            </a:extLst>
          </p:cNvPr>
          <p:cNvSpPr>
            <a:spLocks noGrp="1"/>
          </p:cNvSpPr>
          <p:nvPr>
            <p:ph sz="quarter" idx="13"/>
          </p:nvPr>
        </p:nvSpPr>
        <p:spPr>
          <a:xfrm>
            <a:off x="913774" y="1839434"/>
            <a:ext cx="10363826" cy="3951766"/>
          </a:xfrm>
        </p:spPr>
        <p:txBody>
          <a:bodyPr/>
          <a:lstStyle/>
          <a:p>
            <a:r>
              <a:rPr lang="en-US" cap="none" dirty="0"/>
              <a:t>A frame is a record like structure which consists of a collection of attributes and its values to describe an entity in the world. </a:t>
            </a:r>
          </a:p>
          <a:p>
            <a:r>
              <a:rPr lang="en-US" cap="none" dirty="0"/>
              <a:t>Frames are the AI data structure which divides knowledge into substructures by representing stereotypes situations. </a:t>
            </a:r>
          </a:p>
          <a:p>
            <a:r>
              <a:rPr lang="en-US" cap="none" dirty="0"/>
              <a:t>It consists of a collection of slots and slot values. These slots may be of any type and sizes. Slots have names and values which are called facets.</a:t>
            </a:r>
          </a:p>
          <a:p>
            <a:r>
              <a:rPr lang="en-US" cap="none" dirty="0"/>
              <a:t>A frame is also known as slot-filter knowledge representation in artificial intelligence.</a:t>
            </a:r>
          </a:p>
        </p:txBody>
      </p:sp>
    </p:spTree>
    <p:extLst>
      <p:ext uri="{BB962C8B-B14F-4D97-AF65-F5344CB8AC3E}">
        <p14:creationId xmlns:p14="http://schemas.microsoft.com/office/powerpoint/2010/main" val="3811915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3F7E-867A-4C7C-997C-805556F0FE05}"/>
              </a:ext>
            </a:extLst>
          </p:cNvPr>
          <p:cNvSpPr>
            <a:spLocks noGrp="1"/>
          </p:cNvSpPr>
          <p:nvPr>
            <p:ph type="title"/>
          </p:nvPr>
        </p:nvSpPr>
        <p:spPr/>
        <p:txBody>
          <a:bodyPr/>
          <a:lstStyle/>
          <a:p>
            <a:r>
              <a:rPr lang="en-US" dirty="0"/>
              <a:t>Frame Representation</a:t>
            </a:r>
          </a:p>
        </p:txBody>
      </p:sp>
      <p:sp>
        <p:nvSpPr>
          <p:cNvPr id="3" name="Content Placeholder 2">
            <a:extLst>
              <a:ext uri="{FF2B5EF4-FFF2-40B4-BE49-F238E27FC236}">
                <a16:creationId xmlns:a16="http://schemas.microsoft.com/office/drawing/2014/main" id="{8A172CCC-C81D-4CFA-B64D-3F6345E13EEE}"/>
              </a:ext>
            </a:extLst>
          </p:cNvPr>
          <p:cNvSpPr>
            <a:spLocks noGrp="1"/>
          </p:cNvSpPr>
          <p:nvPr>
            <p:ph sz="quarter" idx="13"/>
          </p:nvPr>
        </p:nvSpPr>
        <p:spPr/>
        <p:txBody>
          <a:bodyPr/>
          <a:lstStyle/>
          <a:p>
            <a:r>
              <a:rPr lang="en-US" cap="none" dirty="0"/>
              <a:t>Let's suppose we are taking an entity, peter. Peter is a doctor as a profession, and his age is 25, he lives in city London, and the country is England. So following is the frame representation for this</a:t>
            </a:r>
            <a:r>
              <a:rPr lang="en-US" dirty="0"/>
              <a:t>:</a:t>
            </a:r>
          </a:p>
        </p:txBody>
      </p:sp>
      <p:graphicFrame>
        <p:nvGraphicFramePr>
          <p:cNvPr id="5" name="Table 5">
            <a:extLst>
              <a:ext uri="{FF2B5EF4-FFF2-40B4-BE49-F238E27FC236}">
                <a16:creationId xmlns:a16="http://schemas.microsoft.com/office/drawing/2014/main" id="{EFC262DF-9D65-4D18-8ED0-825DB5C91471}"/>
              </a:ext>
            </a:extLst>
          </p:cNvPr>
          <p:cNvGraphicFramePr>
            <a:graphicFrameLocks noGrp="1"/>
          </p:cNvGraphicFramePr>
          <p:nvPr>
            <p:extLst>
              <p:ext uri="{D42A27DB-BD31-4B8C-83A1-F6EECF244321}">
                <p14:modId xmlns:p14="http://schemas.microsoft.com/office/powerpoint/2010/main" val="3287119413"/>
              </p:ext>
            </p:extLst>
          </p:nvPr>
        </p:nvGraphicFramePr>
        <p:xfrm>
          <a:off x="3635504" y="3429000"/>
          <a:ext cx="3827721" cy="2225040"/>
        </p:xfrm>
        <a:graphic>
          <a:graphicData uri="http://schemas.openxmlformats.org/drawingml/2006/table">
            <a:tbl>
              <a:tblPr firstRow="1" bandRow="1">
                <a:tableStyleId>{5C22544A-7EE6-4342-B048-85BDC9FD1C3A}</a:tableStyleId>
              </a:tblPr>
              <a:tblGrid>
                <a:gridCol w="1913860">
                  <a:extLst>
                    <a:ext uri="{9D8B030D-6E8A-4147-A177-3AD203B41FA5}">
                      <a16:colId xmlns:a16="http://schemas.microsoft.com/office/drawing/2014/main" val="3858576329"/>
                    </a:ext>
                  </a:extLst>
                </a:gridCol>
                <a:gridCol w="1913861">
                  <a:extLst>
                    <a:ext uri="{9D8B030D-6E8A-4147-A177-3AD203B41FA5}">
                      <a16:colId xmlns:a16="http://schemas.microsoft.com/office/drawing/2014/main" val="2857408882"/>
                    </a:ext>
                  </a:extLst>
                </a:gridCol>
              </a:tblGrid>
              <a:tr h="370840">
                <a:tc>
                  <a:txBody>
                    <a:bodyPr/>
                    <a:lstStyle/>
                    <a:p>
                      <a:r>
                        <a:rPr lang="en-US" dirty="0"/>
                        <a:t>Slots</a:t>
                      </a:r>
                    </a:p>
                  </a:txBody>
                  <a:tcPr/>
                </a:tc>
                <a:tc>
                  <a:txBody>
                    <a:bodyPr/>
                    <a:lstStyle/>
                    <a:p>
                      <a:r>
                        <a:rPr lang="en-US" dirty="0"/>
                        <a:t>Filter</a:t>
                      </a:r>
                    </a:p>
                  </a:txBody>
                  <a:tcPr/>
                </a:tc>
                <a:extLst>
                  <a:ext uri="{0D108BD9-81ED-4DB2-BD59-A6C34878D82A}">
                    <a16:rowId xmlns:a16="http://schemas.microsoft.com/office/drawing/2014/main" val="3847737379"/>
                  </a:ext>
                </a:extLst>
              </a:tr>
              <a:tr h="370840">
                <a:tc>
                  <a:txBody>
                    <a:bodyPr/>
                    <a:lstStyle/>
                    <a:p>
                      <a:r>
                        <a:rPr lang="en-US" dirty="0"/>
                        <a:t>Name</a:t>
                      </a:r>
                    </a:p>
                  </a:txBody>
                  <a:tcPr/>
                </a:tc>
                <a:tc>
                  <a:txBody>
                    <a:bodyPr/>
                    <a:lstStyle/>
                    <a:p>
                      <a:r>
                        <a:rPr lang="en-US" dirty="0">
                          <a:solidFill>
                            <a:srgbClr val="333333"/>
                          </a:solidFill>
                          <a:effectLst/>
                          <a:latin typeface="inter-regular"/>
                        </a:rPr>
                        <a:t>Peter</a:t>
                      </a:r>
                      <a:endParaRPr lang="en-US" dirty="0"/>
                    </a:p>
                  </a:txBody>
                  <a:tcPr/>
                </a:tc>
                <a:extLst>
                  <a:ext uri="{0D108BD9-81ED-4DB2-BD59-A6C34878D82A}">
                    <a16:rowId xmlns:a16="http://schemas.microsoft.com/office/drawing/2014/main" val="27077719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333333"/>
                          </a:solidFill>
                          <a:effectLst/>
                          <a:latin typeface="inter-bold"/>
                        </a:rPr>
                        <a:t>Profession</a:t>
                      </a:r>
                      <a:endParaRPr lang="en-US" dirty="0">
                        <a:solidFill>
                          <a:srgbClr val="333333"/>
                        </a:solidFill>
                        <a:effectLst/>
                        <a:latin typeface="inter-regular"/>
                      </a:endParaRPr>
                    </a:p>
                  </a:txBody>
                  <a:tcPr/>
                </a:tc>
                <a:tc>
                  <a:txBody>
                    <a:bodyPr/>
                    <a:lstStyle/>
                    <a:p>
                      <a:r>
                        <a:rPr lang="en-US" dirty="0">
                          <a:solidFill>
                            <a:srgbClr val="333333"/>
                          </a:solidFill>
                          <a:effectLst/>
                          <a:latin typeface="inter-regular"/>
                        </a:rPr>
                        <a:t>Doctor</a:t>
                      </a:r>
                      <a:endParaRPr lang="en-US" dirty="0"/>
                    </a:p>
                  </a:txBody>
                  <a:tcPr/>
                </a:tc>
                <a:extLst>
                  <a:ext uri="{0D108BD9-81ED-4DB2-BD59-A6C34878D82A}">
                    <a16:rowId xmlns:a16="http://schemas.microsoft.com/office/drawing/2014/main" val="2561544423"/>
                  </a:ext>
                </a:extLst>
              </a:tr>
              <a:tr h="370840">
                <a:tc>
                  <a:txBody>
                    <a:bodyPr/>
                    <a:lstStyle/>
                    <a:p>
                      <a:r>
                        <a:rPr lang="en-US" b="1" dirty="0">
                          <a:solidFill>
                            <a:srgbClr val="333333"/>
                          </a:solidFill>
                          <a:effectLst/>
                          <a:latin typeface="inter-bold"/>
                        </a:rPr>
                        <a:t>Age</a:t>
                      </a:r>
                      <a:endParaRPr lang="en-US" dirty="0"/>
                    </a:p>
                  </a:txBody>
                  <a:tcPr/>
                </a:tc>
                <a:tc>
                  <a:txBody>
                    <a:bodyPr/>
                    <a:lstStyle/>
                    <a:p>
                      <a:r>
                        <a:rPr lang="en-US" dirty="0">
                          <a:solidFill>
                            <a:srgbClr val="333333"/>
                          </a:solidFill>
                          <a:effectLst/>
                          <a:latin typeface="inter-regular"/>
                        </a:rPr>
                        <a:t>25</a:t>
                      </a:r>
                      <a:endParaRPr lang="en-US" dirty="0"/>
                    </a:p>
                  </a:txBody>
                  <a:tcPr/>
                </a:tc>
                <a:extLst>
                  <a:ext uri="{0D108BD9-81ED-4DB2-BD59-A6C34878D82A}">
                    <a16:rowId xmlns:a16="http://schemas.microsoft.com/office/drawing/2014/main" val="867383984"/>
                  </a:ext>
                </a:extLst>
              </a:tr>
              <a:tr h="370840">
                <a:tc>
                  <a:txBody>
                    <a:bodyPr/>
                    <a:lstStyle/>
                    <a:p>
                      <a:r>
                        <a:rPr lang="en-US" dirty="0"/>
                        <a:t>City</a:t>
                      </a:r>
                    </a:p>
                  </a:txBody>
                  <a:tcPr/>
                </a:tc>
                <a:tc>
                  <a:txBody>
                    <a:bodyPr/>
                    <a:lstStyle/>
                    <a:p>
                      <a:r>
                        <a:rPr lang="en-US" dirty="0">
                          <a:solidFill>
                            <a:srgbClr val="333333"/>
                          </a:solidFill>
                          <a:effectLst/>
                          <a:latin typeface="inter-regular"/>
                        </a:rPr>
                        <a:t>London</a:t>
                      </a:r>
                      <a:endParaRPr lang="en-US" dirty="0"/>
                    </a:p>
                  </a:txBody>
                  <a:tcPr/>
                </a:tc>
                <a:extLst>
                  <a:ext uri="{0D108BD9-81ED-4DB2-BD59-A6C34878D82A}">
                    <a16:rowId xmlns:a16="http://schemas.microsoft.com/office/drawing/2014/main" val="1100985906"/>
                  </a:ext>
                </a:extLst>
              </a:tr>
              <a:tr h="370840">
                <a:tc>
                  <a:txBody>
                    <a:bodyPr/>
                    <a:lstStyle/>
                    <a:p>
                      <a:r>
                        <a:rPr lang="en-US" dirty="0"/>
                        <a:t>Country</a:t>
                      </a:r>
                    </a:p>
                  </a:txBody>
                  <a:tcPr/>
                </a:tc>
                <a:tc>
                  <a:txBody>
                    <a:bodyPr/>
                    <a:lstStyle/>
                    <a:p>
                      <a:r>
                        <a:rPr lang="en-US" dirty="0"/>
                        <a:t>England</a:t>
                      </a:r>
                    </a:p>
                  </a:txBody>
                  <a:tcPr/>
                </a:tc>
                <a:extLst>
                  <a:ext uri="{0D108BD9-81ED-4DB2-BD59-A6C34878D82A}">
                    <a16:rowId xmlns:a16="http://schemas.microsoft.com/office/drawing/2014/main" val="961252790"/>
                  </a:ext>
                </a:extLst>
              </a:tr>
            </a:tbl>
          </a:graphicData>
        </a:graphic>
      </p:graphicFrame>
    </p:spTree>
    <p:extLst>
      <p:ext uri="{BB962C8B-B14F-4D97-AF65-F5344CB8AC3E}">
        <p14:creationId xmlns:p14="http://schemas.microsoft.com/office/powerpoint/2010/main" val="245421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B7D5-7570-4DDA-83AD-2F23AA2D8BC9}"/>
              </a:ext>
            </a:extLst>
          </p:cNvPr>
          <p:cNvSpPr>
            <a:spLocks noGrp="1"/>
          </p:cNvSpPr>
          <p:nvPr>
            <p:ph type="title"/>
          </p:nvPr>
        </p:nvSpPr>
        <p:spPr/>
        <p:txBody>
          <a:bodyPr/>
          <a:lstStyle/>
          <a:p>
            <a:r>
              <a:rPr lang="en-US" dirty="0"/>
              <a:t>KNOWLEDGE ACQUISITION</a:t>
            </a:r>
          </a:p>
        </p:txBody>
      </p:sp>
      <p:sp>
        <p:nvSpPr>
          <p:cNvPr id="3" name="Content Placeholder 2">
            <a:extLst>
              <a:ext uri="{FF2B5EF4-FFF2-40B4-BE49-F238E27FC236}">
                <a16:creationId xmlns:a16="http://schemas.microsoft.com/office/drawing/2014/main" id="{1064D1D5-04FF-4903-A84C-DF7D2AD1BC25}"/>
              </a:ext>
            </a:extLst>
          </p:cNvPr>
          <p:cNvSpPr>
            <a:spLocks noGrp="1"/>
          </p:cNvSpPr>
          <p:nvPr>
            <p:ph sz="quarter" idx="13"/>
          </p:nvPr>
        </p:nvSpPr>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Knowledge Acquisition is the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transformation</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of knowledge from the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forms in which it exists </a:t>
            </a:r>
            <a:r>
              <a:rPr kumimoji="0" lang="en-US" sz="1600" b="1"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into</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forms</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that can be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used in a knowledge based system.</a:t>
            </a: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It is a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process of adding new knowledge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to a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knowledge base, refining</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improving</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previously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acquired knowledge</a:t>
            </a: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Acquisition is usually associated with some definite purpose such as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expanding the capabilities of system</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improving or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enhancing the performance of some specific tasks.</a:t>
            </a: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Acquired knowledge consist of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facts, rules, concept, procedure, formulas, relationship, stats, plans, heuristic or any relevant information</a:t>
            </a:r>
          </a:p>
          <a:p>
            <a:endParaRPr lang="en-US" dirty="0"/>
          </a:p>
        </p:txBody>
      </p:sp>
    </p:spTree>
    <p:extLst>
      <p:ext uri="{BB962C8B-B14F-4D97-AF65-F5344CB8AC3E}">
        <p14:creationId xmlns:p14="http://schemas.microsoft.com/office/powerpoint/2010/main" val="366314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F186-6272-4310-91AD-BC94056F6314}"/>
              </a:ext>
            </a:extLst>
          </p:cNvPr>
          <p:cNvSpPr>
            <a:spLocks noGrp="1"/>
          </p:cNvSpPr>
          <p:nvPr>
            <p:ph type="title"/>
          </p:nvPr>
        </p:nvSpPr>
        <p:spPr/>
        <p:txBody>
          <a:bodyPr/>
          <a:lstStyle/>
          <a:p>
            <a:r>
              <a:rPr lang="en-US" dirty="0"/>
              <a:t>THREE MODEL OF KNOWLEDGE ACQUISITION </a:t>
            </a:r>
          </a:p>
        </p:txBody>
      </p:sp>
      <p:sp>
        <p:nvSpPr>
          <p:cNvPr id="3" name="Content Placeholder 2">
            <a:extLst>
              <a:ext uri="{FF2B5EF4-FFF2-40B4-BE49-F238E27FC236}">
                <a16:creationId xmlns:a16="http://schemas.microsoft.com/office/drawing/2014/main" id="{758C54B4-5130-465A-899C-67DD3FDDB18E}"/>
              </a:ext>
            </a:extLst>
          </p:cNvPr>
          <p:cNvSpPr>
            <a:spLocks noGrp="1"/>
          </p:cNvSpPr>
          <p:nvPr>
            <p:ph sz="quarter" idx="13"/>
          </p:nvPr>
        </p:nvSpPr>
        <p:spPr/>
        <p:txBody>
          <a:bodyPr/>
          <a:lstStyle/>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8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Handcrafting</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means coding;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knowledge</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is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converted into program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directly</a:t>
            </a:r>
          </a:p>
          <a:p>
            <a:pPr marL="0" marR="0" lvl="0" indent="0" algn="just"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8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Knowledge engineering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means working with expert system to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organize knowledge in a suitable form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for an expert system to use</a:t>
            </a:r>
          </a:p>
          <a:p>
            <a:pPr marL="0" marR="0" lvl="0" indent="0" algn="just"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8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Machine learning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means to extract the knowledge from training examples</a:t>
            </a:r>
          </a:p>
          <a:p>
            <a:endParaRPr lang="en-US" dirty="0"/>
          </a:p>
        </p:txBody>
      </p:sp>
    </p:spTree>
    <p:extLst>
      <p:ext uri="{BB962C8B-B14F-4D97-AF65-F5344CB8AC3E}">
        <p14:creationId xmlns:p14="http://schemas.microsoft.com/office/powerpoint/2010/main" val="128210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0496-A7CE-44F8-BB0D-AD488A74EDAE}"/>
              </a:ext>
            </a:extLst>
          </p:cNvPr>
          <p:cNvSpPr>
            <a:spLocks noGrp="1"/>
          </p:cNvSpPr>
          <p:nvPr>
            <p:ph type="title"/>
          </p:nvPr>
        </p:nvSpPr>
        <p:spPr/>
        <p:txBody>
          <a:bodyPr/>
          <a:lstStyle/>
          <a:p>
            <a:r>
              <a:rPr lang="en-US" dirty="0"/>
              <a:t>CHALLENGES/ ISSUES IN KNOWLEDGE ACQUISITION</a:t>
            </a:r>
          </a:p>
        </p:txBody>
      </p:sp>
      <p:sp>
        <p:nvSpPr>
          <p:cNvPr id="3" name="Content Placeholder 2">
            <a:extLst>
              <a:ext uri="{FF2B5EF4-FFF2-40B4-BE49-F238E27FC236}">
                <a16:creationId xmlns:a16="http://schemas.microsoft.com/office/drawing/2014/main" id="{36DE474D-E75D-4116-A85D-04F17B0451C7}"/>
              </a:ext>
            </a:extLst>
          </p:cNvPr>
          <p:cNvSpPr>
            <a:spLocks noGrp="1"/>
          </p:cNvSpPr>
          <p:nvPr>
            <p:ph sz="quarter" idx="13"/>
          </p:nvPr>
        </p:nvSpPr>
        <p:spPr/>
        <p:txBody>
          <a:bodyPr/>
          <a:lstStyle/>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Most knowledge is in the heads of experts</a:t>
            </a:r>
          </a:p>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Experts have vast amount of knowledge</a:t>
            </a:r>
          </a:p>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Experts are very busy and valuable people</a:t>
            </a:r>
          </a:p>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Each expert doesn't know everything</a:t>
            </a:r>
          </a:p>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Knowledge is short lived</a:t>
            </a:r>
          </a:p>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Difference in experts opinions</a:t>
            </a:r>
          </a:p>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Difficulties in structuring knowledge – Losing a significant amount of knowledge when structuring implicit knowledge</a:t>
            </a:r>
          </a:p>
          <a:p>
            <a:pPr marL="342900" marR="0" lvl="0" indent="-342900" algn="just" defTabSz="914400" rtl="0" eaLnBrk="1" fontAlgn="base"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Domain Expert’s unwillingness </a:t>
            </a:r>
          </a:p>
          <a:p>
            <a:pPr marL="628650" marR="0" lvl="0" indent="0" algn="just"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Unavailable</a:t>
            </a:r>
          </a:p>
          <a:p>
            <a:pPr marL="628650" marR="0" lvl="0" indent="0" algn="just"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 Uncooperative </a:t>
            </a:r>
          </a:p>
          <a:p>
            <a:pPr marL="628650" marR="0" lvl="0" indent="0" algn="just"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No knowledge of computers and Expert Systems</a:t>
            </a:r>
          </a:p>
          <a:p>
            <a:endParaRPr lang="en-US" dirty="0"/>
          </a:p>
        </p:txBody>
      </p:sp>
    </p:spTree>
    <p:extLst>
      <p:ext uri="{BB962C8B-B14F-4D97-AF65-F5344CB8AC3E}">
        <p14:creationId xmlns:p14="http://schemas.microsoft.com/office/powerpoint/2010/main" val="1305717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81C1-9590-4A44-87A0-5B4DC2F9C8B1}"/>
              </a:ext>
            </a:extLst>
          </p:cNvPr>
          <p:cNvSpPr>
            <a:spLocks noGrp="1"/>
          </p:cNvSpPr>
          <p:nvPr>
            <p:ph type="title"/>
          </p:nvPr>
        </p:nvSpPr>
        <p:spPr>
          <a:xfrm>
            <a:off x="720344" y="2630911"/>
            <a:ext cx="10364451" cy="1596177"/>
          </a:xfrm>
        </p:spPr>
        <p:txBody>
          <a:bodyPr/>
          <a:lstStyle/>
          <a:p>
            <a:r>
              <a:rPr lang="en-US" dirty="0"/>
              <a:t>Thankyou</a:t>
            </a:r>
          </a:p>
        </p:txBody>
      </p:sp>
    </p:spTree>
    <p:extLst>
      <p:ext uri="{BB962C8B-B14F-4D97-AF65-F5344CB8AC3E}">
        <p14:creationId xmlns:p14="http://schemas.microsoft.com/office/powerpoint/2010/main" val="348407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61A1-B787-4615-A235-9EC57367E734}"/>
              </a:ext>
            </a:extLst>
          </p:cNvPr>
          <p:cNvSpPr>
            <a:spLocks noGrp="1"/>
          </p:cNvSpPr>
          <p:nvPr>
            <p:ph type="title"/>
          </p:nvPr>
        </p:nvSpPr>
        <p:spPr/>
        <p:txBody>
          <a:bodyPr/>
          <a:lstStyle/>
          <a:p>
            <a:r>
              <a:rPr lang="en-US" dirty="0"/>
              <a:t>What To Represent ?</a:t>
            </a:r>
            <a:br>
              <a:rPr lang="en-US" dirty="0"/>
            </a:br>
            <a:endParaRPr lang="en-US" dirty="0"/>
          </a:p>
        </p:txBody>
      </p:sp>
      <p:sp>
        <p:nvSpPr>
          <p:cNvPr id="3" name="Content Placeholder 2">
            <a:extLst>
              <a:ext uri="{FF2B5EF4-FFF2-40B4-BE49-F238E27FC236}">
                <a16:creationId xmlns:a16="http://schemas.microsoft.com/office/drawing/2014/main" id="{F61E46B5-4B00-4FE3-9302-6FFCEDF9C2EE}"/>
              </a:ext>
            </a:extLst>
          </p:cNvPr>
          <p:cNvSpPr>
            <a:spLocks noGrp="1"/>
          </p:cNvSpPr>
          <p:nvPr>
            <p:ph sz="quarter" idx="13"/>
          </p:nvPr>
        </p:nvSpPr>
        <p:spPr>
          <a:xfrm>
            <a:off x="913774" y="1814732"/>
            <a:ext cx="10363826" cy="4853354"/>
          </a:xfrm>
        </p:spPr>
        <p:txBody>
          <a:bodyP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Following are the various fields of knowledge which needs to be represented in AI systems.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Object:</a:t>
            </a:r>
            <a:r>
              <a:rPr kumimoji="0" lang="en-US" sz="1500" b="0" i="0" u="none" strike="noStrike" kern="1200" cap="none" spc="0" normalizeH="0" baseline="0" noProof="0" dirty="0">
                <a:ln>
                  <a:noFill/>
                </a:ln>
                <a:solidFill>
                  <a:srgbClr val="C0504D">
                    <a:lumMod val="20000"/>
                    <a:lumOff val="80000"/>
                  </a:srgbClr>
                </a:solidFill>
                <a:effectLst/>
                <a:uLnTx/>
                <a:uFillTx/>
                <a:latin typeface="Times New Roman" panose="02020603050405020304" pitchFamily="18" charset="0"/>
                <a:ea typeface="+mn-ea"/>
                <a:cs typeface="Times New Roman" panose="02020603050405020304" pitchFamily="18" charset="0"/>
              </a:rPr>
              <a:t> </a:t>
            </a: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All the facts about objects in our domain world. E.g., Guitars contains strings, trumpets are brass instruments.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Events:</a:t>
            </a: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Events are the actions which occur in our domain world.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Performance:</a:t>
            </a: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It describe behavior which involves knowledge about how to do things. How it  respond and act or how efficiently it reacts.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Meta-knowledge:</a:t>
            </a:r>
            <a:r>
              <a:rPr kumimoji="0" lang="en-US" sz="15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It is knowledge about the all the knowledge that we consider in our domain.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Facts:</a:t>
            </a:r>
            <a:r>
              <a:rPr kumimoji="0" lang="en-US" sz="15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Facts are the truths about the real world and the domain what we represent.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Knowledge-Base:</a:t>
            </a:r>
            <a:r>
              <a:rPr kumimoji="0" lang="en-US" sz="15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 </a:t>
            </a: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 central component of the knowledge-based agents is the knowledge base. It is represented as KB. The Knowledgebase is a group of the Sentences (Here, sentences are used as a technical term – (NLP )and not identical with the English language).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Natural language processing (NLP) is the relationship between computers and human language. More specifically, natural language processing is the computer understanding, analysis, manipulation, and/or generation of natural language</a:t>
            </a:r>
          </a:p>
        </p:txBody>
      </p:sp>
    </p:spTree>
    <p:extLst>
      <p:ext uri="{BB962C8B-B14F-4D97-AF65-F5344CB8AC3E}">
        <p14:creationId xmlns:p14="http://schemas.microsoft.com/office/powerpoint/2010/main" val="258536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F6B-658D-4175-B62D-77D28D3B69CF}"/>
              </a:ext>
            </a:extLst>
          </p:cNvPr>
          <p:cNvSpPr>
            <a:spLocks noGrp="1"/>
          </p:cNvSpPr>
          <p:nvPr>
            <p:ph type="title"/>
          </p:nvPr>
        </p:nvSpPr>
        <p:spPr/>
        <p:txBody>
          <a:bodyPr/>
          <a:lstStyle/>
          <a:p>
            <a:r>
              <a:rPr lang="en-US" dirty="0"/>
              <a:t>Symbolic AI</a:t>
            </a:r>
          </a:p>
        </p:txBody>
      </p:sp>
      <p:sp>
        <p:nvSpPr>
          <p:cNvPr id="3" name="Content Placeholder 2">
            <a:extLst>
              <a:ext uri="{FF2B5EF4-FFF2-40B4-BE49-F238E27FC236}">
                <a16:creationId xmlns:a16="http://schemas.microsoft.com/office/drawing/2014/main" id="{B12AC408-8251-4210-A124-A9E779D745AD}"/>
              </a:ext>
            </a:extLst>
          </p:cNvPr>
          <p:cNvSpPr>
            <a:spLocks noGrp="1"/>
          </p:cNvSpPr>
          <p:nvPr>
            <p:ph sz="quarter" idx="13"/>
          </p:nvPr>
        </p:nvSpPr>
        <p:spPr/>
        <p:txBody>
          <a:bodyPr>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Symbolic AI </a:t>
            </a: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Symbolic artificial intelligence is  also known as Good, Old-Fashioned AI (GOAI)</a:t>
            </a: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Implementations of symbolic reasoning are called rules engines or expert systems or knowledge graphs.</a:t>
            </a: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These systems are essentially heaps of nested if-then statements drawing conclusions about entities (human-readable concepts) and their relations (expressed in well understood semantics like X is-a man or X lives-in America)</a:t>
            </a: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symbolic approach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says that the best way to teach an AI is to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feed it human-readable information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related to what you think it needs to know. If you want to create an AI to replace a doctor, you feed it a ton of medical textbooks and it answers questions by looking up the answers from those textbooks</a:t>
            </a:r>
          </a:p>
          <a:p>
            <a:endParaRPr lang="en-US" dirty="0"/>
          </a:p>
        </p:txBody>
      </p:sp>
    </p:spTree>
    <p:extLst>
      <p:ext uri="{BB962C8B-B14F-4D97-AF65-F5344CB8AC3E}">
        <p14:creationId xmlns:p14="http://schemas.microsoft.com/office/powerpoint/2010/main" val="86856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A998-FC1C-4ECA-AE22-8DAE7D0D508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FEDB71-D59B-4E80-8EA5-9048F2DD79C4}"/>
              </a:ext>
            </a:extLst>
          </p:cNvPr>
          <p:cNvSpPr>
            <a:spLocks noGrp="1"/>
          </p:cNvSpPr>
          <p:nvPr>
            <p:ph sz="quarter" idx="13"/>
          </p:nvPr>
        </p:nvSpPr>
        <p:spPr/>
        <p:txBody>
          <a:bodyPr>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In Symbolic AI , all steps are based on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symbolic human readable representations of the problem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and  use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logic and search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to solve problem.</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Key</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advantage</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of Symbolic AI is that the </a:t>
            </a:r>
            <a:r>
              <a:rPr kumimoji="0" lang="en-US" sz="1600" b="0"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reasoning process</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can be easily understood – a Symbolic AI program can easily explain why a certain conclusion is reached and what the reasoning steps had been.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 key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disadvantage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of Symbolic AI is that for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learning process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the rules and knowledge has to be hand coded which is a hard problem.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Symbolic Knowledge Representation: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1.Production Rules</a:t>
            </a:r>
          </a:p>
          <a:p>
            <a:pPr marL="0" marR="0" lvl="0" indent="0" algn="l"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2. Logical Representation</a:t>
            </a:r>
          </a:p>
          <a:p>
            <a:pPr marL="0" marR="0" lvl="0" indent="0" algn="l"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3.Semantic Net</a:t>
            </a:r>
          </a:p>
          <a:p>
            <a:pPr marL="0" marR="0" lvl="0" indent="0" algn="l"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4.Frames</a:t>
            </a:r>
          </a:p>
          <a:p>
            <a:endParaRPr lang="en-US" dirty="0"/>
          </a:p>
        </p:txBody>
      </p:sp>
    </p:spTree>
    <p:extLst>
      <p:ext uri="{BB962C8B-B14F-4D97-AF65-F5344CB8AC3E}">
        <p14:creationId xmlns:p14="http://schemas.microsoft.com/office/powerpoint/2010/main" val="314695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174F-58D8-420A-8564-0D590A0723F3}"/>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SYMBOLIC KNOWLEDGE REPRESENTATION TECHNIQUES</a:t>
            </a:r>
            <a:endParaRPr lang="en-US" dirty="0"/>
          </a:p>
        </p:txBody>
      </p:sp>
      <p:pic>
        <p:nvPicPr>
          <p:cNvPr id="4" name="Content Placeholder 3">
            <a:extLst>
              <a:ext uri="{FF2B5EF4-FFF2-40B4-BE49-F238E27FC236}">
                <a16:creationId xmlns:a16="http://schemas.microsoft.com/office/drawing/2014/main" id="{309ABDD4-F4FE-4DBB-B882-382B8DEED94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38048" y="2214694"/>
            <a:ext cx="6115904" cy="3334215"/>
          </a:xfrm>
        </p:spPr>
      </p:pic>
    </p:spTree>
    <p:extLst>
      <p:ext uri="{BB962C8B-B14F-4D97-AF65-F5344CB8AC3E}">
        <p14:creationId xmlns:p14="http://schemas.microsoft.com/office/powerpoint/2010/main" val="338038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A5EF-5B98-471A-BDC3-A8531D42700C}"/>
              </a:ext>
            </a:extLst>
          </p:cNvPr>
          <p:cNvSpPr>
            <a:spLocks noGrp="1"/>
          </p:cNvSpPr>
          <p:nvPr>
            <p:ph type="title"/>
          </p:nvPr>
        </p:nvSpPr>
        <p:spPr/>
        <p:txBody>
          <a:bodyPr/>
          <a:lstStyle/>
          <a:p>
            <a:r>
              <a:rPr lang="en-US" dirty="0"/>
              <a:t>Production Rules </a:t>
            </a:r>
            <a:br>
              <a:rPr lang="en-US" dirty="0"/>
            </a:br>
            <a:endParaRPr lang="en-US" dirty="0"/>
          </a:p>
        </p:txBody>
      </p:sp>
      <p:sp>
        <p:nvSpPr>
          <p:cNvPr id="3" name="Content Placeholder 2">
            <a:extLst>
              <a:ext uri="{FF2B5EF4-FFF2-40B4-BE49-F238E27FC236}">
                <a16:creationId xmlns:a16="http://schemas.microsoft.com/office/drawing/2014/main" id="{25009287-5539-47B5-9731-C01477C3AC69}"/>
              </a:ext>
            </a:extLst>
          </p:cNvPr>
          <p:cNvSpPr>
            <a:spLocks noGrp="1"/>
          </p:cNvSpPr>
          <p:nvPr>
            <p:ph sz="quarter" idx="13"/>
          </p:nvPr>
        </p:nvSpPr>
        <p:spPr/>
        <p:txBody>
          <a:bodyPr>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Production rules system consist of </a:t>
            </a:r>
            <a:r>
              <a:rPr kumimoji="0" lang="en-US" sz="1600" b="0"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a:t>
            </a:r>
            <a:r>
              <a:rPr kumimoji="0" lang="en-US" sz="1600" b="1"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condition, action</a:t>
            </a:r>
            <a:r>
              <a:rPr kumimoji="0" lang="en-US" sz="1600" b="0" i="1"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pairs</a:t>
            </a:r>
            <a:r>
              <a:rPr kumimoji="0" lang="en-US" sz="1600" b="0" i="1"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which mean, "If condition then action". It has mainly three parts:</a:t>
            </a:r>
          </a:p>
          <a:p>
            <a:pPr marL="1543050" marR="0" lvl="0" indent="0" algn="just"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1.The set of production rules</a:t>
            </a:r>
          </a:p>
          <a:p>
            <a:pPr marL="1543050" marR="0" lvl="0" indent="0" algn="just"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2.Working Memory</a:t>
            </a:r>
          </a:p>
          <a:p>
            <a:pPr marL="1543050" marR="0" lvl="0" indent="0" algn="just"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3.new situation</a:t>
            </a:r>
          </a:p>
          <a:p>
            <a:pPr marL="0" lvl="0" indent="0" algn="just">
              <a:lnSpc>
                <a:spcPct val="100000"/>
              </a:lnSpc>
              <a:spcBef>
                <a:spcPct val="20000"/>
              </a:spcBef>
              <a:buClrTx/>
              <a:buNone/>
              <a:defRPr/>
            </a:pPr>
            <a:r>
              <a:rPr lang="en-US" sz="1600" cap="none" dirty="0">
                <a:latin typeface="Times New Roman" panose="02020603050405020304" pitchFamily="18" charset="0"/>
                <a:cs typeface="Times New Roman" panose="02020603050405020304" pitchFamily="18" charset="0"/>
              </a:rPr>
              <a:t>1. In production rules agent/system</a:t>
            </a:r>
            <a:r>
              <a:rPr lang="en-US" sz="1600" cap="none" dirty="0">
                <a:solidFill>
                  <a:prstClr val="white"/>
                </a:solidFill>
                <a:latin typeface="Times New Roman" panose="02020603050405020304" pitchFamily="18" charset="0"/>
                <a:cs typeface="Times New Roman" panose="02020603050405020304" pitchFamily="18" charset="0"/>
              </a:rPr>
              <a:t> </a:t>
            </a:r>
            <a:r>
              <a:rPr lang="en-US" sz="1600" cap="none" dirty="0">
                <a:solidFill>
                  <a:srgbClr val="FF856D"/>
                </a:solidFill>
                <a:latin typeface="Times New Roman" panose="02020603050405020304" pitchFamily="18" charset="0"/>
                <a:cs typeface="Times New Roman" panose="02020603050405020304" pitchFamily="18" charset="0"/>
              </a:rPr>
              <a:t>checks for the condition </a:t>
            </a:r>
            <a:r>
              <a:rPr lang="en-US" sz="1600" cap="none" dirty="0">
                <a:latin typeface="Times New Roman" panose="02020603050405020304" pitchFamily="18" charset="0"/>
                <a:cs typeface="Times New Roman" panose="02020603050405020304" pitchFamily="18" charset="0"/>
              </a:rPr>
              <a:t>and if the condition exists then </a:t>
            </a:r>
            <a:r>
              <a:rPr lang="en-US" sz="1600" cap="none" dirty="0">
                <a:solidFill>
                  <a:srgbClr val="FF856D"/>
                </a:solidFill>
                <a:latin typeface="Times New Roman" panose="02020603050405020304" pitchFamily="18" charset="0"/>
                <a:cs typeface="Times New Roman" panose="02020603050405020304" pitchFamily="18" charset="0"/>
              </a:rPr>
              <a:t>production rule fires</a:t>
            </a:r>
            <a:r>
              <a:rPr lang="en-US" sz="1600" cap="none" dirty="0">
                <a:solidFill>
                  <a:prstClr val="white"/>
                </a:solidFill>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and </a:t>
            </a:r>
            <a:r>
              <a:rPr lang="en-US" sz="1600" cap="none" dirty="0">
                <a:solidFill>
                  <a:srgbClr val="FF856D"/>
                </a:solidFill>
                <a:latin typeface="Times New Roman" panose="02020603050405020304" pitchFamily="18" charset="0"/>
                <a:cs typeface="Times New Roman" panose="02020603050405020304" pitchFamily="18" charset="0"/>
              </a:rPr>
              <a:t>corresponding action</a:t>
            </a:r>
            <a:r>
              <a:rPr lang="en-US" sz="1600" cap="none" dirty="0">
                <a:solidFill>
                  <a:prstClr val="white"/>
                </a:solidFill>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is carried out. The </a:t>
            </a:r>
            <a:r>
              <a:rPr lang="en-US" sz="1600" cap="none" dirty="0">
                <a:solidFill>
                  <a:srgbClr val="FF856D"/>
                </a:solidFill>
                <a:latin typeface="Times New Roman" panose="02020603050405020304" pitchFamily="18" charset="0"/>
                <a:cs typeface="Times New Roman" panose="02020603050405020304" pitchFamily="18" charset="0"/>
              </a:rPr>
              <a:t>condition part </a:t>
            </a:r>
            <a:r>
              <a:rPr lang="en-US" sz="1600" cap="none" dirty="0">
                <a:latin typeface="Times New Roman" panose="02020603050405020304" pitchFamily="18" charset="0"/>
                <a:cs typeface="Times New Roman" panose="02020603050405020304" pitchFamily="18" charset="0"/>
              </a:rPr>
              <a:t>of the rule determines which rule may be applied to a problem. And the</a:t>
            </a:r>
            <a:r>
              <a:rPr lang="en-US" sz="1600" cap="none" dirty="0">
                <a:solidFill>
                  <a:prstClr val="white"/>
                </a:solidFill>
                <a:latin typeface="Times New Roman" panose="02020603050405020304" pitchFamily="18" charset="0"/>
                <a:cs typeface="Times New Roman" panose="02020603050405020304" pitchFamily="18" charset="0"/>
              </a:rPr>
              <a:t> </a:t>
            </a:r>
            <a:r>
              <a:rPr lang="en-US" sz="1600" cap="none" dirty="0">
                <a:solidFill>
                  <a:srgbClr val="FF856D"/>
                </a:solidFill>
                <a:latin typeface="Times New Roman" panose="02020603050405020304" pitchFamily="18" charset="0"/>
                <a:cs typeface="Times New Roman" panose="02020603050405020304" pitchFamily="18" charset="0"/>
              </a:rPr>
              <a:t>action part </a:t>
            </a:r>
            <a:r>
              <a:rPr lang="en-US" sz="1600" cap="none" dirty="0">
                <a:latin typeface="Times New Roman" panose="02020603050405020304" pitchFamily="18" charset="0"/>
                <a:cs typeface="Times New Roman" panose="02020603050405020304" pitchFamily="18" charset="0"/>
              </a:rPr>
              <a:t>carries out the associated problem-solving steps. This complete process is called a </a:t>
            </a:r>
            <a:r>
              <a:rPr lang="en-US" sz="1600" cap="none" dirty="0">
                <a:solidFill>
                  <a:srgbClr val="FF856D"/>
                </a:solidFill>
                <a:latin typeface="Times New Roman" panose="02020603050405020304" pitchFamily="18" charset="0"/>
                <a:cs typeface="Times New Roman" panose="02020603050405020304" pitchFamily="18" charset="0"/>
              </a:rPr>
              <a:t>recognize-act cycle</a:t>
            </a:r>
            <a:r>
              <a:rPr lang="en-US" sz="1600" cap="none" dirty="0">
                <a:solidFill>
                  <a:prstClr val="white"/>
                </a:solidFill>
                <a:latin typeface="Times New Roman" panose="02020603050405020304" pitchFamily="18" charset="0"/>
                <a:cs typeface="Times New Roman" panose="02020603050405020304" pitchFamily="18" charset="0"/>
              </a:rPr>
              <a:t>.</a:t>
            </a:r>
          </a:p>
          <a:p>
            <a:pPr marL="0" lvl="0" indent="0" algn="just">
              <a:lnSpc>
                <a:spcPct val="100000"/>
              </a:lnSpc>
              <a:spcBef>
                <a:spcPct val="20000"/>
              </a:spcBef>
              <a:buClrTx/>
              <a:buNone/>
              <a:defRPr/>
            </a:pPr>
            <a:r>
              <a:rPr lang="en-US" sz="1600" cap="none" dirty="0">
                <a:latin typeface="Times New Roman" panose="02020603050405020304" pitchFamily="18" charset="0"/>
                <a:cs typeface="Times New Roman" panose="02020603050405020304" pitchFamily="18" charset="0"/>
              </a:rPr>
              <a:t>2. The </a:t>
            </a:r>
            <a:r>
              <a:rPr lang="en-US" sz="1600" cap="none" dirty="0">
                <a:solidFill>
                  <a:srgbClr val="FF856D"/>
                </a:solidFill>
                <a:latin typeface="Times New Roman" panose="02020603050405020304" pitchFamily="18" charset="0"/>
                <a:cs typeface="Times New Roman" panose="02020603050405020304" pitchFamily="18" charset="0"/>
              </a:rPr>
              <a:t>working memory </a:t>
            </a:r>
            <a:r>
              <a:rPr lang="en-US" sz="1600" cap="none" dirty="0">
                <a:latin typeface="Times New Roman" panose="02020603050405020304" pitchFamily="18" charset="0"/>
                <a:cs typeface="Times New Roman" panose="02020603050405020304" pitchFamily="18" charset="0"/>
              </a:rPr>
              <a:t>contains the description of the current state of problems 3</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.The recognize-act-cycle</a:t>
            </a:r>
          </a:p>
          <a:p>
            <a:pPr marL="0" marR="0" lvl="0" indent="0" algn="just"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and events which are solving. Rules can write knowledge (update) to the working memory. This knowledge match and may fire other rules.</a:t>
            </a:r>
          </a:p>
          <a:p>
            <a:pPr marL="0" marR="0" lvl="0" indent="0" algn="just" defTabSz="9144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3.  If there is a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new situation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(state) generates, then multiple production rules will be fired together, this is called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conflict set</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In this situation, the agent/system needs to </a:t>
            </a:r>
            <a:r>
              <a:rPr kumimoji="0" lang="en-US" sz="1600" b="0"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select a rule</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from these sets, and it is called a conflict resolution.</a:t>
            </a:r>
          </a:p>
          <a:p>
            <a:endParaRPr lang="en-US" dirty="0"/>
          </a:p>
        </p:txBody>
      </p:sp>
    </p:spTree>
    <p:extLst>
      <p:ext uri="{BB962C8B-B14F-4D97-AF65-F5344CB8AC3E}">
        <p14:creationId xmlns:p14="http://schemas.microsoft.com/office/powerpoint/2010/main" val="227338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1A67-783C-4F2B-90C7-6A7987C83FF1}"/>
              </a:ext>
            </a:extLst>
          </p:cNvPr>
          <p:cNvSpPr>
            <a:spLocks noGrp="1"/>
          </p:cNvSpPr>
          <p:nvPr>
            <p:ph type="title"/>
          </p:nvPr>
        </p:nvSpPr>
        <p:spPr/>
        <p:txBody>
          <a:bodyPr/>
          <a:lstStyle/>
          <a:p>
            <a:r>
              <a:rPr lang="en-US" dirty="0"/>
              <a:t>Production Rules </a:t>
            </a:r>
            <a:br>
              <a:rPr lang="en-US" dirty="0"/>
            </a:br>
            <a:endParaRPr lang="en-US" dirty="0"/>
          </a:p>
        </p:txBody>
      </p:sp>
      <p:sp>
        <p:nvSpPr>
          <p:cNvPr id="3" name="Content Placeholder 2">
            <a:extLst>
              <a:ext uri="{FF2B5EF4-FFF2-40B4-BE49-F238E27FC236}">
                <a16:creationId xmlns:a16="http://schemas.microsoft.com/office/drawing/2014/main" id="{EC54248B-9C1E-408A-B6AD-CBDD78D91502}"/>
              </a:ext>
            </a:extLst>
          </p:cNvPr>
          <p:cNvSpPr>
            <a:spLocks noGrp="1"/>
          </p:cNvSpPr>
          <p:nvPr>
            <p:ph sz="quarter" idx="13"/>
          </p:nvPr>
        </p:nvSpPr>
        <p:spPr>
          <a:xfrm>
            <a:off x="913774" y="1895476"/>
            <a:ext cx="10363826" cy="3895724"/>
          </a:xfrm>
        </p:spPr>
        <p:txBody>
          <a:bodyPr>
            <a:normAutofit fontScale="77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EXAMPLE: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a:ln>
                  <a:noFill/>
                </a:ln>
                <a:solidFill>
                  <a:srgbClr val="9BBB59">
                    <a:lumMod val="20000"/>
                    <a:lumOff val="80000"/>
                  </a:srgbClr>
                </a:solidFill>
                <a:effectLst/>
                <a:uLnTx/>
                <a:uFillTx/>
                <a:latin typeface="Times New Roman" panose="02020603050405020304" pitchFamily="18" charset="0"/>
                <a:ea typeface="+mn-ea"/>
                <a:cs typeface="Times New Roman" panose="02020603050405020304" pitchFamily="18" charset="0"/>
              </a:rPr>
              <a:t>IF (at bus stop AND bus arrives) THEN action (get into the bus)</a:t>
            </a:r>
            <a:endParaRPr kumimoji="0" lang="en-US" sz="1600" b="0" i="0" u="none" strike="noStrike" kern="1200" cap="none" spc="0" normalizeH="0" baseline="0" noProof="0" dirty="0">
              <a:ln>
                <a:noFill/>
              </a:ln>
              <a:solidFill>
                <a:srgbClr val="9BBB59">
                  <a:lumMod val="20000"/>
                  <a:lumOff val="80000"/>
                </a:srgb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a:ln>
                  <a:noFill/>
                </a:ln>
                <a:solidFill>
                  <a:srgbClr val="9BBB59">
                    <a:lumMod val="20000"/>
                    <a:lumOff val="80000"/>
                  </a:srgbClr>
                </a:solidFill>
                <a:effectLst/>
                <a:uLnTx/>
                <a:uFillTx/>
                <a:latin typeface="Times New Roman" panose="02020603050405020304" pitchFamily="18" charset="0"/>
                <a:ea typeface="+mn-ea"/>
                <a:cs typeface="Times New Roman" panose="02020603050405020304" pitchFamily="18" charset="0"/>
              </a:rPr>
              <a:t>IF (on the bus AND paid AND empty seat) THEN action (sit down).</a:t>
            </a:r>
            <a:endParaRPr kumimoji="0" lang="en-US" sz="1600" b="0" i="0" u="none" strike="noStrike" kern="1200" cap="none" spc="0" normalizeH="0" baseline="0" noProof="0" dirty="0">
              <a:ln>
                <a:noFill/>
              </a:ln>
              <a:solidFill>
                <a:srgbClr val="9BBB59">
                  <a:lumMod val="20000"/>
                  <a:lumOff val="80000"/>
                </a:srgb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a:ln>
                  <a:noFill/>
                </a:ln>
                <a:solidFill>
                  <a:srgbClr val="9BBB59">
                    <a:lumMod val="20000"/>
                    <a:lumOff val="80000"/>
                  </a:srgbClr>
                </a:solidFill>
                <a:effectLst/>
                <a:uLnTx/>
                <a:uFillTx/>
                <a:latin typeface="Times New Roman" panose="02020603050405020304" pitchFamily="18" charset="0"/>
                <a:ea typeface="+mn-ea"/>
                <a:cs typeface="Times New Roman" panose="02020603050405020304" pitchFamily="18" charset="0"/>
              </a:rPr>
              <a:t>IF (on bus AND unpaid) THEN action (pay charges).</a:t>
            </a:r>
            <a:endParaRPr kumimoji="0" lang="en-US" sz="1600" b="0" i="0" u="none" strike="noStrike" kern="1200" cap="none" spc="0" normalizeH="0" baseline="0" noProof="0" dirty="0">
              <a:ln>
                <a:noFill/>
              </a:ln>
              <a:solidFill>
                <a:srgbClr val="9BBB59">
                  <a:lumMod val="20000"/>
                  <a:lumOff val="80000"/>
                </a:srgb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a:ln>
                  <a:noFill/>
                </a:ln>
                <a:solidFill>
                  <a:srgbClr val="9BBB59">
                    <a:lumMod val="20000"/>
                    <a:lumOff val="80000"/>
                  </a:srgbClr>
                </a:solidFill>
                <a:effectLst/>
                <a:uLnTx/>
                <a:uFillTx/>
                <a:latin typeface="Times New Roman" panose="02020603050405020304" pitchFamily="18" charset="0"/>
                <a:ea typeface="+mn-ea"/>
                <a:cs typeface="Times New Roman" panose="02020603050405020304" pitchFamily="18" charset="0"/>
              </a:rPr>
              <a:t>IF (bus arrives at destination) THEN action (get down from the bus).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              Advantages of Production rule: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 production rules are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expressed in natural language</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Each rule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define a small and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independent piece </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of knowledge.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The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production rules are highly modular</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so we can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easily remove, add or modify</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an individual rule.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New rules may be added and old ones deleted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Rules</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are usually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independent</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of other rules.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US" sz="1600" b="1" i="0" u="none" strike="noStrike" kern="1200" cap="none" spc="0" normalizeH="0" baseline="0" noProof="0" dirty="0">
                <a:ln>
                  <a:noFill/>
                </a:ln>
                <a:solidFill>
                  <a:srgbClr val="FF856D"/>
                </a:solidFill>
                <a:effectLst/>
                <a:uLnTx/>
                <a:uFillTx/>
                <a:latin typeface="Times New Roman" panose="02020603050405020304" pitchFamily="18" charset="0"/>
                <a:ea typeface="+mn-ea"/>
                <a:cs typeface="Times New Roman" panose="02020603050405020304" pitchFamily="18" charset="0"/>
              </a:rPr>
              <a:t>Disadvantages of Production rule</a:t>
            </a:r>
            <a:r>
              <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Production rule system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does not exhibit any learning capabilities</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as it </a:t>
            </a: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does not store the result of the problem</a:t>
            </a: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for the future uses.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During the execution of the program, many rules may be active hence rule-based production systems are inefficient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1"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Note: The production rules as knowledge representation mechanism are used in the design of many "Rule-based systems"  also called "Production systems"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263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CA74-E964-4420-AB28-F3A8DFC075E4}"/>
              </a:ext>
            </a:extLst>
          </p:cNvPr>
          <p:cNvSpPr>
            <a:spLocks noGrp="1"/>
          </p:cNvSpPr>
          <p:nvPr>
            <p:ph type="title"/>
          </p:nvPr>
        </p:nvSpPr>
        <p:spPr/>
        <p:txBody>
          <a:bodyPr/>
          <a:lstStyle/>
          <a:p>
            <a:r>
              <a:rPr lang="en-US" dirty="0"/>
              <a:t>Logical Representation</a:t>
            </a:r>
          </a:p>
        </p:txBody>
      </p:sp>
      <p:sp>
        <p:nvSpPr>
          <p:cNvPr id="3" name="Content Placeholder 2">
            <a:extLst>
              <a:ext uri="{FF2B5EF4-FFF2-40B4-BE49-F238E27FC236}">
                <a16:creationId xmlns:a16="http://schemas.microsoft.com/office/drawing/2014/main" id="{A7C9B8ED-969B-4DEC-B1D5-8DB82FA263E6}"/>
              </a:ext>
            </a:extLst>
          </p:cNvPr>
          <p:cNvSpPr>
            <a:spLocks noGrp="1"/>
          </p:cNvSpPr>
          <p:nvPr>
            <p:ph sz="quarter" idx="13"/>
          </p:nvPr>
        </p:nvSpPr>
        <p:spPr/>
        <p:txBody>
          <a:bodyPr/>
          <a:lstStyle/>
          <a:p>
            <a:r>
              <a:rPr lang="en-US" b="0" i="0" cap="none" dirty="0">
                <a:effectLst/>
                <a:latin typeface="inter-regular"/>
              </a:rPr>
              <a:t>Logical representation is a language with some concrete rules which deals with propositions and has no ambiguity in representation. </a:t>
            </a:r>
          </a:p>
          <a:p>
            <a:r>
              <a:rPr lang="en-US" b="0" i="0" cap="none" dirty="0">
                <a:effectLst/>
                <a:latin typeface="inter-regular"/>
              </a:rPr>
              <a:t>Logical representation means drawing a conclusion based on various conditions. This representation lays down some important communication rules. </a:t>
            </a:r>
          </a:p>
          <a:p>
            <a:r>
              <a:rPr lang="en-US" b="0" i="0" cap="none" dirty="0">
                <a:effectLst/>
                <a:latin typeface="inter-regular"/>
              </a:rPr>
              <a:t>It consists of precisely defined syntax and semantics which supports the sound inference.</a:t>
            </a:r>
          </a:p>
          <a:p>
            <a:r>
              <a:rPr lang="en-US" b="0" i="0" cap="none" dirty="0">
                <a:effectLst/>
                <a:latin typeface="inter-regular"/>
              </a:rPr>
              <a:t> Each sentence can be translated into logics using syntax and semantics.</a:t>
            </a:r>
            <a:endParaRPr lang="en-US" cap="none" dirty="0"/>
          </a:p>
        </p:txBody>
      </p:sp>
    </p:spTree>
    <p:extLst>
      <p:ext uri="{BB962C8B-B14F-4D97-AF65-F5344CB8AC3E}">
        <p14:creationId xmlns:p14="http://schemas.microsoft.com/office/powerpoint/2010/main" val="30502019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Custom 1">
      <a:majorFont>
        <a:latin typeface="Tw Cen MT"/>
        <a:ea typeface=""/>
        <a:cs typeface=""/>
      </a:majorFont>
      <a:minorFont>
        <a:latin typeface="Tw Cen MT"/>
        <a:ea typeface=""/>
        <a:cs typeface=""/>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72</TotalTime>
  <Words>2202</Words>
  <Application>Microsoft Office PowerPoint</Application>
  <PresentationFormat>Widescreen</PresentationFormat>
  <Paragraphs>182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inter-bold</vt:lpstr>
      <vt:lpstr>inter-regular</vt:lpstr>
      <vt:lpstr>Times New Roman</vt:lpstr>
      <vt:lpstr>Tw Cen MT</vt:lpstr>
      <vt:lpstr>Wingdings</vt:lpstr>
      <vt:lpstr>Droplet</vt:lpstr>
      <vt:lpstr>Symbolic Knowledge Representation </vt:lpstr>
      <vt:lpstr>Knowledge Representation fundamental Terminologies</vt:lpstr>
      <vt:lpstr>What To Represent ? </vt:lpstr>
      <vt:lpstr>Symbolic AI</vt:lpstr>
      <vt:lpstr>PowerPoint Presentation</vt:lpstr>
      <vt:lpstr>SYMBOLIC KNOWLEDGE REPRESENTATION TECHNIQUES</vt:lpstr>
      <vt:lpstr>Production Rules  </vt:lpstr>
      <vt:lpstr>Production Rules  </vt:lpstr>
      <vt:lpstr>Logical Representation</vt:lpstr>
      <vt:lpstr>PowerPoint Presentation</vt:lpstr>
      <vt:lpstr>First order logic/Predicate logic</vt:lpstr>
      <vt:lpstr>Some advice on translations using quantifiers  </vt:lpstr>
      <vt:lpstr>PowerPoint Presentation</vt:lpstr>
      <vt:lpstr>UNCERTAINTY </vt:lpstr>
      <vt:lpstr>Semantic Network Representation</vt:lpstr>
      <vt:lpstr>Semantic Network Representation</vt:lpstr>
      <vt:lpstr>EXAMPLE</vt:lpstr>
      <vt:lpstr>Try</vt:lpstr>
      <vt:lpstr>PowerPoint Presentation</vt:lpstr>
      <vt:lpstr>Frame Representation</vt:lpstr>
      <vt:lpstr>Frame Representation</vt:lpstr>
      <vt:lpstr>KNOWLEDGE ACQUISITION</vt:lpstr>
      <vt:lpstr>THREE MODEL OF KNOWLEDGE ACQUISITION </vt:lpstr>
      <vt:lpstr>CHALLENGES/ ISSUES IN KNOWLEDGE ACQUISITION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Lyernisha Franglin</dc:creator>
  <cp:lastModifiedBy>Lyernisha Franglin</cp:lastModifiedBy>
  <cp:revision>7</cp:revision>
  <dcterms:created xsi:type="dcterms:W3CDTF">2021-11-09T11:29:38Z</dcterms:created>
  <dcterms:modified xsi:type="dcterms:W3CDTF">2021-11-09T15:45:48Z</dcterms:modified>
</cp:coreProperties>
</file>