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61" r:id="rId2"/>
    <p:sldId id="259" r:id="rId3"/>
    <p:sldId id="267" r:id="rId4"/>
    <p:sldId id="264" r:id="rId5"/>
    <p:sldId id="275" r:id="rId6"/>
    <p:sldId id="268" r:id="rId7"/>
    <p:sldId id="270" r:id="rId8"/>
    <p:sldId id="271" r:id="rId9"/>
    <p:sldId id="265" r:id="rId10"/>
    <p:sldId id="266" r:id="rId11"/>
    <p:sldId id="269" r:id="rId12"/>
    <p:sldId id="263" r:id="rId13"/>
    <p:sldId id="272" r:id="rId14"/>
    <p:sldId id="273" r:id="rId15"/>
    <p:sldId id="274"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6D"/>
    <a:srgbClr val="FF2549"/>
    <a:srgbClr val="FF0066"/>
    <a:srgbClr val="CC3399"/>
    <a:srgbClr val="FCA82C"/>
    <a:srgbClr val="9EFF29"/>
    <a:srgbClr val="A4660C"/>
    <a:srgbClr val="952F69"/>
    <a:srgbClr val="003635"/>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04" y="-26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296263"/>
            <a:ext cx="7285702" cy="91440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Master </a:t>
            </a:r>
            <a:r>
              <a:rPr lang="en-US" dirty="0"/>
              <a:t>title style</a:t>
            </a:r>
          </a:p>
        </p:txBody>
      </p:sp>
      <p:sp>
        <p:nvSpPr>
          <p:cNvPr id="3" name="Subtitle 2"/>
          <p:cNvSpPr>
            <a:spLocks noGrp="1"/>
          </p:cNvSpPr>
          <p:nvPr>
            <p:ph type="subTitle" idx="1"/>
          </p:nvPr>
        </p:nvSpPr>
        <p:spPr>
          <a:xfrm>
            <a:off x="470698" y="4181176"/>
            <a:ext cx="7272717"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217" y="150592"/>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423219"/>
            <a:ext cx="8246070" cy="311463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768" y="465530"/>
            <a:ext cx="6570407"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3768" y="1229055"/>
            <a:ext cx="6570407"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2188" y="293766"/>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626" y="3529303"/>
            <a:ext cx="8687515" cy="747862"/>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Introduction to Artificial Intelligence</a:t>
            </a:r>
            <a:br>
              <a:rPr lang="en-US" sz="4000" dirty="0" smtClean="0">
                <a:latin typeface="Times New Roman" panose="02020603050405020304" pitchFamily="18" charset="0"/>
                <a:cs typeface="Times New Roman" panose="02020603050405020304" pitchFamily="18" charset="0"/>
              </a:rPr>
            </a:br>
            <a:endParaRPr lang="en-US" sz="2200" dirty="0"/>
          </a:p>
        </p:txBody>
      </p:sp>
      <p:sp>
        <p:nvSpPr>
          <p:cNvPr id="3" name="Subtitle 2"/>
          <p:cNvSpPr>
            <a:spLocks noGrp="1"/>
          </p:cNvSpPr>
          <p:nvPr>
            <p:ph type="subTitle" idx="1"/>
          </p:nvPr>
        </p:nvSpPr>
        <p:spPr>
          <a:xfrm>
            <a:off x="7015280" y="4332033"/>
            <a:ext cx="8093366" cy="1068936"/>
          </a:xfrm>
        </p:spPr>
        <p:txBody>
          <a:bodyPr>
            <a:normAutofit/>
          </a:bodyPr>
          <a:lstStyle/>
          <a:p>
            <a:r>
              <a:rPr lang="en-US" sz="1800" dirty="0" smtClean="0">
                <a:latin typeface="Georgia" panose="02040502050405020303" pitchFamily="18" charset="0"/>
                <a:cs typeface="Times New Roman" panose="02020603050405020304" pitchFamily="18" charset="0"/>
              </a:rPr>
              <a:t>Litty Tressa George</a:t>
            </a:r>
          </a:p>
          <a:p>
            <a:r>
              <a:rPr lang="en-US" sz="1800" dirty="0" smtClean="0">
                <a:latin typeface="Georgia" panose="02040502050405020303" pitchFamily="18" charset="0"/>
                <a:cs typeface="Times New Roman" panose="02020603050405020304" pitchFamily="18" charset="0"/>
              </a:rPr>
              <a:t>Lecturer FICT</a:t>
            </a:r>
          </a:p>
        </p:txBody>
      </p:sp>
      <p:sp>
        <p:nvSpPr>
          <p:cNvPr id="4" name="Rectangle 3"/>
          <p:cNvSpPr/>
          <p:nvPr/>
        </p:nvSpPr>
        <p:spPr>
          <a:xfrm>
            <a:off x="0" y="4866501"/>
            <a:ext cx="1584088" cy="338554"/>
          </a:xfrm>
          <a:prstGeom prst="rect">
            <a:avLst/>
          </a:prstGeom>
        </p:spPr>
        <p:txBody>
          <a:bodyPr wrap="none">
            <a:spAutoFit/>
          </a:bodyPr>
          <a:lstStyle/>
          <a:p>
            <a:pPr lvl="0">
              <a:spcBef>
                <a:spcPct val="20000"/>
              </a:spcBef>
            </a:pPr>
            <a:r>
              <a:rPr lang="en-US" sz="1600" dirty="0">
                <a:solidFill>
                  <a:schemeClr val="bg1"/>
                </a:solidFill>
                <a:latin typeface="Georgia" panose="02040502050405020303" pitchFamily="18" charset="0"/>
                <a:cs typeface="Times New Roman" panose="02020603050405020304" pitchFamily="18" charset="0"/>
              </a:rPr>
              <a:t>Section </a:t>
            </a:r>
            <a:r>
              <a:rPr lang="en-US" sz="1600" dirty="0" smtClean="0">
                <a:solidFill>
                  <a:schemeClr val="bg1"/>
                </a:solidFill>
                <a:latin typeface="Georgia" panose="02040502050405020303" pitchFamily="18" charset="0"/>
                <a:cs typeface="Times New Roman" panose="02020603050405020304" pitchFamily="18" charset="0"/>
              </a:rPr>
              <a:t>3 PPT </a:t>
            </a:r>
            <a:r>
              <a:rPr lang="en-US" sz="1600" dirty="0">
                <a:solidFill>
                  <a:schemeClr val="bg1"/>
                </a:solidFill>
                <a:latin typeface="Georgia" panose="02040502050405020303" pitchFamily="18" charset="0"/>
                <a:cs typeface="Times New Roman" panose="02020603050405020304" pitchFamily="18" charset="0"/>
              </a:rPr>
              <a:t>1</a:t>
            </a:r>
          </a:p>
        </p:txBody>
      </p:sp>
      <p:sp>
        <p:nvSpPr>
          <p:cNvPr id="5" name="Rectangle 4"/>
          <p:cNvSpPr/>
          <p:nvPr/>
        </p:nvSpPr>
        <p:spPr>
          <a:xfrm>
            <a:off x="7015280" y="4441769"/>
            <a:ext cx="4572000" cy="701731"/>
          </a:xfrm>
          <a:prstGeom prst="rect">
            <a:avLst/>
          </a:prstGeom>
        </p:spPr>
        <p:txBody>
          <a:bodyPr>
            <a:spAutoFit/>
          </a:bodyPr>
          <a:lstStyle/>
          <a:p>
            <a:pPr lvl="0">
              <a:spcBef>
                <a:spcPct val="20000"/>
              </a:spcBef>
            </a:pPr>
            <a:r>
              <a:rPr lang="en-US" dirty="0">
                <a:solidFill>
                  <a:prstClr val="white"/>
                </a:solidFill>
                <a:latin typeface="Georgia" panose="02040502050405020303" pitchFamily="18" charset="0"/>
                <a:cs typeface="Times New Roman" panose="02020603050405020304" pitchFamily="18" charset="0"/>
              </a:rPr>
              <a:t>Litty Tressa George</a:t>
            </a:r>
          </a:p>
          <a:p>
            <a:pPr lvl="0">
              <a:spcBef>
                <a:spcPct val="20000"/>
              </a:spcBef>
            </a:pPr>
            <a:r>
              <a:rPr lang="en-US" dirty="0">
                <a:solidFill>
                  <a:prstClr val="white"/>
                </a:solidFill>
                <a:latin typeface="Georgia" panose="02040502050405020303" pitchFamily="18" charset="0"/>
                <a:cs typeface="Times New Roman" panose="02020603050405020304" pitchFamily="18" charset="0"/>
              </a:rPr>
              <a:t>Lecturer FICT</a:t>
            </a:r>
          </a:p>
        </p:txBody>
      </p:sp>
      <p:sp>
        <p:nvSpPr>
          <p:cNvPr id="6" name="Rectangle 5"/>
          <p:cNvSpPr/>
          <p:nvPr/>
        </p:nvSpPr>
        <p:spPr>
          <a:xfrm>
            <a:off x="1992001" y="3972178"/>
            <a:ext cx="4615366"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Section 3 Symbolic Knowledge Representation </a:t>
            </a:r>
          </a:p>
        </p:txBody>
      </p:sp>
    </p:spTree>
    <p:extLst>
      <p:ext uri="{BB962C8B-B14F-4D97-AF65-F5344CB8AC3E}">
        <p14:creationId xmlns:p14="http://schemas.microsoft.com/office/powerpoint/2010/main" val="3031833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593" y="0"/>
            <a:ext cx="6570407" cy="725349"/>
          </a:xfrm>
        </p:spPr>
        <p:txBody>
          <a:bodyPr>
            <a:normAutofit/>
          </a:bodyPr>
          <a:lstStyle/>
          <a:p>
            <a:r>
              <a:rPr lang="en-US" sz="2400" dirty="0" smtClean="0">
                <a:solidFill>
                  <a:srgbClr val="FF856D"/>
                </a:solidFill>
                <a:latin typeface="Times New Roman" panose="02020603050405020304" pitchFamily="18" charset="0"/>
                <a:cs typeface="Times New Roman" panose="02020603050405020304" pitchFamily="18" charset="0"/>
              </a:rPr>
              <a:t>Logical Representation</a:t>
            </a:r>
            <a:endParaRPr lang="en-US" sz="2400" dirty="0">
              <a:solidFill>
                <a:srgbClr val="FF856D"/>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91566" y="865498"/>
            <a:ext cx="7152434" cy="3970907"/>
          </a:xfrm>
        </p:spPr>
        <p:txBody>
          <a:bodyPr>
            <a:normAutofit fontScale="25000" lnSpcReduction="20000"/>
          </a:bodyPr>
          <a:lstStyle/>
          <a:p>
            <a:pPr marL="0" indent="0">
              <a:buNone/>
            </a:pPr>
            <a:r>
              <a:rPr lang="en-US" dirty="0"/>
              <a:t> </a:t>
            </a:r>
            <a:endParaRPr lang="en-US" sz="4900" dirty="0">
              <a:latin typeface="Times New Roman" panose="02020603050405020304" pitchFamily="18" charset="0"/>
              <a:cs typeface="Times New Roman" panose="02020603050405020304" pitchFamily="18" charset="0"/>
            </a:endParaRPr>
          </a:p>
          <a:p>
            <a:pPr algn="just"/>
            <a:r>
              <a:rPr lang="en-US" sz="6400" dirty="0">
                <a:latin typeface="Times New Roman" panose="02020603050405020304" pitchFamily="18" charset="0"/>
                <a:cs typeface="Times New Roman" panose="02020603050405020304" pitchFamily="18" charset="0"/>
              </a:rPr>
              <a:t>Logical representation is a </a:t>
            </a:r>
            <a:r>
              <a:rPr lang="en-US" sz="6400" dirty="0" smtClean="0">
                <a:latin typeface="Times New Roman" panose="02020603050405020304" pitchFamily="18" charset="0"/>
                <a:cs typeface="Times New Roman" panose="02020603050405020304" pitchFamily="18" charset="0"/>
              </a:rPr>
              <a:t>method of knowledge representation</a:t>
            </a:r>
            <a:r>
              <a:rPr lang="en-US" sz="6400" dirty="0" smtClean="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with some </a:t>
            </a:r>
            <a:r>
              <a:rPr lang="en-US" sz="6400" dirty="0">
                <a:solidFill>
                  <a:srgbClr val="FF856D"/>
                </a:solidFill>
                <a:latin typeface="Times New Roman" panose="02020603050405020304" pitchFamily="18" charset="0"/>
                <a:cs typeface="Times New Roman" panose="02020603050405020304" pitchFamily="18" charset="0"/>
              </a:rPr>
              <a:t>concrete rules </a:t>
            </a:r>
            <a:r>
              <a:rPr lang="en-US" sz="6400" dirty="0">
                <a:latin typeface="Times New Roman" panose="02020603050405020304" pitchFamily="18" charset="0"/>
                <a:cs typeface="Times New Roman" panose="02020603050405020304" pitchFamily="18" charset="0"/>
              </a:rPr>
              <a:t>which </a:t>
            </a:r>
            <a:r>
              <a:rPr lang="en-US" sz="6400" dirty="0">
                <a:solidFill>
                  <a:srgbClr val="FF856D"/>
                </a:solidFill>
                <a:latin typeface="Times New Roman" panose="02020603050405020304" pitchFamily="18" charset="0"/>
                <a:cs typeface="Times New Roman" panose="02020603050405020304" pitchFamily="18" charset="0"/>
              </a:rPr>
              <a:t>deals</a:t>
            </a:r>
            <a:r>
              <a:rPr lang="en-US" sz="6400" dirty="0">
                <a:latin typeface="Times New Roman" panose="02020603050405020304" pitchFamily="18" charset="0"/>
                <a:cs typeface="Times New Roman" panose="02020603050405020304" pitchFamily="18" charset="0"/>
              </a:rPr>
              <a:t> with </a:t>
            </a:r>
            <a:r>
              <a:rPr lang="en-US" sz="6400" dirty="0">
                <a:solidFill>
                  <a:srgbClr val="FF856D"/>
                </a:solidFill>
                <a:latin typeface="Times New Roman" panose="02020603050405020304" pitchFamily="18" charset="0"/>
                <a:cs typeface="Times New Roman" panose="02020603050405020304" pitchFamily="18" charset="0"/>
              </a:rPr>
              <a:t>propositions </a:t>
            </a:r>
            <a:r>
              <a:rPr lang="en-US" sz="6400" dirty="0">
                <a:latin typeface="Times New Roman" panose="02020603050405020304" pitchFamily="18" charset="0"/>
                <a:cs typeface="Times New Roman" panose="02020603050405020304" pitchFamily="18" charset="0"/>
              </a:rPr>
              <a:t>and has no ambiguity in representation. Logical representation means drawing a conclusion based on various conditions. This representation lays down some important communication rules. It consists of precisely defined </a:t>
            </a:r>
            <a:r>
              <a:rPr lang="en-US" sz="6400" dirty="0">
                <a:solidFill>
                  <a:srgbClr val="FF856D"/>
                </a:solidFill>
                <a:latin typeface="Times New Roman" panose="02020603050405020304" pitchFamily="18" charset="0"/>
                <a:cs typeface="Times New Roman" panose="02020603050405020304" pitchFamily="18" charset="0"/>
              </a:rPr>
              <a:t>syntax</a:t>
            </a:r>
            <a:r>
              <a:rPr lang="en-US" sz="6400" dirty="0">
                <a:latin typeface="Times New Roman" panose="02020603050405020304" pitchFamily="18" charset="0"/>
                <a:cs typeface="Times New Roman" panose="02020603050405020304" pitchFamily="18" charset="0"/>
              </a:rPr>
              <a:t> and </a:t>
            </a:r>
            <a:r>
              <a:rPr lang="en-US" sz="6400" dirty="0">
                <a:solidFill>
                  <a:srgbClr val="FF856D"/>
                </a:solidFill>
                <a:latin typeface="Times New Roman" panose="02020603050405020304" pitchFamily="18" charset="0"/>
                <a:cs typeface="Times New Roman" panose="02020603050405020304" pitchFamily="18" charset="0"/>
              </a:rPr>
              <a:t>semantics</a:t>
            </a:r>
            <a:r>
              <a:rPr lang="en-US" sz="6400" dirty="0">
                <a:latin typeface="Times New Roman" panose="02020603050405020304" pitchFamily="18" charset="0"/>
                <a:cs typeface="Times New Roman" panose="02020603050405020304" pitchFamily="18" charset="0"/>
              </a:rPr>
              <a:t> which supports the sound inference. Each sentence can be translated into logics using syntax and semantics.</a:t>
            </a:r>
          </a:p>
          <a:p>
            <a:pPr marL="0" indent="0" algn="just">
              <a:buNone/>
            </a:pPr>
            <a:r>
              <a:rPr lang="en-US" sz="6400" b="1" dirty="0">
                <a:solidFill>
                  <a:srgbClr val="FF856D"/>
                </a:solidFill>
                <a:latin typeface="Times New Roman" panose="02020603050405020304" pitchFamily="18" charset="0"/>
                <a:cs typeface="Times New Roman" panose="02020603050405020304" pitchFamily="18" charset="0"/>
              </a:rPr>
              <a:t>Syntax:</a:t>
            </a:r>
          </a:p>
          <a:p>
            <a:pPr algn="just"/>
            <a:r>
              <a:rPr lang="en-US" sz="6400" dirty="0">
                <a:latin typeface="Times New Roman" panose="02020603050405020304" pitchFamily="18" charset="0"/>
                <a:cs typeface="Times New Roman" panose="02020603050405020304" pitchFamily="18" charset="0"/>
              </a:rPr>
              <a:t>Syntaxes are the </a:t>
            </a:r>
            <a:r>
              <a:rPr lang="en-US" sz="6400" dirty="0">
                <a:solidFill>
                  <a:srgbClr val="FF856D"/>
                </a:solidFill>
                <a:latin typeface="Times New Roman" panose="02020603050405020304" pitchFamily="18" charset="0"/>
                <a:cs typeface="Times New Roman" panose="02020603050405020304" pitchFamily="18" charset="0"/>
              </a:rPr>
              <a:t>rules</a:t>
            </a:r>
            <a:r>
              <a:rPr lang="en-US" sz="6400" dirty="0">
                <a:latin typeface="Times New Roman" panose="02020603050405020304" pitchFamily="18" charset="0"/>
                <a:cs typeface="Times New Roman" panose="02020603050405020304" pitchFamily="18" charset="0"/>
              </a:rPr>
              <a:t> which decide </a:t>
            </a:r>
            <a:r>
              <a:rPr lang="en-US" sz="6400" dirty="0">
                <a:solidFill>
                  <a:srgbClr val="FF856D"/>
                </a:solidFill>
                <a:latin typeface="Times New Roman" panose="02020603050405020304" pitchFamily="18" charset="0"/>
                <a:cs typeface="Times New Roman" panose="02020603050405020304" pitchFamily="18" charset="0"/>
              </a:rPr>
              <a:t>how</a:t>
            </a:r>
            <a:r>
              <a:rPr lang="en-US" sz="6400" dirty="0">
                <a:latin typeface="Times New Roman" panose="02020603050405020304" pitchFamily="18" charset="0"/>
                <a:cs typeface="Times New Roman" panose="02020603050405020304" pitchFamily="18" charset="0"/>
              </a:rPr>
              <a:t> we can </a:t>
            </a:r>
            <a:r>
              <a:rPr lang="en-US" sz="6400" dirty="0">
                <a:solidFill>
                  <a:srgbClr val="FF856D"/>
                </a:solidFill>
                <a:latin typeface="Times New Roman" panose="02020603050405020304" pitchFamily="18" charset="0"/>
                <a:cs typeface="Times New Roman" panose="02020603050405020304" pitchFamily="18" charset="0"/>
              </a:rPr>
              <a:t>construct</a:t>
            </a:r>
            <a:r>
              <a:rPr lang="en-US" sz="6400" dirty="0">
                <a:latin typeface="Times New Roman" panose="02020603050405020304" pitchFamily="18" charset="0"/>
                <a:cs typeface="Times New Roman" panose="02020603050405020304" pitchFamily="18" charset="0"/>
              </a:rPr>
              <a:t> </a:t>
            </a:r>
            <a:r>
              <a:rPr lang="en-US" sz="6400" dirty="0">
                <a:solidFill>
                  <a:srgbClr val="FF856D"/>
                </a:solidFill>
                <a:latin typeface="Times New Roman" panose="02020603050405020304" pitchFamily="18" charset="0"/>
                <a:cs typeface="Times New Roman" panose="02020603050405020304" pitchFamily="18" charset="0"/>
              </a:rPr>
              <a:t>logical sentences.</a:t>
            </a:r>
          </a:p>
          <a:p>
            <a:pPr algn="just"/>
            <a:r>
              <a:rPr lang="en-US" sz="6400" dirty="0" smtClean="0">
                <a:latin typeface="Times New Roman" panose="02020603050405020304" pitchFamily="18" charset="0"/>
                <a:cs typeface="Times New Roman" panose="02020603050405020304" pitchFamily="18" charset="0"/>
              </a:rPr>
              <a:t>It </a:t>
            </a:r>
            <a:r>
              <a:rPr lang="en-US" sz="6400" dirty="0">
                <a:latin typeface="Times New Roman" panose="02020603050405020304" pitchFamily="18" charset="0"/>
                <a:cs typeface="Times New Roman" panose="02020603050405020304" pitchFamily="18" charset="0"/>
              </a:rPr>
              <a:t>determines </a:t>
            </a:r>
            <a:r>
              <a:rPr lang="en-US" sz="6400" dirty="0" smtClean="0">
                <a:latin typeface="Times New Roman" panose="02020603050405020304" pitchFamily="18" charset="0"/>
                <a:cs typeface="Times New Roman" panose="02020603050405020304" pitchFamily="18" charset="0"/>
              </a:rPr>
              <a:t>the</a:t>
            </a:r>
            <a:r>
              <a:rPr lang="en-US" sz="6400" dirty="0" smtClean="0">
                <a:latin typeface="Times New Roman" panose="02020603050405020304" pitchFamily="18" charset="0"/>
                <a:cs typeface="Times New Roman" panose="02020603050405020304" pitchFamily="18" charset="0"/>
              </a:rPr>
              <a:t> symbols </a:t>
            </a:r>
            <a:r>
              <a:rPr lang="en-US" sz="6400" dirty="0">
                <a:latin typeface="Times New Roman" panose="02020603050405020304" pitchFamily="18" charset="0"/>
                <a:cs typeface="Times New Roman" panose="02020603050405020304" pitchFamily="18" charset="0"/>
              </a:rPr>
              <a:t>we </a:t>
            </a:r>
            <a:r>
              <a:rPr lang="en-US" sz="6400" dirty="0" smtClean="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use in knowledge representation</a:t>
            </a:r>
            <a:r>
              <a:rPr lang="en-US" sz="6400" dirty="0" smtClean="0">
                <a:latin typeface="Times New Roman" panose="02020603050405020304" pitchFamily="18" charset="0"/>
                <a:cs typeface="Times New Roman" panose="02020603050405020304" pitchFamily="18" charset="0"/>
              </a:rPr>
              <a:t>.</a:t>
            </a:r>
            <a:r>
              <a:rPr lang="en-US" sz="6400" dirty="0">
                <a:solidFill>
                  <a:srgbClr val="FF856D"/>
                </a:solidFill>
                <a:latin typeface="Times New Roman" panose="02020603050405020304" pitchFamily="18" charset="0"/>
                <a:cs typeface="Times New Roman" panose="02020603050405020304" pitchFamily="18" charset="0"/>
              </a:rPr>
              <a:t> </a:t>
            </a:r>
            <a:endParaRPr lang="en-US" sz="6400" dirty="0">
              <a:latin typeface="Times New Roman" panose="02020603050405020304" pitchFamily="18" charset="0"/>
              <a:cs typeface="Times New Roman" panose="02020603050405020304" pitchFamily="18" charset="0"/>
            </a:endParaRPr>
          </a:p>
          <a:p>
            <a:pPr algn="just"/>
            <a:r>
              <a:rPr lang="en-US" sz="6400" dirty="0">
                <a:latin typeface="Times New Roman" panose="02020603050405020304" pitchFamily="18" charset="0"/>
                <a:cs typeface="Times New Roman" panose="02020603050405020304" pitchFamily="18" charset="0"/>
              </a:rPr>
              <a:t>How to write those symbols.</a:t>
            </a:r>
          </a:p>
          <a:p>
            <a:pPr marL="0" indent="0" algn="just">
              <a:buNone/>
            </a:pPr>
            <a:r>
              <a:rPr lang="en-US" sz="6400" b="1" dirty="0">
                <a:solidFill>
                  <a:srgbClr val="FF856D"/>
                </a:solidFill>
                <a:latin typeface="Times New Roman" panose="02020603050405020304" pitchFamily="18" charset="0"/>
                <a:cs typeface="Times New Roman" panose="02020603050405020304" pitchFamily="18" charset="0"/>
              </a:rPr>
              <a:t>Semantics:</a:t>
            </a:r>
          </a:p>
          <a:p>
            <a:pPr algn="just"/>
            <a:r>
              <a:rPr lang="en-US" sz="6400" dirty="0">
                <a:latin typeface="Times New Roman" panose="02020603050405020304" pitchFamily="18" charset="0"/>
                <a:cs typeface="Times New Roman" panose="02020603050405020304" pitchFamily="18" charset="0"/>
              </a:rPr>
              <a:t>Semantics </a:t>
            </a:r>
            <a:r>
              <a:rPr lang="en-US" sz="6400" dirty="0" smtClean="0">
                <a:latin typeface="Times New Roman" panose="02020603050405020304" pitchFamily="18" charset="0"/>
                <a:cs typeface="Times New Roman" panose="02020603050405020304" pitchFamily="18" charset="0"/>
              </a:rPr>
              <a:t>is the way </a:t>
            </a:r>
            <a:r>
              <a:rPr lang="en-US" sz="6400" dirty="0" smtClean="0">
                <a:latin typeface="Times New Roman" panose="02020603050405020304" pitchFamily="18" charset="0"/>
                <a:cs typeface="Times New Roman" panose="02020603050405020304" pitchFamily="18" charset="0"/>
              </a:rPr>
              <a:t>we  </a:t>
            </a:r>
            <a:r>
              <a:rPr lang="en-US" sz="6400" dirty="0">
                <a:solidFill>
                  <a:srgbClr val="FF856D"/>
                </a:solidFill>
                <a:latin typeface="Times New Roman" panose="02020603050405020304" pitchFamily="18" charset="0"/>
                <a:cs typeface="Times New Roman" panose="02020603050405020304" pitchFamily="18" charset="0"/>
              </a:rPr>
              <a:t>interpret</a:t>
            </a:r>
            <a:r>
              <a:rPr lang="en-US" sz="6400" dirty="0">
                <a:latin typeface="Times New Roman" panose="02020603050405020304" pitchFamily="18" charset="0"/>
                <a:cs typeface="Times New Roman" panose="02020603050405020304" pitchFamily="18" charset="0"/>
              </a:rPr>
              <a:t> the sentence </a:t>
            </a:r>
            <a:r>
              <a:rPr lang="en-US" sz="6400" dirty="0" smtClean="0">
                <a:latin typeface="Times New Roman" panose="02020603050405020304" pitchFamily="18" charset="0"/>
                <a:cs typeface="Times New Roman" panose="02020603050405020304" pitchFamily="18" charset="0"/>
              </a:rPr>
              <a:t>in such a way that it deliver a logic.</a:t>
            </a:r>
            <a:endParaRPr lang="en-US" sz="6400" dirty="0">
              <a:latin typeface="Times New Roman" panose="02020603050405020304" pitchFamily="18" charset="0"/>
              <a:cs typeface="Times New Roman" panose="02020603050405020304" pitchFamily="18" charset="0"/>
            </a:endParaRPr>
          </a:p>
          <a:p>
            <a:pPr algn="just"/>
            <a:r>
              <a:rPr lang="en-US" sz="6400" dirty="0" smtClean="0">
                <a:latin typeface="Times New Roman" panose="02020603050405020304" pitchFamily="18" charset="0"/>
                <a:cs typeface="Times New Roman" panose="02020603050405020304" pitchFamily="18" charset="0"/>
              </a:rPr>
              <a:t>Semantics involves assigning </a:t>
            </a:r>
            <a:r>
              <a:rPr lang="en-US" sz="6400" dirty="0">
                <a:latin typeface="Times New Roman" panose="02020603050405020304" pitchFamily="18" charset="0"/>
                <a:cs typeface="Times New Roman" panose="02020603050405020304" pitchFamily="18" charset="0"/>
              </a:rPr>
              <a:t>a </a:t>
            </a:r>
            <a:r>
              <a:rPr lang="en-US" sz="6400" dirty="0">
                <a:solidFill>
                  <a:srgbClr val="FF856D"/>
                </a:solidFill>
                <a:latin typeface="Times New Roman" panose="02020603050405020304" pitchFamily="18" charset="0"/>
                <a:cs typeface="Times New Roman" panose="02020603050405020304" pitchFamily="18" charset="0"/>
              </a:rPr>
              <a:t>meaning </a:t>
            </a:r>
            <a:r>
              <a:rPr lang="en-US" sz="6400" dirty="0">
                <a:latin typeface="Times New Roman" panose="02020603050405020304" pitchFamily="18" charset="0"/>
                <a:cs typeface="Times New Roman" panose="02020603050405020304" pitchFamily="18" charset="0"/>
              </a:rPr>
              <a:t>to each sentence.</a:t>
            </a:r>
          </a:p>
          <a:p>
            <a:pPr algn="just"/>
            <a:r>
              <a:rPr lang="en-US" sz="6400" dirty="0">
                <a:latin typeface="Times New Roman" panose="02020603050405020304" pitchFamily="18" charset="0"/>
                <a:cs typeface="Times New Roman" panose="02020603050405020304" pitchFamily="18" charset="0"/>
              </a:rPr>
              <a:t>Logical representation can be categorised into mainly two logics</a:t>
            </a:r>
            <a:r>
              <a:rPr lang="en-US" sz="6400" dirty="0" smtClean="0">
                <a:latin typeface="Times New Roman" panose="02020603050405020304" pitchFamily="18" charset="0"/>
                <a:cs typeface="Times New Roman" panose="02020603050405020304" pitchFamily="18" charset="0"/>
              </a:rPr>
              <a:t>:</a:t>
            </a:r>
          </a:p>
          <a:p>
            <a:pPr marL="2176463" indent="-514350" algn="just">
              <a:buFont typeface="+mj-lt"/>
              <a:buAutoNum type="arabicPeriod"/>
            </a:pPr>
            <a:r>
              <a:rPr lang="en-US" sz="6400" dirty="0">
                <a:latin typeface="Times New Roman" panose="02020603050405020304" pitchFamily="18" charset="0"/>
                <a:cs typeface="Times New Roman" panose="02020603050405020304" pitchFamily="18" charset="0"/>
              </a:rPr>
              <a:t>Propositional Logics</a:t>
            </a:r>
          </a:p>
          <a:p>
            <a:pPr marL="2176463" indent="-514350" algn="just">
              <a:buFont typeface="+mj-lt"/>
              <a:buAutoNum type="arabicPeriod"/>
            </a:pPr>
            <a:r>
              <a:rPr lang="en-US" sz="6400" dirty="0">
                <a:latin typeface="Times New Roman" panose="02020603050405020304" pitchFamily="18" charset="0"/>
                <a:cs typeface="Times New Roman" panose="02020603050405020304" pitchFamily="18" charset="0"/>
              </a:rPr>
              <a:t>Predicate </a:t>
            </a:r>
            <a:r>
              <a:rPr lang="en-US" sz="6400" dirty="0" smtClean="0">
                <a:latin typeface="Times New Roman" panose="02020603050405020304" pitchFamily="18" charset="0"/>
                <a:cs typeface="Times New Roman" panose="02020603050405020304" pitchFamily="18" charset="0"/>
              </a:rPr>
              <a:t>logics</a:t>
            </a:r>
          </a:p>
        </p:txBody>
      </p:sp>
    </p:spTree>
    <p:extLst>
      <p:ext uri="{BB962C8B-B14F-4D97-AF65-F5344CB8AC3E}">
        <p14:creationId xmlns:p14="http://schemas.microsoft.com/office/powerpoint/2010/main" val="254303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0886" y="947449"/>
            <a:ext cx="6943114" cy="3451143"/>
          </a:xfrm>
        </p:spPr>
        <p:txBody>
          <a:bodyPr>
            <a:normAutofit/>
          </a:bodyPr>
          <a:lstStyle/>
          <a:p>
            <a:pPr marL="0" indent="0">
              <a:buNone/>
            </a:pPr>
            <a:r>
              <a:rPr lang="en-US" sz="1600" u="sng" dirty="0">
                <a:solidFill>
                  <a:srgbClr val="FF856D"/>
                </a:solidFill>
                <a:latin typeface="Times New Roman" panose="02020603050405020304" pitchFamily="18" charset="0"/>
                <a:cs typeface="Times New Roman" panose="02020603050405020304" pitchFamily="18" charset="0"/>
              </a:rPr>
              <a:t>Advantages</a:t>
            </a:r>
            <a:r>
              <a:rPr lang="en-US" sz="1600" u="sng" dirty="0">
                <a:latin typeface="Times New Roman" panose="02020603050405020304" pitchFamily="18" charset="0"/>
                <a:cs typeface="Times New Roman" panose="02020603050405020304" pitchFamily="18" charset="0"/>
              </a:rPr>
              <a:t> of logical representation:</a:t>
            </a:r>
          </a:p>
          <a:p>
            <a:r>
              <a:rPr lang="en-US" sz="1600" dirty="0">
                <a:latin typeface="Times New Roman" panose="02020603050405020304" pitchFamily="18" charset="0"/>
                <a:cs typeface="Times New Roman" panose="02020603050405020304" pitchFamily="18" charset="0"/>
              </a:rPr>
              <a:t>Logical representation </a:t>
            </a:r>
            <a:r>
              <a:rPr lang="en-US" sz="1600" dirty="0">
                <a:solidFill>
                  <a:srgbClr val="FF856D"/>
                </a:solidFill>
                <a:latin typeface="Times New Roman" panose="02020603050405020304" pitchFamily="18" charset="0"/>
                <a:cs typeface="Times New Roman" panose="02020603050405020304" pitchFamily="18" charset="0"/>
              </a:rPr>
              <a:t>enables</a:t>
            </a:r>
            <a:r>
              <a:rPr lang="en-US" sz="1600" dirty="0">
                <a:latin typeface="Times New Roman" panose="02020603050405020304" pitchFamily="18" charset="0"/>
                <a:cs typeface="Times New Roman" panose="02020603050405020304" pitchFamily="18" charset="0"/>
              </a:rPr>
              <a:t> us to do </a:t>
            </a:r>
            <a:r>
              <a:rPr lang="en-US" sz="1600" dirty="0">
                <a:solidFill>
                  <a:srgbClr val="FF856D"/>
                </a:solidFill>
                <a:latin typeface="Times New Roman" panose="02020603050405020304" pitchFamily="18" charset="0"/>
                <a:cs typeface="Times New Roman" panose="02020603050405020304" pitchFamily="18" charset="0"/>
              </a:rPr>
              <a:t>logical reasoning</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Logical representation is the </a:t>
            </a:r>
            <a:r>
              <a:rPr lang="en-US" sz="1600" dirty="0">
                <a:solidFill>
                  <a:srgbClr val="FF856D"/>
                </a:solidFill>
                <a:latin typeface="Times New Roman" panose="02020603050405020304" pitchFamily="18" charset="0"/>
                <a:cs typeface="Times New Roman" panose="02020603050405020304" pitchFamily="18" charset="0"/>
              </a:rPr>
              <a:t>basis</a:t>
            </a:r>
            <a:r>
              <a:rPr lang="en-US" sz="1600" dirty="0">
                <a:latin typeface="Times New Roman" panose="02020603050405020304" pitchFamily="18" charset="0"/>
                <a:cs typeface="Times New Roman" panose="02020603050405020304" pitchFamily="18" charset="0"/>
              </a:rPr>
              <a:t> for the </a:t>
            </a:r>
            <a:r>
              <a:rPr lang="en-US" sz="1600" dirty="0">
                <a:solidFill>
                  <a:srgbClr val="FF856D"/>
                </a:solidFill>
                <a:latin typeface="Times New Roman" panose="02020603050405020304" pitchFamily="18" charset="0"/>
                <a:cs typeface="Times New Roman" panose="02020603050405020304" pitchFamily="18" charset="0"/>
              </a:rPr>
              <a:t>programming languages</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u="sng" dirty="0">
                <a:solidFill>
                  <a:srgbClr val="FF856D"/>
                </a:solidFill>
                <a:latin typeface="Times New Roman" panose="02020603050405020304" pitchFamily="18" charset="0"/>
                <a:cs typeface="Times New Roman" panose="02020603050405020304" pitchFamily="18" charset="0"/>
              </a:rPr>
              <a:t>Disadvantages</a:t>
            </a:r>
            <a:r>
              <a:rPr lang="en-US" sz="1600" u="sng" dirty="0">
                <a:latin typeface="Times New Roman" panose="02020603050405020304" pitchFamily="18" charset="0"/>
                <a:cs typeface="Times New Roman" panose="02020603050405020304" pitchFamily="18" charset="0"/>
              </a:rPr>
              <a:t> of logical Representation:</a:t>
            </a:r>
          </a:p>
          <a:p>
            <a:r>
              <a:rPr lang="en-US" sz="1600" dirty="0">
                <a:latin typeface="Times New Roman" panose="02020603050405020304" pitchFamily="18" charset="0"/>
                <a:cs typeface="Times New Roman" panose="02020603050405020304" pitchFamily="18" charset="0"/>
              </a:rPr>
              <a:t>Logical representations have some </a:t>
            </a:r>
            <a:r>
              <a:rPr lang="en-US" sz="1600" dirty="0" smtClean="0">
                <a:solidFill>
                  <a:srgbClr val="FF856D"/>
                </a:solidFill>
                <a:latin typeface="Times New Roman" panose="02020603050405020304" pitchFamily="18" charset="0"/>
                <a:cs typeface="Times New Roman" panose="02020603050405020304" pitchFamily="18" charset="0"/>
              </a:rPr>
              <a:t>restrictions in representing information  </a:t>
            </a:r>
            <a:r>
              <a:rPr lang="en-US" sz="1600" dirty="0">
                <a:latin typeface="Times New Roman" panose="02020603050405020304" pitchFamily="18" charset="0"/>
                <a:cs typeface="Times New Roman" panose="02020603050405020304" pitchFamily="18" charset="0"/>
              </a:rPr>
              <a:t>and are challenging to work with.</a:t>
            </a:r>
          </a:p>
          <a:p>
            <a:r>
              <a:rPr lang="en-US" sz="1600" dirty="0">
                <a:latin typeface="Times New Roman" panose="02020603050405020304" pitchFamily="18" charset="0"/>
                <a:cs typeface="Times New Roman" panose="02020603050405020304" pitchFamily="18" charset="0"/>
              </a:rPr>
              <a:t>Logical representation technique may not be very natural, and </a:t>
            </a:r>
            <a:r>
              <a:rPr lang="en-US" sz="1600" dirty="0">
                <a:solidFill>
                  <a:srgbClr val="FF856D"/>
                </a:solidFill>
                <a:latin typeface="Times New Roman" panose="02020603050405020304" pitchFamily="18" charset="0"/>
                <a:cs typeface="Times New Roman" panose="02020603050405020304" pitchFamily="18" charset="0"/>
              </a:rPr>
              <a:t>inference</a:t>
            </a:r>
            <a:r>
              <a:rPr lang="en-US" sz="1600" dirty="0">
                <a:latin typeface="Times New Roman" panose="02020603050405020304" pitchFamily="18" charset="0"/>
                <a:cs typeface="Times New Roman" panose="02020603050405020304" pitchFamily="18" charset="0"/>
              </a:rPr>
              <a:t> may </a:t>
            </a:r>
            <a:r>
              <a:rPr lang="en-US" sz="1600" dirty="0">
                <a:solidFill>
                  <a:srgbClr val="FF856D"/>
                </a:solidFill>
                <a:latin typeface="Times New Roman" panose="02020603050405020304" pitchFamily="18" charset="0"/>
                <a:cs typeface="Times New Roman" panose="02020603050405020304" pitchFamily="18" charset="0"/>
              </a:rPr>
              <a:t>not be so efficient</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The major drawback is unable to  deal </a:t>
            </a:r>
            <a:r>
              <a:rPr lang="en-US" sz="1600" b="1" i="1" dirty="0" smtClean="0">
                <a:solidFill>
                  <a:srgbClr val="FF856D"/>
                </a:solidFill>
                <a:latin typeface="Times New Roman" panose="02020603050405020304" pitchFamily="18" charset="0"/>
                <a:cs typeface="Times New Roman" panose="02020603050405020304" pitchFamily="18" charset="0"/>
              </a:rPr>
              <a:t>uncertainty.</a:t>
            </a:r>
          </a:p>
          <a:p>
            <a:endParaRPr lang="en-US" sz="64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pPr marL="1662113" indent="0">
              <a:buNone/>
            </a:pPr>
            <a:endParaRPr lang="en-US" dirty="0"/>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621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0548" y="461665"/>
            <a:ext cx="7009216" cy="3511061"/>
          </a:xfrm>
        </p:spPr>
        <p:txBody>
          <a:bodyPr>
            <a:normAutofit/>
          </a:bodyPr>
          <a:lstStyle/>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With </a:t>
            </a:r>
            <a:r>
              <a:rPr lang="en-US" sz="1600" dirty="0" smtClean="0">
                <a:latin typeface="Times New Roman" panose="02020603050405020304" pitchFamily="18" charset="0"/>
                <a:cs typeface="Times New Roman" panose="02020603050405020304" pitchFamily="18" charset="0"/>
              </a:rPr>
              <a:t>this logical </a:t>
            </a:r>
            <a:r>
              <a:rPr lang="en-US" sz="1600" dirty="0">
                <a:latin typeface="Times New Roman" panose="02020603050405020304" pitchFamily="18" charset="0"/>
                <a:cs typeface="Times New Roman" panose="02020603050405020304" pitchFamily="18" charset="0"/>
              </a:rPr>
              <a:t>knowledge representation, we might write </a:t>
            </a:r>
            <a:r>
              <a:rPr lang="en-US" sz="1600" b="1" dirty="0">
                <a:solidFill>
                  <a:srgbClr val="FF856D"/>
                </a:solidFill>
                <a:latin typeface="Times New Roman" panose="02020603050405020304" pitchFamily="18" charset="0"/>
                <a:cs typeface="Times New Roman" panose="02020603050405020304" pitchFamily="18" charset="0"/>
              </a:rPr>
              <a:t>A→B,</a:t>
            </a:r>
            <a:r>
              <a:rPr lang="en-US" sz="1600" dirty="0">
                <a:latin typeface="Times New Roman" panose="02020603050405020304" pitchFamily="18" charset="0"/>
                <a:cs typeface="Times New Roman" panose="02020603050405020304" pitchFamily="18" charset="0"/>
              </a:rPr>
              <a:t> which means </a:t>
            </a:r>
            <a:r>
              <a:rPr lang="en-US" sz="1600" b="1" dirty="0">
                <a:solidFill>
                  <a:srgbClr val="FF856D"/>
                </a:solidFill>
                <a:latin typeface="Times New Roman" panose="02020603050405020304" pitchFamily="18" charset="0"/>
                <a:cs typeface="Times New Roman" panose="02020603050405020304" pitchFamily="18" charset="0"/>
              </a:rPr>
              <a:t>if A is true then B is true</a:t>
            </a:r>
            <a:r>
              <a:rPr lang="en-US" sz="1600" dirty="0">
                <a:latin typeface="Times New Roman" panose="02020603050405020304" pitchFamily="18" charset="0"/>
                <a:cs typeface="Times New Roman" panose="02020603050405020304" pitchFamily="18" charset="0"/>
              </a:rPr>
              <a:t>, but consider a </a:t>
            </a:r>
            <a:r>
              <a:rPr lang="en-US" sz="1600" dirty="0">
                <a:solidFill>
                  <a:srgbClr val="FF856D"/>
                </a:solidFill>
                <a:latin typeface="Times New Roman" panose="02020603050405020304" pitchFamily="18" charset="0"/>
                <a:cs typeface="Times New Roman" panose="02020603050405020304" pitchFamily="18" charset="0"/>
              </a:rPr>
              <a:t>situation </a:t>
            </a:r>
            <a:r>
              <a:rPr lang="en-US" sz="1600" dirty="0">
                <a:latin typeface="Times New Roman" panose="02020603050405020304" pitchFamily="18" charset="0"/>
                <a:cs typeface="Times New Roman" panose="02020603050405020304" pitchFamily="18" charset="0"/>
              </a:rPr>
              <a:t>where we are </a:t>
            </a:r>
            <a:r>
              <a:rPr lang="en-US" sz="1600" dirty="0">
                <a:solidFill>
                  <a:srgbClr val="FF856D"/>
                </a:solidFill>
                <a:latin typeface="Times New Roman" panose="02020603050405020304" pitchFamily="18" charset="0"/>
                <a:cs typeface="Times New Roman" panose="02020603050405020304" pitchFamily="18" charset="0"/>
              </a:rPr>
              <a:t>not sure about whether A is true</a:t>
            </a:r>
            <a:r>
              <a:rPr lang="en-US" sz="1600" dirty="0">
                <a:latin typeface="Times New Roman" panose="02020603050405020304" pitchFamily="18" charset="0"/>
                <a:cs typeface="Times New Roman" panose="02020603050405020304" pitchFamily="18" charset="0"/>
              </a:rPr>
              <a:t> or not </a:t>
            </a:r>
            <a:r>
              <a:rPr lang="en-US" sz="1600" dirty="0">
                <a:solidFill>
                  <a:srgbClr val="FF856D"/>
                </a:solidFill>
                <a:latin typeface="Times New Roman" panose="02020603050405020304" pitchFamily="18" charset="0"/>
                <a:cs typeface="Times New Roman" panose="02020603050405020304" pitchFamily="18" charset="0"/>
              </a:rPr>
              <a:t>then </a:t>
            </a:r>
            <a:r>
              <a:rPr lang="en-US" sz="1600" dirty="0">
                <a:latin typeface="Times New Roman" panose="02020603050405020304" pitchFamily="18" charset="0"/>
                <a:cs typeface="Times New Roman" panose="02020603050405020304" pitchFamily="18" charset="0"/>
              </a:rPr>
              <a:t>we </a:t>
            </a:r>
            <a:r>
              <a:rPr lang="en-US" sz="1600" b="1" dirty="0">
                <a:solidFill>
                  <a:srgbClr val="FF856D"/>
                </a:solidFill>
                <a:latin typeface="Times New Roman" panose="02020603050405020304" pitchFamily="18" charset="0"/>
                <a:cs typeface="Times New Roman" panose="02020603050405020304" pitchFamily="18" charset="0"/>
              </a:rPr>
              <a:t>cannot </a:t>
            </a:r>
            <a:r>
              <a:rPr lang="en-US" sz="1600" dirty="0">
                <a:solidFill>
                  <a:srgbClr val="FF856D"/>
                </a:solidFill>
                <a:latin typeface="Times New Roman" panose="02020603050405020304" pitchFamily="18" charset="0"/>
                <a:cs typeface="Times New Roman" panose="02020603050405020304" pitchFamily="18" charset="0"/>
              </a:rPr>
              <a:t>express this statement</a:t>
            </a:r>
            <a:r>
              <a:rPr lang="en-US" sz="1600" dirty="0">
                <a:latin typeface="Times New Roman" panose="02020603050405020304" pitchFamily="18" charset="0"/>
                <a:cs typeface="Times New Roman" panose="02020603050405020304" pitchFamily="18" charset="0"/>
              </a:rPr>
              <a:t>, this situation is called </a:t>
            </a:r>
            <a:r>
              <a:rPr lang="en-US" sz="1600" dirty="0" smtClean="0">
                <a:solidFill>
                  <a:srgbClr val="FF856D"/>
                </a:solidFill>
                <a:latin typeface="Times New Roman" panose="02020603050405020304" pitchFamily="18" charset="0"/>
                <a:cs typeface="Times New Roman" panose="02020603050405020304" pitchFamily="18" charset="0"/>
              </a:rPr>
              <a:t>uncertainty.</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u="sng" dirty="0" smtClean="0">
                <a:solidFill>
                  <a:srgbClr val="FF856D"/>
                </a:solidFill>
                <a:latin typeface="Times New Roman" panose="02020603050405020304" pitchFamily="18" charset="0"/>
                <a:cs typeface="Times New Roman" panose="02020603050405020304" pitchFamily="18" charset="0"/>
              </a:rPr>
              <a:t>Causes </a:t>
            </a:r>
            <a:r>
              <a:rPr lang="en-US" sz="1600" u="sng" dirty="0">
                <a:solidFill>
                  <a:srgbClr val="FF856D"/>
                </a:solidFill>
                <a:latin typeface="Times New Roman" panose="02020603050405020304" pitchFamily="18" charset="0"/>
                <a:cs typeface="Times New Roman" panose="02020603050405020304" pitchFamily="18" charset="0"/>
              </a:rPr>
              <a:t>of uncertainty</a:t>
            </a:r>
          </a:p>
          <a:p>
            <a:pPr marL="0" indent="0">
              <a:buNone/>
            </a:pPr>
            <a:r>
              <a:rPr lang="en-US" sz="1600" dirty="0" smtClean="0">
                <a:latin typeface="Times New Roman" panose="02020603050405020304" pitchFamily="18" charset="0"/>
                <a:cs typeface="Times New Roman" panose="02020603050405020304" pitchFamily="18" charset="0"/>
              </a:rPr>
              <a:t>Following </a:t>
            </a:r>
            <a:r>
              <a:rPr lang="en-US" sz="1600" dirty="0">
                <a:latin typeface="Times New Roman" panose="02020603050405020304" pitchFamily="18" charset="0"/>
                <a:cs typeface="Times New Roman" panose="02020603050405020304" pitchFamily="18" charset="0"/>
              </a:rPr>
              <a:t>are some leading causes of uncertainty to occur in the real </a:t>
            </a:r>
            <a:r>
              <a:rPr lang="en-US" sz="1600" dirty="0" smtClean="0">
                <a:latin typeface="Times New Roman" panose="02020603050405020304" pitchFamily="18" charset="0"/>
                <a:cs typeface="Times New Roman" panose="02020603050405020304" pitchFamily="18" charset="0"/>
              </a:rPr>
              <a:t>world</a:t>
            </a:r>
            <a:endParaRPr lang="en-US" sz="1600" dirty="0">
              <a:latin typeface="Times New Roman" panose="02020603050405020304" pitchFamily="18" charset="0"/>
              <a:cs typeface="Times New Roman" panose="02020603050405020304" pitchFamily="18" charset="0"/>
            </a:endParaRPr>
          </a:p>
          <a:p>
            <a:pPr marL="1947863" indent="-8572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Information occurred from unreliable sources.</a:t>
            </a:r>
          </a:p>
          <a:p>
            <a:pPr marL="1947863" indent="-8572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Experimental Errors</a:t>
            </a:r>
          </a:p>
          <a:p>
            <a:pPr marL="1947863" indent="-8572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Equipment fault</a:t>
            </a:r>
          </a:p>
          <a:p>
            <a:pPr marL="1947863" indent="-8572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Temperature variation</a:t>
            </a:r>
          </a:p>
          <a:p>
            <a:pPr marL="1947863" indent="-8572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Climate change</a:t>
            </a:r>
          </a:p>
          <a:p>
            <a:pPr>
              <a:buFont typeface="Wingdings" panose="05000000000000000000" pitchFamily="2" charset="2"/>
              <a:buChar char="v"/>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6400" dirty="0" smtClean="0">
              <a:latin typeface="Times New Roman" panose="02020603050405020304" pitchFamily="18" charset="0"/>
              <a:cs typeface="Times New Roman" panose="02020603050405020304" pitchFamily="18" charset="0"/>
            </a:endParaRPr>
          </a:p>
          <a:p>
            <a:pPr marL="285750" indent="0">
              <a:buNone/>
            </a:pPr>
            <a:endParaRPr lang="en-US"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2134784" y="3495672"/>
            <a:ext cx="7009216" cy="1877437"/>
          </a:xfrm>
          <a:prstGeom prst="rect">
            <a:avLst/>
          </a:prstGeom>
        </p:spPr>
        <p:txBody>
          <a:bodyPr wrap="square">
            <a:spAutoFit/>
          </a:bodyPr>
          <a:lstStyle/>
          <a:p>
            <a:pPr marL="461963" indent="-285750" algn="just">
              <a:buFont typeface="Wingdings" panose="05000000000000000000" pitchFamily="2" charset="2"/>
              <a:buChar char="v"/>
            </a:pPr>
            <a:r>
              <a:rPr lang="en-US" sz="1600" dirty="0" smtClean="0">
                <a:solidFill>
                  <a:srgbClr val="FF856D"/>
                </a:solidFill>
                <a:latin typeface="Times New Roman" panose="02020603050405020304" pitchFamily="18" charset="0"/>
                <a:cs typeface="Times New Roman" panose="02020603050405020304" pitchFamily="18" charset="0"/>
              </a:rPr>
              <a:t>Logical </a:t>
            </a:r>
            <a:r>
              <a:rPr lang="en-US" sz="1600" dirty="0">
                <a:solidFill>
                  <a:srgbClr val="FF856D"/>
                </a:solidFill>
                <a:latin typeface="Times New Roman" panose="02020603050405020304" pitchFamily="18" charset="0"/>
                <a:cs typeface="Times New Roman" panose="02020603050405020304" pitchFamily="18" charset="0"/>
              </a:rPr>
              <a:t>statements </a:t>
            </a:r>
            <a:r>
              <a:rPr lang="en-US" sz="1600" dirty="0" smtClean="0">
                <a:solidFill>
                  <a:schemeClr val="bg1"/>
                </a:solidFill>
                <a:latin typeface="Times New Roman" panose="02020603050405020304" pitchFamily="18" charset="0"/>
                <a:cs typeface="Times New Roman" panose="02020603050405020304" pitchFamily="18" charset="0"/>
              </a:rPr>
              <a:t>are</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rgbClr val="FF856D"/>
                </a:solidFill>
                <a:latin typeface="Times New Roman" panose="02020603050405020304" pitchFamily="18" charset="0"/>
                <a:cs typeface="Times New Roman" panose="02020603050405020304" pitchFamily="18" charset="0"/>
              </a:rPr>
              <a:t>expressed in </a:t>
            </a:r>
            <a:r>
              <a:rPr lang="en-US" sz="1600" dirty="0" smtClean="0">
                <a:solidFill>
                  <a:srgbClr val="FF856D"/>
                </a:solidFill>
                <a:latin typeface="Times New Roman" panose="02020603050405020304" pitchFamily="18" charset="0"/>
                <a:cs typeface="Times New Roman" panose="02020603050405020304" pitchFamily="18" charset="0"/>
              </a:rPr>
              <a:t>terms of </a:t>
            </a:r>
            <a:r>
              <a:rPr lang="en-US" sz="1600" dirty="0">
                <a:solidFill>
                  <a:srgbClr val="FF856D"/>
                </a:solidFill>
                <a:latin typeface="Times New Roman" panose="02020603050405020304" pitchFamily="18" charset="0"/>
                <a:cs typeface="Times New Roman" panose="02020603050405020304" pitchFamily="18" charset="0"/>
              </a:rPr>
              <a:t>truth or falsehood—it is not possible to reason</a:t>
            </a:r>
            <a:r>
              <a:rPr lang="en-US" sz="1600" dirty="0">
                <a:solidFill>
                  <a:schemeClr val="bg1"/>
                </a:solidFill>
                <a:latin typeface="Times New Roman" panose="02020603050405020304" pitchFamily="18" charset="0"/>
                <a:cs typeface="Times New Roman" panose="02020603050405020304" pitchFamily="18" charset="0"/>
              </a:rPr>
              <a:t>, in classical logic, </a:t>
            </a:r>
            <a:r>
              <a:rPr lang="en-US" sz="1600" dirty="0" smtClean="0">
                <a:solidFill>
                  <a:srgbClr val="FF856D"/>
                </a:solidFill>
                <a:latin typeface="Times New Roman" panose="02020603050405020304" pitchFamily="18" charset="0"/>
                <a:cs typeface="Times New Roman" panose="02020603050405020304" pitchFamily="18" charset="0"/>
              </a:rPr>
              <a:t>about possibilities.</a:t>
            </a:r>
          </a:p>
          <a:p>
            <a:pPr marL="461963" indent="-285750" algn="just">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One of the </a:t>
            </a:r>
            <a:r>
              <a:rPr lang="en-US" sz="1600" dirty="0">
                <a:solidFill>
                  <a:srgbClr val="FF856D"/>
                </a:solidFill>
                <a:latin typeface="Times New Roman" panose="02020603050405020304" pitchFamily="18" charset="0"/>
                <a:cs typeface="Times New Roman" panose="02020603050405020304" pitchFamily="18" charset="0"/>
              </a:rPr>
              <a:t>main weaknesses </a:t>
            </a:r>
            <a:r>
              <a:rPr lang="en-US" sz="1600" dirty="0">
                <a:solidFill>
                  <a:schemeClr val="bg1"/>
                </a:solidFill>
                <a:latin typeface="Times New Roman" panose="02020603050405020304" pitchFamily="18" charset="0"/>
                <a:cs typeface="Times New Roman" panose="02020603050405020304" pitchFamily="18" charset="0"/>
              </a:rPr>
              <a:t>of traditional logic is its </a:t>
            </a:r>
            <a:r>
              <a:rPr lang="en-US" sz="1600" dirty="0">
                <a:solidFill>
                  <a:srgbClr val="FF856D"/>
                </a:solidFill>
                <a:latin typeface="Times New Roman" panose="02020603050405020304" pitchFamily="18" charset="0"/>
                <a:cs typeface="Times New Roman" panose="02020603050405020304" pitchFamily="18" charset="0"/>
              </a:rPr>
              <a:t>inability to deal </a:t>
            </a:r>
            <a:r>
              <a:rPr lang="en-US" sz="1600" dirty="0">
                <a:solidFill>
                  <a:schemeClr val="bg1"/>
                </a:solidFill>
                <a:latin typeface="Times New Roman" panose="02020603050405020304" pitchFamily="18" charset="0"/>
                <a:cs typeface="Times New Roman" panose="02020603050405020304" pitchFamily="18" charset="0"/>
              </a:rPr>
              <a:t>with </a:t>
            </a:r>
            <a:r>
              <a:rPr lang="en-US" sz="1600" b="1" dirty="0">
                <a:solidFill>
                  <a:srgbClr val="FF856D"/>
                </a:solidFill>
                <a:latin typeface="Times New Roman" panose="02020603050405020304" pitchFamily="18" charset="0"/>
                <a:cs typeface="Times New Roman" panose="02020603050405020304" pitchFamily="18" charset="0"/>
              </a:rPr>
              <a:t>uncertainty</a:t>
            </a:r>
            <a:r>
              <a:rPr lang="en-US" sz="1600" dirty="0">
                <a:solidFill>
                  <a:srgbClr val="FF856D"/>
                </a:solidFill>
                <a:latin typeface="Times New Roman" panose="02020603050405020304" pitchFamily="18" charset="0"/>
                <a:cs typeface="Times New Roman" panose="02020603050405020304" pitchFamily="18" charset="0"/>
              </a:rPr>
              <a:t>. </a:t>
            </a:r>
            <a:endParaRPr lang="en-US" sz="1600" dirty="0" smtClean="0">
              <a:solidFill>
                <a:srgbClr val="FF856D"/>
              </a:solidFill>
              <a:latin typeface="Times New Roman" panose="02020603050405020304" pitchFamily="18" charset="0"/>
              <a:cs typeface="Times New Roman" panose="02020603050405020304" pitchFamily="18" charset="0"/>
            </a:endParaRPr>
          </a:p>
          <a:p>
            <a:pPr marL="461963" indent="-285750" algn="just">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So to </a:t>
            </a:r>
            <a:r>
              <a:rPr lang="en-US" sz="1600" dirty="0">
                <a:solidFill>
                  <a:srgbClr val="FF856D"/>
                </a:solidFill>
                <a:latin typeface="Times New Roman" panose="02020603050405020304" pitchFamily="18" charset="0"/>
                <a:cs typeface="Times New Roman" panose="02020603050405020304" pitchFamily="18" charset="0"/>
              </a:rPr>
              <a:t>represent uncertain knowledge</a:t>
            </a:r>
            <a:r>
              <a:rPr lang="en-US" sz="1600" dirty="0">
                <a:solidFill>
                  <a:schemeClr val="bg1"/>
                </a:solidFill>
                <a:latin typeface="Times New Roman" panose="02020603050405020304" pitchFamily="18" charset="0"/>
                <a:cs typeface="Times New Roman" panose="02020603050405020304" pitchFamily="18" charset="0"/>
              </a:rPr>
              <a:t>, where we are not sure about the predicates, </a:t>
            </a:r>
            <a:r>
              <a:rPr lang="en-US" sz="1600" dirty="0">
                <a:solidFill>
                  <a:srgbClr val="FF856D"/>
                </a:solidFill>
                <a:latin typeface="Times New Roman" panose="02020603050405020304" pitchFamily="18" charset="0"/>
                <a:cs typeface="Times New Roman" panose="02020603050405020304" pitchFamily="18" charset="0"/>
              </a:rPr>
              <a:t>we need uncertain reasoning or probabilistic reasoning</a:t>
            </a:r>
            <a:r>
              <a:rPr lang="en-US" sz="1600" dirty="0">
                <a:solidFill>
                  <a:schemeClr val="bg1"/>
                </a:solidFill>
                <a:latin typeface="Times New Roman" panose="02020603050405020304" pitchFamily="18" charset="0"/>
                <a:cs typeface="Times New Roman" panose="02020603050405020304" pitchFamily="18" charset="0"/>
              </a:rPr>
              <a:t>.</a:t>
            </a:r>
          </a:p>
          <a:p>
            <a:pPr algn="just"/>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205701" y="0"/>
            <a:ext cx="2600392" cy="461665"/>
          </a:xfrm>
          <a:prstGeom prst="rect">
            <a:avLst/>
          </a:prstGeom>
        </p:spPr>
        <p:txBody>
          <a:bodyPr wrap="none">
            <a:spAutoFit/>
          </a:bodyPr>
          <a:lstStyle/>
          <a:p>
            <a:pPr algn="just"/>
            <a:r>
              <a:rPr lang="en-US" sz="2400" b="1" dirty="0" smtClean="0">
                <a:solidFill>
                  <a:srgbClr val="FF856D"/>
                </a:solidFill>
                <a:latin typeface="Times New Roman" panose="02020603050405020304" pitchFamily="18" charset="0"/>
                <a:cs typeface="Times New Roman" panose="02020603050405020304" pitchFamily="18" charset="0"/>
              </a:rPr>
              <a:t>UNCERTAINTY</a:t>
            </a: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37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009" y="168074"/>
            <a:ext cx="6570407" cy="725349"/>
          </a:xfrm>
        </p:spPr>
        <p:txBody>
          <a:bodyPr>
            <a:normAutofit fontScale="90000"/>
          </a:bodyPr>
          <a:lstStyle/>
          <a:p>
            <a:r>
              <a:rPr lang="en-US" sz="1800" b="1" dirty="0" smtClean="0">
                <a:effectLst/>
                <a:latin typeface="Times New Roman" panose="02020603050405020304" pitchFamily="18" charset="0"/>
                <a:cs typeface="Times New Roman" panose="02020603050405020304" pitchFamily="18" charset="0"/>
              </a:rPr>
              <a:t>                             </a:t>
            </a:r>
            <a:r>
              <a:rPr lang="en-US" sz="2700" dirty="0" smtClean="0">
                <a:solidFill>
                  <a:srgbClr val="FF856D"/>
                </a:solidFill>
                <a:effectLst/>
                <a:latin typeface="Times New Roman" panose="02020603050405020304" pitchFamily="18" charset="0"/>
                <a:cs typeface="Times New Roman" panose="02020603050405020304" pitchFamily="18" charset="0"/>
              </a:rPr>
              <a:t>KNOWLEDGE ACQUISITION</a:t>
            </a:r>
            <a:r>
              <a:rPr lang="en-US" sz="2700" dirty="0">
                <a:effectLst/>
              </a:rPr>
              <a:t/>
            </a:r>
            <a:br>
              <a:rPr lang="en-US" sz="2700" dirty="0">
                <a:effectLst/>
              </a:rPr>
            </a:br>
            <a:endParaRPr lang="en-US" sz="2700" dirty="0"/>
          </a:p>
        </p:txBody>
      </p:sp>
      <p:sp>
        <p:nvSpPr>
          <p:cNvPr id="3" name="Content Placeholder 2"/>
          <p:cNvSpPr>
            <a:spLocks noGrp="1"/>
          </p:cNvSpPr>
          <p:nvPr>
            <p:ph idx="1"/>
          </p:nvPr>
        </p:nvSpPr>
        <p:spPr>
          <a:xfrm>
            <a:off x="2134785" y="893423"/>
            <a:ext cx="6570407" cy="3511061"/>
          </a:xfrm>
        </p:spPr>
        <p:txBody>
          <a:bodyPr>
            <a:norm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Knowledge Acquisition is the </a:t>
            </a:r>
            <a:r>
              <a:rPr lang="en-US" sz="1600" dirty="0">
                <a:solidFill>
                  <a:srgbClr val="FF856D"/>
                </a:solidFill>
                <a:latin typeface="Times New Roman" panose="02020603050405020304" pitchFamily="18" charset="0"/>
                <a:cs typeface="Times New Roman" panose="02020603050405020304" pitchFamily="18" charset="0"/>
              </a:rPr>
              <a:t>transformation</a:t>
            </a:r>
            <a:r>
              <a:rPr lang="en-US" sz="1600" dirty="0">
                <a:latin typeface="Times New Roman" panose="02020603050405020304" pitchFamily="18" charset="0"/>
                <a:cs typeface="Times New Roman" panose="02020603050405020304" pitchFamily="18" charset="0"/>
              </a:rPr>
              <a:t> of knowledge from the </a:t>
            </a:r>
            <a:r>
              <a:rPr lang="en-US" sz="1600" dirty="0">
                <a:solidFill>
                  <a:srgbClr val="FF856D"/>
                </a:solidFill>
                <a:latin typeface="Times New Roman" panose="02020603050405020304" pitchFamily="18" charset="0"/>
                <a:cs typeface="Times New Roman" panose="02020603050405020304" pitchFamily="18" charset="0"/>
              </a:rPr>
              <a:t>forms in which it exists </a:t>
            </a:r>
            <a:r>
              <a:rPr lang="en-US" sz="1600" b="1" dirty="0">
                <a:solidFill>
                  <a:srgbClr val="FF856D"/>
                </a:solidFill>
                <a:latin typeface="Times New Roman" panose="02020603050405020304" pitchFamily="18" charset="0"/>
                <a:cs typeface="Times New Roman" panose="02020603050405020304" pitchFamily="18" charset="0"/>
              </a:rPr>
              <a:t>into</a:t>
            </a:r>
            <a:r>
              <a:rPr lang="en-US" sz="1600" dirty="0">
                <a:latin typeface="Times New Roman" panose="02020603050405020304" pitchFamily="18" charset="0"/>
                <a:cs typeface="Times New Roman" panose="02020603050405020304" pitchFamily="18" charset="0"/>
              </a:rPr>
              <a:t> </a:t>
            </a:r>
            <a:r>
              <a:rPr lang="en-US" sz="1600" dirty="0">
                <a:solidFill>
                  <a:srgbClr val="FF856D"/>
                </a:solidFill>
                <a:latin typeface="Times New Roman" panose="02020603050405020304" pitchFamily="18" charset="0"/>
                <a:cs typeface="Times New Roman" panose="02020603050405020304" pitchFamily="18" charset="0"/>
              </a:rPr>
              <a:t>forms</a:t>
            </a:r>
            <a:r>
              <a:rPr lang="en-US" sz="1600" dirty="0">
                <a:latin typeface="Times New Roman" panose="02020603050405020304" pitchFamily="18" charset="0"/>
                <a:cs typeface="Times New Roman" panose="02020603050405020304" pitchFamily="18" charset="0"/>
              </a:rPr>
              <a:t> that can be </a:t>
            </a:r>
            <a:r>
              <a:rPr lang="en-US" sz="1600" dirty="0">
                <a:solidFill>
                  <a:srgbClr val="FF856D"/>
                </a:solidFill>
                <a:latin typeface="Times New Roman" panose="02020603050405020304" pitchFamily="18" charset="0"/>
                <a:cs typeface="Times New Roman" panose="02020603050405020304" pitchFamily="18" charset="0"/>
              </a:rPr>
              <a:t>used in a knowledge based </a:t>
            </a:r>
            <a:r>
              <a:rPr lang="en-US" sz="1600" dirty="0" smtClean="0">
                <a:solidFill>
                  <a:srgbClr val="FF856D"/>
                </a:solidFill>
                <a:latin typeface="Times New Roman" panose="02020603050405020304" pitchFamily="18" charset="0"/>
                <a:cs typeface="Times New Roman" panose="02020603050405020304" pitchFamily="18" charset="0"/>
              </a:rPr>
              <a:t>system.</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It is a </a:t>
            </a:r>
            <a:r>
              <a:rPr lang="en-US" sz="1600" dirty="0">
                <a:solidFill>
                  <a:srgbClr val="FF856D"/>
                </a:solidFill>
                <a:latin typeface="Times New Roman" panose="02020603050405020304" pitchFamily="18" charset="0"/>
                <a:cs typeface="Times New Roman" panose="02020603050405020304" pitchFamily="18" charset="0"/>
              </a:rPr>
              <a:t>process of adding new knowledge </a:t>
            </a:r>
            <a:r>
              <a:rPr lang="en-US" sz="1600" dirty="0">
                <a:latin typeface="Times New Roman" panose="02020603050405020304" pitchFamily="18" charset="0"/>
                <a:cs typeface="Times New Roman" panose="02020603050405020304" pitchFamily="18" charset="0"/>
              </a:rPr>
              <a:t>to a </a:t>
            </a:r>
            <a:r>
              <a:rPr lang="en-US" sz="1600" dirty="0">
                <a:solidFill>
                  <a:srgbClr val="FF856D"/>
                </a:solidFill>
                <a:latin typeface="Times New Roman" panose="02020603050405020304" pitchFamily="18" charset="0"/>
                <a:cs typeface="Times New Roman" panose="02020603050405020304" pitchFamily="18" charset="0"/>
              </a:rPr>
              <a:t>knowledge </a:t>
            </a:r>
            <a:r>
              <a:rPr lang="en-US" sz="1600" dirty="0" smtClean="0">
                <a:solidFill>
                  <a:srgbClr val="FF856D"/>
                </a:solidFill>
                <a:latin typeface="Times New Roman" panose="02020603050405020304" pitchFamily="18" charset="0"/>
                <a:cs typeface="Times New Roman" panose="02020603050405020304" pitchFamily="18" charset="0"/>
              </a:rPr>
              <a:t>base, </a:t>
            </a:r>
            <a:r>
              <a:rPr lang="en-US" sz="1600" dirty="0">
                <a:solidFill>
                  <a:srgbClr val="FF856D"/>
                </a:solidFill>
                <a:latin typeface="Times New Roman" panose="02020603050405020304" pitchFamily="18" charset="0"/>
                <a:cs typeface="Times New Roman" panose="02020603050405020304" pitchFamily="18" charset="0"/>
              </a:rPr>
              <a:t>refining</a:t>
            </a:r>
            <a:r>
              <a:rPr lang="en-US" sz="1600" dirty="0">
                <a:latin typeface="Times New Roman" panose="02020603050405020304" pitchFamily="18" charset="0"/>
                <a:cs typeface="Times New Roman" panose="02020603050405020304" pitchFamily="18" charset="0"/>
              </a:rPr>
              <a:t>, </a:t>
            </a:r>
            <a:r>
              <a:rPr lang="en-US" sz="1600" dirty="0">
                <a:solidFill>
                  <a:srgbClr val="FF856D"/>
                </a:solidFill>
                <a:latin typeface="Times New Roman" panose="02020603050405020304" pitchFamily="18" charset="0"/>
                <a:cs typeface="Times New Roman" panose="02020603050405020304" pitchFamily="18" charset="0"/>
              </a:rPr>
              <a:t>improving</a:t>
            </a:r>
            <a:r>
              <a:rPr lang="en-US" sz="1600" dirty="0">
                <a:latin typeface="Times New Roman" panose="02020603050405020304" pitchFamily="18" charset="0"/>
                <a:cs typeface="Times New Roman" panose="02020603050405020304" pitchFamily="18" charset="0"/>
              </a:rPr>
              <a:t> previously </a:t>
            </a:r>
            <a:r>
              <a:rPr lang="en-US" sz="1600" dirty="0" smtClean="0">
                <a:solidFill>
                  <a:srgbClr val="FF856D"/>
                </a:solidFill>
                <a:latin typeface="Times New Roman" panose="02020603050405020304" pitchFamily="18" charset="0"/>
                <a:cs typeface="Times New Roman" panose="02020603050405020304" pitchFamily="18" charset="0"/>
              </a:rPr>
              <a:t>acquired </a:t>
            </a:r>
            <a:r>
              <a:rPr lang="en-US" sz="1600" dirty="0" smtClean="0">
                <a:solidFill>
                  <a:srgbClr val="FF856D"/>
                </a:solidFill>
                <a:latin typeface="Times New Roman" panose="02020603050405020304" pitchFamily="18" charset="0"/>
                <a:cs typeface="Times New Roman" panose="02020603050405020304" pitchFamily="18" charset="0"/>
              </a:rPr>
              <a:t>knowledge</a:t>
            </a:r>
          </a:p>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Acquisition is usually associated with some definite purpose such as </a:t>
            </a:r>
            <a:r>
              <a:rPr lang="en-US" sz="1600" dirty="0">
                <a:solidFill>
                  <a:srgbClr val="FF856D"/>
                </a:solidFill>
                <a:latin typeface="Times New Roman" panose="02020603050405020304" pitchFamily="18" charset="0"/>
                <a:cs typeface="Times New Roman" panose="02020603050405020304" pitchFamily="18" charset="0"/>
              </a:rPr>
              <a:t>expanding the capabilities of system</a:t>
            </a:r>
            <a:r>
              <a:rPr lang="en-US" sz="1600" dirty="0">
                <a:latin typeface="Times New Roman" panose="02020603050405020304" pitchFamily="18" charset="0"/>
                <a:cs typeface="Times New Roman" panose="02020603050405020304" pitchFamily="18" charset="0"/>
              </a:rPr>
              <a:t>, improving or </a:t>
            </a:r>
            <a:r>
              <a:rPr lang="en-US" sz="1600" dirty="0">
                <a:solidFill>
                  <a:srgbClr val="FF856D"/>
                </a:solidFill>
                <a:latin typeface="Times New Roman" panose="02020603050405020304" pitchFamily="18" charset="0"/>
                <a:cs typeface="Times New Roman" panose="02020603050405020304" pitchFamily="18" charset="0"/>
              </a:rPr>
              <a:t>enhancing the performance of some specific </a:t>
            </a:r>
            <a:r>
              <a:rPr lang="en-US" sz="1600" dirty="0" smtClean="0">
                <a:solidFill>
                  <a:srgbClr val="FF856D"/>
                </a:solidFill>
                <a:latin typeface="Times New Roman" panose="02020603050405020304" pitchFamily="18" charset="0"/>
                <a:cs typeface="Times New Roman" panose="02020603050405020304" pitchFamily="18" charset="0"/>
              </a:rPr>
              <a:t>tasks.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Acquired knowledge consist of </a:t>
            </a:r>
            <a:r>
              <a:rPr lang="en-US" sz="1600" dirty="0">
                <a:solidFill>
                  <a:srgbClr val="FF856D"/>
                </a:solidFill>
                <a:latin typeface="Times New Roman" panose="02020603050405020304" pitchFamily="18" charset="0"/>
                <a:cs typeface="Times New Roman" panose="02020603050405020304" pitchFamily="18" charset="0"/>
              </a:rPr>
              <a:t>facts, rules, concept, procedure, formulas, relationship, stats, plans</a:t>
            </a:r>
            <a:r>
              <a:rPr lang="en-US" sz="1600" dirty="0" smtClean="0">
                <a:solidFill>
                  <a:srgbClr val="FF856D"/>
                </a:solidFill>
                <a:latin typeface="Times New Roman" panose="02020603050405020304" pitchFamily="18" charset="0"/>
                <a:cs typeface="Times New Roman" panose="02020603050405020304" pitchFamily="18" charset="0"/>
              </a:rPr>
              <a:t>, heuristic </a:t>
            </a:r>
            <a:r>
              <a:rPr lang="en-US" sz="1600" dirty="0">
                <a:solidFill>
                  <a:srgbClr val="FF856D"/>
                </a:solidFill>
                <a:latin typeface="Times New Roman" panose="02020603050405020304" pitchFamily="18" charset="0"/>
                <a:cs typeface="Times New Roman" panose="02020603050405020304" pitchFamily="18" charset="0"/>
              </a:rPr>
              <a:t>or any relevant information</a:t>
            </a:r>
          </a:p>
        </p:txBody>
      </p:sp>
    </p:spTree>
    <p:extLst>
      <p:ext uri="{BB962C8B-B14F-4D97-AF65-F5344CB8AC3E}">
        <p14:creationId xmlns:p14="http://schemas.microsoft.com/office/powerpoint/2010/main" val="148070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971" y="223159"/>
            <a:ext cx="6570407" cy="725349"/>
          </a:xfrm>
        </p:spPr>
        <p:txBody>
          <a:bodyPr>
            <a:normAutofit fontScale="90000"/>
          </a:bodyPr>
          <a:lstStyle/>
          <a:p>
            <a:r>
              <a:rPr lang="en-US" sz="2400" dirty="0" smtClean="0">
                <a:solidFill>
                  <a:srgbClr val="FF856D"/>
                </a:solidFill>
                <a:effectLst/>
                <a:latin typeface="Times New Roman" panose="02020603050405020304" pitchFamily="18" charset="0"/>
                <a:cs typeface="Times New Roman" panose="02020603050405020304" pitchFamily="18" charset="0"/>
              </a:rPr>
              <a:t>THREE MODEL OF KNOWLEDGE ACQUISITION </a:t>
            </a:r>
            <a:endParaRPr lang="en-US" sz="2400" dirty="0">
              <a:solidFill>
                <a:srgbClr val="FF856D"/>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fontAlgn="base"/>
            <a:r>
              <a:rPr lang="en-US" sz="1800" i="1" dirty="0" smtClean="0">
                <a:latin typeface="Times New Roman" panose="02020603050405020304" pitchFamily="18" charset="0"/>
                <a:cs typeface="Times New Roman" panose="02020603050405020304" pitchFamily="18" charset="0"/>
              </a:rPr>
              <a:t>Handcrafting</a:t>
            </a:r>
            <a:r>
              <a:rPr lang="en-US" sz="1600" dirty="0" smtClean="0">
                <a:latin typeface="Times New Roman" panose="02020603050405020304" pitchFamily="18" charset="0"/>
                <a:cs typeface="Times New Roman" panose="02020603050405020304" pitchFamily="18" charset="0"/>
              </a:rPr>
              <a:t> - means </a:t>
            </a:r>
            <a:r>
              <a:rPr lang="en-US" sz="1600" dirty="0" smtClean="0">
                <a:latin typeface="Times New Roman" panose="02020603050405020304" pitchFamily="18" charset="0"/>
                <a:cs typeface="Times New Roman" panose="02020603050405020304" pitchFamily="18" charset="0"/>
              </a:rPr>
              <a:t>coding; </a:t>
            </a:r>
            <a:r>
              <a:rPr lang="en-US" sz="1600" dirty="0" smtClean="0">
                <a:solidFill>
                  <a:srgbClr val="FF856D"/>
                </a:solidFill>
                <a:latin typeface="Times New Roman" panose="02020603050405020304" pitchFamily="18" charset="0"/>
                <a:cs typeface="Times New Roman" panose="02020603050405020304" pitchFamily="18" charset="0"/>
              </a:rPr>
              <a:t>knowledge</a:t>
            </a:r>
            <a:r>
              <a:rPr lang="en-US" sz="1600" dirty="0" smtClean="0">
                <a:latin typeface="Times New Roman" panose="02020603050405020304" pitchFamily="18" charset="0"/>
                <a:cs typeface="Times New Roman" panose="02020603050405020304" pitchFamily="18" charset="0"/>
              </a:rPr>
              <a:t> is </a:t>
            </a:r>
            <a:r>
              <a:rPr lang="en-US" sz="1600" dirty="0" smtClean="0">
                <a:solidFill>
                  <a:srgbClr val="FF856D"/>
                </a:solidFill>
                <a:latin typeface="Times New Roman" panose="02020603050405020304" pitchFamily="18" charset="0"/>
                <a:cs typeface="Times New Roman" panose="02020603050405020304" pitchFamily="18" charset="0"/>
              </a:rPr>
              <a:t>converted into program </a:t>
            </a:r>
            <a:r>
              <a:rPr lang="en-US" sz="1600" dirty="0" smtClean="0">
                <a:latin typeface="Times New Roman" panose="02020603050405020304" pitchFamily="18" charset="0"/>
                <a:cs typeface="Times New Roman" panose="02020603050405020304" pitchFamily="18" charset="0"/>
              </a:rPr>
              <a:t>directly</a:t>
            </a:r>
          </a:p>
          <a:p>
            <a:pPr marL="0" indent="0" algn="just" fontAlgn="base">
              <a:buNone/>
            </a:pPr>
            <a:endParaRPr lang="en-US" sz="1600" dirty="0" smtClean="0">
              <a:latin typeface="Times New Roman" panose="02020603050405020304" pitchFamily="18" charset="0"/>
              <a:cs typeface="Times New Roman" panose="02020603050405020304" pitchFamily="18" charset="0"/>
            </a:endParaRPr>
          </a:p>
          <a:p>
            <a:pPr algn="just" fontAlgn="base"/>
            <a:r>
              <a:rPr lang="en-US" sz="1800" i="1" dirty="0" smtClean="0">
                <a:latin typeface="Times New Roman" panose="02020603050405020304" pitchFamily="18" charset="0"/>
                <a:cs typeface="Times New Roman" panose="02020603050405020304" pitchFamily="18" charset="0"/>
              </a:rPr>
              <a:t>Knowledge engineering </a:t>
            </a:r>
            <a:r>
              <a:rPr lang="en-US" sz="1600" dirty="0" smtClean="0">
                <a:latin typeface="Times New Roman" panose="02020603050405020304" pitchFamily="18" charset="0"/>
                <a:cs typeface="Times New Roman" panose="02020603050405020304" pitchFamily="18" charset="0"/>
              </a:rPr>
              <a:t>- means working with expert system to </a:t>
            </a:r>
            <a:r>
              <a:rPr lang="en-US" sz="1600" dirty="0" smtClean="0">
                <a:solidFill>
                  <a:srgbClr val="FF856D"/>
                </a:solidFill>
                <a:latin typeface="Times New Roman" panose="02020603050405020304" pitchFamily="18" charset="0"/>
                <a:cs typeface="Times New Roman" panose="02020603050405020304" pitchFamily="18" charset="0"/>
              </a:rPr>
              <a:t>organize knowledge in a suitable form </a:t>
            </a:r>
            <a:r>
              <a:rPr lang="en-US" sz="1600" dirty="0" smtClean="0">
                <a:latin typeface="Times New Roman" panose="02020603050405020304" pitchFamily="18" charset="0"/>
                <a:cs typeface="Times New Roman" panose="02020603050405020304" pitchFamily="18" charset="0"/>
              </a:rPr>
              <a:t>for an expert system to use</a:t>
            </a:r>
          </a:p>
          <a:p>
            <a:pPr marL="0" indent="0" algn="just" fontAlgn="base">
              <a:buNone/>
            </a:pPr>
            <a:endParaRPr lang="en-US" sz="1600" dirty="0" smtClean="0">
              <a:latin typeface="Times New Roman" panose="02020603050405020304" pitchFamily="18" charset="0"/>
              <a:cs typeface="Times New Roman" panose="02020603050405020304" pitchFamily="18" charset="0"/>
            </a:endParaRPr>
          </a:p>
          <a:p>
            <a:pPr algn="just" fontAlgn="base"/>
            <a:r>
              <a:rPr lang="en-US" sz="1800" i="1" dirty="0" smtClean="0">
                <a:latin typeface="Times New Roman" panose="02020603050405020304" pitchFamily="18" charset="0"/>
                <a:cs typeface="Times New Roman" panose="02020603050405020304" pitchFamily="18" charset="0"/>
              </a:rPr>
              <a:t>Machine learning </a:t>
            </a:r>
            <a:r>
              <a:rPr lang="en-US" sz="1600" dirty="0" smtClean="0">
                <a:latin typeface="Times New Roman" panose="02020603050405020304" pitchFamily="18" charset="0"/>
                <a:cs typeface="Times New Roman" panose="02020603050405020304" pitchFamily="18" charset="0"/>
              </a:rPr>
              <a:t>- means to extract the knowledge from training examples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074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756" y="300277"/>
            <a:ext cx="7582092" cy="725349"/>
          </a:xfrm>
        </p:spPr>
        <p:txBody>
          <a:bodyPr>
            <a:normAutofit fontScale="90000"/>
          </a:bodyPr>
          <a:lstStyle/>
          <a:p>
            <a:pPr algn="ctr"/>
            <a:r>
              <a:rPr lang="en-US" sz="2700" dirty="0" smtClean="0">
                <a:solidFill>
                  <a:srgbClr val="FF856D"/>
                </a:solidFill>
                <a:latin typeface="Times New Roman" panose="02020603050405020304" pitchFamily="18" charset="0"/>
                <a:cs typeface="Times New Roman" panose="02020603050405020304" pitchFamily="18" charset="0"/>
              </a:rPr>
              <a:t>CHALLENGES/ ISSUES IN KNOWLEDGE ACQUISITION</a:t>
            </a:r>
            <a:r>
              <a:rPr lang="en-US" dirty="0"/>
              <a:t/>
            </a:r>
            <a:br>
              <a:rPr lang="en-US" dirty="0"/>
            </a:br>
            <a:endParaRPr lang="en-US" dirty="0"/>
          </a:p>
        </p:txBody>
      </p:sp>
      <p:sp>
        <p:nvSpPr>
          <p:cNvPr id="3" name="Content Placeholder 2"/>
          <p:cNvSpPr>
            <a:spLocks noGrp="1"/>
          </p:cNvSpPr>
          <p:nvPr>
            <p:ph idx="1"/>
          </p:nvPr>
        </p:nvSpPr>
        <p:spPr>
          <a:xfrm>
            <a:off x="2333089" y="1025626"/>
            <a:ext cx="6570407" cy="3511061"/>
          </a:xfrm>
        </p:spPr>
        <p:txBody>
          <a:bodyPr>
            <a:normAutofit/>
          </a:bodyPr>
          <a:lstStyle/>
          <a:p>
            <a:pPr algn="just" fontAlgn="base">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Most knowledge is in the heads of experts</a:t>
            </a:r>
          </a:p>
          <a:p>
            <a:pPr algn="just" fontAlgn="base">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Experts have vast amount of knowledge</a:t>
            </a:r>
          </a:p>
          <a:p>
            <a:pPr algn="just" fontAlgn="base">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Experts are very busy and valuable people</a:t>
            </a:r>
          </a:p>
          <a:p>
            <a:pPr algn="just" fontAlgn="base">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Each expert doesn't know everything</a:t>
            </a:r>
          </a:p>
          <a:p>
            <a:pPr algn="just" fontAlgn="base">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Knowledge is short lived</a:t>
            </a:r>
          </a:p>
          <a:p>
            <a:pPr algn="just" fontAlgn="base">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Difference in experts opinions</a:t>
            </a:r>
          </a:p>
          <a:p>
            <a:pPr algn="just" fontAlgn="base">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Difficulties </a:t>
            </a:r>
            <a:r>
              <a:rPr lang="en-US" sz="1600" dirty="0">
                <a:latin typeface="Times New Roman" panose="02020603050405020304" pitchFamily="18" charset="0"/>
                <a:cs typeface="Times New Roman" panose="02020603050405020304" pitchFamily="18" charset="0"/>
              </a:rPr>
              <a:t>in structuring knowledge – Losing a significant amount of knowledge when structuring implicit </a:t>
            </a:r>
            <a:r>
              <a:rPr lang="en-US" sz="1600" dirty="0" smtClean="0">
                <a:latin typeface="Times New Roman" panose="02020603050405020304" pitchFamily="18" charset="0"/>
                <a:cs typeface="Times New Roman" panose="02020603050405020304" pitchFamily="18" charset="0"/>
              </a:rPr>
              <a:t>knowledge</a:t>
            </a:r>
          </a:p>
          <a:p>
            <a:pPr algn="just" fontAlgn="base">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 Domain </a:t>
            </a:r>
            <a:r>
              <a:rPr lang="en-US" sz="1600" dirty="0">
                <a:latin typeface="Times New Roman" panose="02020603050405020304" pitchFamily="18" charset="0"/>
                <a:cs typeface="Times New Roman" panose="02020603050405020304" pitchFamily="18" charset="0"/>
              </a:rPr>
              <a:t>Expert’s unwillingness </a:t>
            </a:r>
            <a:endParaRPr lang="en-US" sz="1600" dirty="0" smtClean="0">
              <a:latin typeface="Times New Roman" panose="02020603050405020304" pitchFamily="18" charset="0"/>
              <a:cs typeface="Times New Roman" panose="02020603050405020304" pitchFamily="18" charset="0"/>
            </a:endParaRPr>
          </a:p>
          <a:p>
            <a:pPr marL="628650" indent="0" algn="just" fontAlgn="base">
              <a:buNone/>
            </a:pPr>
            <a:r>
              <a:rPr lang="en-US" sz="1600" dirty="0" smtClean="0">
                <a:latin typeface="Times New Roman" panose="02020603050405020304" pitchFamily="18" charset="0"/>
                <a:cs typeface="Times New Roman" panose="02020603050405020304" pitchFamily="18" charset="0"/>
              </a:rPr>
              <a:t>– Unavailable</a:t>
            </a:r>
          </a:p>
          <a:p>
            <a:pPr marL="628650" indent="0" algn="just" fontAlgn="base">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Uncooperative </a:t>
            </a:r>
            <a:endParaRPr lang="en-US" sz="1600" dirty="0" smtClean="0">
              <a:latin typeface="Times New Roman" panose="02020603050405020304" pitchFamily="18" charset="0"/>
              <a:cs typeface="Times New Roman" panose="02020603050405020304" pitchFamily="18" charset="0"/>
            </a:endParaRPr>
          </a:p>
          <a:p>
            <a:pPr marL="628650" indent="0" algn="just" fontAlgn="base">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 knowledge of computers and Expert Systems</a:t>
            </a:r>
            <a:endParaRPr lang="en-US" sz="16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409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9838" y="-45720"/>
            <a:ext cx="6570407" cy="725349"/>
          </a:xfrm>
        </p:spPr>
        <p:txBody>
          <a:bodyPr>
            <a:normAutofit fontScale="90000"/>
          </a:bodyPr>
          <a:lstStyle/>
          <a:p>
            <a:r>
              <a:rPr lang="en-US" sz="2400" u="sng" dirty="0" smtClean="0">
                <a:solidFill>
                  <a:srgbClr val="FF856D"/>
                </a:solidFill>
                <a:effectLst/>
                <a:latin typeface="Times New Roman" panose="02020603050405020304" pitchFamily="18" charset="0"/>
                <a:cs typeface="Times New Roman" panose="02020603050405020304" pitchFamily="18" charset="0"/>
              </a:rPr>
              <a:t>Knowledge Representation fundamental Terminologies</a:t>
            </a:r>
            <a:endParaRPr lang="en-US" sz="2400" u="sng" dirty="0">
              <a:solidFill>
                <a:srgbClr val="FF856D"/>
              </a:solidFill>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892413" y="512957"/>
            <a:ext cx="7251587" cy="3511061"/>
          </a:xfrm>
        </p:spPr>
        <p:txBody>
          <a:bodyPr>
            <a:normAutofit fontScale="25000" lnSpcReduction="20000"/>
          </a:bodyPr>
          <a:lstStyle/>
          <a:p>
            <a:pPr algn="just"/>
            <a:endParaRPr lang="en-US" sz="1600" b="1" dirty="0" smtClean="0">
              <a:latin typeface="Times New Roman" panose="02020603050405020304" pitchFamily="18" charset="0"/>
              <a:cs typeface="Times New Roman" panose="02020603050405020304" pitchFamily="18" charset="0"/>
            </a:endParaRPr>
          </a:p>
          <a:p>
            <a:pPr algn="just">
              <a:lnSpc>
                <a:spcPct val="120000"/>
              </a:lnSpc>
            </a:pPr>
            <a:r>
              <a:rPr lang="en-US" sz="6400" b="1" i="1" u="sng" dirty="0" smtClean="0">
                <a:solidFill>
                  <a:srgbClr val="FF856D"/>
                </a:solidFill>
                <a:latin typeface="Times New Roman" panose="02020603050405020304" pitchFamily="18" charset="0"/>
                <a:cs typeface="Times New Roman" panose="02020603050405020304" pitchFamily="18" charset="0"/>
              </a:rPr>
              <a:t>Data</a:t>
            </a:r>
            <a:r>
              <a:rPr lang="en-US" sz="6400" i="1" dirty="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is unprocessed facts and figures without any added interpretation or analysis.  </a:t>
            </a:r>
            <a:r>
              <a:rPr lang="en-US" sz="6400" dirty="0" smtClean="0">
                <a:latin typeface="Times New Roman" panose="02020603050405020304" pitchFamily="18" charset="0"/>
                <a:cs typeface="Times New Roman" panose="02020603050405020304" pitchFamily="18" charset="0"/>
              </a:rPr>
              <a:t>It is unstructured or raw</a:t>
            </a:r>
          </a:p>
          <a:p>
            <a:pPr algn="just">
              <a:lnSpc>
                <a:spcPct val="120000"/>
              </a:lnSpc>
            </a:pPr>
            <a:r>
              <a:rPr lang="en-US" sz="6400" b="1" i="1" u="sng" dirty="0" smtClean="0">
                <a:solidFill>
                  <a:srgbClr val="FF856D"/>
                </a:solidFill>
                <a:latin typeface="Times New Roman" panose="02020603050405020304" pitchFamily="18" charset="0"/>
                <a:cs typeface="Times New Roman" panose="02020603050405020304" pitchFamily="18" charset="0"/>
              </a:rPr>
              <a:t>Information</a:t>
            </a:r>
            <a:r>
              <a:rPr lang="en-US" sz="6400" dirty="0">
                <a:solidFill>
                  <a:srgbClr val="FF856D"/>
                </a:solidFill>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is data that has been interpreted so that it has meaning for the user</a:t>
            </a:r>
            <a:r>
              <a:rPr lang="en-US" sz="6400" dirty="0" smtClean="0">
                <a:latin typeface="Times New Roman" panose="02020603050405020304" pitchFamily="18" charset="0"/>
                <a:cs typeface="Times New Roman" panose="02020603050405020304" pitchFamily="18" charset="0"/>
              </a:rPr>
              <a:t>. In short, structured/processed data is information.</a:t>
            </a:r>
          </a:p>
          <a:p>
            <a:pPr algn="just">
              <a:lnSpc>
                <a:spcPct val="120000"/>
              </a:lnSpc>
            </a:pPr>
            <a:r>
              <a:rPr lang="en-US" sz="6400" b="1" i="1" u="sng" dirty="0" smtClean="0">
                <a:solidFill>
                  <a:srgbClr val="FF856D"/>
                </a:solidFill>
                <a:latin typeface="Times New Roman" panose="02020603050405020304" pitchFamily="18" charset="0"/>
                <a:cs typeface="Times New Roman" panose="02020603050405020304" pitchFamily="18" charset="0"/>
              </a:rPr>
              <a:t>Metainformation</a:t>
            </a:r>
            <a:r>
              <a:rPr lang="en-US" sz="6400" dirty="0" smtClean="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is information about information</a:t>
            </a:r>
            <a:r>
              <a:rPr lang="en-US" sz="6400" dirty="0" smtClean="0">
                <a:latin typeface="Times New Roman" panose="02020603050405020304" pitchFamily="18" charset="0"/>
                <a:cs typeface="Times New Roman" panose="02020603050405020304" pitchFamily="18" charset="0"/>
              </a:rPr>
              <a:t>.</a:t>
            </a:r>
          </a:p>
          <a:p>
            <a:pPr marL="341313" indent="0" algn="just">
              <a:lnSpc>
                <a:spcPct val="120000"/>
              </a:lnSpc>
              <a:buNone/>
            </a:pPr>
            <a:r>
              <a:rPr lang="en-US" sz="6400" dirty="0" smtClean="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For example, a if a document is considered to be </a:t>
            </a:r>
            <a:r>
              <a:rPr lang="en-US" sz="6400" b="1" dirty="0">
                <a:latin typeface="Times New Roman" panose="02020603050405020304" pitchFamily="18" charset="0"/>
                <a:cs typeface="Times New Roman" panose="02020603050405020304" pitchFamily="18" charset="0"/>
              </a:rPr>
              <a:t>information</a:t>
            </a:r>
            <a:r>
              <a:rPr lang="en-US" sz="6400" dirty="0">
                <a:latin typeface="Times New Roman" panose="02020603050405020304" pitchFamily="18" charset="0"/>
                <a:cs typeface="Times New Roman" panose="02020603050405020304" pitchFamily="18" charset="0"/>
              </a:rPr>
              <a:t>, its title, location, and subject are examples of </a:t>
            </a:r>
            <a:r>
              <a:rPr lang="en-US" sz="6400" dirty="0" smtClean="0">
                <a:latin typeface="Times New Roman" panose="02020603050405020304" pitchFamily="18" charset="0"/>
                <a:cs typeface="Times New Roman" panose="02020603050405020304" pitchFamily="18" charset="0"/>
              </a:rPr>
              <a:t>metainformation.</a:t>
            </a:r>
          </a:p>
          <a:p>
            <a:pPr algn="just">
              <a:lnSpc>
                <a:spcPct val="120000"/>
              </a:lnSpc>
            </a:pPr>
            <a:r>
              <a:rPr lang="en-US" sz="6400" b="1" i="1" u="sng" dirty="0" smtClean="0">
                <a:solidFill>
                  <a:srgbClr val="FF856D"/>
                </a:solidFill>
                <a:latin typeface="Times New Roman" panose="02020603050405020304" pitchFamily="18" charset="0"/>
                <a:cs typeface="Times New Roman" panose="02020603050405020304" pitchFamily="18" charset="0"/>
              </a:rPr>
              <a:t>Knowledge</a:t>
            </a:r>
            <a:r>
              <a:rPr lang="en-US" sz="6400" dirty="0" smtClean="0">
                <a:solidFill>
                  <a:srgbClr val="FF856D"/>
                </a:solidFill>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is a more “processed” version of information</a:t>
            </a:r>
            <a:r>
              <a:rPr lang="en-US" sz="6400" dirty="0" smtClean="0">
                <a:latin typeface="Times New Roman" panose="02020603050405020304" pitchFamily="18" charset="0"/>
                <a:cs typeface="Times New Roman" panose="02020603050405020304" pitchFamily="18" charset="0"/>
              </a:rPr>
              <a:t>.</a:t>
            </a:r>
          </a:p>
          <a:p>
            <a:pPr algn="just">
              <a:lnSpc>
                <a:spcPct val="120000"/>
              </a:lnSpc>
            </a:pPr>
            <a:r>
              <a:rPr lang="en-US" sz="6400" b="1" u="sng" dirty="0">
                <a:solidFill>
                  <a:srgbClr val="FF856D"/>
                </a:solidFill>
                <a:latin typeface="Times New Roman" panose="02020603050405020304" pitchFamily="18" charset="0"/>
                <a:cs typeface="Times New Roman" panose="02020603050405020304" pitchFamily="18" charset="0"/>
              </a:rPr>
              <a:t>Meta-knowledge</a:t>
            </a:r>
            <a:r>
              <a:rPr lang="en-US" sz="6400" dirty="0">
                <a:latin typeface="Times New Roman" panose="02020603050405020304" pitchFamily="18" charset="0"/>
                <a:cs typeface="Times New Roman" panose="02020603050405020304" pitchFamily="18" charset="0"/>
              </a:rPr>
              <a:t> is knowledge about a preselected knowledge. </a:t>
            </a:r>
            <a:r>
              <a:rPr lang="en-US" sz="6400" dirty="0" smtClean="0">
                <a:latin typeface="Times New Roman" panose="02020603050405020304" pitchFamily="18" charset="0"/>
                <a:cs typeface="Times New Roman" panose="02020603050405020304" pitchFamily="18" charset="0"/>
              </a:rPr>
              <a:t>(knowledge about knowledge)</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2204305" y="3553236"/>
            <a:ext cx="6841475" cy="1107996"/>
          </a:xfrm>
          <a:prstGeom prst="rect">
            <a:avLst/>
          </a:prstGeom>
        </p:spPr>
        <p:txBody>
          <a:bodyPr wrap="square">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A book on the shelf is information — until a person reads it, understands it, and absorbs it. Then (and only then) it has been converted into that person’s knowledge. (When the person subsequently socializes that knowledge and applies it to make decisions and/or take actions, then it has become intelligence</a:t>
            </a:r>
            <a:r>
              <a:rPr lang="en-US" dirty="0" smtClean="0">
                <a:solidFill>
                  <a:schemeClr val="bg1"/>
                </a:solidFill>
              </a:rPr>
              <a:t>.)</a:t>
            </a:r>
            <a:r>
              <a:rPr lang="en-US" dirty="0">
                <a:solidFill>
                  <a:schemeClr val="bg1"/>
                </a:solidFill>
              </a:rPr>
              <a:t> </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4437" y="176270"/>
            <a:ext cx="6570407" cy="725349"/>
          </a:xfrm>
        </p:spPr>
        <p:txBody>
          <a:bodyPr>
            <a:noAutofit/>
          </a:bodyPr>
          <a:lstStyle/>
          <a:p>
            <a:r>
              <a:rPr lang="en-US" sz="2400" dirty="0" smtClean="0">
                <a:solidFill>
                  <a:srgbClr val="FF856D"/>
                </a:solidFill>
                <a:effectLst/>
                <a:latin typeface="Times New Roman" panose="02020603050405020304" pitchFamily="18" charset="0"/>
                <a:cs typeface="Times New Roman" panose="02020603050405020304" pitchFamily="18" charset="0"/>
              </a:rPr>
              <a:t>What To Represent ?</a:t>
            </a:r>
            <a:br>
              <a:rPr lang="en-US" sz="2400" dirty="0" smtClean="0">
                <a:solidFill>
                  <a:srgbClr val="FF856D"/>
                </a:solidFill>
                <a:effectLst/>
                <a:latin typeface="Times New Roman" panose="02020603050405020304" pitchFamily="18" charset="0"/>
                <a:cs typeface="Times New Roman" panose="02020603050405020304" pitchFamily="18" charset="0"/>
              </a:rPr>
            </a:br>
            <a:endParaRPr lang="en-US" sz="2400" dirty="0">
              <a:solidFill>
                <a:srgbClr val="FF856D"/>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23768" y="1030752"/>
            <a:ext cx="7020232" cy="3511061"/>
          </a:xfrm>
        </p:spPr>
        <p:txBody>
          <a:bodyPr>
            <a:normAutofit fontScale="92500" lnSpcReduction="10000"/>
          </a:bodyPr>
          <a:lstStyle/>
          <a:p>
            <a:pPr marL="0" indent="0">
              <a:buNone/>
            </a:pPr>
            <a:r>
              <a:rPr lang="en-US" sz="1600" dirty="0">
                <a:latin typeface="Times New Roman" panose="02020603050405020304" pitchFamily="18" charset="0"/>
                <a:cs typeface="Times New Roman" panose="02020603050405020304" pitchFamily="18" charset="0"/>
              </a:rPr>
              <a:t>Following are the </a:t>
            </a:r>
            <a:r>
              <a:rPr lang="en-US" sz="1600" dirty="0" smtClean="0">
                <a:latin typeface="Times New Roman" panose="02020603050405020304" pitchFamily="18" charset="0"/>
                <a:cs typeface="Times New Roman" panose="02020603050405020304" pitchFamily="18" charset="0"/>
              </a:rPr>
              <a:t>various fields of </a:t>
            </a:r>
            <a:r>
              <a:rPr lang="en-US" sz="1600" dirty="0">
                <a:latin typeface="Times New Roman" panose="02020603050405020304" pitchFamily="18" charset="0"/>
                <a:cs typeface="Times New Roman" panose="02020603050405020304" pitchFamily="18" charset="0"/>
              </a:rPr>
              <a:t>knowledge which needs to be represented in AI </a:t>
            </a:r>
            <a:r>
              <a:rPr lang="en-US" sz="1600" dirty="0" smtClean="0">
                <a:latin typeface="Times New Roman" panose="02020603050405020304" pitchFamily="18" charset="0"/>
                <a:cs typeface="Times New Roman" panose="02020603050405020304" pitchFamily="18" charset="0"/>
              </a:rPr>
              <a:t>systems. </a:t>
            </a:r>
          </a:p>
          <a:p>
            <a:pPr marL="0" indent="0">
              <a:buNone/>
            </a:pPr>
            <a:endParaRPr lang="en-US" sz="1600" dirty="0">
              <a:latin typeface="Times New Roman" panose="02020603050405020304" pitchFamily="18" charset="0"/>
              <a:cs typeface="Times New Roman" panose="02020603050405020304" pitchFamily="18" charset="0"/>
            </a:endParaRPr>
          </a:p>
          <a:p>
            <a:pPr algn="just"/>
            <a:r>
              <a:rPr lang="en-US" sz="1600" b="1" i="1" dirty="0">
                <a:solidFill>
                  <a:srgbClr val="FF856D"/>
                </a:solidFill>
                <a:latin typeface="Times New Roman" panose="02020603050405020304" pitchFamily="18" charset="0"/>
                <a:cs typeface="Times New Roman" panose="02020603050405020304" pitchFamily="18" charset="0"/>
              </a:rPr>
              <a:t>Object:</a:t>
            </a:r>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All the facts about objects in our </a:t>
            </a:r>
            <a:r>
              <a:rPr lang="en-US" sz="1600" dirty="0" smtClean="0">
                <a:latin typeface="Times New Roman" panose="02020603050405020304" pitchFamily="18" charset="0"/>
                <a:cs typeface="Times New Roman" panose="02020603050405020304" pitchFamily="18" charset="0"/>
              </a:rPr>
              <a:t>domain world. </a:t>
            </a:r>
            <a:r>
              <a:rPr lang="en-US" sz="1600" dirty="0">
                <a:latin typeface="Times New Roman" panose="02020603050405020304" pitchFamily="18" charset="0"/>
                <a:cs typeface="Times New Roman" panose="02020603050405020304" pitchFamily="18" charset="0"/>
              </a:rPr>
              <a:t>E.g., Guitars contains strings, trumpets are brass instruments.</a:t>
            </a:r>
          </a:p>
          <a:p>
            <a:pPr algn="just"/>
            <a:r>
              <a:rPr lang="en-US" sz="1600" b="1" i="1" dirty="0">
                <a:solidFill>
                  <a:srgbClr val="FF856D"/>
                </a:solidFill>
                <a:latin typeface="Times New Roman" panose="02020603050405020304" pitchFamily="18" charset="0"/>
                <a:cs typeface="Times New Roman" panose="02020603050405020304" pitchFamily="18" charset="0"/>
              </a:rPr>
              <a:t>Events:</a:t>
            </a:r>
            <a:r>
              <a:rPr lang="en-US" sz="1600" dirty="0">
                <a:latin typeface="Times New Roman" panose="02020603050405020304" pitchFamily="18" charset="0"/>
                <a:cs typeface="Times New Roman" panose="02020603050405020304" pitchFamily="18" charset="0"/>
              </a:rPr>
              <a:t> Events are the actions which occur in our </a:t>
            </a:r>
            <a:r>
              <a:rPr lang="en-US" sz="1600" dirty="0" smtClean="0">
                <a:latin typeface="Times New Roman" panose="02020603050405020304" pitchFamily="18" charset="0"/>
                <a:cs typeface="Times New Roman" panose="02020603050405020304" pitchFamily="18" charset="0"/>
              </a:rPr>
              <a:t>domain world</a:t>
            </a:r>
            <a:r>
              <a:rPr lang="en-US" sz="1600" dirty="0">
                <a:latin typeface="Times New Roman" panose="02020603050405020304" pitchFamily="18" charset="0"/>
                <a:cs typeface="Times New Roman" panose="02020603050405020304" pitchFamily="18" charset="0"/>
              </a:rPr>
              <a:t>.</a:t>
            </a:r>
          </a:p>
          <a:p>
            <a:pPr algn="just"/>
            <a:r>
              <a:rPr lang="en-US" sz="1600" b="1" i="1" dirty="0">
                <a:solidFill>
                  <a:srgbClr val="FF856D"/>
                </a:solidFill>
                <a:latin typeface="Times New Roman" panose="02020603050405020304" pitchFamily="18" charset="0"/>
                <a:cs typeface="Times New Roman" panose="02020603050405020304" pitchFamily="18" charset="0"/>
              </a:rPr>
              <a:t>Performance:</a:t>
            </a:r>
            <a:r>
              <a:rPr lang="en-US" sz="1600" dirty="0">
                <a:latin typeface="Times New Roman" panose="02020603050405020304" pitchFamily="18" charset="0"/>
                <a:cs typeface="Times New Roman" panose="02020603050405020304" pitchFamily="18" charset="0"/>
              </a:rPr>
              <a:t> It describe behavior which involves knowledge about how to do things</a:t>
            </a:r>
            <a:r>
              <a:rPr lang="en-US" sz="1600" dirty="0" smtClean="0">
                <a:latin typeface="Times New Roman" panose="02020603050405020304" pitchFamily="18" charset="0"/>
                <a:cs typeface="Times New Roman" panose="02020603050405020304" pitchFamily="18" charset="0"/>
              </a:rPr>
              <a:t>. How it </a:t>
            </a:r>
            <a:r>
              <a:rPr lang="en-US" sz="1600" dirty="0">
                <a:latin typeface="Times New Roman" panose="02020603050405020304" pitchFamily="18" charset="0"/>
                <a:cs typeface="Times New Roman" panose="02020603050405020304" pitchFamily="18" charset="0"/>
              </a:rPr>
              <a:t> respond and act or </a:t>
            </a:r>
            <a:r>
              <a:rPr lang="en-US" sz="1600" dirty="0" smtClean="0">
                <a:latin typeface="Times New Roman" panose="02020603050405020304" pitchFamily="18" charset="0"/>
                <a:cs typeface="Times New Roman" panose="02020603050405020304" pitchFamily="18" charset="0"/>
              </a:rPr>
              <a:t>how efficiently it reacts.</a:t>
            </a:r>
            <a:endParaRPr lang="en-US" sz="1600" dirty="0">
              <a:latin typeface="Times New Roman" panose="02020603050405020304" pitchFamily="18" charset="0"/>
              <a:cs typeface="Times New Roman" panose="02020603050405020304" pitchFamily="18" charset="0"/>
            </a:endParaRPr>
          </a:p>
          <a:p>
            <a:pPr algn="just"/>
            <a:r>
              <a:rPr lang="en-US" sz="1600" b="1" i="1" dirty="0">
                <a:solidFill>
                  <a:srgbClr val="FF856D"/>
                </a:solidFill>
                <a:latin typeface="Times New Roman" panose="02020603050405020304" pitchFamily="18" charset="0"/>
                <a:cs typeface="Times New Roman" panose="02020603050405020304" pitchFamily="18" charset="0"/>
              </a:rPr>
              <a:t>Meta-knowledge:</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 is knowledge about </a:t>
            </a:r>
            <a:r>
              <a:rPr lang="en-US" sz="1600" dirty="0" smtClean="0">
                <a:latin typeface="Times New Roman" panose="02020603050405020304" pitchFamily="18" charset="0"/>
                <a:cs typeface="Times New Roman" panose="02020603050405020304" pitchFamily="18" charset="0"/>
              </a:rPr>
              <a:t>the all the knowledge that we consider in our domain.</a:t>
            </a:r>
            <a:endParaRPr lang="en-US" sz="1600" dirty="0">
              <a:latin typeface="Times New Roman" panose="02020603050405020304" pitchFamily="18" charset="0"/>
              <a:cs typeface="Times New Roman" panose="02020603050405020304" pitchFamily="18" charset="0"/>
            </a:endParaRPr>
          </a:p>
          <a:p>
            <a:pPr algn="just"/>
            <a:r>
              <a:rPr lang="en-US" sz="1600" b="1" i="1" dirty="0">
                <a:solidFill>
                  <a:srgbClr val="FF856D"/>
                </a:solidFill>
                <a:latin typeface="Times New Roman" panose="02020603050405020304" pitchFamily="18" charset="0"/>
                <a:cs typeface="Times New Roman" panose="02020603050405020304" pitchFamily="18" charset="0"/>
              </a:rPr>
              <a:t>Facts:</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Facts are the truths about the real world and </a:t>
            </a:r>
            <a:r>
              <a:rPr lang="en-US" sz="1600" dirty="0" smtClean="0">
                <a:latin typeface="Times New Roman" panose="02020603050405020304" pitchFamily="18" charset="0"/>
                <a:cs typeface="Times New Roman" panose="02020603050405020304" pitchFamily="18" charset="0"/>
              </a:rPr>
              <a:t>the domain what </a:t>
            </a:r>
            <a:r>
              <a:rPr lang="en-US" sz="1600" dirty="0">
                <a:latin typeface="Times New Roman" panose="02020603050405020304" pitchFamily="18" charset="0"/>
                <a:cs typeface="Times New Roman" panose="02020603050405020304" pitchFamily="18" charset="0"/>
              </a:rPr>
              <a:t>we represent.</a:t>
            </a:r>
          </a:p>
          <a:p>
            <a:pPr algn="just"/>
            <a:r>
              <a:rPr lang="en-US" sz="1600" b="1" i="1" dirty="0">
                <a:solidFill>
                  <a:srgbClr val="FF856D"/>
                </a:solidFill>
                <a:latin typeface="Times New Roman" panose="02020603050405020304" pitchFamily="18" charset="0"/>
                <a:cs typeface="Times New Roman" panose="02020603050405020304" pitchFamily="18" charset="0"/>
              </a:rPr>
              <a:t>Knowledge-Base:</a:t>
            </a:r>
            <a:r>
              <a:rPr lang="en-US" sz="1600" dirty="0">
                <a:solidFill>
                  <a:srgbClr val="FF856D"/>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central component of the knowledge-based agents is the knowledge base. It is represented as KB. The Knowledgebase is a group of the Sentences (Here, sentences are used as </a:t>
            </a:r>
            <a:r>
              <a:rPr lang="en-US" sz="1600" dirty="0" smtClean="0">
                <a:latin typeface="Times New Roman" panose="02020603050405020304" pitchFamily="18" charset="0"/>
                <a:cs typeface="Times New Roman" panose="02020603050405020304" pitchFamily="18" charset="0"/>
              </a:rPr>
              <a:t>a technical </a:t>
            </a:r>
            <a:r>
              <a:rPr lang="en-US" sz="1600" dirty="0">
                <a:latin typeface="Times New Roman" panose="02020603050405020304" pitchFamily="18" charset="0"/>
                <a:cs typeface="Times New Roman" panose="02020603050405020304" pitchFamily="18" charset="0"/>
              </a:rPr>
              <a:t>term </a:t>
            </a:r>
            <a:r>
              <a:rPr lang="en-US" sz="1600" dirty="0" smtClean="0">
                <a:latin typeface="Times New Roman" panose="02020603050405020304" pitchFamily="18" charset="0"/>
                <a:cs typeface="Times New Roman" panose="02020603050405020304" pitchFamily="18" charset="0"/>
              </a:rPr>
              <a:t>– (NLP )and </a:t>
            </a:r>
            <a:r>
              <a:rPr lang="en-US" sz="1600" dirty="0">
                <a:latin typeface="Times New Roman" panose="02020603050405020304" pitchFamily="18" charset="0"/>
                <a:cs typeface="Times New Roman" panose="02020603050405020304" pitchFamily="18" charset="0"/>
              </a:rPr>
              <a:t>not identical with the English language).</a:t>
            </a:r>
          </a:p>
          <a:p>
            <a:endParaRPr lang="en-US" dirty="0"/>
          </a:p>
        </p:txBody>
      </p:sp>
    </p:spTree>
    <p:extLst>
      <p:ext uri="{BB962C8B-B14F-4D97-AF65-F5344CB8AC3E}">
        <p14:creationId xmlns:p14="http://schemas.microsoft.com/office/powerpoint/2010/main" val="68274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858" y="135025"/>
            <a:ext cx="6570407" cy="725349"/>
          </a:xfrm>
        </p:spPr>
        <p:txBody>
          <a:bodyPr>
            <a:normAutofit/>
          </a:bodyPr>
          <a:lstStyle/>
          <a:p>
            <a:r>
              <a:rPr lang="en-US" sz="2400" dirty="0" smtClean="0">
                <a:solidFill>
                  <a:srgbClr val="FF856D"/>
                </a:solidFill>
                <a:latin typeface="Times New Roman" panose="02020603050405020304" pitchFamily="18" charset="0"/>
                <a:cs typeface="Times New Roman" panose="02020603050405020304" pitchFamily="18" charset="0"/>
              </a:rPr>
              <a:t>Symbolic AI</a:t>
            </a:r>
            <a:endParaRPr lang="en-US" sz="2400" dirty="0">
              <a:solidFill>
                <a:srgbClr val="FF856D"/>
              </a:solidFill>
            </a:endParaRPr>
          </a:p>
        </p:txBody>
      </p:sp>
      <p:sp>
        <p:nvSpPr>
          <p:cNvPr id="3" name="Content Placeholder 2"/>
          <p:cNvSpPr>
            <a:spLocks noGrp="1"/>
          </p:cNvSpPr>
          <p:nvPr>
            <p:ph idx="1"/>
          </p:nvPr>
        </p:nvSpPr>
        <p:spPr>
          <a:xfrm>
            <a:off x="2090717" y="860374"/>
            <a:ext cx="7053283" cy="3511061"/>
          </a:xfrm>
        </p:spPr>
        <p:txBody>
          <a:bodyPr>
            <a:normAutofit/>
          </a:bodyPr>
          <a:lstStyle/>
          <a:p>
            <a:endParaRPr lang="en-US" sz="1600" dirty="0" smtClean="0">
              <a:latin typeface="Times New Roman" panose="02020603050405020304" pitchFamily="18" charset="0"/>
              <a:cs typeface="Times New Roman" panose="02020603050405020304" pitchFamily="18" charset="0"/>
            </a:endParaRPr>
          </a:p>
          <a:p>
            <a:pPr marL="0" indent="0" algn="just">
              <a:buNone/>
            </a:pPr>
            <a:r>
              <a:rPr lang="en-US" sz="1600" b="1" i="1" dirty="0">
                <a:solidFill>
                  <a:srgbClr val="FF856D"/>
                </a:solidFill>
                <a:latin typeface="Times New Roman" panose="02020603050405020304" pitchFamily="18" charset="0"/>
                <a:cs typeface="Times New Roman" panose="02020603050405020304" pitchFamily="18" charset="0"/>
              </a:rPr>
              <a:t>Symbolic AI </a:t>
            </a:r>
            <a:endParaRPr lang="en-US" sz="1600" b="1" i="1" dirty="0" smtClean="0">
              <a:solidFill>
                <a:srgbClr val="FF856D"/>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Symbolic artificial </a:t>
            </a:r>
            <a:r>
              <a:rPr lang="en-US" sz="1600" dirty="0" smtClean="0">
                <a:latin typeface="Times New Roman" panose="02020603050405020304" pitchFamily="18" charset="0"/>
                <a:cs typeface="Times New Roman" panose="02020603050405020304" pitchFamily="18" charset="0"/>
              </a:rPr>
              <a:t>intelligence is  </a:t>
            </a:r>
            <a:r>
              <a:rPr lang="en-US" sz="1600" dirty="0">
                <a:latin typeface="Times New Roman" panose="02020603050405020304" pitchFamily="18" charset="0"/>
                <a:cs typeface="Times New Roman" panose="02020603050405020304" pitchFamily="18" charset="0"/>
              </a:rPr>
              <a:t>also known as Good, Old-Fashioned </a:t>
            </a:r>
            <a:r>
              <a:rPr lang="en-US" sz="1600" dirty="0" smtClean="0">
                <a:latin typeface="Times New Roman" panose="02020603050405020304" pitchFamily="18" charset="0"/>
                <a:cs typeface="Times New Roman" panose="02020603050405020304" pitchFamily="18" charset="0"/>
              </a:rPr>
              <a:t>AI (GOAI)</a:t>
            </a:r>
          </a:p>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Implementations </a:t>
            </a:r>
            <a:r>
              <a:rPr lang="en-US" sz="1600" dirty="0">
                <a:latin typeface="Times New Roman" panose="02020603050405020304" pitchFamily="18" charset="0"/>
                <a:cs typeface="Times New Roman" panose="02020603050405020304" pitchFamily="18" charset="0"/>
              </a:rPr>
              <a:t>of symbolic reasoning are called rules engines or expert systems or knowledge graphs.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These systems are essentially </a:t>
            </a:r>
            <a:r>
              <a:rPr lang="en-US" sz="1600" dirty="0" smtClean="0">
                <a:latin typeface="Times New Roman" panose="02020603050405020304" pitchFamily="18" charset="0"/>
                <a:cs typeface="Times New Roman" panose="02020603050405020304" pitchFamily="18" charset="0"/>
              </a:rPr>
              <a:t>heaps </a:t>
            </a:r>
            <a:r>
              <a:rPr lang="en-US" sz="1600" dirty="0">
                <a:latin typeface="Times New Roman" panose="02020603050405020304" pitchFamily="18" charset="0"/>
                <a:cs typeface="Times New Roman" panose="02020603050405020304" pitchFamily="18" charset="0"/>
              </a:rPr>
              <a:t>of nested if-then statements drawing conclusions about entities (human-readable concepts) and their relations (expressed in well understood semantics like X is-a man or X lives-in America)</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a:t>
            </a:r>
            <a:r>
              <a:rPr lang="en-US" sz="1600" dirty="0">
                <a:solidFill>
                  <a:srgbClr val="FF856D"/>
                </a:solidFill>
                <a:latin typeface="Times New Roman" panose="02020603050405020304" pitchFamily="18" charset="0"/>
                <a:cs typeface="Times New Roman" panose="02020603050405020304" pitchFamily="18" charset="0"/>
              </a:rPr>
              <a:t>symbolic approach </a:t>
            </a:r>
            <a:r>
              <a:rPr lang="en-US" sz="1600" dirty="0">
                <a:latin typeface="Times New Roman" panose="02020603050405020304" pitchFamily="18" charset="0"/>
                <a:cs typeface="Times New Roman" panose="02020603050405020304" pitchFamily="18" charset="0"/>
              </a:rPr>
              <a:t>says that the best way to teach an AI is to </a:t>
            </a:r>
            <a:r>
              <a:rPr lang="en-US" sz="1600" dirty="0">
                <a:solidFill>
                  <a:srgbClr val="FF856D"/>
                </a:solidFill>
                <a:latin typeface="Times New Roman" panose="02020603050405020304" pitchFamily="18" charset="0"/>
                <a:cs typeface="Times New Roman" panose="02020603050405020304" pitchFamily="18" charset="0"/>
              </a:rPr>
              <a:t>feed it human-readable information </a:t>
            </a:r>
            <a:r>
              <a:rPr lang="en-US" sz="1600" dirty="0">
                <a:latin typeface="Times New Roman" panose="02020603050405020304" pitchFamily="18" charset="0"/>
                <a:cs typeface="Times New Roman" panose="02020603050405020304" pitchFamily="18" charset="0"/>
              </a:rPr>
              <a:t>related to what you think it needs to know. If you want to create an AI to replace a doctor, you feed it a ton of medical textbooks and it answers questions by looking up the answers from those </a:t>
            </a:r>
            <a:r>
              <a:rPr lang="en-US" sz="1600" dirty="0" smtClean="0">
                <a:latin typeface="Times New Roman" panose="02020603050405020304" pitchFamily="18" charset="0"/>
                <a:cs typeface="Times New Roman" panose="02020603050405020304" pitchFamily="18" charset="0"/>
              </a:rPr>
              <a:t>textbooks</a:t>
            </a:r>
          </a:p>
        </p:txBody>
      </p:sp>
    </p:spTree>
    <p:extLst>
      <p:ext uri="{BB962C8B-B14F-4D97-AF65-F5344CB8AC3E}">
        <p14:creationId xmlns:p14="http://schemas.microsoft.com/office/powerpoint/2010/main" val="174012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4785" y="512958"/>
            <a:ext cx="6843962" cy="3511061"/>
          </a:xfrm>
        </p:spPr>
        <p:txBody>
          <a:bodyPr>
            <a:noAutofit/>
          </a:bodyPr>
          <a:lstStyle/>
          <a:p>
            <a:pPr algn="just"/>
            <a:r>
              <a:rPr lang="en-US" sz="1600" dirty="0">
                <a:latin typeface="Times New Roman" panose="02020603050405020304" pitchFamily="18" charset="0"/>
                <a:cs typeface="Times New Roman" panose="02020603050405020304" pitchFamily="18" charset="0"/>
              </a:rPr>
              <a:t>In Symbolic AI , all steps are based on </a:t>
            </a:r>
            <a:r>
              <a:rPr lang="en-US" sz="1600" dirty="0">
                <a:solidFill>
                  <a:srgbClr val="FF856D"/>
                </a:solidFill>
                <a:latin typeface="Times New Roman" panose="02020603050405020304" pitchFamily="18" charset="0"/>
                <a:cs typeface="Times New Roman" panose="02020603050405020304" pitchFamily="18" charset="0"/>
              </a:rPr>
              <a:t>symbolic human readable representations of the problem </a:t>
            </a:r>
            <a:r>
              <a:rPr lang="en-US" sz="1600" dirty="0">
                <a:latin typeface="Times New Roman" panose="02020603050405020304" pitchFamily="18" charset="0"/>
                <a:cs typeface="Times New Roman" panose="02020603050405020304" pitchFamily="18" charset="0"/>
              </a:rPr>
              <a:t>and  use </a:t>
            </a:r>
            <a:r>
              <a:rPr lang="en-US" sz="1600" dirty="0">
                <a:solidFill>
                  <a:srgbClr val="FF856D"/>
                </a:solidFill>
                <a:latin typeface="Times New Roman" panose="02020603050405020304" pitchFamily="18" charset="0"/>
                <a:cs typeface="Times New Roman" panose="02020603050405020304" pitchFamily="18" charset="0"/>
              </a:rPr>
              <a:t>logic and search </a:t>
            </a:r>
            <a:r>
              <a:rPr lang="en-US" sz="1600" dirty="0">
                <a:latin typeface="Times New Roman" panose="02020603050405020304" pitchFamily="18" charset="0"/>
                <a:cs typeface="Times New Roman" panose="02020603050405020304" pitchFamily="18" charset="0"/>
              </a:rPr>
              <a:t>to solve problem.</a:t>
            </a:r>
          </a:p>
          <a:p>
            <a:pPr algn="just"/>
            <a:r>
              <a:rPr lang="en-US" sz="1600" dirty="0">
                <a:latin typeface="Times New Roman" panose="02020603050405020304" pitchFamily="18" charset="0"/>
                <a:cs typeface="Times New Roman" panose="02020603050405020304" pitchFamily="18" charset="0"/>
              </a:rPr>
              <a:t>Key </a:t>
            </a:r>
            <a:r>
              <a:rPr lang="en-US" sz="1600" dirty="0">
                <a:solidFill>
                  <a:srgbClr val="FF856D"/>
                </a:solidFill>
                <a:latin typeface="Times New Roman" panose="02020603050405020304" pitchFamily="18" charset="0"/>
                <a:cs typeface="Times New Roman" panose="02020603050405020304" pitchFamily="18" charset="0"/>
              </a:rPr>
              <a:t>advantage</a:t>
            </a:r>
            <a:r>
              <a:rPr lang="en-US" sz="1600" dirty="0">
                <a:latin typeface="Times New Roman" panose="02020603050405020304" pitchFamily="18" charset="0"/>
                <a:cs typeface="Times New Roman" panose="02020603050405020304" pitchFamily="18" charset="0"/>
              </a:rPr>
              <a:t> of Symbolic AI is that the </a:t>
            </a:r>
            <a:r>
              <a:rPr lang="en-US" sz="1600" i="1" dirty="0">
                <a:solidFill>
                  <a:srgbClr val="FF856D"/>
                </a:solidFill>
                <a:latin typeface="Times New Roman" panose="02020603050405020304" pitchFamily="18" charset="0"/>
                <a:cs typeface="Times New Roman" panose="02020603050405020304" pitchFamily="18" charset="0"/>
              </a:rPr>
              <a:t>reasoning process</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can be easily understood – a Symbolic AI program can easily explain why a certain conclusion is reached and what the reasoning steps had been.</a:t>
            </a:r>
          </a:p>
          <a:p>
            <a:pPr algn="just"/>
            <a:r>
              <a:rPr lang="en-US" sz="1600" dirty="0">
                <a:latin typeface="Times New Roman" panose="02020603050405020304" pitchFamily="18" charset="0"/>
                <a:cs typeface="Times New Roman" panose="02020603050405020304" pitchFamily="18" charset="0"/>
              </a:rPr>
              <a:t>A key </a:t>
            </a:r>
            <a:r>
              <a:rPr lang="en-US" sz="1600" dirty="0">
                <a:solidFill>
                  <a:srgbClr val="FF856D"/>
                </a:solidFill>
                <a:latin typeface="Times New Roman" panose="02020603050405020304" pitchFamily="18" charset="0"/>
                <a:cs typeface="Times New Roman" panose="02020603050405020304" pitchFamily="18" charset="0"/>
              </a:rPr>
              <a:t>disadvantage </a:t>
            </a:r>
            <a:r>
              <a:rPr lang="en-US" sz="1600" dirty="0">
                <a:latin typeface="Times New Roman" panose="02020603050405020304" pitchFamily="18" charset="0"/>
                <a:cs typeface="Times New Roman" panose="02020603050405020304" pitchFamily="18" charset="0"/>
              </a:rPr>
              <a:t>of Symbolic AI is that for </a:t>
            </a:r>
            <a:r>
              <a:rPr lang="en-US" sz="1600" dirty="0">
                <a:solidFill>
                  <a:srgbClr val="FF856D"/>
                </a:solidFill>
                <a:latin typeface="Times New Roman" panose="02020603050405020304" pitchFamily="18" charset="0"/>
                <a:cs typeface="Times New Roman" panose="02020603050405020304" pitchFamily="18" charset="0"/>
              </a:rPr>
              <a:t>learning process </a:t>
            </a:r>
            <a:r>
              <a:rPr lang="en-US" sz="1600" dirty="0">
                <a:latin typeface="Times New Roman" panose="02020603050405020304" pitchFamily="18" charset="0"/>
                <a:cs typeface="Times New Roman" panose="02020603050405020304" pitchFamily="18" charset="0"/>
              </a:rPr>
              <a:t>– the rules and knowledge has to be hand coded which is a hard problem.</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Symbolic Knowledge Representation:</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1.Production Rules</a:t>
            </a:r>
          </a:p>
          <a:p>
            <a:r>
              <a:rPr lang="en-US" sz="1600" dirty="0" smtClean="0">
                <a:latin typeface="Times New Roman" panose="02020603050405020304" pitchFamily="18" charset="0"/>
                <a:cs typeface="Times New Roman" panose="02020603050405020304" pitchFamily="18" charset="0"/>
              </a:rPr>
              <a:t>2. Logical Representation</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3.Semantic </a:t>
            </a:r>
            <a:r>
              <a:rPr lang="en-US" sz="1600" dirty="0">
                <a:latin typeface="Times New Roman" panose="02020603050405020304" pitchFamily="18" charset="0"/>
                <a:cs typeface="Times New Roman" panose="02020603050405020304" pitchFamily="18" charset="0"/>
              </a:rPr>
              <a:t>Net</a:t>
            </a:r>
          </a:p>
          <a:p>
            <a:r>
              <a:rPr lang="en-US" sz="1600" dirty="0">
                <a:latin typeface="Times New Roman" panose="02020603050405020304" pitchFamily="18" charset="0"/>
                <a:cs typeface="Times New Roman" panose="02020603050405020304" pitchFamily="18" charset="0"/>
              </a:rPr>
              <a:t>4.Frames</a:t>
            </a:r>
          </a:p>
          <a:p>
            <a:endParaRPr lang="en-US" sz="1600" dirty="0"/>
          </a:p>
        </p:txBody>
      </p:sp>
    </p:spTree>
    <p:extLst>
      <p:ext uri="{BB962C8B-B14F-4D97-AF65-F5344CB8AC3E}">
        <p14:creationId xmlns:p14="http://schemas.microsoft.com/office/powerpoint/2010/main" val="138614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8" y="465530"/>
            <a:ext cx="6843962" cy="725349"/>
          </a:xfrm>
        </p:spPr>
        <p:txBody>
          <a:bodyPr>
            <a:normAutofit fontScale="90000"/>
          </a:bodyPr>
          <a:lstStyle/>
          <a:p>
            <a:pPr algn="just"/>
            <a:r>
              <a:rPr lang="en-US" sz="2700" dirty="0" smtClean="0">
                <a:latin typeface="Times New Roman" panose="02020603050405020304" pitchFamily="18" charset="0"/>
                <a:cs typeface="Times New Roman" panose="02020603050405020304" pitchFamily="18" charset="0"/>
              </a:rPr>
              <a:t>SYMBOLIC KNOWLEDGE REPRESENTATION TECHNIQUES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339" y="1372476"/>
            <a:ext cx="6115904" cy="3334215"/>
          </a:xfrm>
        </p:spPr>
      </p:pic>
    </p:spTree>
    <p:extLst>
      <p:ext uri="{BB962C8B-B14F-4D97-AF65-F5344CB8AC3E}">
        <p14:creationId xmlns:p14="http://schemas.microsoft.com/office/powerpoint/2010/main" val="128589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3767" y="600167"/>
            <a:ext cx="7020233" cy="3511061"/>
          </a:xfrm>
        </p:spPr>
        <p:txBody>
          <a:bodyPr>
            <a:no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Production rules system consist of </a:t>
            </a:r>
            <a:r>
              <a:rPr lang="en-US" sz="1600" i="1" dirty="0">
                <a:solidFill>
                  <a:srgbClr val="FF856D"/>
                </a:solidFill>
                <a:latin typeface="Times New Roman" panose="02020603050405020304" pitchFamily="18" charset="0"/>
                <a:cs typeface="Times New Roman" panose="02020603050405020304" pitchFamily="18" charset="0"/>
              </a:rPr>
              <a:t>(</a:t>
            </a:r>
            <a:r>
              <a:rPr lang="en-US" sz="1600" b="1" i="1" dirty="0">
                <a:solidFill>
                  <a:srgbClr val="FF856D"/>
                </a:solidFill>
                <a:latin typeface="Times New Roman" panose="02020603050405020304" pitchFamily="18" charset="0"/>
                <a:cs typeface="Times New Roman" panose="02020603050405020304" pitchFamily="18" charset="0"/>
              </a:rPr>
              <a:t>condition, action</a:t>
            </a:r>
            <a:r>
              <a:rPr lang="en-US" sz="1600" i="1" dirty="0">
                <a:solidFill>
                  <a:srgbClr val="FF856D"/>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pairs</a:t>
            </a:r>
            <a:r>
              <a:rPr lang="en-US" sz="1600" i="1" dirty="0">
                <a:solidFill>
                  <a:srgbClr val="FF856D"/>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which mean, "If condition then action". It has mainly three parts:</a:t>
            </a:r>
          </a:p>
          <a:p>
            <a:pPr marL="182880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1.The </a:t>
            </a:r>
            <a:r>
              <a:rPr lang="en-US" sz="1600" dirty="0">
                <a:latin typeface="Times New Roman" panose="02020603050405020304" pitchFamily="18" charset="0"/>
                <a:cs typeface="Times New Roman" panose="02020603050405020304" pitchFamily="18" charset="0"/>
              </a:rPr>
              <a:t>set of production rules</a:t>
            </a:r>
          </a:p>
          <a:p>
            <a:pPr marL="182880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2.Working </a:t>
            </a:r>
            <a:r>
              <a:rPr lang="en-US" sz="1600" dirty="0">
                <a:latin typeface="Times New Roman" panose="02020603050405020304" pitchFamily="18" charset="0"/>
                <a:cs typeface="Times New Roman" panose="02020603050405020304" pitchFamily="18" charset="0"/>
              </a:rPr>
              <a:t>Memory</a:t>
            </a:r>
          </a:p>
          <a:p>
            <a:pPr marL="182880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3.The </a:t>
            </a:r>
            <a:r>
              <a:rPr lang="en-US" sz="1600" dirty="0">
                <a:latin typeface="Times New Roman" panose="02020603050405020304" pitchFamily="18" charset="0"/>
                <a:cs typeface="Times New Roman" panose="02020603050405020304" pitchFamily="18" charset="0"/>
              </a:rPr>
              <a:t>recognize-act-cycle</a:t>
            </a:r>
          </a:p>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1. In </a:t>
            </a:r>
            <a:r>
              <a:rPr lang="en-US" sz="1600" dirty="0">
                <a:latin typeface="Times New Roman" panose="02020603050405020304" pitchFamily="18" charset="0"/>
                <a:cs typeface="Times New Roman" panose="02020603050405020304" pitchFamily="18" charset="0"/>
              </a:rPr>
              <a:t>production rules </a:t>
            </a:r>
            <a:r>
              <a:rPr lang="en-US" sz="1600" dirty="0" smtClean="0">
                <a:latin typeface="Times New Roman" panose="02020603050405020304" pitchFamily="18" charset="0"/>
                <a:cs typeface="Times New Roman" panose="02020603050405020304" pitchFamily="18" charset="0"/>
              </a:rPr>
              <a:t>agent/system </a:t>
            </a:r>
            <a:r>
              <a:rPr lang="en-US" sz="1600" dirty="0" smtClean="0">
                <a:solidFill>
                  <a:srgbClr val="FF856D"/>
                </a:solidFill>
                <a:latin typeface="Times New Roman" panose="02020603050405020304" pitchFamily="18" charset="0"/>
                <a:cs typeface="Times New Roman" panose="02020603050405020304" pitchFamily="18" charset="0"/>
              </a:rPr>
              <a:t>checks </a:t>
            </a:r>
            <a:r>
              <a:rPr lang="en-US" sz="1600" dirty="0">
                <a:solidFill>
                  <a:srgbClr val="FF856D"/>
                </a:solidFill>
                <a:latin typeface="Times New Roman" panose="02020603050405020304" pitchFamily="18" charset="0"/>
                <a:cs typeface="Times New Roman" panose="02020603050405020304" pitchFamily="18" charset="0"/>
              </a:rPr>
              <a:t>for the condition </a:t>
            </a:r>
            <a:r>
              <a:rPr lang="en-US" sz="1600" dirty="0">
                <a:latin typeface="Times New Roman" panose="02020603050405020304" pitchFamily="18" charset="0"/>
                <a:cs typeface="Times New Roman" panose="02020603050405020304" pitchFamily="18" charset="0"/>
              </a:rPr>
              <a:t>and if the condition exists then </a:t>
            </a:r>
            <a:r>
              <a:rPr lang="en-US" sz="1600" dirty="0">
                <a:solidFill>
                  <a:srgbClr val="FF856D"/>
                </a:solidFill>
                <a:latin typeface="Times New Roman" panose="02020603050405020304" pitchFamily="18" charset="0"/>
                <a:cs typeface="Times New Roman" panose="02020603050405020304" pitchFamily="18" charset="0"/>
              </a:rPr>
              <a:t>production rule fires</a:t>
            </a:r>
            <a:r>
              <a:rPr lang="en-US" sz="1600" dirty="0">
                <a:latin typeface="Times New Roman" panose="02020603050405020304" pitchFamily="18" charset="0"/>
                <a:cs typeface="Times New Roman" panose="02020603050405020304" pitchFamily="18" charset="0"/>
              </a:rPr>
              <a:t> and </a:t>
            </a:r>
            <a:r>
              <a:rPr lang="en-US" sz="1600" dirty="0">
                <a:solidFill>
                  <a:srgbClr val="FF856D"/>
                </a:solidFill>
                <a:latin typeface="Times New Roman" panose="02020603050405020304" pitchFamily="18" charset="0"/>
                <a:cs typeface="Times New Roman" panose="02020603050405020304" pitchFamily="18" charset="0"/>
              </a:rPr>
              <a:t>corresponding action</a:t>
            </a:r>
            <a:r>
              <a:rPr lang="en-US" sz="1600" dirty="0">
                <a:latin typeface="Times New Roman" panose="02020603050405020304" pitchFamily="18" charset="0"/>
                <a:cs typeface="Times New Roman" panose="02020603050405020304" pitchFamily="18" charset="0"/>
              </a:rPr>
              <a:t> is carried out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t>
            </a:r>
            <a:r>
              <a:rPr lang="en-US" sz="1600" dirty="0">
                <a:solidFill>
                  <a:srgbClr val="FF856D"/>
                </a:solidFill>
                <a:latin typeface="Times New Roman" panose="02020603050405020304" pitchFamily="18" charset="0"/>
                <a:cs typeface="Times New Roman" panose="02020603050405020304" pitchFamily="18" charset="0"/>
              </a:rPr>
              <a:t>condition part </a:t>
            </a:r>
            <a:r>
              <a:rPr lang="en-US" sz="1600" dirty="0">
                <a:latin typeface="Times New Roman" panose="02020603050405020304" pitchFamily="18" charset="0"/>
                <a:cs typeface="Times New Roman" panose="02020603050405020304" pitchFamily="18" charset="0"/>
              </a:rPr>
              <a:t>of the rule determines which rule may be applied to a problem</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the </a:t>
            </a:r>
            <a:r>
              <a:rPr lang="en-US" sz="1600" dirty="0">
                <a:solidFill>
                  <a:srgbClr val="FF856D"/>
                </a:solidFill>
                <a:latin typeface="Times New Roman" panose="02020603050405020304" pitchFamily="18" charset="0"/>
                <a:cs typeface="Times New Roman" panose="02020603050405020304" pitchFamily="18" charset="0"/>
              </a:rPr>
              <a:t>action part </a:t>
            </a:r>
            <a:r>
              <a:rPr lang="en-US" sz="1600" dirty="0">
                <a:latin typeface="Times New Roman" panose="02020603050405020304" pitchFamily="18" charset="0"/>
                <a:cs typeface="Times New Roman" panose="02020603050405020304" pitchFamily="18" charset="0"/>
              </a:rPr>
              <a:t>carries out the associated problem-solving steps. This complete process is called a </a:t>
            </a:r>
            <a:r>
              <a:rPr lang="en-US" sz="1600" dirty="0">
                <a:solidFill>
                  <a:srgbClr val="FF856D"/>
                </a:solidFill>
                <a:latin typeface="Times New Roman" panose="02020603050405020304" pitchFamily="18" charset="0"/>
                <a:cs typeface="Times New Roman" panose="02020603050405020304" pitchFamily="18" charset="0"/>
              </a:rPr>
              <a:t>recognize-act cycle</a:t>
            </a:r>
            <a:r>
              <a:rPr lang="en-US" sz="1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2. The </a:t>
            </a:r>
            <a:r>
              <a:rPr lang="en-US" sz="1600" dirty="0">
                <a:solidFill>
                  <a:srgbClr val="FF856D"/>
                </a:solidFill>
                <a:latin typeface="Times New Roman" panose="02020603050405020304" pitchFamily="18" charset="0"/>
                <a:cs typeface="Times New Roman" panose="02020603050405020304" pitchFamily="18" charset="0"/>
              </a:rPr>
              <a:t>working memory </a:t>
            </a:r>
            <a:r>
              <a:rPr lang="en-US" sz="1600" dirty="0">
                <a:latin typeface="Times New Roman" panose="02020603050405020304" pitchFamily="18" charset="0"/>
                <a:cs typeface="Times New Roman" panose="02020603050405020304" pitchFamily="18" charset="0"/>
              </a:rPr>
              <a:t>contains the description of the current state of </a:t>
            </a:r>
            <a:r>
              <a:rPr lang="en-US" sz="1600" dirty="0" smtClean="0">
                <a:latin typeface="Times New Roman" panose="02020603050405020304" pitchFamily="18" charset="0"/>
                <a:cs typeface="Times New Roman" panose="02020603050405020304" pitchFamily="18" charset="0"/>
              </a:rPr>
              <a:t>problems and events which are solving. Rules </a:t>
            </a:r>
            <a:r>
              <a:rPr lang="en-US" sz="1600" dirty="0">
                <a:latin typeface="Times New Roman" panose="02020603050405020304" pitchFamily="18" charset="0"/>
                <a:cs typeface="Times New Roman" panose="02020603050405020304" pitchFamily="18" charset="0"/>
              </a:rPr>
              <a:t>can write knowledge </a:t>
            </a:r>
            <a:r>
              <a:rPr lang="en-US" sz="1600" dirty="0" smtClean="0">
                <a:latin typeface="Times New Roman" panose="02020603050405020304" pitchFamily="18" charset="0"/>
                <a:cs typeface="Times New Roman" panose="02020603050405020304" pitchFamily="18" charset="0"/>
              </a:rPr>
              <a:t>(update) to </a:t>
            </a:r>
            <a:r>
              <a:rPr lang="en-US" sz="1600" dirty="0">
                <a:latin typeface="Times New Roman" panose="02020603050405020304" pitchFamily="18" charset="0"/>
                <a:cs typeface="Times New Roman" panose="02020603050405020304" pitchFamily="18" charset="0"/>
              </a:rPr>
              <a:t>the working memory.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knowledge match and may fire other rules.</a:t>
            </a:r>
          </a:p>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3.  If </a:t>
            </a:r>
            <a:r>
              <a:rPr lang="en-US" sz="1600" dirty="0">
                <a:latin typeface="Times New Roman" panose="02020603050405020304" pitchFamily="18" charset="0"/>
                <a:cs typeface="Times New Roman" panose="02020603050405020304" pitchFamily="18" charset="0"/>
              </a:rPr>
              <a:t>there is a </a:t>
            </a:r>
            <a:r>
              <a:rPr lang="en-US" sz="1600" dirty="0">
                <a:solidFill>
                  <a:srgbClr val="FF856D"/>
                </a:solidFill>
                <a:latin typeface="Times New Roman" panose="02020603050405020304" pitchFamily="18" charset="0"/>
                <a:cs typeface="Times New Roman" panose="02020603050405020304" pitchFamily="18" charset="0"/>
              </a:rPr>
              <a:t>new situation </a:t>
            </a:r>
            <a:r>
              <a:rPr lang="en-US" sz="1600" dirty="0">
                <a:latin typeface="Times New Roman" panose="02020603050405020304" pitchFamily="18" charset="0"/>
                <a:cs typeface="Times New Roman" panose="02020603050405020304" pitchFamily="18" charset="0"/>
              </a:rPr>
              <a:t>(state) generates, then multiple production rules will be fired together, this is called </a:t>
            </a:r>
            <a:r>
              <a:rPr lang="en-US" sz="1600" dirty="0">
                <a:solidFill>
                  <a:srgbClr val="FF856D"/>
                </a:solidFill>
                <a:latin typeface="Times New Roman" panose="02020603050405020304" pitchFamily="18" charset="0"/>
                <a:cs typeface="Times New Roman" panose="02020603050405020304" pitchFamily="18" charset="0"/>
              </a:rPr>
              <a:t>conflict set</a:t>
            </a:r>
            <a:r>
              <a:rPr lang="en-US" sz="1600" dirty="0">
                <a:latin typeface="Times New Roman" panose="02020603050405020304" pitchFamily="18" charset="0"/>
                <a:cs typeface="Times New Roman" panose="02020603050405020304" pitchFamily="18" charset="0"/>
              </a:rPr>
              <a:t>. In this situation, the </a:t>
            </a:r>
            <a:r>
              <a:rPr lang="en-US" sz="1600" dirty="0" smtClean="0">
                <a:latin typeface="Times New Roman" panose="02020603050405020304" pitchFamily="18" charset="0"/>
                <a:cs typeface="Times New Roman" panose="02020603050405020304" pitchFamily="18" charset="0"/>
              </a:rPr>
              <a:t>agent/system </a:t>
            </a:r>
            <a:r>
              <a:rPr lang="en-US" sz="1600" dirty="0">
                <a:latin typeface="Times New Roman" panose="02020603050405020304" pitchFamily="18" charset="0"/>
                <a:cs typeface="Times New Roman" panose="02020603050405020304" pitchFamily="18" charset="0"/>
              </a:rPr>
              <a:t>needs to </a:t>
            </a:r>
            <a:r>
              <a:rPr lang="en-US" sz="1600" dirty="0">
                <a:solidFill>
                  <a:srgbClr val="FF856D"/>
                </a:solidFill>
                <a:latin typeface="Times New Roman" panose="02020603050405020304" pitchFamily="18" charset="0"/>
                <a:cs typeface="Times New Roman" panose="02020603050405020304" pitchFamily="18" charset="0"/>
              </a:rPr>
              <a:t>select a rule</a:t>
            </a:r>
            <a:r>
              <a:rPr lang="en-US" sz="1600" dirty="0">
                <a:latin typeface="Times New Roman" panose="02020603050405020304" pitchFamily="18" charset="0"/>
                <a:cs typeface="Times New Roman" panose="02020603050405020304" pitchFamily="18" charset="0"/>
              </a:rPr>
              <a:t> from these sets, and it is called a conflict resolution.</a:t>
            </a: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3585423" y="138502"/>
            <a:ext cx="2388795" cy="461665"/>
          </a:xfrm>
          <a:prstGeom prst="rect">
            <a:avLst/>
          </a:prstGeom>
        </p:spPr>
        <p:txBody>
          <a:bodyPr wrap="none">
            <a:spAutoFit/>
          </a:bodyPr>
          <a:lstStyle/>
          <a:p>
            <a:r>
              <a:rPr lang="en-US" sz="2400" dirty="0" smtClean="0">
                <a:solidFill>
                  <a:srgbClr val="FF856D"/>
                </a:solidFill>
                <a:latin typeface="Times New Roman" panose="02020603050405020304" pitchFamily="18" charset="0"/>
                <a:cs typeface="Times New Roman" panose="02020603050405020304" pitchFamily="18" charset="0"/>
              </a:rPr>
              <a:t>Production Rules </a:t>
            </a:r>
            <a:endParaRPr lang="en-US" sz="2400" dirty="0">
              <a:solidFill>
                <a:srgbClr val="FF856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94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072" y="0"/>
            <a:ext cx="6821928" cy="3511061"/>
          </a:xfrm>
        </p:spPr>
        <p:txBody>
          <a:bodyPr>
            <a:normAutofit fontScale="25000" lnSpcReduction="20000"/>
          </a:bodyPr>
          <a:lstStyle/>
          <a:p>
            <a:pPr marL="0" indent="0">
              <a:buNone/>
            </a:pPr>
            <a:r>
              <a:rPr lang="en-US" sz="6400" dirty="0" smtClean="0">
                <a:latin typeface="Times New Roman" panose="02020603050405020304" pitchFamily="18" charset="0"/>
                <a:cs typeface="Times New Roman" panose="02020603050405020304" pitchFamily="18" charset="0"/>
              </a:rPr>
              <a:t>EXAMPLE:</a:t>
            </a:r>
            <a:endParaRPr lang="en-US" sz="6400" dirty="0">
              <a:latin typeface="Times New Roman" panose="02020603050405020304" pitchFamily="18" charset="0"/>
              <a:cs typeface="Times New Roman" panose="02020603050405020304" pitchFamily="18" charset="0"/>
            </a:endParaRPr>
          </a:p>
          <a:p>
            <a:r>
              <a:rPr lang="en-US" sz="6400" b="1" dirty="0">
                <a:solidFill>
                  <a:schemeClr val="accent3">
                    <a:lumMod val="20000"/>
                    <a:lumOff val="80000"/>
                  </a:schemeClr>
                </a:solidFill>
                <a:latin typeface="Times New Roman" panose="02020603050405020304" pitchFamily="18" charset="0"/>
                <a:cs typeface="Times New Roman" panose="02020603050405020304" pitchFamily="18" charset="0"/>
              </a:rPr>
              <a:t>IF (at bus stop AND bus arrives) THEN action (get into the bus)</a:t>
            </a:r>
            <a:endParaRPr lang="en-US" sz="6400" dirty="0">
              <a:solidFill>
                <a:schemeClr val="accent3">
                  <a:lumMod val="20000"/>
                  <a:lumOff val="80000"/>
                </a:schemeClr>
              </a:solidFill>
              <a:latin typeface="Times New Roman" panose="02020603050405020304" pitchFamily="18" charset="0"/>
              <a:cs typeface="Times New Roman" panose="02020603050405020304" pitchFamily="18" charset="0"/>
            </a:endParaRPr>
          </a:p>
          <a:p>
            <a:r>
              <a:rPr lang="en-US" sz="6400" b="1" dirty="0">
                <a:solidFill>
                  <a:schemeClr val="accent3">
                    <a:lumMod val="20000"/>
                    <a:lumOff val="80000"/>
                  </a:schemeClr>
                </a:solidFill>
                <a:latin typeface="Times New Roman" panose="02020603050405020304" pitchFamily="18" charset="0"/>
                <a:cs typeface="Times New Roman" panose="02020603050405020304" pitchFamily="18" charset="0"/>
              </a:rPr>
              <a:t>IF (on the bus AND paid AND empty seat) THEN action (sit down).</a:t>
            </a:r>
            <a:endParaRPr lang="en-US" sz="6400" dirty="0">
              <a:solidFill>
                <a:schemeClr val="accent3">
                  <a:lumMod val="20000"/>
                  <a:lumOff val="80000"/>
                </a:schemeClr>
              </a:solidFill>
              <a:latin typeface="Times New Roman" panose="02020603050405020304" pitchFamily="18" charset="0"/>
              <a:cs typeface="Times New Roman" panose="02020603050405020304" pitchFamily="18" charset="0"/>
            </a:endParaRPr>
          </a:p>
          <a:p>
            <a:r>
              <a:rPr lang="en-US" sz="6400" b="1" dirty="0">
                <a:solidFill>
                  <a:schemeClr val="accent3">
                    <a:lumMod val="20000"/>
                    <a:lumOff val="80000"/>
                  </a:schemeClr>
                </a:solidFill>
                <a:latin typeface="Times New Roman" panose="02020603050405020304" pitchFamily="18" charset="0"/>
                <a:cs typeface="Times New Roman" panose="02020603050405020304" pitchFamily="18" charset="0"/>
              </a:rPr>
              <a:t>IF (on bus AND unpaid) THEN action (pay charges).</a:t>
            </a:r>
            <a:endParaRPr lang="en-US" sz="6400" dirty="0">
              <a:solidFill>
                <a:schemeClr val="accent3">
                  <a:lumMod val="20000"/>
                  <a:lumOff val="80000"/>
                </a:schemeClr>
              </a:solidFill>
              <a:latin typeface="Times New Roman" panose="02020603050405020304" pitchFamily="18" charset="0"/>
              <a:cs typeface="Times New Roman" panose="02020603050405020304" pitchFamily="18" charset="0"/>
            </a:endParaRPr>
          </a:p>
          <a:p>
            <a:r>
              <a:rPr lang="en-US" sz="6400" b="1" dirty="0">
                <a:solidFill>
                  <a:schemeClr val="accent3">
                    <a:lumMod val="20000"/>
                    <a:lumOff val="80000"/>
                  </a:schemeClr>
                </a:solidFill>
                <a:latin typeface="Times New Roman" panose="02020603050405020304" pitchFamily="18" charset="0"/>
                <a:cs typeface="Times New Roman" panose="02020603050405020304" pitchFamily="18" charset="0"/>
              </a:rPr>
              <a:t>IF (bus arrives at destination) THEN action (get down from the bus</a:t>
            </a:r>
            <a:r>
              <a:rPr lang="en-US" sz="6400" b="1" dirty="0" smtClean="0">
                <a:solidFill>
                  <a:schemeClr val="accent3">
                    <a:lumMod val="20000"/>
                    <a:lumOff val="80000"/>
                  </a:schemeClr>
                </a:solidFill>
                <a:latin typeface="Times New Roman" panose="02020603050405020304" pitchFamily="18" charset="0"/>
                <a:cs typeface="Times New Roman" panose="02020603050405020304" pitchFamily="18" charset="0"/>
              </a:rPr>
              <a:t>).</a:t>
            </a:r>
          </a:p>
          <a:p>
            <a:pPr marL="0" indent="0">
              <a:buNone/>
            </a:pPr>
            <a:endParaRPr lang="en-US" sz="6400" dirty="0">
              <a:latin typeface="Times New Roman" panose="02020603050405020304" pitchFamily="18" charset="0"/>
              <a:cs typeface="Times New Roman" panose="02020603050405020304" pitchFamily="18" charset="0"/>
            </a:endParaRPr>
          </a:p>
          <a:p>
            <a:pPr marL="0" indent="0">
              <a:buNone/>
            </a:pPr>
            <a:r>
              <a:rPr lang="en-US" sz="6400" b="1" dirty="0" smtClean="0">
                <a:solidFill>
                  <a:srgbClr val="FF856D"/>
                </a:solidFill>
                <a:latin typeface="Times New Roman" panose="02020603050405020304" pitchFamily="18" charset="0"/>
                <a:cs typeface="Times New Roman" panose="02020603050405020304" pitchFamily="18" charset="0"/>
              </a:rPr>
              <a:t>              Advantages </a:t>
            </a:r>
            <a:r>
              <a:rPr lang="en-US" sz="6400" b="1" dirty="0">
                <a:solidFill>
                  <a:srgbClr val="FF856D"/>
                </a:solidFill>
                <a:latin typeface="Times New Roman" panose="02020603050405020304" pitchFamily="18" charset="0"/>
                <a:cs typeface="Times New Roman" panose="02020603050405020304" pitchFamily="18" charset="0"/>
              </a:rPr>
              <a:t>of Production rule:</a:t>
            </a:r>
          </a:p>
          <a:p>
            <a:r>
              <a:rPr lang="en-US" sz="6400" dirty="0">
                <a:latin typeface="Times New Roman" panose="02020603050405020304" pitchFamily="18" charset="0"/>
                <a:cs typeface="Times New Roman" panose="02020603050405020304" pitchFamily="18" charset="0"/>
              </a:rPr>
              <a:t>The production rules are </a:t>
            </a:r>
            <a:r>
              <a:rPr lang="en-US" sz="6400" i="1" dirty="0">
                <a:latin typeface="Times New Roman" panose="02020603050405020304" pitchFamily="18" charset="0"/>
                <a:cs typeface="Times New Roman" panose="02020603050405020304" pitchFamily="18" charset="0"/>
              </a:rPr>
              <a:t>expressed in natural language</a:t>
            </a:r>
            <a:r>
              <a:rPr lang="en-US" sz="6400" dirty="0" smtClean="0">
                <a:latin typeface="Times New Roman" panose="02020603050405020304" pitchFamily="18" charset="0"/>
                <a:cs typeface="Times New Roman" panose="02020603050405020304" pitchFamily="18" charset="0"/>
              </a:rPr>
              <a:t>.</a:t>
            </a:r>
          </a:p>
          <a:p>
            <a:r>
              <a:rPr lang="en-US" sz="6400" dirty="0" smtClean="0">
                <a:latin typeface="Times New Roman" panose="02020603050405020304" pitchFamily="18" charset="0"/>
                <a:cs typeface="Times New Roman" panose="02020603050405020304" pitchFamily="18" charset="0"/>
              </a:rPr>
              <a:t> </a:t>
            </a:r>
            <a:r>
              <a:rPr lang="en-US" sz="6400" i="1" dirty="0" smtClean="0">
                <a:latin typeface="Times New Roman" panose="02020603050405020304" pitchFamily="18" charset="0"/>
                <a:cs typeface="Times New Roman" panose="02020603050405020304" pitchFamily="18" charset="0"/>
              </a:rPr>
              <a:t>Each </a:t>
            </a:r>
            <a:r>
              <a:rPr lang="en-US" sz="6400" i="1" dirty="0">
                <a:latin typeface="Times New Roman" panose="02020603050405020304" pitchFamily="18" charset="0"/>
                <a:cs typeface="Times New Roman" panose="02020603050405020304" pitchFamily="18" charset="0"/>
              </a:rPr>
              <a:t>rule </a:t>
            </a:r>
            <a:r>
              <a:rPr lang="en-US" sz="6400" dirty="0">
                <a:latin typeface="Times New Roman" panose="02020603050405020304" pitchFamily="18" charset="0"/>
                <a:cs typeface="Times New Roman" panose="02020603050405020304" pitchFamily="18" charset="0"/>
              </a:rPr>
              <a:t>define a small and </a:t>
            </a:r>
            <a:r>
              <a:rPr lang="en-US" sz="6400" i="1" dirty="0">
                <a:latin typeface="Times New Roman" panose="02020603050405020304" pitchFamily="18" charset="0"/>
                <a:cs typeface="Times New Roman" panose="02020603050405020304" pitchFamily="18" charset="0"/>
              </a:rPr>
              <a:t>independent piece </a:t>
            </a:r>
            <a:r>
              <a:rPr lang="en-US" sz="6400" dirty="0">
                <a:latin typeface="Times New Roman" panose="02020603050405020304" pitchFamily="18" charset="0"/>
                <a:cs typeface="Times New Roman" panose="02020603050405020304" pitchFamily="18" charset="0"/>
              </a:rPr>
              <a:t>of knowledge.</a:t>
            </a:r>
          </a:p>
          <a:p>
            <a:r>
              <a:rPr lang="en-US" sz="6400" dirty="0">
                <a:latin typeface="Times New Roman" panose="02020603050405020304" pitchFamily="18" charset="0"/>
                <a:cs typeface="Times New Roman" panose="02020603050405020304" pitchFamily="18" charset="0"/>
              </a:rPr>
              <a:t>The </a:t>
            </a:r>
            <a:r>
              <a:rPr lang="en-US" sz="6400" i="1" dirty="0">
                <a:latin typeface="Times New Roman" panose="02020603050405020304" pitchFamily="18" charset="0"/>
                <a:cs typeface="Times New Roman" panose="02020603050405020304" pitchFamily="18" charset="0"/>
              </a:rPr>
              <a:t>production rules are highly modular</a:t>
            </a:r>
            <a:r>
              <a:rPr lang="en-US" sz="6400" dirty="0">
                <a:latin typeface="Times New Roman" panose="02020603050405020304" pitchFamily="18" charset="0"/>
                <a:cs typeface="Times New Roman" panose="02020603050405020304" pitchFamily="18" charset="0"/>
              </a:rPr>
              <a:t>, so we can </a:t>
            </a:r>
            <a:r>
              <a:rPr lang="en-US" sz="6400" i="1" dirty="0">
                <a:latin typeface="Times New Roman" panose="02020603050405020304" pitchFamily="18" charset="0"/>
                <a:cs typeface="Times New Roman" panose="02020603050405020304" pitchFamily="18" charset="0"/>
              </a:rPr>
              <a:t>easily remove, add or modify</a:t>
            </a:r>
            <a:r>
              <a:rPr lang="en-US" sz="6400" dirty="0">
                <a:latin typeface="Times New Roman" panose="02020603050405020304" pitchFamily="18" charset="0"/>
                <a:cs typeface="Times New Roman" panose="02020603050405020304" pitchFamily="18" charset="0"/>
              </a:rPr>
              <a:t> an individual rule</a:t>
            </a:r>
            <a:r>
              <a:rPr lang="en-US" sz="6400" dirty="0" smtClean="0">
                <a:latin typeface="Times New Roman" panose="02020603050405020304" pitchFamily="18" charset="0"/>
                <a:cs typeface="Times New Roman" panose="02020603050405020304" pitchFamily="18" charset="0"/>
              </a:rPr>
              <a:t>.</a:t>
            </a:r>
          </a:p>
          <a:p>
            <a:r>
              <a:rPr lang="en-US" sz="6400" dirty="0" smtClean="0">
                <a:latin typeface="Times New Roman" panose="02020603050405020304" pitchFamily="18" charset="0"/>
                <a:cs typeface="Times New Roman" panose="02020603050405020304" pitchFamily="18" charset="0"/>
              </a:rPr>
              <a:t>New </a:t>
            </a:r>
            <a:r>
              <a:rPr lang="en-US" sz="6400" dirty="0">
                <a:latin typeface="Times New Roman" panose="02020603050405020304" pitchFamily="18" charset="0"/>
                <a:cs typeface="Times New Roman" panose="02020603050405020304" pitchFamily="18" charset="0"/>
              </a:rPr>
              <a:t>rules may be added and old ones deleted</a:t>
            </a:r>
            <a:endParaRPr lang="en-US" sz="6400" dirty="0" smtClean="0">
              <a:latin typeface="Times New Roman" panose="02020603050405020304" pitchFamily="18" charset="0"/>
              <a:cs typeface="Times New Roman" panose="02020603050405020304" pitchFamily="18" charset="0"/>
            </a:endParaRPr>
          </a:p>
          <a:p>
            <a:r>
              <a:rPr lang="en-US" sz="6400" i="1" dirty="0" smtClean="0">
                <a:latin typeface="Times New Roman" panose="02020603050405020304" pitchFamily="18" charset="0"/>
                <a:cs typeface="Times New Roman" panose="02020603050405020304" pitchFamily="18" charset="0"/>
              </a:rPr>
              <a:t>Rules</a:t>
            </a:r>
            <a:r>
              <a:rPr lang="en-US" sz="6400" dirty="0" smtClean="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are usually </a:t>
            </a:r>
            <a:r>
              <a:rPr lang="en-US" sz="6400" i="1" dirty="0" smtClean="0">
                <a:latin typeface="Times New Roman" panose="02020603050405020304" pitchFamily="18" charset="0"/>
                <a:cs typeface="Times New Roman" panose="02020603050405020304" pitchFamily="18" charset="0"/>
              </a:rPr>
              <a:t>independent</a:t>
            </a:r>
            <a:r>
              <a:rPr lang="en-US" sz="6400" dirty="0" smtClean="0">
                <a:latin typeface="Times New Roman" panose="02020603050405020304" pitchFamily="18" charset="0"/>
                <a:cs typeface="Times New Roman" panose="02020603050405020304" pitchFamily="18" charset="0"/>
              </a:rPr>
              <a:t> of </a:t>
            </a:r>
            <a:r>
              <a:rPr lang="en-US" sz="6400" dirty="0">
                <a:latin typeface="Times New Roman" panose="02020603050405020304" pitchFamily="18" charset="0"/>
                <a:cs typeface="Times New Roman" panose="02020603050405020304" pitchFamily="18" charset="0"/>
              </a:rPr>
              <a:t>other rules. </a:t>
            </a:r>
            <a:endParaRPr lang="en-US" sz="6400" dirty="0" smtClean="0">
              <a:latin typeface="Times New Roman" panose="02020603050405020304" pitchFamily="18" charset="0"/>
              <a:cs typeface="Times New Roman" panose="02020603050405020304" pitchFamily="18" charset="0"/>
            </a:endParaRPr>
          </a:p>
          <a:p>
            <a:pPr marL="0" indent="0">
              <a:buNone/>
            </a:pPr>
            <a:endParaRPr lang="en-US" sz="6400" dirty="0">
              <a:latin typeface="Times New Roman" panose="02020603050405020304" pitchFamily="18" charset="0"/>
              <a:cs typeface="Times New Roman" panose="02020603050405020304" pitchFamily="18" charset="0"/>
            </a:endParaRPr>
          </a:p>
          <a:p>
            <a:pPr marL="0" indent="0">
              <a:buNone/>
            </a:pPr>
            <a:r>
              <a:rPr lang="en-US" sz="6400" b="1" dirty="0" smtClean="0">
                <a:latin typeface="Times New Roman" panose="02020603050405020304" pitchFamily="18" charset="0"/>
                <a:cs typeface="Times New Roman" panose="02020603050405020304" pitchFamily="18" charset="0"/>
              </a:rPr>
              <a:t>                  </a:t>
            </a:r>
            <a:r>
              <a:rPr lang="en-US" sz="6400" b="1" dirty="0" smtClean="0">
                <a:solidFill>
                  <a:srgbClr val="FF856D"/>
                </a:solidFill>
                <a:latin typeface="Times New Roman" panose="02020603050405020304" pitchFamily="18" charset="0"/>
                <a:cs typeface="Times New Roman" panose="02020603050405020304" pitchFamily="18" charset="0"/>
              </a:rPr>
              <a:t>Disadvantages </a:t>
            </a:r>
            <a:r>
              <a:rPr lang="en-US" sz="6400" b="1" dirty="0">
                <a:solidFill>
                  <a:srgbClr val="FF856D"/>
                </a:solidFill>
                <a:latin typeface="Times New Roman" panose="02020603050405020304" pitchFamily="18" charset="0"/>
                <a:cs typeface="Times New Roman" panose="02020603050405020304" pitchFamily="18" charset="0"/>
              </a:rPr>
              <a:t>of Production rule</a:t>
            </a:r>
            <a:r>
              <a:rPr lang="en-US" sz="6400" b="1" dirty="0" smtClean="0">
                <a:latin typeface="Times New Roman" panose="02020603050405020304" pitchFamily="18" charset="0"/>
                <a:cs typeface="Times New Roman" panose="02020603050405020304" pitchFamily="18" charset="0"/>
              </a:rPr>
              <a:t>:</a:t>
            </a:r>
          </a:p>
          <a:p>
            <a:r>
              <a:rPr lang="en-US" sz="6400" dirty="0" smtClean="0">
                <a:latin typeface="Times New Roman" panose="02020603050405020304" pitchFamily="18" charset="0"/>
                <a:cs typeface="Times New Roman" panose="02020603050405020304" pitchFamily="18" charset="0"/>
              </a:rPr>
              <a:t>Production </a:t>
            </a:r>
            <a:r>
              <a:rPr lang="en-US" sz="6400" dirty="0">
                <a:latin typeface="Times New Roman" panose="02020603050405020304" pitchFamily="18" charset="0"/>
                <a:cs typeface="Times New Roman" panose="02020603050405020304" pitchFamily="18" charset="0"/>
              </a:rPr>
              <a:t>rule system </a:t>
            </a:r>
            <a:r>
              <a:rPr lang="en-US" sz="6400" i="1" dirty="0">
                <a:latin typeface="Times New Roman" panose="02020603050405020304" pitchFamily="18" charset="0"/>
                <a:cs typeface="Times New Roman" panose="02020603050405020304" pitchFamily="18" charset="0"/>
              </a:rPr>
              <a:t>does not exhibit any learning capabilities</a:t>
            </a:r>
            <a:r>
              <a:rPr lang="en-US" sz="6400" dirty="0">
                <a:latin typeface="Times New Roman" panose="02020603050405020304" pitchFamily="18" charset="0"/>
                <a:cs typeface="Times New Roman" panose="02020603050405020304" pitchFamily="18" charset="0"/>
              </a:rPr>
              <a:t>, as it </a:t>
            </a:r>
            <a:r>
              <a:rPr lang="en-US" sz="6400" i="1" dirty="0">
                <a:latin typeface="Times New Roman" panose="02020603050405020304" pitchFamily="18" charset="0"/>
                <a:cs typeface="Times New Roman" panose="02020603050405020304" pitchFamily="18" charset="0"/>
              </a:rPr>
              <a:t>does not store the result of the problem</a:t>
            </a:r>
            <a:r>
              <a:rPr lang="en-US" sz="6400" dirty="0">
                <a:latin typeface="Times New Roman" panose="02020603050405020304" pitchFamily="18" charset="0"/>
                <a:cs typeface="Times New Roman" panose="02020603050405020304" pitchFamily="18" charset="0"/>
              </a:rPr>
              <a:t> for the future uses</a:t>
            </a:r>
            <a:r>
              <a:rPr lang="en-US" sz="6400" dirty="0" smtClean="0">
                <a:latin typeface="Times New Roman" panose="02020603050405020304" pitchFamily="18" charset="0"/>
                <a:cs typeface="Times New Roman" panose="02020603050405020304" pitchFamily="18" charset="0"/>
              </a:rPr>
              <a:t>. </a:t>
            </a:r>
            <a:endParaRPr lang="en-US"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During the execution of the program, many rules may be active hence rule-based production systems are </a:t>
            </a:r>
            <a:r>
              <a:rPr lang="en-US" sz="6400" dirty="0" smtClean="0">
                <a:latin typeface="Times New Roman" panose="02020603050405020304" pitchFamily="18" charset="0"/>
                <a:cs typeface="Times New Roman" panose="02020603050405020304" pitchFamily="18" charset="0"/>
              </a:rPr>
              <a:t>inefficient</a:t>
            </a:r>
            <a:endParaRPr lang="en-US" sz="6400" dirty="0">
              <a:latin typeface="Times New Roman" panose="02020603050405020304" pitchFamily="18" charset="0"/>
              <a:cs typeface="Times New Roman" panose="02020603050405020304" pitchFamily="18" charset="0"/>
            </a:endParaRPr>
          </a:p>
          <a:p>
            <a:endParaRPr lang="en-US" sz="6400" dirty="0" smtClean="0">
              <a:latin typeface="Times New Roman" panose="02020603050405020304" pitchFamily="18" charset="0"/>
              <a:cs typeface="Times New Roman" panose="02020603050405020304" pitchFamily="18" charset="0"/>
            </a:endParaRPr>
          </a:p>
          <a:p>
            <a:pPr marL="0" indent="0">
              <a:buNone/>
            </a:pPr>
            <a:r>
              <a:rPr lang="en-US" sz="6400" i="1" dirty="0" smtClean="0">
                <a:latin typeface="Times New Roman" panose="02020603050405020304" pitchFamily="18" charset="0"/>
                <a:cs typeface="Times New Roman" panose="02020603050405020304" pitchFamily="18" charset="0"/>
              </a:rPr>
              <a:t>Note: The </a:t>
            </a:r>
            <a:r>
              <a:rPr lang="en-US" sz="6400" i="1" dirty="0">
                <a:latin typeface="Times New Roman" panose="02020603050405020304" pitchFamily="18" charset="0"/>
                <a:cs typeface="Times New Roman" panose="02020603050405020304" pitchFamily="18" charset="0"/>
              </a:rPr>
              <a:t>production rules as knowledge representation mechanism are used in the design of many "Rule-based systems"  also called "Production </a:t>
            </a:r>
            <a:r>
              <a:rPr lang="en-US" sz="6400" i="1" dirty="0" smtClean="0">
                <a:latin typeface="Times New Roman" panose="02020603050405020304" pitchFamily="18" charset="0"/>
                <a:cs typeface="Times New Roman" panose="02020603050405020304" pitchFamily="18" charset="0"/>
              </a:rPr>
              <a:t>systems" </a:t>
            </a:r>
            <a:r>
              <a:rPr lang="en-US" sz="6400" i="1" dirty="0">
                <a:latin typeface="Times New Roman" panose="02020603050405020304" pitchFamily="18" charset="0"/>
                <a:cs typeface="Times New Roman" panose="02020603050405020304" pitchFamily="18" charset="0"/>
              </a:rPr>
              <a:t>. </a:t>
            </a:r>
          </a:p>
          <a:p>
            <a:endParaRPr lang="en-US" sz="6400" dirty="0" smtClean="0">
              <a:latin typeface="Times New Roman" panose="02020603050405020304" pitchFamily="18" charset="0"/>
              <a:cs typeface="Times New Roman" panose="02020603050405020304" pitchFamily="18" charset="0"/>
            </a:endParaRPr>
          </a:p>
          <a:p>
            <a:endParaRPr lang="en-US" sz="64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5120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7661" y="-85313"/>
            <a:ext cx="6570407" cy="582129"/>
          </a:xfrm>
        </p:spPr>
        <p:txBody>
          <a:bodyPr>
            <a:normAutofit/>
          </a:bodyPr>
          <a:lstStyle/>
          <a:p>
            <a:r>
              <a:rPr lang="en-US" sz="2400" dirty="0"/>
              <a:t> </a:t>
            </a:r>
            <a:r>
              <a:rPr lang="en-US" sz="2000" b="1" dirty="0" smtClean="0">
                <a:solidFill>
                  <a:srgbClr val="FF856D"/>
                </a:solidFill>
                <a:latin typeface="Times New Roman" panose="02020603050405020304" pitchFamily="18" charset="0"/>
                <a:cs typeface="Times New Roman" panose="02020603050405020304" pitchFamily="18" charset="0"/>
              </a:rPr>
              <a:t>Rule-based Production Systems</a:t>
            </a:r>
            <a:endParaRPr lang="en-US" sz="2000" b="1" dirty="0">
              <a:solidFill>
                <a:srgbClr val="FF856D"/>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23767" y="496816"/>
            <a:ext cx="7020233" cy="3511061"/>
          </a:xfrm>
        </p:spPr>
        <p:txBody>
          <a:bodyPr>
            <a:noAutofit/>
          </a:bodyPr>
          <a:lstStyle/>
          <a:p>
            <a:pPr marL="0" indent="0" algn="just">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Three major types of rules used in the Rule-based production systems. </a:t>
            </a:r>
          </a:p>
          <a:p>
            <a:pPr marL="0" indent="0" algn="just">
              <a:buNone/>
            </a:pPr>
            <a:r>
              <a:rPr lang="en-US" sz="1600" dirty="0">
                <a:latin typeface="Times New Roman" panose="02020603050405020304" pitchFamily="18" charset="0"/>
                <a:cs typeface="Times New Roman" panose="02020603050405020304" pitchFamily="18" charset="0"/>
              </a:rPr>
              <a:t>  ■ </a:t>
            </a:r>
            <a:r>
              <a:rPr lang="en-US" sz="1600" i="1" dirty="0">
                <a:solidFill>
                  <a:srgbClr val="FF856D"/>
                </a:solidFill>
                <a:latin typeface="Times New Roman" panose="02020603050405020304" pitchFamily="18" charset="0"/>
                <a:cs typeface="Times New Roman" panose="02020603050405020304" pitchFamily="18" charset="0"/>
              </a:rPr>
              <a:t>Knowledge Declarative </a:t>
            </a:r>
            <a:r>
              <a:rPr lang="en-US" sz="1600" i="1" dirty="0" smtClean="0">
                <a:solidFill>
                  <a:srgbClr val="FF856D"/>
                </a:solidFill>
                <a:latin typeface="Times New Roman" panose="02020603050405020304" pitchFamily="18" charset="0"/>
                <a:cs typeface="Times New Roman" panose="02020603050405020304" pitchFamily="18" charset="0"/>
              </a:rPr>
              <a:t>Rules </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These rules state all the </a:t>
            </a:r>
            <a:r>
              <a:rPr lang="en-US" sz="1600" i="1" dirty="0">
                <a:solidFill>
                  <a:srgbClr val="FF856D"/>
                </a:solidFill>
                <a:latin typeface="Times New Roman" panose="02020603050405020304" pitchFamily="18" charset="0"/>
                <a:cs typeface="Times New Roman" panose="02020603050405020304" pitchFamily="18" charset="0"/>
              </a:rPr>
              <a:t>facts and relationships </a:t>
            </a:r>
            <a:r>
              <a:rPr lang="en-US" sz="1600" dirty="0">
                <a:latin typeface="Times New Roman" panose="02020603050405020304" pitchFamily="18" charset="0"/>
                <a:cs typeface="Times New Roman" panose="02020603050405020304" pitchFamily="18" charset="0"/>
              </a:rPr>
              <a:t>about a problem.  e.g.,   IF  inflation rate declines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THEN  the price of gold goes down. These rules are a part of the knowledge base. </a:t>
            </a:r>
            <a:r>
              <a:rPr lang="en-US" sz="1600" dirty="0" smtClean="0">
                <a:latin typeface="Times New Roman" panose="02020603050405020304" pitchFamily="18" charset="0"/>
                <a:cs typeface="Times New Roman" panose="02020603050405020304" pitchFamily="18" charset="0"/>
              </a:rPr>
              <a:t> </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 </a:t>
            </a:r>
            <a:r>
              <a:rPr lang="en-US" sz="1600" i="1" dirty="0">
                <a:solidFill>
                  <a:srgbClr val="FF856D"/>
                </a:solidFill>
                <a:latin typeface="Times New Roman" panose="02020603050405020304" pitchFamily="18" charset="0"/>
                <a:cs typeface="Times New Roman" panose="02020603050405020304" pitchFamily="18" charset="0"/>
              </a:rPr>
              <a:t>Inference Procedural </a:t>
            </a:r>
            <a:r>
              <a:rPr lang="en-US" sz="1600" i="1" dirty="0" smtClean="0">
                <a:solidFill>
                  <a:srgbClr val="FF856D"/>
                </a:solidFill>
                <a:latin typeface="Times New Roman" panose="02020603050405020304" pitchFamily="18" charset="0"/>
                <a:cs typeface="Times New Roman" panose="02020603050405020304" pitchFamily="18" charset="0"/>
              </a:rPr>
              <a:t>Rules </a:t>
            </a:r>
            <a:r>
              <a:rPr lang="en-US" sz="1600" i="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These rules </a:t>
            </a:r>
            <a:r>
              <a:rPr lang="en-US" sz="1600" dirty="0">
                <a:solidFill>
                  <a:srgbClr val="FF856D"/>
                </a:solidFill>
                <a:latin typeface="Times New Roman" panose="02020603050405020304" pitchFamily="18" charset="0"/>
                <a:cs typeface="Times New Roman" panose="02020603050405020304" pitchFamily="18" charset="0"/>
              </a:rPr>
              <a:t>advise on how to solve a problem</a:t>
            </a:r>
            <a:r>
              <a:rPr lang="en-US" sz="1600" dirty="0">
                <a:latin typeface="Times New Roman" panose="02020603050405020304" pitchFamily="18" charset="0"/>
                <a:cs typeface="Times New Roman" panose="02020603050405020304" pitchFamily="18" charset="0"/>
              </a:rPr>
              <a:t>, while certain facts are known.  e.g.,     IF the data needed is not in the system             THEN request it from the user. These rules are part of the inference engine. </a:t>
            </a:r>
            <a:r>
              <a:rPr lang="en-US" sz="1600" dirty="0" smtClean="0">
                <a:latin typeface="Times New Roman" panose="02020603050405020304" pitchFamily="18" charset="0"/>
                <a:cs typeface="Times New Roman" panose="02020603050405020304" pitchFamily="18" charset="0"/>
              </a:rPr>
              <a:t> </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 </a:t>
            </a:r>
            <a:r>
              <a:rPr lang="en-US" sz="1600" i="1" dirty="0">
                <a:solidFill>
                  <a:srgbClr val="FF856D"/>
                </a:solidFill>
                <a:latin typeface="Times New Roman" panose="02020603050405020304" pitchFamily="18" charset="0"/>
                <a:cs typeface="Times New Roman" panose="02020603050405020304" pitchFamily="18" charset="0"/>
              </a:rPr>
              <a:t>Meta </a:t>
            </a:r>
            <a:r>
              <a:rPr lang="en-US" sz="1600" i="1" dirty="0" smtClean="0">
                <a:solidFill>
                  <a:srgbClr val="FF856D"/>
                </a:solidFill>
                <a:latin typeface="Times New Roman" panose="02020603050405020304" pitchFamily="18" charset="0"/>
                <a:cs typeface="Times New Roman" panose="02020603050405020304" pitchFamily="18" charset="0"/>
              </a:rPr>
              <a:t>rules </a:t>
            </a:r>
            <a:r>
              <a:rPr lang="en-US" sz="1600" i="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These are </a:t>
            </a:r>
            <a:r>
              <a:rPr lang="en-US" sz="1600" dirty="0">
                <a:solidFill>
                  <a:srgbClr val="FF856D"/>
                </a:solidFill>
                <a:latin typeface="Times New Roman" panose="02020603050405020304" pitchFamily="18" charset="0"/>
                <a:cs typeface="Times New Roman" panose="02020603050405020304" pitchFamily="18" charset="0"/>
              </a:rPr>
              <a:t>rules</a:t>
            </a:r>
            <a:r>
              <a:rPr lang="en-US" sz="1600" dirty="0">
                <a:latin typeface="Times New Roman" panose="02020603050405020304" pitchFamily="18" charset="0"/>
                <a:cs typeface="Times New Roman" panose="02020603050405020304" pitchFamily="18" charset="0"/>
              </a:rPr>
              <a:t> for </a:t>
            </a:r>
            <a:r>
              <a:rPr lang="en-US" sz="1600" dirty="0">
                <a:solidFill>
                  <a:srgbClr val="FF856D"/>
                </a:solidFill>
                <a:latin typeface="Times New Roman" panose="02020603050405020304" pitchFamily="18" charset="0"/>
                <a:cs typeface="Times New Roman" panose="02020603050405020304" pitchFamily="18" charset="0"/>
              </a:rPr>
              <a:t>making rules. </a:t>
            </a:r>
            <a:r>
              <a:rPr lang="en-US" sz="1600" dirty="0">
                <a:latin typeface="Times New Roman" panose="02020603050405020304" pitchFamily="18" charset="0"/>
                <a:cs typeface="Times New Roman" panose="02020603050405020304" pitchFamily="18" charset="0"/>
              </a:rPr>
              <a:t>Meta-rules reason about which rules should be considered for firing.  </a:t>
            </a:r>
            <a:r>
              <a:rPr lang="en-US" sz="1600" dirty="0">
                <a:solidFill>
                  <a:srgbClr val="FF856D"/>
                </a:solidFill>
                <a:latin typeface="Times New Roman" panose="02020603050405020304" pitchFamily="18" charset="0"/>
                <a:cs typeface="Times New Roman" panose="02020603050405020304" pitchFamily="18" charset="0"/>
              </a:rPr>
              <a:t>e.g.,    </a:t>
            </a:r>
            <a:r>
              <a:rPr lang="en-US" sz="1600" dirty="0">
                <a:latin typeface="Times New Roman" panose="02020603050405020304" pitchFamily="18" charset="0"/>
                <a:cs typeface="Times New Roman" panose="02020603050405020304" pitchFamily="18" charset="0"/>
              </a:rPr>
              <a:t>IF the rules which do not mention the current goal in  their </a:t>
            </a:r>
            <a:r>
              <a:rPr lang="en-US" sz="1600" dirty="0" smtClean="0">
                <a:latin typeface="Times New Roman" panose="02020603050405020304" pitchFamily="18" charset="0"/>
                <a:cs typeface="Times New Roman" panose="02020603050405020304" pitchFamily="18" charset="0"/>
              </a:rPr>
              <a:t>premise, THEN </a:t>
            </a:r>
            <a:r>
              <a:rPr lang="en-US" sz="1600" dirty="0">
                <a:latin typeface="Times New Roman" panose="02020603050405020304" pitchFamily="18" charset="0"/>
                <a:cs typeface="Times New Roman" panose="02020603050405020304" pitchFamily="18" charset="0"/>
              </a:rPr>
              <a:t>the former rule should be used in preference to the latter. </a:t>
            </a:r>
          </a:p>
          <a:p>
            <a:pPr marL="0" indent="0">
              <a:buNone/>
            </a:pPr>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Meta-rules </a:t>
            </a:r>
            <a:r>
              <a:rPr lang="en-US" sz="1600" dirty="0">
                <a:solidFill>
                  <a:srgbClr val="FF856D"/>
                </a:solidFill>
                <a:latin typeface="Times New Roman" panose="02020603050405020304" pitchFamily="18" charset="0"/>
                <a:cs typeface="Times New Roman" panose="02020603050405020304" pitchFamily="18" charset="0"/>
              </a:rPr>
              <a:t>direct</a:t>
            </a:r>
            <a:r>
              <a:rPr lang="en-US" sz="1600" dirty="0">
                <a:latin typeface="Times New Roman" panose="02020603050405020304" pitchFamily="18" charset="0"/>
                <a:cs typeface="Times New Roman" panose="02020603050405020304" pitchFamily="18" charset="0"/>
              </a:rPr>
              <a:t> reasoning rather than actually performing reasoning.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Meta-rules specify </a:t>
            </a:r>
            <a:r>
              <a:rPr lang="en-US" sz="1600" dirty="0">
                <a:solidFill>
                  <a:srgbClr val="FF856D"/>
                </a:solidFill>
                <a:latin typeface="Times New Roman" panose="02020603050405020304" pitchFamily="18" charset="0"/>
                <a:cs typeface="Times New Roman" panose="02020603050405020304" pitchFamily="18" charset="0"/>
              </a:rPr>
              <a:t>which rules</a:t>
            </a:r>
            <a:r>
              <a:rPr lang="en-US" sz="1600" dirty="0">
                <a:latin typeface="Times New Roman" panose="02020603050405020304" pitchFamily="18" charset="0"/>
                <a:cs typeface="Times New Roman" panose="02020603050405020304" pitchFamily="18" charset="0"/>
              </a:rPr>
              <a:t> should be considered and </a:t>
            </a:r>
            <a:r>
              <a:rPr lang="en-US" sz="1600" dirty="0">
                <a:solidFill>
                  <a:srgbClr val="FF856D"/>
                </a:solidFill>
                <a:latin typeface="Times New Roman" panose="02020603050405020304" pitchFamily="18" charset="0"/>
                <a:cs typeface="Times New Roman" panose="02020603050405020304" pitchFamily="18" charset="0"/>
              </a:rPr>
              <a:t>in which order </a:t>
            </a:r>
            <a:r>
              <a:rPr lang="en-US" sz="1600" dirty="0">
                <a:latin typeface="Times New Roman" panose="02020603050405020304" pitchFamily="18" charset="0"/>
                <a:cs typeface="Times New Roman" panose="02020603050405020304" pitchFamily="18" charset="0"/>
              </a:rPr>
              <a:t>they should be invoked. </a:t>
            </a:r>
          </a:p>
          <a:p>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84845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1350</Words>
  <Application>Microsoft Office PowerPoint</Application>
  <PresentationFormat>On-screen Show (16:9)</PresentationFormat>
  <Paragraphs>142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vt:lpstr>
      <vt:lpstr>Times New Roman</vt:lpstr>
      <vt:lpstr>Wingdings</vt:lpstr>
      <vt:lpstr>Office Theme</vt:lpstr>
      <vt:lpstr>Introduction to Artificial Intelligence </vt:lpstr>
      <vt:lpstr>Knowledge Representation fundamental Terminologies</vt:lpstr>
      <vt:lpstr>What To Represent ? </vt:lpstr>
      <vt:lpstr>Symbolic AI</vt:lpstr>
      <vt:lpstr>PowerPoint Presentation</vt:lpstr>
      <vt:lpstr>SYMBOLIC KNOWLEDGE REPRESENTATION TECHNIQUES </vt:lpstr>
      <vt:lpstr>PowerPoint Presentation</vt:lpstr>
      <vt:lpstr>PowerPoint Presentation</vt:lpstr>
      <vt:lpstr> Rule-based Production Systems</vt:lpstr>
      <vt:lpstr>Logical Representation</vt:lpstr>
      <vt:lpstr>PowerPoint Presentation</vt:lpstr>
      <vt:lpstr>PowerPoint Presentation</vt:lpstr>
      <vt:lpstr>                             KNOWLEDGE ACQUISITION </vt:lpstr>
      <vt:lpstr>THREE MODEL OF KNOWLEDGE ACQUISITION </vt:lpstr>
      <vt:lpstr>CHALLENGES/ ISSUES IN KNOWLEDGE ACQUISITION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2020-01-28T16:26:58Z</dcterms:modified>
</cp:coreProperties>
</file>