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7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October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0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October 17,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541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38" r:id="rId4"/>
    <p:sldLayoutId id="2147483839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88C7D-F2DC-4DB7-8F96-4D99F3957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65" b="10198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ABC2F-C579-44F8-BDA5-10F5F6D8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823" y="4212200"/>
            <a:ext cx="10660743" cy="11715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INTRODUCTION TO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BAB99-1236-498E-B9DE-CC2A8D07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4848" y="5514535"/>
            <a:ext cx="2518117" cy="88626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Lyernisha s r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Lecturer, </a:t>
            </a:r>
            <a:r>
              <a:rPr lang="en-US" b="1" dirty="0" err="1">
                <a:solidFill>
                  <a:schemeClr val="bg1"/>
                </a:solidFill>
              </a:rPr>
              <a:t>fict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6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68D30F3-48C2-4742-9121-BE639766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9453" y="3810307"/>
            <a:ext cx="5670684" cy="191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53A28-7710-42C4-AD4D-0B45C372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059" y="0"/>
            <a:ext cx="10241280" cy="1234440"/>
          </a:xfrm>
        </p:spPr>
        <p:txBody>
          <a:bodyPr>
            <a:normAutofit/>
          </a:bodyPr>
          <a:lstStyle/>
          <a:p>
            <a:r>
              <a:rPr lang="en-US" sz="3200" dirty="0"/>
              <a:t>Problem type 3-  </a:t>
            </a:r>
            <a:r>
              <a:rPr lang="en-US" sz="3200" dirty="0">
                <a:solidFill>
                  <a:srgbClr val="FF0000"/>
                </a:solidFill>
              </a:rPr>
              <a:t>Outputs 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3607-B086-4B06-A593-AD3FFCF1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7274"/>
            <a:ext cx="10241280" cy="41443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a given model and wish to know the outputs that arise under different given input conditions.</a:t>
            </a:r>
          </a:p>
          <a:p>
            <a:r>
              <a:rPr lang="en-US" dirty="0"/>
              <a:t>The task is to find the results/ correct outputs/solutions to the given input/problem when processed by a model</a:t>
            </a:r>
          </a:p>
          <a:p>
            <a:r>
              <a:rPr lang="en-US" dirty="0"/>
              <a:t>This output unknown problem could be for:</a:t>
            </a:r>
          </a:p>
          <a:p>
            <a:pPr marL="633413" indent="225425">
              <a:buFont typeface="Wingdings" panose="05000000000000000000" pitchFamily="2" charset="2"/>
              <a:buChar char="ü"/>
            </a:pPr>
            <a:r>
              <a:rPr lang="en-US" dirty="0"/>
              <a:t>Recognition,</a:t>
            </a:r>
          </a:p>
          <a:p>
            <a:pPr marL="633413" indent="225425">
              <a:buFont typeface="Wingdings" panose="05000000000000000000" pitchFamily="2" charset="2"/>
              <a:buChar char="ü"/>
            </a:pPr>
            <a:r>
              <a:rPr lang="en-US" dirty="0"/>
              <a:t>Prediction,</a:t>
            </a:r>
          </a:p>
          <a:p>
            <a:pPr marL="633413" indent="225425">
              <a:buFont typeface="Wingdings" panose="05000000000000000000" pitchFamily="2" charset="2"/>
              <a:buChar char="ü"/>
            </a:pPr>
            <a:r>
              <a:rPr lang="en-US" dirty="0"/>
              <a:t>Simulation,</a:t>
            </a:r>
          </a:p>
          <a:p>
            <a:pPr marL="633413" indent="225425">
              <a:buFont typeface="Wingdings" panose="05000000000000000000" pitchFamily="2" charset="2"/>
              <a:buChar char="ü"/>
            </a:pPr>
            <a:r>
              <a:rPr lang="en-US" dirty="0"/>
              <a:t>Fault Diagnosis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2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C3FE-AD17-46D3-B54F-F3E08CC3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61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Type 3- Output Unknown </a:t>
            </a:r>
            <a:br>
              <a:rPr lang="en-US" dirty="0"/>
            </a:br>
            <a:r>
              <a:rPr lang="en-US" sz="2700" dirty="0"/>
              <a:t>Example: </a:t>
            </a:r>
            <a:r>
              <a:rPr lang="en-US" sz="2700" dirty="0">
                <a:solidFill>
                  <a:srgbClr val="FF0000"/>
                </a:solidFill>
              </a:rPr>
              <a:t>Prediction/ Recognition 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6938-279D-4AF7-B3D0-944E3E84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6258"/>
            <a:ext cx="10241280" cy="435535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Prediction problems deals  with  the finding  the outcome /solution of a new data /input which’s outcome /output is not currently clear or known. It’s an important machine learning task.</a:t>
            </a:r>
          </a:p>
          <a:p>
            <a:r>
              <a:rPr lang="en-US" b="1" dirty="0"/>
              <a:t>To make predictions on new inputs , prediction algorithms study similar historical data.</a:t>
            </a:r>
          </a:p>
          <a:p>
            <a:r>
              <a:rPr lang="en-US" b="1" dirty="0"/>
              <a:t>In order to make predictions on a new  piece of input data , the system has to recognize all the hidden features &amp; relationships of that data item with respect to similar previous historical data.</a:t>
            </a:r>
          </a:p>
          <a:p>
            <a:r>
              <a:rPr lang="en-US" b="1" dirty="0"/>
              <a:t>Pattern recognition is the process of recognizing patterns by using a Machine Learning algorithm. This is usually done or applied  for carrying out various machine learning tasks like classification/prediction.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Examples</a:t>
            </a:r>
          </a:p>
          <a:p>
            <a:pPr marL="457200" indent="-457200">
              <a:buAutoNum type="arabicPeriod"/>
            </a:pPr>
            <a:r>
              <a:rPr lang="en-US" b="1" dirty="0"/>
              <a:t>Determine the next move/ best action in a marketing campaign.</a:t>
            </a:r>
          </a:p>
          <a:p>
            <a:pPr marL="457200" indent="-457200">
              <a:buAutoNum type="arabicPeriod"/>
            </a:pPr>
            <a:r>
              <a:rPr lang="en-US" b="1" dirty="0"/>
              <a:t>Finding a transaction that is occurring or occurred is fraudulent or not. </a:t>
            </a:r>
          </a:p>
          <a:p>
            <a:pPr marL="457200" indent="-457200">
              <a:buAutoNum type="arabicPeriod"/>
            </a:pPr>
            <a:r>
              <a:rPr lang="en-US" sz="2500" b="1" dirty="0"/>
              <a:t>Fingerprint identification, Computer vision etc.</a:t>
            </a:r>
          </a:p>
        </p:txBody>
      </p:sp>
    </p:spTree>
    <p:extLst>
      <p:ext uri="{BB962C8B-B14F-4D97-AF65-F5344CB8AC3E}">
        <p14:creationId xmlns:p14="http://schemas.microsoft.com/office/powerpoint/2010/main" val="285959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329F-BF45-4BB3-AC8F-BFF2C82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33247"/>
          </a:xfrm>
        </p:spPr>
        <p:txBody>
          <a:bodyPr/>
          <a:lstStyle/>
          <a:p>
            <a:r>
              <a:rPr lang="en-US" dirty="0"/>
              <a:t>Problem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C9E5-51EF-4D13-A501-BD483377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2864C-552F-43ED-BF10-A2EEB7FE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12264"/>
            <a:ext cx="8602394" cy="39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4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0CD7-5D9F-4E49-A09F-2B10DA06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95" y="219456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6330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3CB6-27F9-496D-B6A9-720478C2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127" y="151711"/>
            <a:ext cx="10241280" cy="1234440"/>
          </a:xfrm>
        </p:spPr>
        <p:txBody>
          <a:bodyPr/>
          <a:lstStyle/>
          <a:p>
            <a:r>
              <a:rPr lang="en-US" dirty="0"/>
              <a:t>“Black-Box” model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DA07AF-DA99-4FEF-8DBB-4C1DA9384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" y="2544489"/>
            <a:ext cx="10240963" cy="2927360"/>
          </a:xfrm>
        </p:spPr>
      </p:pic>
    </p:spTree>
    <p:extLst>
      <p:ext uri="{BB962C8B-B14F-4D97-AF65-F5344CB8AC3E}">
        <p14:creationId xmlns:p14="http://schemas.microsoft.com/office/powerpoint/2010/main" val="213782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3F9D-4FFE-45EA-8164-2F5DD529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“Black-Box” model of 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BF58-15E9-4E91-B1D3-5F4A29E1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black box is a system which can be viewed in terms of its inputs and outputs (or transfer characteristics), without any knowledge of its internal workings.</a:t>
            </a:r>
          </a:p>
          <a:p>
            <a:r>
              <a:rPr lang="en-US" dirty="0"/>
              <a:t> Its implementation is "opaque" (black)</a:t>
            </a:r>
          </a:p>
          <a:p>
            <a:r>
              <a:rPr lang="en-US" dirty="0"/>
              <a:t>The term can be used to refer to many inner workings, such as the ones of a transistor, an engine, an algorithm, the human brain, or an institution or government.</a:t>
            </a:r>
          </a:p>
          <a:p>
            <a:r>
              <a:rPr lang="en-US" dirty="0"/>
              <a:t>In computer programming and software engineering, black box testing is used to check that the output of a program is as expected, given certain inputs.</a:t>
            </a:r>
          </a:p>
          <a:p>
            <a:r>
              <a:rPr lang="en-US" dirty="0"/>
              <a:t>The term "black box" is used because the actual program being executed is not examined.</a:t>
            </a:r>
          </a:p>
        </p:txBody>
      </p:sp>
    </p:spTree>
    <p:extLst>
      <p:ext uri="{BB962C8B-B14F-4D97-AF65-F5344CB8AC3E}">
        <p14:creationId xmlns:p14="http://schemas.microsoft.com/office/powerpoint/2010/main" val="323503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9C8B-48FB-4047-A2FF-852A73BB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Model of Computing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56D6-12E3-4B7B-B23D-456770F5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241280" cy="4313154"/>
          </a:xfrm>
        </p:spPr>
        <p:txBody>
          <a:bodyPr>
            <a:normAutofit fontScale="92500"/>
          </a:bodyPr>
          <a:lstStyle/>
          <a:p>
            <a:r>
              <a:rPr lang="en-US" dirty="0"/>
              <a:t>Computing model will be the underlying processing framework that produces the output with respect to the input given.</a:t>
            </a:r>
          </a:p>
          <a:p>
            <a:r>
              <a:rPr lang="en-US" dirty="0"/>
              <a:t>There will be several processing models suitable  for a  system or an application</a:t>
            </a:r>
          </a:p>
          <a:p>
            <a:r>
              <a:rPr lang="en-US" dirty="0"/>
              <a:t>Selecting the best model depends upon the goal to be achieved or task to be accomplished.</a:t>
            </a:r>
          </a:p>
          <a:p>
            <a:r>
              <a:rPr lang="en-US" dirty="0"/>
              <a:t>Computing models are often called as  </a:t>
            </a:r>
            <a:r>
              <a:rPr lang="en-US" b="1" dirty="0"/>
              <a:t>Black box models</a:t>
            </a:r>
          </a:p>
          <a:p>
            <a:r>
              <a:rPr lang="en-US" dirty="0"/>
              <a:t>This is because , to any user ,the input to and output  from the system will only be known.</a:t>
            </a:r>
          </a:p>
          <a:p>
            <a:r>
              <a:rPr lang="en-US" dirty="0"/>
              <a:t>The internal structure and processing ( model) will be hiding from the user's perspective.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8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8918-38C8-4967-8DE6-E65CDC2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Categorization in view of Black box model of computing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7B9E-2E4B-427E-B0AF-EBC4CCB4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Computing models are often called as ‘ Black Box Model ‘ because to any user of a computing system  or application, the input and output will be known but not the internal computations /processing frameworks / system model will not be visualized.</a:t>
            </a:r>
          </a:p>
          <a:p>
            <a:r>
              <a:rPr lang="en-US" dirty="0"/>
              <a:t>In view of black box model of computing , AI problem types are categorized into the following categories.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Problem Type 1 : Input Missing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Problem Type 2 : Model Missing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Problem Type 3 : Output Missing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24EE-F831-4990-9D31-0CD144AB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 1: </a:t>
            </a:r>
            <a:r>
              <a:rPr lang="en-US" dirty="0">
                <a:solidFill>
                  <a:srgbClr val="FF0000"/>
                </a:solidFill>
              </a:rPr>
              <a:t>Input Unknown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9205-9E88-4E4D-B067-D45E78FD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types of problems, we will have a model of our system and a specified goal / output but seek inputs that correctly give us that goal.</a:t>
            </a:r>
          </a:p>
          <a:p>
            <a:r>
              <a:rPr lang="en-US" dirty="0"/>
              <a:t>The task is  to choose an input or a sequence of inputs which exactly gives the specified goal.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53ADB-E31C-4315-AD49-DAC1D369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13" y="4091940"/>
            <a:ext cx="5142989" cy="1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7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11FB-8836-47DA-86B1-88944E84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Type 1- Input Unknown</a:t>
            </a:r>
            <a:br>
              <a:rPr lang="en-US" dirty="0"/>
            </a:br>
            <a:r>
              <a:rPr lang="en-US" sz="2700" dirty="0"/>
              <a:t>Example: </a:t>
            </a:r>
            <a:r>
              <a:rPr lang="en-US" sz="2700" dirty="0">
                <a:solidFill>
                  <a:srgbClr val="FF0000"/>
                </a:solidFill>
              </a:rPr>
              <a:t>Planning &amp; Optimization 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E641-8866-454A-9829-97AD1B65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665"/>
            <a:ext cx="10241280" cy="42709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PLANNING </a:t>
            </a:r>
          </a:p>
          <a:p>
            <a:r>
              <a:rPr lang="en-US" dirty="0"/>
              <a:t>The Planning in artificial intelligence is about the decision-making tasks performed by the robots or computer programs to achieve a specific goal. </a:t>
            </a:r>
          </a:p>
          <a:p>
            <a:r>
              <a:rPr lang="en-US" dirty="0"/>
              <a:t>The execution of planning is about choosing a sequence of actions with a high likelihood to complete the specific task/goal.</a:t>
            </a:r>
          </a:p>
          <a:p>
            <a:r>
              <a:rPr lang="en-US" dirty="0"/>
              <a:t>To select all  inputs (decide the inputs)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→ </a:t>
            </a:r>
            <a:r>
              <a:rPr lang="en-US" dirty="0"/>
              <a:t>Planning is needed.</a:t>
            </a:r>
          </a:p>
          <a:p>
            <a:pPr marL="0" indent="0">
              <a:buNone/>
            </a:pPr>
            <a:r>
              <a:rPr lang="en-US" b="1" dirty="0"/>
              <a:t>OPTIMIZATION</a:t>
            </a:r>
          </a:p>
          <a:p>
            <a:r>
              <a:rPr lang="en-US" dirty="0"/>
              <a:t>Optimization deals with finding the best one with least error  from the set , among all feasible existing set of elements in the considered set .</a:t>
            </a:r>
          </a:p>
          <a:p>
            <a:r>
              <a:rPr lang="en-US" dirty="0"/>
              <a:t>It is the process of finding an outcome with the most cost effective or highest achievable performance under the given constraints, by maximizing desired factors and minimizing undesired ones.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If the problem/ task is to find all possible inputs/events that leads to a particular goal/ or produce a specific output, then that is a </a:t>
            </a:r>
            <a:r>
              <a:rPr lang="en-US" b="1" u="sng" dirty="0">
                <a:solidFill>
                  <a:srgbClr val="FF0000"/>
                </a:solidFill>
              </a:rPr>
              <a:t>planning</a:t>
            </a:r>
            <a:r>
              <a:rPr lang="en-US" dirty="0">
                <a:solidFill>
                  <a:srgbClr val="FF0000"/>
                </a:solidFill>
              </a:rPr>
              <a:t> problem.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If the inputs are known and the task is to find /select the best input among all inputs , then it is an </a:t>
            </a:r>
            <a:r>
              <a:rPr lang="en-US" b="1" u="sng" dirty="0">
                <a:solidFill>
                  <a:srgbClr val="FF0000"/>
                </a:solidFill>
              </a:rPr>
              <a:t>optimization </a:t>
            </a:r>
            <a:r>
              <a:rPr lang="en-US" dirty="0">
                <a:solidFill>
                  <a:srgbClr val="FF0000"/>
                </a:solidFill>
              </a:rPr>
              <a:t>task/problem</a:t>
            </a:r>
          </a:p>
        </p:txBody>
      </p:sp>
    </p:spTree>
    <p:extLst>
      <p:ext uri="{BB962C8B-B14F-4D97-AF65-F5344CB8AC3E}">
        <p14:creationId xmlns:p14="http://schemas.microsoft.com/office/powerpoint/2010/main" val="118296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DA6B-D0D2-43B7-9654-D53D98EC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1234440"/>
          </a:xfrm>
        </p:spPr>
        <p:txBody>
          <a:bodyPr/>
          <a:lstStyle/>
          <a:p>
            <a:r>
              <a:rPr lang="en-US" dirty="0"/>
              <a:t>Problem type 2: </a:t>
            </a:r>
            <a:r>
              <a:rPr lang="en-US" dirty="0">
                <a:solidFill>
                  <a:srgbClr val="FF0000"/>
                </a:solidFill>
              </a:rPr>
              <a:t>Model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8466-5E0D-4238-87C8-CB3C4221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types of problems, we will have inputs to our system and a specified goal / output but seek a model that correctly produce an output for the corresponding input given.</a:t>
            </a:r>
          </a:p>
          <a:p>
            <a:r>
              <a:rPr lang="en-US" dirty="0"/>
              <a:t>The task is  to choose a best model which exactly gives us the correct output for the input given.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15293-F41B-464B-B970-296FF47A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5055" y="4498392"/>
            <a:ext cx="5650085" cy="165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658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9AA3-7E26-43F8-BBE0-8F16343F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991" y="0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Type 2- Model Unknown </a:t>
            </a:r>
            <a:br>
              <a:rPr lang="en-US" dirty="0"/>
            </a:br>
            <a:r>
              <a:rPr lang="en-US" sz="2700" dirty="0"/>
              <a:t>Example: </a:t>
            </a:r>
            <a:r>
              <a:rPr lang="en-US" sz="2700" dirty="0">
                <a:solidFill>
                  <a:srgbClr val="FF0000"/>
                </a:solidFill>
              </a:rPr>
              <a:t>Modelling &amp; Prediction 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18B7-83F9-43EC-9F62-53884306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852"/>
            <a:ext cx="10241280" cy="44397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Predictive modeling, is a mathematical technique which uses statistics for prediction.</a:t>
            </a:r>
          </a:p>
          <a:p>
            <a:r>
              <a:rPr lang="en-US" sz="2800" dirty="0"/>
              <a:t>A predictive model automatically classifies or matches the input to its appropriate matching output.</a:t>
            </a:r>
          </a:p>
          <a:p>
            <a:r>
              <a:rPr lang="en-US" sz="2800" dirty="0"/>
              <a:t>Machine Learning Models like neural networks, decision tree etc.. are example for models.</a:t>
            </a:r>
          </a:p>
          <a:p>
            <a:r>
              <a:rPr lang="en-US" sz="2800" dirty="0"/>
              <a:t>So here the task is to select the best model suitable for the considered scenario.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373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946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Tw Cen MT</vt:lpstr>
      <vt:lpstr>Wingdings</vt:lpstr>
      <vt:lpstr>GradientRiseVTI</vt:lpstr>
      <vt:lpstr>INTRODUCTION TO ARTIFICIAL INTELLIGENCE</vt:lpstr>
      <vt:lpstr>“Black-Box” model</vt:lpstr>
      <vt:lpstr>The “Black-Box” model of computer systems</vt:lpstr>
      <vt:lpstr>Black box Model of Computing </vt:lpstr>
      <vt:lpstr>Problem Categorization in view of Black box model of computing </vt:lpstr>
      <vt:lpstr>Problem type 1: Input Unknown </vt:lpstr>
      <vt:lpstr>Problem Type 1- Input Unknown Example: Planning &amp; Optimization Problems</vt:lpstr>
      <vt:lpstr>Problem type 2: Model Unknown</vt:lpstr>
      <vt:lpstr>Problem Type 2- Model Unknown  Example: Modelling &amp; Prediction Problems</vt:lpstr>
      <vt:lpstr>Problem type 3-  Outputs  Unknown</vt:lpstr>
      <vt:lpstr>Problem Type 3- Output Unknown  Example: Prediction/ Recognition Problems</vt:lpstr>
      <vt:lpstr>Problem types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Lyernisha Franglin</dc:creator>
  <cp:lastModifiedBy>Lyernisha Franglin</cp:lastModifiedBy>
  <cp:revision>1</cp:revision>
  <dcterms:created xsi:type="dcterms:W3CDTF">2021-10-17T09:35:27Z</dcterms:created>
  <dcterms:modified xsi:type="dcterms:W3CDTF">2021-10-17T12:15:33Z</dcterms:modified>
</cp:coreProperties>
</file>