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82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7520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2240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4472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24517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6218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51470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33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2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4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2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0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5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5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4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1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9372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E4AD-D841-4249-ADE5-29B2F29F5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857" y="269695"/>
            <a:ext cx="6872514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Introduction to AI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10CE6-56BD-41EE-AB48-46DA4B4E3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1257" y="4691564"/>
            <a:ext cx="2063352" cy="14226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Lyernisha  S R</a:t>
            </a:r>
          </a:p>
          <a:p>
            <a:pPr algn="l"/>
            <a:r>
              <a:rPr lang="en-US" dirty="0"/>
              <a:t>Lecturer , FICT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3D5EA118-4BD3-43B4-AF75-FD04D1940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62" r="22890" b="-1"/>
          <a:stretch/>
        </p:blipFill>
        <p:spPr>
          <a:xfrm>
            <a:off x="6574971" y="10"/>
            <a:ext cx="561702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4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A5AF-EA90-42A5-BC61-46634A79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Uninformed/Blind Search: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DE2F-91B0-4858-8FCE-551A8BB55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uninformed search does not contain any domain knowledge such as closeness, the location of the goal. </a:t>
            </a:r>
          </a:p>
          <a:p>
            <a:r>
              <a:rPr lang="en-US" dirty="0"/>
              <a:t>It operates in a </a:t>
            </a:r>
            <a:r>
              <a:rPr lang="en-US" b="1" dirty="0"/>
              <a:t>brute-force way </a:t>
            </a:r>
            <a:r>
              <a:rPr lang="en-US" dirty="0"/>
              <a:t>as it only includes information about how to traverse the tree and how to identify leaf and goal nodes. </a:t>
            </a:r>
          </a:p>
          <a:p>
            <a:r>
              <a:rPr lang="en-US" dirty="0"/>
              <a:t>Uninformed search applies a way in which search tree is searched without any information about the search space like initial state operators and test for the goal, so it is also called </a:t>
            </a:r>
            <a:r>
              <a:rPr lang="en-US" b="1" dirty="0"/>
              <a:t>blind search</a:t>
            </a:r>
            <a:r>
              <a:rPr lang="en-US" dirty="0"/>
              <a:t>. </a:t>
            </a:r>
          </a:p>
          <a:p>
            <a:r>
              <a:rPr lang="en-US" dirty="0"/>
              <a:t>It examines each node of the tree until it achieves the goal node.</a:t>
            </a:r>
          </a:p>
          <a:p>
            <a:r>
              <a:rPr lang="en-US" dirty="0"/>
              <a:t>It can be divided into five main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Breadth-first 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Depth-first 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Uniform cost 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Iterative deepening depth-first 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Bidirectional Search</a:t>
            </a:r>
          </a:p>
        </p:txBody>
      </p:sp>
    </p:spTree>
    <p:extLst>
      <p:ext uri="{BB962C8B-B14F-4D97-AF65-F5344CB8AC3E}">
        <p14:creationId xmlns:p14="http://schemas.microsoft.com/office/powerpoint/2010/main" val="2379895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3C58-5418-4706-ABA0-7DE9598D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Informed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ABDDD-E1E2-4BC0-AC36-575ECB374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Informed search algorithms use domain knowledge. </a:t>
            </a:r>
          </a:p>
          <a:p>
            <a:r>
              <a:rPr lang="en-US" dirty="0"/>
              <a:t>In an informed search, problem information is available which can guide the search. Informed search strategies can find a solution more efficiently than an uninformed search strategy. Informed search is also called a Heuristic search.</a:t>
            </a:r>
          </a:p>
          <a:p>
            <a:r>
              <a:rPr lang="en-US" dirty="0"/>
              <a:t>A heuristic is a way which might not always be guaranteed for best solutions but guaranteed to find a good solution in reasonable time.</a:t>
            </a:r>
          </a:p>
          <a:p>
            <a:r>
              <a:rPr lang="en-US" dirty="0"/>
              <a:t>Informed search can solve much complex problem which could not be solved in another way.</a:t>
            </a:r>
          </a:p>
          <a:p>
            <a:r>
              <a:rPr lang="en-US" dirty="0"/>
              <a:t>An example of informed search algorithms is a traveling salesman problem.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Greedy Search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A* Search</a:t>
            </a:r>
          </a:p>
        </p:txBody>
      </p:sp>
    </p:spTree>
    <p:extLst>
      <p:ext uri="{BB962C8B-B14F-4D97-AF65-F5344CB8AC3E}">
        <p14:creationId xmlns:p14="http://schemas.microsoft.com/office/powerpoint/2010/main" val="3839784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313F-3EE9-4E10-9984-A8898D7E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Breadth-first Search: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FD664-A787-4C57-AD8E-8DAF9D8E7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8633"/>
            <a:ext cx="9016634" cy="53597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Breadth-first search is the most common search strategy for traversing a tree or graph. This algorithm searches breadthwise in a tree or graph, so it is called breadth-first search.</a:t>
            </a:r>
          </a:p>
          <a:p>
            <a:r>
              <a:rPr lang="en-US" dirty="0"/>
              <a:t>BFS algorithm starts searching from the root node of the tree and expands all successor node at the current level before moving to nodes of next level.</a:t>
            </a:r>
          </a:p>
          <a:p>
            <a:r>
              <a:rPr lang="en-US" dirty="0"/>
              <a:t>The breadth-first search algorithm is an example of a general-graph search algorithm.</a:t>
            </a:r>
          </a:p>
          <a:p>
            <a:r>
              <a:rPr lang="en-US" dirty="0"/>
              <a:t>Breadth-first search implemented using FIFO </a:t>
            </a:r>
            <a:r>
              <a:rPr lang="en-US" b="1" dirty="0"/>
              <a:t>queue</a:t>
            </a:r>
            <a:r>
              <a:rPr lang="en-US" dirty="0"/>
              <a:t> data structure.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Advantages:</a:t>
            </a:r>
          </a:p>
          <a:p>
            <a:r>
              <a:rPr lang="en-US" dirty="0"/>
              <a:t>BFS will provide a solution if any solution exists.</a:t>
            </a:r>
          </a:p>
          <a:p>
            <a:r>
              <a:rPr lang="en-US" dirty="0"/>
              <a:t>If there are more than one solutions for a given problem, then BFS will provide the </a:t>
            </a:r>
            <a:r>
              <a:rPr lang="en-US" b="1" dirty="0"/>
              <a:t>minimal solution </a:t>
            </a:r>
            <a:r>
              <a:rPr lang="en-US" dirty="0"/>
              <a:t>which requires the least number of steps.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Disadvantages:</a:t>
            </a:r>
          </a:p>
          <a:p>
            <a:r>
              <a:rPr lang="en-US" dirty="0"/>
              <a:t>It requires lots of memory since each level of the tree must be saved into memory to expand the next level.</a:t>
            </a:r>
          </a:p>
          <a:p>
            <a:r>
              <a:rPr lang="en-US" dirty="0"/>
              <a:t>BFS needs lots of time if the solution is far away from the root node.</a:t>
            </a:r>
          </a:p>
        </p:txBody>
      </p:sp>
    </p:spTree>
    <p:extLst>
      <p:ext uri="{BB962C8B-B14F-4D97-AF65-F5344CB8AC3E}">
        <p14:creationId xmlns:p14="http://schemas.microsoft.com/office/powerpoint/2010/main" val="222704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E69C-10A3-4395-BD7B-246F3ADE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B8A92-A94B-4C84-821E-0ACAE4758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7257" y="1905000"/>
            <a:ext cx="5500915" cy="4006222"/>
          </a:xfrm>
        </p:spPr>
        <p:txBody>
          <a:bodyPr/>
          <a:lstStyle/>
          <a:p>
            <a:r>
              <a:rPr lang="en-US" dirty="0"/>
              <a:t>In the below tree structure, we have shown the traversing of the tree using BFS algorithm from the root node S to goal node K. </a:t>
            </a:r>
          </a:p>
          <a:p>
            <a:r>
              <a:rPr lang="en-US" dirty="0"/>
              <a:t>BFS search algorithm traverse in layers, so it will follow the path which is shown by the dotted arrow, and the traversed path will be:</a:t>
            </a:r>
          </a:p>
          <a:p>
            <a:r>
              <a:rPr lang="pt-BR" dirty="0"/>
              <a:t>S---&gt; A---&gt;B----&gt;C---&gt;D----&gt;G---&gt;H---&gt;E----&gt;F----&gt;I----&gt;K </a:t>
            </a:r>
            <a:endParaRPr lang="en-US" dirty="0"/>
          </a:p>
        </p:txBody>
      </p:sp>
      <p:pic>
        <p:nvPicPr>
          <p:cNvPr id="2050" name="Picture 2" descr="Uninformed Search Algorithms">
            <a:extLst>
              <a:ext uri="{FF2B5EF4-FFF2-40B4-BE49-F238E27FC236}">
                <a16:creationId xmlns:a16="http://schemas.microsoft.com/office/drawing/2014/main" id="{4036AE14-C712-4CCD-A1AD-E744D8649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757" y="1905000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784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AF27-D6C1-4C88-9D28-5BA3ABE2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40FB5-8AE0-43A2-8FE4-21580D911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9311"/>
            <a:ext cx="8915400" cy="439191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Time Complexity</a:t>
            </a:r>
            <a:r>
              <a:rPr lang="en-US" dirty="0"/>
              <a:t>: Time Complexity of BFS algorithm can be obtained by the number of nodes traversed in BFS until the shallowest Node. Where the d= depth of shallowest solution and b is a node at every state.</a:t>
            </a:r>
          </a:p>
          <a:p>
            <a:endParaRPr lang="en-US" dirty="0"/>
          </a:p>
          <a:p>
            <a:r>
              <a:rPr lang="en-US" b="1" dirty="0"/>
              <a:t>T (b) = 1+b</a:t>
            </a:r>
            <a:r>
              <a:rPr lang="en-US" b="1" baseline="30000" dirty="0"/>
              <a:t>2</a:t>
            </a:r>
            <a:r>
              <a:rPr lang="en-US" b="1" dirty="0"/>
              <a:t>+b</a:t>
            </a:r>
            <a:r>
              <a:rPr lang="en-US" b="1" baseline="30000" dirty="0"/>
              <a:t>3</a:t>
            </a:r>
            <a:r>
              <a:rPr lang="en-US" b="1" dirty="0"/>
              <a:t>+.......+ b</a:t>
            </a:r>
            <a:r>
              <a:rPr lang="en-US" b="1" baseline="30000" dirty="0"/>
              <a:t>d</a:t>
            </a:r>
            <a:r>
              <a:rPr lang="en-US" b="1" dirty="0"/>
              <a:t>= O (b</a:t>
            </a:r>
            <a:r>
              <a:rPr lang="en-US" b="1" baseline="30000" dirty="0"/>
              <a:t>d</a:t>
            </a:r>
            <a:r>
              <a:rPr lang="en-US" b="1" dirty="0"/>
              <a:t>)</a:t>
            </a:r>
          </a:p>
          <a:p>
            <a:endParaRPr lang="en-US" dirty="0"/>
          </a:p>
          <a:p>
            <a:r>
              <a:rPr lang="en-US" b="1" dirty="0"/>
              <a:t>Space Complexity</a:t>
            </a:r>
            <a:r>
              <a:rPr lang="en-US" dirty="0"/>
              <a:t>: Space complexity of BFS algorithm is given by the Memory size of frontier which is O(bd).</a:t>
            </a:r>
          </a:p>
          <a:p>
            <a:endParaRPr lang="en-US" dirty="0"/>
          </a:p>
          <a:p>
            <a:r>
              <a:rPr lang="en-US" b="1" dirty="0"/>
              <a:t>Completeness</a:t>
            </a:r>
            <a:r>
              <a:rPr lang="en-US" dirty="0"/>
              <a:t>: BFS is complete, which means if the shallowest goal node is at some finite depth, then BFS will find a solution.</a:t>
            </a:r>
          </a:p>
          <a:p>
            <a:endParaRPr lang="en-US" dirty="0"/>
          </a:p>
          <a:p>
            <a:r>
              <a:rPr lang="en-US" b="1" dirty="0"/>
              <a:t>Optimality:</a:t>
            </a:r>
            <a:r>
              <a:rPr lang="en-US" dirty="0"/>
              <a:t> BFS is optimal if path cost is a non-decreasing function of the depth of the node.</a:t>
            </a:r>
          </a:p>
        </p:txBody>
      </p:sp>
    </p:spTree>
    <p:extLst>
      <p:ext uri="{BB962C8B-B14F-4D97-AF65-F5344CB8AC3E}">
        <p14:creationId xmlns:p14="http://schemas.microsoft.com/office/powerpoint/2010/main" val="2302604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28A9-2158-4394-A827-8880CD2C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Depth-first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513A4-313A-42CD-97E9-81C62291B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Depth-first search is a </a:t>
            </a:r>
            <a:r>
              <a:rPr lang="en-US" b="1" dirty="0"/>
              <a:t>recursive</a:t>
            </a:r>
            <a:r>
              <a:rPr lang="en-US" dirty="0"/>
              <a:t> algorithm for traversing a tree or graph data structure.</a:t>
            </a:r>
          </a:p>
          <a:p>
            <a:r>
              <a:rPr lang="en-US" dirty="0"/>
              <a:t>It is called the depth-first search because it starts from the root node and follows each path to its greatest depth node before moving to the next path.</a:t>
            </a:r>
          </a:p>
          <a:p>
            <a:r>
              <a:rPr lang="en-US" dirty="0"/>
              <a:t>DFS uses a </a:t>
            </a:r>
            <a:r>
              <a:rPr lang="en-US" b="1" dirty="0"/>
              <a:t>stack </a:t>
            </a:r>
            <a:r>
              <a:rPr lang="en-US" dirty="0"/>
              <a:t>data structure for its implementation.</a:t>
            </a:r>
          </a:p>
          <a:p>
            <a:r>
              <a:rPr lang="en-US" dirty="0"/>
              <a:t>The process of the DFS algorithm is similar to the BFS algorithm.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Advantage:</a:t>
            </a:r>
          </a:p>
          <a:p>
            <a:r>
              <a:rPr lang="en-US" dirty="0"/>
              <a:t>DFS requires </a:t>
            </a:r>
            <a:r>
              <a:rPr lang="en-US" b="1" dirty="0"/>
              <a:t>very less memory </a:t>
            </a:r>
            <a:r>
              <a:rPr lang="en-US" dirty="0"/>
              <a:t>as it only needs to store a stack of the nodes on the path from root node to the current node.</a:t>
            </a:r>
          </a:p>
          <a:p>
            <a:r>
              <a:rPr lang="en-US" dirty="0"/>
              <a:t>It takes </a:t>
            </a:r>
            <a:r>
              <a:rPr lang="en-US" b="1" dirty="0"/>
              <a:t>less time</a:t>
            </a:r>
            <a:r>
              <a:rPr lang="en-US" dirty="0"/>
              <a:t> to reach to the goal node than BFS algorithm (if it traverses in the right path).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Disadvantage:</a:t>
            </a:r>
          </a:p>
          <a:p>
            <a:r>
              <a:rPr lang="en-US" dirty="0"/>
              <a:t>There is the possibility that many states keep re-occurring, and there is no guarantee of finding the solution.</a:t>
            </a:r>
          </a:p>
          <a:p>
            <a:r>
              <a:rPr lang="en-US" dirty="0"/>
              <a:t>DFS algorithm goes for deep down searching and sometimes it may go to the infinite loop.</a:t>
            </a:r>
          </a:p>
        </p:txBody>
      </p:sp>
    </p:spTree>
    <p:extLst>
      <p:ext uri="{BB962C8B-B14F-4D97-AF65-F5344CB8AC3E}">
        <p14:creationId xmlns:p14="http://schemas.microsoft.com/office/powerpoint/2010/main" val="337059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0747-9950-4A04-A170-41DF965A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BBC53-BBF7-4622-AD03-4111C3B7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768" y="1905000"/>
            <a:ext cx="4149213" cy="377762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the given search tree, we have shown the flow of depth-first search, and it will follow the order as:</a:t>
            </a:r>
          </a:p>
          <a:p>
            <a:endParaRPr lang="en-US" dirty="0"/>
          </a:p>
          <a:p>
            <a:r>
              <a:rPr lang="en-US" dirty="0"/>
              <a:t>Root node---&gt;Left node ----&gt; right node.</a:t>
            </a:r>
          </a:p>
          <a:p>
            <a:endParaRPr lang="en-US" dirty="0"/>
          </a:p>
          <a:p>
            <a:r>
              <a:rPr lang="en-US" dirty="0"/>
              <a:t>It will start searching from root node S, and traverse A, then B, then D and E, after traversing E, it will backtrack the tree as E has no other successor and still goal node is not found. After backtracking it will traverse node C and then G, and here it will terminate as it found goal node.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Uninformed Search Algorithms">
            <a:extLst>
              <a:ext uri="{FF2B5EF4-FFF2-40B4-BE49-F238E27FC236}">
                <a16:creationId xmlns:a16="http://schemas.microsoft.com/office/drawing/2014/main" id="{52CA1957-B0F0-449E-A601-7BB7124E7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37" y="1905000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210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CA5D-3492-40E4-A57E-51D6E835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DFS-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A8406-E646-4981-B196-E7F5A7908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Completeness: DFS search algorithm is complete within finite state space as it will expand every node within a limited search tree.</a:t>
            </a:r>
          </a:p>
          <a:p>
            <a:endParaRPr lang="en-US" dirty="0"/>
          </a:p>
          <a:p>
            <a:r>
              <a:rPr lang="en-US" dirty="0"/>
              <a:t>Time Complexity: Time complexity of DFS will be equivalent to the node traversed by the algorithm. It is given by:</a:t>
            </a:r>
          </a:p>
          <a:p>
            <a:r>
              <a:rPr lang="en-US" dirty="0"/>
              <a:t>T(n)= 1+ n</a:t>
            </a:r>
            <a:r>
              <a:rPr lang="en-US" baseline="30000" dirty="0"/>
              <a:t>2</a:t>
            </a:r>
            <a:r>
              <a:rPr lang="en-US" dirty="0"/>
              <a:t>+ n</a:t>
            </a:r>
            <a:r>
              <a:rPr lang="en-US" baseline="30000" dirty="0"/>
              <a:t>3 </a:t>
            </a:r>
            <a:r>
              <a:rPr lang="en-US" dirty="0"/>
              <a:t>+.........+ n</a:t>
            </a:r>
            <a:r>
              <a:rPr lang="en-US" baseline="30000" dirty="0"/>
              <a:t>m</a:t>
            </a:r>
            <a:r>
              <a:rPr lang="en-US" dirty="0"/>
              <a:t>=O(n</a:t>
            </a:r>
            <a:r>
              <a:rPr lang="en-US" baseline="30000" dirty="0"/>
              <a:t>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Where, m= maximum depth of any node and this can be much larger than d (Shallowest solution depth)</a:t>
            </a:r>
          </a:p>
          <a:p>
            <a:endParaRPr lang="en-US" dirty="0"/>
          </a:p>
          <a:p>
            <a:r>
              <a:rPr lang="en-US" dirty="0"/>
              <a:t>Space Complexity: DFS algorithm needs to store only single path from the root node, hence space complexity of DFS is equivalent to the size of the fringe set, which is O(bm).</a:t>
            </a:r>
          </a:p>
          <a:p>
            <a:r>
              <a:rPr lang="en-US" dirty="0"/>
              <a:t>Optimal: DFS search algorithm is non-optimal, as it may generate a large number of steps or high cost to reach to the goal node.</a:t>
            </a:r>
          </a:p>
        </p:txBody>
      </p:sp>
    </p:spTree>
    <p:extLst>
      <p:ext uri="{BB962C8B-B14F-4D97-AF65-F5344CB8AC3E}">
        <p14:creationId xmlns:p14="http://schemas.microsoft.com/office/powerpoint/2010/main" val="3604910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0C2C-B8B0-4653-9337-A2A2300A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77" y="539889"/>
            <a:ext cx="8911687" cy="1280890"/>
          </a:xfrm>
        </p:spPr>
        <p:txBody>
          <a:bodyPr/>
          <a:lstStyle/>
          <a:p>
            <a:r>
              <a:rPr lang="en-US" dirty="0"/>
              <a:t>Comparison of DFS and 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4D947-226E-4C36-9946-F3CB4C110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F9064-60B1-4446-924B-34DC697AA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855" y="2273969"/>
            <a:ext cx="9041660" cy="27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66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DACD-74C3-429C-8EFF-BB2CBDC9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313" y="2917144"/>
            <a:ext cx="8911687" cy="1280890"/>
          </a:xfrm>
        </p:spPr>
        <p:txBody>
          <a:bodyPr/>
          <a:lstStyle/>
          <a:p>
            <a:r>
              <a:rPr lang="en-US" dirty="0"/>
              <a:t>Thankyou!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FA9F-25CE-45C2-A329-0EBF0D803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3E514-E79D-4EA9-BEF5-5D92F885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C1279-2D7B-43A0-8FB6-D3E2E6EA8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3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EB18-DF4D-4979-BF15-2A97F086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BDCE4-1E88-4AEA-B667-3FA977A35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 solving is the act of defining a problem; determining the cause of the problem; identifying, prioritizing, and selecting alternatives for a solution; and implementing a solution.</a:t>
            </a:r>
          </a:p>
          <a:p>
            <a:pPr marL="400050" lvl="1" indent="0">
              <a:buNone/>
            </a:pPr>
            <a:r>
              <a:rPr lang="en-US" dirty="0"/>
              <a:t>1. Define the problem</a:t>
            </a:r>
          </a:p>
          <a:p>
            <a:pPr marL="400050" lvl="1" indent="0">
              <a:buNone/>
            </a:pPr>
            <a:r>
              <a:rPr lang="en-US" dirty="0"/>
              <a:t>2.Analyse the problem</a:t>
            </a:r>
          </a:p>
          <a:p>
            <a:pPr marL="400050" lvl="1" indent="0">
              <a:buNone/>
            </a:pPr>
            <a:r>
              <a:rPr lang="en-US" dirty="0"/>
              <a:t>3.Identify the solutions</a:t>
            </a:r>
          </a:p>
          <a:p>
            <a:pPr marL="400050" lvl="1" indent="0">
              <a:buNone/>
            </a:pPr>
            <a:r>
              <a:rPr lang="en-US" dirty="0"/>
              <a:t>4.Choosing the best solution</a:t>
            </a:r>
          </a:p>
          <a:p>
            <a:pPr marL="400050" lvl="1" indent="0">
              <a:buNone/>
            </a:pPr>
            <a:r>
              <a:rPr lang="en-US" dirty="0"/>
              <a:t>5.Implementation of solution</a:t>
            </a:r>
          </a:p>
          <a:p>
            <a:pPr marL="400050" lvl="1" indent="0">
              <a:buNone/>
            </a:pPr>
            <a:r>
              <a:rPr lang="en-US" dirty="0"/>
              <a:t>6.Documentation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60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ABCE-6ED2-4B2B-B0E7-786B3718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as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92051-DA8A-444D-A9AA-7C0B16111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Problem solving is an important aspect of Artificial Intelligence</a:t>
            </a:r>
          </a:p>
          <a:p>
            <a:r>
              <a:rPr lang="en-US" dirty="0"/>
              <a:t>A problem can be considered to consist of a </a:t>
            </a:r>
            <a:r>
              <a:rPr lang="en-US" b="1" dirty="0"/>
              <a:t>goal</a:t>
            </a:r>
            <a:r>
              <a:rPr lang="en-US" dirty="0"/>
              <a:t> and a set of actions that can be taken to lead to the goal.</a:t>
            </a:r>
          </a:p>
          <a:p>
            <a:r>
              <a:rPr lang="en-US" dirty="0"/>
              <a:t>At any given time, we consider the state of the search space to represent where we have reached as a result of the actions we have applied so far.</a:t>
            </a:r>
          </a:p>
          <a:p>
            <a:pPr marL="0" indent="0">
              <a:buNone/>
            </a:pPr>
            <a:r>
              <a:rPr lang="en-US" dirty="0"/>
              <a:t>For example, consider the problem of </a:t>
            </a:r>
            <a:r>
              <a:rPr lang="en-US" b="1" dirty="0"/>
              <a:t>looking for a contact lens </a:t>
            </a:r>
            <a:r>
              <a:rPr lang="en-US" dirty="0"/>
              <a:t>on a football field. The </a:t>
            </a:r>
            <a:r>
              <a:rPr lang="en-US" b="1" dirty="0"/>
              <a:t>initial state</a:t>
            </a:r>
            <a:r>
              <a:rPr lang="en-US" dirty="0"/>
              <a:t> is how we start out, which is to say we know that the lens is somewhere on the field, but we don’t know where.</a:t>
            </a:r>
          </a:p>
          <a:p>
            <a:pPr marL="0" indent="0">
              <a:buNone/>
            </a:pPr>
            <a:r>
              <a:rPr lang="en-US" dirty="0"/>
              <a:t>If we use the representation where we examine the field in units of one square foot, then our first action might be to examine the square in the top-left corner of the field.</a:t>
            </a:r>
          </a:p>
          <a:p>
            <a:pPr marL="0" indent="0">
              <a:buNone/>
            </a:pPr>
            <a:r>
              <a:rPr lang="en-US" dirty="0"/>
              <a:t>If we do not find the lens there, we could consider the state now to be that we have examined the top-left square and have not found the lens. </a:t>
            </a:r>
          </a:p>
          <a:p>
            <a:pPr marL="0" indent="0">
              <a:buNone/>
            </a:pPr>
            <a:r>
              <a:rPr lang="en-US" dirty="0"/>
              <a:t>After a number of actions, the state might be that we have examined 500 squares, and we have now just found the lens in the last square we examined. </a:t>
            </a:r>
          </a:p>
          <a:p>
            <a:pPr marL="0" indent="0">
              <a:buNone/>
            </a:pPr>
            <a:r>
              <a:rPr lang="en-US" dirty="0"/>
              <a:t>This is a </a:t>
            </a:r>
            <a:r>
              <a:rPr lang="en-US" b="1" dirty="0"/>
              <a:t>goal state </a:t>
            </a:r>
            <a:r>
              <a:rPr lang="en-US" dirty="0"/>
              <a:t>because it satisfies the goal that we had of finding a contact lens.</a:t>
            </a:r>
          </a:p>
        </p:txBody>
      </p:sp>
    </p:spTree>
    <p:extLst>
      <p:ext uri="{BB962C8B-B14F-4D97-AF65-F5344CB8AC3E}">
        <p14:creationId xmlns:p14="http://schemas.microsoft.com/office/powerpoint/2010/main" val="394106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C644-9926-4AED-85F7-8ACBE0FE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as a Technique for Problem Solving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3C841-9F9F-49BD-8F7B-AB795645D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Artificial Intelligence, Search techniques are universal problem-solving methods</a:t>
            </a:r>
          </a:p>
          <a:p>
            <a:r>
              <a:rPr lang="en-US" dirty="0"/>
              <a:t>Problem-solving agents in AI mostly used these </a:t>
            </a:r>
            <a:r>
              <a:rPr lang="en-US" b="1" dirty="0"/>
              <a:t>search strategies </a:t>
            </a:r>
            <a:r>
              <a:rPr lang="en-US" dirty="0"/>
              <a:t>or algorithms to solve a specific problem and provide the best result. </a:t>
            </a:r>
          </a:p>
          <a:p>
            <a:r>
              <a:rPr lang="en-US" b="1" dirty="0"/>
              <a:t>Problem-solving agents </a:t>
            </a:r>
            <a:r>
              <a:rPr lang="en-US" dirty="0"/>
              <a:t>are the goal-based agents.</a:t>
            </a:r>
          </a:p>
          <a:p>
            <a:r>
              <a:rPr lang="en-US" dirty="0"/>
              <a:t>Search is a method that can be used by computers to examine a problem space in order to find a goal.</a:t>
            </a:r>
          </a:p>
          <a:p>
            <a:r>
              <a:rPr lang="en-US" dirty="0"/>
              <a:t>A problem space can also be considered to be a search space because in order to solve the problem, we will search the space for a goal state.</a:t>
            </a:r>
          </a:p>
          <a:p>
            <a:r>
              <a:rPr lang="en-US" dirty="0"/>
              <a:t>There are a number of methods for examining a search space, and they are called </a:t>
            </a:r>
            <a:r>
              <a:rPr lang="en-US" b="1" dirty="0"/>
              <a:t>search methods.</a:t>
            </a:r>
          </a:p>
          <a:p>
            <a:r>
              <a:rPr lang="en-US" dirty="0"/>
              <a:t>In general, searching refers to as finding </a:t>
            </a:r>
            <a:r>
              <a:rPr lang="en-US" b="1" dirty="0"/>
              <a:t>target information or goal </a:t>
            </a:r>
            <a:r>
              <a:rPr lang="en-US" dirty="0"/>
              <a:t>that is aimed.</a:t>
            </a:r>
          </a:p>
          <a:p>
            <a:r>
              <a:rPr lang="en-US" dirty="0"/>
              <a:t>Searching is  of the most commonly used technique of problem solving in artificial intelligence.</a:t>
            </a:r>
          </a:p>
          <a:p>
            <a:r>
              <a:rPr lang="en-US" dirty="0"/>
              <a:t>The searching algorithms helps us to easily search for solutions that exist in the problem space.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2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5397-B7A0-4C16-B3C7-27EFCDC9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Algorithm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D98D1-A38A-4F9C-9AA5-A6061A0F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0188"/>
            <a:ext cx="9126538" cy="5200650"/>
          </a:xfrm>
        </p:spPr>
        <p:txBody>
          <a:bodyPr>
            <a:normAutofit/>
          </a:bodyPr>
          <a:lstStyle/>
          <a:p>
            <a:r>
              <a:rPr lang="en-US" sz="1600" b="1" dirty="0"/>
              <a:t>Search</a:t>
            </a:r>
            <a:r>
              <a:rPr lang="en-US" sz="1600" dirty="0"/>
              <a:t>: Searching is a step-by-step procedure to solve a search-problem in a given search space. A search problem can have three main factors: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Search Space</a:t>
            </a:r>
            <a:r>
              <a:rPr lang="en-US" dirty="0"/>
              <a:t>: Search space represents a set of possible solutions, which a system may have.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Start State</a:t>
            </a:r>
            <a:r>
              <a:rPr lang="en-US" dirty="0"/>
              <a:t>: It is a state from where agent begins the search.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Goal test: </a:t>
            </a:r>
            <a:r>
              <a:rPr lang="en-US" dirty="0"/>
              <a:t>It is a function which observe the current state and returns whether the goal state is achieved or not.</a:t>
            </a:r>
          </a:p>
          <a:p>
            <a:r>
              <a:rPr lang="en-US" sz="1600" b="1" dirty="0"/>
              <a:t>Search tree</a:t>
            </a:r>
            <a:r>
              <a:rPr lang="en-US" sz="1600" dirty="0"/>
              <a:t>: A tree representation of search problem is called Search tree. The root of the search tree is the root node which is corresponding to the initial state.</a:t>
            </a:r>
          </a:p>
          <a:p>
            <a:r>
              <a:rPr lang="en-US" sz="1600" b="1" dirty="0"/>
              <a:t>Actions</a:t>
            </a:r>
            <a:r>
              <a:rPr lang="en-US" sz="1600" dirty="0"/>
              <a:t>: It gives the description of all the available actions to the agent.</a:t>
            </a:r>
          </a:p>
          <a:p>
            <a:r>
              <a:rPr lang="en-US" sz="1600" b="1" dirty="0"/>
              <a:t>Transition model</a:t>
            </a:r>
            <a:r>
              <a:rPr lang="en-US" sz="1600" dirty="0"/>
              <a:t>: A description of what each action do, can be represented as a transition model.</a:t>
            </a:r>
          </a:p>
          <a:p>
            <a:r>
              <a:rPr lang="en-US" sz="1600" b="1" dirty="0"/>
              <a:t>Path Cost</a:t>
            </a:r>
            <a:r>
              <a:rPr lang="en-US" sz="1600" dirty="0"/>
              <a:t>: It is a function which assigns a numeric cost to each path.</a:t>
            </a:r>
          </a:p>
          <a:p>
            <a:r>
              <a:rPr lang="en-US" sz="1600" b="1" dirty="0"/>
              <a:t>Solution</a:t>
            </a:r>
            <a:r>
              <a:rPr lang="en-US" sz="1600" dirty="0"/>
              <a:t>: It is an action sequence which leads from the start node to the goal node.</a:t>
            </a:r>
          </a:p>
          <a:p>
            <a:r>
              <a:rPr lang="en-US" sz="1600" b="1" dirty="0"/>
              <a:t>Optimal Solution</a:t>
            </a:r>
            <a:r>
              <a:rPr lang="en-US" sz="1600" dirty="0"/>
              <a:t>: If a solution has the lowest cost among all solutions.</a:t>
            </a:r>
          </a:p>
        </p:txBody>
      </p:sp>
    </p:spTree>
    <p:extLst>
      <p:ext uri="{BB962C8B-B14F-4D97-AF65-F5344CB8AC3E}">
        <p14:creationId xmlns:p14="http://schemas.microsoft.com/office/powerpoint/2010/main" val="176886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B004-1626-46F5-B2B2-853AEBAC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Search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73BC6-4284-4A6A-B61C-F7552A227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Completeness</a:t>
            </a:r>
            <a:r>
              <a:rPr lang="en-US" dirty="0"/>
              <a:t>: A search algorithm is said to be complete if it guarantees to return a solution if at least any solution exists for any random input.</a:t>
            </a:r>
          </a:p>
          <a:p>
            <a:r>
              <a:rPr lang="en-US" b="1" dirty="0"/>
              <a:t>Optimality</a:t>
            </a:r>
            <a:r>
              <a:rPr lang="en-US" dirty="0"/>
              <a:t>: If a solution found for an algorithm is guaranteed to be the best solution (lowest path cost) among all other solutions, then such a solution for is said to be an optimal solution.</a:t>
            </a:r>
          </a:p>
          <a:p>
            <a:r>
              <a:rPr lang="en-US" b="1" dirty="0"/>
              <a:t>Admissibility:</a:t>
            </a:r>
            <a:r>
              <a:rPr lang="en-US" dirty="0"/>
              <a:t> In some cases, the word optimal is used to describe an algorithm that finds a solution in the </a:t>
            </a:r>
            <a:r>
              <a:rPr lang="en-US" b="1" dirty="0"/>
              <a:t>quickest possible time, </a:t>
            </a:r>
            <a:r>
              <a:rPr lang="en-US" dirty="0"/>
              <a:t>in which case the concept of admissibility is used in place of optimality. An algorithm is then defined as admissible if it is guaranteed to find the best solution.</a:t>
            </a:r>
          </a:p>
          <a:p>
            <a:r>
              <a:rPr lang="en-US" b="1" dirty="0"/>
              <a:t>Time Complexity</a:t>
            </a:r>
            <a:r>
              <a:rPr lang="en-US" dirty="0"/>
              <a:t>: Time complexity is a measure of time for an algorithm to complete its task.</a:t>
            </a:r>
          </a:p>
          <a:p>
            <a:r>
              <a:rPr lang="en-US" b="1" dirty="0"/>
              <a:t>Space Complexity</a:t>
            </a:r>
            <a:r>
              <a:rPr lang="en-US" dirty="0"/>
              <a:t>: It is the maximum storage space required at any point during the search, as the complexity of the problem.</a:t>
            </a:r>
          </a:p>
          <a:p>
            <a:r>
              <a:rPr lang="en-US" b="1" dirty="0"/>
              <a:t>Irrevocability:</a:t>
            </a:r>
            <a:r>
              <a:rPr lang="en-US" dirty="0"/>
              <a:t> solutions that look good locally but are less favorable when compared with other solutions elsewhere in the search space.</a:t>
            </a:r>
          </a:p>
        </p:txBody>
      </p:sp>
    </p:spTree>
    <p:extLst>
      <p:ext uri="{BB962C8B-B14F-4D97-AF65-F5344CB8AC3E}">
        <p14:creationId xmlns:p14="http://schemas.microsoft.com/office/powerpoint/2010/main" val="271996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B589-F113-41DF-ADD1-2ABFE12E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C2B0D-5B8B-40AD-B161-61EF307AA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main approaches to searching a search tree</a:t>
            </a:r>
          </a:p>
          <a:p>
            <a:r>
              <a:rPr lang="en-US" b="1" dirty="0"/>
              <a:t>Data-driven search(Top-down approach) </a:t>
            </a:r>
            <a:r>
              <a:rPr lang="en-US" dirty="0"/>
              <a:t>starts from an initial state and uses actions that are allowed to move forward until a goal is reached. This approach is also known as </a:t>
            </a:r>
            <a:r>
              <a:rPr lang="en-US" b="1" dirty="0"/>
              <a:t>forward  chaining</a:t>
            </a:r>
            <a:r>
              <a:rPr lang="en-US" dirty="0"/>
              <a:t>.</a:t>
            </a:r>
          </a:p>
          <a:p>
            <a:r>
              <a:rPr lang="en-US" dirty="0"/>
              <a:t>Alternatively, search can start at the goal and work back toward a start state, by seeing what moves could have led to the goal state. This is </a:t>
            </a:r>
            <a:r>
              <a:rPr lang="en-US" b="1" dirty="0"/>
              <a:t>goal-driven search(Bottom-up approach)</a:t>
            </a:r>
            <a:r>
              <a:rPr lang="en-US" dirty="0"/>
              <a:t>, also known as </a:t>
            </a:r>
            <a:r>
              <a:rPr lang="en-US" b="1" dirty="0"/>
              <a:t>backward chaining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721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5FD58-8BFC-4737-9651-FB60ADB5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37" y="481235"/>
            <a:ext cx="8911687" cy="1280890"/>
          </a:xfrm>
        </p:spPr>
        <p:txBody>
          <a:bodyPr/>
          <a:lstStyle/>
          <a:p>
            <a:r>
              <a:rPr lang="en-US" dirty="0"/>
              <a:t>Types of search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F3E84-BC7A-4E7C-9ED8-02FD7C1FC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029" y="1318254"/>
            <a:ext cx="8915400" cy="3777622"/>
          </a:xfrm>
        </p:spPr>
        <p:txBody>
          <a:bodyPr/>
          <a:lstStyle/>
          <a:p>
            <a:r>
              <a:rPr lang="en-US" dirty="0"/>
              <a:t>Based on the search problems we can classify the search algorithms into uninformed (Blind search) search and informed search (Heuristic search) algorithms.</a:t>
            </a:r>
          </a:p>
        </p:txBody>
      </p:sp>
      <p:pic>
        <p:nvPicPr>
          <p:cNvPr id="1026" name="Picture 2" descr="Search Algorithms in Artificial Intelligence">
            <a:extLst>
              <a:ext uri="{FF2B5EF4-FFF2-40B4-BE49-F238E27FC236}">
                <a16:creationId xmlns:a16="http://schemas.microsoft.com/office/drawing/2014/main" id="{9B2C81F4-2C0B-4BD4-B6D9-DCBDC0F59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380" y="2270529"/>
            <a:ext cx="5715000" cy="425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2398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210</TotalTime>
  <Words>2003</Words>
  <Application>Microsoft Office PowerPoint</Application>
  <PresentationFormat>Widescreen</PresentationFormat>
  <Paragraphs>128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Wingdings</vt:lpstr>
      <vt:lpstr>Wingdings 3</vt:lpstr>
      <vt:lpstr>Wisp</vt:lpstr>
      <vt:lpstr>Introduction to AI </vt:lpstr>
      <vt:lpstr>Problem solving</vt:lpstr>
      <vt:lpstr>Problem solving</vt:lpstr>
      <vt:lpstr>Problem Solving as Search</vt:lpstr>
      <vt:lpstr>Search as a Technique for Problem Solving </vt:lpstr>
      <vt:lpstr>Search Algorithm Terminologies</vt:lpstr>
      <vt:lpstr>Properties of Search Algorithms</vt:lpstr>
      <vt:lpstr>Types of Search </vt:lpstr>
      <vt:lpstr>Types of search algorithms</vt:lpstr>
      <vt:lpstr>Uninformed/Blind Search:</vt:lpstr>
      <vt:lpstr>Informed Search</vt:lpstr>
      <vt:lpstr>1. Breadth-first Search:</vt:lpstr>
      <vt:lpstr>Example: BFS</vt:lpstr>
      <vt:lpstr>BFS Analysis</vt:lpstr>
      <vt:lpstr>2. Depth-first Search</vt:lpstr>
      <vt:lpstr>Example: DFS</vt:lpstr>
      <vt:lpstr>DFS- Analysis</vt:lpstr>
      <vt:lpstr>Comparison of DFS and BFS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AI </dc:title>
  <dc:creator>Lyernisha Franglin</dc:creator>
  <cp:lastModifiedBy>Lyernisha Franglin</cp:lastModifiedBy>
  <cp:revision>2</cp:revision>
  <dcterms:created xsi:type="dcterms:W3CDTF">2021-10-19T09:09:32Z</dcterms:created>
  <dcterms:modified xsi:type="dcterms:W3CDTF">2021-10-19T12:42:03Z</dcterms:modified>
</cp:coreProperties>
</file>