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0B74A7A-BE92-404C-96DF-FFF75F939380}" type="datetimeFigureOut">
              <a:rPr lang="en-US" smtClean="0"/>
              <a:t>11/2/2021</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08CDEC9D-201E-4C2D-80DB-7A34DBA3ADFC}" type="slidenum">
              <a:rPr lang="en-US" smtClean="0"/>
              <a:t>‹#›</a:t>
            </a:fld>
            <a:endParaRPr lang="en-US"/>
          </a:p>
        </p:txBody>
      </p:sp>
    </p:spTree>
    <p:extLst>
      <p:ext uri="{BB962C8B-B14F-4D97-AF65-F5344CB8AC3E}">
        <p14:creationId xmlns:p14="http://schemas.microsoft.com/office/powerpoint/2010/main" val="3286659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74A7A-BE92-404C-96DF-FFF75F93938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DEC9D-201E-4C2D-80DB-7A34DBA3ADFC}" type="slidenum">
              <a:rPr lang="en-US" smtClean="0"/>
              <a:t>‹#›</a:t>
            </a:fld>
            <a:endParaRPr lang="en-US"/>
          </a:p>
        </p:txBody>
      </p:sp>
    </p:spTree>
    <p:extLst>
      <p:ext uri="{BB962C8B-B14F-4D97-AF65-F5344CB8AC3E}">
        <p14:creationId xmlns:p14="http://schemas.microsoft.com/office/powerpoint/2010/main" val="1034194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74A7A-BE92-404C-96DF-FFF75F93938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DEC9D-201E-4C2D-80DB-7A34DBA3ADFC}" type="slidenum">
              <a:rPr lang="en-US" smtClean="0"/>
              <a:t>‹#›</a:t>
            </a:fld>
            <a:endParaRPr lang="en-US"/>
          </a:p>
        </p:txBody>
      </p:sp>
    </p:spTree>
    <p:extLst>
      <p:ext uri="{BB962C8B-B14F-4D97-AF65-F5344CB8AC3E}">
        <p14:creationId xmlns:p14="http://schemas.microsoft.com/office/powerpoint/2010/main" val="303868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74A7A-BE92-404C-96DF-FFF75F93938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DEC9D-201E-4C2D-80DB-7A34DBA3ADFC}" type="slidenum">
              <a:rPr lang="en-US" smtClean="0"/>
              <a:t>‹#›</a:t>
            </a:fld>
            <a:endParaRPr lang="en-US"/>
          </a:p>
        </p:txBody>
      </p:sp>
    </p:spTree>
    <p:extLst>
      <p:ext uri="{BB962C8B-B14F-4D97-AF65-F5344CB8AC3E}">
        <p14:creationId xmlns:p14="http://schemas.microsoft.com/office/powerpoint/2010/main" val="4037296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74A7A-BE92-404C-96DF-FFF75F939380}"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CDEC9D-201E-4C2D-80DB-7A34DBA3ADFC}" type="slidenum">
              <a:rPr lang="en-US" smtClean="0"/>
              <a:t>‹#›</a:t>
            </a:fld>
            <a:endParaRPr lang="en-US"/>
          </a:p>
        </p:txBody>
      </p:sp>
    </p:spTree>
    <p:extLst>
      <p:ext uri="{BB962C8B-B14F-4D97-AF65-F5344CB8AC3E}">
        <p14:creationId xmlns:p14="http://schemas.microsoft.com/office/powerpoint/2010/main" val="427433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B74A7A-BE92-404C-96DF-FFF75F939380}"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CDEC9D-201E-4C2D-80DB-7A34DBA3ADFC}" type="slidenum">
              <a:rPr lang="en-US" smtClean="0"/>
              <a:t>‹#›</a:t>
            </a:fld>
            <a:endParaRPr lang="en-US"/>
          </a:p>
        </p:txBody>
      </p:sp>
    </p:spTree>
    <p:extLst>
      <p:ext uri="{BB962C8B-B14F-4D97-AF65-F5344CB8AC3E}">
        <p14:creationId xmlns:p14="http://schemas.microsoft.com/office/powerpoint/2010/main" val="82372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B74A7A-BE92-404C-96DF-FFF75F939380}"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CDEC9D-201E-4C2D-80DB-7A34DBA3ADFC}" type="slidenum">
              <a:rPr lang="en-US" smtClean="0"/>
              <a:t>‹#›</a:t>
            </a:fld>
            <a:endParaRPr lang="en-US"/>
          </a:p>
        </p:txBody>
      </p:sp>
    </p:spTree>
    <p:extLst>
      <p:ext uri="{BB962C8B-B14F-4D97-AF65-F5344CB8AC3E}">
        <p14:creationId xmlns:p14="http://schemas.microsoft.com/office/powerpoint/2010/main" val="108296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74A7A-BE92-404C-96DF-FFF75F939380}"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CDEC9D-201E-4C2D-80DB-7A34DBA3ADFC}" type="slidenum">
              <a:rPr lang="en-US" smtClean="0"/>
              <a:t>‹#›</a:t>
            </a:fld>
            <a:endParaRPr lang="en-US"/>
          </a:p>
        </p:txBody>
      </p:sp>
    </p:spTree>
    <p:extLst>
      <p:ext uri="{BB962C8B-B14F-4D97-AF65-F5344CB8AC3E}">
        <p14:creationId xmlns:p14="http://schemas.microsoft.com/office/powerpoint/2010/main" val="197844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74A7A-BE92-404C-96DF-FFF75F939380}"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CDEC9D-201E-4C2D-80DB-7A34DBA3ADFC}" type="slidenum">
              <a:rPr lang="en-US" smtClean="0"/>
              <a:t>‹#›</a:t>
            </a:fld>
            <a:endParaRPr lang="en-US"/>
          </a:p>
        </p:txBody>
      </p:sp>
    </p:spTree>
    <p:extLst>
      <p:ext uri="{BB962C8B-B14F-4D97-AF65-F5344CB8AC3E}">
        <p14:creationId xmlns:p14="http://schemas.microsoft.com/office/powerpoint/2010/main" val="255500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0B74A7A-BE92-404C-96DF-FFF75F939380}"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08CDEC9D-201E-4C2D-80DB-7A34DBA3ADFC}" type="slidenum">
              <a:rPr lang="en-US" smtClean="0"/>
              <a:t>‹#›</a:t>
            </a:fld>
            <a:endParaRPr lang="en-US"/>
          </a:p>
        </p:txBody>
      </p:sp>
    </p:spTree>
    <p:extLst>
      <p:ext uri="{BB962C8B-B14F-4D97-AF65-F5344CB8AC3E}">
        <p14:creationId xmlns:p14="http://schemas.microsoft.com/office/powerpoint/2010/main" val="205514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0B74A7A-BE92-404C-96DF-FFF75F939380}" type="datetimeFigureOut">
              <a:rPr lang="en-US" smtClean="0"/>
              <a:t>11/2/2021</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08CDEC9D-201E-4C2D-80DB-7A34DBA3ADFC}" type="slidenum">
              <a:rPr lang="en-US" smtClean="0"/>
              <a:t>‹#›</a:t>
            </a:fld>
            <a:endParaRPr lang="en-US"/>
          </a:p>
        </p:txBody>
      </p:sp>
    </p:spTree>
    <p:extLst>
      <p:ext uri="{BB962C8B-B14F-4D97-AF65-F5344CB8AC3E}">
        <p14:creationId xmlns:p14="http://schemas.microsoft.com/office/powerpoint/2010/main" val="15063687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0B74A7A-BE92-404C-96DF-FFF75F939380}" type="datetimeFigureOut">
              <a:rPr lang="en-US" smtClean="0"/>
              <a:t>11/2/2021</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08CDEC9D-201E-4C2D-80DB-7A34DBA3ADFC}" type="slidenum">
              <a:rPr lang="en-US" smtClean="0"/>
              <a:t>‹#›</a:t>
            </a:fld>
            <a:endParaRPr lang="en-US"/>
          </a:p>
        </p:txBody>
      </p:sp>
    </p:spTree>
    <p:extLst>
      <p:ext uri="{BB962C8B-B14F-4D97-AF65-F5344CB8AC3E}">
        <p14:creationId xmlns:p14="http://schemas.microsoft.com/office/powerpoint/2010/main" val="3068083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D3AA-6068-43FC-9423-4496CC14BD00}"/>
              </a:ext>
            </a:extLst>
          </p:cNvPr>
          <p:cNvSpPr>
            <a:spLocks noGrp="1"/>
          </p:cNvSpPr>
          <p:nvPr>
            <p:ph type="ctrTitle"/>
          </p:nvPr>
        </p:nvSpPr>
        <p:spPr/>
        <p:txBody>
          <a:bodyPr/>
          <a:lstStyle/>
          <a:p>
            <a:r>
              <a:rPr lang="en-US" dirty="0"/>
              <a:t>Introduction to AI</a:t>
            </a:r>
          </a:p>
        </p:txBody>
      </p:sp>
      <p:sp>
        <p:nvSpPr>
          <p:cNvPr id="3" name="Subtitle 2">
            <a:extLst>
              <a:ext uri="{FF2B5EF4-FFF2-40B4-BE49-F238E27FC236}">
                <a16:creationId xmlns:a16="http://schemas.microsoft.com/office/drawing/2014/main" id="{F85CBCBB-C1AD-4A08-95EC-8FB3E6145206}"/>
              </a:ext>
            </a:extLst>
          </p:cNvPr>
          <p:cNvSpPr>
            <a:spLocks noGrp="1"/>
          </p:cNvSpPr>
          <p:nvPr>
            <p:ph type="subTitle" idx="1"/>
          </p:nvPr>
        </p:nvSpPr>
        <p:spPr/>
        <p:txBody>
          <a:bodyPr/>
          <a:lstStyle/>
          <a:p>
            <a:r>
              <a:rPr lang="en-US" dirty="0"/>
              <a:t>Lyernisha S R</a:t>
            </a:r>
          </a:p>
          <a:p>
            <a:r>
              <a:rPr lang="en-US" dirty="0"/>
              <a:t>Lecturer, FICT</a:t>
            </a:r>
          </a:p>
        </p:txBody>
      </p:sp>
    </p:spTree>
    <p:extLst>
      <p:ext uri="{BB962C8B-B14F-4D97-AF65-F5344CB8AC3E}">
        <p14:creationId xmlns:p14="http://schemas.microsoft.com/office/powerpoint/2010/main" val="418567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FC48-C3FF-4438-9E15-9E4E699AB316}"/>
              </a:ext>
            </a:extLst>
          </p:cNvPr>
          <p:cNvSpPr>
            <a:spLocks noGrp="1"/>
          </p:cNvSpPr>
          <p:nvPr>
            <p:ph type="title"/>
          </p:nvPr>
        </p:nvSpPr>
        <p:spPr/>
        <p:txBody>
          <a:bodyPr/>
          <a:lstStyle/>
          <a:p>
            <a:r>
              <a:rPr lang="en-US" dirty="0"/>
              <a:t>Iterative Deepening Depth-First Search (IDDFS)</a:t>
            </a:r>
          </a:p>
        </p:txBody>
      </p:sp>
      <p:sp>
        <p:nvSpPr>
          <p:cNvPr id="3" name="Content Placeholder 2">
            <a:extLst>
              <a:ext uri="{FF2B5EF4-FFF2-40B4-BE49-F238E27FC236}">
                <a16:creationId xmlns:a16="http://schemas.microsoft.com/office/drawing/2014/main" id="{767F309B-DC3B-4A5A-8C88-654F9D9F0FCA}"/>
              </a:ext>
            </a:extLst>
          </p:cNvPr>
          <p:cNvSpPr>
            <a:spLocks noGrp="1"/>
          </p:cNvSpPr>
          <p:nvPr>
            <p:ph idx="1"/>
          </p:nvPr>
        </p:nvSpPr>
        <p:spPr/>
        <p:txBody>
          <a:bodyPr/>
          <a:lstStyle/>
          <a:p>
            <a:pPr marL="285750" indent="-285750">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Depth-First Iterative Deepening, or DFID (also called Iterative Deepening Search or IDS), is an exhaustive search technique that combines </a:t>
            </a:r>
            <a:r>
              <a:rPr lang="en-US" dirty="0">
                <a:solidFill>
                  <a:srgbClr val="C00000"/>
                </a:solidFill>
                <a:latin typeface="Times New Roman" panose="02020603050405020304" pitchFamily="18" charset="0"/>
                <a:cs typeface="Times New Roman" panose="02020603050405020304" pitchFamily="18" charset="0"/>
              </a:rPr>
              <a:t>depth-first with breadth-first search. </a:t>
            </a:r>
          </a:p>
          <a:p>
            <a:pPr marL="285750" indent="-285750">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The DFID algorithm involves repeatedly carrying out depth-first searches on the tree, starting with a depth-first search limited to a depth of one, then a depth-first search of depth two, and so on, until a goal node is found.</a:t>
            </a:r>
          </a:p>
          <a:p>
            <a:pPr marL="285750" indent="-285750">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That is DFS is applied to the root node, if it is not goal node move to the next level and continue applying </a:t>
            </a:r>
            <a:r>
              <a:rPr lang="en-US" dirty="0" err="1">
                <a:solidFill>
                  <a:srgbClr val="000000"/>
                </a:solidFill>
                <a:latin typeface="Times New Roman" panose="02020603050405020304" pitchFamily="18" charset="0"/>
                <a:cs typeface="Times New Roman" panose="02020603050405020304" pitchFamily="18" charset="0"/>
              </a:rPr>
              <a:t>dfs</a:t>
            </a:r>
            <a:r>
              <a:rPr lang="en-US" dirty="0">
                <a:solidFill>
                  <a:srgbClr val="000000"/>
                </a:solidFill>
                <a:latin typeface="Times New Roman" panose="02020603050405020304" pitchFamily="18" charset="0"/>
                <a:cs typeface="Times New Roman" panose="02020603050405020304" pitchFamily="18" charset="0"/>
              </a:rPr>
              <a:t> in next level</a:t>
            </a:r>
          </a:p>
          <a:p>
            <a:pPr marL="285750" indent="-285750">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Each level is visited in each iteration.</a:t>
            </a:r>
          </a:p>
          <a:p>
            <a:endParaRPr lang="en-US" dirty="0"/>
          </a:p>
        </p:txBody>
      </p:sp>
    </p:spTree>
    <p:extLst>
      <p:ext uri="{BB962C8B-B14F-4D97-AF65-F5344CB8AC3E}">
        <p14:creationId xmlns:p14="http://schemas.microsoft.com/office/powerpoint/2010/main" val="380943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8E16-C439-4F7F-B9E0-5B47C7D9F2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92934B9-D6F0-41C4-9FE5-6B3B40FDB63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3C2E5E9-4B4A-46AC-88ED-241949231042}"/>
              </a:ext>
            </a:extLst>
          </p:cNvPr>
          <p:cNvPicPr>
            <a:picLocks noChangeAspect="1"/>
          </p:cNvPicPr>
          <p:nvPr/>
        </p:nvPicPr>
        <p:blipFill>
          <a:blip r:embed="rId2"/>
          <a:stretch>
            <a:fillRect/>
          </a:stretch>
        </p:blipFill>
        <p:spPr>
          <a:xfrm>
            <a:off x="833880" y="3313791"/>
            <a:ext cx="4763073" cy="3152161"/>
          </a:xfrm>
          <a:prstGeom prst="rect">
            <a:avLst/>
          </a:prstGeom>
        </p:spPr>
      </p:pic>
      <p:pic>
        <p:nvPicPr>
          <p:cNvPr id="5" name="Picture 4">
            <a:extLst>
              <a:ext uri="{FF2B5EF4-FFF2-40B4-BE49-F238E27FC236}">
                <a16:creationId xmlns:a16="http://schemas.microsoft.com/office/drawing/2014/main" id="{6860878A-0CE1-45A2-A860-4B0ABDA5B95E}"/>
              </a:ext>
            </a:extLst>
          </p:cNvPr>
          <p:cNvPicPr>
            <a:picLocks noChangeAspect="1"/>
          </p:cNvPicPr>
          <p:nvPr/>
        </p:nvPicPr>
        <p:blipFill rotWithShape="1">
          <a:blip r:embed="rId3"/>
          <a:srcRect b="17856"/>
          <a:stretch/>
        </p:blipFill>
        <p:spPr>
          <a:xfrm>
            <a:off x="5754177" y="3164198"/>
            <a:ext cx="4733855" cy="2107461"/>
          </a:xfrm>
          <a:prstGeom prst="rect">
            <a:avLst/>
          </a:prstGeom>
        </p:spPr>
      </p:pic>
      <p:sp>
        <p:nvSpPr>
          <p:cNvPr id="6" name="TextBox 5">
            <a:extLst>
              <a:ext uri="{FF2B5EF4-FFF2-40B4-BE49-F238E27FC236}">
                <a16:creationId xmlns:a16="http://schemas.microsoft.com/office/drawing/2014/main" id="{94BC558A-64D5-4A3B-8569-7F9E48A9C660}"/>
              </a:ext>
            </a:extLst>
          </p:cNvPr>
          <p:cNvSpPr txBox="1"/>
          <p:nvPr/>
        </p:nvSpPr>
        <p:spPr>
          <a:xfrm>
            <a:off x="5476576" y="5454058"/>
            <a:ext cx="6553128" cy="830997"/>
          </a:xfrm>
          <a:prstGeom prst="rect">
            <a:avLst/>
          </a:prstGeom>
          <a:noFill/>
        </p:spPr>
        <p:txBody>
          <a:bodyPr wrap="square" rtlCol="0">
            <a:spAutoFit/>
          </a:bodyPr>
          <a:lstStyle/>
          <a:p>
            <a:pPr algn="just"/>
            <a:r>
              <a:rPr lang="en-SG" sz="1600" dirty="0"/>
              <a:t>Note: In the 3</a:t>
            </a:r>
            <a:r>
              <a:rPr lang="en-SG" sz="1600" baseline="30000" dirty="0"/>
              <a:t>rd</a:t>
            </a:r>
            <a:r>
              <a:rPr lang="en-SG" sz="1600" dirty="0"/>
              <a:t> iteration itself algorithm finds the goal node G. It can be set to stop at finding the initial solution or can be set to search the search tree fully to find other solutions if any  exist.</a:t>
            </a:r>
          </a:p>
        </p:txBody>
      </p:sp>
      <p:sp>
        <p:nvSpPr>
          <p:cNvPr id="7" name="Rectangle 6">
            <a:extLst>
              <a:ext uri="{FF2B5EF4-FFF2-40B4-BE49-F238E27FC236}">
                <a16:creationId xmlns:a16="http://schemas.microsoft.com/office/drawing/2014/main" id="{B1D5FAA1-BDC2-4020-8919-2682BC7B6F17}"/>
              </a:ext>
            </a:extLst>
          </p:cNvPr>
          <p:cNvSpPr/>
          <p:nvPr/>
        </p:nvSpPr>
        <p:spPr>
          <a:xfrm>
            <a:off x="761619" y="2426175"/>
            <a:ext cx="10772775" cy="646331"/>
          </a:xfrm>
          <a:prstGeom prst="rect">
            <a:avLst/>
          </a:prstGeom>
        </p:spPr>
        <p:txBody>
          <a:bodyPr wrap="square">
            <a:spAutoFit/>
          </a:bodyPr>
          <a:lstStyle/>
          <a:p>
            <a:r>
              <a:rPr lang="en-SG" dirty="0">
                <a:solidFill>
                  <a:srgbClr val="000000"/>
                </a:solidFill>
                <a:latin typeface="Times New Roman" panose="02020603050405020304" pitchFamily="18" charset="0"/>
                <a:cs typeface="Times New Roman" panose="02020603050405020304" pitchFamily="18" charset="0"/>
              </a:rPr>
              <a:t>Following tree structure is showing the iterative deepening depth-first search. IDDFS algorithm performs various iterations until find the goal node. The iteration performed by the algorithm is given as</a:t>
            </a:r>
            <a:endParaRPr lang="en-US" dirty="0"/>
          </a:p>
        </p:txBody>
      </p:sp>
    </p:spTree>
    <p:extLst>
      <p:ext uri="{BB962C8B-B14F-4D97-AF65-F5344CB8AC3E}">
        <p14:creationId xmlns:p14="http://schemas.microsoft.com/office/powerpoint/2010/main" val="274689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E657-83AB-462D-A655-9C56E787E47F}"/>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E006784C-EA3E-4F93-92A5-F285FFDAEDBA}"/>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For the following Search space ,suppose the </a:t>
            </a:r>
            <a:r>
              <a:rPr lang="en-US" sz="2400" b="1" dirty="0">
                <a:latin typeface="Times New Roman" panose="02020603050405020304" pitchFamily="18" charset="0"/>
                <a:cs typeface="Times New Roman" panose="02020603050405020304" pitchFamily="18" charset="0"/>
              </a:rPr>
              <a:t>goal state </a:t>
            </a:r>
            <a:r>
              <a:rPr lang="en-US" sz="2400" dirty="0">
                <a:latin typeface="Times New Roman" panose="02020603050405020304" pitchFamily="18" charset="0"/>
                <a:cs typeface="Times New Roman" panose="02020603050405020304" pitchFamily="18" charset="0"/>
              </a:rPr>
              <a:t>is </a:t>
            </a:r>
            <a:r>
              <a:rPr lang="en-US" sz="2400" b="1" dirty="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 List the order in which nodes will be visited for breadth-first search, depth-limited search with </a:t>
            </a:r>
            <a:r>
              <a:rPr lang="en-US" sz="2400" b="1" dirty="0">
                <a:latin typeface="Times New Roman" panose="02020603050405020304" pitchFamily="18" charset="0"/>
                <a:cs typeface="Times New Roman" panose="02020603050405020304" pitchFamily="18" charset="0"/>
              </a:rPr>
              <a:t>limit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and iterative deepening search</a:t>
            </a:r>
          </a:p>
          <a:p>
            <a:endParaRPr lang="en-US" dirty="0"/>
          </a:p>
        </p:txBody>
      </p:sp>
      <p:pic>
        <p:nvPicPr>
          <p:cNvPr id="4" name="Picture 3">
            <a:extLst>
              <a:ext uri="{FF2B5EF4-FFF2-40B4-BE49-F238E27FC236}">
                <a16:creationId xmlns:a16="http://schemas.microsoft.com/office/drawing/2014/main" id="{06F32709-BDAA-48C8-956C-3D9DADDC4153}"/>
              </a:ext>
            </a:extLst>
          </p:cNvPr>
          <p:cNvPicPr>
            <a:picLocks noChangeAspect="1"/>
          </p:cNvPicPr>
          <p:nvPr/>
        </p:nvPicPr>
        <p:blipFill>
          <a:blip r:embed="rId2"/>
          <a:stretch>
            <a:fillRect/>
          </a:stretch>
        </p:blipFill>
        <p:spPr>
          <a:xfrm>
            <a:off x="3104326" y="3268320"/>
            <a:ext cx="5030115" cy="3090147"/>
          </a:xfrm>
          <a:prstGeom prst="rect">
            <a:avLst/>
          </a:prstGeom>
        </p:spPr>
      </p:pic>
    </p:spTree>
    <p:extLst>
      <p:ext uri="{BB962C8B-B14F-4D97-AF65-F5344CB8AC3E}">
        <p14:creationId xmlns:p14="http://schemas.microsoft.com/office/powerpoint/2010/main" val="358074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AA2F-BC5D-4221-AB28-AF8DFCE33C3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22517D1F-EC8D-4981-BD98-85FD3F91EAA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F229647-C260-401C-87AF-F2B48D60D3DE}"/>
              </a:ext>
            </a:extLst>
          </p:cNvPr>
          <p:cNvPicPr>
            <a:picLocks noChangeAspect="1"/>
          </p:cNvPicPr>
          <p:nvPr/>
        </p:nvPicPr>
        <p:blipFill>
          <a:blip r:embed="rId2"/>
          <a:stretch>
            <a:fillRect/>
          </a:stretch>
        </p:blipFill>
        <p:spPr>
          <a:xfrm>
            <a:off x="1181988" y="2475912"/>
            <a:ext cx="8398775" cy="1491885"/>
          </a:xfrm>
          <a:prstGeom prst="rect">
            <a:avLst/>
          </a:prstGeom>
        </p:spPr>
      </p:pic>
    </p:spTree>
    <p:extLst>
      <p:ext uri="{BB962C8B-B14F-4D97-AF65-F5344CB8AC3E}">
        <p14:creationId xmlns:p14="http://schemas.microsoft.com/office/powerpoint/2010/main" val="314767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2ABC-13C7-475D-90AA-30C5A2B7C28C}"/>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44491998-D05B-4185-97DF-42542045F6E4}"/>
              </a:ext>
            </a:extLst>
          </p:cNvPr>
          <p:cNvSpPr>
            <a:spLocks noGrp="1"/>
          </p:cNvSpPr>
          <p:nvPr>
            <p:ph idx="1"/>
          </p:nvPr>
        </p:nvSpPr>
        <p:spPr/>
        <p:txBody>
          <a:bodyPr/>
          <a:lstStyle/>
          <a:p>
            <a:r>
              <a:rPr lang="en-SG" dirty="0">
                <a:solidFill>
                  <a:srgbClr val="000000"/>
                </a:solidFill>
                <a:latin typeface="Times New Roman" panose="02020603050405020304" pitchFamily="18" charset="0"/>
              </a:rPr>
              <a:t>For the following tree, show the order of nodes visited for breadth-first search, depth-first search, uniform cost search, and iterative deepening search . The </a:t>
            </a:r>
            <a:r>
              <a:rPr lang="en-SG" dirty="0">
                <a:solidFill>
                  <a:srgbClr val="C00000"/>
                </a:solidFill>
                <a:latin typeface="Times New Roman" panose="02020603050405020304" pitchFamily="18" charset="0"/>
              </a:rPr>
              <a:t>goal node is I </a:t>
            </a:r>
            <a:r>
              <a:rPr lang="en-SG" dirty="0">
                <a:solidFill>
                  <a:srgbClr val="000000"/>
                </a:solidFill>
                <a:latin typeface="Times New Roman" panose="02020603050405020304" pitchFamily="18" charset="0"/>
              </a:rPr>
              <a:t>and the numbers next to the edges indicate the associated cost</a:t>
            </a:r>
            <a:endParaRPr lang="en-US" dirty="0"/>
          </a:p>
          <a:p>
            <a:endParaRPr lang="en-US" dirty="0"/>
          </a:p>
        </p:txBody>
      </p:sp>
      <p:pic>
        <p:nvPicPr>
          <p:cNvPr id="4" name="Picture 3">
            <a:extLst>
              <a:ext uri="{FF2B5EF4-FFF2-40B4-BE49-F238E27FC236}">
                <a16:creationId xmlns:a16="http://schemas.microsoft.com/office/drawing/2014/main" id="{D98B0394-E17E-4910-8788-68B888FE815E}"/>
              </a:ext>
            </a:extLst>
          </p:cNvPr>
          <p:cNvPicPr>
            <a:picLocks noChangeAspect="1"/>
          </p:cNvPicPr>
          <p:nvPr/>
        </p:nvPicPr>
        <p:blipFill>
          <a:blip r:embed="rId2"/>
          <a:stretch>
            <a:fillRect/>
          </a:stretch>
        </p:blipFill>
        <p:spPr>
          <a:xfrm>
            <a:off x="2691318" y="2977870"/>
            <a:ext cx="6108298" cy="3764476"/>
          </a:xfrm>
          <a:prstGeom prst="rect">
            <a:avLst/>
          </a:prstGeom>
        </p:spPr>
      </p:pic>
    </p:spTree>
    <p:extLst>
      <p:ext uri="{BB962C8B-B14F-4D97-AF65-F5344CB8AC3E}">
        <p14:creationId xmlns:p14="http://schemas.microsoft.com/office/powerpoint/2010/main" val="1043324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5BF-86E6-4F6F-B4EF-7C0EB34D5356}"/>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07A16D10-86B9-4BD6-8F17-B9B0AF621E44}"/>
              </a:ext>
            </a:extLst>
          </p:cNvPr>
          <p:cNvSpPr>
            <a:spLocks noGrp="1"/>
          </p:cNvSpPr>
          <p:nvPr>
            <p:ph idx="1"/>
          </p:nvPr>
        </p:nvSpPr>
        <p:spPr/>
        <p:txBody>
          <a:bodyPr/>
          <a:lstStyle/>
          <a:p>
            <a:r>
              <a:rPr lang="en-SG" dirty="0">
                <a:solidFill>
                  <a:srgbClr val="000000"/>
                </a:solidFill>
                <a:latin typeface="Times New Roman" panose="02020603050405020304" pitchFamily="18" charset="0"/>
              </a:rPr>
              <a:t>For the following tree, show the order of nodes visited for breadth-first search, depth-first search, depth limited search (l=3), and iterative deepening search </a:t>
            </a:r>
          </a:p>
          <a:p>
            <a:endParaRPr lang="en-US" dirty="0"/>
          </a:p>
        </p:txBody>
      </p:sp>
      <p:pic>
        <p:nvPicPr>
          <p:cNvPr id="4" name="Picture 3">
            <a:extLst>
              <a:ext uri="{FF2B5EF4-FFF2-40B4-BE49-F238E27FC236}">
                <a16:creationId xmlns:a16="http://schemas.microsoft.com/office/drawing/2014/main" id="{C424F373-748E-4BD1-A44D-A53F4E29FADF}"/>
              </a:ext>
            </a:extLst>
          </p:cNvPr>
          <p:cNvPicPr>
            <a:picLocks noChangeAspect="1"/>
          </p:cNvPicPr>
          <p:nvPr/>
        </p:nvPicPr>
        <p:blipFill>
          <a:blip r:embed="rId2"/>
          <a:stretch>
            <a:fillRect/>
          </a:stretch>
        </p:blipFill>
        <p:spPr>
          <a:xfrm>
            <a:off x="2803784" y="3216332"/>
            <a:ext cx="6995488" cy="2967875"/>
          </a:xfrm>
          <a:prstGeom prst="rect">
            <a:avLst/>
          </a:prstGeom>
        </p:spPr>
      </p:pic>
    </p:spTree>
    <p:extLst>
      <p:ext uri="{BB962C8B-B14F-4D97-AF65-F5344CB8AC3E}">
        <p14:creationId xmlns:p14="http://schemas.microsoft.com/office/powerpoint/2010/main" val="3383222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B257-F789-434F-969B-5333BBEA36D3}"/>
              </a:ext>
            </a:extLst>
          </p:cNvPr>
          <p:cNvSpPr>
            <a:spLocks noGrp="1"/>
          </p:cNvSpPr>
          <p:nvPr>
            <p:ph type="title"/>
          </p:nvPr>
        </p:nvSpPr>
        <p:spPr/>
        <p:txBody>
          <a:bodyPr/>
          <a:lstStyle/>
          <a:p>
            <a:r>
              <a:rPr lang="en-US" dirty="0"/>
              <a:t>Thankyou</a:t>
            </a:r>
          </a:p>
        </p:txBody>
      </p:sp>
      <p:sp>
        <p:nvSpPr>
          <p:cNvPr id="3" name="Content Placeholder 2">
            <a:extLst>
              <a:ext uri="{FF2B5EF4-FFF2-40B4-BE49-F238E27FC236}">
                <a16:creationId xmlns:a16="http://schemas.microsoft.com/office/drawing/2014/main" id="{05990ABF-74E0-4A2C-883E-2E8654D944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02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8DEA-75DE-4658-A6A1-2303517871BB}"/>
              </a:ext>
            </a:extLst>
          </p:cNvPr>
          <p:cNvSpPr>
            <a:spLocks noGrp="1"/>
          </p:cNvSpPr>
          <p:nvPr>
            <p:ph type="title"/>
          </p:nvPr>
        </p:nvSpPr>
        <p:spPr/>
        <p:txBody>
          <a:bodyPr/>
          <a:lstStyle/>
          <a:p>
            <a:r>
              <a:rPr lang="en-US" dirty="0"/>
              <a:t>Depth-limited Search </a:t>
            </a:r>
          </a:p>
        </p:txBody>
      </p:sp>
      <p:sp>
        <p:nvSpPr>
          <p:cNvPr id="3" name="Content Placeholder 2">
            <a:extLst>
              <a:ext uri="{FF2B5EF4-FFF2-40B4-BE49-F238E27FC236}">
                <a16:creationId xmlns:a16="http://schemas.microsoft.com/office/drawing/2014/main" id="{998C26E9-AA8E-49C4-B4F9-9B6FF8F678B4}"/>
              </a:ext>
            </a:extLst>
          </p:cNvPr>
          <p:cNvSpPr>
            <a:spLocks noGrp="1"/>
          </p:cNvSpPr>
          <p:nvPr>
            <p:ph idx="1"/>
          </p:nvPr>
        </p:nvSpPr>
        <p:spPr/>
        <p:txBody>
          <a:bodyPr>
            <a:normAutofit lnSpcReduction="10000"/>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depth-limited search algorithm is similar to depth-first search with a </a:t>
            </a:r>
            <a:r>
              <a:rPr lang="en-US" dirty="0">
                <a:solidFill>
                  <a:srgbClr val="C00000"/>
                </a:solidFill>
                <a:latin typeface="Times New Roman" panose="02020603050405020304" pitchFamily="18" charset="0"/>
                <a:cs typeface="Times New Roman" panose="02020603050405020304" pitchFamily="18" charset="0"/>
              </a:rPr>
              <a:t>predetermined limit.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Depth-limited search can </a:t>
            </a:r>
            <a:r>
              <a:rPr lang="en-US" dirty="0">
                <a:solidFill>
                  <a:srgbClr val="C00000"/>
                </a:solidFill>
                <a:latin typeface="Times New Roman" panose="02020603050405020304" pitchFamily="18" charset="0"/>
                <a:cs typeface="Times New Roman" panose="02020603050405020304" pitchFamily="18" charset="0"/>
              </a:rPr>
              <a:t>solve the drawback of the infinite path </a:t>
            </a:r>
            <a:r>
              <a:rPr lang="en-US" dirty="0">
                <a:latin typeface="Times New Roman" panose="02020603050405020304" pitchFamily="18" charset="0"/>
                <a:cs typeface="Times New Roman" panose="02020603050405020304" pitchFamily="18" charset="0"/>
              </a:rPr>
              <a:t>in the Depth-first search.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this algorithm, the node at the depth limit will treat as it has no successor nodes further thus the search ends.</a:t>
            </a:r>
          </a:p>
          <a:p>
            <a:pPr algn="just"/>
            <a:r>
              <a:rPr lang="en-US" dirty="0">
                <a:latin typeface="Times New Roman" panose="02020603050405020304" pitchFamily="18" charset="0"/>
                <a:cs typeface="Times New Roman" panose="02020603050405020304" pitchFamily="18" charset="0"/>
              </a:rPr>
              <a:t>Depth-limited search can be terminated with </a:t>
            </a:r>
            <a:r>
              <a:rPr lang="en-US" dirty="0">
                <a:solidFill>
                  <a:srgbClr val="FF0000"/>
                </a:solidFill>
                <a:latin typeface="Times New Roman" panose="02020603050405020304" pitchFamily="18" charset="0"/>
                <a:cs typeface="Times New Roman" panose="02020603050405020304" pitchFamily="18" charset="0"/>
              </a:rPr>
              <a:t>two Conditions of failure</a:t>
            </a:r>
            <a:r>
              <a:rPr lang="en-US"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Standard failure value: It indicates that problem does not have any solution.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Cutoff failure value: It defines no solution for the problem within a given depth limit.</a:t>
            </a:r>
          </a:p>
          <a:p>
            <a:endParaRPr lang="en-US" dirty="0"/>
          </a:p>
        </p:txBody>
      </p:sp>
    </p:spTree>
    <p:extLst>
      <p:ext uri="{BB962C8B-B14F-4D97-AF65-F5344CB8AC3E}">
        <p14:creationId xmlns:p14="http://schemas.microsoft.com/office/powerpoint/2010/main" val="98239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7242-BB75-463A-8304-61DB2ED0D36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8B57D3A-C624-4BD2-887D-ACBCFDB88E3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8024A7E-9F82-4C1A-B821-58C46B301548}"/>
              </a:ext>
            </a:extLst>
          </p:cNvPr>
          <p:cNvPicPr>
            <a:picLocks noChangeAspect="1"/>
          </p:cNvPicPr>
          <p:nvPr/>
        </p:nvPicPr>
        <p:blipFill>
          <a:blip r:embed="rId2"/>
          <a:stretch>
            <a:fillRect/>
          </a:stretch>
        </p:blipFill>
        <p:spPr>
          <a:xfrm>
            <a:off x="2254836" y="2364395"/>
            <a:ext cx="6951815" cy="3206805"/>
          </a:xfrm>
          <a:prstGeom prst="rect">
            <a:avLst/>
          </a:prstGeom>
        </p:spPr>
      </p:pic>
    </p:spTree>
    <p:extLst>
      <p:ext uri="{BB962C8B-B14F-4D97-AF65-F5344CB8AC3E}">
        <p14:creationId xmlns:p14="http://schemas.microsoft.com/office/powerpoint/2010/main" val="177605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9D64-FC9F-4FD1-BF2B-A4436491B2D6}"/>
              </a:ext>
            </a:extLst>
          </p:cNvPr>
          <p:cNvSpPr>
            <a:spLocks noGrp="1"/>
          </p:cNvSpPr>
          <p:nvPr>
            <p:ph type="title"/>
          </p:nvPr>
        </p:nvSpPr>
        <p:spPr/>
        <p:txBody>
          <a:bodyPr/>
          <a:lstStyle/>
          <a:p>
            <a:r>
              <a:rPr lang="en-US" dirty="0"/>
              <a:t>Depth-limited Search </a:t>
            </a:r>
          </a:p>
        </p:txBody>
      </p:sp>
      <p:sp>
        <p:nvSpPr>
          <p:cNvPr id="3" name="Content Placeholder 2">
            <a:extLst>
              <a:ext uri="{FF2B5EF4-FFF2-40B4-BE49-F238E27FC236}">
                <a16:creationId xmlns:a16="http://schemas.microsoft.com/office/drawing/2014/main" id="{96FC3EC2-2A3C-4DF4-ACE6-E207F38C314D}"/>
              </a:ext>
            </a:extLst>
          </p:cNvPr>
          <p:cNvSpPr>
            <a:spLocks noGrp="1"/>
          </p:cNvSpPr>
          <p:nvPr>
            <p:ph idx="1"/>
          </p:nvPr>
        </p:nvSpPr>
        <p:spPr/>
        <p:txBody>
          <a:bodyPr/>
          <a:lstStyle/>
          <a:p>
            <a:r>
              <a:rPr lang="en-SG" b="1" dirty="0">
                <a:solidFill>
                  <a:srgbClr val="000000"/>
                </a:solidFill>
                <a:latin typeface="Times New Roman" panose="02020603050405020304" pitchFamily="18" charset="0"/>
                <a:cs typeface="Times New Roman" panose="02020603050405020304" pitchFamily="18" charset="0"/>
              </a:rPr>
              <a:t>Advantages:</a:t>
            </a:r>
            <a:endParaRPr lang="en-SG" dirty="0">
              <a:solidFill>
                <a:srgbClr val="000000"/>
              </a:solidFill>
              <a:latin typeface="Times New Roman" panose="02020603050405020304" pitchFamily="18" charset="0"/>
              <a:cs typeface="Times New Roman" panose="02020603050405020304" pitchFamily="18" charset="0"/>
            </a:endParaRPr>
          </a:p>
          <a:p>
            <a:r>
              <a:rPr lang="en-SG" dirty="0">
                <a:solidFill>
                  <a:srgbClr val="000000"/>
                </a:solidFill>
                <a:latin typeface="Times New Roman" panose="02020603050405020304" pitchFamily="18" charset="0"/>
                <a:cs typeface="Times New Roman" panose="02020603050405020304" pitchFamily="18" charset="0"/>
              </a:rPr>
              <a:t>Depth-limited search is Memory efficient.</a:t>
            </a:r>
          </a:p>
          <a:p>
            <a:endParaRPr lang="en-SG" dirty="0">
              <a:solidFill>
                <a:srgbClr val="000000"/>
              </a:solidFill>
              <a:latin typeface="Times New Roman" panose="02020603050405020304" pitchFamily="18" charset="0"/>
              <a:cs typeface="Times New Roman" panose="02020603050405020304" pitchFamily="18" charset="0"/>
            </a:endParaRPr>
          </a:p>
          <a:p>
            <a:r>
              <a:rPr lang="en-SG" b="1" dirty="0">
                <a:solidFill>
                  <a:srgbClr val="000000"/>
                </a:solidFill>
                <a:latin typeface="Times New Roman" panose="02020603050405020304" pitchFamily="18" charset="0"/>
                <a:cs typeface="Times New Roman" panose="02020603050405020304" pitchFamily="18" charset="0"/>
              </a:rPr>
              <a:t>Disadvantages:</a:t>
            </a:r>
            <a:endParaRPr lang="en-SG"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dirty="0">
                <a:solidFill>
                  <a:srgbClr val="000000"/>
                </a:solidFill>
                <a:latin typeface="Times New Roman" panose="02020603050405020304" pitchFamily="18" charset="0"/>
                <a:cs typeface="Times New Roman" panose="02020603050405020304" pitchFamily="18" charset="0"/>
              </a:rPr>
              <a:t>Depth-limited search also has a disadvantage of incompleteness.</a:t>
            </a:r>
          </a:p>
          <a:p>
            <a:pPr>
              <a:buFont typeface="Arial" panose="020B0604020202020204" pitchFamily="34" charset="0"/>
              <a:buChar char="•"/>
            </a:pPr>
            <a:r>
              <a:rPr lang="en-SG" dirty="0">
                <a:solidFill>
                  <a:srgbClr val="000000"/>
                </a:solidFill>
                <a:latin typeface="Times New Roman" panose="02020603050405020304" pitchFamily="18" charset="0"/>
                <a:cs typeface="Times New Roman" panose="02020603050405020304" pitchFamily="18" charset="0"/>
              </a:rPr>
              <a:t>It may not be optimal if the problem has more than one solution.</a:t>
            </a:r>
          </a:p>
          <a:p>
            <a:endParaRPr lang="en-US" dirty="0"/>
          </a:p>
        </p:txBody>
      </p:sp>
    </p:spTree>
    <p:extLst>
      <p:ext uri="{BB962C8B-B14F-4D97-AF65-F5344CB8AC3E}">
        <p14:creationId xmlns:p14="http://schemas.microsoft.com/office/powerpoint/2010/main" val="403326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9C8A-A33D-4865-8973-421F5B415D43}"/>
              </a:ext>
            </a:extLst>
          </p:cNvPr>
          <p:cNvSpPr>
            <a:spLocks noGrp="1"/>
          </p:cNvSpPr>
          <p:nvPr>
            <p:ph type="title"/>
          </p:nvPr>
        </p:nvSpPr>
        <p:spPr/>
        <p:txBody>
          <a:bodyPr/>
          <a:lstStyle/>
          <a:p>
            <a:r>
              <a:rPr lang="en-US" dirty="0"/>
              <a:t>Properties of DLS</a:t>
            </a:r>
          </a:p>
        </p:txBody>
      </p:sp>
      <p:sp>
        <p:nvSpPr>
          <p:cNvPr id="3" name="Content Placeholder 2">
            <a:extLst>
              <a:ext uri="{FF2B5EF4-FFF2-40B4-BE49-F238E27FC236}">
                <a16:creationId xmlns:a16="http://schemas.microsoft.com/office/drawing/2014/main" id="{1351EAF1-C97B-4EAF-8756-59FF32D7F329}"/>
              </a:ext>
            </a:extLst>
          </p:cNvPr>
          <p:cNvSpPr>
            <a:spLocks noGrp="1"/>
          </p:cNvSpPr>
          <p:nvPr>
            <p:ph idx="1"/>
          </p:nvPr>
        </p:nvSpPr>
        <p:spPr/>
        <p:txBody>
          <a:bodyPr/>
          <a:lstStyle/>
          <a:p>
            <a:r>
              <a:rPr lang="en-SG" b="1" dirty="0">
                <a:solidFill>
                  <a:srgbClr val="000000"/>
                </a:solidFill>
                <a:latin typeface="Times New Roman" panose="02020603050405020304" pitchFamily="18" charset="0"/>
                <a:cs typeface="Times New Roman" panose="02020603050405020304" pitchFamily="18" charset="0"/>
              </a:rPr>
              <a:t>Completeness:</a:t>
            </a:r>
            <a:r>
              <a:rPr lang="en-SG" dirty="0">
                <a:solidFill>
                  <a:srgbClr val="000000"/>
                </a:solidFill>
                <a:latin typeface="Times New Roman" panose="02020603050405020304" pitchFamily="18" charset="0"/>
                <a:cs typeface="Times New Roman" panose="02020603050405020304" pitchFamily="18" charset="0"/>
              </a:rPr>
              <a:t> DLS search algorithm is complete if the solution is above the depth-limit.</a:t>
            </a:r>
          </a:p>
          <a:p>
            <a:r>
              <a:rPr lang="en-SG" b="1" dirty="0">
                <a:solidFill>
                  <a:srgbClr val="000000"/>
                </a:solidFill>
                <a:latin typeface="Times New Roman" panose="02020603050405020304" pitchFamily="18" charset="0"/>
                <a:cs typeface="Times New Roman" panose="02020603050405020304" pitchFamily="18" charset="0"/>
              </a:rPr>
              <a:t>Time Complexity:</a:t>
            </a:r>
            <a:r>
              <a:rPr lang="en-SG" dirty="0">
                <a:solidFill>
                  <a:srgbClr val="000000"/>
                </a:solidFill>
                <a:latin typeface="Times New Roman" panose="02020603050405020304" pitchFamily="18" charset="0"/>
                <a:cs typeface="Times New Roman" panose="02020603050405020304" pitchFamily="18" charset="0"/>
              </a:rPr>
              <a:t> Time complexity of DLS algorithm is </a:t>
            </a:r>
            <a:r>
              <a:rPr lang="en-SG" b="1" dirty="0">
                <a:solidFill>
                  <a:srgbClr val="000000"/>
                </a:solidFill>
                <a:latin typeface="Times New Roman" panose="02020603050405020304" pitchFamily="18" charset="0"/>
                <a:cs typeface="Times New Roman" panose="02020603050405020304" pitchFamily="18" charset="0"/>
              </a:rPr>
              <a:t>O(b</a:t>
            </a:r>
            <a:r>
              <a:rPr lang="en-SG" b="1" baseline="30000" dirty="0">
                <a:solidFill>
                  <a:srgbClr val="000000"/>
                </a:solidFill>
                <a:latin typeface="Times New Roman" panose="02020603050405020304" pitchFamily="18" charset="0"/>
                <a:cs typeface="Times New Roman" panose="02020603050405020304" pitchFamily="18" charset="0"/>
              </a:rPr>
              <a:t>ℓ</a:t>
            </a:r>
            <a:r>
              <a:rPr lang="en-SG" b="1" dirty="0">
                <a:solidFill>
                  <a:srgbClr val="000000"/>
                </a:solidFill>
                <a:latin typeface="Times New Roman" panose="02020603050405020304" pitchFamily="18" charset="0"/>
                <a:cs typeface="Times New Roman" panose="02020603050405020304" pitchFamily="18" charset="0"/>
              </a:rPr>
              <a:t>)</a:t>
            </a:r>
            <a:r>
              <a:rPr lang="en-SG" dirty="0">
                <a:solidFill>
                  <a:srgbClr val="000000"/>
                </a:solidFill>
                <a:latin typeface="Times New Roman" panose="02020603050405020304" pitchFamily="18" charset="0"/>
                <a:cs typeface="Times New Roman" panose="02020603050405020304" pitchFamily="18" charset="0"/>
              </a:rPr>
              <a:t>.</a:t>
            </a:r>
          </a:p>
          <a:p>
            <a:endParaRPr lang="en-SG" dirty="0">
              <a:solidFill>
                <a:srgbClr val="000000"/>
              </a:solidFill>
              <a:latin typeface="Times New Roman" panose="02020603050405020304" pitchFamily="18" charset="0"/>
              <a:cs typeface="Times New Roman" panose="02020603050405020304" pitchFamily="18" charset="0"/>
            </a:endParaRPr>
          </a:p>
          <a:p>
            <a:r>
              <a:rPr lang="en-SG" b="1" dirty="0">
                <a:solidFill>
                  <a:srgbClr val="000000"/>
                </a:solidFill>
                <a:latin typeface="Times New Roman" panose="02020603050405020304" pitchFamily="18" charset="0"/>
                <a:cs typeface="Times New Roman" panose="02020603050405020304" pitchFamily="18" charset="0"/>
              </a:rPr>
              <a:t>Space Complexity</a:t>
            </a:r>
            <a:r>
              <a:rPr lang="en-SG" dirty="0">
                <a:solidFill>
                  <a:srgbClr val="000000"/>
                </a:solidFill>
                <a:latin typeface="Times New Roman" panose="02020603050405020304" pitchFamily="18" charset="0"/>
                <a:cs typeface="Times New Roman" panose="02020603050405020304" pitchFamily="18" charset="0"/>
              </a:rPr>
              <a:t>: Space complexity of DLS algorithm is O(b×ℓ).</a:t>
            </a:r>
          </a:p>
          <a:p>
            <a:endParaRPr lang="en-SG" dirty="0">
              <a:solidFill>
                <a:srgbClr val="000000"/>
              </a:solidFill>
              <a:latin typeface="Times New Roman" panose="02020603050405020304" pitchFamily="18" charset="0"/>
              <a:cs typeface="Times New Roman" panose="02020603050405020304" pitchFamily="18" charset="0"/>
            </a:endParaRPr>
          </a:p>
          <a:p>
            <a:r>
              <a:rPr lang="en-SG" b="1" dirty="0">
                <a:solidFill>
                  <a:srgbClr val="000000"/>
                </a:solidFill>
                <a:latin typeface="Times New Roman" panose="02020603050405020304" pitchFamily="18" charset="0"/>
                <a:cs typeface="Times New Roman" panose="02020603050405020304" pitchFamily="18" charset="0"/>
              </a:rPr>
              <a:t>Optimal</a:t>
            </a:r>
            <a:r>
              <a:rPr lang="en-SG" dirty="0">
                <a:solidFill>
                  <a:srgbClr val="000000"/>
                </a:solidFill>
                <a:latin typeface="Times New Roman" panose="02020603050405020304" pitchFamily="18" charset="0"/>
                <a:cs typeface="Times New Roman" panose="02020603050405020304" pitchFamily="18" charset="0"/>
              </a:rPr>
              <a:t>: Depth-limited search can be viewed as a special case of DFS, and it is  not optimal even if ℓ&gt;d , else optimal i.e. if  ℓ&lt;d.</a:t>
            </a:r>
          </a:p>
          <a:p>
            <a:endParaRPr lang="en-US" dirty="0"/>
          </a:p>
        </p:txBody>
      </p:sp>
    </p:spTree>
    <p:extLst>
      <p:ext uri="{BB962C8B-B14F-4D97-AF65-F5344CB8AC3E}">
        <p14:creationId xmlns:p14="http://schemas.microsoft.com/office/powerpoint/2010/main" val="416058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E005-E589-443E-8309-7A90D2FC76B5}"/>
              </a:ext>
            </a:extLst>
          </p:cNvPr>
          <p:cNvSpPr>
            <a:spLocks noGrp="1"/>
          </p:cNvSpPr>
          <p:nvPr>
            <p:ph type="title"/>
          </p:nvPr>
        </p:nvSpPr>
        <p:spPr/>
        <p:txBody>
          <a:bodyPr/>
          <a:lstStyle/>
          <a:p>
            <a:r>
              <a:rPr lang="en-US" dirty="0"/>
              <a:t>Uniform Cost Search</a:t>
            </a:r>
          </a:p>
        </p:txBody>
      </p:sp>
      <p:sp>
        <p:nvSpPr>
          <p:cNvPr id="3" name="Content Placeholder 2">
            <a:extLst>
              <a:ext uri="{FF2B5EF4-FFF2-40B4-BE49-F238E27FC236}">
                <a16:creationId xmlns:a16="http://schemas.microsoft.com/office/drawing/2014/main" id="{5473D012-2A12-479D-9B18-5B26C89B11A0}"/>
              </a:ext>
            </a:extLst>
          </p:cNvPr>
          <p:cNvSpPr>
            <a:spLocks noGrp="1"/>
          </p:cNvSpPr>
          <p:nvPr>
            <p:ph idx="1"/>
          </p:nvPr>
        </p:nvSpPr>
        <p:spPr/>
        <p:txBody>
          <a:bodyPr>
            <a:normAutofit fontScale="92500"/>
          </a:bodyPr>
          <a:lstStyle/>
          <a:p>
            <a:pPr marL="285750" indent="-285750" algn="just">
              <a:buFont typeface="Wingdings" panose="05000000000000000000" pitchFamily="2" charset="2"/>
              <a:buChar char="v"/>
            </a:pPr>
            <a:r>
              <a:rPr lang="en-SG" dirty="0">
                <a:solidFill>
                  <a:srgbClr val="000000"/>
                </a:solidFill>
                <a:latin typeface="Times New Roman" panose="02020603050405020304" pitchFamily="18" charset="0"/>
                <a:cs typeface="Times New Roman" panose="02020603050405020304" pitchFamily="18" charset="0"/>
              </a:rPr>
              <a:t>Uniform-cost search is a searching algorithm used for traversing a </a:t>
            </a:r>
            <a:r>
              <a:rPr lang="en-SG" b="1" dirty="0">
                <a:solidFill>
                  <a:srgbClr val="C00000"/>
                </a:solidFill>
                <a:latin typeface="Times New Roman" panose="02020603050405020304" pitchFamily="18" charset="0"/>
                <a:cs typeface="Times New Roman" panose="02020603050405020304" pitchFamily="18" charset="0"/>
              </a:rPr>
              <a:t>weighted</a:t>
            </a:r>
            <a:r>
              <a:rPr lang="en-SG" b="1" dirty="0">
                <a:solidFill>
                  <a:srgbClr val="000000"/>
                </a:solidFill>
                <a:latin typeface="Times New Roman" panose="02020603050405020304" pitchFamily="18" charset="0"/>
                <a:cs typeface="Times New Roman" panose="02020603050405020304" pitchFamily="18" charset="0"/>
              </a:rPr>
              <a:t> </a:t>
            </a:r>
            <a:r>
              <a:rPr lang="en-SG" dirty="0">
                <a:solidFill>
                  <a:srgbClr val="000000"/>
                </a:solidFill>
                <a:latin typeface="Times New Roman" panose="02020603050405020304" pitchFamily="18" charset="0"/>
                <a:cs typeface="Times New Roman" panose="02020603050405020304" pitchFamily="18" charset="0"/>
              </a:rPr>
              <a:t>tree or graph.</a:t>
            </a:r>
          </a:p>
          <a:p>
            <a:pPr marL="285750" indent="-285750" algn="just">
              <a:buFont typeface="Wingdings" panose="05000000000000000000" pitchFamily="2" charset="2"/>
              <a:buChar char="v"/>
            </a:pPr>
            <a:r>
              <a:rPr lang="en-SG" dirty="0">
                <a:solidFill>
                  <a:srgbClr val="000000"/>
                </a:solidFill>
                <a:latin typeface="Times New Roman" panose="02020603050405020304" pitchFamily="18" charset="0"/>
                <a:cs typeface="Times New Roman" panose="02020603050405020304" pitchFamily="18" charset="0"/>
              </a:rPr>
              <a:t>This algorithm comes into play when a </a:t>
            </a:r>
            <a:r>
              <a:rPr lang="en-SG" dirty="0">
                <a:solidFill>
                  <a:srgbClr val="C00000"/>
                </a:solidFill>
                <a:latin typeface="Times New Roman" panose="02020603050405020304" pitchFamily="18" charset="0"/>
                <a:cs typeface="Times New Roman" panose="02020603050405020304" pitchFamily="18" charset="0"/>
              </a:rPr>
              <a:t>different cost </a:t>
            </a:r>
            <a:r>
              <a:rPr lang="en-SG" dirty="0">
                <a:solidFill>
                  <a:srgbClr val="000000"/>
                </a:solidFill>
                <a:latin typeface="Times New Roman" panose="02020603050405020304" pitchFamily="18" charset="0"/>
                <a:cs typeface="Times New Roman" panose="02020603050405020304" pitchFamily="18" charset="0"/>
              </a:rPr>
              <a:t>is available for </a:t>
            </a:r>
            <a:r>
              <a:rPr lang="en-SG" dirty="0">
                <a:solidFill>
                  <a:srgbClr val="C00000"/>
                </a:solidFill>
                <a:latin typeface="Times New Roman" panose="02020603050405020304" pitchFamily="18" charset="0"/>
                <a:cs typeface="Times New Roman" panose="02020603050405020304" pitchFamily="18" charset="0"/>
              </a:rPr>
              <a:t>each edge</a:t>
            </a:r>
            <a:r>
              <a:rPr lang="en-SG" dirty="0">
                <a:solidFill>
                  <a:srgbClr val="000000"/>
                </a:solidFill>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v"/>
            </a:pPr>
            <a:r>
              <a:rPr lang="en-SG" dirty="0">
                <a:solidFill>
                  <a:srgbClr val="000000"/>
                </a:solidFill>
                <a:latin typeface="Times New Roman" panose="02020603050405020304" pitchFamily="18" charset="0"/>
                <a:cs typeface="Times New Roman" panose="02020603050405020304" pitchFamily="18" charset="0"/>
              </a:rPr>
              <a:t>The primary</a:t>
            </a:r>
            <a:r>
              <a:rPr lang="en-SG" b="1" dirty="0">
                <a:solidFill>
                  <a:srgbClr val="000000"/>
                </a:solidFill>
                <a:latin typeface="Times New Roman" panose="02020603050405020304" pitchFamily="18" charset="0"/>
                <a:cs typeface="Times New Roman" panose="02020603050405020304" pitchFamily="18" charset="0"/>
              </a:rPr>
              <a:t> </a:t>
            </a:r>
            <a:r>
              <a:rPr lang="en-SG" b="1" dirty="0">
                <a:solidFill>
                  <a:srgbClr val="C00000"/>
                </a:solidFill>
                <a:latin typeface="Times New Roman" panose="02020603050405020304" pitchFamily="18" charset="0"/>
                <a:cs typeface="Times New Roman" panose="02020603050405020304" pitchFamily="18" charset="0"/>
              </a:rPr>
              <a:t>goal</a:t>
            </a:r>
            <a:r>
              <a:rPr lang="en-SG" b="1" dirty="0">
                <a:solidFill>
                  <a:srgbClr val="000000"/>
                </a:solidFill>
                <a:latin typeface="Times New Roman" panose="02020603050405020304" pitchFamily="18" charset="0"/>
                <a:cs typeface="Times New Roman" panose="02020603050405020304" pitchFamily="18" charset="0"/>
              </a:rPr>
              <a:t> </a:t>
            </a:r>
            <a:r>
              <a:rPr lang="en-SG" dirty="0">
                <a:solidFill>
                  <a:srgbClr val="000000"/>
                </a:solidFill>
                <a:latin typeface="Times New Roman" panose="02020603050405020304" pitchFamily="18" charset="0"/>
                <a:cs typeface="Times New Roman" panose="02020603050405020304" pitchFamily="18" charset="0"/>
              </a:rPr>
              <a:t>of the uniform-cost search is to </a:t>
            </a:r>
            <a:r>
              <a:rPr lang="en-SG" b="1" dirty="0">
                <a:solidFill>
                  <a:srgbClr val="C00000"/>
                </a:solidFill>
                <a:latin typeface="Times New Roman" panose="02020603050405020304" pitchFamily="18" charset="0"/>
                <a:cs typeface="Times New Roman" panose="02020603050405020304" pitchFamily="18" charset="0"/>
              </a:rPr>
              <a:t>find a path </a:t>
            </a:r>
            <a:r>
              <a:rPr lang="en-SG" dirty="0">
                <a:solidFill>
                  <a:srgbClr val="000000"/>
                </a:solidFill>
                <a:latin typeface="Times New Roman" panose="02020603050405020304" pitchFamily="18" charset="0"/>
                <a:cs typeface="Times New Roman" panose="02020603050405020304" pitchFamily="18" charset="0"/>
              </a:rPr>
              <a:t>to the goal node which has the </a:t>
            </a:r>
            <a:r>
              <a:rPr lang="en-SG" b="1" dirty="0">
                <a:solidFill>
                  <a:srgbClr val="C00000"/>
                </a:solidFill>
                <a:latin typeface="Times New Roman" panose="02020603050405020304" pitchFamily="18" charset="0"/>
                <a:cs typeface="Times New Roman" panose="02020603050405020304" pitchFamily="18" charset="0"/>
              </a:rPr>
              <a:t>lowest cumulative cost</a:t>
            </a:r>
            <a:r>
              <a:rPr lang="en-SG" dirty="0">
                <a:solidFill>
                  <a:srgbClr val="000000"/>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SG" dirty="0">
                <a:solidFill>
                  <a:srgbClr val="000000"/>
                </a:solidFill>
                <a:latin typeface="Times New Roman" panose="02020603050405020304" pitchFamily="18" charset="0"/>
                <a:cs typeface="Times New Roman" panose="02020603050405020304" pitchFamily="18" charset="0"/>
              </a:rPr>
              <a:t>Uniform-cost search expands nodes according to their path costs form the root node.</a:t>
            </a:r>
          </a:p>
          <a:p>
            <a:pPr marL="285750" indent="-285750" algn="just">
              <a:buFont typeface="Wingdings" panose="05000000000000000000" pitchFamily="2" charset="2"/>
              <a:buChar char="v"/>
            </a:pPr>
            <a:r>
              <a:rPr lang="en-SG" dirty="0">
                <a:solidFill>
                  <a:srgbClr val="000000"/>
                </a:solidFill>
                <a:latin typeface="Times New Roman" panose="02020603050405020304" pitchFamily="18" charset="0"/>
                <a:cs typeface="Times New Roman" panose="02020603050405020304" pitchFamily="18" charset="0"/>
              </a:rPr>
              <a:t> It can be used to solve any graph/tree where the optimal cost is in demand. </a:t>
            </a:r>
          </a:p>
          <a:p>
            <a:pPr marL="285750" indent="-285750" algn="just">
              <a:buFont typeface="Wingdings" panose="05000000000000000000" pitchFamily="2" charset="2"/>
              <a:buChar char="v"/>
            </a:pPr>
            <a:r>
              <a:rPr lang="en-SG" dirty="0">
                <a:solidFill>
                  <a:srgbClr val="000000"/>
                </a:solidFill>
                <a:latin typeface="Times New Roman" panose="02020603050405020304" pitchFamily="18" charset="0"/>
                <a:cs typeface="Times New Roman" panose="02020603050405020304" pitchFamily="18" charset="0"/>
              </a:rPr>
              <a:t>A uniform-cost search algorithm is implemented by the </a:t>
            </a:r>
            <a:r>
              <a:rPr lang="en-SG" dirty="0">
                <a:solidFill>
                  <a:srgbClr val="C00000"/>
                </a:solidFill>
                <a:latin typeface="Times New Roman" panose="02020603050405020304" pitchFamily="18" charset="0"/>
                <a:cs typeface="Times New Roman" panose="02020603050405020304" pitchFamily="18" charset="0"/>
              </a:rPr>
              <a:t>priority queue</a:t>
            </a:r>
            <a:r>
              <a:rPr lang="en-SG" dirty="0">
                <a:solidFill>
                  <a:srgbClr val="000000"/>
                </a:solidFill>
                <a:latin typeface="Times New Roman" panose="02020603050405020304" pitchFamily="18" charset="0"/>
                <a:cs typeface="Times New Roman" panose="02020603050405020304" pitchFamily="18" charset="0"/>
              </a:rPr>
              <a:t>. It gives maximum priority to the lowest cumulative cost. </a:t>
            </a:r>
          </a:p>
          <a:p>
            <a:pPr marL="285750" indent="-285750" algn="just">
              <a:buFont typeface="Wingdings" panose="05000000000000000000" pitchFamily="2" charset="2"/>
              <a:buChar char="v"/>
            </a:pPr>
            <a:r>
              <a:rPr lang="en-SG" dirty="0">
                <a:solidFill>
                  <a:srgbClr val="000000"/>
                </a:solidFill>
                <a:latin typeface="Times New Roman" panose="02020603050405020304" pitchFamily="18" charset="0"/>
                <a:cs typeface="Times New Roman" panose="02020603050405020304" pitchFamily="18" charset="0"/>
              </a:rPr>
              <a:t>Uniform cost search is equivalent to BFS algorithm if the path cost of all edges is the same.</a:t>
            </a:r>
          </a:p>
          <a:p>
            <a:endParaRPr lang="en-US" dirty="0"/>
          </a:p>
        </p:txBody>
      </p:sp>
    </p:spTree>
    <p:extLst>
      <p:ext uri="{BB962C8B-B14F-4D97-AF65-F5344CB8AC3E}">
        <p14:creationId xmlns:p14="http://schemas.microsoft.com/office/powerpoint/2010/main" val="410361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6311-E9B1-431B-82EA-B66660F7ECB4}"/>
              </a:ext>
            </a:extLst>
          </p:cNvPr>
          <p:cNvSpPr>
            <a:spLocks noGrp="1"/>
          </p:cNvSpPr>
          <p:nvPr>
            <p:ph type="title"/>
          </p:nvPr>
        </p:nvSpPr>
        <p:spPr/>
        <p:txBody>
          <a:bodyPr/>
          <a:lstStyle/>
          <a:p>
            <a:r>
              <a:rPr lang="en-US" dirty="0"/>
              <a:t>Example UCS</a:t>
            </a:r>
          </a:p>
        </p:txBody>
      </p:sp>
      <p:sp>
        <p:nvSpPr>
          <p:cNvPr id="3" name="Content Placeholder 2">
            <a:extLst>
              <a:ext uri="{FF2B5EF4-FFF2-40B4-BE49-F238E27FC236}">
                <a16:creationId xmlns:a16="http://schemas.microsoft.com/office/drawing/2014/main" id="{78127526-94A9-4F82-BD84-FF2301D8A3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BD24619-468F-4F6A-9526-C9BC56266A20}"/>
              </a:ext>
            </a:extLst>
          </p:cNvPr>
          <p:cNvPicPr>
            <a:picLocks noChangeAspect="1"/>
          </p:cNvPicPr>
          <p:nvPr/>
        </p:nvPicPr>
        <p:blipFill>
          <a:blip r:embed="rId2"/>
          <a:stretch>
            <a:fillRect/>
          </a:stretch>
        </p:blipFill>
        <p:spPr>
          <a:xfrm>
            <a:off x="2385502" y="2157731"/>
            <a:ext cx="6029792" cy="4201241"/>
          </a:xfrm>
          <a:prstGeom prst="rect">
            <a:avLst/>
          </a:prstGeom>
        </p:spPr>
      </p:pic>
    </p:spTree>
    <p:extLst>
      <p:ext uri="{BB962C8B-B14F-4D97-AF65-F5344CB8AC3E}">
        <p14:creationId xmlns:p14="http://schemas.microsoft.com/office/powerpoint/2010/main" val="247024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8224-8C90-4254-8D70-ED47A234E66D}"/>
              </a:ext>
            </a:extLst>
          </p:cNvPr>
          <p:cNvSpPr>
            <a:spLocks noGrp="1"/>
          </p:cNvSpPr>
          <p:nvPr>
            <p:ph type="title"/>
          </p:nvPr>
        </p:nvSpPr>
        <p:spPr/>
        <p:txBody>
          <a:bodyPr/>
          <a:lstStyle/>
          <a:p>
            <a:r>
              <a:rPr lang="en-US" dirty="0"/>
              <a:t>Uniform Cost Search</a:t>
            </a:r>
          </a:p>
        </p:txBody>
      </p:sp>
      <p:sp>
        <p:nvSpPr>
          <p:cNvPr id="3" name="Content Placeholder 2">
            <a:extLst>
              <a:ext uri="{FF2B5EF4-FFF2-40B4-BE49-F238E27FC236}">
                <a16:creationId xmlns:a16="http://schemas.microsoft.com/office/drawing/2014/main" id="{60A2D8C0-F522-4A33-9F36-C0DB1885BD6B}"/>
              </a:ext>
            </a:extLst>
          </p:cNvPr>
          <p:cNvSpPr>
            <a:spLocks noGrp="1"/>
          </p:cNvSpPr>
          <p:nvPr>
            <p:ph idx="1"/>
          </p:nvPr>
        </p:nvSpPr>
        <p:spPr/>
        <p:txBody>
          <a:bodyPr/>
          <a:lstStyle/>
          <a:p>
            <a:r>
              <a:rPr lang="en-SG" b="1" dirty="0">
                <a:solidFill>
                  <a:srgbClr val="000000"/>
                </a:solidFill>
                <a:latin typeface="Times New Roman" panose="02020603050405020304" pitchFamily="18" charset="0"/>
                <a:cs typeface="Times New Roman" panose="02020603050405020304" pitchFamily="18" charset="0"/>
              </a:rPr>
              <a:t>Advantages:</a:t>
            </a:r>
            <a:endParaRPr lang="en-SG"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dirty="0">
                <a:solidFill>
                  <a:srgbClr val="000000"/>
                </a:solidFill>
                <a:latin typeface="Times New Roman" panose="02020603050405020304" pitchFamily="18" charset="0"/>
                <a:cs typeface="Times New Roman" panose="02020603050405020304" pitchFamily="18" charset="0"/>
              </a:rPr>
              <a:t>Uniform cost search is </a:t>
            </a:r>
            <a:r>
              <a:rPr lang="en-SG" dirty="0">
                <a:solidFill>
                  <a:srgbClr val="C00000"/>
                </a:solidFill>
                <a:latin typeface="Times New Roman" panose="02020603050405020304" pitchFamily="18" charset="0"/>
                <a:cs typeface="Times New Roman" panose="02020603050405020304" pitchFamily="18" charset="0"/>
              </a:rPr>
              <a:t>optimal</a:t>
            </a:r>
            <a:r>
              <a:rPr lang="en-SG" dirty="0">
                <a:solidFill>
                  <a:srgbClr val="000000"/>
                </a:solidFill>
                <a:latin typeface="Times New Roman" panose="02020603050405020304" pitchFamily="18" charset="0"/>
                <a:cs typeface="Times New Roman" panose="02020603050405020304" pitchFamily="18" charset="0"/>
              </a:rPr>
              <a:t> because at every state the path with the least cost is chosen.</a:t>
            </a:r>
          </a:p>
          <a:p>
            <a:r>
              <a:rPr lang="en-SG" b="1" dirty="0">
                <a:solidFill>
                  <a:srgbClr val="000000"/>
                </a:solidFill>
                <a:latin typeface="Times New Roman" panose="02020603050405020304" pitchFamily="18" charset="0"/>
                <a:cs typeface="Times New Roman" panose="02020603050405020304" pitchFamily="18" charset="0"/>
              </a:rPr>
              <a:t>Disadvantages:</a:t>
            </a:r>
            <a:endParaRPr lang="en-SG"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SG" dirty="0">
                <a:solidFill>
                  <a:srgbClr val="000000"/>
                </a:solidFill>
                <a:latin typeface="Times New Roman" panose="02020603050405020304" pitchFamily="18" charset="0"/>
                <a:cs typeface="Times New Roman" panose="02020603050405020304" pitchFamily="18" charset="0"/>
              </a:rPr>
              <a:t>It does not care about the number of steps involve in searching and only concerned about path cost. Due to which this algorithm may be stuck in an infinite loop.</a:t>
            </a:r>
          </a:p>
          <a:p>
            <a:endParaRPr lang="en-US" dirty="0"/>
          </a:p>
        </p:txBody>
      </p:sp>
    </p:spTree>
    <p:extLst>
      <p:ext uri="{BB962C8B-B14F-4D97-AF65-F5344CB8AC3E}">
        <p14:creationId xmlns:p14="http://schemas.microsoft.com/office/powerpoint/2010/main" val="61684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ED5D-7050-4516-A0C1-D136AE6C3E50}"/>
              </a:ext>
            </a:extLst>
          </p:cNvPr>
          <p:cNvSpPr>
            <a:spLocks noGrp="1"/>
          </p:cNvSpPr>
          <p:nvPr>
            <p:ph type="title"/>
          </p:nvPr>
        </p:nvSpPr>
        <p:spPr/>
        <p:txBody>
          <a:bodyPr/>
          <a:lstStyle/>
          <a:p>
            <a:r>
              <a:rPr lang="en-US" dirty="0"/>
              <a:t>Properties of UCS</a:t>
            </a:r>
          </a:p>
        </p:txBody>
      </p:sp>
      <p:sp>
        <p:nvSpPr>
          <p:cNvPr id="3" name="Content Placeholder 2">
            <a:extLst>
              <a:ext uri="{FF2B5EF4-FFF2-40B4-BE49-F238E27FC236}">
                <a16:creationId xmlns:a16="http://schemas.microsoft.com/office/drawing/2014/main" id="{BABC8699-C9E9-4E2C-8122-DDAD0D67F9E8}"/>
              </a:ext>
            </a:extLst>
          </p:cNvPr>
          <p:cNvSpPr>
            <a:spLocks noGrp="1"/>
          </p:cNvSpPr>
          <p:nvPr>
            <p:ph idx="1"/>
          </p:nvPr>
        </p:nvSpPr>
        <p:spPr/>
        <p:txBody>
          <a:bodyPr>
            <a:normAutofit fontScale="77500" lnSpcReduction="20000"/>
          </a:bodyPr>
          <a:lstStyle/>
          <a:p>
            <a:pPr algn="just"/>
            <a:r>
              <a:rPr lang="en-SG" b="1" dirty="0">
                <a:solidFill>
                  <a:srgbClr val="C00000"/>
                </a:solidFill>
                <a:latin typeface="Times New Roman" panose="02020603050405020304" pitchFamily="18" charset="0"/>
                <a:cs typeface="Times New Roman" panose="02020603050405020304" pitchFamily="18" charset="0"/>
              </a:rPr>
              <a:t>Completeness</a:t>
            </a:r>
            <a:r>
              <a:rPr lang="en-SG" b="1" dirty="0">
                <a:solidFill>
                  <a:srgbClr val="000000"/>
                </a:solidFill>
                <a:latin typeface="Times New Roman" panose="02020603050405020304" pitchFamily="18" charset="0"/>
                <a:cs typeface="Times New Roman" panose="02020603050405020304" pitchFamily="18" charset="0"/>
              </a:rPr>
              <a:t>:</a:t>
            </a:r>
            <a:endParaRPr lang="en-SG" dirty="0">
              <a:solidFill>
                <a:srgbClr val="000000"/>
              </a:solidFill>
              <a:latin typeface="Times New Roman" panose="02020603050405020304" pitchFamily="18" charset="0"/>
              <a:cs typeface="Times New Roman" panose="02020603050405020304" pitchFamily="18" charset="0"/>
            </a:endParaRPr>
          </a:p>
          <a:p>
            <a:pPr algn="just"/>
            <a:r>
              <a:rPr lang="en-SG" dirty="0">
                <a:solidFill>
                  <a:srgbClr val="000000"/>
                </a:solidFill>
                <a:latin typeface="Times New Roman" panose="02020603050405020304" pitchFamily="18" charset="0"/>
                <a:cs typeface="Times New Roman" panose="02020603050405020304" pitchFamily="18" charset="0"/>
              </a:rPr>
              <a:t>Uniform-cost search is complete, such as if there is a solution, UCS will find it.</a:t>
            </a:r>
          </a:p>
          <a:p>
            <a:pPr algn="just"/>
            <a:r>
              <a:rPr lang="en-SG" b="1" dirty="0">
                <a:solidFill>
                  <a:srgbClr val="C00000"/>
                </a:solidFill>
                <a:latin typeface="Times New Roman" panose="02020603050405020304" pitchFamily="18" charset="0"/>
                <a:cs typeface="Times New Roman" panose="02020603050405020304" pitchFamily="18" charset="0"/>
              </a:rPr>
              <a:t>Time Complexity</a:t>
            </a:r>
            <a:r>
              <a:rPr lang="en-SG" b="1" dirty="0">
                <a:solidFill>
                  <a:srgbClr val="000000"/>
                </a:solidFill>
                <a:latin typeface="Times New Roman" panose="02020603050405020304" pitchFamily="18" charset="0"/>
                <a:cs typeface="Times New Roman" panose="02020603050405020304" pitchFamily="18" charset="0"/>
              </a:rPr>
              <a:t>:</a:t>
            </a:r>
            <a:endParaRPr lang="en-SG" dirty="0">
              <a:solidFill>
                <a:srgbClr val="000000"/>
              </a:solidFill>
              <a:latin typeface="Times New Roman" panose="02020603050405020304" pitchFamily="18" charset="0"/>
              <a:cs typeface="Times New Roman" panose="02020603050405020304" pitchFamily="18" charset="0"/>
            </a:endParaRPr>
          </a:p>
          <a:p>
            <a:pPr algn="just"/>
            <a:r>
              <a:rPr lang="en-SG" dirty="0">
                <a:solidFill>
                  <a:srgbClr val="000000"/>
                </a:solidFill>
                <a:latin typeface="Times New Roman" panose="02020603050405020304" pitchFamily="18" charset="0"/>
                <a:cs typeface="Times New Roman" panose="02020603050405020304" pitchFamily="18" charset="0"/>
              </a:rPr>
              <a:t>Let C* </a:t>
            </a:r>
            <a:r>
              <a:rPr lang="en-SG" b="1" dirty="0">
                <a:solidFill>
                  <a:srgbClr val="000000"/>
                </a:solidFill>
                <a:latin typeface="Times New Roman" panose="02020603050405020304" pitchFamily="18" charset="0"/>
                <a:cs typeface="Times New Roman" panose="02020603050405020304" pitchFamily="18" charset="0"/>
              </a:rPr>
              <a:t>is Cost of the optimal solution</a:t>
            </a:r>
            <a:r>
              <a:rPr lang="en-SG" dirty="0">
                <a:solidFill>
                  <a:srgbClr val="000000"/>
                </a:solidFill>
                <a:latin typeface="Times New Roman" panose="02020603050405020304" pitchFamily="18" charset="0"/>
                <a:cs typeface="Times New Roman" panose="02020603050405020304" pitchFamily="18" charset="0"/>
              </a:rPr>
              <a:t>, and </a:t>
            </a:r>
            <a:r>
              <a:rPr lang="en-SG" sz="3600" b="1" dirty="0">
                <a:solidFill>
                  <a:srgbClr val="000000"/>
                </a:solidFill>
                <a:latin typeface="Times New Roman" panose="02020603050405020304" pitchFamily="18" charset="0"/>
                <a:cs typeface="Times New Roman" panose="02020603050405020304" pitchFamily="18" charset="0"/>
              </a:rPr>
              <a:t>ε</a:t>
            </a:r>
            <a:r>
              <a:rPr lang="en-SG" dirty="0">
                <a:solidFill>
                  <a:srgbClr val="000000"/>
                </a:solidFill>
                <a:latin typeface="Times New Roman" panose="02020603050405020304" pitchFamily="18" charset="0"/>
                <a:cs typeface="Times New Roman" panose="02020603050405020304" pitchFamily="18" charset="0"/>
              </a:rPr>
              <a:t> is each step to get closer to the goal node. Then the number of steps is = C*/ε+1. Here we have taken +1, as we start from state 0 and end to C*/ε.</a:t>
            </a:r>
          </a:p>
          <a:p>
            <a:pPr algn="just"/>
            <a:r>
              <a:rPr lang="en-SG" dirty="0">
                <a:solidFill>
                  <a:srgbClr val="000000"/>
                </a:solidFill>
                <a:latin typeface="Times New Roman" panose="02020603050405020304" pitchFamily="18" charset="0"/>
                <a:cs typeface="Times New Roman" panose="02020603050405020304" pitchFamily="18" charset="0"/>
              </a:rPr>
              <a:t>Hence, the worst-case time complexity of Uniform-cost search is </a:t>
            </a:r>
            <a:r>
              <a:rPr lang="en-SG" sz="2800" b="1" dirty="0">
                <a:solidFill>
                  <a:srgbClr val="000000"/>
                </a:solidFill>
                <a:latin typeface="Times New Roman" panose="02020603050405020304" pitchFamily="18" charset="0"/>
                <a:cs typeface="Times New Roman" panose="02020603050405020304" pitchFamily="18" charset="0"/>
              </a:rPr>
              <a:t>O(b</a:t>
            </a:r>
            <a:r>
              <a:rPr lang="en-SG" sz="2800" b="1" baseline="30000" dirty="0">
                <a:solidFill>
                  <a:srgbClr val="000000"/>
                </a:solidFill>
                <a:latin typeface="Times New Roman" panose="02020603050405020304" pitchFamily="18" charset="0"/>
                <a:cs typeface="Times New Roman" panose="02020603050405020304" pitchFamily="18" charset="0"/>
              </a:rPr>
              <a:t>1 + [C*/ε]</a:t>
            </a:r>
            <a:r>
              <a:rPr lang="en-SG" sz="2800" b="1" dirty="0">
                <a:solidFill>
                  <a:srgbClr val="000000"/>
                </a:solidFill>
                <a:latin typeface="Times New Roman" panose="02020603050405020304" pitchFamily="18" charset="0"/>
                <a:cs typeface="Times New Roman" panose="02020603050405020304" pitchFamily="18" charset="0"/>
              </a:rPr>
              <a:t>)</a:t>
            </a:r>
            <a:r>
              <a:rPr lang="en-SG" sz="2800" dirty="0">
                <a:solidFill>
                  <a:srgbClr val="000000"/>
                </a:solidFill>
                <a:latin typeface="Times New Roman" panose="02020603050405020304" pitchFamily="18" charset="0"/>
                <a:cs typeface="Times New Roman" panose="02020603050405020304" pitchFamily="18" charset="0"/>
              </a:rPr>
              <a:t>.</a:t>
            </a:r>
          </a:p>
          <a:p>
            <a:pPr algn="just"/>
            <a:r>
              <a:rPr lang="en-SG" sz="2800" b="1" dirty="0">
                <a:solidFill>
                  <a:srgbClr val="C00000"/>
                </a:solidFill>
                <a:latin typeface="Times New Roman" panose="02020603050405020304" pitchFamily="18" charset="0"/>
                <a:cs typeface="Times New Roman" panose="02020603050405020304" pitchFamily="18" charset="0"/>
              </a:rPr>
              <a:t>Space Complexity</a:t>
            </a:r>
            <a:r>
              <a:rPr lang="en-SG" sz="2800" b="1" dirty="0">
                <a:solidFill>
                  <a:srgbClr val="000000"/>
                </a:solidFill>
                <a:latin typeface="Times New Roman" panose="02020603050405020304" pitchFamily="18" charset="0"/>
                <a:cs typeface="Times New Roman" panose="02020603050405020304" pitchFamily="18" charset="0"/>
              </a:rPr>
              <a:t>:</a:t>
            </a:r>
            <a:endParaRPr lang="en-SG" sz="2800" dirty="0">
              <a:solidFill>
                <a:srgbClr val="000000"/>
              </a:solidFill>
              <a:latin typeface="Times New Roman" panose="02020603050405020304" pitchFamily="18" charset="0"/>
              <a:cs typeface="Times New Roman" panose="02020603050405020304" pitchFamily="18" charset="0"/>
            </a:endParaRPr>
          </a:p>
          <a:p>
            <a:pPr algn="just"/>
            <a:r>
              <a:rPr lang="en-SG" dirty="0">
                <a:solidFill>
                  <a:srgbClr val="000000"/>
                </a:solidFill>
                <a:latin typeface="Times New Roman" panose="02020603050405020304" pitchFamily="18" charset="0"/>
                <a:cs typeface="Times New Roman" panose="02020603050405020304" pitchFamily="18" charset="0"/>
              </a:rPr>
              <a:t>The same logic is for space complexity so, the worst-case space complexity of Uniform-cost search is </a:t>
            </a:r>
            <a:r>
              <a:rPr lang="en-SG" sz="2800" b="1" dirty="0">
                <a:solidFill>
                  <a:srgbClr val="000000"/>
                </a:solidFill>
                <a:latin typeface="Times New Roman" panose="02020603050405020304" pitchFamily="18" charset="0"/>
                <a:cs typeface="Times New Roman" panose="02020603050405020304" pitchFamily="18" charset="0"/>
              </a:rPr>
              <a:t>O(b</a:t>
            </a:r>
            <a:r>
              <a:rPr lang="en-SG" sz="2800" b="1" baseline="30000" dirty="0">
                <a:solidFill>
                  <a:srgbClr val="000000"/>
                </a:solidFill>
                <a:latin typeface="Times New Roman" panose="02020603050405020304" pitchFamily="18" charset="0"/>
                <a:cs typeface="Times New Roman" panose="02020603050405020304" pitchFamily="18" charset="0"/>
              </a:rPr>
              <a:t>1 + [C*/ε]</a:t>
            </a:r>
            <a:r>
              <a:rPr lang="en-SG" sz="2800" b="1" dirty="0">
                <a:solidFill>
                  <a:srgbClr val="000000"/>
                </a:solidFill>
                <a:latin typeface="Times New Roman" panose="02020603050405020304" pitchFamily="18" charset="0"/>
                <a:cs typeface="Times New Roman" panose="02020603050405020304" pitchFamily="18" charset="0"/>
              </a:rPr>
              <a:t>)</a:t>
            </a:r>
            <a:r>
              <a:rPr lang="en-SG" sz="2800" dirty="0">
                <a:solidFill>
                  <a:srgbClr val="000000"/>
                </a:solidFill>
                <a:latin typeface="Times New Roman" panose="02020603050405020304" pitchFamily="18" charset="0"/>
                <a:cs typeface="Times New Roman" panose="02020603050405020304" pitchFamily="18" charset="0"/>
              </a:rPr>
              <a:t>.</a:t>
            </a:r>
          </a:p>
          <a:p>
            <a:pPr algn="just"/>
            <a:r>
              <a:rPr lang="en-SG" b="1" dirty="0">
                <a:solidFill>
                  <a:srgbClr val="C00000"/>
                </a:solidFill>
                <a:latin typeface="Times New Roman" panose="02020603050405020304" pitchFamily="18" charset="0"/>
                <a:cs typeface="Times New Roman" panose="02020603050405020304" pitchFamily="18" charset="0"/>
              </a:rPr>
              <a:t>Optimal</a:t>
            </a:r>
            <a:r>
              <a:rPr lang="en-SG" b="1" dirty="0">
                <a:solidFill>
                  <a:srgbClr val="000000"/>
                </a:solidFill>
                <a:latin typeface="Times New Roman" panose="02020603050405020304" pitchFamily="18" charset="0"/>
                <a:cs typeface="Times New Roman" panose="02020603050405020304" pitchFamily="18" charset="0"/>
              </a:rPr>
              <a:t>:</a:t>
            </a:r>
            <a:endParaRPr lang="en-SG" dirty="0">
              <a:solidFill>
                <a:srgbClr val="000000"/>
              </a:solidFill>
              <a:latin typeface="Times New Roman" panose="02020603050405020304" pitchFamily="18" charset="0"/>
              <a:cs typeface="Times New Roman" panose="02020603050405020304" pitchFamily="18" charset="0"/>
            </a:endParaRPr>
          </a:p>
          <a:p>
            <a:pPr algn="just"/>
            <a:r>
              <a:rPr lang="en-SG" dirty="0">
                <a:solidFill>
                  <a:srgbClr val="000000"/>
                </a:solidFill>
                <a:latin typeface="Times New Roman" panose="02020603050405020304" pitchFamily="18" charset="0"/>
                <a:cs typeface="Times New Roman" panose="02020603050405020304" pitchFamily="18" charset="0"/>
              </a:rPr>
              <a:t>Uniform-cost search is always optimal as it only selects a path with the lowest path cost</a:t>
            </a:r>
            <a:endParaRPr lang="en-US" dirty="0"/>
          </a:p>
          <a:p>
            <a:endParaRPr lang="en-US" dirty="0"/>
          </a:p>
        </p:txBody>
      </p:sp>
    </p:spTree>
    <p:extLst>
      <p:ext uri="{BB962C8B-B14F-4D97-AF65-F5344CB8AC3E}">
        <p14:creationId xmlns:p14="http://schemas.microsoft.com/office/powerpoint/2010/main" val="352175593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125</TotalTime>
  <Words>866</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 Light</vt:lpstr>
      <vt:lpstr>Times New Roman</vt:lpstr>
      <vt:lpstr>Wingdings</vt:lpstr>
      <vt:lpstr>Metropolitan</vt:lpstr>
      <vt:lpstr>Introduction to AI</vt:lpstr>
      <vt:lpstr>Depth-limited Search </vt:lpstr>
      <vt:lpstr>Example</vt:lpstr>
      <vt:lpstr>Depth-limited Search </vt:lpstr>
      <vt:lpstr>Properties of DLS</vt:lpstr>
      <vt:lpstr>Uniform Cost Search</vt:lpstr>
      <vt:lpstr>Example UCS</vt:lpstr>
      <vt:lpstr>Uniform Cost Search</vt:lpstr>
      <vt:lpstr>Properties of UCS</vt:lpstr>
      <vt:lpstr>Iterative Deepening Depth-First Search (IDDFS)</vt:lpstr>
      <vt:lpstr>Example</vt:lpstr>
      <vt:lpstr>QUESTION 1</vt:lpstr>
      <vt:lpstr>SOLUTION</vt:lpstr>
      <vt:lpstr>QUESTION 2</vt:lpstr>
      <vt:lpstr>QUESTION 3</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dc:title>
  <dc:creator>Lyernisha Franglin</dc:creator>
  <cp:lastModifiedBy>Lyernisha Franglin</cp:lastModifiedBy>
  <cp:revision>3</cp:revision>
  <dcterms:created xsi:type="dcterms:W3CDTF">2021-10-26T09:56:36Z</dcterms:created>
  <dcterms:modified xsi:type="dcterms:W3CDTF">2021-11-02T12:24:45Z</dcterms:modified>
</cp:coreProperties>
</file>