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94" r:id="rId5"/>
    <p:sldId id="265" r:id="rId6"/>
    <p:sldId id="266" r:id="rId7"/>
    <p:sldId id="295" r:id="rId8"/>
    <p:sldId id="296" r:id="rId9"/>
    <p:sldId id="297" r:id="rId10"/>
    <p:sldId id="271" r:id="rId11"/>
    <p:sldId id="267" r:id="rId12"/>
    <p:sldId id="298" r:id="rId13"/>
    <p:sldId id="299" r:id="rId14"/>
    <p:sldId id="269" r:id="rId15"/>
    <p:sldId id="270" r:id="rId16"/>
    <p:sldId id="272" r:id="rId17"/>
    <p:sldId id="300" r:id="rId18"/>
    <p:sldId id="301" r:id="rId19"/>
    <p:sldId id="273" r:id="rId20"/>
    <p:sldId id="293" r:id="rId21"/>
    <p:sldId id="302" r:id="rId22"/>
    <p:sldId id="303" r:id="rId23"/>
    <p:sldId id="304" r:id="rId24"/>
    <p:sldId id="305" r:id="rId25"/>
    <p:sldId id="26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55" autoAdjust="0"/>
    <p:restoredTop sz="94660" autoAdjust="0"/>
  </p:normalViewPr>
  <p:slideViewPr>
    <p:cSldViewPr>
      <p:cViewPr>
        <p:scale>
          <a:sx n="70" d="100"/>
          <a:sy n="70" d="100"/>
        </p:scale>
        <p:origin x="1344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824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8-02T13:13:47.4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8-02T13:14:57.5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24,'0'-24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11:32:43.4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11:32:44.3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11:32:44.8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11:32:51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11:32:51.6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3544DBD-280B-461F-A2A0-2B9F47CC7B07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customXml" Target="../ink/ink7.xm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customXml" Target="../ink/ink5.xml"/><Relationship Id="rId4" Type="http://schemas.openxmlformats.org/officeDocument/2006/relationships/customXml" Target="../ink/ink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590800"/>
            <a:ext cx="740664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Principles of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5257800"/>
            <a:ext cx="2743200" cy="78326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Presentation by</a:t>
            </a:r>
          </a:p>
          <a:p>
            <a:pPr algn="ctr"/>
            <a:r>
              <a:rPr lang="en-US" dirty="0"/>
              <a:t>Lyernisha S R</a:t>
            </a:r>
          </a:p>
        </p:txBody>
      </p:sp>
      <p:pic>
        <p:nvPicPr>
          <p:cNvPr id="5" name="Picture 4" descr="vill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990600"/>
            <a:ext cx="1219200" cy="1219200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800" y="1219200"/>
            <a:ext cx="1831398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Composition of Two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048000"/>
            <a:ext cx="6031992" cy="3200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/>
              <a:t>Notice that</a:t>
            </a:r>
          </a:p>
          <a:p>
            <a:r>
              <a:rPr lang="en-US" sz="1600" dirty="0"/>
              <a:t>The domain of </a:t>
            </a:r>
            <a:r>
              <a:rPr lang="en-US" sz="1600" dirty="0" err="1"/>
              <a:t>g</a:t>
            </a:r>
            <a:r>
              <a:rPr lang="en-US" sz="1100" dirty="0" err="1"/>
              <a:t>o</a:t>
            </a:r>
            <a:r>
              <a:rPr lang="en-US" sz="1600" dirty="0" err="1"/>
              <a:t>f</a:t>
            </a:r>
            <a:r>
              <a:rPr lang="en-US" sz="1600" dirty="0"/>
              <a:t>  is the domain of f.</a:t>
            </a:r>
          </a:p>
          <a:p>
            <a:r>
              <a:rPr lang="en-US" sz="1600" dirty="0"/>
              <a:t>The </a:t>
            </a:r>
            <a:r>
              <a:rPr lang="en-US" sz="1600" dirty="0" err="1"/>
              <a:t>codomain</a:t>
            </a:r>
            <a:r>
              <a:rPr lang="en-US" sz="1600" dirty="0"/>
              <a:t> of </a:t>
            </a:r>
            <a:r>
              <a:rPr lang="en-US" sz="1600" dirty="0" err="1"/>
              <a:t>g</a:t>
            </a:r>
            <a:r>
              <a:rPr lang="en-US" sz="1100" dirty="0" err="1"/>
              <a:t>o</a:t>
            </a:r>
            <a:r>
              <a:rPr lang="en-US" sz="1600" dirty="0" err="1"/>
              <a:t>f</a:t>
            </a:r>
            <a:r>
              <a:rPr lang="en-US" sz="1600" dirty="0"/>
              <a:t> is the </a:t>
            </a:r>
            <a:r>
              <a:rPr lang="en-US" sz="1600" dirty="0" err="1"/>
              <a:t>codomain</a:t>
            </a:r>
            <a:r>
              <a:rPr lang="en-US" sz="1600" dirty="0"/>
              <a:t> of g.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Consider the following two functions:</a:t>
            </a:r>
          </a:p>
          <a:p>
            <a:pPr lvl="1"/>
            <a:r>
              <a:rPr lang="en-US" sz="1600" dirty="0"/>
              <a:t>𝑓:𝑵×𝑵→𝒁, given by 𝑓(𝑚,𝑛)=𝑚−𝑛 </a:t>
            </a:r>
          </a:p>
          <a:p>
            <a:pPr lvl="1"/>
            <a:r>
              <a:rPr lang="en-US" sz="1600" dirty="0"/>
              <a:t>𝑔:𝒁→𝑵,given by 𝑔(𝑝)=2+𝑝</a:t>
            </a:r>
            <a:r>
              <a:rPr lang="en-US" sz="1600" baseline="30000" dirty="0"/>
              <a:t>4</a:t>
            </a:r>
            <a:r>
              <a:rPr lang="en-US" sz="1600" dirty="0"/>
              <a:t> </a:t>
            </a:r>
          </a:p>
          <a:p>
            <a:pPr lvl="1">
              <a:buNone/>
            </a:pPr>
            <a:r>
              <a:rPr lang="en-US" sz="1600" dirty="0"/>
              <a:t>Calculate (𝑔∘𝑓)(4,6).</a:t>
            </a:r>
          </a:p>
          <a:p>
            <a:pPr lvl="1">
              <a:buNone/>
            </a:pP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95400"/>
            <a:ext cx="73818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105400" y="54864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g(f(4,6))=g(4-6)</a:t>
            </a:r>
          </a:p>
          <a:p>
            <a:r>
              <a:rPr lang="en-US" dirty="0">
                <a:solidFill>
                  <a:srgbClr val="FF0000"/>
                </a:solidFill>
              </a:rPr>
              <a:t>g(-2)=2+(-2)</a:t>
            </a:r>
            <a:r>
              <a:rPr lang="en-US" baseline="30000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  =2+16=18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087438" indent="-1087438"/>
            <a:r>
              <a:rPr lang="en-US" sz="2000" dirty="0"/>
              <a:t>(b)Consider the following two functions:</a:t>
            </a:r>
            <a:br>
              <a:rPr lang="en-US" sz="2000" dirty="0"/>
            </a:br>
            <a:r>
              <a:rPr lang="en-US" sz="2000" dirty="0"/>
              <a:t>f: N × N → R, given by f(</a:t>
            </a:r>
            <a:r>
              <a:rPr lang="en-US" sz="2000" dirty="0" err="1"/>
              <a:t>m,n</a:t>
            </a:r>
            <a:r>
              <a:rPr lang="en-US" sz="2000" dirty="0"/>
              <a:t>)=n</a:t>
            </a:r>
            <a:r>
              <a:rPr lang="en-US" sz="2000" baseline="30000" dirty="0"/>
              <a:t>3</a:t>
            </a:r>
            <a:r>
              <a:rPr lang="en-US" sz="2000" dirty="0"/>
              <a:t>÷m </a:t>
            </a:r>
            <a:br>
              <a:rPr lang="en-US" sz="2000" dirty="0"/>
            </a:br>
            <a:r>
              <a:rPr lang="en-US" sz="2000" dirty="0"/>
              <a:t>g: R→ Z, given by 𝑔(𝑝) = 2 + (3 ×p)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State the domain and co domain of the function g ₒ f.</a:t>
            </a:r>
          </a:p>
          <a:p>
            <a:endParaRPr lang="en-US" dirty="0"/>
          </a:p>
          <a:p>
            <a:pPr>
              <a:buNone/>
            </a:pPr>
            <a:br>
              <a:rPr lang="en-US" dirty="0"/>
            </a:br>
            <a:r>
              <a:rPr lang="en-US" dirty="0"/>
              <a:t>(ii) Calculate (g ₒ f)(4, 2)</a:t>
            </a:r>
          </a:p>
          <a:p>
            <a:pPr>
              <a:buNone/>
            </a:pPr>
            <a:r>
              <a:rPr lang="en-US" dirty="0"/>
              <a:t>				answer= </a:t>
            </a:r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438400"/>
            <a:ext cx="5257800" cy="1157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9015-C959-493F-A9A4-2D837ADA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to find!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4AAF-DE02-4A65-8C37-F95CB9CA0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f(x) = 3x + 2 and g(x) = 2x + 5.</a:t>
            </a:r>
          </a:p>
          <a:p>
            <a:pPr marL="82296" indent="0">
              <a:buNone/>
            </a:pPr>
            <a:r>
              <a:rPr lang="en-US" dirty="0"/>
              <a:t>Find f ∘ g (5).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A. 19</a:t>
            </a:r>
          </a:p>
          <a:p>
            <a:pPr marL="82296" indent="0">
              <a:buNone/>
            </a:pPr>
            <a:r>
              <a:rPr lang="en-US" dirty="0"/>
              <a:t>B. 39</a:t>
            </a:r>
          </a:p>
          <a:p>
            <a:pPr marL="82296" indent="0">
              <a:buNone/>
            </a:pPr>
            <a:r>
              <a:rPr lang="en-US" dirty="0"/>
              <a:t>C. 47</a:t>
            </a:r>
          </a:p>
        </p:txBody>
      </p:sp>
    </p:spTree>
    <p:extLst>
      <p:ext uri="{BB962C8B-B14F-4D97-AF65-F5344CB8AC3E}">
        <p14:creationId xmlns:p14="http://schemas.microsoft.com/office/powerpoint/2010/main" val="3873213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64666-0BEA-4F60-9575-2742084C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to find!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0E46F-4F13-4C52-AAEF-2C0930A1E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f(x) = 2x – 4 and g(x) = 2x + 8.</a:t>
            </a:r>
          </a:p>
          <a:p>
            <a:pPr marL="82296" indent="0">
              <a:buNone/>
            </a:pPr>
            <a:r>
              <a:rPr lang="en-US" dirty="0"/>
              <a:t>Find g ∘ f( x).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A. 4x</a:t>
            </a:r>
          </a:p>
          <a:p>
            <a:pPr marL="82296" indent="0">
              <a:buNone/>
            </a:pPr>
            <a:r>
              <a:rPr lang="en-US" dirty="0"/>
              <a:t>B. 4x+4</a:t>
            </a:r>
          </a:p>
          <a:p>
            <a:pPr marL="82296" indent="0">
              <a:buNone/>
            </a:pPr>
            <a:r>
              <a:rPr lang="en-US" dirty="0"/>
              <a:t>C. 2x+4</a:t>
            </a:r>
          </a:p>
        </p:txBody>
      </p:sp>
    </p:spTree>
    <p:extLst>
      <p:ext uri="{BB962C8B-B14F-4D97-AF65-F5344CB8AC3E}">
        <p14:creationId xmlns:p14="http://schemas.microsoft.com/office/powerpoint/2010/main" val="1299484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</a:t>
            </a: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780" y="4876800"/>
            <a:ext cx="746782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9AF460-2DC3-4A5B-B880-AB907E42B3FB}"/>
              </a:ext>
            </a:extLst>
          </p:cNvPr>
          <p:cNvSpPr txBox="1"/>
          <p:nvPr/>
        </p:nvSpPr>
        <p:spPr>
          <a:xfrm>
            <a:off x="1435608" y="1328107"/>
            <a:ext cx="7174992" cy="807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05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function is said to be an 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injection (one-to-one)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if and only if the function maps </a:t>
            </a:r>
            <a:r>
              <a:rPr lang="en-US" sz="1800" b="0" i="0" u="none" strike="noStrike" baseline="0" dirty="0" err="1">
                <a:solidFill>
                  <a:srgbClr val="FF0000"/>
                </a:solidFill>
                <a:latin typeface="Calibri" panose="020F0502020204030204" pitchFamily="34" charset="0"/>
              </a:rPr>
              <a:t>distinct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members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of the domain to </a:t>
            </a:r>
            <a:r>
              <a:rPr lang="en-US" sz="1800" b="0" i="0" u="none" strike="noStrike" baseline="0" dirty="0" err="1">
                <a:solidFill>
                  <a:srgbClr val="FF0000"/>
                </a:solidFill>
                <a:latin typeface="Calibri" panose="020F0502020204030204" pitchFamily="34" charset="0"/>
              </a:rPr>
              <a:t>distinct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members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of the codomain.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490A9-A2EC-4D1C-95B7-967160FDA810}"/>
              </a:ext>
            </a:extLst>
          </p:cNvPr>
          <p:cNvSpPr txBox="1"/>
          <p:nvPr/>
        </p:nvSpPr>
        <p:spPr>
          <a:xfrm>
            <a:off x="2017594" y="2300537"/>
            <a:ext cx="51088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𝑥</a:t>
            </a:r>
            <a:r>
              <a:rPr lang="en-US" sz="2400" b="0" i="0" u="none" strike="noStrike" baseline="-25000" dirty="0">
                <a:solidFill>
                  <a:srgbClr val="000000"/>
                </a:solidFill>
                <a:latin typeface="Cambria Math" panose="02040503050406030204" pitchFamily="18" charset="0"/>
              </a:rPr>
              <a:t>1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≠𝑥</a:t>
            </a:r>
            <a:r>
              <a:rPr lang="en-US" sz="2400" baseline="-25000" dirty="0">
                <a:solidFill>
                  <a:srgbClr val="000000"/>
                </a:solidFill>
                <a:latin typeface="Cambria Math" panose="02040503050406030204" pitchFamily="18" charset="0"/>
              </a:rPr>
              <a:t>2                         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⟹      𝑓(𝑥</a:t>
            </a:r>
            <a:r>
              <a:rPr lang="en-US" sz="2400" baseline="-25000" dirty="0">
                <a:solidFill>
                  <a:srgbClr val="000000"/>
                </a:solidFill>
                <a:latin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srgbClr val="000000"/>
                </a:solidFill>
                <a:latin typeface="Cambria Math" panose="02040503050406030204" pitchFamily="18" charset="0"/>
              </a:rPr>
              <a:t>)</a:t>
            </a:r>
            <a:r>
              <a:rPr lang="en-US" sz="2400" baseline="-25000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≠𝑓(𝑥</a:t>
            </a:r>
            <a:r>
              <a:rPr lang="en-US" sz="2400" baseline="-25000" dirty="0">
                <a:solidFill>
                  <a:srgbClr val="000000"/>
                </a:solidFill>
                <a:latin typeface="Cambria Math" panose="02040503050406030204" pitchFamily="18" charset="0"/>
              </a:rPr>
              <a:t>2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)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𝑓(𝑥</a:t>
            </a:r>
            <a:r>
              <a:rPr lang="en-US" sz="2400" baseline="-25000" dirty="0">
                <a:solidFill>
                  <a:srgbClr val="000000"/>
                </a:solidFill>
                <a:latin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srgbClr val="000000"/>
                </a:solidFill>
                <a:latin typeface="Cambria Math" panose="02040503050406030204" pitchFamily="18" charset="0"/>
              </a:rPr>
              <a:t>)</a:t>
            </a:r>
            <a:r>
              <a:rPr lang="en-US" sz="2400" baseline="-25000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=𝑓(𝑥</a:t>
            </a:r>
            <a:r>
              <a:rPr lang="en-US" sz="2400" baseline="-25000" dirty="0">
                <a:solidFill>
                  <a:srgbClr val="000000"/>
                </a:solidFill>
                <a:latin typeface="Cambria Math" panose="02040503050406030204" pitchFamily="18" charset="0"/>
              </a:rPr>
              <a:t>2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)   ⟹    𝑥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1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=𝑥</a:t>
            </a:r>
            <a:r>
              <a:rPr lang="en-US" sz="2400" baseline="-25000" dirty="0">
                <a:solidFill>
                  <a:srgbClr val="000000"/>
                </a:solidFill>
                <a:latin typeface="Cambria Math" panose="02040503050406030204" pitchFamily="18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9510DC-CE71-478A-A3A7-6770B02B03C7}"/>
              </a:ext>
            </a:extLst>
          </p:cNvPr>
          <p:cNvSpPr txBox="1"/>
          <p:nvPr/>
        </p:nvSpPr>
        <p:spPr>
          <a:xfrm>
            <a:off x="1524000" y="3665527"/>
            <a:ext cx="457882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E.g., 	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𝑓:𝐍→𝐍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given by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𝑓(𝑥</a:t>
            </a:r>
            <a:r>
              <a:rPr lang="en-US" sz="2400" dirty="0">
                <a:solidFill>
                  <a:srgbClr val="000000"/>
                </a:solidFill>
                <a:latin typeface="Cambria Math" panose="02040503050406030204" pitchFamily="18" charset="0"/>
              </a:rPr>
              <a:t>)</a:t>
            </a:r>
            <a:r>
              <a:rPr lang="en-US" sz="2400" baseline="-25000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=𝑥</a:t>
            </a:r>
            <a:r>
              <a:rPr lang="en-US" sz="1700" b="0" i="0" u="none" strike="noStrike" baseline="30000" dirty="0">
                <a:solidFill>
                  <a:srgbClr val="000000"/>
                </a:solidFill>
                <a:latin typeface="Cambria Math" panose="02040503050406030204" pitchFamily="18" charset="0"/>
              </a:rPr>
              <a:t>2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	𝑓:𝐙→𝐙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given by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𝑓(𝑥</a:t>
            </a:r>
            <a:r>
              <a:rPr lang="en-US" sz="2400" dirty="0">
                <a:solidFill>
                  <a:srgbClr val="000000"/>
                </a:solidFill>
                <a:latin typeface="Cambria Math" panose="02040503050406030204" pitchFamily="18" charset="0"/>
              </a:rPr>
              <a:t>)</a:t>
            </a:r>
            <a:r>
              <a:rPr lang="en-US" sz="2400" baseline="-25000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=𝑥</a:t>
            </a:r>
            <a:r>
              <a:rPr lang="en-US" sz="1700" b="0" i="0" u="none" strike="noStrike" baseline="30000" dirty="0">
                <a:solidFill>
                  <a:srgbClr val="000000"/>
                </a:solidFill>
                <a:latin typeface="Cambria Math" panose="02040503050406030204" pitchFamily="18" charset="0"/>
              </a:rPr>
              <a:t>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Surjection</a:t>
            </a: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28787" y="5040311"/>
            <a:ext cx="5686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A4C24-72C9-47FF-A8A3-06CAE82F5E8E}"/>
              </a:ext>
            </a:extLst>
          </p:cNvPr>
          <p:cNvSpPr txBox="1"/>
          <p:nvPr/>
        </p:nvSpPr>
        <p:spPr>
          <a:xfrm>
            <a:off x="1445844" y="1233827"/>
            <a:ext cx="7348538" cy="1084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05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function is said to be a 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surjection (onto)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if and only if its image-set is equal to its codomain. In other words, a surjection is a function in which every element in the codomain is the image of at least one element in the domain.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7D0FED-B59A-4DF3-A051-19AB967A8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844" y="2622250"/>
            <a:ext cx="7120638" cy="16134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</a:t>
            </a:r>
          </a:p>
          <a:p>
            <a:endParaRPr lang="en-US" dirty="0"/>
          </a:p>
          <a:p>
            <a:r>
              <a:rPr lang="en-US" sz="2000" b="1" dirty="0"/>
              <a:t>| </a:t>
            </a:r>
            <a:r>
              <a:rPr lang="en-US" sz="2000" dirty="0"/>
              <a:t>Domain </a:t>
            </a:r>
            <a:r>
              <a:rPr lang="en-US" sz="2000" b="1" dirty="0"/>
              <a:t>| </a:t>
            </a:r>
            <a:r>
              <a:rPr lang="en-US" sz="2000" dirty="0"/>
              <a:t>= </a:t>
            </a:r>
            <a:r>
              <a:rPr lang="en-US" sz="2000" b="1" dirty="0"/>
              <a:t>| </a:t>
            </a:r>
            <a:r>
              <a:rPr lang="en-US" sz="2000" dirty="0"/>
              <a:t>Codomain </a:t>
            </a:r>
            <a:r>
              <a:rPr lang="en-US" sz="2000" b="1" dirty="0"/>
              <a:t>|</a:t>
            </a:r>
          </a:p>
          <a:p>
            <a:r>
              <a:rPr lang="en-US" sz="2000" dirty="0"/>
              <a:t>It is also known as a </a:t>
            </a:r>
            <a:r>
              <a:rPr lang="en-US" sz="2000" i="1" dirty="0"/>
              <a:t>one-to-one and onto function</a:t>
            </a:r>
            <a:r>
              <a:rPr lang="en-US" i="1" dirty="0"/>
              <a:t>.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00200"/>
            <a:ext cx="7319963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1E6C-0081-4EBF-B6EE-E75B1BA4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74093"/>
            <a:ext cx="793699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Functions with Different Properties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A61B79-D6E2-4A14-AE56-5656F22F1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361" y="1819980"/>
            <a:ext cx="7499350" cy="321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69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C3DC-E8FD-47C1-8FF0-27B19073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F6A9B-C09E-42B9-AF13-767BCDDA6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Suppose A={1,2,3}, and B={</a:t>
            </a:r>
            <a:r>
              <a:rPr lang="en-US" dirty="0" err="1"/>
              <a:t>r,s,t,u,v</a:t>
            </a:r>
            <a:r>
              <a:rPr lang="en-US" dirty="0"/>
              <a:t>} and</a:t>
            </a:r>
          </a:p>
          <a:p>
            <a:pPr marL="80963" indent="655638">
              <a:buNone/>
            </a:pPr>
            <a:r>
              <a:rPr lang="en-US" dirty="0"/>
              <a:t>f(1) = s	g(1) = r</a:t>
            </a:r>
          </a:p>
          <a:p>
            <a:pPr marL="80963" indent="655638">
              <a:buNone/>
            </a:pPr>
            <a:r>
              <a:rPr lang="en-US" dirty="0"/>
              <a:t>f(2) = t 	g(2) = t</a:t>
            </a:r>
          </a:p>
          <a:p>
            <a:pPr marL="80963" indent="655638">
              <a:buNone/>
            </a:pPr>
            <a:r>
              <a:rPr lang="en-US" dirty="0"/>
              <a:t>f(3) = r 	g(3) = r </a:t>
            </a:r>
          </a:p>
          <a:p>
            <a:pPr marL="80963" indent="655638"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0963" indent="314325">
              <a:buNone/>
            </a:pPr>
            <a:r>
              <a:rPr lang="en-US" dirty="0"/>
              <a:t>A. f and g are injective</a:t>
            </a:r>
          </a:p>
          <a:p>
            <a:pPr marL="80963" indent="314325">
              <a:buNone/>
            </a:pPr>
            <a:r>
              <a:rPr lang="en-US" dirty="0"/>
              <a:t>B. f is injective and g is not</a:t>
            </a:r>
          </a:p>
          <a:p>
            <a:pPr marL="80963" indent="314325">
              <a:buNone/>
            </a:pPr>
            <a:r>
              <a:rPr lang="en-US" dirty="0"/>
              <a:t>C. f is not injective and g is</a:t>
            </a:r>
          </a:p>
          <a:p>
            <a:pPr marL="80963" indent="314325">
              <a:buNone/>
            </a:pPr>
            <a:r>
              <a:rPr lang="en-US" dirty="0"/>
              <a:t>D. neither f and g is injective</a:t>
            </a:r>
          </a:p>
        </p:txBody>
      </p:sp>
    </p:spTree>
    <p:extLst>
      <p:ext uri="{BB962C8B-B14F-4D97-AF65-F5344CB8AC3E}">
        <p14:creationId xmlns:p14="http://schemas.microsoft.com/office/powerpoint/2010/main" val="3173844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For each of the following functions, determine whether</a:t>
            </a:r>
          </a:p>
          <a:p>
            <a:pPr>
              <a:buNone/>
            </a:pPr>
            <a:r>
              <a:rPr lang="en-US" sz="2400" dirty="0"/>
              <a:t>they are an injection, a  surjection or a </a:t>
            </a:r>
            <a:r>
              <a:rPr lang="en-US" sz="2400" dirty="0" err="1"/>
              <a:t>bijection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 f : {-2, -1, 0, 1, 2, 3, 4} → { 0, 1, 4, 9, 16 }, given by f (</a:t>
            </a:r>
            <a:r>
              <a:rPr lang="en-US" sz="2000" i="1" dirty="0"/>
              <a:t>x</a:t>
            </a:r>
            <a:r>
              <a:rPr lang="en-US" sz="2000" dirty="0"/>
              <a:t>) = </a:t>
            </a:r>
            <a:r>
              <a:rPr lang="en-US" sz="2000" i="1" dirty="0"/>
              <a:t>x</a:t>
            </a:r>
            <a:r>
              <a:rPr lang="en-US" sz="2000" baseline="30000" dirty="0"/>
              <a:t>2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(ii) f : </a:t>
            </a:r>
            <a:r>
              <a:rPr lang="en-US" sz="2000" b="1" dirty="0"/>
              <a:t>N</a:t>
            </a:r>
            <a:r>
              <a:rPr lang="en-US" sz="2000" dirty="0"/>
              <a:t>→ </a:t>
            </a:r>
            <a:r>
              <a:rPr lang="en-US" sz="2000" b="1" dirty="0"/>
              <a:t>N 	</a:t>
            </a:r>
            <a:r>
              <a:rPr lang="en-US" sz="2000" dirty="0"/>
              <a:t>given by  f (n) = 4n.</a:t>
            </a:r>
          </a:p>
          <a:p>
            <a:pPr>
              <a:buNone/>
            </a:pPr>
            <a:r>
              <a:rPr lang="en-US" sz="2000" dirty="0"/>
              <a:t>(iii) f : </a:t>
            </a:r>
            <a:r>
              <a:rPr lang="en-US" sz="2000" b="1" dirty="0"/>
              <a:t>N</a:t>
            </a:r>
            <a:r>
              <a:rPr lang="en-US" sz="2000" dirty="0"/>
              <a:t>→ </a:t>
            </a:r>
            <a:r>
              <a:rPr lang="en-US" sz="2000" b="1" dirty="0"/>
              <a:t>N 	</a:t>
            </a:r>
            <a:r>
              <a:rPr lang="en-US" sz="2000" dirty="0"/>
              <a:t>given by	 f (n) = n-(-1)</a:t>
            </a:r>
            <a:r>
              <a:rPr lang="en-US" sz="2000" baseline="30000" dirty="0"/>
              <a:t>n</a:t>
            </a:r>
            <a:r>
              <a:rPr lang="en-US" sz="2000" dirty="0"/>
              <a:t>.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43434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arenR"/>
            </a:pPr>
            <a:r>
              <a:rPr lang="en-US" dirty="0">
                <a:solidFill>
                  <a:srgbClr val="FF0000"/>
                </a:solidFill>
              </a:rPr>
              <a:t>SURJECTION</a:t>
            </a:r>
          </a:p>
          <a:p>
            <a:pPr marL="400050" indent="-400050">
              <a:buAutoNum type="romanLcParenR"/>
            </a:pPr>
            <a:r>
              <a:rPr lang="en-US" dirty="0">
                <a:solidFill>
                  <a:srgbClr val="FF0000"/>
                </a:solidFill>
              </a:rPr>
              <a:t>BIJECTION</a:t>
            </a:r>
          </a:p>
          <a:p>
            <a:pPr marL="400050" indent="-400050">
              <a:buAutoNum type="romanLcParenR"/>
            </a:pPr>
            <a:r>
              <a:rPr lang="en-US" dirty="0">
                <a:solidFill>
                  <a:srgbClr val="FF0000"/>
                </a:solidFill>
              </a:rPr>
              <a:t>BIJECTION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3360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Functions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5ADA-E9A3-48BB-9961-318AD0CA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7D992-2E05-4F4F-BC48-81CE9BCE8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dirty="0"/>
              <a:t>Consider these functions from the set of students in a discrete mathematics class. Under what conditions is the function one-to-one if it assigns to a student his or her</a:t>
            </a:r>
          </a:p>
          <a:p>
            <a:pPr marL="82296" indent="0">
              <a:buNone/>
            </a:pPr>
            <a:endParaRPr lang="en-US" sz="2400" dirty="0"/>
          </a:p>
          <a:p>
            <a:pPr marL="82296" indent="0">
              <a:buNone/>
            </a:pPr>
            <a:endParaRPr lang="en-US" sz="2400" dirty="0"/>
          </a:p>
          <a:p>
            <a:pPr marL="82296" indent="0">
              <a:buNone/>
            </a:pPr>
            <a:r>
              <a:rPr lang="en-US" sz="2400" dirty="0"/>
              <a:t>a) mobile phone number.</a:t>
            </a:r>
          </a:p>
          <a:p>
            <a:pPr marL="82296" indent="0">
              <a:buNone/>
            </a:pPr>
            <a:r>
              <a:rPr lang="en-US" sz="2400" dirty="0"/>
              <a:t>b) student identification number.</a:t>
            </a:r>
          </a:p>
          <a:p>
            <a:pPr marL="82296" indent="0">
              <a:buNone/>
            </a:pPr>
            <a:r>
              <a:rPr lang="en-US" sz="2400" dirty="0"/>
              <a:t>c) final grade in the class.</a:t>
            </a:r>
          </a:p>
          <a:p>
            <a:pPr marL="82296" indent="0">
              <a:buNone/>
            </a:pPr>
            <a:r>
              <a:rPr lang="en-US" sz="2400" dirty="0"/>
              <a:t>d) home town.</a:t>
            </a:r>
          </a:p>
        </p:txBody>
      </p:sp>
    </p:spTree>
    <p:extLst>
      <p:ext uri="{BB962C8B-B14F-4D97-AF65-F5344CB8AC3E}">
        <p14:creationId xmlns:p14="http://schemas.microsoft.com/office/powerpoint/2010/main" val="2704748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A67D-AC4B-497F-8E17-EFBEF1E1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0DF28-296F-4820-8858-C97BBD306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a function is bijective, the function has an inverse function.</a:t>
            </a:r>
          </a:p>
          <a:p>
            <a:r>
              <a:rPr lang="en-US" sz="2400" dirty="0"/>
              <a:t>Let 𝑓:𝑋→𝑌 be a bijection. Then the function 𝑔:𝑌→𝑋 such that 𝑔(𝑦)=𝑥 where 𝑦=𝑓(𝑥) is called the inverse of f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DB188F0-4660-466A-BD28-18AB3E8AB512}"/>
                  </a:ext>
                </a:extLst>
              </p14:cNvPr>
              <p14:cNvContentPartPr/>
              <p14:nvPr/>
            </p14:nvContentPartPr>
            <p14:xfrm>
              <a:off x="10139781" y="2742641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DB188F0-4660-466A-BD28-18AB3E8AB5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31141" y="27340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F37D400-2575-4965-B6A2-33072A4368D9}"/>
                  </a:ext>
                </a:extLst>
              </p14:cNvPr>
              <p14:cNvContentPartPr/>
              <p14:nvPr/>
            </p14:nvContentPartPr>
            <p14:xfrm>
              <a:off x="4639701" y="1896641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F37D400-2575-4965-B6A2-33072A4368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30701" y="18880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2517777-BAC9-4DE6-AE5C-D5B12AA0A528}"/>
                  </a:ext>
                </a:extLst>
              </p14:cNvPr>
              <p14:cNvContentPartPr/>
              <p14:nvPr/>
            </p14:nvContentPartPr>
            <p14:xfrm>
              <a:off x="3957141" y="3575321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2517777-BAC9-4DE6-AE5C-D5B12AA0A5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8501" y="356632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2ADA465-0D82-47B1-97EA-872F98D006AA}"/>
                  </a:ext>
                </a:extLst>
              </p14:cNvPr>
              <p14:cNvContentPartPr/>
              <p14:nvPr/>
            </p14:nvContentPartPr>
            <p14:xfrm>
              <a:off x="2974701" y="3957641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2ADA465-0D82-47B1-97EA-872F98D006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65701" y="394864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188B255-E9EE-42ED-B2C9-FC5B633FF9F3}"/>
                  </a:ext>
                </a:extLst>
              </p14:cNvPr>
              <p14:cNvContentPartPr/>
              <p14:nvPr/>
            </p14:nvContentPartPr>
            <p14:xfrm>
              <a:off x="3056421" y="4612481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188B255-E9EE-42ED-B2C9-FC5B633FF9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7781" y="460384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1956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9B46-5BCE-47A8-8E50-E36A113F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0E0E5-4C8C-4C69-ADA4-FD369FC91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C26AF-2770-4791-ABCF-D6CA3DD38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1467134"/>
            <a:ext cx="7415212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49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F7179F-6FDA-4754-9780-65C9513EB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65238"/>
            <a:ext cx="6705600" cy="502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318C19-5D00-4081-8A72-3EAFB40CE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14" y="257578"/>
            <a:ext cx="57531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23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EBE0-A9CA-4C8B-BB91-F3383509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6FD4A-7CF1-4229-96A4-60B50D57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  <a:p>
            <a:r>
              <a:rPr lang="en-US" dirty="0"/>
              <a:t>Composition</a:t>
            </a:r>
          </a:p>
          <a:p>
            <a:r>
              <a:rPr lang="en-US" dirty="0"/>
              <a:t>Injection</a:t>
            </a:r>
          </a:p>
          <a:p>
            <a:r>
              <a:rPr lang="en-US" dirty="0"/>
              <a:t>Surjection</a:t>
            </a:r>
          </a:p>
          <a:p>
            <a:r>
              <a:rPr lang="en-US" dirty="0"/>
              <a:t>Bijection</a:t>
            </a:r>
          </a:p>
          <a:p>
            <a:r>
              <a:rPr lang="en-US" dirty="0"/>
              <a:t>Inverse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459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895600"/>
            <a:ext cx="7498080" cy="114300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Let </a:t>
            </a:r>
            <a:r>
              <a:rPr lang="en-US" sz="2000" i="1" dirty="0"/>
              <a:t>X and Y be sets. </a:t>
            </a:r>
          </a:p>
          <a:p>
            <a:r>
              <a:rPr lang="en-US" sz="2000" i="1" dirty="0"/>
              <a:t>A function f from X to Y , is a relation that assigns each  y-value with only one x-value.</a:t>
            </a:r>
          </a:p>
          <a:p>
            <a:r>
              <a:rPr lang="en-US" sz="2000" dirty="0"/>
              <a:t>The standard notation </a:t>
            </a:r>
            <a:r>
              <a:rPr lang="en-US" sz="2000" i="1" dirty="0"/>
              <a:t>f : X </a:t>
            </a:r>
            <a:r>
              <a:rPr lang="en-US" sz="2000" i="1" dirty="0">
                <a:latin typeface="Yu Gothic UI"/>
                <a:ea typeface="Yu Gothic UI"/>
              </a:rPr>
              <a:t>→</a:t>
            </a:r>
            <a:r>
              <a:rPr lang="en-US" sz="2000" i="1" dirty="0"/>
              <a:t>Y is used to denote a function f from set X to set Y.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E43F-81CF-4B07-A89E-3AC6E426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2EF1E-C0E5-40D5-AFFE-53FF9E689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82296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Approach 1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explicitly state the assignment by the form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f(x)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for every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x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 the domain.</a:t>
            </a:r>
          </a:p>
          <a:p>
            <a:pPr marL="80963" indent="657225">
              <a:buNone/>
            </a:pPr>
            <a:r>
              <a:rPr lang="en-US" sz="1800" b="0" i="0" u="none" strike="noStrike" baseline="0" dirty="0">
                <a:solidFill>
                  <a:srgbClr val="C00000"/>
                </a:solidFill>
                <a:latin typeface="Calibri" panose="020F0502020204030204" pitchFamily="34" charset="0"/>
              </a:rPr>
              <a:t>A function 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Cambria Math" panose="02040503050406030204" pitchFamily="18" charset="0"/>
              </a:rPr>
              <a:t>𝑓:𝑋→𝐍 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Calibri" panose="020F0502020204030204" pitchFamily="34" charset="0"/>
              </a:rPr>
              <a:t>with 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Cambria Math" panose="02040503050406030204" pitchFamily="18" charset="0"/>
              </a:rPr>
              <a:t>𝑋={1,2,3,4} 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Calibri" panose="020F0502020204030204" pitchFamily="34" charset="0"/>
              </a:rPr>
              <a:t>given by </a:t>
            </a:r>
          </a:p>
          <a:p>
            <a:pPr marL="80963" indent="657225">
              <a:buNone/>
            </a:pPr>
            <a:r>
              <a:rPr lang="en-US" sz="1800" b="0" i="0" u="none" strike="noStrike" baseline="0" dirty="0">
                <a:solidFill>
                  <a:srgbClr val="C00000"/>
                </a:solidFill>
                <a:latin typeface="Cambria Math" panose="02040503050406030204" pitchFamily="18" charset="0"/>
              </a:rPr>
              <a:t>𝑓(1)=39,𝑓(2)=40,𝑓(3)=39,𝑓(4)=36</a:t>
            </a:r>
          </a:p>
          <a:p>
            <a:pPr marL="82296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Approach 2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explicitly express the assignment as a set of ordered pairs, which is called the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graph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of the function, defined as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𝐹=𝑥,𝑦∈𝑋×𝑌𝑓(𝑥=𝑦}</a:t>
            </a:r>
          </a:p>
          <a:p>
            <a:pPr marL="80963" indent="657225">
              <a:buNone/>
            </a:pPr>
            <a:r>
              <a:rPr lang="en-US" sz="1800" b="0" i="0" u="none" strike="noStrike" baseline="0" dirty="0">
                <a:solidFill>
                  <a:srgbClr val="C00000"/>
                </a:solidFill>
                <a:latin typeface="Cambria Math" panose="02040503050406030204" pitchFamily="18" charset="0"/>
              </a:rPr>
              <a:t>𝐹={(1,39),(2,40),(3,39),(4,36)}</a:t>
            </a:r>
          </a:p>
          <a:p>
            <a:pPr marL="82296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Approach 3: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provide the general relation between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x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and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f(x)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marL="82296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0963" indent="609600">
              <a:buNone/>
            </a:pPr>
            <a:r>
              <a:rPr lang="en-US" sz="1800" b="0" i="0" u="none" strike="noStrike" baseline="0" dirty="0">
                <a:solidFill>
                  <a:srgbClr val="C00000"/>
                </a:solidFill>
                <a:latin typeface="Cambria Math" panose="02040503050406030204" pitchFamily="18" charset="0"/>
              </a:rPr>
              <a:t>𝑓:𝑋→N 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Calibri" panose="020F0502020204030204" pitchFamily="34" charset="0"/>
              </a:rPr>
              <a:t>with 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Cambria Math" panose="02040503050406030204" pitchFamily="18" charset="0"/>
              </a:rPr>
              <a:t>𝑋={1,2,3,4}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Calibri" panose="020F0502020204030204" pitchFamily="34" charset="0"/>
              </a:rPr>
              <a:t>given by 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Cambria Math" panose="02040503050406030204" pitchFamily="18" charset="0"/>
              </a:rPr>
              <a:t>𝑓(𝑥)=40−(𝑥−2)</a:t>
            </a:r>
            <a:r>
              <a:rPr lang="en-US" sz="1800" b="0" i="0" u="none" strike="noStrike" baseline="30000" dirty="0">
                <a:solidFill>
                  <a:srgbClr val="C00000"/>
                </a:solidFill>
                <a:latin typeface="Cambria Math" panose="02040503050406030204" pitchFamily="18" charset="0"/>
              </a:rPr>
              <a:t>2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Cambria Math" panose="020405030504060302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94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498080" cy="1143000"/>
          </a:xfrm>
        </p:spPr>
        <p:txBody>
          <a:bodyPr/>
          <a:lstStyle/>
          <a:p>
            <a:r>
              <a:rPr lang="en-US" b="1" dirty="0"/>
              <a:t>Domain and </a:t>
            </a:r>
            <a:r>
              <a:rPr lang="en-US" b="1" dirty="0" err="1"/>
              <a:t>Codomain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Let </a:t>
            </a:r>
            <a:r>
              <a:rPr lang="en-US" sz="2800" i="1" dirty="0"/>
              <a:t>X and Y be sets and let f be a function from X to Y, that is, f : X </a:t>
            </a:r>
            <a:r>
              <a:rPr lang="en-US" sz="2800" i="1" dirty="0">
                <a:latin typeface="Yu Gothic UI"/>
                <a:ea typeface="Yu Gothic UI"/>
              </a:rPr>
              <a:t>→ </a:t>
            </a:r>
            <a:r>
              <a:rPr lang="en-US" sz="2800" i="1" dirty="0"/>
              <a:t>Y , then</a:t>
            </a:r>
          </a:p>
          <a:p>
            <a:pPr marL="1090613" indent="-282575"/>
            <a:r>
              <a:rPr lang="en-US" sz="2800" dirty="0"/>
              <a:t>the set </a:t>
            </a:r>
            <a:r>
              <a:rPr lang="en-US" sz="2800" i="1" dirty="0">
                <a:solidFill>
                  <a:srgbClr val="0070C0"/>
                </a:solidFill>
              </a:rPr>
              <a:t>X</a:t>
            </a:r>
            <a:r>
              <a:rPr lang="en-US" sz="2800" i="1" dirty="0"/>
              <a:t> is called the </a:t>
            </a:r>
            <a:r>
              <a:rPr lang="en-US" sz="2800" i="1" dirty="0">
                <a:solidFill>
                  <a:srgbClr val="0070C0"/>
                </a:solidFill>
              </a:rPr>
              <a:t>domain</a:t>
            </a:r>
            <a:r>
              <a:rPr lang="en-US" sz="2800" i="1" dirty="0"/>
              <a:t> of the function,</a:t>
            </a:r>
          </a:p>
          <a:p>
            <a:pPr marL="1090613" indent="-282575"/>
            <a:r>
              <a:rPr lang="en-US" sz="2800" dirty="0"/>
              <a:t>the set </a:t>
            </a:r>
            <a:r>
              <a:rPr lang="en-US" sz="2800" i="1" dirty="0">
                <a:solidFill>
                  <a:srgbClr val="0070C0"/>
                </a:solidFill>
              </a:rPr>
              <a:t>Y</a:t>
            </a:r>
            <a:r>
              <a:rPr lang="en-US" sz="2800" i="1" dirty="0"/>
              <a:t> is called the </a:t>
            </a:r>
            <a:r>
              <a:rPr lang="en-US" sz="2800" i="1" dirty="0">
                <a:solidFill>
                  <a:srgbClr val="0070C0"/>
                </a:solidFill>
              </a:rPr>
              <a:t>codomain(range)</a:t>
            </a:r>
            <a:r>
              <a:rPr lang="en-US" sz="2800" i="1" dirty="0"/>
              <a:t> of the function</a:t>
            </a:r>
            <a:r>
              <a:rPr lang="en-US" i="1" dirty="0"/>
              <a:t>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5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395700" y="26042938"/>
              <a:ext cx="0" cy="0"/>
            </p14:xfrm>
          </p:contentPart>
        </mc:Choice>
        <mc:Fallback xmlns="">
          <p:pic>
            <p:nvPicPr>
              <p:cNvPr id="205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95700" y="26042938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b="1" dirty="0"/>
              <a:t>Image</a:t>
            </a:r>
            <a:r>
              <a:rPr lang="en-US" sz="1400" dirty="0"/>
              <a:t> </a:t>
            </a:r>
          </a:p>
          <a:p>
            <a:r>
              <a:rPr lang="en-US" sz="1400" dirty="0"/>
              <a:t>Let </a:t>
            </a:r>
            <a:r>
              <a:rPr lang="en-US" sz="1400" i="1" dirty="0"/>
              <a:t>X and Y be sets and consider a function f : X </a:t>
            </a:r>
            <a:r>
              <a:rPr lang="en-US" sz="1400" i="1" dirty="0">
                <a:latin typeface="Yu Gothic UI"/>
                <a:ea typeface="Yu Gothic UI"/>
              </a:rPr>
              <a:t>→ </a:t>
            </a:r>
            <a:r>
              <a:rPr lang="en-US" sz="1400" i="1" dirty="0"/>
              <a:t>Y .</a:t>
            </a:r>
          </a:p>
          <a:p>
            <a:pPr lvl="2"/>
            <a:r>
              <a:rPr lang="en-US" sz="1400" dirty="0"/>
              <a:t>Let </a:t>
            </a:r>
            <a:r>
              <a:rPr lang="en-US" sz="1400" i="1" dirty="0"/>
              <a:t>a </a:t>
            </a:r>
            <a:r>
              <a:rPr lang="el-GR" sz="1400" i="1" dirty="0"/>
              <a:t>∈</a:t>
            </a:r>
            <a:r>
              <a:rPr lang="en-US" sz="1400" i="1" dirty="0"/>
              <a:t> X, and let b = f (a), then:</a:t>
            </a:r>
          </a:p>
          <a:p>
            <a:pPr lvl="2"/>
            <a:r>
              <a:rPr lang="en-US" sz="1400" i="1" dirty="0"/>
              <a:t>b is called the </a:t>
            </a:r>
            <a:r>
              <a:rPr lang="en-US" sz="1400" i="1" dirty="0">
                <a:solidFill>
                  <a:srgbClr val="FF0000"/>
                </a:solidFill>
              </a:rPr>
              <a:t>image </a:t>
            </a:r>
            <a:r>
              <a:rPr lang="en-US" sz="1400" i="1" dirty="0"/>
              <a:t>of a, and</a:t>
            </a:r>
          </a:p>
          <a:p>
            <a:pPr lvl="2"/>
            <a:r>
              <a:rPr lang="en-US" sz="1400" i="1" dirty="0"/>
              <a:t>a is called the </a:t>
            </a:r>
            <a:r>
              <a:rPr lang="en-US" sz="1400" i="1" dirty="0">
                <a:solidFill>
                  <a:srgbClr val="FF0000"/>
                </a:solidFill>
              </a:rPr>
              <a:t>pre-image</a:t>
            </a:r>
            <a:r>
              <a:rPr lang="en-US" sz="1400" i="1" dirty="0"/>
              <a:t> of b.</a:t>
            </a:r>
          </a:p>
          <a:p>
            <a:pPr>
              <a:buNone/>
            </a:pPr>
            <a:r>
              <a:rPr lang="en-US" sz="1400" b="1" dirty="0"/>
              <a:t>Image-set</a:t>
            </a:r>
          </a:p>
          <a:p>
            <a:r>
              <a:rPr lang="en-US" sz="1400" dirty="0"/>
              <a:t>The </a:t>
            </a:r>
            <a:r>
              <a:rPr lang="en-US" sz="1400" i="1" dirty="0">
                <a:solidFill>
                  <a:srgbClr val="FF0000"/>
                </a:solidFill>
              </a:rPr>
              <a:t>image-set</a:t>
            </a:r>
            <a:r>
              <a:rPr lang="en-US" sz="1400" i="1" dirty="0"/>
              <a:t> of f is the set of all images of the domain of f . The image-set of f is denoted by Image( f )</a:t>
            </a:r>
          </a:p>
          <a:p>
            <a:pPr>
              <a:buNone/>
            </a:pPr>
            <a:endParaRPr lang="en-US" sz="1400" i="1" dirty="0"/>
          </a:p>
          <a:p>
            <a:endParaRPr lang="en-US" sz="14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</a:rPr>
              <a:t>Example </a:t>
            </a:r>
          </a:p>
          <a:p>
            <a:r>
              <a:rPr lang="en-US" sz="1400" dirty="0"/>
              <a:t>Let </a:t>
            </a:r>
            <a:r>
              <a:rPr lang="en-US" sz="1400" i="1" dirty="0"/>
              <a:t>X = { 1, 2, 3, 4, 5, 6 }. Consider the function f defined by</a:t>
            </a:r>
          </a:p>
          <a:p>
            <a:pPr lvl="2">
              <a:buNone/>
            </a:pPr>
            <a:r>
              <a:rPr lang="en-US" sz="1400" dirty="0">
                <a:solidFill>
                  <a:srgbClr val="0070C0"/>
                </a:solidFill>
              </a:rPr>
              <a:t>Then the </a:t>
            </a:r>
            <a:r>
              <a:rPr lang="en-US" sz="1400" i="1" dirty="0">
                <a:solidFill>
                  <a:srgbClr val="0070C0"/>
                </a:solidFill>
              </a:rPr>
              <a:t>image-set </a:t>
            </a:r>
            <a:r>
              <a:rPr lang="en-US" sz="1400" dirty="0">
                <a:solidFill>
                  <a:srgbClr val="0070C0"/>
                </a:solidFill>
              </a:rPr>
              <a:t>of f is Image( f ) </a:t>
            </a:r>
            <a:r>
              <a:rPr lang="en-US" sz="1400" i="1" dirty="0">
                <a:solidFill>
                  <a:srgbClr val="0070C0"/>
                </a:solidFill>
              </a:rPr>
              <a:t>= </a:t>
            </a:r>
            <a:r>
              <a:rPr lang="en-US" sz="1400" dirty="0">
                <a:solidFill>
                  <a:srgbClr val="0070C0"/>
                </a:solidFill>
              </a:rPr>
              <a:t>{ 3,6,9,12,15,18}</a:t>
            </a:r>
          </a:p>
          <a:p>
            <a:r>
              <a:rPr lang="en-US" sz="1400" dirty="0"/>
              <a:t>Consider  a function f</a:t>
            </a:r>
            <a:r>
              <a:rPr lang="en-US" sz="1400" i="1" dirty="0"/>
              <a:t> </a:t>
            </a:r>
            <a:r>
              <a:rPr lang="en-US" sz="1400" dirty="0"/>
              <a:t>:</a:t>
            </a:r>
            <a:r>
              <a:rPr lang="en-US" sz="1400" b="1" dirty="0"/>
              <a:t>R</a:t>
            </a:r>
            <a:r>
              <a:rPr lang="en-US" sz="1400" dirty="0"/>
              <a:t>→</a:t>
            </a:r>
            <a:r>
              <a:rPr lang="en-US" sz="1400" b="1" dirty="0"/>
              <a:t>Q   </a:t>
            </a:r>
            <a:r>
              <a:rPr lang="en-US" sz="1400" dirty="0"/>
              <a:t>given by f (x) = the integer part of </a:t>
            </a:r>
            <a:r>
              <a:rPr lang="en-US" sz="1400" i="1" dirty="0"/>
              <a:t>x</a:t>
            </a:r>
            <a:r>
              <a:rPr lang="en-US" sz="1400" dirty="0"/>
              <a:t>.</a:t>
            </a:r>
          </a:p>
          <a:p>
            <a:pPr>
              <a:buNone/>
            </a:pPr>
            <a:r>
              <a:rPr lang="en-US" sz="1400" dirty="0"/>
              <a:t>		</a:t>
            </a:r>
            <a:r>
              <a:rPr lang="en-US" sz="1400" dirty="0">
                <a:solidFill>
                  <a:srgbClr val="0070C0"/>
                </a:solidFill>
              </a:rPr>
              <a:t>Image set = {…-3,-2,-1,0,1,2,3,…}=Z</a:t>
            </a:r>
            <a:endParaRPr lang="en-US" sz="1400" b="1" dirty="0">
              <a:solidFill>
                <a:srgbClr val="0070C0"/>
              </a:solidFill>
            </a:endParaRPr>
          </a:p>
          <a:p>
            <a:pPr lvl="2">
              <a:buNone/>
            </a:pPr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962400"/>
            <a:ext cx="3124200" cy="40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Image of a Function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4480927"/>
            <a:ext cx="1981200" cy="246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7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40725" y="2438400"/>
              <a:ext cx="1588" cy="7938"/>
            </p14:xfrm>
          </p:contentPart>
        </mc:Choice>
        <mc:Fallback xmlns="">
          <p:pic>
            <p:nvPicPr>
              <p:cNvPr id="307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99437" y="2430144"/>
                <a:ext cx="84164" cy="2444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4978E7B1-03E0-483F-BFAD-69D759D31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5619506"/>
            <a:ext cx="2095500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F426-94DC-4A4D-8A46-B5DF7EC4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594D4209-051F-4864-B30E-B8AEC667D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48"/>
          <a:stretch/>
        </p:blipFill>
        <p:spPr>
          <a:xfrm>
            <a:off x="1984248" y="1905000"/>
            <a:ext cx="6400800" cy="3886200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BCFEDC6-4805-458C-9CA9-932F4DD0AD13}"/>
              </a:ext>
            </a:extLst>
          </p:cNvPr>
          <p:cNvSpPr/>
          <p:nvPr/>
        </p:nvSpPr>
        <p:spPr>
          <a:xfrm>
            <a:off x="1435608" y="1905000"/>
            <a:ext cx="7174992" cy="467836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79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2BC6-4A6C-48E0-9F87-230FB829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Arity of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400FF-0E02-4779-ADD0-961265F2E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2296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arity of a function is the number of formal arguments it takes.</a:t>
            </a:r>
          </a:p>
          <a:p>
            <a:pPr marL="80963" indent="54610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–Unary, binary and ternary</a:t>
            </a:r>
          </a:p>
          <a:p>
            <a:pPr marL="82296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Examples of some standard numerical functions</a:t>
            </a:r>
          </a:p>
          <a:p>
            <a:pPr marL="80963" indent="54610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int: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→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‘integer part of’ int(14.56)=14 </a:t>
            </a:r>
          </a:p>
          <a:p>
            <a:pPr marL="80963" indent="54610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nint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→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‘nearest integer’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nint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(14.56) = 15</a:t>
            </a:r>
          </a:p>
          <a:p>
            <a:pPr marL="80963" indent="54610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floor: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→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‘floor function’ floor(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-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14.1) = -15/floor(14.1) = 14</a:t>
            </a:r>
          </a:p>
          <a:p>
            <a:pPr marL="80963" indent="54610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ceiling: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→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Z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‘ceiling function’ ceiling(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-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14.1) = -14/ ceiling(14.1) = 15</a:t>
            </a:r>
          </a:p>
          <a:p>
            <a:pPr marL="80963" indent="546100">
              <a:buNone/>
            </a:pPr>
            <a:r>
              <a:rPr lang="da-DK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</a:t>
            </a: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mod: </a:t>
            </a:r>
            <a:r>
              <a:rPr lang="da-DK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ZxN</a:t>
            </a:r>
            <a:r>
              <a:rPr lang="da-DK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→</a:t>
            </a:r>
            <a:r>
              <a:rPr lang="da-DK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Z </a:t>
            </a: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‘modulo function’ mod(20,6) = 2</a:t>
            </a:r>
          </a:p>
          <a:p>
            <a:pPr marL="80963" indent="54610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div: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ZxN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mbria Math" panose="02040503050406030204" pitchFamily="18" charset="0"/>
              </a:rPr>
              <a:t>→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Z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‘integer part of division’ div(20,6) = 3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0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6E44-97E0-4091-8B69-B50F9F51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Composition of Two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71DCF-C158-4D8A-A3FC-0FFB5FE0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82296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 most programming languages it is possible to place the output of a function as an input of another function.</a:t>
            </a:r>
          </a:p>
          <a:p>
            <a:pPr marL="82296" indent="0">
              <a:buNone/>
            </a:pPr>
            <a:r>
              <a:rPr lang="en-US" sz="1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	</a:t>
            </a:r>
            <a:r>
              <a:rPr lang="en-US" sz="1800" b="0" i="0" u="none" strike="noStrike" baseline="0" dirty="0" err="1">
                <a:solidFill>
                  <a:srgbClr val="FF0000"/>
                </a:solidFill>
                <a:latin typeface="Calibri" panose="020F0502020204030204" pitchFamily="34" charset="0"/>
              </a:rPr>
              <a:t>intoutput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 = floor(sqrt(123.24)) </a:t>
            </a:r>
          </a:p>
          <a:p>
            <a:pPr marL="82296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function that combines two functions in that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output of one of the functions feeds as the input of another function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is referred to as the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composition of functions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The composition of two functions is itself a function.</a:t>
            </a:r>
          </a:p>
          <a:p>
            <a:pPr marL="82296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Consider the two function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Cambria Math" panose="02040503050406030204" pitchFamily="18" charset="0"/>
              </a:rPr>
              <a:t>𝑓: 𝐴→𝐵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and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Cambria Math" panose="02040503050406030204" pitchFamily="18" charset="0"/>
              </a:rPr>
              <a:t>𝑔: 𝐶→𝐷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with the condition that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Cambria Math" panose="02040503050406030204" pitchFamily="18" charset="0"/>
              </a:rPr>
              <a:t>𝐵⊆𝐶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then the composition of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and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is denoted as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Cambria Math" panose="02040503050406030204" pitchFamily="18" charset="0"/>
              </a:rPr>
              <a:t>𝑔∘𝑓(𝑥)=𝑔(𝑓(𝑥))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17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2796</TotalTime>
  <Words>1437</Words>
  <Application>Microsoft Office PowerPoint</Application>
  <PresentationFormat>On-screen Show (4:3)</PresentationFormat>
  <Paragraphs>140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Yu Gothic UI</vt:lpstr>
      <vt:lpstr>Arial</vt:lpstr>
      <vt:lpstr>Calibri</vt:lpstr>
      <vt:lpstr>Cambria Math</vt:lpstr>
      <vt:lpstr>Times New Roman</vt:lpstr>
      <vt:lpstr>Verdana</vt:lpstr>
      <vt:lpstr>Wingdings 2</vt:lpstr>
      <vt:lpstr>Solstice</vt:lpstr>
      <vt:lpstr>Principles of Computing</vt:lpstr>
      <vt:lpstr>Functions</vt:lpstr>
      <vt:lpstr>Function</vt:lpstr>
      <vt:lpstr>Representation of Functions</vt:lpstr>
      <vt:lpstr>Domain and Codomain</vt:lpstr>
      <vt:lpstr>Image of a Function</vt:lpstr>
      <vt:lpstr>Number system</vt:lpstr>
      <vt:lpstr>Arity of a Function</vt:lpstr>
      <vt:lpstr>Composition of Two Functions</vt:lpstr>
      <vt:lpstr>Composition of Two Functions</vt:lpstr>
      <vt:lpstr>(b)Consider the following two functions: f: N × N → R, given by f(m,n)=n3÷m  g: R→ Z, given by 𝑔(𝑝) = 2 + (3 ×p) </vt:lpstr>
      <vt:lpstr>Try to find!</vt:lpstr>
      <vt:lpstr>Try to find!</vt:lpstr>
      <vt:lpstr>Injection</vt:lpstr>
      <vt:lpstr>Surjection</vt:lpstr>
      <vt:lpstr>Bijection</vt:lpstr>
      <vt:lpstr>Functions with Different Properties</vt:lpstr>
      <vt:lpstr>PowerPoint Presentation</vt:lpstr>
      <vt:lpstr>Exercise</vt:lpstr>
      <vt:lpstr>Example</vt:lpstr>
      <vt:lpstr>Inverse Function</vt:lpstr>
      <vt:lpstr>PowerPoint Presentation</vt:lpstr>
      <vt:lpstr>PowerPoint Presentation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Computing</dc:title>
  <dc:creator>hp</dc:creator>
  <cp:lastModifiedBy>Lyernisha Franglin</cp:lastModifiedBy>
  <cp:revision>29</cp:revision>
  <dcterms:created xsi:type="dcterms:W3CDTF">2021-06-24T04:47:20Z</dcterms:created>
  <dcterms:modified xsi:type="dcterms:W3CDTF">2021-11-22T11:36:21Z</dcterms:modified>
</cp:coreProperties>
</file>