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81" r:id="rId3"/>
    <p:sldId id="282" r:id="rId4"/>
    <p:sldId id="283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24" autoAdjust="0"/>
  </p:normalViewPr>
  <p:slideViewPr>
    <p:cSldViewPr>
      <p:cViewPr varScale="1">
        <p:scale>
          <a:sx n="64" d="100"/>
          <a:sy n="64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2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4C829-C04A-4596-9EEB-06EE5877A40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4CBB-234B-4C89-BDF3-0405CF2EF1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B4CBB-234B-4C89-BDF3-0405CF2EF1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544DBD-280B-461F-A2A0-2B9F47CC7B07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740664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Principles of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5257800"/>
            <a:ext cx="2743200" cy="7832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Presentation by</a:t>
            </a:r>
          </a:p>
          <a:p>
            <a:pPr algn="ctr"/>
            <a:r>
              <a:rPr lang="en-US" dirty="0"/>
              <a:t>Lyernisha S R</a:t>
            </a:r>
          </a:p>
        </p:txBody>
      </p:sp>
      <p:pic>
        <p:nvPicPr>
          <p:cNvPr id="5" name="Picture 4" descr="v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90600"/>
            <a:ext cx="1219200" cy="12192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1831398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 in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A U B</a:t>
            </a:r>
            <a:r>
              <a:rPr lang="en-GB" dirty="0"/>
              <a:t>	all strings in either A or B</a:t>
            </a:r>
          </a:p>
          <a:p>
            <a:pPr>
              <a:buNone/>
            </a:pPr>
            <a:r>
              <a:rPr lang="en-GB" sz="2000" dirty="0">
                <a:solidFill>
                  <a:srgbClr val="0070C0"/>
                </a:solidFill>
              </a:rPr>
              <a:t>the union of A and B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A ∩ B</a:t>
            </a:r>
            <a:r>
              <a:rPr lang="en-GB" dirty="0"/>
              <a:t>	all strings in both A and B</a:t>
            </a:r>
          </a:p>
          <a:p>
            <a:pPr>
              <a:buNone/>
            </a:pPr>
            <a:r>
              <a:rPr lang="en-GB" sz="2000" dirty="0">
                <a:solidFill>
                  <a:srgbClr val="0070C0"/>
                </a:solidFill>
              </a:rPr>
              <a:t>the intersection of A and B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A.B	</a:t>
            </a:r>
            <a:r>
              <a:rPr lang="en-GB" dirty="0"/>
              <a:t>	every combination of one string 			from A followed by one from B</a:t>
            </a:r>
          </a:p>
          <a:p>
            <a:pPr>
              <a:buNone/>
            </a:pPr>
            <a:r>
              <a:rPr lang="en-GB" sz="2000" dirty="0">
                <a:solidFill>
                  <a:srgbClr val="0070C0"/>
                </a:solidFill>
              </a:rPr>
              <a:t>the product of A and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dirty="0"/>
              <a:t>A = { a, b, c }	  B = { b, c, d }	</a:t>
            </a:r>
          </a:p>
          <a:p>
            <a:pPr>
              <a:lnSpc>
                <a:spcPct val="90000"/>
              </a:lnSpc>
              <a:buNone/>
            </a:pPr>
            <a:r>
              <a:rPr lang="en-GB" dirty="0"/>
              <a:t>What is:</a:t>
            </a:r>
          </a:p>
          <a:p>
            <a:pPr>
              <a:lnSpc>
                <a:spcPct val="90000"/>
              </a:lnSpc>
              <a:buNone/>
            </a:pPr>
            <a:endParaRPr lang="en-GB" dirty="0"/>
          </a:p>
          <a:p>
            <a:pPr>
              <a:lnSpc>
                <a:spcPct val="90000"/>
              </a:lnSpc>
              <a:buNone/>
            </a:pPr>
            <a:r>
              <a:rPr lang="en-GB" dirty="0"/>
              <a:t>	A ∩ B = </a:t>
            </a:r>
          </a:p>
          <a:p>
            <a:pPr>
              <a:lnSpc>
                <a:spcPct val="90000"/>
              </a:lnSpc>
              <a:buNone/>
            </a:pPr>
            <a:r>
              <a:rPr lang="en-GB" dirty="0"/>
              <a:t>	A U B = </a:t>
            </a:r>
          </a:p>
          <a:p>
            <a:pPr>
              <a:lnSpc>
                <a:spcPct val="90000"/>
              </a:lnSpc>
              <a:buNone/>
            </a:pPr>
            <a:r>
              <a:rPr lang="en-GB" dirty="0"/>
              <a:t>	A.B = </a:t>
            </a:r>
          </a:p>
          <a:p>
            <a:pPr>
              <a:lnSpc>
                <a:spcPct val="90000"/>
              </a:lnSpc>
              <a:buNone/>
            </a:pPr>
            <a:endParaRPr lang="en-GB" dirty="0"/>
          </a:p>
          <a:p>
            <a:pPr>
              <a:lnSpc>
                <a:spcPct val="90000"/>
              </a:lnSpc>
              <a:buNone/>
            </a:pPr>
            <a:r>
              <a:rPr lang="en-GB" dirty="0"/>
              <a:t>	|A| =				|B| =</a:t>
            </a:r>
          </a:p>
          <a:p>
            <a:pPr>
              <a:lnSpc>
                <a:spcPct val="90000"/>
              </a:lnSpc>
              <a:buNone/>
            </a:pPr>
            <a:r>
              <a:rPr lang="en-GB" dirty="0"/>
              <a:t>	|A| x |B| = 			|A.B| =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8956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{</a:t>
            </a:r>
            <a:r>
              <a:rPr lang="en-US" sz="3200" dirty="0" err="1">
                <a:solidFill>
                  <a:srgbClr val="00B050"/>
                </a:solidFill>
              </a:rPr>
              <a:t>b,c</a:t>
            </a:r>
            <a:r>
              <a:rPr lang="en-US" sz="3200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40386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{(</a:t>
            </a:r>
            <a:r>
              <a:rPr lang="en-US" sz="2000" dirty="0" err="1">
                <a:solidFill>
                  <a:srgbClr val="00B050"/>
                </a:solidFill>
              </a:rPr>
              <a:t>a,b</a:t>
            </a:r>
            <a:r>
              <a:rPr lang="en-US" sz="2000" dirty="0">
                <a:solidFill>
                  <a:srgbClr val="00B050"/>
                </a:solidFill>
              </a:rPr>
              <a:t>),(</a:t>
            </a:r>
            <a:r>
              <a:rPr lang="en-US" sz="2000" dirty="0" err="1">
                <a:solidFill>
                  <a:srgbClr val="00B050"/>
                </a:solidFill>
              </a:rPr>
              <a:t>a,c</a:t>
            </a:r>
            <a:r>
              <a:rPr lang="en-US" sz="2000" dirty="0">
                <a:solidFill>
                  <a:srgbClr val="00B050"/>
                </a:solidFill>
              </a:rPr>
              <a:t>),(</a:t>
            </a:r>
            <a:r>
              <a:rPr lang="en-US" sz="2000" dirty="0" err="1">
                <a:solidFill>
                  <a:srgbClr val="00B050"/>
                </a:solidFill>
              </a:rPr>
              <a:t>a,d</a:t>
            </a:r>
            <a:r>
              <a:rPr lang="en-US" sz="2000" dirty="0">
                <a:solidFill>
                  <a:srgbClr val="00B050"/>
                </a:solidFill>
              </a:rPr>
              <a:t>),(</a:t>
            </a:r>
            <a:r>
              <a:rPr lang="en-US" sz="2000" dirty="0" err="1">
                <a:solidFill>
                  <a:srgbClr val="00B050"/>
                </a:solidFill>
              </a:rPr>
              <a:t>b,b</a:t>
            </a:r>
            <a:r>
              <a:rPr lang="en-US" sz="2000" dirty="0">
                <a:solidFill>
                  <a:srgbClr val="00B050"/>
                </a:solidFill>
              </a:rPr>
              <a:t>),(</a:t>
            </a:r>
            <a:r>
              <a:rPr lang="en-US" sz="2000" dirty="0" err="1">
                <a:solidFill>
                  <a:srgbClr val="00B050"/>
                </a:solidFill>
              </a:rPr>
              <a:t>b,c</a:t>
            </a:r>
            <a:r>
              <a:rPr lang="en-US" sz="2000" dirty="0">
                <a:solidFill>
                  <a:srgbClr val="00B050"/>
                </a:solidFill>
              </a:rPr>
              <a:t>),(</a:t>
            </a:r>
            <a:r>
              <a:rPr lang="en-US" sz="2000" dirty="0" err="1">
                <a:solidFill>
                  <a:srgbClr val="00B050"/>
                </a:solidFill>
              </a:rPr>
              <a:t>b,d</a:t>
            </a:r>
            <a:r>
              <a:rPr lang="en-US" sz="2000" dirty="0">
                <a:solidFill>
                  <a:srgbClr val="00B050"/>
                </a:solidFill>
              </a:rPr>
              <a:t>),(</a:t>
            </a:r>
            <a:r>
              <a:rPr lang="en-US" sz="2000" dirty="0" err="1">
                <a:solidFill>
                  <a:srgbClr val="00B050"/>
                </a:solidFill>
              </a:rPr>
              <a:t>c,b</a:t>
            </a:r>
            <a:r>
              <a:rPr lang="en-US" sz="2000" dirty="0">
                <a:solidFill>
                  <a:srgbClr val="00B050"/>
                </a:solidFill>
              </a:rPr>
              <a:t>),(</a:t>
            </a:r>
            <a:r>
              <a:rPr lang="en-US" sz="2000" dirty="0" err="1">
                <a:solidFill>
                  <a:srgbClr val="00B050"/>
                </a:solidFill>
              </a:rPr>
              <a:t>c,c</a:t>
            </a:r>
            <a:r>
              <a:rPr lang="en-US" sz="2000" dirty="0">
                <a:solidFill>
                  <a:srgbClr val="00B050"/>
                </a:solidFill>
              </a:rPr>
              <a:t>),(</a:t>
            </a:r>
            <a:r>
              <a:rPr lang="en-US" sz="2000" dirty="0" err="1">
                <a:solidFill>
                  <a:srgbClr val="00B050"/>
                </a:solidFill>
              </a:rPr>
              <a:t>c,d</a:t>
            </a:r>
            <a:r>
              <a:rPr lang="en-US" sz="2000" dirty="0">
                <a:solidFill>
                  <a:srgbClr val="00B050"/>
                </a:solidFill>
              </a:rPr>
              <a:t>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4876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4876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864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54864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3505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{</a:t>
            </a:r>
            <a:r>
              <a:rPr lang="en-US" sz="3200" dirty="0" err="1">
                <a:solidFill>
                  <a:srgbClr val="00B050"/>
                </a:solidFill>
              </a:rPr>
              <a:t>a,b,c,d</a:t>
            </a:r>
            <a:r>
              <a:rPr lang="en-US" sz="3200" dirty="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GB" u="sng" dirty="0"/>
              <a:t>The difference between two sets A and B</a:t>
            </a:r>
            <a:r>
              <a:rPr lang="en-GB" dirty="0"/>
              <a:t>:</a:t>
            </a:r>
          </a:p>
          <a:p>
            <a:pPr>
              <a:lnSpc>
                <a:spcPct val="80000"/>
              </a:lnSpc>
              <a:buNone/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A \ B = { x | x </a:t>
            </a:r>
            <a:r>
              <a:rPr lang="en-GB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GB" dirty="0">
                <a:latin typeface="Arial Narrow" pitchFamily="34" charset="0"/>
              </a:rPr>
              <a:t> </a:t>
            </a:r>
            <a:r>
              <a:rPr lang="en-GB" dirty="0"/>
              <a:t>A and x </a:t>
            </a:r>
            <a:r>
              <a:rPr lang="en-GB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∉</a:t>
            </a:r>
            <a:r>
              <a:rPr lang="en-GB" dirty="0"/>
              <a:t> B }</a:t>
            </a:r>
          </a:p>
          <a:p>
            <a:pPr>
              <a:lnSpc>
                <a:spcPct val="80000"/>
              </a:lnSpc>
              <a:buNone/>
            </a:pPr>
            <a:r>
              <a:rPr lang="en-GB" dirty="0"/>
              <a:t>	e.g.    A = { a, b, c },  B = { b, c, d }</a:t>
            </a:r>
          </a:p>
          <a:p>
            <a:pPr>
              <a:lnSpc>
                <a:spcPct val="80000"/>
              </a:lnSpc>
              <a:buNone/>
            </a:pPr>
            <a:r>
              <a:rPr lang="en-GB" dirty="0"/>
              <a:t>	          A \ B = { a },	B \ A = { d }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  <a:buNone/>
            </a:pPr>
            <a:r>
              <a:rPr lang="en-GB" u="sng" dirty="0"/>
              <a:t>The complement of A </a:t>
            </a:r>
          </a:p>
          <a:p>
            <a:pPr>
              <a:lnSpc>
                <a:spcPct val="80000"/>
              </a:lnSpc>
            </a:pPr>
            <a:r>
              <a:rPr lang="en-GB" dirty="0"/>
              <a:t>A’ = { x | x </a:t>
            </a:r>
            <a:r>
              <a:rPr lang="en-GB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∉</a:t>
            </a:r>
            <a:r>
              <a:rPr lang="en-GB" dirty="0"/>
              <a:t> A }   all strings not in A using the same alphabet as A</a:t>
            </a:r>
          </a:p>
          <a:p>
            <a:pPr>
              <a:lnSpc>
                <a:spcPct val="80000"/>
              </a:lnSpc>
              <a:buNone/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Let U denote ‘the universe’, i.e. all possible string using same alphabet as A, then the complement of A can be also expressed as </a:t>
            </a:r>
          </a:p>
          <a:p>
            <a:pPr>
              <a:lnSpc>
                <a:spcPct val="80000"/>
              </a:lnSpc>
              <a:buNone/>
            </a:pPr>
            <a:r>
              <a:rPr lang="en-GB" dirty="0"/>
              <a:t>	A’ = U \ A </a:t>
            </a:r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A = {</a:t>
            </a:r>
            <a:r>
              <a:rPr lang="el-GR" sz="2800" dirty="0">
                <a:cs typeface="Times New Roman" pitchFamily="18" charset="0"/>
              </a:rPr>
              <a:t>Λ</a:t>
            </a:r>
            <a:r>
              <a:rPr lang="en-GB" sz="2800" i="1" dirty="0"/>
              <a:t> , </a:t>
            </a:r>
            <a:r>
              <a:rPr lang="en-GB" sz="2800" dirty="0"/>
              <a:t>a, </a:t>
            </a:r>
            <a:r>
              <a:rPr lang="en-GB" sz="2800" dirty="0" err="1"/>
              <a:t>aa</a:t>
            </a:r>
            <a:r>
              <a:rPr lang="en-GB" sz="2800" dirty="0"/>
              <a:t>, </a:t>
            </a:r>
            <a:r>
              <a:rPr lang="en-GB" sz="2800" dirty="0" err="1"/>
              <a:t>aaa</a:t>
            </a:r>
            <a:r>
              <a:rPr lang="en-GB" sz="2800" dirty="0"/>
              <a:t> }		    </a:t>
            </a:r>
            <a:r>
              <a:rPr lang="en-GB" sz="1800" dirty="0"/>
              <a:t>( alphabet = {a} )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2800" dirty="0"/>
              <a:t>The universe set = {</a:t>
            </a:r>
            <a:r>
              <a:rPr lang="el-GR" sz="2800" dirty="0">
                <a:cs typeface="Times New Roman" pitchFamily="18" charset="0"/>
              </a:rPr>
              <a:t>Λ</a:t>
            </a:r>
            <a:r>
              <a:rPr lang="en-GB" sz="2800" i="1" dirty="0"/>
              <a:t> , </a:t>
            </a:r>
            <a:r>
              <a:rPr lang="en-GB" sz="2800" dirty="0"/>
              <a:t>a, </a:t>
            </a:r>
            <a:r>
              <a:rPr lang="en-GB" sz="2800" dirty="0" err="1"/>
              <a:t>aa</a:t>
            </a:r>
            <a:r>
              <a:rPr lang="en-GB" sz="2800" dirty="0"/>
              <a:t>, </a:t>
            </a:r>
            <a:r>
              <a:rPr lang="en-GB" sz="2800" dirty="0" err="1"/>
              <a:t>aaa</a:t>
            </a:r>
            <a:r>
              <a:rPr lang="en-GB" sz="2800" dirty="0"/>
              <a:t> , </a:t>
            </a:r>
            <a:r>
              <a:rPr lang="en-GB" sz="2800" dirty="0" err="1"/>
              <a:t>aaaa</a:t>
            </a:r>
            <a:r>
              <a:rPr lang="en-GB" sz="2800" dirty="0"/>
              <a:t>, … }</a:t>
            </a:r>
          </a:p>
          <a:p>
            <a:pPr>
              <a:buNone/>
            </a:pPr>
            <a:r>
              <a:rPr lang="en-GB" sz="2800" dirty="0"/>
              <a:t>				= { a</a:t>
            </a:r>
            <a:r>
              <a:rPr lang="en-GB" sz="2800" b="1" baseline="30000" dirty="0"/>
              <a:t>n</a:t>
            </a:r>
            <a:r>
              <a:rPr lang="en-GB" sz="2800" dirty="0"/>
              <a:t> | n &gt;= 0 }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/>
              <a:t>A’ = {</a:t>
            </a:r>
            <a:r>
              <a:rPr lang="en-GB" sz="2800" dirty="0" err="1"/>
              <a:t>aaaa</a:t>
            </a:r>
            <a:r>
              <a:rPr lang="en-GB" sz="2800" dirty="0"/>
              <a:t>, </a:t>
            </a:r>
            <a:r>
              <a:rPr lang="en-GB" sz="2800" dirty="0" err="1"/>
              <a:t>aaaaa</a:t>
            </a:r>
            <a:r>
              <a:rPr lang="en-GB" sz="2800" dirty="0"/>
              <a:t>, </a:t>
            </a:r>
            <a:r>
              <a:rPr lang="en-GB" sz="2800" dirty="0" err="1"/>
              <a:t>aaaaaa</a:t>
            </a:r>
            <a:r>
              <a:rPr lang="en-GB" sz="2800" dirty="0"/>
              <a:t>, … }</a:t>
            </a:r>
          </a:p>
          <a:p>
            <a:pPr>
              <a:buNone/>
            </a:pPr>
            <a:r>
              <a:rPr lang="en-GB" sz="2800" dirty="0"/>
              <a:t>				= { a</a:t>
            </a:r>
            <a:r>
              <a:rPr lang="en-GB" sz="2800" b="1" baseline="30000" dirty="0"/>
              <a:t>n</a:t>
            </a:r>
            <a:r>
              <a:rPr lang="en-GB" sz="2800" dirty="0"/>
              <a:t> | n &gt; 3 }</a:t>
            </a:r>
          </a:p>
          <a:p>
            <a:pPr>
              <a:buNone/>
            </a:pPr>
            <a:endParaRPr lang="en-GB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146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/>
              <a:t>Venn Diagrams – </a:t>
            </a:r>
            <a:br>
              <a:rPr lang="en-GB" sz="4400" dirty="0"/>
            </a:br>
            <a:r>
              <a:rPr lang="en-GB" sz="4400" dirty="0"/>
              <a:t>illustrating  the set operations: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7813"/>
            <a:ext cx="7377117" cy="1017587"/>
          </a:xfrm>
        </p:spPr>
        <p:txBody>
          <a:bodyPr/>
          <a:lstStyle/>
          <a:p>
            <a:pPr eaLnBrk="1" hangingPunct="1"/>
            <a:r>
              <a:rPr lang="en-GB" sz="3800" dirty="0"/>
              <a:t>1. Union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555879" y="2492375"/>
            <a:ext cx="1439863" cy="1295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5724529" y="2420938"/>
            <a:ext cx="1439863" cy="1295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476375" y="2997203"/>
            <a:ext cx="701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A =</a:t>
            </a:r>
            <a:r>
              <a:rPr lang="en-GB"/>
              <a:t> </a:t>
            </a:r>
          </a:p>
        </p:txBody>
      </p:sp>
      <p:sp>
        <p:nvSpPr>
          <p:cNvPr id="21511" name="Text Box 8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5"/>
            <a:ext cx="7772400" cy="4530725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4643439" y="2924177"/>
            <a:ext cx="718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B =</a:t>
            </a:r>
            <a:r>
              <a:rPr lang="en-GB"/>
              <a:t> 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700342" y="2852741"/>
            <a:ext cx="108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a  b  c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5867400" y="2852741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c  d  e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1600204" y="4673603"/>
            <a:ext cx="1458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A </a:t>
            </a:r>
            <a:r>
              <a:rPr lang="en-US" sz="2400"/>
              <a:t>U B = </a:t>
            </a:r>
          </a:p>
        </p:txBody>
      </p:sp>
      <p:sp>
        <p:nvSpPr>
          <p:cNvPr id="21516" name="Oval 14"/>
          <p:cNvSpPr>
            <a:spLocks noChangeArrowheads="1"/>
          </p:cNvSpPr>
          <p:nvPr/>
        </p:nvSpPr>
        <p:spPr bwMode="auto">
          <a:xfrm>
            <a:off x="3348042" y="4365625"/>
            <a:ext cx="1368425" cy="1150938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          </a:t>
            </a:r>
            <a:r>
              <a:rPr lang="en-GB" sz="2400"/>
              <a:t>a  b    c    d  e</a:t>
            </a:r>
          </a:p>
        </p:txBody>
      </p:sp>
      <p:sp>
        <p:nvSpPr>
          <p:cNvPr id="21517" name="Oval 15"/>
          <p:cNvSpPr>
            <a:spLocks noChangeArrowheads="1"/>
          </p:cNvSpPr>
          <p:nvPr/>
        </p:nvSpPr>
        <p:spPr bwMode="auto">
          <a:xfrm>
            <a:off x="4067175" y="4365626"/>
            <a:ext cx="1295400" cy="1152525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6011864" y="4724402"/>
            <a:ext cx="244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=  { a, b, c, d, e}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7817"/>
            <a:ext cx="7456488" cy="865184"/>
          </a:xfrm>
        </p:spPr>
        <p:txBody>
          <a:bodyPr/>
          <a:lstStyle/>
          <a:p>
            <a:pPr eaLnBrk="1" hangingPunct="1"/>
            <a:r>
              <a:rPr lang="en-GB" sz="3800" dirty="0"/>
              <a:t>2. Intersection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2555879" y="2492375"/>
            <a:ext cx="1439863" cy="12954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5724529" y="2420938"/>
            <a:ext cx="1439863" cy="12954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476375" y="2997203"/>
            <a:ext cx="701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A =</a:t>
            </a:r>
            <a:r>
              <a:rPr lang="en-GB"/>
              <a:t> </a:t>
            </a:r>
          </a:p>
        </p:txBody>
      </p:sp>
      <p:sp>
        <p:nvSpPr>
          <p:cNvPr id="22535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899592" y="2327278"/>
            <a:ext cx="7772400" cy="4530725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4643439" y="2924177"/>
            <a:ext cx="718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B =</a:t>
            </a:r>
            <a:r>
              <a:rPr lang="en-GB"/>
              <a:t> 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2700342" y="2852741"/>
            <a:ext cx="108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a  b  c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5867400" y="2852741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c  d  e</a:t>
            </a: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1600204" y="4673603"/>
            <a:ext cx="1458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A</a:t>
            </a:r>
            <a:r>
              <a:rPr lang="en-US" sz="2400"/>
              <a:t> </a:t>
            </a:r>
            <a:r>
              <a:rPr lang="en-GB" sz="2400"/>
              <a:t>∩</a:t>
            </a:r>
            <a:r>
              <a:rPr lang="en-US" sz="2400"/>
              <a:t> B = 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3348043" y="4267200"/>
            <a:ext cx="1147757" cy="1249363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          </a:t>
            </a:r>
            <a:r>
              <a:rPr lang="en-GB" sz="2400" dirty="0"/>
              <a:t>a  b    c    d  e</a:t>
            </a:r>
          </a:p>
        </p:txBody>
      </p:sp>
      <p:sp>
        <p:nvSpPr>
          <p:cNvPr id="22541" name="Oval 12"/>
          <p:cNvSpPr>
            <a:spLocks noChangeArrowheads="1"/>
          </p:cNvSpPr>
          <p:nvPr/>
        </p:nvSpPr>
        <p:spPr bwMode="auto">
          <a:xfrm>
            <a:off x="4067175" y="4365626"/>
            <a:ext cx="1295400" cy="1152525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6011864" y="4724402"/>
            <a:ext cx="244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=  { c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8643"/>
            <a:ext cx="7064872" cy="1106757"/>
          </a:xfrm>
        </p:spPr>
        <p:txBody>
          <a:bodyPr/>
          <a:lstStyle/>
          <a:p>
            <a:pPr eaLnBrk="1" hangingPunct="1"/>
            <a:r>
              <a:rPr lang="en-GB" sz="3800" dirty="0"/>
              <a:t>3. Difference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2629031" y="1519237"/>
            <a:ext cx="1439863" cy="12954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5797681" y="1447800"/>
            <a:ext cx="1439863" cy="12954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549527" y="2024064"/>
            <a:ext cx="701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A =</a:t>
            </a:r>
            <a:r>
              <a:rPr lang="en-GB"/>
              <a:t> </a:t>
            </a:r>
          </a:p>
        </p:txBody>
      </p:sp>
      <p:sp>
        <p:nvSpPr>
          <p:cNvPr id="23559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14400" y="2327275"/>
            <a:ext cx="7772400" cy="4530725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4716591" y="1951040"/>
            <a:ext cx="718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B =</a:t>
            </a:r>
            <a:r>
              <a:rPr lang="en-GB"/>
              <a:t> 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2773494" y="1879602"/>
            <a:ext cx="108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a  b  c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5940552" y="1879602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c  d  e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1620969" y="3608390"/>
            <a:ext cx="1171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A</a:t>
            </a:r>
            <a:r>
              <a:rPr lang="en-US" sz="2400"/>
              <a:t> </a:t>
            </a:r>
            <a:r>
              <a:rPr lang="en-GB" sz="2400"/>
              <a:t>\</a:t>
            </a:r>
            <a:r>
              <a:rPr lang="en-US" sz="2400"/>
              <a:t> B = 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2865569" y="3227387"/>
            <a:ext cx="1246183" cy="1150938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          </a:t>
            </a:r>
            <a:r>
              <a:rPr lang="en-GB" sz="2400" dirty="0"/>
              <a:t>a  b     c    d  e</a:t>
            </a:r>
          </a:p>
        </p:txBody>
      </p:sp>
      <p:sp>
        <p:nvSpPr>
          <p:cNvPr id="23565" name="Oval 12"/>
          <p:cNvSpPr>
            <a:spLocks noChangeArrowheads="1"/>
          </p:cNvSpPr>
          <p:nvPr/>
        </p:nvSpPr>
        <p:spPr bwMode="auto">
          <a:xfrm>
            <a:off x="3584702" y="3227387"/>
            <a:ext cx="1441449" cy="1152525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5149980" y="3608390"/>
            <a:ext cx="244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=  { a, b }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3502152" y="4792662"/>
            <a:ext cx="1295400" cy="1152525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711457" y="5100639"/>
            <a:ext cx="1171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B</a:t>
            </a:r>
            <a:r>
              <a:rPr lang="en-US" sz="2400"/>
              <a:t> </a:t>
            </a:r>
            <a:r>
              <a:rPr lang="en-GB" sz="2400"/>
              <a:t>\</a:t>
            </a:r>
            <a:r>
              <a:rPr lang="en-US" sz="2400"/>
              <a:t> A = 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221416" y="5119689"/>
            <a:ext cx="244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=  { d, e }</a:t>
            </a:r>
          </a:p>
        </p:txBody>
      </p:sp>
      <p:sp>
        <p:nvSpPr>
          <p:cNvPr id="23570" name="Text Box 19"/>
          <p:cNvSpPr txBox="1">
            <a:spLocks noChangeArrowheads="1"/>
          </p:cNvSpPr>
          <p:nvPr/>
        </p:nvSpPr>
        <p:spPr bwMode="auto">
          <a:xfrm>
            <a:off x="2792545" y="5100639"/>
            <a:ext cx="21291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a   b   c    d   e</a:t>
            </a: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2740153" y="4740278"/>
            <a:ext cx="1219200" cy="1150937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7075488" cy="1295400"/>
          </a:xfrm>
        </p:spPr>
        <p:txBody>
          <a:bodyPr/>
          <a:lstStyle/>
          <a:p>
            <a:pPr eaLnBrk="1" hangingPunct="1"/>
            <a:r>
              <a:rPr lang="en-GB" sz="3800" dirty="0"/>
              <a:t>4. Complement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763714" y="2276478"/>
            <a:ext cx="1079500" cy="720725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867403" y="1700213"/>
            <a:ext cx="3024188" cy="3887787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042989" y="2420940"/>
            <a:ext cx="712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A =</a:t>
            </a:r>
            <a:r>
              <a:rPr lang="en-GB"/>
              <a:t> </a:t>
            </a:r>
          </a:p>
        </p:txBody>
      </p:sp>
      <p:sp>
        <p:nvSpPr>
          <p:cNvPr id="24583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8"/>
            <a:ext cx="7772400" cy="4530725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GB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GB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4787900" y="1844675"/>
            <a:ext cx="1584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Universe</a:t>
            </a:r>
          </a:p>
          <a:p>
            <a:r>
              <a:rPr lang="en-GB" sz="2400"/>
              <a:t>        U =</a:t>
            </a:r>
            <a:r>
              <a:rPr lang="en-GB"/>
              <a:t> 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835151" y="2420940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a  b  c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6227765" y="1989141"/>
            <a:ext cx="259238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         </a:t>
            </a:r>
            <a:r>
              <a:rPr lang="el-GR" sz="2400" dirty="0"/>
              <a:t>Λ</a:t>
            </a:r>
            <a:r>
              <a:rPr lang="en-GB" sz="2400" dirty="0"/>
              <a:t> </a:t>
            </a:r>
          </a:p>
          <a:p>
            <a:r>
              <a:rPr lang="en-GB" sz="2400" dirty="0"/>
              <a:t>a b c  </a:t>
            </a:r>
            <a:r>
              <a:rPr lang="en-GB" sz="2400" dirty="0" err="1"/>
              <a:t>aa</a:t>
            </a:r>
            <a:r>
              <a:rPr lang="en-GB" sz="2400" dirty="0"/>
              <a:t> </a:t>
            </a:r>
            <a:r>
              <a:rPr lang="en-GB" sz="2400" dirty="0" err="1"/>
              <a:t>ab</a:t>
            </a:r>
            <a:r>
              <a:rPr lang="en-GB" sz="2400" dirty="0"/>
              <a:t> ac </a:t>
            </a:r>
            <a:r>
              <a:rPr lang="en-GB" sz="2400" dirty="0" err="1"/>
              <a:t>ba</a:t>
            </a:r>
            <a:r>
              <a:rPr lang="en-GB" sz="2400" dirty="0"/>
              <a:t> bb </a:t>
            </a:r>
            <a:r>
              <a:rPr lang="en-GB" sz="2400" dirty="0" err="1"/>
              <a:t>bc</a:t>
            </a:r>
            <a:r>
              <a:rPr lang="en-GB" sz="2400" dirty="0"/>
              <a:t> ca </a:t>
            </a:r>
            <a:r>
              <a:rPr lang="en-GB" sz="2400" dirty="0" err="1"/>
              <a:t>cb</a:t>
            </a:r>
            <a:r>
              <a:rPr lang="en-GB" sz="2400" dirty="0"/>
              <a:t> cc</a:t>
            </a:r>
          </a:p>
          <a:p>
            <a:r>
              <a:rPr lang="en-GB" sz="2400" dirty="0" err="1"/>
              <a:t>aaa</a:t>
            </a:r>
            <a:r>
              <a:rPr lang="en-GB" sz="2400" dirty="0"/>
              <a:t> </a:t>
            </a:r>
            <a:r>
              <a:rPr lang="en-GB" sz="2400" dirty="0" err="1"/>
              <a:t>aab</a:t>
            </a:r>
            <a:r>
              <a:rPr lang="en-GB" sz="2400" dirty="0"/>
              <a:t> </a:t>
            </a:r>
            <a:r>
              <a:rPr lang="en-GB" sz="2400" dirty="0" err="1"/>
              <a:t>aac</a:t>
            </a:r>
            <a:r>
              <a:rPr lang="en-GB" sz="2400" dirty="0"/>
              <a:t> baa</a:t>
            </a:r>
          </a:p>
          <a:p>
            <a:r>
              <a:rPr lang="en-GB" sz="2400" dirty="0" err="1"/>
              <a:t>bab</a:t>
            </a:r>
            <a:r>
              <a:rPr lang="en-GB" sz="2400" dirty="0"/>
              <a:t> </a:t>
            </a:r>
            <a:r>
              <a:rPr lang="en-GB" sz="2400" dirty="0" err="1"/>
              <a:t>bac</a:t>
            </a:r>
            <a:r>
              <a:rPr lang="en-GB" sz="2400" dirty="0"/>
              <a:t> </a:t>
            </a:r>
            <a:r>
              <a:rPr lang="en-GB" sz="2400" dirty="0" err="1"/>
              <a:t>bba</a:t>
            </a:r>
            <a:r>
              <a:rPr lang="en-GB" sz="2400" dirty="0"/>
              <a:t> </a:t>
            </a:r>
            <a:r>
              <a:rPr lang="en-GB" sz="2400" dirty="0" err="1"/>
              <a:t>bbb</a:t>
            </a:r>
            <a:endParaRPr lang="en-GB" sz="2400" dirty="0"/>
          </a:p>
          <a:p>
            <a:r>
              <a:rPr lang="en-GB" sz="2400" dirty="0" err="1"/>
              <a:t>bbc</a:t>
            </a:r>
            <a:r>
              <a:rPr lang="en-GB" sz="2400" dirty="0"/>
              <a:t> </a:t>
            </a:r>
            <a:r>
              <a:rPr lang="en-GB" sz="2400" dirty="0" err="1"/>
              <a:t>caa</a:t>
            </a:r>
            <a:r>
              <a:rPr lang="en-GB" sz="2400" dirty="0"/>
              <a:t> cab </a:t>
            </a:r>
            <a:r>
              <a:rPr lang="en-GB" sz="2400" dirty="0" err="1"/>
              <a:t>cac</a:t>
            </a:r>
            <a:endParaRPr lang="en-GB" sz="2400" dirty="0"/>
          </a:p>
          <a:p>
            <a:r>
              <a:rPr lang="en-GB" sz="2400" dirty="0" err="1"/>
              <a:t>cba</a:t>
            </a:r>
            <a:r>
              <a:rPr lang="en-GB" sz="2400" dirty="0"/>
              <a:t> </a:t>
            </a:r>
            <a:r>
              <a:rPr lang="en-GB" sz="2400" dirty="0" err="1"/>
              <a:t>cbb</a:t>
            </a:r>
            <a:r>
              <a:rPr lang="en-GB" sz="2400" dirty="0"/>
              <a:t> </a:t>
            </a:r>
            <a:r>
              <a:rPr lang="en-GB" sz="2400" dirty="0" err="1"/>
              <a:t>cbc</a:t>
            </a:r>
            <a:r>
              <a:rPr lang="en-GB" sz="2400" dirty="0"/>
              <a:t> </a:t>
            </a:r>
            <a:r>
              <a:rPr lang="en-GB" sz="2400" dirty="0" err="1"/>
              <a:t>cca</a:t>
            </a:r>
            <a:endParaRPr lang="en-GB" sz="2400" dirty="0"/>
          </a:p>
          <a:p>
            <a:r>
              <a:rPr lang="en-GB" sz="2400" dirty="0" err="1"/>
              <a:t>ccb</a:t>
            </a:r>
            <a:r>
              <a:rPr lang="en-GB" sz="2400" dirty="0"/>
              <a:t> </a:t>
            </a:r>
            <a:r>
              <a:rPr lang="en-GB" sz="2400" dirty="0" err="1"/>
              <a:t>ccc</a:t>
            </a:r>
            <a:r>
              <a:rPr lang="en-GB" sz="2400" dirty="0"/>
              <a:t> </a:t>
            </a:r>
            <a:r>
              <a:rPr lang="en-GB" sz="2400" dirty="0" err="1"/>
              <a:t>aaaa</a:t>
            </a:r>
            <a:r>
              <a:rPr lang="en-GB" sz="2400" dirty="0"/>
              <a:t> ...</a:t>
            </a:r>
          </a:p>
          <a:p>
            <a:r>
              <a:rPr lang="en-GB" sz="2400" dirty="0"/>
              <a:t>      ......</a:t>
            </a:r>
            <a:endParaRPr lang="el-GR" sz="2400" dirty="0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971553" y="4149728"/>
            <a:ext cx="2087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A’ = U</a:t>
            </a:r>
            <a:r>
              <a:rPr lang="en-US" sz="2400"/>
              <a:t> </a:t>
            </a:r>
            <a:r>
              <a:rPr lang="en-GB" sz="2400"/>
              <a:t>\</a:t>
            </a:r>
            <a:r>
              <a:rPr lang="en-US" sz="2400"/>
              <a:t> A = </a:t>
            </a:r>
          </a:p>
        </p:txBody>
      </p:sp>
      <p:sp>
        <p:nvSpPr>
          <p:cNvPr id="24588" name="Oval 19"/>
          <p:cNvSpPr>
            <a:spLocks noChangeArrowheads="1"/>
          </p:cNvSpPr>
          <p:nvPr/>
        </p:nvSpPr>
        <p:spPr bwMode="auto">
          <a:xfrm>
            <a:off x="2771775" y="2970215"/>
            <a:ext cx="3024188" cy="3887787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20"/>
          <p:cNvSpPr txBox="1">
            <a:spLocks noChangeArrowheads="1"/>
          </p:cNvSpPr>
          <p:nvPr/>
        </p:nvSpPr>
        <p:spPr bwMode="auto">
          <a:xfrm>
            <a:off x="3132141" y="3479802"/>
            <a:ext cx="259238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              </a:t>
            </a:r>
            <a:r>
              <a:rPr lang="el-GR" sz="2400" dirty="0"/>
              <a:t>Λ</a:t>
            </a:r>
            <a:r>
              <a:rPr lang="en-GB" sz="2400" dirty="0"/>
              <a:t> </a:t>
            </a:r>
          </a:p>
          <a:p>
            <a:r>
              <a:rPr lang="en-GB" sz="2400" dirty="0"/>
              <a:t>          </a:t>
            </a:r>
            <a:r>
              <a:rPr lang="en-GB" sz="2400" dirty="0" err="1"/>
              <a:t>aa</a:t>
            </a:r>
            <a:r>
              <a:rPr lang="en-GB" sz="2400" dirty="0"/>
              <a:t> </a:t>
            </a:r>
            <a:r>
              <a:rPr lang="en-GB" sz="2400" dirty="0" err="1"/>
              <a:t>ab</a:t>
            </a:r>
            <a:r>
              <a:rPr lang="en-GB" sz="2400" dirty="0"/>
              <a:t> ac </a:t>
            </a:r>
            <a:r>
              <a:rPr lang="en-GB" sz="2400" dirty="0" err="1"/>
              <a:t>ba</a:t>
            </a:r>
            <a:r>
              <a:rPr lang="en-GB" sz="2400" dirty="0"/>
              <a:t> bb </a:t>
            </a:r>
            <a:r>
              <a:rPr lang="en-GB" sz="2400" dirty="0" err="1"/>
              <a:t>bc</a:t>
            </a:r>
            <a:r>
              <a:rPr lang="en-GB" sz="2400" dirty="0"/>
              <a:t> ca </a:t>
            </a:r>
            <a:r>
              <a:rPr lang="en-GB" sz="2400" dirty="0" err="1"/>
              <a:t>cb</a:t>
            </a:r>
            <a:r>
              <a:rPr lang="en-GB" sz="2400" dirty="0"/>
              <a:t> cc</a:t>
            </a:r>
          </a:p>
          <a:p>
            <a:r>
              <a:rPr lang="en-GB" sz="2400" dirty="0" err="1"/>
              <a:t>aaa</a:t>
            </a:r>
            <a:r>
              <a:rPr lang="en-GB" sz="2400" dirty="0"/>
              <a:t> </a:t>
            </a:r>
            <a:r>
              <a:rPr lang="en-GB" sz="2400" dirty="0" err="1"/>
              <a:t>aab</a:t>
            </a:r>
            <a:r>
              <a:rPr lang="en-GB" sz="2400" dirty="0"/>
              <a:t> </a:t>
            </a:r>
            <a:r>
              <a:rPr lang="en-GB" sz="2400" dirty="0" err="1"/>
              <a:t>aac</a:t>
            </a:r>
            <a:r>
              <a:rPr lang="en-GB" sz="2400" dirty="0"/>
              <a:t> baa</a:t>
            </a:r>
          </a:p>
          <a:p>
            <a:r>
              <a:rPr lang="en-GB" sz="2400" dirty="0" err="1"/>
              <a:t>bab</a:t>
            </a:r>
            <a:r>
              <a:rPr lang="en-GB" sz="2400" dirty="0"/>
              <a:t> </a:t>
            </a:r>
            <a:r>
              <a:rPr lang="en-GB" sz="2400" dirty="0" err="1"/>
              <a:t>bac</a:t>
            </a:r>
            <a:r>
              <a:rPr lang="en-GB" sz="2400" dirty="0"/>
              <a:t> </a:t>
            </a:r>
            <a:r>
              <a:rPr lang="en-GB" sz="2400" dirty="0" err="1"/>
              <a:t>bba</a:t>
            </a:r>
            <a:r>
              <a:rPr lang="en-GB" sz="2400" dirty="0"/>
              <a:t> </a:t>
            </a:r>
            <a:r>
              <a:rPr lang="en-GB" sz="2400" dirty="0" err="1"/>
              <a:t>bbb</a:t>
            </a:r>
            <a:endParaRPr lang="en-GB" sz="2400" dirty="0"/>
          </a:p>
          <a:p>
            <a:r>
              <a:rPr lang="en-GB" sz="2400" dirty="0" err="1"/>
              <a:t>bbc</a:t>
            </a:r>
            <a:r>
              <a:rPr lang="en-GB" sz="2400" dirty="0"/>
              <a:t> </a:t>
            </a:r>
            <a:r>
              <a:rPr lang="en-GB" sz="2400" dirty="0" err="1"/>
              <a:t>caa</a:t>
            </a:r>
            <a:r>
              <a:rPr lang="en-GB" sz="2400" dirty="0"/>
              <a:t> cab </a:t>
            </a:r>
            <a:r>
              <a:rPr lang="en-GB" sz="2400" dirty="0" err="1"/>
              <a:t>cac</a:t>
            </a:r>
            <a:endParaRPr lang="en-GB" sz="2400" dirty="0"/>
          </a:p>
          <a:p>
            <a:r>
              <a:rPr lang="en-GB" sz="2400" dirty="0" err="1"/>
              <a:t>cba</a:t>
            </a:r>
            <a:r>
              <a:rPr lang="en-GB" sz="2400" dirty="0"/>
              <a:t> </a:t>
            </a:r>
            <a:r>
              <a:rPr lang="en-GB" sz="2400" dirty="0" err="1"/>
              <a:t>cbb</a:t>
            </a:r>
            <a:r>
              <a:rPr lang="en-GB" sz="2400" dirty="0"/>
              <a:t> </a:t>
            </a:r>
            <a:r>
              <a:rPr lang="en-GB" sz="2400" dirty="0" err="1"/>
              <a:t>cbc</a:t>
            </a:r>
            <a:r>
              <a:rPr lang="en-GB" sz="2400" dirty="0"/>
              <a:t> </a:t>
            </a:r>
            <a:r>
              <a:rPr lang="en-GB" sz="2400" dirty="0" err="1"/>
              <a:t>cca</a:t>
            </a:r>
            <a:endParaRPr lang="en-GB" sz="2400" dirty="0"/>
          </a:p>
          <a:p>
            <a:r>
              <a:rPr lang="en-GB" sz="2400" dirty="0" err="1"/>
              <a:t>ccb</a:t>
            </a:r>
            <a:r>
              <a:rPr lang="en-GB" sz="2400" dirty="0"/>
              <a:t> </a:t>
            </a:r>
            <a:r>
              <a:rPr lang="en-GB" sz="2400" dirty="0" err="1"/>
              <a:t>ccc</a:t>
            </a:r>
            <a:r>
              <a:rPr lang="en-GB" sz="2400" dirty="0"/>
              <a:t> </a:t>
            </a:r>
            <a:r>
              <a:rPr lang="en-GB" sz="2400" dirty="0" err="1"/>
              <a:t>aaaa</a:t>
            </a:r>
            <a:r>
              <a:rPr lang="en-GB" sz="2400" dirty="0"/>
              <a:t> </a:t>
            </a:r>
          </a:p>
          <a:p>
            <a:r>
              <a:rPr lang="en-GB" sz="2400" dirty="0"/>
              <a:t>      ......</a:t>
            </a:r>
            <a:endParaRPr lang="el-GR" sz="2400" dirty="0"/>
          </a:p>
        </p:txBody>
      </p:sp>
      <p:sp>
        <p:nvSpPr>
          <p:cNvPr id="24590" name="Text Box 22"/>
          <p:cNvSpPr txBox="1">
            <a:spLocks noChangeArrowheads="1"/>
          </p:cNvSpPr>
          <p:nvPr/>
        </p:nvSpPr>
        <p:spPr bwMode="auto">
          <a:xfrm>
            <a:off x="3132142" y="3500440"/>
            <a:ext cx="108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a b c</a:t>
            </a:r>
          </a:p>
        </p:txBody>
      </p:sp>
      <p:sp>
        <p:nvSpPr>
          <p:cNvPr id="24591" name="Arc 23"/>
          <p:cNvSpPr>
            <a:spLocks/>
          </p:cNvSpPr>
          <p:nvPr/>
        </p:nvSpPr>
        <p:spPr bwMode="auto">
          <a:xfrm>
            <a:off x="2987680" y="3500441"/>
            <a:ext cx="962025" cy="574675"/>
          </a:xfrm>
          <a:custGeom>
            <a:avLst/>
            <a:gdLst>
              <a:gd name="T0" fmla="*/ 225145 w 32064"/>
              <a:gd name="T1" fmla="*/ 2714 h 43200"/>
              <a:gd name="T2" fmla="*/ 0 w 32064"/>
              <a:gd name="T3" fmla="*/ 538705 h 43200"/>
              <a:gd name="T4" fmla="*/ 313954 w 32064"/>
              <a:gd name="T5" fmla="*/ 287338 h 43200"/>
              <a:gd name="T6" fmla="*/ 0 60000 65536"/>
              <a:gd name="T7" fmla="*/ 0 60000 65536"/>
              <a:gd name="T8" fmla="*/ 0 60000 65536"/>
              <a:gd name="T9" fmla="*/ 0 w 32064"/>
              <a:gd name="T10" fmla="*/ 0 h 43200"/>
              <a:gd name="T11" fmla="*/ 32064 w 32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64" h="43200" fill="none" extrusionOk="0">
                <a:moveTo>
                  <a:pt x="7503" y="203"/>
                </a:moveTo>
                <a:cubicBezTo>
                  <a:pt x="8484" y="68"/>
                  <a:pt x="9473" y="-1"/>
                  <a:pt x="10464" y="0"/>
                </a:cubicBezTo>
                <a:cubicBezTo>
                  <a:pt x="22393" y="0"/>
                  <a:pt x="32064" y="9670"/>
                  <a:pt x="32064" y="21600"/>
                </a:cubicBezTo>
                <a:cubicBezTo>
                  <a:pt x="32064" y="33529"/>
                  <a:pt x="22393" y="43200"/>
                  <a:pt x="10464" y="43200"/>
                </a:cubicBezTo>
                <a:cubicBezTo>
                  <a:pt x="6803" y="43200"/>
                  <a:pt x="3202" y="42269"/>
                  <a:pt x="-1" y="40496"/>
                </a:cubicBezTo>
              </a:path>
              <a:path w="32064" h="43200" stroke="0" extrusionOk="0">
                <a:moveTo>
                  <a:pt x="7503" y="203"/>
                </a:moveTo>
                <a:cubicBezTo>
                  <a:pt x="8484" y="68"/>
                  <a:pt x="9473" y="-1"/>
                  <a:pt x="10464" y="0"/>
                </a:cubicBezTo>
                <a:cubicBezTo>
                  <a:pt x="22393" y="0"/>
                  <a:pt x="32064" y="9670"/>
                  <a:pt x="32064" y="21600"/>
                </a:cubicBezTo>
                <a:cubicBezTo>
                  <a:pt x="32064" y="33529"/>
                  <a:pt x="22393" y="43200"/>
                  <a:pt x="10464" y="43200"/>
                </a:cubicBezTo>
                <a:cubicBezTo>
                  <a:pt x="6803" y="43200"/>
                  <a:pt x="3202" y="42269"/>
                  <a:pt x="-1" y="40496"/>
                </a:cubicBezTo>
                <a:lnTo>
                  <a:pt x="10464" y="21600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2" name="Line 30"/>
          <p:cNvSpPr>
            <a:spLocks noChangeShapeType="1"/>
          </p:cNvSpPr>
          <p:nvPr/>
        </p:nvSpPr>
        <p:spPr bwMode="auto">
          <a:xfrm flipH="1">
            <a:off x="3059117" y="3500441"/>
            <a:ext cx="144463" cy="288925"/>
          </a:xfrm>
          <a:prstGeom prst="line">
            <a:avLst/>
          </a:prstGeom>
          <a:noFill/>
          <a:ln w="41275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93" name="Line 31"/>
          <p:cNvSpPr>
            <a:spLocks noChangeShapeType="1"/>
          </p:cNvSpPr>
          <p:nvPr/>
        </p:nvSpPr>
        <p:spPr bwMode="auto">
          <a:xfrm flipH="1">
            <a:off x="2916241" y="3789365"/>
            <a:ext cx="142875" cy="287337"/>
          </a:xfrm>
          <a:prstGeom prst="line">
            <a:avLst/>
          </a:prstGeom>
          <a:noFill/>
          <a:ln w="41275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94" name="Line 32"/>
          <p:cNvSpPr>
            <a:spLocks noChangeShapeType="1"/>
          </p:cNvSpPr>
          <p:nvPr/>
        </p:nvSpPr>
        <p:spPr bwMode="auto">
          <a:xfrm flipH="1">
            <a:off x="3132141" y="3500438"/>
            <a:ext cx="144463" cy="144462"/>
          </a:xfrm>
          <a:prstGeom prst="line">
            <a:avLst/>
          </a:prstGeom>
          <a:noFill/>
          <a:ln w="41275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Closure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A</a:t>
            </a:r>
            <a:r>
              <a:rPr lang="en-GB" sz="2800" b="1" baseline="30000" dirty="0"/>
              <a:t>0</a:t>
            </a:r>
            <a:r>
              <a:rPr lang="en-GB" sz="2800" baseline="30000" dirty="0"/>
              <a:t> </a:t>
            </a:r>
            <a:r>
              <a:rPr lang="en-GB" sz="2800" dirty="0"/>
              <a:t>= { </a:t>
            </a:r>
            <a:r>
              <a:rPr lang="el-GR" sz="2800" dirty="0">
                <a:cs typeface="Times New Roman" pitchFamily="18" charset="0"/>
              </a:rPr>
              <a:t>Λ</a:t>
            </a:r>
            <a:r>
              <a:rPr lang="en-GB" sz="2800" dirty="0">
                <a:cs typeface="Times New Roman" pitchFamily="18" charset="0"/>
              </a:rPr>
              <a:t> },		A</a:t>
            </a:r>
            <a:r>
              <a:rPr lang="en-GB" sz="2800" b="1" baseline="30000" dirty="0">
                <a:cs typeface="Times New Roman" pitchFamily="18" charset="0"/>
              </a:rPr>
              <a:t>1</a:t>
            </a:r>
            <a:r>
              <a:rPr lang="en-GB" sz="2800" dirty="0">
                <a:cs typeface="Times New Roman" pitchFamily="18" charset="0"/>
              </a:rPr>
              <a:t> = A,	  A</a:t>
            </a:r>
            <a:r>
              <a:rPr lang="en-GB" sz="2800" b="1" baseline="30000" dirty="0">
                <a:cs typeface="Times New Roman" pitchFamily="18" charset="0"/>
              </a:rPr>
              <a:t>2</a:t>
            </a:r>
            <a:r>
              <a:rPr lang="en-GB" sz="2800" baseline="30000" dirty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= A.A     etc</a:t>
            </a:r>
          </a:p>
          <a:p>
            <a:pPr eaLnBrk="1" hangingPunct="1">
              <a:buFont typeface="Wingdings" pitchFamily="2" charset="2"/>
              <a:buNone/>
            </a:pPr>
            <a:endParaRPr lang="en-GB" sz="2800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800" dirty="0">
                <a:cs typeface="Times New Roman" pitchFamily="18" charset="0"/>
              </a:rPr>
              <a:t>A* = </a:t>
            </a:r>
            <a:r>
              <a:rPr lang="en-GB" sz="2800" dirty="0"/>
              <a:t>A</a:t>
            </a:r>
            <a:r>
              <a:rPr lang="en-GB" sz="2800" b="1" baseline="30000" dirty="0"/>
              <a:t>0</a:t>
            </a:r>
            <a:r>
              <a:rPr lang="en-GB" sz="2800" baseline="30000" dirty="0"/>
              <a:t>  </a:t>
            </a:r>
            <a:r>
              <a:rPr lang="en-GB" sz="2800" dirty="0"/>
              <a:t>U </a:t>
            </a:r>
            <a:r>
              <a:rPr lang="en-GB" sz="2800" dirty="0">
                <a:cs typeface="Times New Roman" pitchFamily="18" charset="0"/>
              </a:rPr>
              <a:t>A</a:t>
            </a:r>
            <a:r>
              <a:rPr lang="en-GB" sz="2800" b="1" baseline="30000" dirty="0">
                <a:cs typeface="Times New Roman" pitchFamily="18" charset="0"/>
              </a:rPr>
              <a:t>1</a:t>
            </a:r>
            <a:r>
              <a:rPr lang="en-GB" sz="2800" baseline="30000" dirty="0">
                <a:cs typeface="Times New Roman" pitchFamily="18" charset="0"/>
              </a:rPr>
              <a:t>   </a:t>
            </a:r>
            <a:r>
              <a:rPr lang="en-GB" sz="2800" dirty="0"/>
              <a:t>U</a:t>
            </a:r>
            <a:r>
              <a:rPr lang="en-GB" sz="2800" baseline="30000" dirty="0">
                <a:cs typeface="Times New Roman" pitchFamily="18" charset="0"/>
              </a:rPr>
              <a:t>  </a:t>
            </a:r>
            <a:r>
              <a:rPr lang="en-GB" sz="2800" dirty="0">
                <a:cs typeface="Times New Roman" pitchFamily="18" charset="0"/>
              </a:rPr>
              <a:t>A</a:t>
            </a:r>
            <a:r>
              <a:rPr lang="en-GB" sz="2800" b="1" baseline="30000" dirty="0">
                <a:cs typeface="Times New Roman" pitchFamily="18" charset="0"/>
              </a:rPr>
              <a:t>2</a:t>
            </a:r>
            <a:r>
              <a:rPr lang="en-GB" sz="2800" baseline="30000" dirty="0">
                <a:cs typeface="Times New Roman" pitchFamily="18" charset="0"/>
              </a:rPr>
              <a:t> </a:t>
            </a:r>
            <a:r>
              <a:rPr lang="en-GB" sz="2800" dirty="0"/>
              <a:t>U ……    (</a:t>
            </a:r>
            <a:r>
              <a:rPr lang="en-GB" sz="2800" dirty="0" err="1"/>
              <a:t>Kleene</a:t>
            </a:r>
            <a:r>
              <a:rPr lang="en-GB" sz="2800" dirty="0"/>
              <a:t> star of A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                                                  (the closure of A)</a:t>
            </a:r>
          </a:p>
          <a:p>
            <a:pPr>
              <a:buNone/>
            </a:pPr>
            <a:r>
              <a:rPr lang="en-GB" sz="2800" dirty="0">
                <a:cs typeface="Times New Roman" pitchFamily="18" charset="0"/>
              </a:rPr>
              <a:t>A</a:t>
            </a:r>
            <a:r>
              <a:rPr lang="en-GB" sz="2800" baseline="30000" dirty="0">
                <a:cs typeface="Times New Roman" pitchFamily="18" charset="0"/>
              </a:rPr>
              <a:t>+</a:t>
            </a:r>
            <a:r>
              <a:rPr lang="en-GB" sz="2800" dirty="0">
                <a:cs typeface="Times New Roman" pitchFamily="18" charset="0"/>
              </a:rPr>
              <a:t> = </a:t>
            </a:r>
            <a:r>
              <a:rPr lang="en-GB" sz="2800" dirty="0"/>
              <a:t>A</a:t>
            </a:r>
            <a:r>
              <a:rPr lang="en-GB" sz="2800" b="1" baseline="30000" dirty="0"/>
              <a:t>1</a:t>
            </a:r>
            <a:r>
              <a:rPr lang="en-GB" sz="2800" baseline="30000" dirty="0"/>
              <a:t>  </a:t>
            </a:r>
            <a:r>
              <a:rPr lang="en-GB" sz="2800" dirty="0"/>
              <a:t>U </a:t>
            </a:r>
            <a:r>
              <a:rPr lang="en-GB" sz="2800" dirty="0">
                <a:cs typeface="Times New Roman" pitchFamily="18" charset="0"/>
              </a:rPr>
              <a:t>A</a:t>
            </a:r>
            <a:r>
              <a:rPr lang="en-GB" sz="2800" b="1" baseline="30000" dirty="0">
                <a:cs typeface="Times New Roman" pitchFamily="18" charset="0"/>
              </a:rPr>
              <a:t>2</a:t>
            </a:r>
            <a:r>
              <a:rPr lang="en-GB" sz="2800" baseline="30000" dirty="0">
                <a:cs typeface="Times New Roman" pitchFamily="18" charset="0"/>
              </a:rPr>
              <a:t>   </a:t>
            </a:r>
            <a:r>
              <a:rPr lang="en-GB" sz="2800" dirty="0"/>
              <a:t>U</a:t>
            </a:r>
            <a:r>
              <a:rPr lang="en-GB" sz="2800" baseline="30000" dirty="0">
                <a:cs typeface="Times New Roman" pitchFamily="18" charset="0"/>
              </a:rPr>
              <a:t>  </a:t>
            </a:r>
            <a:r>
              <a:rPr lang="en-GB" sz="2800" dirty="0">
                <a:cs typeface="Times New Roman" pitchFamily="18" charset="0"/>
              </a:rPr>
              <a:t>A</a:t>
            </a:r>
            <a:r>
              <a:rPr lang="en-GB" sz="2800" b="1" baseline="30000" dirty="0">
                <a:cs typeface="Times New Roman" pitchFamily="18" charset="0"/>
              </a:rPr>
              <a:t>3</a:t>
            </a:r>
            <a:r>
              <a:rPr lang="en-GB" sz="2800" baseline="30000" dirty="0">
                <a:cs typeface="Times New Roman" pitchFamily="18" charset="0"/>
              </a:rPr>
              <a:t> </a:t>
            </a:r>
            <a:r>
              <a:rPr lang="en-GB" sz="2800" dirty="0"/>
              <a:t>U …… (the +</a:t>
            </a:r>
            <a:r>
              <a:rPr lang="en-GB" sz="2800" dirty="0" err="1"/>
              <a:t>ve</a:t>
            </a:r>
            <a:r>
              <a:rPr lang="en-GB" sz="2800" dirty="0"/>
              <a:t> closure of A)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F6F5-1962-4FAF-9F24-28763999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three components inside the black box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754E4A-856E-4E36-87A4-CC0F2B82C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Computer</a:t>
            </a:r>
            <a:endParaRPr lang="en-GB" sz="2400" dirty="0"/>
          </a:p>
        </p:txBody>
      </p:sp>
      <p:pic>
        <p:nvPicPr>
          <p:cNvPr id="5" name="Picture 3" descr="image004">
            <a:extLst>
              <a:ext uri="{FF2B5EF4-FFF2-40B4-BE49-F238E27FC236}">
                <a16:creationId xmlns:a16="http://schemas.microsoft.com/office/drawing/2014/main" id="{40335816-B83D-49F5-A75D-A22795A8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67589" y="2057400"/>
            <a:ext cx="7611449" cy="456129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3196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dirty="0"/>
              <a:t>			A = { a },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/>
              <a:t>What is: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A* = {</a:t>
            </a:r>
            <a:r>
              <a:rPr lang="el-GR" dirty="0">
                <a:cs typeface="Times New Roman" pitchFamily="18" charset="0"/>
              </a:rPr>
              <a:t>Λ</a:t>
            </a:r>
            <a:r>
              <a:rPr lang="en-US" dirty="0">
                <a:cs typeface="Times New Roman" pitchFamily="18" charset="0"/>
              </a:rPr>
              <a:t>,</a:t>
            </a:r>
            <a:r>
              <a:rPr lang="en-US" dirty="0" err="1">
                <a:cs typeface="Times New Roman" pitchFamily="18" charset="0"/>
              </a:rPr>
              <a:t>a,aa,aaa,aaaa</a:t>
            </a:r>
            <a:r>
              <a:rPr lang="en-US" dirty="0">
                <a:cs typeface="Times New Roman" pitchFamily="18" charset="0"/>
              </a:rPr>
              <a:t>,……..</a:t>
            </a:r>
            <a:r>
              <a:rPr lang="en-GB" dirty="0"/>
              <a:t>} ={a</a:t>
            </a:r>
            <a:r>
              <a:rPr lang="en-GB" baseline="30000" dirty="0"/>
              <a:t>n</a:t>
            </a:r>
            <a:r>
              <a:rPr lang="en-GB" dirty="0"/>
              <a:t> | n</a:t>
            </a:r>
            <a:r>
              <a:rPr lang="en-GB" dirty="0">
                <a:latin typeface="Yu Gothic UI"/>
                <a:ea typeface="Yu Gothic UI"/>
              </a:rPr>
              <a:t>≥0</a:t>
            </a:r>
            <a:r>
              <a:rPr lang="en-GB" dirty="0"/>
              <a:t> }</a:t>
            </a:r>
          </a:p>
          <a:p>
            <a:pPr>
              <a:buNone/>
            </a:pPr>
            <a:r>
              <a:rPr lang="en-GB" dirty="0"/>
              <a:t>		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A</a:t>
            </a:r>
            <a:r>
              <a:rPr lang="en-GB" baseline="30000" dirty="0"/>
              <a:t>+</a:t>
            </a:r>
            <a:r>
              <a:rPr lang="en-GB" dirty="0"/>
              <a:t> ={</a:t>
            </a:r>
            <a:r>
              <a:rPr lang="en-GB" dirty="0" err="1"/>
              <a:t>a,aa,aaa,aaaa,aaaaa</a:t>
            </a:r>
            <a:r>
              <a:rPr lang="en-GB" dirty="0"/>
              <a:t>,.....} ={a</a:t>
            </a:r>
            <a:r>
              <a:rPr lang="en-GB" baseline="30000" dirty="0"/>
              <a:t>n</a:t>
            </a:r>
            <a:r>
              <a:rPr lang="en-GB" dirty="0"/>
              <a:t> | n</a:t>
            </a:r>
            <a:r>
              <a:rPr lang="en-GB" dirty="0">
                <a:latin typeface="Yu Gothic UI"/>
                <a:ea typeface="Yu Gothic UI"/>
              </a:rPr>
              <a:t>≥1</a:t>
            </a:r>
            <a:r>
              <a:rPr lang="en-GB" dirty="0"/>
              <a:t> }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dirty="0"/>
              <a:t>			A = { a, b },    B = { </a:t>
            </a:r>
            <a:r>
              <a:rPr lang="el-GR" dirty="0">
                <a:cs typeface="Times New Roman" pitchFamily="18" charset="0"/>
              </a:rPr>
              <a:t>Λ</a:t>
            </a:r>
            <a:r>
              <a:rPr lang="en-GB" dirty="0">
                <a:cs typeface="Times New Roman" pitchFamily="18" charset="0"/>
              </a:rPr>
              <a:t>, a, b }</a:t>
            </a:r>
            <a:endParaRPr lang="en-GB" dirty="0"/>
          </a:p>
          <a:p>
            <a:pPr eaLnBrk="1" hangingPunct="1">
              <a:buFont typeface="Wingdings" pitchFamily="2" charset="2"/>
              <a:buNone/>
            </a:pPr>
            <a:r>
              <a:rPr lang="en-GB" dirty="0"/>
              <a:t>What is: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A* =</a:t>
            </a:r>
          </a:p>
          <a:p>
            <a:pPr>
              <a:buNone/>
            </a:pPr>
            <a:r>
              <a:rPr lang="en-GB" dirty="0"/>
              <a:t>B* =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A</a:t>
            </a:r>
            <a:r>
              <a:rPr lang="en-GB" baseline="30000" dirty="0"/>
              <a:t>+</a:t>
            </a:r>
            <a:r>
              <a:rPr lang="en-GB" dirty="0"/>
              <a:t> =</a:t>
            </a:r>
          </a:p>
          <a:p>
            <a:pPr>
              <a:buNone/>
            </a:pPr>
            <a:r>
              <a:rPr lang="en-GB" dirty="0"/>
              <a:t>B</a:t>
            </a:r>
            <a:r>
              <a:rPr lang="en-GB" baseline="30000" dirty="0"/>
              <a:t>+</a:t>
            </a:r>
            <a:r>
              <a:rPr lang="en-GB" dirty="0"/>
              <a:t> =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30480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prstClr val="black"/>
                </a:solidFill>
              </a:rPr>
              <a:t>{</a:t>
            </a:r>
            <a:r>
              <a:rPr lang="el-GR" sz="3200" dirty="0">
                <a:solidFill>
                  <a:prstClr val="black"/>
                </a:solidFill>
                <a:cs typeface="Times New Roman" pitchFamily="18" charset="0"/>
              </a:rPr>
              <a:t>Λ</a:t>
            </a: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,</a:t>
            </a:r>
            <a:r>
              <a:rPr lang="en-US" sz="3200" dirty="0" err="1">
                <a:solidFill>
                  <a:prstClr val="black"/>
                </a:solidFill>
                <a:cs typeface="Times New Roman" pitchFamily="18" charset="0"/>
              </a:rPr>
              <a:t>a,b,aa,ab,ba,bb,aaa,aab,aba</a:t>
            </a: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,….</a:t>
            </a:r>
            <a:r>
              <a:rPr lang="en-GB" sz="3200" dirty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6576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prstClr val="black"/>
                </a:solidFill>
              </a:rPr>
              <a:t>{</a:t>
            </a:r>
            <a:r>
              <a:rPr lang="el-GR" sz="3200" dirty="0">
                <a:solidFill>
                  <a:prstClr val="black"/>
                </a:solidFill>
                <a:cs typeface="Times New Roman" pitchFamily="18" charset="0"/>
              </a:rPr>
              <a:t>Λ</a:t>
            </a: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,</a:t>
            </a:r>
            <a:r>
              <a:rPr lang="en-US" sz="3200" dirty="0" err="1">
                <a:solidFill>
                  <a:prstClr val="black"/>
                </a:solidFill>
                <a:cs typeface="Times New Roman" pitchFamily="18" charset="0"/>
              </a:rPr>
              <a:t>a,b,aa,ab,ba,bb,aaa,aab,aba</a:t>
            </a: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,….</a:t>
            </a:r>
            <a:r>
              <a:rPr lang="en-GB" sz="3200" dirty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8006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prstClr val="black"/>
                </a:solidFill>
              </a:rPr>
              <a:t>{</a:t>
            </a:r>
            <a:r>
              <a:rPr lang="en-US" sz="3200" dirty="0" err="1">
                <a:solidFill>
                  <a:prstClr val="black"/>
                </a:solidFill>
                <a:cs typeface="Times New Roman" pitchFamily="18" charset="0"/>
              </a:rPr>
              <a:t>a,b,aa,ab,ba,bb,aaa,aab,aba</a:t>
            </a: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,….</a:t>
            </a:r>
            <a:r>
              <a:rPr lang="en-GB" sz="3200" dirty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54102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prstClr val="black"/>
                </a:solidFill>
              </a:rPr>
              <a:t>{</a:t>
            </a:r>
            <a:r>
              <a:rPr lang="en-US" sz="3200" dirty="0" err="1">
                <a:solidFill>
                  <a:prstClr val="black"/>
                </a:solidFill>
                <a:cs typeface="Times New Roman" pitchFamily="18" charset="0"/>
              </a:rPr>
              <a:t>a,b,aa,ab,ba,bb,aaa,aab,aba</a:t>
            </a:r>
            <a:r>
              <a:rPr lang="en-US" sz="3200" dirty="0">
                <a:solidFill>
                  <a:prstClr val="black"/>
                </a:solidFill>
                <a:cs typeface="Times New Roman" pitchFamily="18" charset="0"/>
              </a:rPr>
              <a:t>,….</a:t>
            </a:r>
            <a:r>
              <a:rPr lang="en-GB" sz="3200" dirty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956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20D3-9E4F-4AD9-AE19-B65CBF1E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3201-0E3E-450D-BA9B-41576240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Automata theory is a theoretical branch of computer science and mathematics</a:t>
            </a:r>
          </a:p>
          <a:p>
            <a:r>
              <a:rPr lang="en-US" dirty="0"/>
              <a:t>Automata Theory deals with the logic of computation with respect to simple machines referred to as automata</a:t>
            </a:r>
          </a:p>
          <a:p>
            <a:r>
              <a:rPr lang="en-US" dirty="0"/>
              <a:t>Automatons are abstract models of machines that perform computations on an input by moving through a series of states</a:t>
            </a:r>
          </a:p>
          <a:p>
            <a:r>
              <a:rPr lang="en-US" dirty="0"/>
              <a:t>At each state of the computation a transition function determines the next configuration based on a finite portion of the present configuration</a:t>
            </a:r>
          </a:p>
          <a:p>
            <a:r>
              <a:rPr lang="en-US" dirty="0"/>
              <a:t>As a result, once the computation reaches an accepting configuration, it accepts the input.</a:t>
            </a:r>
          </a:p>
          <a:p>
            <a:r>
              <a:rPr lang="en-US" dirty="0"/>
              <a:t>Through automata, Computer scientists can understand how machines compute functions and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22046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B8F6-D252-4EE8-AF25-3E0D4E76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F0FD-636E-4B32-9DCA-C1C2C742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B5CB42-D828-42F7-92FA-A33EF623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2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Strings and Languages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sequence of discrete symbols from a known finite alphabet</a:t>
            </a:r>
          </a:p>
          <a:p>
            <a:pPr>
              <a:lnSpc>
                <a:spcPct val="90000"/>
              </a:lnSpc>
              <a:buNone/>
            </a:pPr>
            <a:endParaRPr lang="en-GB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zh-CN" dirty="0">
                <a:ea typeface="宋体" pitchFamily="2" charset="-122"/>
              </a:rPr>
              <a:t>	Finite alphabet = a set of symbols</a:t>
            </a:r>
          </a:p>
          <a:p>
            <a:pPr marL="365125" indent="30163">
              <a:lnSpc>
                <a:spcPct val="90000"/>
              </a:lnSpc>
              <a:buNone/>
            </a:pPr>
            <a:endParaRPr lang="en-US" altLang="zh-CN" u="sng" dirty="0">
              <a:solidFill>
                <a:srgbClr val="FF0000"/>
              </a:solidFill>
              <a:ea typeface="宋体" pitchFamily="2" charset="-122"/>
            </a:endParaRPr>
          </a:p>
          <a:p>
            <a:pPr marL="365125" indent="30163">
              <a:lnSpc>
                <a:spcPct val="90000"/>
              </a:lnSpc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Examples</a:t>
            </a:r>
          </a:p>
          <a:p>
            <a:pPr marL="365125" indent="30163">
              <a:lnSpc>
                <a:spcPct val="9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abcdef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marL="365125" indent="30163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11011100101</a:t>
            </a:r>
          </a:p>
          <a:p>
            <a:pPr marL="365125" indent="30163">
              <a:lnSpc>
                <a:spcPct val="90000"/>
              </a:lnSpc>
              <a:buNone/>
            </a:pPr>
            <a:r>
              <a:rPr lang="ru-RU" altLang="zh-CN" dirty="0">
                <a:solidFill>
                  <a:srgbClr val="0070C0"/>
                </a:solidFill>
                <a:ea typeface="宋体" pitchFamily="2" charset="-122"/>
              </a:rPr>
              <a:t>Җ</a:t>
            </a:r>
            <a:r>
              <a:rPr lang="ar-SA" altLang="zh-CN" dirty="0">
                <a:solidFill>
                  <a:srgbClr val="0070C0"/>
                </a:solidFill>
                <a:ea typeface="宋体" pitchFamily="2" charset="-122"/>
              </a:rPr>
              <a:t>فقل</a:t>
            </a:r>
            <a:r>
              <a:rPr lang="el-GR" altLang="zh-CN" dirty="0">
                <a:solidFill>
                  <a:srgbClr val="0070C0"/>
                </a:solidFill>
                <a:ea typeface="宋体" pitchFamily="2" charset="-122"/>
              </a:rPr>
              <a:t>ΛφψωΫ√</a:t>
            </a:r>
            <a:endParaRPr lang="en-GB" altLang="zh-CN" dirty="0">
              <a:solidFill>
                <a:srgbClr val="0070C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l-GR" altLang="zh-CN" dirty="0">
              <a:ea typeface="宋体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Notation for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1800" i="1" dirty="0"/>
              <a:t>if x = </a:t>
            </a:r>
            <a:r>
              <a:rPr lang="en-GB" sz="1800" i="1" dirty="0" err="1"/>
              <a:t>abcd</a:t>
            </a:r>
            <a:r>
              <a:rPr lang="en-GB" sz="1800" i="1" dirty="0"/>
              <a:t> 	 	</a:t>
            </a:r>
            <a:r>
              <a:rPr lang="en-GB" sz="1800" dirty="0"/>
              <a:t>(use </a:t>
            </a:r>
            <a:r>
              <a:rPr lang="en-GB" sz="1800" i="1" dirty="0"/>
              <a:t>x</a:t>
            </a:r>
            <a:r>
              <a:rPr lang="en-GB" sz="1800" dirty="0"/>
              <a:t> to stand for “</a:t>
            </a:r>
            <a:r>
              <a:rPr lang="en-GB" sz="1800" dirty="0" err="1"/>
              <a:t>abcd</a:t>
            </a:r>
            <a:r>
              <a:rPr lang="en-GB" sz="1800" dirty="0"/>
              <a:t>”)</a:t>
            </a:r>
          </a:p>
          <a:p>
            <a:pPr>
              <a:lnSpc>
                <a:spcPct val="90000"/>
              </a:lnSpc>
              <a:buNone/>
            </a:pPr>
            <a:r>
              <a:rPr lang="en-GB" sz="1800" dirty="0"/>
              <a:t>    </a:t>
            </a:r>
            <a:r>
              <a:rPr lang="en-GB" sz="1800" i="1" dirty="0"/>
              <a:t>and y = </a:t>
            </a:r>
            <a:r>
              <a:rPr lang="en-GB" sz="1800" i="1" dirty="0" err="1"/>
              <a:t>dba</a:t>
            </a:r>
            <a:r>
              <a:rPr lang="en-GB" sz="1800" dirty="0"/>
              <a:t>     	 	(use </a:t>
            </a:r>
            <a:r>
              <a:rPr lang="en-GB" sz="1800" i="1" dirty="0"/>
              <a:t>y</a:t>
            </a:r>
            <a:r>
              <a:rPr lang="en-GB" sz="1800" dirty="0"/>
              <a:t> to stand for “</a:t>
            </a:r>
            <a:r>
              <a:rPr lang="en-GB" sz="1800" dirty="0" err="1"/>
              <a:t>dba</a:t>
            </a:r>
            <a:r>
              <a:rPr lang="en-GB" sz="1800" dirty="0"/>
              <a:t>”)</a:t>
            </a:r>
          </a:p>
          <a:p>
            <a:pPr>
              <a:lnSpc>
                <a:spcPct val="90000"/>
              </a:lnSpc>
              <a:buNone/>
            </a:pPr>
            <a:endParaRPr lang="en-GB" sz="1800" dirty="0"/>
          </a:p>
          <a:p>
            <a:pPr>
              <a:lnSpc>
                <a:spcPct val="90000"/>
              </a:lnSpc>
              <a:buNone/>
            </a:pPr>
            <a:r>
              <a:rPr lang="en-GB" sz="1800" i="1" dirty="0" err="1"/>
              <a:t>x</a:t>
            </a:r>
            <a:r>
              <a:rPr lang="en-GB" sz="1800" b="1" i="1" baseline="30000" dirty="0" err="1"/>
              <a:t>R</a:t>
            </a:r>
            <a:r>
              <a:rPr lang="en-GB" sz="1800" i="1" dirty="0"/>
              <a:t> = </a:t>
            </a:r>
            <a:r>
              <a:rPr lang="en-GB" sz="1800" i="1" dirty="0" err="1"/>
              <a:t>dcba</a:t>
            </a:r>
            <a:r>
              <a:rPr lang="en-GB" sz="1800" dirty="0"/>
              <a:t>     		(reversing the symbols in </a:t>
            </a:r>
            <a:r>
              <a:rPr lang="en-GB" sz="1800" i="1" dirty="0"/>
              <a:t>x</a:t>
            </a:r>
            <a:r>
              <a:rPr lang="en-GB" sz="1800" dirty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GB" sz="1800" i="1" dirty="0"/>
              <a:t>|x| = |</a:t>
            </a:r>
            <a:r>
              <a:rPr lang="en-GB" sz="1800" i="1" dirty="0" err="1"/>
              <a:t>abcd</a:t>
            </a:r>
            <a:r>
              <a:rPr lang="en-GB" sz="1800" i="1" dirty="0"/>
              <a:t>| = 4</a:t>
            </a:r>
            <a:r>
              <a:rPr lang="en-GB" sz="1800" dirty="0"/>
              <a:t>  	 	(the number of symbols in </a:t>
            </a:r>
            <a:r>
              <a:rPr lang="en-GB" sz="1800" i="1" dirty="0"/>
              <a:t>x</a:t>
            </a:r>
            <a:r>
              <a:rPr lang="en-GB" sz="1800" dirty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GB" sz="1800" i="1" dirty="0" err="1"/>
              <a:t>x.y</a:t>
            </a:r>
            <a:r>
              <a:rPr lang="en-GB" sz="1800" i="1" dirty="0"/>
              <a:t> = </a:t>
            </a:r>
            <a:r>
              <a:rPr lang="en-GB" sz="1800" i="1" dirty="0" err="1"/>
              <a:t>abcddba</a:t>
            </a:r>
            <a:r>
              <a:rPr lang="en-GB" sz="1800" i="1" dirty="0"/>
              <a:t>    		</a:t>
            </a:r>
            <a:r>
              <a:rPr lang="en-GB" sz="1800" dirty="0"/>
              <a:t>(the result of joining</a:t>
            </a:r>
            <a:r>
              <a:rPr lang="en-GB" sz="1800" i="1" dirty="0"/>
              <a:t> x and </a:t>
            </a:r>
            <a:r>
              <a:rPr lang="en-GB" sz="1800" i="1" dirty="0" err="1"/>
              <a:t>y</a:t>
            </a:r>
            <a:r>
              <a:rPr lang="en-GB" sz="1800" dirty="0" err="1"/>
              <a:t>,i.e</a:t>
            </a:r>
            <a:r>
              <a:rPr lang="en-GB" sz="1800" dirty="0"/>
              <a:t>. concatenation)</a:t>
            </a:r>
          </a:p>
          <a:p>
            <a:pPr>
              <a:lnSpc>
                <a:spcPct val="90000"/>
              </a:lnSpc>
              <a:buNone/>
            </a:pPr>
            <a:r>
              <a:rPr lang="en-GB" sz="1800" i="1" dirty="0"/>
              <a:t>				(</a:t>
            </a:r>
            <a:r>
              <a:rPr lang="en-GB" sz="1800" i="1" dirty="0" err="1"/>
              <a:t>x.y</a:t>
            </a:r>
            <a:r>
              <a:rPr lang="en-GB" sz="1800" i="1" dirty="0"/>
              <a:t> is normally written as </a:t>
            </a:r>
            <a:r>
              <a:rPr lang="en-GB" sz="1800" i="1" dirty="0" err="1"/>
              <a:t>xy</a:t>
            </a:r>
            <a:r>
              <a:rPr lang="en-GB" sz="1800" i="1" dirty="0"/>
              <a:t>)</a:t>
            </a:r>
          </a:p>
          <a:p>
            <a:pPr>
              <a:lnSpc>
                <a:spcPct val="90000"/>
              </a:lnSpc>
              <a:buNone/>
            </a:pPr>
            <a:endParaRPr lang="en-GB" sz="1800" dirty="0"/>
          </a:p>
          <a:p>
            <a:pPr>
              <a:lnSpc>
                <a:spcPct val="90000"/>
              </a:lnSpc>
              <a:buNone/>
            </a:pPr>
            <a:r>
              <a:rPr lang="en-GB" sz="1800" i="1" dirty="0"/>
              <a:t>x</a:t>
            </a:r>
            <a:r>
              <a:rPr lang="en-GB" sz="1800" b="1" i="1" baseline="30000" dirty="0"/>
              <a:t>2</a:t>
            </a:r>
            <a:r>
              <a:rPr lang="en-GB" sz="1800" i="1" dirty="0"/>
              <a:t> = </a:t>
            </a:r>
            <a:r>
              <a:rPr lang="en-GB" sz="1800" i="1" dirty="0" err="1"/>
              <a:t>x.x</a:t>
            </a:r>
            <a:r>
              <a:rPr lang="en-GB" sz="1800" i="1" dirty="0"/>
              <a:t> = </a:t>
            </a:r>
            <a:r>
              <a:rPr lang="en-GB" sz="1800" i="1" dirty="0" err="1"/>
              <a:t>abcdabcd</a:t>
            </a:r>
            <a:r>
              <a:rPr lang="en-GB" sz="1800" i="1" dirty="0"/>
              <a:t>      x</a:t>
            </a:r>
            <a:r>
              <a:rPr lang="en-GB" sz="1800" b="1" i="1" baseline="30000" dirty="0"/>
              <a:t>3</a:t>
            </a:r>
            <a:r>
              <a:rPr lang="en-GB" sz="1800" i="1" dirty="0"/>
              <a:t> = </a:t>
            </a:r>
            <a:r>
              <a:rPr lang="en-GB" sz="1800" i="1" dirty="0" err="1"/>
              <a:t>abcdabcdabcd</a:t>
            </a:r>
            <a:endParaRPr lang="en-GB" sz="1800" i="1" dirty="0"/>
          </a:p>
          <a:p>
            <a:pPr>
              <a:lnSpc>
                <a:spcPct val="90000"/>
              </a:lnSpc>
              <a:buNone/>
            </a:pPr>
            <a:r>
              <a:rPr lang="en-GB" sz="1800" i="1" dirty="0"/>
              <a:t>x</a:t>
            </a:r>
            <a:r>
              <a:rPr lang="en-GB" sz="1800" b="1" i="1" baseline="30000" dirty="0"/>
              <a:t>1</a:t>
            </a:r>
            <a:r>
              <a:rPr lang="en-GB" sz="1800" i="1" dirty="0"/>
              <a:t> = </a:t>
            </a:r>
            <a:r>
              <a:rPr lang="en-GB" sz="1800" i="1" dirty="0" err="1"/>
              <a:t>abcd</a:t>
            </a:r>
            <a:r>
              <a:rPr lang="en-GB" sz="1800" i="1" dirty="0"/>
              <a:t>			x</a:t>
            </a:r>
            <a:r>
              <a:rPr lang="en-GB" sz="1800" b="1" i="1" baseline="30000" dirty="0"/>
              <a:t>0</a:t>
            </a:r>
            <a:r>
              <a:rPr lang="en-GB" sz="1800" i="1" dirty="0"/>
              <a:t> = </a:t>
            </a:r>
            <a:r>
              <a:rPr lang="el-GR" sz="1800" dirty="0">
                <a:cs typeface="Times New Roman" pitchFamily="18" charset="0"/>
              </a:rPr>
              <a:t>Λ</a:t>
            </a:r>
            <a:endParaRPr lang="en-GB" sz="1800" i="1" dirty="0"/>
          </a:p>
          <a:p>
            <a:pPr>
              <a:buNone/>
            </a:pPr>
            <a:r>
              <a:rPr lang="en-GB" sz="1800" dirty="0"/>
              <a:t>The Empty String – </a:t>
            </a:r>
            <a:r>
              <a:rPr lang="el-GR" sz="1800" dirty="0">
                <a:cs typeface="Times New Roman" pitchFamily="18" charset="0"/>
              </a:rPr>
              <a:t>Λ</a:t>
            </a:r>
            <a:r>
              <a:rPr lang="en-GB" sz="1800" dirty="0">
                <a:cs typeface="Times New Roman" pitchFamily="18" charset="0"/>
              </a:rPr>
              <a:t>  </a:t>
            </a:r>
            <a:r>
              <a:rPr lang="en-GB" sz="1100" dirty="0">
                <a:cs typeface="Times New Roman" pitchFamily="18" charset="0"/>
              </a:rPr>
              <a:t>(lambda) </a:t>
            </a:r>
            <a:r>
              <a:rPr lang="en-GB" sz="2400" dirty="0">
                <a:latin typeface="Yu Gothic UI"/>
                <a:ea typeface="Yu Gothic UI"/>
                <a:cs typeface="Times New Roman" pitchFamily="18" charset="0"/>
              </a:rPr>
              <a:t>⎢</a:t>
            </a:r>
            <a:r>
              <a:rPr lang="el-GR" sz="1800" dirty="0">
                <a:cs typeface="Times New Roman" pitchFamily="18" charset="0"/>
              </a:rPr>
              <a:t> Λ</a:t>
            </a:r>
            <a:r>
              <a:rPr lang="en-GB" sz="1800" dirty="0">
                <a:latin typeface="Yu Gothic UI"/>
                <a:ea typeface="Yu Gothic UI"/>
                <a:cs typeface="Times New Roman" pitchFamily="18" charset="0"/>
              </a:rPr>
              <a:t> </a:t>
            </a:r>
            <a:r>
              <a:rPr lang="en-GB" sz="2400" dirty="0">
                <a:latin typeface="Yu Gothic UI"/>
                <a:ea typeface="Yu Gothic UI"/>
                <a:cs typeface="Times New Roman" pitchFamily="18" charset="0"/>
              </a:rPr>
              <a:t>⎢</a:t>
            </a:r>
            <a:r>
              <a:rPr lang="en-GB" sz="1800" dirty="0">
                <a:latin typeface="Yu Gothic UI"/>
                <a:ea typeface="Yu Gothic UI"/>
                <a:cs typeface="Times New Roman" pitchFamily="18" charset="0"/>
              </a:rPr>
              <a:t>=0</a:t>
            </a:r>
            <a:r>
              <a:rPr lang="el-GR" sz="1600" dirty="0">
                <a:cs typeface="Times New Roman" pitchFamily="18" charset="0"/>
              </a:rPr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language is a </a:t>
            </a:r>
            <a:r>
              <a:rPr lang="en-US" altLang="zh-CN" b="1" dirty="0">
                <a:ea typeface="宋体" pitchFamily="2" charset="-122"/>
              </a:rPr>
              <a:t>set of strings</a:t>
            </a:r>
          </a:p>
          <a:p>
            <a:pPr>
              <a:buNone/>
            </a:pPr>
            <a:r>
              <a:rPr lang="en-US" altLang="zh-CN" i="1" dirty="0">
                <a:ea typeface="宋体" pitchFamily="2" charset="-122"/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{yes, no, come-here, sit, run, good-boy}-this is a finite language</a:t>
            </a:r>
          </a:p>
          <a:p>
            <a:pPr>
              <a:lnSpc>
                <a:spcPct val="90000"/>
              </a:lnSpc>
              <a:buNone/>
            </a:pPr>
            <a:endParaRPr lang="en-GB" sz="1800" dirty="0"/>
          </a:p>
          <a:p>
            <a:pPr>
              <a:lnSpc>
                <a:spcPct val="90000"/>
              </a:lnSpc>
              <a:buNone/>
            </a:pPr>
            <a:r>
              <a:rPr lang="en-GB" sz="1800" dirty="0"/>
              <a:t>					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{ a, </a:t>
            </a:r>
            <a:r>
              <a:rPr lang="en-GB" sz="1800" dirty="0" err="1"/>
              <a:t>aa</a:t>
            </a:r>
            <a:r>
              <a:rPr lang="en-GB" sz="1800" dirty="0"/>
              <a:t>, </a:t>
            </a:r>
            <a:r>
              <a:rPr lang="en-GB" sz="1800" dirty="0" err="1"/>
              <a:t>aaa</a:t>
            </a:r>
            <a:r>
              <a:rPr lang="en-GB" sz="1800" dirty="0"/>
              <a:t>, </a:t>
            </a:r>
            <a:r>
              <a:rPr lang="en-GB" sz="1800" dirty="0" err="1"/>
              <a:t>aaaa</a:t>
            </a:r>
            <a:r>
              <a:rPr lang="en-GB" sz="1800" dirty="0"/>
              <a:t>, …… }- this is an infinite language </a:t>
            </a:r>
          </a:p>
          <a:p>
            <a:pPr>
              <a:lnSpc>
                <a:spcPct val="90000"/>
              </a:lnSpc>
              <a:buNone/>
            </a:pPr>
            <a:r>
              <a:rPr lang="en-GB" sz="1800" dirty="0"/>
              <a:t>				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{  }    -this is an empty set or empty language(</a:t>
            </a:r>
            <a:r>
              <a:rPr lang="en-GB" sz="1800" dirty="0">
                <a:latin typeface="Yu Gothic UI"/>
                <a:ea typeface="Yu Gothic UI"/>
              </a:rPr>
              <a:t>Ø)</a:t>
            </a:r>
            <a:endParaRPr lang="en-GB" sz="1800" dirty="0"/>
          </a:p>
          <a:p>
            <a:pPr>
              <a:lnSpc>
                <a:spcPct val="90000"/>
              </a:lnSpc>
              <a:buNone/>
            </a:pPr>
            <a:endParaRPr lang="en-GB" sz="1800" dirty="0"/>
          </a:p>
          <a:p>
            <a:pPr>
              <a:lnSpc>
                <a:spcPct val="90000"/>
              </a:lnSpc>
            </a:pPr>
            <a:r>
              <a:rPr lang="en-GB" sz="1800" dirty="0"/>
              <a:t>{ </a:t>
            </a:r>
            <a:r>
              <a:rPr lang="el-GR" sz="1800" dirty="0">
                <a:cs typeface="Times New Roman" pitchFamily="18" charset="0"/>
              </a:rPr>
              <a:t>Λ</a:t>
            </a:r>
            <a:r>
              <a:rPr lang="en-GB" sz="1800" dirty="0">
                <a:cs typeface="Times New Roman" pitchFamily="18" charset="0"/>
              </a:rPr>
              <a:t> } – this is an empty string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English:</a:t>
            </a:r>
          </a:p>
          <a:p>
            <a:pPr>
              <a:lnSpc>
                <a:spcPct val="90000"/>
              </a:lnSpc>
              <a:buNone/>
            </a:pPr>
            <a:r>
              <a:rPr lang="en-GB" dirty="0"/>
              <a:t>	alphabet = { </a:t>
            </a:r>
            <a:r>
              <a:rPr lang="en-GB" dirty="0" err="1"/>
              <a:t>a,b,c</a:t>
            </a:r>
            <a:r>
              <a:rPr lang="en-GB" dirty="0"/>
              <a:t>, …,z, ., ;, !, :, </a:t>
            </a:r>
            <a:r>
              <a:rPr lang="en-GB" sz="2400" i="1" dirty="0"/>
              <a:t>etc</a:t>
            </a:r>
            <a:r>
              <a:rPr lang="en-GB" dirty="0"/>
              <a:t> }</a:t>
            </a:r>
          </a:p>
          <a:p>
            <a:pPr>
              <a:lnSpc>
                <a:spcPct val="90000"/>
              </a:lnSpc>
              <a:buNone/>
            </a:pPr>
            <a:endParaRPr lang="en-GB" dirty="0"/>
          </a:p>
          <a:p>
            <a:pPr>
              <a:lnSpc>
                <a:spcPct val="90000"/>
              </a:lnSpc>
              <a:buNone/>
            </a:pPr>
            <a:r>
              <a:rPr lang="en-GB" dirty="0"/>
              <a:t>String: a valid sequence of English symbols</a:t>
            </a:r>
          </a:p>
          <a:p>
            <a:pPr>
              <a:lnSpc>
                <a:spcPct val="90000"/>
              </a:lnSpc>
              <a:buNone/>
            </a:pPr>
            <a:r>
              <a:rPr lang="en-GB" dirty="0"/>
              <a:t>			= a valid English sentence</a:t>
            </a:r>
          </a:p>
          <a:p>
            <a:pPr>
              <a:lnSpc>
                <a:spcPct val="90000"/>
              </a:lnSpc>
              <a:buNone/>
            </a:pPr>
            <a:endParaRPr lang="en-GB" dirty="0"/>
          </a:p>
          <a:p>
            <a:pPr>
              <a:lnSpc>
                <a:spcPct val="90000"/>
              </a:lnSpc>
              <a:buNone/>
            </a:pPr>
            <a:r>
              <a:rPr lang="en-GB" dirty="0"/>
              <a:t>English Language = </a:t>
            </a:r>
          </a:p>
          <a:p>
            <a:pPr>
              <a:lnSpc>
                <a:spcPct val="90000"/>
              </a:lnSpc>
              <a:buNone/>
            </a:pPr>
            <a:r>
              <a:rPr lang="en-GB" dirty="0"/>
              <a:t>			a set of valid English sentences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7309</TotalTime>
  <Words>1251</Words>
  <Application>Microsoft Office PowerPoint</Application>
  <PresentationFormat>On-screen Show (4:3)</PresentationFormat>
  <Paragraphs>180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Yu Gothic UI</vt:lpstr>
      <vt:lpstr>Arial</vt:lpstr>
      <vt:lpstr>Arial Narrow</vt:lpstr>
      <vt:lpstr>Arial Unicode MS</vt:lpstr>
      <vt:lpstr>Calibri</vt:lpstr>
      <vt:lpstr>Times New Roman</vt:lpstr>
      <vt:lpstr>Verdana</vt:lpstr>
      <vt:lpstr>Wingdings</vt:lpstr>
      <vt:lpstr>Wingdings 2</vt:lpstr>
      <vt:lpstr>Solstice</vt:lpstr>
      <vt:lpstr>Principles of Computing</vt:lpstr>
      <vt:lpstr>Computer</vt:lpstr>
      <vt:lpstr>Automata Theory</vt:lpstr>
      <vt:lpstr>PowerPoint Presentation</vt:lpstr>
      <vt:lpstr>Strings and Languages</vt:lpstr>
      <vt:lpstr>Strings</vt:lpstr>
      <vt:lpstr>Notation for Strings</vt:lpstr>
      <vt:lpstr>Languages</vt:lpstr>
      <vt:lpstr>Natural languages</vt:lpstr>
      <vt:lpstr>Set operation in strings</vt:lpstr>
      <vt:lpstr>Example </vt:lpstr>
      <vt:lpstr>PowerPoint Presentation</vt:lpstr>
      <vt:lpstr>Examples</vt:lpstr>
      <vt:lpstr>Venn Diagrams –  illustrating  the set operations:</vt:lpstr>
      <vt:lpstr>1. Union</vt:lpstr>
      <vt:lpstr>2. Intersection</vt:lpstr>
      <vt:lpstr>3. Difference</vt:lpstr>
      <vt:lpstr>4. Complement</vt:lpstr>
      <vt:lpstr>Closure</vt:lpstr>
      <vt:lpstr>Examples</vt:lpstr>
      <vt:lpstr>Examples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Computing</dc:title>
  <dc:creator>hp</dc:creator>
  <cp:lastModifiedBy>Lyernisha Franglin</cp:lastModifiedBy>
  <cp:revision>28</cp:revision>
  <dcterms:created xsi:type="dcterms:W3CDTF">2021-06-24T04:47:20Z</dcterms:created>
  <dcterms:modified xsi:type="dcterms:W3CDTF">2022-02-21T10:27:33Z</dcterms:modified>
</cp:coreProperties>
</file>