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E75E-F0D2-4AE9-B3B0-54B7062A082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CB7A-246D-4FCA-97BE-50B71B2B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4CB7A-246D-4FCA-97BE-50B71B2BB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8636CF6-B56B-4DA5-8A10-938E9F93897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7C4D506-6910-44E4-9189-FBDD91E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ECD4-BADD-49D3-B12D-F5085BD29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POC -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D4C1-95CC-4FC2-B115-11E8915ED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Lyernisha S R </a:t>
            </a:r>
          </a:p>
          <a:p>
            <a:r>
              <a:rPr lang="en-US" dirty="0"/>
              <a:t>Lecturer, FICT</a:t>
            </a:r>
          </a:p>
        </p:txBody>
      </p:sp>
    </p:spTree>
    <p:extLst>
      <p:ext uri="{BB962C8B-B14F-4D97-AF65-F5344CB8AC3E}">
        <p14:creationId xmlns:p14="http://schemas.microsoft.com/office/powerpoint/2010/main" val="161929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6298-6990-4051-A0D1-F217C7A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934-689C-4D3E-8B00-7E6CEE9E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𝐴 = {1,2,3}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𝐵 = {𝑎,𝑏,𝑐}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𝐶 = {1,2,3,4,5}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Consider the following two relations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𝑅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𝑆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given as follows: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𝑅: 𝐴×𝐵 given by 𝑅 = { (1,𝑎),(1,𝑏),(2,𝑎),(3,𝑎),(3,𝑐) 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𝑆: 𝐵×𝐶 given by 𝑆 = { (𝑎,3),(𝑎,5),(𝑏,1),(𝑏,2),(𝑏,4),(𝑐,1),(𝑐,5) }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Write down the composition 𝑆∘𝑅 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2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8F9F-F14A-4D22-9E2F-BED0FA7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7BA-AB85-42E2-8303-8DF16790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Consider the set 𝐹={𝑥∈𝐙 |−2≤𝑥&lt;4}.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Write down the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𝐹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by explicitly stating each individual element.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State | 𝐹 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B833-A812-4BCE-9F9F-3CBF84F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6FC8-5A4C-4492-8414-843A6BE2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𝐴, 𝐵 and 𝐶 be sets given as follows: </a:t>
            </a:r>
          </a:p>
          <a:p>
            <a:r>
              <a:rPr lang="en-US" dirty="0"/>
              <a:t>𝐴 = {1,2,3,5,6,8}, 𝐵 = {2,3,4,6,9} and 𝐶 = {0,1}. </a:t>
            </a:r>
          </a:p>
          <a:p>
            <a:r>
              <a:rPr lang="en-US" dirty="0"/>
              <a:t>Write down the following set by explicitly stating each individual element: </a:t>
            </a:r>
          </a:p>
          <a:p>
            <a:r>
              <a:rPr lang="en-US" dirty="0"/>
              <a:t>(𝐴∩𝐵)×C. </a:t>
            </a:r>
          </a:p>
        </p:txBody>
      </p:sp>
    </p:spTree>
    <p:extLst>
      <p:ext uri="{BB962C8B-B14F-4D97-AF65-F5344CB8AC3E}">
        <p14:creationId xmlns:p14="http://schemas.microsoft.com/office/powerpoint/2010/main" val="23330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7BF1F-2077-4F5E-9B10-1FAA1137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760240"/>
            <a:ext cx="2743200" cy="1819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893558-8DE2-4D12-8512-38F648D3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53DE-CDD4-4170-9009-5EEBC026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Consider two graphs,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𝐺1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𝐺1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which are defined as follows: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𝐺1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has vertex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𝑉1={1,2,3,4,5,6}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has the following adjacency matrix: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𝐺2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has vertex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𝑉2={𝑎,𝑏,𝑐,𝑑,𝑒,𝑓}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edge 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𝐸2={{𝑎,𝑐},{𝑎,𝑓},{𝑏,𝑐},{𝑐,𝑑},{𝑐,𝑒},{𝑐,𝑓},{𝑑,𝑒}}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3039-E7FD-4BF4-8B4B-107318CC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58D3-8B20-46BC-906D-1893FA89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334" y="2157731"/>
            <a:ext cx="9905998" cy="821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Construct truth table </a:t>
            </a:r>
          </a:p>
          <a:p>
            <a:pPr marL="0" indent="0">
              <a:buNone/>
            </a:pPr>
            <a:r>
              <a:rPr lang="en-US" dirty="0"/>
              <a:t>(Q</a:t>
            </a:r>
            <a:r>
              <a:rPr lang="en-US" dirty="0">
                <a:latin typeface="Yu Gothic UI"/>
                <a:ea typeface="Yu Gothic UI"/>
              </a:rPr>
              <a:t> → </a:t>
            </a:r>
            <a:r>
              <a:rPr lang="en-US" dirty="0"/>
              <a:t>(</a:t>
            </a:r>
            <a:r>
              <a:rPr lang="en-US" dirty="0">
                <a:latin typeface="Yu Gothic UI"/>
                <a:ea typeface="Yu Gothic UI"/>
              </a:rPr>
              <a:t>¬</a:t>
            </a:r>
            <a:r>
              <a:rPr lang="en-US" dirty="0"/>
              <a:t>P ))</a:t>
            </a:r>
            <a:r>
              <a:rPr lang="en-US" dirty="0">
                <a:latin typeface="Yu Gothic UI"/>
                <a:ea typeface="Yu Gothic UI"/>
              </a:rPr>
              <a:t> ↔</a:t>
            </a:r>
            <a:r>
              <a:rPr lang="en-US" dirty="0"/>
              <a:t>(P</a:t>
            </a:r>
            <a:r>
              <a:rPr lang="en-US" dirty="0">
                <a:latin typeface="Yu Gothic UI"/>
                <a:ea typeface="Yu Gothic UI"/>
              </a:rPr>
              <a:t> ↔ </a:t>
            </a:r>
            <a:r>
              <a:rPr lang="en-US" dirty="0"/>
              <a:t>Q)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8E8349-3F8A-4F5A-8C38-66009CA85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29291"/>
              </p:ext>
            </p:extLst>
          </p:nvPr>
        </p:nvGraphicFramePr>
        <p:xfrm>
          <a:off x="1914993" y="3421823"/>
          <a:ext cx="7086601" cy="2215685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ea typeface="Yu Gothic UI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dirty="0"/>
                        <a:t>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→ 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dirty="0"/>
                        <a:t>P ))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↔ </a:t>
                      </a:r>
                      <a:r>
                        <a:rPr lang="en-US" dirty="0"/>
                        <a:t>Q)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(Q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→ 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¬</a:t>
                      </a:r>
                      <a:r>
                        <a:rPr lang="en-US" dirty="0"/>
                        <a:t>P ))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↔</a:t>
                      </a:r>
                      <a:r>
                        <a:rPr lang="en-US" dirty="0"/>
                        <a:t>(P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 ↔ </a:t>
                      </a:r>
                      <a:r>
                        <a:rPr lang="en-US" dirty="0"/>
                        <a:t>Q)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BA47-A976-458C-908E-3361BF8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05199"/>
          </a:xfrm>
        </p:spPr>
        <p:txBody>
          <a:bodyPr/>
          <a:lstStyle/>
          <a:p>
            <a:r>
              <a:rPr lang="en-US" dirty="0"/>
              <a:t>DNF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65BB-D091-4EFB-9461-FD91D35A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87083"/>
            <a:ext cx="10753725" cy="3766185"/>
          </a:xfrm>
        </p:spPr>
        <p:txBody>
          <a:bodyPr/>
          <a:lstStyle/>
          <a:p>
            <a:r>
              <a:rPr lang="en-US" dirty="0"/>
              <a:t>Obtain a propositional formula that has the following truth table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C7DC01-5C97-4472-A013-60F141563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751"/>
              </p:ext>
            </p:extLst>
          </p:nvPr>
        </p:nvGraphicFramePr>
        <p:xfrm>
          <a:off x="2386559" y="2311360"/>
          <a:ext cx="2133600" cy="354124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ea typeface="Yu Gothic UI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DAC1D58-0477-4DB9-B188-B91494886773}"/>
              </a:ext>
            </a:extLst>
          </p:cNvPr>
          <p:cNvGrpSpPr/>
          <p:nvPr/>
        </p:nvGrpSpPr>
        <p:grpSpPr>
          <a:xfrm>
            <a:off x="2272259" y="2686804"/>
            <a:ext cx="8001000" cy="4026932"/>
            <a:chOff x="1447800" y="2438400"/>
            <a:chExt cx="8001000" cy="4026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75A9B1-E4A5-47E6-84BD-1D62CD177379}"/>
                </a:ext>
              </a:extLst>
            </p:cNvPr>
            <p:cNvSpPr txBox="1"/>
            <p:nvPr/>
          </p:nvSpPr>
          <p:spPr>
            <a:xfrm>
              <a:off x="3810000" y="4419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 UI"/>
                  <a:ea typeface="Yu Gothic UI"/>
                </a:rPr>
                <a:t>(¬</a:t>
              </a:r>
              <a:r>
                <a:rPr lang="en-US" dirty="0"/>
                <a:t>P)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/>
                <a:t>Q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>
                  <a:latin typeface="Yu Gothic UI"/>
                  <a:ea typeface="Yu Gothic UI"/>
                </a:rPr>
                <a:t>(¬</a:t>
              </a:r>
              <a:r>
                <a:rPr lang="en-US" dirty="0"/>
                <a:t>R)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3FCBB5-9FA3-4FF8-9641-7261C6C81F56}"/>
                </a:ext>
              </a:extLst>
            </p:cNvPr>
            <p:cNvSpPr txBox="1"/>
            <p:nvPr/>
          </p:nvSpPr>
          <p:spPr>
            <a:xfrm>
              <a:off x="3810000" y="2438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="1" dirty="0">
                  <a:solidFill>
                    <a:srgbClr val="4A0575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/>
                <a:t>Q</a:t>
              </a:r>
              <a:r>
                <a:rPr lang="en-US" b="1" dirty="0">
                  <a:latin typeface="Yu Gothic UI"/>
                  <a:ea typeface="Yu Gothic UI"/>
                </a:rPr>
                <a:t>∧</a:t>
              </a:r>
              <a:r>
                <a:rPr lang="en-US" dirty="0"/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09672-727E-4B85-9494-12976412C29B}"/>
                </a:ext>
              </a:extLst>
            </p:cNvPr>
            <p:cNvSpPr txBox="1"/>
            <p:nvPr/>
          </p:nvSpPr>
          <p:spPr>
            <a:xfrm>
              <a:off x="3810000" y="3200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>
                  <a:latin typeface="Yu Gothic UI"/>
                  <a:ea typeface="Yu Gothic UI"/>
                </a:rPr>
                <a:t>(¬</a:t>
              </a:r>
              <a:r>
                <a:rPr lang="en-US" dirty="0"/>
                <a:t>Q)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5043B-127C-4630-B854-2C1804BFDEFF}"/>
                </a:ext>
              </a:extLst>
            </p:cNvPr>
            <p:cNvSpPr txBox="1"/>
            <p:nvPr/>
          </p:nvSpPr>
          <p:spPr>
            <a:xfrm>
              <a:off x="3810000" y="4800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 UI"/>
                  <a:ea typeface="Yu Gothic UI"/>
                </a:rPr>
                <a:t>(¬</a:t>
              </a:r>
              <a:r>
                <a:rPr lang="en-US" dirty="0"/>
                <a:t>P)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>
                  <a:latin typeface="Yu Gothic UI"/>
                  <a:ea typeface="Yu Gothic UI"/>
                </a:rPr>
                <a:t>(¬</a:t>
              </a:r>
              <a:r>
                <a:rPr lang="en-US" dirty="0"/>
                <a:t>Q)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dirty="0"/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D6A0D-3799-4B86-BF0A-4ACE53E81E35}"/>
                </a:ext>
              </a:extLst>
            </p:cNvPr>
            <p:cNvSpPr txBox="1"/>
            <p:nvPr/>
          </p:nvSpPr>
          <p:spPr>
            <a:xfrm>
              <a:off x="1447800" y="6096000"/>
              <a:ext cx="800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(P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/>
                <a:t>Q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/>
                <a:t>R)</a:t>
              </a:r>
              <a:r>
                <a:rPr lang="en-US" b="1" dirty="0">
                  <a:solidFill>
                    <a:srgbClr val="0070C0"/>
                  </a:solidFill>
                  <a:latin typeface="Yu Gothic UI"/>
                  <a:ea typeface="Yu Gothic UI"/>
                </a:rPr>
                <a:t>∨</a:t>
              </a:r>
              <a:r>
                <a:rPr lang="en-US" b="1" dirty="0"/>
                <a:t>(P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>
                  <a:latin typeface="Yu Gothic UI"/>
                  <a:ea typeface="Yu Gothic UI"/>
                </a:rPr>
                <a:t>(¬</a:t>
              </a:r>
              <a:r>
                <a:rPr lang="en-US" b="1" dirty="0"/>
                <a:t>Q)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/>
                <a:t>R)</a:t>
              </a:r>
              <a:r>
                <a:rPr lang="en-US" b="1" dirty="0">
                  <a:latin typeface="Yu Gothic UI"/>
                  <a:ea typeface="Yu Gothic UI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Yu Gothic UI"/>
                  <a:ea typeface="Yu Gothic UI"/>
                </a:rPr>
                <a:t>∨</a:t>
              </a:r>
              <a:r>
                <a:rPr lang="en-US" b="1" dirty="0">
                  <a:latin typeface="Yu Gothic UI"/>
                  <a:ea typeface="Yu Gothic UI"/>
                </a:rPr>
                <a:t>((¬</a:t>
              </a:r>
              <a:r>
                <a:rPr lang="en-US" b="1" dirty="0"/>
                <a:t>P)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/>
                <a:t>Q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>
                  <a:latin typeface="Yu Gothic UI"/>
                  <a:ea typeface="Yu Gothic UI"/>
                </a:rPr>
                <a:t>(¬</a:t>
              </a:r>
              <a:r>
                <a:rPr lang="en-US" b="1" dirty="0"/>
                <a:t>R))</a:t>
              </a:r>
              <a:r>
                <a:rPr lang="en-US" b="1" dirty="0">
                  <a:solidFill>
                    <a:srgbClr val="A50021"/>
                  </a:solidFill>
                  <a:latin typeface="Yu Gothic UI"/>
                  <a:ea typeface="Yu Gothic UI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Yu Gothic UI"/>
                  <a:ea typeface="Yu Gothic UI"/>
                </a:rPr>
                <a:t>∨</a:t>
              </a:r>
              <a:r>
                <a:rPr lang="en-US" b="1" dirty="0"/>
                <a:t>(</a:t>
              </a:r>
              <a:r>
                <a:rPr lang="en-US" b="1" dirty="0">
                  <a:latin typeface="Yu Gothic UI"/>
                  <a:ea typeface="Yu Gothic UI"/>
                </a:rPr>
                <a:t>(¬</a:t>
              </a:r>
              <a:r>
                <a:rPr lang="en-US" b="1" dirty="0"/>
                <a:t>P)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>
                  <a:latin typeface="Yu Gothic UI"/>
                  <a:ea typeface="Yu Gothic UI"/>
                </a:rPr>
                <a:t>(¬</a:t>
              </a:r>
              <a:r>
                <a:rPr lang="en-US" b="1" dirty="0"/>
                <a:t>Q)</a:t>
              </a:r>
              <a:r>
                <a:rPr lang="en-US" b="1" dirty="0">
                  <a:solidFill>
                    <a:srgbClr val="790137"/>
                  </a:solidFill>
                  <a:latin typeface="Yu Gothic UI"/>
                  <a:ea typeface="Yu Gothic UI"/>
                </a:rPr>
                <a:t>∧</a:t>
              </a:r>
              <a:r>
                <a:rPr lang="en-US" b="1" dirty="0"/>
                <a:t>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44BC3F-5591-433C-B7CC-C3C97B23D9CD}"/>
                </a:ext>
              </a:extLst>
            </p:cNvPr>
            <p:cNvSpPr txBox="1"/>
            <p:nvPr/>
          </p:nvSpPr>
          <p:spPr>
            <a:xfrm>
              <a:off x="1676400" y="5715000"/>
              <a:ext cx="502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propositional formula can be written as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D1A1E8-3730-42D2-A47E-C114BA6C2500}"/>
                </a:ext>
              </a:extLst>
            </p:cNvPr>
            <p:cNvSpPr/>
            <p:nvPr/>
          </p:nvSpPr>
          <p:spPr>
            <a:xfrm>
              <a:off x="3200400" y="2438400"/>
              <a:ext cx="3810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D073AC-48E7-4E7D-91D9-F73F07EE3911}"/>
                </a:ext>
              </a:extLst>
            </p:cNvPr>
            <p:cNvSpPr/>
            <p:nvPr/>
          </p:nvSpPr>
          <p:spPr>
            <a:xfrm>
              <a:off x="3200400" y="3276600"/>
              <a:ext cx="3810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851AB-BF4E-41EF-821D-4BD09BF9092A}"/>
                </a:ext>
              </a:extLst>
            </p:cNvPr>
            <p:cNvSpPr/>
            <p:nvPr/>
          </p:nvSpPr>
          <p:spPr>
            <a:xfrm>
              <a:off x="3200400" y="4419600"/>
              <a:ext cx="3810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359DBD-859E-445B-91AF-479F7D0EF18F}"/>
                </a:ext>
              </a:extLst>
            </p:cNvPr>
            <p:cNvSpPr/>
            <p:nvPr/>
          </p:nvSpPr>
          <p:spPr>
            <a:xfrm>
              <a:off x="3200400" y="4876800"/>
              <a:ext cx="3810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2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EB76-2F08-4CE0-A3C4-2159A593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3997-9596-4DB7-BB20-24F0CE00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786828"/>
            <a:ext cx="10753725" cy="3766185"/>
          </a:xfrm>
        </p:spPr>
        <p:txBody>
          <a:bodyPr/>
          <a:lstStyle/>
          <a:p>
            <a:r>
              <a:rPr lang="en-US" sz="2400" b="1" dirty="0">
                <a:solidFill>
                  <a:prstClr val="black"/>
                </a:solidFill>
                <a:effectLst/>
                <a:latin typeface="Times New Roman"/>
              </a:rPr>
              <a:t>𝑃 ∧ (𝑄 ∨ 𝑅) ⇔ (𝑃 ∧ 𝑄) ∨ (𝑃 ∧ 𝑅)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DAFF9A-B114-4CF2-B058-BEF749521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382528"/>
              </p:ext>
            </p:extLst>
          </p:nvPr>
        </p:nvGraphicFramePr>
        <p:xfrm>
          <a:off x="1939977" y="2424659"/>
          <a:ext cx="7391399" cy="419946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74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r>
                        <a:rPr lang="en-US" dirty="0"/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∧ </a:t>
                      </a:r>
                      <a:r>
                        <a:rPr lang="en-US" dirty="0"/>
                        <a:t>(Q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r>
                        <a:rPr lang="en-US" dirty="0"/>
                        <a:t>R)</a:t>
                      </a:r>
                    </a:p>
                  </a:txBody>
                  <a:tcPr anchor="ctr"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∧ </a:t>
                      </a:r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∧ </a:t>
                      </a:r>
                      <a:r>
                        <a:rPr lang="en-US" dirty="0"/>
                        <a:t>R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∧ </a:t>
                      </a:r>
                      <a:r>
                        <a:rPr lang="en-US" dirty="0"/>
                        <a:t>Q)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∨</a:t>
                      </a:r>
                      <a:r>
                        <a:rPr lang="en-US" dirty="0"/>
                        <a:t>(P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∧ </a:t>
                      </a:r>
                      <a:r>
                        <a:rPr lang="en-US" dirty="0"/>
                        <a:t>R)</a:t>
                      </a:r>
                    </a:p>
                  </a:txBody>
                  <a:tcPr anchor="ctr"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D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49D7-7072-4AEE-9F79-5DD778F0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9748-DA12-448F-A15F-6C65B2A6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¬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/>
              <a:t> </a:t>
            </a:r>
            <a:r>
              <a:rPr lang="pt-BR" b="1" dirty="0">
                <a:latin typeface="Yu Gothic UI"/>
                <a:ea typeface="Yu Gothic UI"/>
              </a:rPr>
              <a:t>⇒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P → Q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DC73B-9227-46F1-A15D-ADD2CF039FC7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429000"/>
          <a:ext cx="5791200" cy="2016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¬P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¬P ⇒ P → Q</a:t>
                      </a:r>
                    </a:p>
                  </a:txBody>
                  <a:tcPr anchor="ctr"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BE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2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5F02-C562-416B-BA69-914E5545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6DDA-10A4-4191-ADBF-1A245724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76400"/>
            <a:ext cx="10753725" cy="376618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/>
              </a:rPr>
              <a:t>{ ( P ∧ (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¬</a:t>
            </a:r>
            <a:r>
              <a:rPr lang="en-US" dirty="0">
                <a:solidFill>
                  <a:prstClr val="black"/>
                </a:solidFill>
                <a:latin typeface="Times New Roman"/>
              </a:rPr>
              <a:t>Q)), ( P ∨ Q), ( P</a:t>
            </a:r>
            <a:r>
              <a:rPr lang="en-US" b="1" dirty="0">
                <a:solidFill>
                  <a:prstClr val="black"/>
                </a:solidFill>
                <a:latin typeface="Times New Roman"/>
              </a:rPr>
              <a:t>→</a:t>
            </a:r>
            <a:r>
              <a:rPr lang="en-US" dirty="0">
                <a:solidFill>
                  <a:prstClr val="black"/>
                </a:solidFill>
                <a:latin typeface="Times New Roman"/>
              </a:rPr>
              <a:t>Q )}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F9E9F8-4255-4810-B535-4845B8180568}"/>
              </a:ext>
            </a:extLst>
          </p:cNvPr>
          <p:cNvSpPr txBox="1">
            <a:spLocks/>
          </p:cNvSpPr>
          <p:nvPr/>
        </p:nvSpPr>
        <p:spPr>
          <a:xfrm>
            <a:off x="1435608" y="4953000"/>
            <a:ext cx="749808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The given set of propositional formulae</a:t>
            </a:r>
            <a:r>
              <a:rPr lang="en-US" sz="2800" i="1"/>
              <a:t> </a:t>
            </a:r>
            <a:r>
              <a:rPr lang="en-US" sz="2800"/>
              <a:t>has zero models. </a:t>
            </a:r>
          </a:p>
          <a:p>
            <a:r>
              <a:rPr lang="en-US" sz="2800"/>
              <a:t>Hence this set of propositional formulae is </a:t>
            </a:r>
            <a:r>
              <a:rPr lang="en-US" sz="2800" i="1"/>
              <a:t>inconsistent.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ED1014-A0DB-443B-BB26-DDE0D321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42655"/>
              </p:ext>
            </p:extLst>
          </p:nvPr>
        </p:nvGraphicFramePr>
        <p:xfrm>
          <a:off x="1981200" y="2286000"/>
          <a:ext cx="5562600" cy="2016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¬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P ∧ ( 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Times New Roman" pitchFamily="18" charset="0"/>
                        </a:rPr>
                        <a:t>¬</a:t>
                      </a: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</a:rPr>
                        <a:t>Q)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∨ Q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7947-6B97-4147-AC74-A1D50830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truth tables, prove the validity of the following argument.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8D2A-4A9D-4893-8422-2E7F5818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{(𝑃 → 𝑄), (𝑄 → 𝑅)} ⊢ (R → Q)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668EF9-CA7B-46DC-81AA-CFA878EF415D}"/>
              </a:ext>
            </a:extLst>
          </p:cNvPr>
          <p:cNvSpPr txBox="1">
            <a:spLocks/>
          </p:cNvSpPr>
          <p:nvPr/>
        </p:nvSpPr>
        <p:spPr>
          <a:xfrm>
            <a:off x="4512184" y="6431280"/>
            <a:ext cx="749808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/>
              <a:t>Argument is invalid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46F3C-F398-43B0-967B-2C3BFAA2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52921"/>
              </p:ext>
            </p:extLst>
          </p:nvPr>
        </p:nvGraphicFramePr>
        <p:xfrm>
          <a:off x="4752976" y="2011680"/>
          <a:ext cx="6781800" cy="4063928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5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ea typeface="Yu Gothic UI"/>
                          <a:cs typeface="Times New Roman" pitchFamily="18" charset="0"/>
                        </a:rPr>
                        <a:t>Q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</a:rPr>
                        <a:t> → </a:t>
                      </a:r>
                      <a:r>
                        <a:rPr lang="en-US" sz="1600" dirty="0"/>
                        <a:t>Q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𝛼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</a:rPr>
                        <a:t>Q→ R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𝛼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𝛼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Yu Gothic UI"/>
                          <a:ea typeface="Yu Gothic UI"/>
                        </a:rPr>
                        <a:t>1∧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𝛼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Yu Gothic UI"/>
                          <a:ea typeface="Yu Gothic UI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prstClr val="black"/>
                          </a:solidFill>
                        </a:rPr>
                        <a:t>R→ Q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𝛼</a:t>
                      </a:r>
                      <a:r>
                        <a:rPr lang="en-US" sz="1600" dirty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→C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569B-FE98-4FD3-A810-9A914A47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96" y="251036"/>
            <a:ext cx="10772775" cy="1658198"/>
          </a:xfrm>
        </p:spPr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4E0C-3D87-4B92-B67E-49B3A3F1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Consider the following interpretation for propositional functions 𝑃, 𝑄 and 𝑅 with domain 𝐷={1,2,3,4,5,6}. you are given formulae in predicate logic, together with their truth values under this interpretation. You are required to explain why these formulae, have the given truth values.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∃𝑥.(𝑃(𝑥)∧𝑅(𝑥))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True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∀𝑥.(𝑃(𝑥)→(¬𝑄(𝑥)))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True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CD7A0-7406-45A9-8979-E24B4D9F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93" y="3206405"/>
            <a:ext cx="3700631" cy="30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936E-1C65-4499-B902-A1BC0AA5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9F5-3929-477A-8190-1306BA74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pc="-10" dirty="0">
                <a:latin typeface="Arial"/>
                <a:cs typeface="Arial"/>
              </a:rPr>
              <a:t>Find </a:t>
            </a:r>
            <a:r>
              <a:rPr lang="en-US" sz="2400" b="1" spc="-5" dirty="0">
                <a:latin typeface="Arial"/>
                <a:cs typeface="Arial"/>
              </a:rPr>
              <a:t>the range values </a:t>
            </a:r>
            <a:r>
              <a:rPr lang="en-US" sz="2400" b="1" dirty="0">
                <a:latin typeface="Arial"/>
                <a:cs typeface="Arial"/>
              </a:rPr>
              <a:t>of </a:t>
            </a:r>
            <a:r>
              <a:rPr lang="en-US" sz="2400" b="1" spc="-5" dirty="0">
                <a:latin typeface="Arial"/>
                <a:cs typeface="Arial"/>
              </a:rPr>
              <a:t>the function  for </a:t>
            </a:r>
            <a:r>
              <a:rPr lang="en-US" sz="2400" b="1" spc="-10" dirty="0">
                <a:latin typeface="Arial"/>
                <a:cs typeface="Arial"/>
              </a:rPr>
              <a:t>the </a:t>
            </a:r>
            <a:r>
              <a:rPr lang="en-US" sz="2400" b="1" spc="-5" dirty="0">
                <a:latin typeface="Arial"/>
                <a:cs typeface="Arial"/>
              </a:rPr>
              <a:t>given</a:t>
            </a:r>
            <a:r>
              <a:rPr lang="en-US" sz="2400" b="1" spc="1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domain.</a:t>
            </a:r>
            <a:endParaRPr lang="en-US" sz="2400" dirty="0">
              <a:latin typeface="Arial"/>
              <a:cs typeface="Arial"/>
            </a:endParaRPr>
          </a:p>
          <a:p>
            <a:r>
              <a:rPr lang="es-ES" sz="2400" b="1" dirty="0">
                <a:latin typeface="Arial"/>
                <a:cs typeface="Arial"/>
              </a:rPr>
              <a:t>y = -3x</a:t>
            </a:r>
            <a:r>
              <a:rPr lang="es-ES" sz="2400" b="1" spc="5" dirty="0">
                <a:latin typeface="Arial"/>
                <a:cs typeface="Arial"/>
              </a:rPr>
              <a:t> </a:t>
            </a:r>
            <a:r>
              <a:rPr lang="es-ES" sz="2400" b="1" dirty="0">
                <a:latin typeface="Arial"/>
                <a:cs typeface="Arial"/>
              </a:rPr>
              <a:t>+</a:t>
            </a:r>
            <a:r>
              <a:rPr lang="es-ES" sz="2400" b="1" spc="-5" dirty="0">
                <a:latin typeface="Arial"/>
                <a:cs typeface="Arial"/>
              </a:rPr>
              <a:t> </a:t>
            </a:r>
            <a:r>
              <a:rPr lang="es-ES" sz="2400" b="1" dirty="0">
                <a:latin typeface="Arial"/>
                <a:cs typeface="Arial"/>
              </a:rPr>
              <a:t>2	;	</a:t>
            </a:r>
            <a:r>
              <a:rPr lang="es-ES" sz="2400" b="1" spc="-5" dirty="0">
                <a:latin typeface="Arial"/>
                <a:cs typeface="Arial"/>
              </a:rPr>
              <a:t>{-1, </a:t>
            </a:r>
            <a:r>
              <a:rPr lang="es-ES" sz="2400" b="1" dirty="0">
                <a:latin typeface="Arial"/>
                <a:cs typeface="Arial"/>
              </a:rPr>
              <a:t>0, </a:t>
            </a:r>
            <a:r>
              <a:rPr lang="es-ES" sz="2400" b="1" spc="5" dirty="0">
                <a:latin typeface="Arial"/>
                <a:cs typeface="Arial"/>
              </a:rPr>
              <a:t>1,</a:t>
            </a:r>
            <a:r>
              <a:rPr lang="es-ES" sz="2400" b="1" spc="-70" dirty="0">
                <a:latin typeface="Arial"/>
                <a:cs typeface="Arial"/>
              </a:rPr>
              <a:t> </a:t>
            </a:r>
            <a:r>
              <a:rPr lang="es-ES" sz="2400" b="1" spc="-5" dirty="0">
                <a:latin typeface="Arial"/>
                <a:cs typeface="Arial"/>
              </a:rPr>
              <a:t>2}</a:t>
            </a:r>
            <a:endParaRPr lang="es-ES" sz="2400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238394F-F9DF-43D9-96DD-1973371A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13863"/>
              </p:ext>
            </p:extLst>
          </p:nvPr>
        </p:nvGraphicFramePr>
        <p:xfrm>
          <a:off x="1514694" y="3429000"/>
          <a:ext cx="7358380" cy="1204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552">
                <a:tc>
                  <a:txBody>
                    <a:bodyPr/>
                    <a:lstStyle/>
                    <a:p>
                      <a:pPr marL="46990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-3x +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-3x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-3x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-3x +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-3(-1) +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-3(0) +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-3(1) +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-3(2) +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3 +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0 +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-3 +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3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 -6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+2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52">
                <a:tc>
                  <a:txBody>
                    <a:bodyPr/>
                    <a:lstStyle/>
                    <a:p>
                      <a:pPr marL="241300">
                        <a:lnSpc>
                          <a:spcPts val="22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22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22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ts val="22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-4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6">
            <a:extLst>
              <a:ext uri="{FF2B5EF4-FFF2-40B4-BE49-F238E27FC236}">
                <a16:creationId xmlns:a16="http://schemas.microsoft.com/office/drawing/2014/main" id="{5043418F-1C84-4426-B370-65CA6B0F5064}"/>
              </a:ext>
            </a:extLst>
          </p:cNvPr>
          <p:cNvSpPr txBox="1"/>
          <p:nvPr/>
        </p:nvSpPr>
        <p:spPr>
          <a:xfrm>
            <a:off x="1783934" y="4927669"/>
            <a:ext cx="715518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range values </a:t>
            </a:r>
            <a:r>
              <a:rPr sz="2000" b="1" spc="-5" dirty="0"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given domain </a:t>
            </a:r>
            <a:r>
              <a:rPr sz="2000" b="1" dirty="0">
                <a:latin typeface="Arial"/>
                <a:cs typeface="Arial"/>
              </a:rPr>
              <a:t>are { </a:t>
            </a:r>
            <a:r>
              <a:rPr sz="2000" b="1" spc="-5" dirty="0">
                <a:latin typeface="Arial"/>
                <a:cs typeface="Arial"/>
              </a:rPr>
              <a:t>5, 2, -1,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-4}.</a:t>
            </a:r>
            <a:endParaRPr sz="2000">
              <a:latin typeface="Arial"/>
              <a:cs typeface="Arial"/>
            </a:endParaRPr>
          </a:p>
          <a:p>
            <a:pPr marL="630809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…</a:t>
            </a:r>
            <a:r>
              <a:rPr sz="2000" spc="10" dirty="0">
                <a:latin typeface="Arial"/>
                <a:cs typeface="Arial"/>
              </a:rPr>
              <a:t>…</a:t>
            </a:r>
            <a:r>
              <a:rPr sz="2000" dirty="0"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45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42</TotalTime>
  <Words>1071</Words>
  <Application>Microsoft Office PowerPoint</Application>
  <PresentationFormat>Widescreen</PresentationFormat>
  <Paragraphs>352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Yu Gothic UI</vt:lpstr>
      <vt:lpstr>Arial</vt:lpstr>
      <vt:lpstr>Calibri</vt:lpstr>
      <vt:lpstr>Calibri Light</vt:lpstr>
      <vt:lpstr>Cambria Math</vt:lpstr>
      <vt:lpstr>Times New Roman</vt:lpstr>
      <vt:lpstr>Metropolitan</vt:lpstr>
      <vt:lpstr>POC - Revision</vt:lpstr>
      <vt:lpstr>Propositional logic</vt:lpstr>
      <vt:lpstr>DNF</vt:lpstr>
      <vt:lpstr>LOGICAL EQUIVALENCE</vt:lpstr>
      <vt:lpstr>LOGICAL IMPLICATION</vt:lpstr>
      <vt:lpstr>MODELS</vt:lpstr>
      <vt:lpstr>Using truth tables, prove the validity of the following argument. </vt:lpstr>
      <vt:lpstr>PREDICATE LOGIC</vt:lpstr>
      <vt:lpstr>FUNCTIONS</vt:lpstr>
      <vt:lpstr>RELATIONS</vt:lpstr>
      <vt:lpstr>SET</vt:lpstr>
      <vt:lpstr>SET</vt:lpstr>
      <vt:lpstr>GRAPH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- Revision</dc:title>
  <dc:creator>Lyernisha Franglin</dc:creator>
  <cp:lastModifiedBy>Lyernisha Franglin</cp:lastModifiedBy>
  <cp:revision>1</cp:revision>
  <dcterms:created xsi:type="dcterms:W3CDTF">2021-12-20T11:57:00Z</dcterms:created>
  <dcterms:modified xsi:type="dcterms:W3CDTF">2021-12-20T12:39:58Z</dcterms:modified>
</cp:coreProperties>
</file>