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6" r:id="rId3"/>
    <p:sldId id="264" r:id="rId4"/>
    <p:sldId id="265" r:id="rId5"/>
    <p:sldId id="288" r:id="rId6"/>
    <p:sldId id="267" r:id="rId7"/>
    <p:sldId id="268" r:id="rId8"/>
    <p:sldId id="289" r:id="rId9"/>
    <p:sldId id="269" r:id="rId10"/>
    <p:sldId id="271" r:id="rId11"/>
    <p:sldId id="27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34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CA2C80-9EC6-4DEC-B33E-4227F5BA729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A05E-5BEC-4DBE-B574-7E30AF46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1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944" y="2682240"/>
            <a:ext cx="1066331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Principles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0435" y="4912979"/>
            <a:ext cx="3135923" cy="1347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Presentation by</a:t>
            </a:r>
          </a:p>
          <a:p>
            <a:pPr algn="ctr"/>
            <a:r>
              <a:rPr lang="en-US" dirty="0"/>
              <a:t>Lyernisha S R</a:t>
            </a:r>
          </a:p>
          <a:p>
            <a:pPr algn="ctr"/>
            <a:r>
              <a:rPr lang="en-US" dirty="0" err="1"/>
              <a:t>Lecturer,fict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75" y="102108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9037" y="102108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4986" y="5641278"/>
            <a:ext cx="1366971" cy="518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30337" cy="422127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The existential quantification of P(x) is the statement that states that </a:t>
            </a:r>
            <a:r>
              <a:rPr lang="en-US" b="1" dirty="0">
                <a:solidFill>
                  <a:srgbClr val="FFFF00"/>
                </a:solidFill>
              </a:rPr>
              <a:t>P(x) is true for at least one object x in the domain</a:t>
            </a:r>
            <a:r>
              <a:rPr lang="en-US" dirty="0">
                <a:solidFill>
                  <a:srgbClr val="FFFF00"/>
                </a:solidFill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Example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Let P(x) be a statement x &lt; 2 for all positive integers</a:t>
            </a:r>
          </a:p>
          <a:p>
            <a:pPr marL="628650" indent="0">
              <a:lnSpc>
                <a:spcPct val="160000"/>
              </a:lnSpc>
              <a:buNone/>
            </a:pPr>
            <a:r>
              <a:rPr lang="en-US" dirty="0"/>
              <a:t>P(1) : 1 &lt; 2 (True)</a:t>
            </a:r>
          </a:p>
          <a:p>
            <a:pPr marL="628650" indent="0">
              <a:lnSpc>
                <a:spcPct val="160000"/>
              </a:lnSpc>
              <a:buNone/>
            </a:pPr>
            <a:r>
              <a:rPr lang="en-US" dirty="0"/>
              <a:t>P(2) : 2 &lt; 2(False)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Therefore P(x) is true at least one value of x in all positive integer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								</a:t>
            </a:r>
            <a:r>
              <a:rPr lang="en-US" b="1" dirty="0">
                <a:solidFill>
                  <a:srgbClr val="FF0000"/>
                </a:solidFill>
              </a:rPr>
              <a:t>∃ </a:t>
            </a:r>
            <a:r>
              <a:rPr lang="en-US" b="1" dirty="0" err="1">
                <a:solidFill>
                  <a:srgbClr val="FF0000"/>
                </a:solidFill>
              </a:rPr>
              <a:t>x.P</a:t>
            </a:r>
            <a:r>
              <a:rPr lang="en-US" b="1" dirty="0">
                <a:solidFill>
                  <a:srgbClr val="FF0000"/>
                </a:solidFill>
              </a:rPr>
              <a:t>(x)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b="1" dirty="0">
              <a:latin typeface="Yu Gothic UI"/>
              <a:ea typeface="Yu Gothic U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8382" y="5638799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The universal quantification of P(x) is the statement that states </a:t>
            </a:r>
            <a:r>
              <a:rPr lang="en-US" b="1" dirty="0">
                <a:solidFill>
                  <a:srgbClr val="FFFF00"/>
                </a:solidFill>
              </a:rPr>
              <a:t>that P(x) is true for all or for every objects x in the domain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Example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Let P(x) be a statement x+1&gt;1 for all positive integers from 1</a:t>
            </a:r>
          </a:p>
          <a:p>
            <a:pPr marL="628650" indent="0">
              <a:lnSpc>
                <a:spcPct val="160000"/>
              </a:lnSpc>
              <a:buNone/>
            </a:pPr>
            <a:r>
              <a:rPr lang="en-US" dirty="0"/>
              <a:t>P(1) : 1+1&gt;1 =2&gt;1(True)</a:t>
            </a:r>
          </a:p>
          <a:p>
            <a:pPr marL="628650" indent="0">
              <a:lnSpc>
                <a:spcPct val="160000"/>
              </a:lnSpc>
              <a:buNone/>
            </a:pPr>
            <a:r>
              <a:rPr lang="en-US" dirty="0"/>
              <a:t>P(2) : 2+1&gt;1 = 3&gt;1 (True)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Therefore P(x) is true for all positive integers x </a:t>
            </a:r>
            <a:endParaRPr lang="en-US" b="1" dirty="0">
              <a:latin typeface="Yu Gothic UI"/>
              <a:ea typeface="Yu Gothic UI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Yu Gothic UI"/>
                <a:ea typeface="Yu Gothic UI"/>
              </a:rPr>
              <a:t>∀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ea typeface="Yu Gothic UI"/>
                <a:cs typeface="Times New Roman" pitchFamily="18" charset="0"/>
              </a:rPr>
              <a:t>x.P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Yu Gothic UI"/>
                <a:cs typeface="Times New Roman" pitchFamily="18" charset="0"/>
              </a:rPr>
              <a:t>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Let the domain be the set of all </a:t>
            </a:r>
            <a:r>
              <a:rPr lang="en-US" i="1" dirty="0"/>
              <a:t>natural numbers {1, 2, 3, 4, ...}.</a:t>
            </a:r>
          </a:p>
          <a:p>
            <a:pPr>
              <a:buNone/>
            </a:pPr>
            <a:r>
              <a:rPr lang="en-US" dirty="0"/>
              <a:t>Consider the following two propositional functions: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x): “x is even”.</a:t>
            </a:r>
          </a:p>
          <a:p>
            <a:pPr lvl="1"/>
            <a:r>
              <a:rPr lang="en-US" dirty="0"/>
              <a:t>Q(</a:t>
            </a:r>
            <a:r>
              <a:rPr lang="en-US" i="1" dirty="0"/>
              <a:t>x): “x is odd”.</a:t>
            </a:r>
          </a:p>
          <a:p>
            <a:pPr>
              <a:buNone/>
            </a:pPr>
            <a:r>
              <a:rPr lang="en-US" dirty="0"/>
              <a:t>Verify that the following propositions have a truth value of true.</a:t>
            </a:r>
          </a:p>
          <a:p>
            <a:pPr>
              <a:buNone/>
            </a:pPr>
            <a:r>
              <a:rPr lang="en-US" dirty="0"/>
              <a:t>Express these sentences as formulae in predicate logic:</a:t>
            </a:r>
          </a:p>
          <a:p>
            <a:pPr>
              <a:buNone/>
            </a:pPr>
            <a:r>
              <a:rPr lang="en-US" dirty="0"/>
              <a:t>a) 7 is odd.</a:t>
            </a:r>
          </a:p>
          <a:p>
            <a:pPr>
              <a:buNone/>
            </a:pPr>
            <a:r>
              <a:rPr lang="en-US" dirty="0"/>
              <a:t>b) There does not exist a natural number that is both odd and even.</a:t>
            </a:r>
          </a:p>
          <a:p>
            <a:pPr>
              <a:buNone/>
            </a:pPr>
            <a:r>
              <a:rPr lang="en-US" dirty="0"/>
              <a:t>c) There exists a natural number that is not odd.</a:t>
            </a:r>
          </a:p>
          <a:p>
            <a:pPr>
              <a:buNone/>
            </a:pPr>
            <a:r>
              <a:rPr lang="en-US" dirty="0"/>
              <a:t>d) Any natural number is either even or odd, but not both.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47D3-B85A-4C8F-9AE6-7A5A7332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303" y="1936652"/>
            <a:ext cx="8825658" cy="1492348"/>
          </a:xfrm>
        </p:spPr>
        <p:txBody>
          <a:bodyPr/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19469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-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One significant limitation of propositional logic is that it does not deal with </a:t>
            </a:r>
            <a:r>
              <a:rPr lang="en-US" b="1" dirty="0"/>
              <a:t>individual objects</a:t>
            </a:r>
            <a:r>
              <a:rPr lang="en-US" dirty="0"/>
              <a:t>. 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E.g., can ‘all lecture rooms in Q block are vacant’ deduce ‘lecture room 4Q56 is vacant’?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So, this result restricts the power of deduction.</a:t>
            </a:r>
          </a:p>
          <a:p>
            <a:pPr>
              <a:lnSpc>
                <a:spcPct val="170000"/>
              </a:lnSpc>
            </a:pPr>
            <a:r>
              <a:rPr lang="en-US" dirty="0"/>
              <a:t>Predicate logic is an extension of propositional logic, which introduce </a:t>
            </a:r>
            <a:r>
              <a:rPr lang="en-US" b="1" i="1" dirty="0"/>
              <a:t>propositional functions </a:t>
            </a:r>
            <a:r>
              <a:rPr lang="en-US" dirty="0"/>
              <a:t>to deal with objects</a:t>
            </a:r>
            <a:r>
              <a:rPr lang="en-US" b="1" i="1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8738" indent="0">
              <a:buNone/>
            </a:pPr>
            <a:r>
              <a:rPr lang="en-US" dirty="0"/>
              <a:t>A propositional function is an assignment that maps objects to propositions </a:t>
            </a:r>
          </a:p>
          <a:p>
            <a:pPr>
              <a:buNone/>
            </a:pPr>
            <a:r>
              <a:rPr lang="en-US" dirty="0"/>
              <a:t>For example, none of them are propositions.</a:t>
            </a:r>
          </a:p>
          <a:p>
            <a:pPr marL="1541463" indent="-395288">
              <a:buNone/>
            </a:pPr>
            <a:r>
              <a:rPr lang="en-US" dirty="0"/>
              <a:t>–</a:t>
            </a:r>
            <a:r>
              <a:rPr lang="en-US" i="1" dirty="0"/>
              <a:t>D(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): ‘the date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 is a Thursday’</a:t>
            </a:r>
          </a:p>
          <a:p>
            <a:pPr marL="1541463" indent="-395288">
              <a:buNone/>
            </a:pPr>
            <a:r>
              <a:rPr lang="en-US" dirty="0"/>
              <a:t>–</a:t>
            </a:r>
            <a:r>
              <a:rPr lang="en-US" i="1" dirty="0"/>
              <a:t>E(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): ‘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 is an odd number’</a:t>
            </a:r>
          </a:p>
          <a:p>
            <a:pPr marL="1541463" indent="-395288">
              <a:buNone/>
            </a:pPr>
            <a:r>
              <a:rPr lang="en-US" dirty="0"/>
              <a:t>–</a:t>
            </a:r>
            <a:r>
              <a:rPr lang="en-US" i="1" dirty="0"/>
              <a:t>C(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): ‘Lecture room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 is vacant’</a:t>
            </a:r>
          </a:p>
          <a:p>
            <a:pPr>
              <a:buNone/>
            </a:pPr>
            <a:r>
              <a:rPr lang="en-US" dirty="0"/>
              <a:t>A propositional function becomes a proposition when its input </a:t>
            </a:r>
          </a:p>
          <a:p>
            <a:pPr>
              <a:buNone/>
            </a:pPr>
            <a:r>
              <a:rPr lang="en-US" dirty="0"/>
              <a:t>parameter is replaced by actual objects.</a:t>
            </a:r>
          </a:p>
          <a:p>
            <a:pPr marL="1377950" indent="-231775">
              <a:buNone/>
            </a:pPr>
            <a:r>
              <a:rPr lang="en-US" dirty="0"/>
              <a:t>–D(</a:t>
            </a:r>
            <a:r>
              <a:rPr lang="en-US" dirty="0">
                <a:solidFill>
                  <a:srgbClr val="00B050"/>
                </a:solidFill>
              </a:rPr>
              <a:t>12.02.2006</a:t>
            </a:r>
            <a:r>
              <a:rPr lang="en-US" dirty="0"/>
              <a:t>) which reads as ‘The date </a:t>
            </a:r>
            <a:r>
              <a:rPr lang="en-US" dirty="0">
                <a:solidFill>
                  <a:srgbClr val="00B050"/>
                </a:solidFill>
              </a:rPr>
              <a:t>12.02.2006 </a:t>
            </a:r>
            <a:r>
              <a:rPr lang="en-US" dirty="0"/>
              <a:t>is a Thursday’.</a:t>
            </a:r>
          </a:p>
          <a:p>
            <a:pPr marL="1377950" indent="-231775">
              <a:buNone/>
            </a:pPr>
            <a:r>
              <a:rPr lang="en-US" dirty="0"/>
              <a:t>–</a:t>
            </a:r>
            <a:r>
              <a:rPr lang="en-US" i="1" dirty="0"/>
              <a:t>E(</a:t>
            </a:r>
            <a:r>
              <a:rPr lang="en-US" i="1" dirty="0">
                <a:solidFill>
                  <a:srgbClr val="00B050"/>
                </a:solidFill>
              </a:rPr>
              <a:t>22</a:t>
            </a:r>
            <a:r>
              <a:rPr lang="en-US" i="1" dirty="0"/>
              <a:t>) which reads as ’</a:t>
            </a:r>
            <a:r>
              <a:rPr lang="en-US" i="1" dirty="0">
                <a:solidFill>
                  <a:srgbClr val="00B050"/>
                </a:solidFill>
              </a:rPr>
              <a:t>22</a:t>
            </a:r>
            <a:r>
              <a:rPr lang="en-US" i="1" dirty="0"/>
              <a:t> is an odd number’.</a:t>
            </a:r>
          </a:p>
          <a:p>
            <a:pPr marL="1377950" indent="-231775">
              <a:buNone/>
            </a:pPr>
            <a:r>
              <a:rPr lang="en-US" dirty="0"/>
              <a:t>–</a:t>
            </a:r>
            <a:r>
              <a:rPr lang="en-US" i="1" dirty="0"/>
              <a:t>C(</a:t>
            </a:r>
            <a:r>
              <a:rPr lang="en-US" i="1" dirty="0">
                <a:solidFill>
                  <a:srgbClr val="00B050"/>
                </a:solidFill>
              </a:rPr>
              <a:t>3Q20</a:t>
            </a:r>
            <a:r>
              <a:rPr lang="en-US" i="1" dirty="0"/>
              <a:t>) which reads as ‘Lecture room </a:t>
            </a:r>
            <a:r>
              <a:rPr lang="en-US" i="1" dirty="0">
                <a:solidFill>
                  <a:srgbClr val="00B050"/>
                </a:solidFill>
              </a:rPr>
              <a:t>3Q20 </a:t>
            </a:r>
            <a:r>
              <a:rPr lang="en-US" i="1" dirty="0"/>
              <a:t>is vacant’.</a:t>
            </a:r>
          </a:p>
          <a:p>
            <a:pPr>
              <a:buNone/>
            </a:pPr>
            <a:r>
              <a:rPr lang="en-US" dirty="0"/>
              <a:t>Propositional Functions are referred to as </a:t>
            </a:r>
            <a:r>
              <a:rPr lang="en-US" b="1" dirty="0"/>
              <a:t>Predicates.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of Propositional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8300" cy="4195481"/>
          </a:xfrm>
        </p:spPr>
        <p:txBody>
          <a:bodyPr>
            <a:normAutofit/>
          </a:bodyPr>
          <a:lstStyle/>
          <a:p>
            <a:r>
              <a:rPr lang="en-US" dirty="0"/>
              <a:t>The set of admissible objects is called the </a:t>
            </a:r>
            <a:r>
              <a:rPr lang="en-US" b="1" dirty="0"/>
              <a:t>domain of the propositional function.</a:t>
            </a:r>
          </a:p>
          <a:p>
            <a:pPr>
              <a:buNone/>
            </a:pPr>
            <a:r>
              <a:rPr lang="en-US" dirty="0"/>
              <a:t>E.g., </a:t>
            </a:r>
          </a:p>
          <a:p>
            <a:pPr marL="973138" indent="-225425">
              <a:buNone/>
            </a:pPr>
            <a:r>
              <a:rPr lang="en-US" dirty="0"/>
              <a:t>–the domain of 𝐷(𝑥)to be the set of all dates,</a:t>
            </a:r>
          </a:p>
          <a:p>
            <a:pPr marL="973138" indent="-225425">
              <a:buNone/>
            </a:pPr>
            <a:r>
              <a:rPr lang="en-US" dirty="0"/>
              <a:t>–the domain of 𝐸(𝑥)to be the set of all integers, or the set of all natural numbers.</a:t>
            </a:r>
          </a:p>
          <a:p>
            <a:pPr marL="973138" indent="-225425">
              <a:buNone/>
            </a:pPr>
            <a:r>
              <a:rPr lang="en-US" dirty="0"/>
              <a:t>–the domain of 𝐶(𝑥)to be the set of all lecture rooms in Tower 2.</a:t>
            </a:r>
          </a:p>
          <a:p>
            <a:r>
              <a:rPr lang="en-US" dirty="0"/>
              <a:t>‘Domain’ is sometimes referred to as ‘</a:t>
            </a:r>
            <a:r>
              <a:rPr lang="en-US" b="1" dirty="0"/>
              <a:t>universe of discourse’</a:t>
            </a:r>
          </a:p>
          <a:p>
            <a:r>
              <a:rPr lang="en-US" dirty="0"/>
              <a:t>If there are multiple input parameters, the domain needs to be stated individually.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Predicates are the statements involving variables which are neither True nor False until or unless the values of the variables are specified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 err="1"/>
              <a:t>Eg</a:t>
            </a:r>
            <a:r>
              <a:rPr lang="en-US" sz="1600" dirty="0"/>
              <a:t>: x is an animal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x is less than 4</a:t>
            </a:r>
          </a:p>
          <a:p>
            <a:pPr lvl="1">
              <a:lnSpc>
                <a:spcPct val="200000"/>
              </a:lnSpc>
            </a:pPr>
            <a:r>
              <a:rPr lang="en-US" sz="1600" dirty="0" err="1"/>
              <a:t>x+y</a:t>
            </a:r>
            <a:r>
              <a:rPr lang="en-US" sz="1600" dirty="0"/>
              <a:t>=7</a:t>
            </a:r>
          </a:p>
          <a:p>
            <a:pPr marL="225425" lvl="1" indent="0">
              <a:lnSpc>
                <a:spcPct val="200000"/>
              </a:lnSpc>
              <a:buNone/>
            </a:pPr>
            <a:r>
              <a:rPr lang="en-US" sz="1600" dirty="0">
                <a:solidFill>
                  <a:srgbClr val="00B050"/>
                </a:solidFill>
              </a:rPr>
              <a:t>All the above statements are neither true nor false</a:t>
            </a:r>
          </a:p>
          <a:p>
            <a:pPr marL="225425" lvl="1" indent="0">
              <a:lnSpc>
                <a:spcPct val="20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They are not propositions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Predicate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predicate logic, a statement is divided into two parts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Predicate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: G(x) is x is greater than 3</a:t>
            </a:r>
          </a:p>
          <a:p>
            <a:pPr>
              <a:lnSpc>
                <a:spcPct val="150000"/>
              </a:lnSpc>
            </a:pPr>
            <a:r>
              <a:rPr lang="en-US" dirty="0"/>
              <a:t>Where G() denotes the predicate “ is greater than 3”</a:t>
            </a:r>
          </a:p>
          <a:p>
            <a:pPr>
              <a:lnSpc>
                <a:spcPct val="150000"/>
              </a:lnSpc>
            </a:pPr>
            <a:r>
              <a:rPr lang="en-US" dirty="0"/>
              <a:t>x denotes the subject or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After assigning the value to the variable x , G(x) becomes a proposition with truth value (either true or false)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P(x ) denotes the statement “the word x contains the letter ‘a’ ”.What are the truth values of P(Orange), P(Lemon), P(True), P(False).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3581400"/>
            <a:ext cx="9031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P(x) : the word x contains the letter ‘a’</a:t>
            </a:r>
          </a:p>
          <a:p>
            <a:r>
              <a:rPr lang="en-US" dirty="0"/>
              <a:t>P(Orange) : the word Orange contains the letter ‘a’. </a:t>
            </a:r>
            <a:r>
              <a:rPr lang="en-US" dirty="0">
                <a:solidFill>
                  <a:srgbClr val="00B050"/>
                </a:solidFill>
              </a:rPr>
              <a:t>(True)</a:t>
            </a:r>
          </a:p>
          <a:p>
            <a:r>
              <a:rPr lang="en-US" dirty="0"/>
              <a:t>P(Lemon) : the word Lemon contains the letter ‘a ’. </a:t>
            </a:r>
            <a:r>
              <a:rPr lang="en-US" dirty="0">
                <a:solidFill>
                  <a:srgbClr val="FF0000"/>
                </a:solidFill>
              </a:rPr>
              <a:t>(False)</a:t>
            </a:r>
          </a:p>
          <a:p>
            <a:r>
              <a:rPr lang="en-US" dirty="0"/>
              <a:t>P(True) : the word True contains the letter ‘a’. </a:t>
            </a:r>
            <a:r>
              <a:rPr lang="en-US" dirty="0">
                <a:solidFill>
                  <a:srgbClr val="FF0000"/>
                </a:solidFill>
              </a:rPr>
              <a:t>(False)</a:t>
            </a:r>
          </a:p>
          <a:p>
            <a:r>
              <a:rPr lang="en-US" dirty="0"/>
              <a:t>P(False) : the word False contains the letter ‘a’. </a:t>
            </a:r>
            <a:r>
              <a:rPr lang="en-US" dirty="0">
                <a:solidFill>
                  <a:srgbClr val="00B050"/>
                </a:solidFill>
              </a:rPr>
              <a:t>(True)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Quantifiers are words that refer to quantities </a:t>
            </a:r>
          </a:p>
          <a:p>
            <a:pPr>
              <a:buNone/>
            </a:pPr>
            <a:r>
              <a:rPr lang="en-US" dirty="0"/>
              <a:t>such as “some” or “all”</a:t>
            </a:r>
          </a:p>
          <a:p>
            <a:pPr>
              <a:buNone/>
            </a:pPr>
            <a:r>
              <a:rPr lang="en-US" dirty="0"/>
              <a:t>Types of Quantifiers</a:t>
            </a:r>
          </a:p>
          <a:p>
            <a:r>
              <a:rPr lang="en-US" dirty="0"/>
              <a:t>Universal quantifiers</a:t>
            </a:r>
          </a:p>
          <a:p>
            <a:r>
              <a:rPr lang="en-US" dirty="0"/>
              <a:t>Existential quantifiers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57021"/>
              </p:ext>
            </p:extLst>
          </p:nvPr>
        </p:nvGraphicFramePr>
        <p:xfrm>
          <a:off x="2895600" y="3892233"/>
          <a:ext cx="5257800" cy="111252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Universal Quantifier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there 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Existential Quantifier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919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 UI</vt:lpstr>
      <vt:lpstr>Arial</vt:lpstr>
      <vt:lpstr>Century Gothic</vt:lpstr>
      <vt:lpstr>Times New Roman</vt:lpstr>
      <vt:lpstr>Wingdings 3</vt:lpstr>
      <vt:lpstr>Ion</vt:lpstr>
      <vt:lpstr>Principles of Computing</vt:lpstr>
      <vt:lpstr>Predicate logic</vt:lpstr>
      <vt:lpstr>Propositional logic - Limitation</vt:lpstr>
      <vt:lpstr>Propositional function</vt:lpstr>
      <vt:lpstr>Domain of Propositional Function</vt:lpstr>
      <vt:lpstr>Predicates</vt:lpstr>
      <vt:lpstr>Predicate logic </vt:lpstr>
      <vt:lpstr>Exercise</vt:lpstr>
      <vt:lpstr>Quantifiers</vt:lpstr>
      <vt:lpstr>Existential Quantifier</vt:lpstr>
      <vt:lpstr>Universal quantifier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Computing</dc:title>
  <dc:creator>Lyernisha Franglin</dc:creator>
  <cp:lastModifiedBy>Lyernisha Franglin</cp:lastModifiedBy>
  <cp:revision>1</cp:revision>
  <dcterms:created xsi:type="dcterms:W3CDTF">2021-11-08T11:35:30Z</dcterms:created>
  <dcterms:modified xsi:type="dcterms:W3CDTF">2021-11-08T12:18:40Z</dcterms:modified>
</cp:coreProperties>
</file>