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76" r:id="rId3"/>
    <p:sldId id="258" r:id="rId4"/>
    <p:sldId id="277" r:id="rId5"/>
    <p:sldId id="278" r:id="rId6"/>
    <p:sldId id="279" r:id="rId7"/>
    <p:sldId id="280" r:id="rId8"/>
    <p:sldId id="281" r:id="rId9"/>
    <p:sldId id="290" r:id="rId10"/>
    <p:sldId id="291" r:id="rId11"/>
    <p:sldId id="292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7" d="100"/>
          <a:sy n="77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2BE3-3AF6-4727-AEF7-952737D3F48C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71DA-0659-4B4A-BC40-DE2604AA6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71DA-0659-4B4A-BC40-DE2604AA63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71DA-0659-4B4A-BC40-DE2604AA63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71DA-0659-4B4A-BC40-DE2604AA63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544DBD-280B-461F-A2A0-2B9F47CC7B0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Principles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257800"/>
            <a:ext cx="2743200" cy="7832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Presentation by</a:t>
            </a:r>
          </a:p>
          <a:p>
            <a:pPr algn="ctr"/>
            <a:r>
              <a:rPr lang="en-US" dirty="0"/>
              <a:t>Lyernisha S R</a:t>
            </a:r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1831398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F903-A3DF-4A2D-98DC-69AF5143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Reverse Engineer a Truth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7753-4F23-4578-AF21-6C9060D9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8" indent="-33338">
              <a:buNone/>
            </a:pPr>
            <a:r>
              <a:rPr lang="en-US" dirty="0"/>
              <a:t>For every interpretation in the truth table that is a model:</a:t>
            </a:r>
          </a:p>
          <a:p>
            <a:r>
              <a:rPr lang="en-US" sz="3200" dirty="0"/>
              <a:t>Construct a conjunction of the literals involving all the propositional variables which also has the interpretation as a model.</a:t>
            </a:r>
          </a:p>
          <a:p>
            <a:r>
              <a:rPr lang="en-US" sz="3200" dirty="0"/>
              <a:t>The required full DNF is the disjunction (inclusive-or) of all these formulae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6DD4-5AB1-4C92-BBED-72021C7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DNF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3EDB-2F87-4D68-BA3B-798053C8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6885AA-87DA-4F9B-A5E8-5EB07F9A5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471058"/>
              </p:ext>
            </p:extLst>
          </p:nvPr>
        </p:nvGraphicFramePr>
        <p:xfrm>
          <a:off x="3384550" y="2133600"/>
          <a:ext cx="2374899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79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E210F2-F850-4EF8-A6BB-4A9217AA49C5}"/>
              </a:ext>
            </a:extLst>
          </p:cNvPr>
          <p:cNvSpPr txBox="1"/>
          <p:nvPr/>
        </p:nvSpPr>
        <p:spPr>
          <a:xfrm>
            <a:off x="1946148" y="4410380"/>
            <a:ext cx="647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Consider the output with </a:t>
            </a:r>
            <a:r>
              <a:rPr lang="en-US" sz="1800" dirty="0">
                <a:solidFill>
                  <a:srgbClr val="790137"/>
                </a:solidFill>
              </a:rPr>
              <a:t>TRUE</a:t>
            </a:r>
          </a:p>
          <a:p>
            <a:r>
              <a:rPr lang="en-US" sz="1800" dirty="0"/>
              <a:t>Line 1  (</a:t>
            </a:r>
            <a:r>
              <a:rPr lang="en-US" sz="1800" dirty="0">
                <a:solidFill>
                  <a:srgbClr val="FF0000"/>
                </a:solidFill>
              </a:rPr>
              <a:t>0 0</a:t>
            </a:r>
            <a:r>
              <a:rPr lang="en-US" sz="1800" dirty="0"/>
              <a:t> / </a:t>
            </a:r>
            <a:r>
              <a:rPr lang="en-US" sz="1800" dirty="0">
                <a:solidFill>
                  <a:srgbClr val="FF0000"/>
                </a:solidFill>
              </a:rPr>
              <a:t>F F</a:t>
            </a:r>
            <a:r>
              <a:rPr lang="en-US" sz="1800" dirty="0"/>
              <a:t>)        	: The conjunction is (</a:t>
            </a:r>
            <a:r>
              <a:rPr lang="en-US" sz="1800" dirty="0">
                <a:solidFill>
                  <a:srgbClr val="FF0000"/>
                </a:solidFill>
              </a:rPr>
              <a:t>¬𝑃</a:t>
            </a:r>
            <a:r>
              <a:rPr lang="en-US" sz="1800" dirty="0"/>
              <a:t>) ∧ </a:t>
            </a:r>
            <a:r>
              <a:rPr lang="en-US" sz="1800" dirty="0">
                <a:solidFill>
                  <a:srgbClr val="FF0000"/>
                </a:solidFill>
              </a:rPr>
              <a:t>(¬𝑄</a:t>
            </a:r>
            <a:r>
              <a:rPr lang="en-US" sz="1800" dirty="0"/>
              <a:t>)</a:t>
            </a:r>
          </a:p>
          <a:p>
            <a:r>
              <a:rPr lang="en-US" sz="1800" dirty="0"/>
              <a:t>Line 2  (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 1 / </a:t>
            </a:r>
            <a:r>
              <a:rPr lang="en-US" sz="1800" dirty="0">
                <a:solidFill>
                  <a:srgbClr val="FF0000"/>
                </a:solidFill>
              </a:rPr>
              <a:t>F</a:t>
            </a:r>
            <a:r>
              <a:rPr lang="en-US" sz="1800" dirty="0"/>
              <a:t> T)       	: The conjunction is (</a:t>
            </a:r>
            <a:r>
              <a:rPr lang="en-US" sz="1800" dirty="0">
                <a:solidFill>
                  <a:srgbClr val="FF0000"/>
                </a:solidFill>
              </a:rPr>
              <a:t>¬𝑃</a:t>
            </a:r>
            <a:r>
              <a:rPr lang="en-US" sz="1800" dirty="0"/>
              <a:t>) ∧ 𝑄</a:t>
            </a:r>
          </a:p>
          <a:p>
            <a:r>
              <a:rPr lang="en-US" sz="1800" dirty="0"/>
              <a:t>Line 4  (1 1 / T T)      	: The conjunction is 𝑃 ∧ 𝑄</a:t>
            </a:r>
          </a:p>
          <a:p>
            <a:endParaRPr lang="en-US" sz="1200" dirty="0"/>
          </a:p>
          <a:p>
            <a:r>
              <a:rPr lang="en-US" sz="2800" dirty="0"/>
              <a:t>((¬𝑃) ∧ (¬𝑄)) </a:t>
            </a:r>
            <a:r>
              <a:rPr lang="en-US" sz="2800" dirty="0">
                <a:solidFill>
                  <a:srgbClr val="FF0000"/>
                </a:solidFill>
              </a:rPr>
              <a:t>∨</a:t>
            </a:r>
            <a:r>
              <a:rPr lang="en-US" sz="2800" dirty="0"/>
              <a:t> ((¬𝑃) ∧ 𝑄) </a:t>
            </a:r>
            <a:r>
              <a:rPr lang="en-US" sz="2800" dirty="0">
                <a:solidFill>
                  <a:srgbClr val="FF0000"/>
                </a:solidFill>
              </a:rPr>
              <a:t>∨</a:t>
            </a:r>
            <a:r>
              <a:rPr lang="en-US" sz="2800" dirty="0"/>
              <a:t> (𝑃 ∧ 𝑄)</a:t>
            </a:r>
          </a:p>
        </p:txBody>
      </p:sp>
    </p:spTree>
    <p:extLst>
      <p:ext uri="{BB962C8B-B14F-4D97-AF65-F5344CB8AC3E}">
        <p14:creationId xmlns:p14="http://schemas.microsoft.com/office/powerpoint/2010/main" val="57686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Using transformational proof, prove the following after obtaining the propositional formula using DNF for the given truth table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2209800"/>
          <a:ext cx="2133600" cy="3541240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ea typeface="Yu Gothic UI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UI"/>
                <a:ea typeface="Yu Gothic UI"/>
              </a:rPr>
              <a:t>(¬</a:t>
            </a:r>
            <a:r>
              <a:rPr lang="en-US" dirty="0"/>
              <a:t>P)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dirty="0"/>
              <a:t>Q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dirty="0">
                <a:latin typeface="Yu Gothic UI"/>
                <a:ea typeface="Yu Gothic UI"/>
              </a:rPr>
              <a:t>(¬</a:t>
            </a:r>
            <a:r>
              <a:rPr lang="en-US" dirty="0"/>
              <a:t>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259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="1" dirty="0">
                <a:solidFill>
                  <a:srgbClr val="4A0575"/>
                </a:solidFill>
                <a:latin typeface="Yu Gothic UI"/>
                <a:ea typeface="Yu Gothic UI"/>
              </a:rPr>
              <a:t>∧</a:t>
            </a:r>
            <a:r>
              <a:rPr lang="en-US" dirty="0"/>
              <a:t>Q</a:t>
            </a:r>
            <a:r>
              <a:rPr lang="en-US" b="1" dirty="0">
                <a:latin typeface="Yu Gothic UI"/>
                <a:ea typeface="Yu Gothic UI"/>
              </a:rPr>
              <a:t>∧</a:t>
            </a:r>
            <a:r>
              <a:rPr lang="en-US" dirty="0"/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352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dirty="0">
                <a:latin typeface="Yu Gothic UI"/>
                <a:ea typeface="Yu Gothic UI"/>
              </a:rPr>
              <a:t>(¬</a:t>
            </a:r>
            <a:r>
              <a:rPr lang="en-US" dirty="0"/>
              <a:t>Q)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dirty="0"/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95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UI"/>
                <a:ea typeface="Yu Gothic UI"/>
              </a:rPr>
              <a:t>(¬</a:t>
            </a:r>
            <a:r>
              <a:rPr lang="en-US" dirty="0"/>
              <a:t>P)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dirty="0">
                <a:latin typeface="Yu Gothic UI"/>
                <a:ea typeface="Yu Gothic UI"/>
              </a:rPr>
              <a:t>(¬</a:t>
            </a:r>
            <a:r>
              <a:rPr lang="en-US" dirty="0"/>
              <a:t>Q)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5867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propositional formula can be written as</a:t>
            </a:r>
          </a:p>
        </p:txBody>
      </p:sp>
      <p:sp>
        <p:nvSpPr>
          <p:cNvPr id="11" name="Oval 10"/>
          <p:cNvSpPr/>
          <p:nvPr/>
        </p:nvSpPr>
        <p:spPr>
          <a:xfrm>
            <a:off x="3505200" y="2590800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5200" y="3429000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5200" y="4572000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5200" y="5029200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7800" y="6248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(P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/>
              <a:t>Q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/>
              <a:t>R)</a:t>
            </a:r>
            <a:r>
              <a:rPr lang="en-US" b="1" dirty="0">
                <a:solidFill>
                  <a:srgbClr val="0070C0"/>
                </a:solidFill>
                <a:latin typeface="Yu Gothic UI"/>
                <a:ea typeface="Yu Gothic UI"/>
              </a:rPr>
              <a:t>∨</a:t>
            </a:r>
            <a:r>
              <a:rPr lang="en-US" b="1" dirty="0"/>
              <a:t>(P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>
                <a:latin typeface="Yu Gothic UI"/>
                <a:ea typeface="Yu Gothic UI"/>
              </a:rPr>
              <a:t>(¬</a:t>
            </a:r>
            <a:r>
              <a:rPr lang="en-US" b="1" dirty="0"/>
              <a:t>Q)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/>
              <a:t>R)</a:t>
            </a:r>
            <a:r>
              <a:rPr lang="en-US" b="1" dirty="0">
                <a:latin typeface="Yu Gothic UI"/>
                <a:ea typeface="Yu Gothic UI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Yu Gothic UI"/>
                <a:ea typeface="Yu Gothic UI"/>
              </a:rPr>
              <a:t>∨</a:t>
            </a:r>
            <a:r>
              <a:rPr lang="en-US" b="1" dirty="0">
                <a:latin typeface="Yu Gothic UI"/>
                <a:ea typeface="Yu Gothic UI"/>
              </a:rPr>
              <a:t>((¬</a:t>
            </a:r>
            <a:r>
              <a:rPr lang="en-US" b="1" dirty="0"/>
              <a:t>P)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/>
              <a:t>Q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>
                <a:latin typeface="Yu Gothic UI"/>
                <a:ea typeface="Yu Gothic UI"/>
              </a:rPr>
              <a:t>(¬</a:t>
            </a:r>
            <a:r>
              <a:rPr lang="en-US" b="1" dirty="0"/>
              <a:t>R))</a:t>
            </a:r>
            <a:r>
              <a:rPr lang="en-US" b="1" dirty="0">
                <a:solidFill>
                  <a:srgbClr val="A50021"/>
                </a:solidFill>
                <a:latin typeface="Yu Gothic UI"/>
                <a:ea typeface="Yu Gothic UI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Yu Gothic UI"/>
                <a:ea typeface="Yu Gothic UI"/>
              </a:rPr>
              <a:t>∨</a:t>
            </a:r>
            <a:r>
              <a:rPr lang="en-US" b="1" dirty="0"/>
              <a:t>(</a:t>
            </a:r>
            <a:r>
              <a:rPr lang="en-US" b="1" dirty="0">
                <a:latin typeface="Yu Gothic UI"/>
                <a:ea typeface="Yu Gothic UI"/>
              </a:rPr>
              <a:t>(¬</a:t>
            </a:r>
            <a:r>
              <a:rPr lang="en-US" b="1" dirty="0"/>
              <a:t>P)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>
                <a:latin typeface="Yu Gothic UI"/>
                <a:ea typeface="Yu Gothic UI"/>
              </a:rPr>
              <a:t>(¬</a:t>
            </a:r>
            <a:r>
              <a:rPr lang="en-US" b="1" dirty="0"/>
              <a:t>Q)</a:t>
            </a:r>
            <a:r>
              <a:rPr lang="en-US" b="1" dirty="0">
                <a:solidFill>
                  <a:srgbClr val="790137"/>
                </a:solidFill>
                <a:latin typeface="Yu Gothic UI"/>
                <a:ea typeface="Yu Gothic UI"/>
              </a:rPr>
              <a:t>∧</a:t>
            </a:r>
            <a:r>
              <a:rPr lang="en-US" b="1" dirty="0"/>
              <a:t>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D32D-B2DE-4D87-90E9-C448058D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1E85-0DA1-437A-80DA-C92CBE3A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  <a:t>{ (P ∨ Q), (P</a:t>
            </a:r>
            <a:r>
              <a:rPr lang="en-US" sz="3200" dirty="0">
                <a:solidFill>
                  <a:prstClr val="black"/>
                </a:solidFill>
                <a:effectLst/>
                <a:latin typeface="Yu Gothic UI"/>
                <a:ea typeface="Yu Gothic UI"/>
                <a:cs typeface="+mn-cs"/>
              </a:rPr>
              <a:t> →</a:t>
            </a:r>
            <a:r>
              <a:rPr lang="en-US" sz="32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  <a:t>Q)}</a:t>
            </a:r>
          </a:p>
          <a:p>
            <a:endParaRPr lang="en-US" dirty="0">
              <a:solidFill>
                <a:prstClr val="black"/>
              </a:solidFill>
              <a:latin typeface="Times New Roman"/>
            </a:endParaRPr>
          </a:p>
          <a:p>
            <a:endParaRPr lang="en-US" dirty="0">
              <a:solidFill>
                <a:prstClr val="black"/>
              </a:solidFill>
              <a:latin typeface="Times New Roman"/>
            </a:endParaRPr>
          </a:p>
          <a:p>
            <a:endParaRPr lang="en-US" dirty="0">
              <a:solidFill>
                <a:prstClr val="black"/>
              </a:solidFill>
              <a:latin typeface="Times New Roman"/>
            </a:endParaRPr>
          </a:p>
          <a:p>
            <a:endParaRPr lang="en-US" dirty="0">
              <a:solidFill>
                <a:prstClr val="black"/>
              </a:solidFill>
              <a:latin typeface="Times New Roman"/>
            </a:endParaRPr>
          </a:p>
          <a:p>
            <a:endParaRPr lang="en-US" dirty="0">
              <a:solidFill>
                <a:prstClr val="black"/>
              </a:solidFill>
              <a:latin typeface="Times New Roman"/>
            </a:endParaRPr>
          </a:p>
          <a:p>
            <a:endParaRPr lang="en-US" dirty="0">
              <a:solidFill>
                <a:prstClr val="black"/>
              </a:solidFill>
              <a:latin typeface="Times New Roman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7CF61F-A22D-46A0-B300-D71FBA511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21269"/>
              </p:ext>
            </p:extLst>
          </p:nvPr>
        </p:nvGraphicFramePr>
        <p:xfrm>
          <a:off x="2225040" y="2133600"/>
          <a:ext cx="4693920" cy="2016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∨ Q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B77E87-33A4-404F-94D1-48A6B125D3AF}"/>
              </a:ext>
            </a:extLst>
          </p:cNvPr>
          <p:cNvSpPr/>
          <p:nvPr/>
        </p:nvSpPr>
        <p:spPr>
          <a:xfrm>
            <a:off x="4434840" y="2743200"/>
            <a:ext cx="1981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2A91C-F3D7-4362-90FC-DD019A88A7FF}"/>
              </a:ext>
            </a:extLst>
          </p:cNvPr>
          <p:cNvSpPr/>
          <p:nvPr/>
        </p:nvSpPr>
        <p:spPr>
          <a:xfrm>
            <a:off x="4434840" y="3505200"/>
            <a:ext cx="1981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6EC07-5564-415B-A885-65439EDCC29B}"/>
              </a:ext>
            </a:extLst>
          </p:cNvPr>
          <p:cNvSpPr/>
          <p:nvPr/>
        </p:nvSpPr>
        <p:spPr>
          <a:xfrm>
            <a:off x="2453640" y="3505200"/>
            <a:ext cx="1295400" cy="228600"/>
          </a:xfrm>
          <a:prstGeom prst="rect">
            <a:avLst/>
          </a:prstGeom>
          <a:noFill/>
          <a:ln>
            <a:solidFill>
              <a:srgbClr val="790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09316-75EC-4DB0-ACEC-624873255C70}"/>
              </a:ext>
            </a:extLst>
          </p:cNvPr>
          <p:cNvSpPr/>
          <p:nvPr/>
        </p:nvSpPr>
        <p:spPr>
          <a:xfrm>
            <a:off x="2453640" y="2743200"/>
            <a:ext cx="1295400" cy="228600"/>
          </a:xfrm>
          <a:prstGeom prst="rect">
            <a:avLst/>
          </a:prstGeom>
          <a:noFill/>
          <a:ln>
            <a:solidFill>
              <a:srgbClr val="790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7B1BB-5540-4FD5-B667-F20EAA41D739}"/>
              </a:ext>
            </a:extLst>
          </p:cNvPr>
          <p:cNvSpPr txBox="1"/>
          <p:nvPr/>
        </p:nvSpPr>
        <p:spPr>
          <a:xfrm>
            <a:off x="1577340" y="4979352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Models are </a:t>
            </a:r>
          </a:p>
          <a:p>
            <a:pPr>
              <a:buNone/>
            </a:pPr>
            <a:r>
              <a:rPr lang="en-US" dirty="0"/>
              <a:t>	P true , Q true</a:t>
            </a:r>
          </a:p>
          <a:p>
            <a:pPr>
              <a:buNone/>
            </a:pPr>
            <a:r>
              <a:rPr lang="en-US" dirty="0"/>
              <a:t>	P false , Q true</a:t>
            </a:r>
          </a:p>
          <a:p>
            <a:pPr>
              <a:buNone/>
            </a:pPr>
            <a:r>
              <a:rPr lang="en-US" dirty="0"/>
              <a:t>Therefore, this set of propositional formulae is </a:t>
            </a:r>
            <a:r>
              <a:rPr lang="en-US" i="1" dirty="0"/>
              <a:t>consistent.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6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DB94-71FD-4264-A4E6-C8F390B0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F29-6C6F-4A3E-BE10-2528824B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  <a:effectLst/>
                <a:latin typeface="Times New Roman"/>
              </a:rPr>
              <a:t>{ ( P ∧( Q ∨ R)), ( P</a:t>
            </a:r>
            <a:r>
              <a:rPr lang="en-US" sz="2400" dirty="0">
                <a:solidFill>
                  <a:prstClr val="black"/>
                </a:solidFill>
                <a:effectLst/>
                <a:latin typeface="Yu Gothic UI"/>
                <a:ea typeface="Yu Gothic UI"/>
              </a:rPr>
              <a:t> → </a:t>
            </a:r>
            <a:r>
              <a:rPr lang="en-US" sz="2400" dirty="0">
                <a:solidFill>
                  <a:prstClr val="black"/>
                </a:solidFill>
                <a:effectLst/>
                <a:latin typeface="Times New Roman"/>
              </a:rPr>
              <a:t>Q), ( Q</a:t>
            </a:r>
            <a:r>
              <a:rPr lang="en-US" sz="2400" dirty="0">
                <a:solidFill>
                  <a:prstClr val="black"/>
                </a:solidFill>
                <a:effectLst/>
                <a:latin typeface="Yu Gothic UI"/>
                <a:ea typeface="Yu Gothic UI"/>
              </a:rPr>
              <a:t> → </a:t>
            </a:r>
            <a:r>
              <a:rPr lang="en-US" sz="2400" dirty="0">
                <a:solidFill>
                  <a:prstClr val="black"/>
                </a:solidFill>
                <a:effectLst/>
                <a:latin typeface="Times New Roman"/>
              </a:rPr>
              <a:t>( </a:t>
            </a:r>
            <a:r>
              <a:rPr lang="en-US" sz="2400" dirty="0">
                <a:solidFill>
                  <a:prstClr val="black"/>
                </a:solidFill>
                <a:effectLst/>
                <a:latin typeface="Times New Roman" pitchFamily="18" charset="0"/>
              </a:rPr>
              <a:t>¬</a:t>
            </a:r>
            <a:r>
              <a:rPr lang="en-US" sz="2400" dirty="0">
                <a:solidFill>
                  <a:prstClr val="black"/>
                </a:solidFill>
                <a:effectLst/>
                <a:latin typeface="Times New Roman"/>
              </a:rPr>
              <a:t>R) )}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E263D3-7B35-4FA7-8394-19D1E328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36147"/>
              </p:ext>
            </p:extLst>
          </p:nvPr>
        </p:nvGraphicFramePr>
        <p:xfrm>
          <a:off x="1755648" y="1890237"/>
          <a:ext cx="6858000" cy="3549240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66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1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ea typeface="Yu Gothic UI"/>
                          <a:cs typeface="Times New Roman" pitchFamily="18" charset="0"/>
                        </a:rPr>
                        <a:t>Q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prstClr val="black"/>
                          </a:solidFill>
                          <a:effectLst/>
                          <a:latin typeface="Times New Roman" pitchFamily="18" charset="0"/>
                        </a:rPr>
                        <a:t>¬</a:t>
                      </a:r>
                      <a:r>
                        <a:rPr lang="en-US" sz="1600" dirty="0">
                          <a:solidFill>
                            <a:prstClr val="black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prstClr val="black"/>
                          </a:solidFill>
                          <a:effectLst/>
                          <a:latin typeface="+mn-lt"/>
                        </a:rPr>
                        <a:t>Q ∨ R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prstClr val="black"/>
                          </a:solidFill>
                          <a:effectLst/>
                          <a:latin typeface="+mn-lt"/>
                        </a:rPr>
                        <a:t> P ∧( Q ∨ R)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dirty="0">
                          <a:solidFill>
                            <a:prstClr val="black"/>
                          </a:solidFill>
                        </a:rPr>
                        <a:t> → </a:t>
                      </a:r>
                      <a:r>
                        <a:rPr lang="en-US" sz="1600" dirty="0"/>
                        <a:t>Q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prstClr val="black"/>
                          </a:solidFill>
                        </a:rPr>
                        <a:t>Q→ (</a:t>
                      </a:r>
                      <a:r>
                        <a:rPr lang="en-US" sz="1600" dirty="0">
                          <a:solidFill>
                            <a:prstClr val="black"/>
                          </a:solidFill>
                          <a:effectLst/>
                          <a:latin typeface="Times New Roman" pitchFamily="18" charset="0"/>
                        </a:rPr>
                        <a:t>¬</a:t>
                      </a:r>
                      <a:r>
                        <a:rPr lang="en-US" sz="1600" dirty="0">
                          <a:solidFill>
                            <a:prstClr val="black"/>
                          </a:solidFill>
                          <a:effectLst/>
                          <a:latin typeface="+mn-lt"/>
                        </a:rPr>
                        <a:t>R)</a:t>
                      </a:r>
                      <a:endParaRPr lang="en-US" sz="1600" dirty="0">
                        <a:solidFill>
                          <a:prstClr val="black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5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72B04E-E3FD-4EED-B390-77DF73C66A32}"/>
              </a:ext>
            </a:extLst>
          </p:cNvPr>
          <p:cNvSpPr/>
          <p:nvPr/>
        </p:nvSpPr>
        <p:spPr>
          <a:xfrm>
            <a:off x="5641848" y="2804637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20817-77A8-4077-A7A6-B64BA6C50C4E}"/>
              </a:ext>
            </a:extLst>
          </p:cNvPr>
          <p:cNvSpPr/>
          <p:nvPr/>
        </p:nvSpPr>
        <p:spPr>
          <a:xfrm>
            <a:off x="1831848" y="2804637"/>
            <a:ext cx="1828800" cy="228600"/>
          </a:xfrm>
          <a:prstGeom prst="rect">
            <a:avLst/>
          </a:prstGeom>
          <a:noFill/>
          <a:ln>
            <a:solidFill>
              <a:srgbClr val="790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A97A02-1387-469A-84AA-0F636ACBA1E3}"/>
              </a:ext>
            </a:extLst>
          </p:cNvPr>
          <p:cNvSpPr txBox="1">
            <a:spLocks/>
          </p:cNvSpPr>
          <p:nvPr/>
        </p:nvSpPr>
        <p:spPr>
          <a:xfrm>
            <a:off x="1412644" y="5608429"/>
            <a:ext cx="7498080" cy="1219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/>
              <a:buNone/>
            </a:pPr>
            <a:r>
              <a:rPr lang="en-US" dirty="0"/>
              <a:t>Model is</a:t>
            </a:r>
          </a:p>
          <a:p>
            <a:pPr>
              <a:buFont typeface="Wingdings 2"/>
              <a:buNone/>
            </a:pPr>
            <a:r>
              <a:rPr lang="en-US" dirty="0"/>
              <a:t>	P true , Q true and R false</a:t>
            </a:r>
          </a:p>
          <a:p>
            <a:pPr>
              <a:buFont typeface="Wingdings 2"/>
              <a:buNone/>
            </a:pPr>
            <a:r>
              <a:rPr lang="en-US" dirty="0"/>
              <a:t>	Therefore, this set of propositional formulae is </a:t>
            </a:r>
            <a:r>
              <a:rPr lang="en-US" i="1" dirty="0"/>
              <a:t>consistent.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  <a:tabLst>
                <a:tab pos="1484313" algn="l"/>
              </a:tabLst>
            </a:pPr>
            <a:r>
              <a:rPr lang="en-US" dirty="0"/>
              <a:t>An argument in propositional logic consists of:</a:t>
            </a:r>
          </a:p>
          <a:p>
            <a:pPr marL="688975" indent="-177800">
              <a:lnSpc>
                <a:spcPct val="210000"/>
              </a:lnSpc>
              <a:buFont typeface="+mj-lt"/>
              <a:buAutoNum type="romanLcPeriod"/>
              <a:tabLst>
                <a:tab pos="1484313" algn="l"/>
              </a:tabLst>
            </a:pPr>
            <a:r>
              <a:rPr lang="en-US" dirty="0"/>
              <a:t>a set of propositional formulae acting as premises, and </a:t>
            </a:r>
          </a:p>
          <a:p>
            <a:pPr marL="688975" indent="-177800">
              <a:lnSpc>
                <a:spcPct val="210000"/>
              </a:lnSpc>
              <a:buFont typeface="+mj-lt"/>
              <a:buAutoNum type="romanLcPeriod"/>
              <a:tabLst>
                <a:tab pos="1484313" algn="l"/>
              </a:tabLst>
            </a:pPr>
            <a:r>
              <a:rPr lang="en-US" dirty="0"/>
              <a:t>exactly one propositional formula as a conclusion. </a:t>
            </a:r>
          </a:p>
          <a:p>
            <a:pPr>
              <a:lnSpc>
                <a:spcPct val="210000"/>
              </a:lnSpc>
              <a:tabLst>
                <a:tab pos="1484313" algn="l"/>
              </a:tabLst>
            </a:pPr>
            <a:r>
              <a:rPr lang="en-US" dirty="0"/>
              <a:t>An argument with the collection of premises 𝛼</a:t>
            </a:r>
            <a:r>
              <a:rPr lang="en-US" baseline="-25000" dirty="0"/>
              <a:t>1</a:t>
            </a:r>
            <a:r>
              <a:rPr lang="en-US" dirty="0"/>
              <a:t>,𝛼</a:t>
            </a:r>
            <a:r>
              <a:rPr lang="en-US" baseline="-25000" dirty="0"/>
              <a:t>2</a:t>
            </a:r>
            <a:r>
              <a:rPr lang="en-US" dirty="0"/>
              <a:t>,…,𝛼</a:t>
            </a:r>
            <a:r>
              <a:rPr lang="en-US" baseline="-25000" dirty="0"/>
              <a:t>𝑛</a:t>
            </a:r>
            <a:r>
              <a:rPr lang="en-US" dirty="0"/>
              <a:t> and the conclusion C can be written as </a:t>
            </a:r>
            <a:r>
              <a:rPr lang="en-US" dirty="0">
                <a:solidFill>
                  <a:srgbClr val="00B050"/>
                </a:solidFill>
              </a:rPr>
              <a:t>𝛼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,𝛼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,…,𝛼</a:t>
            </a:r>
            <a:r>
              <a:rPr lang="en-US" baseline="-25000" dirty="0">
                <a:solidFill>
                  <a:srgbClr val="00B050"/>
                </a:solidFill>
              </a:rPr>
              <a:t>𝑛 </a:t>
            </a:r>
            <a:r>
              <a:rPr lang="en-US" dirty="0">
                <a:solidFill>
                  <a:srgbClr val="00B050"/>
                </a:solidFill>
              </a:rPr>
              <a:t>⊢ 𝐶 </a:t>
            </a:r>
          </a:p>
          <a:p>
            <a:pPr>
              <a:lnSpc>
                <a:spcPct val="210000"/>
              </a:lnSpc>
              <a:tabLst>
                <a:tab pos="1484313" algn="l"/>
              </a:tabLst>
            </a:pPr>
            <a:r>
              <a:rPr lang="en-US" dirty="0"/>
              <a:t>the symbol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⊢ </a:t>
            </a:r>
            <a:r>
              <a:rPr lang="en-US" dirty="0"/>
              <a:t> has taken the name </a:t>
            </a:r>
            <a:r>
              <a:rPr lang="en-US" b="1" dirty="0"/>
              <a:t>turnstile</a:t>
            </a:r>
            <a:r>
              <a:rPr lang="en-US" dirty="0"/>
              <a:t>  . It is also referred to as </a:t>
            </a:r>
            <a:r>
              <a:rPr lang="en-US" b="1" dirty="0"/>
              <a:t>tee</a:t>
            </a:r>
            <a:r>
              <a:rPr lang="en-US" dirty="0"/>
              <a:t> and is often read as "yields", "proves", "satisfies" or "entails".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an Argument in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738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If I live in Bristol then I either support Gloucestershire or Somerset, or both. I live in Bristol or I live in bath but not both. I do not support Somerset. Hence either I support Gloucestershire or I live in bath, or both.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Premise 1: </a:t>
            </a:r>
            <a:r>
              <a:rPr lang="en-US" sz="2000" dirty="0"/>
              <a:t>If I live in Bristol then I either support Gloucestershire or  		     Somerset, or both.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Premise 2: </a:t>
            </a:r>
            <a:r>
              <a:rPr lang="en-US" sz="2000" dirty="0"/>
              <a:t>I live in Bristol or I live in Bath but not both.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Premise 3: </a:t>
            </a:r>
            <a:r>
              <a:rPr lang="en-US" sz="2000" dirty="0"/>
              <a:t>I do not support Somerset.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C000"/>
                </a:solidFill>
              </a:rPr>
              <a:t>Conclusion:</a:t>
            </a:r>
            <a:r>
              <a:rPr lang="en-US" sz="2000" dirty="0"/>
              <a:t> Either I support Gloucestershire or I live in Bath, or both.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sz="2700" dirty="0"/>
              <a:t>an Argument in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 the following propositional variables represent the propositions</a:t>
            </a:r>
          </a:p>
          <a:p>
            <a:r>
              <a:rPr lang="en-US" dirty="0">
                <a:solidFill>
                  <a:srgbClr val="0070C0"/>
                </a:solidFill>
              </a:rPr>
              <a:t>P: I live in Bristol</a:t>
            </a:r>
          </a:p>
          <a:p>
            <a:r>
              <a:rPr lang="en-US" dirty="0">
                <a:solidFill>
                  <a:srgbClr val="0070C0"/>
                </a:solidFill>
              </a:rPr>
              <a:t>Q: I support Gloucestershire</a:t>
            </a:r>
          </a:p>
          <a:p>
            <a:r>
              <a:rPr lang="en-US" dirty="0">
                <a:solidFill>
                  <a:srgbClr val="0070C0"/>
                </a:solidFill>
              </a:rPr>
              <a:t>R: I support Somerset</a:t>
            </a:r>
          </a:p>
          <a:p>
            <a:r>
              <a:rPr lang="en-US" dirty="0">
                <a:solidFill>
                  <a:srgbClr val="0070C0"/>
                </a:solidFill>
              </a:rPr>
              <a:t>S: I live in Bath</a:t>
            </a:r>
          </a:p>
          <a:p>
            <a:pPr>
              <a:buNone/>
            </a:pPr>
            <a:r>
              <a:rPr lang="en-US" dirty="0"/>
              <a:t>Then the premises and conclusion are as follows:</a:t>
            </a:r>
          </a:p>
          <a:p>
            <a:pPr>
              <a:buNone/>
            </a:pPr>
            <a:r>
              <a:rPr lang="en-US" dirty="0"/>
              <a:t>Premise 1: </a:t>
            </a:r>
            <a:r>
              <a:rPr lang="en-US" dirty="0">
                <a:solidFill>
                  <a:srgbClr val="0070C0"/>
                </a:solidFill>
              </a:rPr>
              <a:t>𝑃→(𝑄∨𝑅)</a:t>
            </a:r>
          </a:p>
          <a:p>
            <a:pPr>
              <a:buNone/>
            </a:pPr>
            <a:r>
              <a:rPr lang="en-US" dirty="0"/>
              <a:t>Premise 2: </a:t>
            </a:r>
            <a:r>
              <a:rPr lang="en-US" dirty="0">
                <a:solidFill>
                  <a:srgbClr val="0070C0"/>
                </a:solidFill>
              </a:rPr>
              <a:t>𝑃⨁𝑆</a:t>
            </a:r>
          </a:p>
          <a:p>
            <a:pPr>
              <a:buNone/>
            </a:pPr>
            <a:r>
              <a:rPr lang="en-US" dirty="0"/>
              <a:t>Premise 3: </a:t>
            </a:r>
            <a:r>
              <a:rPr lang="en-US" dirty="0">
                <a:solidFill>
                  <a:srgbClr val="0070C0"/>
                </a:solidFill>
              </a:rPr>
              <a:t>¬𝑅</a:t>
            </a:r>
          </a:p>
          <a:p>
            <a:pPr>
              <a:buNone/>
            </a:pPr>
            <a:r>
              <a:rPr lang="en-US" dirty="0"/>
              <a:t>Conclusion: </a:t>
            </a:r>
            <a:r>
              <a:rPr lang="en-US" dirty="0">
                <a:solidFill>
                  <a:srgbClr val="790137"/>
                </a:solidFill>
              </a:rPr>
              <a:t>(𝑄∨𝑆)</a:t>
            </a:r>
          </a:p>
          <a:p>
            <a:pPr>
              <a:buNone/>
            </a:pPr>
            <a:r>
              <a:rPr lang="en-US" dirty="0"/>
              <a:t>The argument is </a:t>
            </a:r>
            <a:r>
              <a:rPr lang="en-US" dirty="0">
                <a:solidFill>
                  <a:srgbClr val="0070C0"/>
                </a:solidFill>
              </a:rPr>
              <a:t>𝑃→𝑄∨𝑅,𝑃⨁𝑆,¬𝑅</a:t>
            </a:r>
            <a:r>
              <a:rPr lang="en-US" dirty="0"/>
              <a:t>⊢</a:t>
            </a:r>
            <a:r>
              <a:rPr lang="en-US" dirty="0">
                <a:solidFill>
                  <a:srgbClr val="790137"/>
                </a:solidFill>
              </a:rPr>
              <a:t>(𝑄∨𝑆).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argument is said to be </a:t>
            </a:r>
            <a:r>
              <a:rPr lang="en-US" i="1" dirty="0"/>
              <a:t>valid </a:t>
            </a:r>
            <a:r>
              <a:rPr lang="en-US" i="1" dirty="0" err="1"/>
              <a:t>iff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/>
              <a:t>Every </a:t>
            </a:r>
            <a:r>
              <a:rPr lang="en-US" sz="2400" dirty="0">
                <a:solidFill>
                  <a:srgbClr val="00B050"/>
                </a:solidFill>
              </a:rPr>
              <a:t>model of the premises </a:t>
            </a:r>
            <a:r>
              <a:rPr lang="en-US" sz="2400" dirty="0"/>
              <a:t>{𝛼1, 𝛼2, 𝛼3,….𝛼𝑛} is also a </a:t>
            </a:r>
            <a:r>
              <a:rPr lang="en-US" sz="2400" dirty="0">
                <a:solidFill>
                  <a:srgbClr val="00B050"/>
                </a:solidFill>
              </a:rPr>
              <a:t>model for the conclusion </a:t>
            </a:r>
            <a:r>
              <a:rPr lang="en-US" sz="2400" i="1" dirty="0"/>
              <a:t>C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Validity by Truth Tables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327900" cy="484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01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Q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𝐐∨𝐑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𝐏→𝐐∨𝐑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𝛼1</a:t>
                      </a:r>
                      <a:endParaRPr kumimoji="0" lang="en-US" sz="1200" b="1" kern="1200" baseline="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𝐏⨁𝐒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𝛼2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¬𝐑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𝛼3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𝛼1</a:t>
                      </a:r>
                      <a:r>
                        <a:rPr lang="en-US" sz="1200" b="0" dirty="0">
                          <a:latin typeface="Yu Gothic UI"/>
                          <a:ea typeface="Yu Gothic UI"/>
                        </a:rPr>
                        <a:t>∧</a:t>
                      </a:r>
                      <a:r>
                        <a:rPr lang="en-US" sz="1200" dirty="0"/>
                        <a:t>𝛼2</a:t>
                      </a:r>
                      <a:r>
                        <a:rPr lang="en-US" sz="1200" b="0" dirty="0">
                          <a:latin typeface="Yu Gothic UI"/>
                          <a:ea typeface="Yu Gothic UI"/>
                        </a:rPr>
                        <a:t>∧</a:t>
                      </a:r>
                      <a:r>
                        <a:rPr lang="en-US" sz="1200" dirty="0"/>
                        <a:t>𝛼3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r>
                        <a:rPr kumimoji="0" lang="en-US" sz="12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𝛼</a:t>
                      </a:r>
                      <a:r>
                        <a:rPr kumimoji="0" 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sz="12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33800" y="2743200"/>
            <a:ext cx="1447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4648200"/>
            <a:ext cx="1447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5715000"/>
            <a:ext cx="1447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2743200"/>
            <a:ext cx="1371600" cy="304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4648200"/>
            <a:ext cx="1371600" cy="304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5715000"/>
            <a:ext cx="1371600" cy="304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400" y="2743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48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0400" y="5791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argument is valid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Logical equivalence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193792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Special Formulae</a:t>
            </a:r>
          </a:p>
          <a:p>
            <a:pPr marL="58738" indent="0">
              <a:buNone/>
            </a:pPr>
            <a:r>
              <a:rPr lang="en-US" sz="2600" u="sng" dirty="0">
                <a:solidFill>
                  <a:srgbClr val="00B050"/>
                </a:solidFill>
              </a:rPr>
              <a:t>Tautology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</a:p>
          <a:p>
            <a:pPr marL="58738" indent="0">
              <a:buNone/>
            </a:pPr>
            <a:r>
              <a:rPr lang="en-US" sz="2600" dirty="0"/>
              <a:t>	</a:t>
            </a:r>
            <a:r>
              <a:rPr lang="en-US" sz="1900" dirty="0"/>
              <a:t>propositional formula whose </a:t>
            </a:r>
            <a:r>
              <a:rPr lang="en-US" sz="1900" dirty="0">
                <a:solidFill>
                  <a:srgbClr val="00B050"/>
                </a:solidFill>
              </a:rPr>
              <a:t>truth value is always true. </a:t>
            </a:r>
          </a:p>
          <a:p>
            <a:pPr marL="58738" indent="0">
              <a:buNone/>
            </a:pPr>
            <a:r>
              <a:rPr lang="en-US" sz="1900" dirty="0"/>
              <a:t>	E.g. </a:t>
            </a:r>
            <a:r>
              <a:rPr lang="en-US" sz="1700" dirty="0"/>
              <a:t>𝑃∨(¬𝑃)</a:t>
            </a:r>
            <a:endParaRPr lang="en-US" sz="2600" dirty="0"/>
          </a:p>
          <a:p>
            <a:pPr marL="58738" indent="0">
              <a:buNone/>
            </a:pPr>
            <a:r>
              <a:rPr lang="en-US" sz="2600" u="sng" dirty="0">
                <a:solidFill>
                  <a:srgbClr val="FF0000"/>
                </a:solidFill>
              </a:rPr>
              <a:t>Contradiction</a:t>
            </a:r>
          </a:p>
          <a:p>
            <a:pPr marL="58738" indent="0">
              <a:buNone/>
            </a:pPr>
            <a:r>
              <a:rPr lang="en-US" sz="1900" dirty="0"/>
              <a:t>	propositional formula whose </a:t>
            </a:r>
            <a:r>
              <a:rPr lang="en-US" sz="1900" dirty="0">
                <a:solidFill>
                  <a:srgbClr val="FF0000"/>
                </a:solidFill>
              </a:rPr>
              <a:t>truth value is always false. </a:t>
            </a:r>
          </a:p>
          <a:p>
            <a:pPr marL="58738" indent="0">
              <a:buNone/>
            </a:pPr>
            <a:r>
              <a:rPr lang="en-US" sz="1900" dirty="0"/>
              <a:t>	E.g. 𝑃∧(¬𝑃)</a:t>
            </a:r>
          </a:p>
          <a:p>
            <a:pPr marL="58738" indent="0">
              <a:buNone/>
            </a:pPr>
            <a:r>
              <a:rPr lang="en-US" sz="2600" u="sng" dirty="0">
                <a:solidFill>
                  <a:srgbClr val="0070C0"/>
                </a:solidFill>
              </a:rPr>
              <a:t>Contingency</a:t>
            </a:r>
          </a:p>
          <a:p>
            <a:pPr marL="58738" indent="0">
              <a:buNone/>
            </a:pPr>
            <a:r>
              <a:rPr lang="en-US" sz="1900" dirty="0"/>
              <a:t>	propositional formula which is </a:t>
            </a:r>
            <a:r>
              <a:rPr lang="en-US" sz="1900" dirty="0">
                <a:solidFill>
                  <a:srgbClr val="0070C0"/>
                </a:solidFill>
              </a:rPr>
              <a:t>neither a contradiction nor a tautology</a:t>
            </a:r>
            <a:r>
              <a:rPr lang="en-US" sz="1900" dirty="0"/>
              <a:t>. </a:t>
            </a:r>
          </a:p>
          <a:p>
            <a:pPr marL="58738" indent="0">
              <a:buNone/>
            </a:pPr>
            <a:r>
              <a:rPr lang="en-US" sz="1900" dirty="0"/>
              <a:t>	E.g. 𝑃→(¬𝑃)</a:t>
            </a:r>
          </a:p>
          <a:p>
            <a:pPr marL="58738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81800" y="1981200"/>
          <a:ext cx="1905000" cy="1295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324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+mn-lt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+mn-lt"/>
                        </a:rPr>
                        <a:t>¬𝑃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+mn-lt"/>
                        </a:rPr>
                        <a:t>𝑃∨(¬𝑃)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3429000"/>
          <a:ext cx="1905000" cy="1295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324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+mn-lt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+mn-lt"/>
                        </a:rPr>
                        <a:t>¬𝑃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+mn-lt"/>
                        </a:rPr>
                        <a:t>𝑃</a:t>
                      </a:r>
                      <a:r>
                        <a:rPr lang="en-US" dirty="0"/>
                        <a:t>∧(</a:t>
                      </a:r>
                      <a:r>
                        <a:rPr lang="en-US" i="0" dirty="0">
                          <a:latin typeface="+mn-lt"/>
                        </a:rPr>
                        <a:t>¬𝑃)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81800" y="4876800"/>
          <a:ext cx="1905000" cy="1295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324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+mn-lt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latin typeface="+mn-lt"/>
                        </a:rPr>
                        <a:t>¬𝑃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+mn-lt"/>
                        </a:rPr>
                        <a:t>𝑃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→(</a:t>
                      </a:r>
                      <a:r>
                        <a:rPr lang="en-US" i="0" dirty="0">
                          <a:latin typeface="+mn-lt"/>
                        </a:rPr>
                        <a:t>¬𝑃)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dirty="0"/>
              <a:t>Logical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848600" cy="2209800"/>
          </a:xfrm>
        </p:spPr>
        <p:txBody>
          <a:bodyPr>
            <a:normAutofit/>
          </a:bodyPr>
          <a:lstStyle/>
          <a:p>
            <a:pPr marL="282575" indent="3175">
              <a:buNone/>
            </a:pPr>
            <a:r>
              <a:rPr lang="en-US" sz="2000" dirty="0"/>
              <a:t>A propositional formula </a:t>
            </a:r>
            <a:r>
              <a:rPr lang="el-GR" sz="2000" dirty="0"/>
              <a:t>α</a:t>
            </a:r>
            <a:r>
              <a:rPr lang="en-US" sz="2000" dirty="0"/>
              <a:t> is said to logically imply a propositional formula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err="1"/>
              <a:t>iff</a:t>
            </a:r>
            <a:r>
              <a:rPr lang="en-US" sz="2000" dirty="0"/>
              <a:t> the implication </a:t>
            </a:r>
            <a:r>
              <a:rPr lang="el-GR" sz="2000" dirty="0"/>
              <a:t>α </a:t>
            </a:r>
            <a:r>
              <a:rPr lang="el-GR" sz="2000" dirty="0">
                <a:latin typeface="Yu Gothic UI"/>
                <a:ea typeface="Yu Gothic UI"/>
              </a:rPr>
              <a:t>→</a:t>
            </a:r>
            <a:r>
              <a:rPr lang="el-GR" sz="2000" dirty="0"/>
              <a:t> β </a:t>
            </a:r>
            <a:r>
              <a:rPr lang="en-US" sz="2000" dirty="0"/>
              <a:t>is a tautology</a:t>
            </a:r>
          </a:p>
          <a:p>
            <a:pPr marL="685800" indent="-282575"/>
            <a:r>
              <a:rPr lang="en-US" sz="2000" dirty="0"/>
              <a:t>The converse of that implication is the formula Q → P.</a:t>
            </a:r>
          </a:p>
          <a:p>
            <a:pPr marL="685800" indent="-282575"/>
            <a:r>
              <a:rPr lang="en-US" sz="2000" dirty="0"/>
              <a:t>The </a:t>
            </a:r>
            <a:r>
              <a:rPr lang="en-US" sz="2000" dirty="0" err="1"/>
              <a:t>contrapositive</a:t>
            </a:r>
            <a:r>
              <a:rPr lang="en-US" sz="2000" dirty="0"/>
              <a:t> of that implication is the formula (¬Q) → (¬P).</a:t>
            </a:r>
          </a:p>
          <a:p>
            <a:pPr marL="685800" indent="-282575"/>
            <a:r>
              <a:rPr lang="en-US" sz="2000" dirty="0"/>
              <a:t>The inverse of that implication is the formula (¬P) → (¬Q)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63834"/>
              </p:ext>
            </p:extLst>
          </p:nvPr>
        </p:nvGraphicFramePr>
        <p:xfrm>
          <a:off x="4648200" y="3657600"/>
          <a:ext cx="4343400" cy="2286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6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+mn-lt"/>
                        </a:rPr>
                        <a:t>𝑃∧𝑄</a:t>
                      </a:r>
                      <a:endParaRPr 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+mn-lt"/>
                        </a:rPr>
                        <a:t>𝑃→𝑄 </a:t>
                      </a:r>
                      <a:endParaRPr 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+mn-lt"/>
                        </a:rPr>
                        <a:t>𝑃∧𝑄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i="0" dirty="0">
                          <a:latin typeface="+mn-lt"/>
                        </a:rPr>
                        <a:t>𝑃→𝑄 </a:t>
                      </a:r>
                      <a:endParaRPr lang="en-US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9624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buNone/>
            </a:pPr>
            <a:r>
              <a:rPr lang="en-US" dirty="0">
                <a:ea typeface="Yu Gothic UI"/>
              </a:rPr>
              <a:t>“</a:t>
            </a:r>
            <a:r>
              <a:rPr lang="el-GR" dirty="0">
                <a:solidFill>
                  <a:srgbClr val="00B050"/>
                </a:solidFill>
                <a:latin typeface="Yu Gothic UI"/>
                <a:ea typeface="Yu Gothic UI"/>
              </a:rPr>
              <a:t>⇒</a:t>
            </a:r>
            <a:r>
              <a:rPr lang="en-US" dirty="0">
                <a:ea typeface="Yu Gothic UI"/>
              </a:rPr>
              <a:t>”</a:t>
            </a:r>
            <a:r>
              <a:rPr lang="en-US" dirty="0">
                <a:solidFill>
                  <a:srgbClr val="0070C0"/>
                </a:solidFill>
              </a:rPr>
              <a:t>denotes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logically implies</a:t>
            </a:r>
          </a:p>
          <a:p>
            <a:pPr marL="63500">
              <a:buNone/>
            </a:pPr>
            <a:r>
              <a:rPr lang="el-GR" dirty="0"/>
              <a:t>α </a:t>
            </a:r>
            <a:r>
              <a:rPr lang="el-GR" dirty="0">
                <a:solidFill>
                  <a:srgbClr val="00B050"/>
                </a:solidFill>
                <a:latin typeface="Yu Gothic UI"/>
                <a:ea typeface="Yu Gothic UI"/>
              </a:rPr>
              <a:t>⇒</a:t>
            </a:r>
            <a:r>
              <a:rPr lang="el-GR" dirty="0"/>
              <a:t> β </a:t>
            </a:r>
            <a:r>
              <a:rPr lang="el-G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means ‘</a:t>
            </a:r>
            <a:r>
              <a:rPr lang="el-GR" dirty="0"/>
              <a:t>α </a:t>
            </a:r>
            <a:r>
              <a:rPr lang="el-GR" dirty="0">
                <a:solidFill>
                  <a:srgbClr val="0070C0"/>
                </a:solidFill>
                <a:latin typeface="Yu Gothic UI"/>
                <a:ea typeface="Yu Gothic UI"/>
              </a:rPr>
              <a:t>→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el-GR" dirty="0"/>
              <a:t> β 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a tautology’.</a:t>
            </a:r>
          </a:p>
          <a:p>
            <a:pPr marL="6350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63500">
              <a:buNone/>
            </a:pPr>
            <a:r>
              <a:rPr lang="en-US" dirty="0"/>
              <a:t>Logical Implication is transitive.</a:t>
            </a:r>
          </a:p>
          <a:p>
            <a:pPr marL="63500">
              <a:buNone/>
            </a:pPr>
            <a:r>
              <a:rPr lang="en-US" dirty="0"/>
              <a:t> E.g., 𝑃∧𝑄⇒𝑃→𝑄 </a:t>
            </a:r>
          </a:p>
          <a:p>
            <a:pPr marL="6350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/>
          <a:lstStyle/>
          <a:p>
            <a:r>
              <a:rPr lang="en-US" dirty="0"/>
              <a:t>Logical Equivalence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>
            <a:normAutofit/>
          </a:bodyPr>
          <a:lstStyle/>
          <a:p>
            <a:pPr marL="63500" indent="19050">
              <a:buNone/>
            </a:pPr>
            <a:r>
              <a:rPr lang="en-US" sz="2400" dirty="0"/>
              <a:t>Two propositional formulae </a:t>
            </a:r>
            <a:r>
              <a:rPr lang="el-GR" sz="2400" dirty="0"/>
              <a:t>α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ea typeface="Yu Gothic UI"/>
              </a:rPr>
              <a:t>and</a:t>
            </a:r>
            <a:r>
              <a:rPr lang="en-US" sz="2400" dirty="0">
                <a:solidFill>
                  <a:srgbClr val="00B050"/>
                </a:solidFill>
                <a:latin typeface="Yu Gothic UI"/>
                <a:ea typeface="Yu Gothic UI"/>
              </a:rPr>
              <a:t>  </a:t>
            </a:r>
            <a:r>
              <a:rPr lang="el-GR" sz="2400" dirty="0"/>
              <a:t>β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are said to be </a:t>
            </a:r>
            <a:r>
              <a:rPr lang="en-US" sz="2400" b="1" i="1" dirty="0"/>
              <a:t>logically equivalent </a:t>
            </a:r>
            <a:r>
              <a:rPr lang="en-US" sz="2400" b="1" i="1" dirty="0" err="1"/>
              <a:t>iff</a:t>
            </a:r>
            <a:r>
              <a:rPr lang="en-US" sz="2400" b="1" i="1" dirty="0"/>
              <a:t> they have the same truth table. </a:t>
            </a:r>
          </a:p>
          <a:p>
            <a:pPr>
              <a:buNone/>
            </a:pPr>
            <a:r>
              <a:rPr lang="en-US" sz="2400" dirty="0">
                <a:ea typeface="Yu Gothic UI"/>
              </a:rPr>
              <a:t>“</a:t>
            </a:r>
            <a:r>
              <a:rPr lang="en-US" sz="2400" dirty="0">
                <a:solidFill>
                  <a:srgbClr val="00B050"/>
                </a:solidFill>
                <a:latin typeface="Yu Gothic UI"/>
                <a:ea typeface="Yu Gothic UI"/>
              </a:rPr>
              <a:t>⇔</a:t>
            </a:r>
            <a:r>
              <a:rPr lang="en-US" sz="2400" dirty="0">
                <a:ea typeface="Yu Gothic UI"/>
              </a:rPr>
              <a:t>”</a:t>
            </a:r>
            <a:r>
              <a:rPr lang="en-US" sz="2400" dirty="0">
                <a:latin typeface="Yu Gothic UI"/>
                <a:ea typeface="Yu Gothic UI"/>
              </a:rPr>
              <a:t> </a:t>
            </a:r>
            <a:r>
              <a:rPr lang="en-US" sz="2400" dirty="0">
                <a:solidFill>
                  <a:srgbClr val="0070C0"/>
                </a:solidFill>
                <a:ea typeface="Yu Gothic UI"/>
              </a:rPr>
              <a:t>denotes </a:t>
            </a:r>
            <a:r>
              <a:rPr lang="en-US" sz="2400" dirty="0">
                <a:solidFill>
                  <a:srgbClr val="0070C0"/>
                </a:solidFill>
              </a:rPr>
              <a:t>logically equivalent.</a:t>
            </a:r>
          </a:p>
          <a:p>
            <a:pPr>
              <a:buNone/>
            </a:pPr>
            <a:r>
              <a:rPr lang="el-GR" sz="2400" dirty="0"/>
              <a:t>α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Yu Gothic UI"/>
                <a:ea typeface="Yu Gothic UI"/>
              </a:rPr>
              <a:t>⇔ </a:t>
            </a:r>
            <a:r>
              <a:rPr lang="el-GR" sz="2400" dirty="0"/>
              <a:t>β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then </a:t>
            </a:r>
            <a:r>
              <a:rPr lang="el-GR" sz="2400" dirty="0"/>
              <a:t>α </a:t>
            </a:r>
            <a:r>
              <a:rPr lang="el-GR" sz="2400" dirty="0">
                <a:solidFill>
                  <a:srgbClr val="0070C0"/>
                </a:solidFill>
                <a:latin typeface="Yu Gothic UI"/>
                <a:ea typeface="Yu Gothic UI"/>
              </a:rPr>
              <a:t>↔</a:t>
            </a:r>
            <a:r>
              <a:rPr lang="el-GR" sz="2400" dirty="0">
                <a:solidFill>
                  <a:srgbClr val="0070C0"/>
                </a:solidFill>
              </a:rPr>
              <a:t> </a:t>
            </a:r>
            <a:r>
              <a:rPr lang="el-GR" sz="2400" dirty="0"/>
              <a:t>β</a:t>
            </a:r>
            <a:r>
              <a:rPr lang="en-US" sz="2400" dirty="0">
                <a:solidFill>
                  <a:srgbClr val="0070C0"/>
                </a:solidFill>
              </a:rPr>
              <a:t> is a tautology</a:t>
            </a:r>
          </a:p>
          <a:p>
            <a:pPr>
              <a:buNone/>
            </a:pPr>
            <a:r>
              <a:rPr lang="en-US" sz="2000" dirty="0"/>
              <a:t>E.g., (𝑃→𝑄)</a:t>
            </a:r>
            <a:r>
              <a:rPr lang="en-US" sz="2000" dirty="0">
                <a:latin typeface="Yu Gothic UI"/>
                <a:ea typeface="Yu Gothic UI"/>
              </a:rPr>
              <a:t>⇔(</a:t>
            </a:r>
            <a:r>
              <a:rPr lang="en-US" sz="2000" dirty="0"/>
              <a:t>(¬P)∨𝑄)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37507"/>
              </p:ext>
            </p:extLst>
          </p:nvPr>
        </p:nvGraphicFramePr>
        <p:xfrm>
          <a:off x="1905000" y="3657600"/>
          <a:ext cx="64008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0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+mn-lt"/>
                        </a:rPr>
                        <a:t>P→Q</a:t>
                      </a:r>
                      <a:endParaRPr 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+mn-lt"/>
                        </a:rPr>
                        <a:t>(¬P)∨Q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+mn-lt"/>
                        </a:rPr>
                        <a:t>(𝑃→𝑄)</a:t>
                      </a:r>
                      <a:r>
                        <a:rPr lang="el-GR" sz="1800" dirty="0">
                          <a:solidFill>
                            <a:srgbClr val="0070C0"/>
                          </a:solidFill>
                          <a:latin typeface="Yu Gothic UI"/>
                          <a:ea typeface="Yu Gothic UI"/>
                        </a:rPr>
                        <a:t> ↔</a:t>
                      </a:r>
                      <a:r>
                        <a:rPr lang="en-US" b="1" i="0" dirty="0">
                          <a:latin typeface="+mn-lt"/>
                        </a:rPr>
                        <a:t>((¬P)∨𝑄)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/>
              <a:t>Laws of Logical equivalence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990600"/>
          <a:ext cx="7499348" cy="5034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Identity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False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lang="el-GR" sz="1200" dirty="0"/>
                        <a:t>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 ∧ True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lang="el-GR" sz="1200" dirty="0"/>
                        <a:t>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Domination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 ∧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Idempotent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Commutative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∨ </a:t>
                      </a:r>
                      <a:r>
                        <a:rPr lang="el-GR" sz="1200" dirty="0"/>
                        <a:t>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∧ </a:t>
                      </a:r>
                      <a:r>
                        <a:rPr lang="el-GR" sz="1200" dirty="0"/>
                        <a:t>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↔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↔</a:t>
                      </a:r>
                      <a:r>
                        <a:rPr lang="en-US" sz="1200" dirty="0"/>
                        <a:t> </a:t>
                      </a:r>
                      <a:r>
                        <a:rPr lang="el-GR" sz="1200" dirty="0"/>
                        <a:t>α</a:t>
                      </a:r>
                      <a:endParaRPr lang="en-US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400" dirty="0"/>
                        <a:t>Associative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∨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(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∧ 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 (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 ∧ 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/>
                        <a:t>Distributive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(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∧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/>
                        <a:t>)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lang="en-US" sz="1200" dirty="0"/>
                        <a:t>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∧(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 (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/>
                        <a:t>)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lang="en-US" sz="1200" dirty="0"/>
                        <a:t>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∨(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</a:t>
                      </a:r>
                      <a:r>
                        <a:rPr lang="en-US" sz="1200" baseline="0" dirty="0"/>
                        <a:t> </a:t>
                      </a:r>
                      <a:r>
                        <a:rPr lang="el-GR" sz="1200" dirty="0"/>
                        <a:t>ω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Double Negation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</a:t>
                      </a:r>
                      <a:r>
                        <a:rPr lang="el-GR" sz="1200" dirty="0"/>
                        <a:t>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 Morgan’s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∧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∨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Implication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∨ </a:t>
                      </a:r>
                      <a:r>
                        <a:rPr lang="el-GR" sz="1200" dirty="0"/>
                        <a:t>β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Equivalence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↔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(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∧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)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Excluded Middle*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∨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)</a:t>
                      </a:r>
                      <a:r>
                        <a:rPr lang="en-US" sz="1200" baseline="0" dirty="0"/>
                        <a:t> 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Contradiction*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∧</a:t>
                      </a:r>
                      <a:r>
                        <a:rPr kumimoji="0" lang="en-US" sz="12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)</a:t>
                      </a:r>
                      <a:r>
                        <a:rPr lang="en-US" sz="1200" baseline="0" dirty="0"/>
                        <a:t> 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 </a:t>
                      </a:r>
                      <a:r>
                        <a:rPr lang="en-US" sz="1200" dirty="0">
                          <a:latin typeface="+mn-lt"/>
                          <a:ea typeface="Yu Gothic UI"/>
                        </a:rPr>
                        <a:t>False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Contra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l-GR" sz="1200" dirty="0"/>
                        <a:t>β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⇔(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β</a:t>
                      </a:r>
                      <a:r>
                        <a:rPr lang="en-US" sz="1200" dirty="0"/>
                        <a:t>)</a:t>
                      </a:r>
                      <a:r>
                        <a:rPr lang="en-US" sz="1200" dirty="0">
                          <a:latin typeface="Yu Gothic UI"/>
                          <a:ea typeface="Yu Gothic UI"/>
                        </a:rPr>
                        <a:t> →(</a:t>
                      </a:r>
                      <a:r>
                        <a:rPr lang="el-GR" sz="1200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  <a:t>Using transformational proof, prove the</a:t>
            </a:r>
            <a:br>
              <a:rPr lang="en-US" sz="32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</a:br>
            <a:r>
              <a:rPr lang="en-US" sz="32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  <a:t>following:</a:t>
            </a:r>
            <a:r>
              <a:rPr lang="en-US" sz="3200" dirty="0">
                <a:solidFill>
                  <a:srgbClr val="000000"/>
                </a:solidFill>
                <a:effectLst/>
                <a:latin typeface="Cambria Math"/>
                <a:ea typeface="+mn-ea"/>
                <a:cs typeface="+mn-cs"/>
              </a:rPr>
              <a:t>𝑷→𝑷∧𝑸⇔𝑷→𝑸</a:t>
            </a:r>
            <a:br>
              <a:rPr lang="en-US" sz="32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ambria Math"/>
              </a:rPr>
              <a:t>𝑷→(𝑷∧𝑸)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⇔…………………………………</a:t>
            </a:r>
            <a:r>
              <a:rPr lang="en-US" sz="1600" dirty="0">
                <a:solidFill>
                  <a:srgbClr val="FF0000"/>
                </a:solidFill>
              </a:rPr>
              <a:t>implication law</a:t>
            </a:r>
          </a:p>
          <a:p>
            <a:pPr>
              <a:buNone/>
            </a:pPr>
            <a:r>
              <a:rPr lang="en-US" sz="1600" dirty="0"/>
              <a:t>				    [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→</a:t>
            </a:r>
            <a:r>
              <a:rPr lang="el-GR" sz="1600" dirty="0">
                <a:solidFill>
                  <a:srgbClr val="0070C0"/>
                </a:solidFill>
              </a:rPr>
              <a:t>β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⇔(</a:t>
            </a:r>
            <a:r>
              <a:rPr lang="el-GR" sz="1600" dirty="0">
                <a:solidFill>
                  <a:srgbClr val="0070C0"/>
                </a:solidFill>
                <a:latin typeface="Yu Gothic UI"/>
                <a:ea typeface="Yu Gothic UI"/>
              </a:rPr>
              <a:t>¬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) ∨ </a:t>
            </a:r>
            <a:r>
              <a:rPr lang="el-GR" sz="1600" dirty="0">
                <a:solidFill>
                  <a:srgbClr val="0070C0"/>
                </a:solidFill>
              </a:rPr>
              <a:t>β</a:t>
            </a:r>
            <a:r>
              <a:rPr lang="en-US" sz="1600" dirty="0"/>
              <a:t>]</a:t>
            </a:r>
          </a:p>
          <a:p>
            <a:pPr>
              <a:buNone/>
            </a:pPr>
            <a:r>
              <a:rPr lang="en-US" sz="1600" dirty="0"/>
              <a:t>⇔…………………………………</a:t>
            </a:r>
            <a:r>
              <a:rPr lang="en-US" sz="1600" dirty="0">
                <a:solidFill>
                  <a:srgbClr val="FF0000"/>
                </a:solidFill>
              </a:rPr>
              <a:t>distributive law </a:t>
            </a:r>
          </a:p>
          <a:p>
            <a:pPr>
              <a:buNone/>
            </a:pPr>
            <a:r>
              <a:rPr lang="en-US" sz="1600" dirty="0"/>
              <a:t>				    [ 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en-US" sz="1200" dirty="0">
                <a:solidFill>
                  <a:srgbClr val="0070C0"/>
                </a:solidFill>
              </a:rPr>
              <a:t> ∨ ( </a:t>
            </a:r>
            <a:r>
              <a:rPr lang="el-GR" sz="1200" dirty="0">
                <a:solidFill>
                  <a:srgbClr val="0070C0"/>
                </a:solidFill>
              </a:rPr>
              <a:t>β</a:t>
            </a:r>
            <a:r>
              <a:rPr lang="en-US" sz="1200" dirty="0">
                <a:solidFill>
                  <a:srgbClr val="0070C0"/>
                </a:solidFill>
              </a:rPr>
              <a:t>∧</a:t>
            </a:r>
            <a:r>
              <a:rPr lang="el-GR" sz="1200" dirty="0">
                <a:solidFill>
                  <a:srgbClr val="0070C0"/>
                </a:solidFill>
              </a:rPr>
              <a:t>ω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  <a:r>
              <a:rPr lang="en-US" sz="1200" dirty="0">
                <a:solidFill>
                  <a:srgbClr val="0070C0"/>
                </a:solidFill>
                <a:latin typeface="Yu Gothic UI"/>
                <a:ea typeface="Yu Gothic UI"/>
              </a:rPr>
              <a:t>⇔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en-US" sz="1200" dirty="0">
                <a:solidFill>
                  <a:srgbClr val="0070C0"/>
                </a:solidFill>
              </a:rPr>
              <a:t> ∨ </a:t>
            </a:r>
            <a:r>
              <a:rPr lang="el-GR" sz="1200" dirty="0">
                <a:solidFill>
                  <a:srgbClr val="0070C0"/>
                </a:solidFill>
              </a:rPr>
              <a:t>β</a:t>
            </a:r>
            <a:r>
              <a:rPr lang="en-US" sz="1200" dirty="0">
                <a:solidFill>
                  <a:srgbClr val="0070C0"/>
                </a:solidFill>
              </a:rPr>
              <a:t>) ∧(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en-US" sz="1200" dirty="0">
                <a:solidFill>
                  <a:srgbClr val="0070C0"/>
                </a:solidFill>
              </a:rPr>
              <a:t> ∨ </a:t>
            </a:r>
            <a:r>
              <a:rPr lang="el-GR" sz="1200" dirty="0">
                <a:solidFill>
                  <a:srgbClr val="0070C0"/>
                </a:solidFill>
              </a:rPr>
              <a:t>ω</a:t>
            </a:r>
            <a:r>
              <a:rPr lang="en-US" sz="1200" dirty="0">
                <a:solidFill>
                  <a:srgbClr val="0070C0"/>
                </a:solidFill>
              </a:rPr>
              <a:t>) /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en-US" sz="1200" dirty="0">
                <a:solidFill>
                  <a:srgbClr val="0070C0"/>
                </a:solidFill>
              </a:rPr>
              <a:t> ∧ ( </a:t>
            </a:r>
            <a:r>
              <a:rPr lang="el-GR" sz="1200" dirty="0">
                <a:solidFill>
                  <a:srgbClr val="0070C0"/>
                </a:solidFill>
              </a:rPr>
              <a:t>β</a:t>
            </a:r>
            <a:r>
              <a:rPr lang="en-US" sz="1200" dirty="0">
                <a:solidFill>
                  <a:srgbClr val="0070C0"/>
                </a:solidFill>
              </a:rPr>
              <a:t> ∨ </a:t>
            </a:r>
            <a:r>
              <a:rPr lang="el-GR" sz="1200" dirty="0">
                <a:solidFill>
                  <a:srgbClr val="0070C0"/>
                </a:solidFill>
              </a:rPr>
              <a:t>ω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  <a:r>
              <a:rPr lang="en-US" sz="1200" dirty="0">
                <a:solidFill>
                  <a:srgbClr val="0070C0"/>
                </a:solidFill>
                <a:latin typeface="Yu Gothic UI"/>
                <a:ea typeface="Yu Gothic UI"/>
              </a:rPr>
              <a:t>⇔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en-US" sz="1200" dirty="0">
                <a:solidFill>
                  <a:srgbClr val="0070C0"/>
                </a:solidFill>
              </a:rPr>
              <a:t> ∧ </a:t>
            </a:r>
            <a:r>
              <a:rPr lang="el-GR" sz="1200" dirty="0">
                <a:solidFill>
                  <a:srgbClr val="0070C0"/>
                </a:solidFill>
              </a:rPr>
              <a:t>β</a:t>
            </a:r>
            <a:r>
              <a:rPr lang="en-US" sz="1200" dirty="0">
                <a:solidFill>
                  <a:srgbClr val="0070C0"/>
                </a:solidFill>
              </a:rPr>
              <a:t>) ∨(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en-US" sz="1200" dirty="0">
                <a:solidFill>
                  <a:srgbClr val="0070C0"/>
                </a:solidFill>
              </a:rPr>
              <a:t> ∧ </a:t>
            </a:r>
            <a:r>
              <a:rPr lang="el-GR" sz="1200" dirty="0">
                <a:solidFill>
                  <a:srgbClr val="0070C0"/>
                </a:solidFill>
              </a:rPr>
              <a:t>ω</a:t>
            </a:r>
            <a:r>
              <a:rPr lang="en-US" sz="1200" dirty="0">
                <a:solidFill>
                  <a:srgbClr val="0070C0"/>
                </a:solidFill>
              </a:rPr>
              <a:t>) </a:t>
            </a:r>
            <a:r>
              <a:rPr lang="en-US" sz="1200" dirty="0"/>
              <a:t>]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⇔…………………………………</a:t>
            </a:r>
            <a:r>
              <a:rPr lang="en-US" sz="1600" dirty="0">
                <a:solidFill>
                  <a:srgbClr val="FF0000"/>
                </a:solidFill>
              </a:rPr>
              <a:t>Excluded middle law </a:t>
            </a:r>
          </a:p>
          <a:p>
            <a:pPr>
              <a:buNone/>
            </a:pPr>
            <a:r>
              <a:rPr lang="en-US" sz="1600" dirty="0"/>
              <a:t>				    [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∨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(</a:t>
            </a:r>
            <a:r>
              <a:rPr lang="el-GR" sz="1600" dirty="0">
                <a:solidFill>
                  <a:srgbClr val="0070C0"/>
                </a:solidFill>
                <a:latin typeface="Yu Gothic UI"/>
                <a:ea typeface="Yu Gothic UI"/>
              </a:rPr>
              <a:t>¬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) 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⇔ True</a:t>
            </a:r>
            <a:r>
              <a:rPr lang="en-US" sz="1600" dirty="0">
                <a:latin typeface="Yu Gothic UI"/>
                <a:ea typeface="Yu Gothic UI"/>
              </a:rPr>
              <a:t>]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⇔…………………………………</a:t>
            </a:r>
            <a:r>
              <a:rPr lang="en-US" sz="1600" dirty="0">
                <a:solidFill>
                  <a:srgbClr val="FF0000"/>
                </a:solidFill>
              </a:rPr>
              <a:t>identity law  </a:t>
            </a:r>
          </a:p>
          <a:p>
            <a:pPr>
              <a:buNone/>
            </a:pPr>
            <a:r>
              <a:rPr lang="en-US" sz="1600" dirty="0"/>
              <a:t>				    [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∨ False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⇔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/ 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 ∧ True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⇔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/>
              <a:t>]</a:t>
            </a:r>
          </a:p>
          <a:p>
            <a:pPr>
              <a:buNone/>
            </a:pPr>
            <a:r>
              <a:rPr lang="en-US" sz="1600" dirty="0"/>
              <a:t>⇔…………………………………</a:t>
            </a:r>
            <a:r>
              <a:rPr lang="en-US" sz="1600" dirty="0">
                <a:solidFill>
                  <a:srgbClr val="FF0000"/>
                </a:solidFill>
              </a:rPr>
              <a:t>implication law </a:t>
            </a:r>
          </a:p>
          <a:p>
            <a:pPr>
              <a:buNone/>
            </a:pPr>
            <a:r>
              <a:rPr lang="en-US" sz="1600" dirty="0"/>
              <a:t>				    [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→</a:t>
            </a:r>
            <a:r>
              <a:rPr lang="el-GR" sz="1600" dirty="0">
                <a:solidFill>
                  <a:srgbClr val="0070C0"/>
                </a:solidFill>
              </a:rPr>
              <a:t>β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Yu Gothic UI"/>
                <a:ea typeface="Yu Gothic UI"/>
              </a:rPr>
              <a:t>⇔(</a:t>
            </a:r>
            <a:r>
              <a:rPr lang="el-GR" sz="1600" dirty="0">
                <a:solidFill>
                  <a:srgbClr val="0070C0"/>
                </a:solidFill>
                <a:latin typeface="Yu Gothic UI"/>
                <a:ea typeface="Yu Gothic UI"/>
              </a:rPr>
              <a:t>¬</a:t>
            </a:r>
            <a:r>
              <a:rPr lang="el-GR" sz="1600" dirty="0">
                <a:solidFill>
                  <a:srgbClr val="0070C0"/>
                </a:solidFill>
              </a:rPr>
              <a:t>α</a:t>
            </a:r>
            <a:r>
              <a:rPr lang="en-US" sz="1600" dirty="0">
                <a:solidFill>
                  <a:srgbClr val="0070C0"/>
                </a:solidFill>
              </a:rPr>
              <a:t> ) ∨ </a:t>
            </a:r>
            <a:r>
              <a:rPr lang="el-GR" sz="1600" dirty="0">
                <a:solidFill>
                  <a:srgbClr val="0070C0"/>
                </a:solidFill>
              </a:rPr>
              <a:t>β</a:t>
            </a:r>
            <a:r>
              <a:rPr lang="en-US" sz="1600" dirty="0"/>
              <a:t>]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743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b="1" dirty="0">
                <a:solidFill>
                  <a:srgbClr val="00B050"/>
                </a:solidFill>
                <a:latin typeface="Yu Gothic UI"/>
                <a:ea typeface="Yu Gothic UI"/>
              </a:rPr>
              <a:t>¬ </a:t>
            </a:r>
            <a:r>
              <a:rPr lang="en-US" b="1" dirty="0">
                <a:solidFill>
                  <a:srgbClr val="00B050"/>
                </a:solidFill>
                <a:latin typeface="Cambria Math"/>
              </a:rPr>
              <a:t>P</a:t>
            </a:r>
            <a:r>
              <a:rPr lang="en-US" b="1" dirty="0">
                <a:solidFill>
                  <a:srgbClr val="00B050"/>
                </a:solidFill>
              </a:rPr>
              <a:t> ∨</a:t>
            </a:r>
            <a:r>
              <a:rPr lang="en-US" b="1" dirty="0">
                <a:solidFill>
                  <a:srgbClr val="00B050"/>
                </a:solidFill>
                <a:latin typeface="Cambria Math"/>
              </a:rPr>
              <a:t>(P∧Q)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l-GR" b="1" dirty="0">
                <a:solidFill>
                  <a:srgbClr val="00B050"/>
                </a:solidFill>
                <a:latin typeface="Yu Gothic UI"/>
                <a:ea typeface="Yu Gothic UI"/>
              </a:rPr>
              <a:t>¬ </a:t>
            </a:r>
            <a:r>
              <a:rPr lang="en-US" b="1" dirty="0">
                <a:solidFill>
                  <a:srgbClr val="00B050"/>
                </a:solidFill>
              </a:rPr>
              <a:t>P ∨ P) ∧(</a:t>
            </a:r>
            <a:r>
              <a:rPr lang="el-GR" b="1" dirty="0">
                <a:solidFill>
                  <a:srgbClr val="00B050"/>
                </a:solidFill>
                <a:latin typeface="Yu Gothic UI"/>
                <a:ea typeface="Yu Gothic UI"/>
              </a:rPr>
              <a:t>¬ </a:t>
            </a:r>
            <a:r>
              <a:rPr lang="en-US" b="1" dirty="0">
                <a:solidFill>
                  <a:srgbClr val="00B050"/>
                </a:solidFill>
              </a:rPr>
              <a:t>P ∨ </a:t>
            </a:r>
            <a:r>
              <a:rPr lang="en-US" b="1" dirty="0">
                <a:solidFill>
                  <a:srgbClr val="00B050"/>
                </a:solidFill>
                <a:latin typeface="Cambria Math"/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Q)</a:t>
            </a:r>
            <a:endParaRPr lang="en-US" b="1" dirty="0">
              <a:solidFill>
                <a:srgbClr val="00B050"/>
              </a:solidFill>
              <a:latin typeface="Cambria Math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403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Yu Gothic UI"/>
                <a:ea typeface="Yu Gothic UI"/>
              </a:rPr>
              <a:t>True</a:t>
            </a:r>
            <a:r>
              <a:rPr lang="en-US" b="1" dirty="0">
                <a:solidFill>
                  <a:srgbClr val="00B050"/>
                </a:solidFill>
                <a:latin typeface="Cambria Math"/>
              </a:rPr>
              <a:t> ∧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l-GR" b="1" dirty="0">
                <a:solidFill>
                  <a:srgbClr val="00B050"/>
                </a:solidFill>
                <a:latin typeface="Yu Gothic UI"/>
                <a:ea typeface="Yu Gothic UI"/>
              </a:rPr>
              <a:t>¬ </a:t>
            </a:r>
            <a:r>
              <a:rPr lang="en-US" b="1" dirty="0">
                <a:solidFill>
                  <a:srgbClr val="00B050"/>
                </a:solidFill>
              </a:rPr>
              <a:t>P ∨ </a:t>
            </a:r>
            <a:r>
              <a:rPr lang="en-US" b="1" dirty="0">
                <a:solidFill>
                  <a:srgbClr val="00B050"/>
                </a:solidFill>
                <a:latin typeface="Cambria Math"/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Q)</a:t>
            </a:r>
            <a:endParaRPr lang="en-US" b="1" dirty="0">
              <a:solidFill>
                <a:srgbClr val="00B050"/>
              </a:solidFill>
              <a:latin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648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l-GR" b="1" dirty="0">
                <a:solidFill>
                  <a:srgbClr val="00B050"/>
                </a:solidFill>
                <a:latin typeface="Yu Gothic UI"/>
                <a:ea typeface="Yu Gothic UI"/>
              </a:rPr>
              <a:t>¬ </a:t>
            </a:r>
            <a:r>
              <a:rPr lang="en-US" b="1" dirty="0">
                <a:solidFill>
                  <a:srgbClr val="00B050"/>
                </a:solidFill>
              </a:rPr>
              <a:t>P ∨ </a:t>
            </a:r>
            <a:r>
              <a:rPr lang="en-US" b="1" dirty="0">
                <a:solidFill>
                  <a:srgbClr val="00B050"/>
                </a:solidFill>
                <a:latin typeface="Cambria Math"/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Q)</a:t>
            </a:r>
            <a:endParaRPr lang="en-US" b="1" dirty="0">
              <a:solidFill>
                <a:srgbClr val="00B050"/>
              </a:solidFill>
              <a:latin typeface="Cambria Mat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5334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P </a:t>
            </a:r>
            <a:r>
              <a:rPr lang="en-US" b="1" dirty="0">
                <a:solidFill>
                  <a:srgbClr val="00B050"/>
                </a:solidFill>
                <a:latin typeface="Yu Gothic UI"/>
                <a:ea typeface="Yu Gothic UI"/>
              </a:rPr>
              <a:t>→</a:t>
            </a:r>
            <a:r>
              <a:rPr lang="en-US" b="1" dirty="0">
                <a:solidFill>
                  <a:srgbClr val="00B050"/>
                </a:solidFill>
              </a:rPr>
              <a:t>Q</a:t>
            </a:r>
            <a:endParaRPr lang="en-US" b="1" dirty="0">
              <a:solidFill>
                <a:srgbClr val="00B050"/>
              </a:solidFill>
              <a:latin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0" lvl="0">
              <a:spcBef>
                <a:spcPts val="600"/>
              </a:spcBef>
            </a:pPr>
            <a:r>
              <a:rPr lang="en-US" sz="30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  <a:t>Using transformational proof, prove the following:</a:t>
            </a:r>
            <a:r>
              <a:rPr lang="en-US" sz="3000" dirty="0">
                <a:solidFill>
                  <a:srgbClr val="00B050"/>
                </a:solidFill>
                <a:effectLst/>
                <a:latin typeface="Times New Roman"/>
                <a:ea typeface="+mn-ea"/>
                <a:cs typeface="+mn-cs"/>
              </a:rPr>
              <a:t>𝑷∧(¬(𝑷→𝑸))</a:t>
            </a:r>
            <a:r>
              <a:rPr lang="en-US" sz="3000" dirty="0">
                <a:solidFill>
                  <a:prstClr val="black"/>
                </a:solidFill>
                <a:effectLst/>
                <a:latin typeface="Times New Roman"/>
                <a:ea typeface="+mn-ea"/>
                <a:cs typeface="+mn-cs"/>
              </a:rPr>
              <a:t>⇔</a:t>
            </a:r>
            <a:r>
              <a:rPr lang="en-US" sz="3000" dirty="0">
                <a:solidFill>
                  <a:srgbClr val="00B0F0"/>
                </a:solidFill>
                <a:effectLst/>
                <a:latin typeface="Times New Roman"/>
                <a:ea typeface="+mn-ea"/>
                <a:cs typeface="+mn-cs"/>
              </a:rPr>
              <a:t>𝑷∧(¬𝑸)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𝑷∧(¬(𝑷→𝑸))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/>
              <a:t>⇔……………………………implication law</a:t>
            </a:r>
          </a:p>
          <a:p>
            <a:pPr>
              <a:buNone/>
            </a:pPr>
            <a:r>
              <a:rPr lang="en-US" sz="2800" dirty="0"/>
              <a:t>⇔……………………………De Morgan’s law</a:t>
            </a:r>
          </a:p>
          <a:p>
            <a:pPr>
              <a:buNone/>
            </a:pPr>
            <a:r>
              <a:rPr lang="en-US" sz="2800" dirty="0"/>
              <a:t>⇔……………………………double negation law</a:t>
            </a:r>
          </a:p>
          <a:p>
            <a:pPr>
              <a:buNone/>
            </a:pPr>
            <a:r>
              <a:rPr lang="en-US" sz="2800" dirty="0"/>
              <a:t>⇔……………………………associative law</a:t>
            </a:r>
          </a:p>
          <a:p>
            <a:pPr>
              <a:buNone/>
            </a:pPr>
            <a:r>
              <a:rPr lang="en-US" sz="2800" dirty="0"/>
              <a:t>⇔……………………………idempotent law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251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𝑷∧(¬(¬𝑷</a:t>
            </a:r>
            <a:r>
              <a:rPr lang="en-US" b="1" dirty="0">
                <a:solidFill>
                  <a:srgbClr val="00B050"/>
                </a:solidFill>
              </a:rPr>
              <a:t> ∨ </a:t>
            </a:r>
            <a:r>
              <a:rPr lang="en-US" dirty="0">
                <a:solidFill>
                  <a:srgbClr val="00B050"/>
                </a:solidFill>
              </a:rPr>
              <a:t>𝑸))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048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𝑷∧(¬(¬𝑷)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∧ (¬𝑸))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3581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𝑷∧(𝑷∧ (¬𝑸))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4038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(𝑷∧𝑷)∧ (¬𝑸)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449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𝑷∧ (¬𝑸)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6548-9DAC-4956-8914-5D4A641B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Disjunctive Normal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265B-ACBC-48C7-A220-F49784D7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literal is a propositional (atomic) formula that is either a single propositional variable or the negation of a propositional variable. </a:t>
            </a:r>
          </a:p>
          <a:p>
            <a:pPr marL="1654175" indent="-115888">
              <a:buNone/>
            </a:pPr>
            <a:r>
              <a:rPr lang="en-US" dirty="0" err="1">
                <a:solidFill>
                  <a:srgbClr val="C00000"/>
                </a:solidFill>
              </a:rPr>
              <a:t>E.g</a:t>
            </a:r>
            <a:r>
              <a:rPr lang="en-US" dirty="0">
                <a:solidFill>
                  <a:srgbClr val="C00000"/>
                </a:solidFill>
              </a:rPr>
              <a:t>: It is raining</a:t>
            </a:r>
            <a:r>
              <a:rPr lang="en-US" dirty="0"/>
              <a:t>.</a:t>
            </a:r>
          </a:p>
          <a:p>
            <a:r>
              <a:rPr lang="en-US" dirty="0"/>
              <a:t>A DNF is the inclusive-OR (disjunctions) of one or more conjunctions of literals.</a:t>
            </a:r>
          </a:p>
          <a:p>
            <a:r>
              <a:rPr lang="en-US" dirty="0"/>
              <a:t>Given a set of propositional variables, a full DNF is a DNF for which all the proposition variables appear as literals in all the conjunctions.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3969</TotalTime>
  <Words>2006</Words>
  <Application>Microsoft Office PowerPoint</Application>
  <PresentationFormat>On-screen Show (4:3)</PresentationFormat>
  <Paragraphs>591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Yu Gothic UI</vt:lpstr>
      <vt:lpstr>Arial</vt:lpstr>
      <vt:lpstr>Calibri</vt:lpstr>
      <vt:lpstr>Cambria Math</vt:lpstr>
      <vt:lpstr>Times New Roman</vt:lpstr>
      <vt:lpstr>Verdana</vt:lpstr>
      <vt:lpstr>Wingdings 2</vt:lpstr>
      <vt:lpstr>Solstice</vt:lpstr>
      <vt:lpstr>Principles of Computing</vt:lpstr>
      <vt:lpstr>Logical equivalence</vt:lpstr>
      <vt:lpstr>Introduction</vt:lpstr>
      <vt:lpstr>Logical Implication</vt:lpstr>
      <vt:lpstr>Logical Equivalence </vt:lpstr>
      <vt:lpstr>Laws of Logical equivalence</vt:lpstr>
      <vt:lpstr>Using transformational proof, prove the following:𝑷→𝑷∧𝑸⇔𝑷→𝑸 </vt:lpstr>
      <vt:lpstr>Using transformational proof, prove the following:𝑷∧(¬(𝑷→𝑸))⇔𝑷∧(¬𝑸)</vt:lpstr>
      <vt:lpstr>Disjunctive Normal Form</vt:lpstr>
      <vt:lpstr>Reverse Engineer a Truth Table</vt:lpstr>
      <vt:lpstr>DNF Construction</vt:lpstr>
      <vt:lpstr>DNF</vt:lpstr>
      <vt:lpstr>MODEL</vt:lpstr>
      <vt:lpstr>Example 2</vt:lpstr>
      <vt:lpstr>Formal Reasoning</vt:lpstr>
      <vt:lpstr>Example: an Argument in Natural Language</vt:lpstr>
      <vt:lpstr>Example: an Argument in Natural Language</vt:lpstr>
      <vt:lpstr>Validity</vt:lpstr>
      <vt:lpstr>Validity by Truth Tables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Data Structures and Algorithms</dc:title>
  <dc:creator>hp</dc:creator>
  <cp:lastModifiedBy>Lyernisha Franglin</cp:lastModifiedBy>
  <cp:revision>37</cp:revision>
  <dcterms:created xsi:type="dcterms:W3CDTF">2021-05-27T20:48:54Z</dcterms:created>
  <dcterms:modified xsi:type="dcterms:W3CDTF">2021-10-25T11:38:41Z</dcterms:modified>
</cp:coreProperties>
</file>