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7" r:id="rId2"/>
    <p:sldId id="276" r:id="rId3"/>
    <p:sldId id="277" r:id="rId4"/>
    <p:sldId id="293" r:id="rId5"/>
    <p:sldId id="278" r:id="rId6"/>
    <p:sldId id="279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83" r:id="rId15"/>
    <p:sldId id="294" r:id="rId16"/>
    <p:sldId id="281" r:id="rId17"/>
    <p:sldId id="282" r:id="rId18"/>
    <p:sldId id="292" r:id="rId19"/>
    <p:sldId id="291" r:id="rId20"/>
    <p:sldId id="295" r:id="rId21"/>
    <p:sldId id="296" r:id="rId22"/>
    <p:sldId id="297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0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4" d="100"/>
          <a:sy n="64" d="100"/>
        </p:scale>
        <p:origin x="9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A2BE3-3AF6-4727-AEF7-952737D3F48C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071DA-0659-4B4A-BC40-DE2604AA6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071DA-0659-4B4A-BC40-DE2604AA63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071DA-0659-4B4A-BC40-DE2604AA63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7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3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53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9034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2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17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28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42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8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6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1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2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2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4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1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5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3544DBD-280B-461F-A2A0-2B9F47CC7B07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06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590800"/>
            <a:ext cx="740664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Principles of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5257800"/>
            <a:ext cx="2743200" cy="78326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Lyernisha S R</a:t>
            </a:r>
          </a:p>
          <a:p>
            <a:pPr algn="ctr"/>
            <a:r>
              <a:rPr lang="en-US" dirty="0" err="1"/>
              <a:t>Lecturer,FICT</a:t>
            </a:r>
            <a:endParaRPr lang="en-US" dirty="0"/>
          </a:p>
        </p:txBody>
      </p:sp>
      <p:pic>
        <p:nvPicPr>
          <p:cNvPr id="5" name="Picture 4" descr="vil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990600"/>
            <a:ext cx="1219200" cy="1219200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1219200"/>
            <a:ext cx="1831398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5: Modus </a:t>
            </a:r>
            <a:r>
              <a:rPr lang="en-US" dirty="0" err="1"/>
              <a:t>Tollens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		</a:t>
            </a:r>
          </a:p>
          <a:p>
            <a:pPr>
              <a:buNone/>
            </a:pPr>
            <a:r>
              <a:rPr lang="en-US" dirty="0"/>
              <a:t>{𝛼→𝛽, ¬𝛽}⊢¬𝛼</a:t>
            </a:r>
          </a:p>
          <a:p>
            <a:pPr>
              <a:buNone/>
            </a:pPr>
            <a:r>
              <a:rPr lang="en-US" dirty="0"/>
              <a:t>E.g., If Bob likes apples, then Bob likes</a:t>
            </a:r>
          </a:p>
          <a:p>
            <a:pPr>
              <a:buNone/>
            </a:pPr>
            <a:r>
              <a:rPr lang="en-US" dirty="0"/>
              <a:t>		oranges too.</a:t>
            </a:r>
          </a:p>
          <a:p>
            <a:pPr>
              <a:buNone/>
            </a:pPr>
            <a:r>
              <a:rPr lang="en-US" dirty="0"/>
              <a:t>		Bob does not like oranges.</a:t>
            </a:r>
          </a:p>
          <a:p>
            <a:pPr>
              <a:buNone/>
            </a:pPr>
            <a:r>
              <a:rPr lang="en-US" dirty="0"/>
              <a:t>		Therefore, Bob does not like apples.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0" y="2438400"/>
            <a:ext cx="1066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38600" y="1676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𝛼→𝛽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2057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¬𝛽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2400" y="2514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¬𝛼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 6: Disjunctive Syllogism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		</a:t>
            </a:r>
          </a:p>
          <a:p>
            <a:pPr>
              <a:buNone/>
            </a:pPr>
            <a:r>
              <a:rPr lang="en-US" dirty="0"/>
              <a:t>{𝛼∨𝛽, ¬𝛼}⊢𝛽</a:t>
            </a:r>
          </a:p>
          <a:p>
            <a:pPr>
              <a:buNone/>
            </a:pPr>
            <a:r>
              <a:rPr lang="en-US" dirty="0"/>
              <a:t>E.g., either Bob likes apples or Bob likes 	oranges, or both.</a:t>
            </a:r>
          </a:p>
          <a:p>
            <a:pPr>
              <a:buNone/>
            </a:pPr>
            <a:r>
              <a:rPr lang="en-US" dirty="0"/>
              <a:t>		Bob does not like apples.</a:t>
            </a:r>
          </a:p>
          <a:p>
            <a:pPr>
              <a:buNone/>
            </a:pPr>
            <a:r>
              <a:rPr lang="en-US" dirty="0"/>
              <a:t>		Therefore, Bob likes oranges.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0" y="2438400"/>
            <a:ext cx="1066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38600" y="1676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𝛼∨𝛽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2057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¬𝛼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2400" y="2514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𝛽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 7: Hypothetical Syllogism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		</a:t>
            </a:r>
          </a:p>
          <a:p>
            <a:pPr>
              <a:buNone/>
            </a:pPr>
            <a:r>
              <a:rPr lang="en-US" dirty="0"/>
              <a:t>{𝛼→𝛽, 𝛽→𝜔}⊢𝛼→𝜔</a:t>
            </a:r>
          </a:p>
          <a:p>
            <a:pPr>
              <a:buNone/>
            </a:pPr>
            <a:r>
              <a:rPr lang="en-US" dirty="0"/>
              <a:t>E.g., If Bob likes apples, then Bob likes 	oranges.</a:t>
            </a:r>
          </a:p>
          <a:p>
            <a:pPr>
              <a:buNone/>
            </a:pPr>
            <a:r>
              <a:rPr lang="en-US" dirty="0"/>
              <a:t>		If Bob likes oranges, then Bob likes 	bananas.</a:t>
            </a:r>
          </a:p>
          <a:p>
            <a:pPr>
              <a:buNone/>
            </a:pPr>
            <a:r>
              <a:rPr lang="en-US" dirty="0"/>
              <a:t>		Therefore, if Bob likes apples, then Bob 	likes bananas.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0" y="2438400"/>
            <a:ext cx="1066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38600" y="1676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𝛼→𝛽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2057400"/>
            <a:ext cx="990600" cy="369332"/>
          </a:xfrm>
          <a:prstGeom prst="rect">
            <a:avLst/>
          </a:prstGeom>
          <a:ln w="1905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𝛽→𝜔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2400" y="251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𝛼→𝜔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 8: Contradiction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		</a:t>
            </a:r>
          </a:p>
          <a:p>
            <a:pPr>
              <a:buNone/>
            </a:pPr>
            <a:r>
              <a:rPr lang="en-US" dirty="0"/>
              <a:t>{𝛼, ¬𝛼}⊢False</a:t>
            </a:r>
          </a:p>
          <a:p>
            <a:pPr>
              <a:buNone/>
            </a:pPr>
            <a:r>
              <a:rPr lang="en-US" dirty="0"/>
              <a:t>E.g., Bob likes apples.</a:t>
            </a:r>
          </a:p>
          <a:p>
            <a:pPr>
              <a:buNone/>
            </a:pPr>
            <a:r>
              <a:rPr lang="en-US" dirty="0"/>
              <a:t>		Bob does not like apples.</a:t>
            </a:r>
          </a:p>
          <a:p>
            <a:pPr>
              <a:buNone/>
            </a:pPr>
            <a:r>
              <a:rPr lang="en-US" dirty="0"/>
              <a:t>		Therefore, the conclusion is always 	false.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0" y="2438400"/>
            <a:ext cx="1066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38600" y="1676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2057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¬𝛼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2400" y="251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447800"/>
            <a:ext cx="3840480" cy="4404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447800"/>
            <a:ext cx="3840480" cy="448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8D02-3B99-471D-AFA6-E0355ADB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Using a single inference law in natural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F18F-3B17-4DCF-A669-C897D0207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0325" indent="0">
              <a:buNone/>
            </a:pPr>
            <a:r>
              <a:rPr lang="en-US" sz="2000" dirty="0"/>
              <a:t>What rule of inference is used in each of these arguments. (Note that we are saying nothing about the truth value of the premises).</a:t>
            </a:r>
          </a:p>
          <a:p>
            <a:pPr>
              <a:buNone/>
            </a:pPr>
            <a:r>
              <a:rPr lang="en-US" sz="2000" dirty="0"/>
              <a:t>a) Brighton has a beach and a football club. Therefore, Brighton has a football club.</a:t>
            </a:r>
          </a:p>
          <a:p>
            <a:pPr>
              <a:buNone/>
            </a:pPr>
            <a:r>
              <a:rPr lang="en-US" sz="2000" dirty="0"/>
              <a:t>b) Tiger Bay is in Cardiff. Therefore, Tiger Bay is in Cardiff or in Newport.</a:t>
            </a:r>
          </a:p>
          <a:p>
            <a:pPr>
              <a:buNone/>
            </a:pPr>
            <a:r>
              <a:rPr lang="en-US" sz="2000" dirty="0"/>
              <a:t>c) If X is in Y then it is west of Z. If X is west of Z then it is not in A. Therefore, if X is in Y then it is not in A.</a:t>
            </a:r>
          </a:p>
          <a:p>
            <a:pPr>
              <a:buNone/>
            </a:pPr>
            <a:r>
              <a:rPr lang="en-US" sz="2000" dirty="0"/>
              <a:t>d) Either Ford produce the world’s cheapest hybrid vehicle, or their environmental credentials are questionable. Ford’s environmental credentials are not questionable. Therefore, Ford produce the world’s cheapest hybrid vehicle.</a:t>
            </a:r>
          </a:p>
          <a:p>
            <a:pPr>
              <a:buNone/>
            </a:pPr>
            <a:r>
              <a:rPr lang="en-US" sz="2000" dirty="0"/>
              <a:t>e) If the Earth was a cube then its axis of rotation would be unstable. The Earth’s axis of rotation is stable. Therefore, the Earth is not a cube.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4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Deduction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  <a:p>
            <a:pPr>
              <a:buNone/>
            </a:pPr>
            <a:r>
              <a:rPr lang="en-US" b="1" u="sng" dirty="0"/>
              <a:t>Conditional Proof</a:t>
            </a:r>
            <a:r>
              <a:rPr lang="en-US" b="1" dirty="0"/>
              <a:t>:</a:t>
            </a:r>
            <a:r>
              <a:rPr lang="en-US" dirty="0"/>
              <a:t> applied to cases where the conclusion is of the form 𝛼→𝛽.</a:t>
            </a:r>
          </a:p>
          <a:p>
            <a:pPr>
              <a:buNone/>
            </a:pPr>
            <a:r>
              <a:rPr lang="en-US" dirty="0"/>
              <a:t>–What to assume: Assume 𝛼 is true </a:t>
            </a:r>
          </a:p>
          <a:p>
            <a:pPr>
              <a:buNone/>
            </a:pPr>
            <a:r>
              <a:rPr lang="en-US" dirty="0"/>
              <a:t>–What to aim for: Under the assumption, get 𝛽 being true</a:t>
            </a:r>
          </a:p>
          <a:p>
            <a:pPr>
              <a:buNone/>
            </a:pPr>
            <a:r>
              <a:rPr lang="en-US" dirty="0"/>
              <a:t>–What can you deduce: You can deduce that the conclusion 𝛼→𝛽 is true.</a:t>
            </a:r>
          </a:p>
          <a:p>
            <a:pPr>
              <a:buNone/>
            </a:pPr>
            <a:r>
              <a:rPr lang="en-US" b="1" u="sng" dirty="0"/>
              <a:t>Indirect Proof</a:t>
            </a:r>
            <a:r>
              <a:rPr lang="en-US" b="1" dirty="0"/>
              <a:t>: </a:t>
            </a:r>
            <a:r>
              <a:rPr lang="en-US" dirty="0"/>
              <a:t>applies to all other cases. (That is, when the conclusion is not of the form 𝛼→𝛽). Assume the negation of the conclusion to get a contradiction; then you have proved the conclusion. Let 𝛼 be the conclusion.</a:t>
            </a:r>
          </a:p>
          <a:p>
            <a:pPr>
              <a:buNone/>
            </a:pPr>
            <a:r>
              <a:rPr lang="en-US" dirty="0"/>
              <a:t>–What to assume: Assume the negation of the conclusion (¬𝛼)</a:t>
            </a:r>
          </a:p>
          <a:p>
            <a:pPr>
              <a:buNone/>
            </a:pPr>
            <a:r>
              <a:rPr lang="en-US" dirty="0"/>
              <a:t>–What to aim for: Under the assumption, get a contradiction (False).</a:t>
            </a:r>
          </a:p>
          <a:p>
            <a:pPr>
              <a:buNone/>
            </a:pPr>
            <a:r>
              <a:rPr lang="en-US" dirty="0"/>
              <a:t>–What can you deduce: You can deduce that the conclusion 𝛼 is true.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/>
              <a:t>Proof of the validity of {𝑃→(𝑄∨𝑅),𝑃,¬𝑅}↦(𝑄∨𝑆)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/>
              <a:t>1.P →(Q </a:t>
            </a:r>
            <a:r>
              <a:rPr lang="en-US" sz="2400" dirty="0">
                <a:latin typeface="Yu Gothic UI"/>
                <a:ea typeface="Yu Gothic UI"/>
              </a:rPr>
              <a:t>∨</a:t>
            </a:r>
            <a:r>
              <a:rPr lang="en-US" sz="2400" dirty="0"/>
              <a:t>R)		Premise</a:t>
            </a:r>
          </a:p>
          <a:p>
            <a:pPr>
              <a:buNone/>
            </a:pPr>
            <a:r>
              <a:rPr lang="en-US" sz="2400" dirty="0"/>
              <a:t>2.P 					Premise</a:t>
            </a:r>
          </a:p>
          <a:p>
            <a:pPr>
              <a:buNone/>
            </a:pPr>
            <a:r>
              <a:rPr lang="en-US" sz="2400" dirty="0"/>
              <a:t>3.</a:t>
            </a:r>
            <a:r>
              <a:rPr lang="en-US" sz="2400" dirty="0">
                <a:latin typeface="Yu Gothic UI"/>
                <a:ea typeface="Yu Gothic UI"/>
              </a:rPr>
              <a:t>¬</a:t>
            </a:r>
            <a:r>
              <a:rPr lang="en-US" sz="2400" dirty="0"/>
              <a:t>R					Premise</a:t>
            </a:r>
          </a:p>
          <a:p>
            <a:pPr>
              <a:buNone/>
            </a:pPr>
            <a:r>
              <a:rPr lang="en-US" sz="2400" dirty="0"/>
              <a:t>4.Q </a:t>
            </a:r>
            <a:r>
              <a:rPr lang="en-US" sz="2400" dirty="0">
                <a:latin typeface="Yu Gothic UI"/>
                <a:ea typeface="Yu Gothic UI"/>
              </a:rPr>
              <a:t>∨ </a:t>
            </a:r>
            <a:r>
              <a:rPr lang="en-US" sz="2400" dirty="0"/>
              <a:t>R				1, 2, Modus Ponens</a:t>
            </a:r>
          </a:p>
          <a:p>
            <a:pPr>
              <a:buNone/>
            </a:pPr>
            <a:r>
              <a:rPr lang="en-US" sz="2400" dirty="0"/>
              <a:t>5.Q					3, 4, Disjunctive syllogism</a:t>
            </a:r>
          </a:p>
          <a:p>
            <a:pPr>
              <a:buNone/>
            </a:pPr>
            <a:r>
              <a:rPr lang="en-US" sz="2400" dirty="0"/>
              <a:t>6.Q</a:t>
            </a:r>
            <a:r>
              <a:rPr lang="en-US" sz="2400" dirty="0">
                <a:latin typeface="Yu Gothic UI"/>
                <a:ea typeface="Yu Gothic UI"/>
              </a:rPr>
              <a:t> ∨ </a:t>
            </a:r>
            <a:r>
              <a:rPr lang="en-US" sz="2400" dirty="0"/>
              <a:t>S				5, addition 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Example: Conditional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{𝑃→(¬𝑅),𝑄∨𝑅}↦(𝑃→𝑄)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1.𝑃→(¬𝑅)				premise</a:t>
            </a:r>
          </a:p>
          <a:p>
            <a:pPr>
              <a:buNone/>
            </a:pPr>
            <a:r>
              <a:rPr lang="en-US" dirty="0"/>
              <a:t>2.𝑄∨𝑅					premise</a:t>
            </a:r>
          </a:p>
          <a:p>
            <a:pPr>
              <a:buNone/>
            </a:pPr>
            <a:r>
              <a:rPr lang="en-US" dirty="0"/>
              <a:t>3..………….…… 		Assumption of conditional proof</a:t>
            </a:r>
          </a:p>
          <a:p>
            <a:pPr>
              <a:buNone/>
            </a:pPr>
            <a:r>
              <a:rPr lang="en-US" dirty="0"/>
              <a:t>4.………….……       	…………….</a:t>
            </a:r>
          </a:p>
          <a:p>
            <a:pPr>
              <a:buNone/>
            </a:pPr>
            <a:r>
              <a:rPr lang="en-US" dirty="0"/>
              <a:t>5.…………..……		…………….</a:t>
            </a:r>
          </a:p>
          <a:p>
            <a:pPr>
              <a:buNone/>
            </a:pPr>
            <a:r>
              <a:rPr lang="en-US" dirty="0"/>
              <a:t>6.𝑃→𝑄					3,5, Conditional proof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3EACC-7DB1-4162-9960-5A29BEFA3DCE}"/>
              </a:ext>
            </a:extLst>
          </p:cNvPr>
          <p:cNvSpPr txBox="1"/>
          <p:nvPr/>
        </p:nvSpPr>
        <p:spPr>
          <a:xfrm>
            <a:off x="1066800" y="342900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95209-32AE-46A7-8568-5168BBA3B753}"/>
              </a:ext>
            </a:extLst>
          </p:cNvPr>
          <p:cNvSpPr txBox="1"/>
          <p:nvPr/>
        </p:nvSpPr>
        <p:spPr>
          <a:xfrm>
            <a:off x="3438992" y="3871436"/>
            <a:ext cx="2657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1,3 Modus Ponens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471699-DFF2-4E97-8D03-282EB524BB16}"/>
              </a:ext>
            </a:extLst>
          </p:cNvPr>
          <p:cNvSpPr txBox="1"/>
          <p:nvPr/>
        </p:nvSpPr>
        <p:spPr>
          <a:xfrm>
            <a:off x="929390" y="3871436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¬ 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AB1C57-1C20-458F-A5B2-05AF0C8E46EF}"/>
              </a:ext>
            </a:extLst>
          </p:cNvPr>
          <p:cNvSpPr txBox="1"/>
          <p:nvPr/>
        </p:nvSpPr>
        <p:spPr>
          <a:xfrm>
            <a:off x="929390" y="431696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Q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EA3F4-CFE1-4820-B044-D013AEC07B67}"/>
              </a:ext>
            </a:extLst>
          </p:cNvPr>
          <p:cNvSpPr txBox="1"/>
          <p:nvPr/>
        </p:nvSpPr>
        <p:spPr>
          <a:xfrm>
            <a:off x="3429000" y="4255532"/>
            <a:ext cx="2975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2,4 Disjunctive syllogism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152400"/>
            <a:ext cx="7765322" cy="970450"/>
          </a:xfrm>
        </p:spPr>
        <p:txBody>
          <a:bodyPr/>
          <a:lstStyle/>
          <a:p>
            <a:r>
              <a:rPr lang="en-US" dirty="0"/>
              <a:t>Example: Indirect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38200"/>
            <a:ext cx="7498080" cy="5562600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pPr>
              <a:buNone/>
            </a:pPr>
            <a:r>
              <a:rPr lang="en-US" sz="2800" dirty="0">
                <a:solidFill>
                  <a:srgbClr val="00B050"/>
                </a:solidFill>
              </a:rPr>
              <a:t>{𝑃→(𝑄∨𝑅),𝑃 ∨ 𝑆,¬𝑅}↦(𝑄∨𝑆)</a:t>
            </a:r>
          </a:p>
          <a:p>
            <a:pPr>
              <a:buNone/>
            </a:pPr>
            <a:r>
              <a:rPr lang="en-US" sz="1800" dirty="0"/>
              <a:t>1.𝑃→(𝑄∨𝑅)				Premise</a:t>
            </a:r>
          </a:p>
          <a:p>
            <a:pPr>
              <a:buNone/>
            </a:pPr>
            <a:r>
              <a:rPr lang="en-US" sz="1800" dirty="0"/>
              <a:t>2.𝑃∨𝑆					Premise</a:t>
            </a:r>
          </a:p>
          <a:p>
            <a:pPr>
              <a:buNone/>
            </a:pPr>
            <a:r>
              <a:rPr lang="en-US" sz="1800" dirty="0"/>
              <a:t>3.¬𝑅					Premise</a:t>
            </a:r>
          </a:p>
          <a:p>
            <a:pPr>
              <a:buNone/>
            </a:pPr>
            <a:r>
              <a:rPr lang="en-US" sz="1800" dirty="0"/>
              <a:t>4.¬(𝑄∨𝑆)				Assumption for indirect proof</a:t>
            </a:r>
          </a:p>
          <a:p>
            <a:pPr>
              <a:buNone/>
            </a:pPr>
            <a:r>
              <a:rPr lang="en-US" sz="1800" dirty="0"/>
              <a:t>5.¬𝑄∧¬𝑆				4, </a:t>
            </a:r>
            <a:r>
              <a:rPr lang="en-US" sz="1800" dirty="0" err="1"/>
              <a:t>DeMorgan’s</a:t>
            </a:r>
            <a:r>
              <a:rPr lang="en-US" sz="1800" dirty="0"/>
              <a:t> law</a:t>
            </a:r>
          </a:p>
          <a:p>
            <a:pPr>
              <a:buNone/>
            </a:pPr>
            <a:r>
              <a:rPr lang="en-US" sz="1800" dirty="0"/>
              <a:t>6.¬𝑄 					 …………….</a:t>
            </a:r>
          </a:p>
          <a:p>
            <a:pPr>
              <a:buNone/>
            </a:pPr>
            <a:r>
              <a:rPr lang="en-US" sz="1800" dirty="0"/>
              <a:t>7.¬𝑆 					 …………….</a:t>
            </a:r>
          </a:p>
          <a:p>
            <a:pPr>
              <a:buNone/>
            </a:pPr>
            <a:r>
              <a:rPr lang="en-US" sz="1800" dirty="0"/>
              <a:t>8.𝑃 					         …………….</a:t>
            </a:r>
          </a:p>
          <a:p>
            <a:pPr>
              <a:buNone/>
            </a:pPr>
            <a:r>
              <a:rPr lang="en-US" sz="1800" dirty="0"/>
              <a:t>9.𝑄∨𝑅 					 …………….</a:t>
            </a:r>
          </a:p>
          <a:p>
            <a:pPr>
              <a:buNone/>
            </a:pPr>
            <a:r>
              <a:rPr lang="en-US" sz="1800" dirty="0"/>
              <a:t>10.𝑄 					 …………….</a:t>
            </a:r>
          </a:p>
          <a:p>
            <a:pPr>
              <a:buNone/>
            </a:pPr>
            <a:r>
              <a:rPr lang="en-US" sz="1800" b="1" i="1" dirty="0"/>
              <a:t>11.</a:t>
            </a:r>
            <a:r>
              <a:rPr lang="en-US" sz="1800" dirty="0"/>
              <a:t> ……………. 			  …………….</a:t>
            </a:r>
            <a:endParaRPr lang="en-US" sz="1800" b="1" i="1" dirty="0"/>
          </a:p>
          <a:p>
            <a:pPr>
              <a:buNone/>
            </a:pPr>
            <a:r>
              <a:rPr lang="en-US" sz="1800" dirty="0"/>
              <a:t>12.𝑄∨𝑆					4,11, indirect proof </a:t>
            </a:r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245C0-7006-4239-B28D-7FF856D304D8}"/>
              </a:ext>
            </a:extLst>
          </p:cNvPr>
          <p:cNvSpPr txBox="1"/>
          <p:nvPr/>
        </p:nvSpPr>
        <p:spPr>
          <a:xfrm>
            <a:off x="3810000" y="3733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5, Simplification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DB7E17-F1F7-471B-8479-8308D785F7D3}"/>
              </a:ext>
            </a:extLst>
          </p:cNvPr>
          <p:cNvSpPr txBox="1"/>
          <p:nvPr/>
        </p:nvSpPr>
        <p:spPr>
          <a:xfrm>
            <a:off x="3793760" y="4548265"/>
            <a:ext cx="335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2,7, Disjunctive syllogism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29C59-574E-491F-9744-F2AE1DD140C2}"/>
              </a:ext>
            </a:extLst>
          </p:cNvPr>
          <p:cNvSpPr txBox="1"/>
          <p:nvPr/>
        </p:nvSpPr>
        <p:spPr>
          <a:xfrm>
            <a:off x="3797508" y="411687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5, Simplification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58704-0158-41C6-946E-170B66CC7967}"/>
              </a:ext>
            </a:extLst>
          </p:cNvPr>
          <p:cNvSpPr txBox="1"/>
          <p:nvPr/>
        </p:nvSpPr>
        <p:spPr>
          <a:xfrm>
            <a:off x="3797508" y="491759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1,8, Modus Ponens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E49AD-C41A-456B-951A-F7D4B3E09476}"/>
              </a:ext>
            </a:extLst>
          </p:cNvPr>
          <p:cNvSpPr txBox="1"/>
          <p:nvPr/>
        </p:nvSpPr>
        <p:spPr>
          <a:xfrm>
            <a:off x="3816246" y="5333487"/>
            <a:ext cx="288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3,9, Disjunctive syllogism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E89AA-DBE1-41D2-A9D2-785BC703EF44}"/>
              </a:ext>
            </a:extLst>
          </p:cNvPr>
          <p:cNvSpPr txBox="1"/>
          <p:nvPr/>
        </p:nvSpPr>
        <p:spPr>
          <a:xfrm>
            <a:off x="3884951" y="583513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6,10 contradiction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9D7C5-A817-43A6-A862-D343F36B8B7F}"/>
              </a:ext>
            </a:extLst>
          </p:cNvPr>
          <p:cNvSpPr txBox="1"/>
          <p:nvPr/>
        </p:nvSpPr>
        <p:spPr>
          <a:xfrm>
            <a:off x="1484026" y="583513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33600"/>
            <a:ext cx="7498080" cy="1143000"/>
          </a:xfrm>
        </p:spPr>
        <p:txBody>
          <a:bodyPr/>
          <a:lstStyle/>
          <a:p>
            <a:pPr algn="ctr"/>
            <a:r>
              <a:rPr lang="en-US" dirty="0"/>
              <a:t>Natural Deduction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988A-051A-46FF-AF39-5C62F6764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581574"/>
            <a:ext cx="7765322" cy="97045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Proving validity of an argument using inference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C1137-92F7-47CC-AD48-7C0915C2B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000" dirty="0"/>
              <a:t>Consider the following argument:</a:t>
            </a:r>
          </a:p>
          <a:p>
            <a:pPr>
              <a:buNone/>
            </a:pPr>
            <a:r>
              <a:rPr lang="en-US" sz="2000" dirty="0"/>
              <a:t>{(P ∧ Q), (Q → (¬R)), (S→ R)} ⊢ ((¬S) ∧ P)</a:t>
            </a:r>
          </a:p>
          <a:p>
            <a:pPr marL="60325" indent="0">
              <a:buNone/>
            </a:pPr>
            <a:r>
              <a:rPr lang="en-US" sz="2000" dirty="0"/>
              <a:t>Fill in the gaps in the proof, using the laws of inference and laws of logical equivalence:</a:t>
            </a:r>
          </a:p>
          <a:p>
            <a:endParaRPr lang="en-US" sz="2000" dirty="0"/>
          </a:p>
          <a:p>
            <a:pPr>
              <a:buNone/>
              <a:tabLst>
                <a:tab pos="225425" algn="l"/>
              </a:tabLst>
            </a:pPr>
            <a:r>
              <a:rPr lang="fr-FR" sz="2000" dirty="0"/>
              <a:t>1. </a:t>
            </a:r>
            <a:r>
              <a:rPr lang="en-US" sz="2000" dirty="0"/>
              <a:t>P ∧ Q 					</a:t>
            </a:r>
            <a:r>
              <a:rPr lang="fr-FR" sz="2000" dirty="0" err="1"/>
              <a:t>Premise</a:t>
            </a:r>
            <a:r>
              <a:rPr lang="fr-FR" sz="2000" dirty="0"/>
              <a:t> </a:t>
            </a:r>
          </a:p>
          <a:p>
            <a:pPr>
              <a:buNone/>
              <a:tabLst>
                <a:tab pos="284163" algn="l"/>
              </a:tabLst>
            </a:pPr>
            <a:r>
              <a:rPr lang="fr-FR" sz="2000" dirty="0"/>
              <a:t>2. </a:t>
            </a:r>
            <a:r>
              <a:rPr lang="en-US" sz="2000" dirty="0"/>
              <a:t>Q → (¬R)				</a:t>
            </a:r>
            <a:r>
              <a:rPr lang="fr-FR" sz="2000" dirty="0" err="1"/>
              <a:t>Premise</a:t>
            </a:r>
            <a:r>
              <a:rPr lang="fr-FR" sz="2000" dirty="0"/>
              <a:t> </a:t>
            </a:r>
          </a:p>
          <a:p>
            <a:pPr>
              <a:buNone/>
              <a:tabLst>
                <a:tab pos="284163" algn="l"/>
              </a:tabLst>
            </a:pPr>
            <a:r>
              <a:rPr lang="fr-FR" sz="2000" dirty="0"/>
              <a:t>3. </a:t>
            </a:r>
            <a:r>
              <a:rPr lang="en-US" sz="2000" dirty="0"/>
              <a:t>S→ R 					</a:t>
            </a:r>
            <a:r>
              <a:rPr lang="fr-FR" sz="2000" dirty="0" err="1"/>
              <a:t>Premise</a:t>
            </a:r>
            <a:r>
              <a:rPr lang="fr-FR" sz="2000" dirty="0"/>
              <a:t> </a:t>
            </a:r>
          </a:p>
          <a:p>
            <a:pPr>
              <a:buNone/>
              <a:tabLst>
                <a:tab pos="284163" algn="l"/>
              </a:tabLst>
            </a:pPr>
            <a:r>
              <a:rPr lang="fr-FR" sz="2000" dirty="0"/>
              <a:t>4. </a:t>
            </a:r>
            <a:r>
              <a:rPr lang="en-US" sz="2000" dirty="0"/>
              <a:t>............................... </a:t>
            </a:r>
            <a:r>
              <a:rPr lang="fr-FR" sz="2000" dirty="0"/>
              <a:t>			1, Simplification </a:t>
            </a:r>
          </a:p>
          <a:p>
            <a:pPr>
              <a:buNone/>
              <a:tabLst>
                <a:tab pos="284163" algn="l"/>
              </a:tabLst>
            </a:pPr>
            <a:r>
              <a:rPr lang="fr-FR" sz="2000" dirty="0"/>
              <a:t>5. 	</a:t>
            </a:r>
            <a:r>
              <a:rPr lang="en-US" sz="2000" dirty="0"/>
              <a:t>............................... </a:t>
            </a:r>
            <a:r>
              <a:rPr lang="fr-FR" sz="2000" dirty="0"/>
              <a:t>		1, Simplification </a:t>
            </a:r>
          </a:p>
          <a:p>
            <a:pPr>
              <a:buNone/>
              <a:tabLst>
                <a:tab pos="284163" algn="l"/>
              </a:tabLst>
            </a:pPr>
            <a:r>
              <a:rPr lang="fr-FR" sz="2000" dirty="0"/>
              <a:t>6. </a:t>
            </a:r>
            <a:r>
              <a:rPr lang="en-US" sz="2000" dirty="0"/>
              <a:t>	............................... 		</a:t>
            </a:r>
            <a:r>
              <a:rPr lang="fr-FR" sz="2000" dirty="0"/>
              <a:t>2,5 Modus </a:t>
            </a:r>
            <a:r>
              <a:rPr lang="fr-FR" sz="2000" dirty="0" err="1"/>
              <a:t>Ponens</a:t>
            </a:r>
            <a:r>
              <a:rPr lang="fr-FR" sz="2000" dirty="0"/>
              <a:t> </a:t>
            </a:r>
          </a:p>
          <a:p>
            <a:pPr>
              <a:buNone/>
              <a:tabLst>
                <a:tab pos="284163" algn="l"/>
              </a:tabLst>
            </a:pPr>
            <a:r>
              <a:rPr lang="fr-FR" sz="2000" dirty="0"/>
              <a:t>7.</a:t>
            </a:r>
            <a:r>
              <a:rPr lang="en-US" sz="2000" dirty="0"/>
              <a:t> ............................... 			</a:t>
            </a:r>
            <a:r>
              <a:rPr lang="fr-FR" sz="2000" dirty="0"/>
              <a:t>3,6 Modus Tollens </a:t>
            </a:r>
          </a:p>
          <a:p>
            <a:pPr>
              <a:buNone/>
              <a:tabLst>
                <a:tab pos="284163" algn="l"/>
              </a:tabLst>
            </a:pPr>
            <a:r>
              <a:rPr lang="fr-FR" sz="2000" dirty="0"/>
              <a:t>8. 	</a:t>
            </a:r>
            <a:r>
              <a:rPr lang="en-US" sz="2000" dirty="0"/>
              <a:t> ............................... </a:t>
            </a:r>
            <a:r>
              <a:rPr lang="fr-FR" sz="2000" dirty="0"/>
              <a:t>		4,7 </a:t>
            </a:r>
            <a:r>
              <a:rPr lang="fr-FR" sz="2000" dirty="0" err="1"/>
              <a:t>Conjunction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2E2CC9-4B3F-4BFA-8C89-833518E08CB5}"/>
              </a:ext>
            </a:extLst>
          </p:cNvPr>
          <p:cNvSpPr txBox="1"/>
          <p:nvPr/>
        </p:nvSpPr>
        <p:spPr>
          <a:xfrm>
            <a:off x="990600" y="354095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373002-2FE9-4416-89BA-7269BFF36262}"/>
              </a:ext>
            </a:extLst>
          </p:cNvPr>
          <p:cNvSpPr txBox="1"/>
          <p:nvPr/>
        </p:nvSpPr>
        <p:spPr>
          <a:xfrm>
            <a:off x="990600" y="38539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Q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72E794-9AD7-4CD0-A93E-21C09BE87B6A}"/>
              </a:ext>
            </a:extLst>
          </p:cNvPr>
          <p:cNvSpPr txBox="1"/>
          <p:nvPr/>
        </p:nvSpPr>
        <p:spPr>
          <a:xfrm>
            <a:off x="990600" y="41968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¬R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987CF2-20F3-40C2-9EFE-25DFB860B1F5}"/>
              </a:ext>
            </a:extLst>
          </p:cNvPr>
          <p:cNvSpPr txBox="1"/>
          <p:nvPr/>
        </p:nvSpPr>
        <p:spPr>
          <a:xfrm>
            <a:off x="990600" y="474659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(¬S) ∧ P)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E31745-DB00-422B-ADFF-8DF3A1F96B0A}"/>
              </a:ext>
            </a:extLst>
          </p:cNvPr>
          <p:cNvSpPr txBox="1"/>
          <p:nvPr/>
        </p:nvSpPr>
        <p:spPr>
          <a:xfrm>
            <a:off x="990600" y="44635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¬ S</a:t>
            </a:r>
          </a:p>
        </p:txBody>
      </p:sp>
    </p:spTree>
    <p:extLst>
      <p:ext uri="{BB962C8B-B14F-4D97-AF65-F5344CB8AC3E}">
        <p14:creationId xmlns:p14="http://schemas.microsoft.com/office/powerpoint/2010/main" val="353426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CE09-9971-47D6-B6FD-D8EA3E7C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Conditional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FF035-F714-4E33-981D-97983202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000" dirty="0"/>
              <a:t>Consider the following argument:</a:t>
            </a:r>
          </a:p>
          <a:p>
            <a:pPr>
              <a:buNone/>
            </a:pPr>
            <a:r>
              <a:rPr lang="en-US" sz="2000" dirty="0"/>
              <a:t>{(P→ Q), ((¬Q) ∨ R), (R ↔S)} ⊢ (P→ S)</a:t>
            </a:r>
          </a:p>
          <a:p>
            <a:pPr marL="47625" indent="-47625">
              <a:buNone/>
            </a:pPr>
            <a:r>
              <a:rPr lang="en-US" sz="2000" dirty="0"/>
              <a:t>Fill in the gaps in the proof, using the laws of inference and laws of logical equivalence: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sz="2000" dirty="0"/>
              <a:t>1. P→ Q 				Premise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sz="2000" dirty="0"/>
              <a:t>2. (¬Q) ∨ R				Premise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sz="2000" dirty="0"/>
              <a:t>3. R ↔S 				Premise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sz="2000" dirty="0"/>
              <a:t>4. ............................ 		3, </a:t>
            </a:r>
            <a:r>
              <a:rPr lang="en-US" sz="2000" dirty="0">
                <a:latin typeface="Yu Gothic UI"/>
                <a:ea typeface="Yu Gothic UI"/>
              </a:rPr>
              <a:t>⇔</a:t>
            </a:r>
            <a:r>
              <a:rPr lang="en-US" sz="2000" dirty="0"/>
              <a:t>, Equivalence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sz="2000" dirty="0"/>
              <a:t>5. R → S				.............................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sz="2000" dirty="0"/>
              <a:t>6. P					Assumption for ...........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sz="2000" dirty="0"/>
              <a:t>7. ................... 			1,6, Modus Ponens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sz="2000" dirty="0"/>
              <a:t>8 R					.................................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sz="2000" dirty="0"/>
              <a:t>9. S					.................................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sz="2000" dirty="0"/>
              <a:t>10. ............................ 		6,9,Conditional Proof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C0E06-BC38-4771-B66D-1B1BAC093376}"/>
              </a:ext>
            </a:extLst>
          </p:cNvPr>
          <p:cNvSpPr txBox="1"/>
          <p:nvPr/>
        </p:nvSpPr>
        <p:spPr>
          <a:xfrm>
            <a:off x="936224" y="335077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(R→S)</a:t>
            </a:r>
            <a:r>
              <a:rPr lang="en-US" b="1" dirty="0">
                <a:solidFill>
                  <a:srgbClr val="0070C0"/>
                </a:solidFill>
                <a:latin typeface="Yu Gothic UI"/>
                <a:ea typeface="Yu Gothic UI"/>
              </a:rPr>
              <a:t>∧(</a:t>
            </a:r>
            <a:r>
              <a:rPr lang="en-US" b="1" dirty="0">
                <a:solidFill>
                  <a:srgbClr val="0070C0"/>
                </a:solidFill>
                <a:ea typeface="Yu Gothic UI"/>
              </a:rPr>
              <a:t>S</a:t>
            </a:r>
            <a:r>
              <a:rPr lang="en-US" b="1" dirty="0">
                <a:solidFill>
                  <a:srgbClr val="0070C0"/>
                </a:solidFill>
              </a:rPr>
              <a:t> → </a:t>
            </a:r>
            <a:r>
              <a:rPr lang="en-US" b="1" dirty="0">
                <a:solidFill>
                  <a:srgbClr val="0070C0"/>
                </a:solidFill>
                <a:ea typeface="Yu Gothic UI"/>
              </a:rPr>
              <a:t>R</a:t>
            </a:r>
            <a:r>
              <a:rPr lang="en-US" b="1" dirty="0">
                <a:solidFill>
                  <a:srgbClr val="0070C0"/>
                </a:solidFill>
                <a:latin typeface="Yu Gothic UI"/>
                <a:ea typeface="Yu Gothic UI"/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43896F-894A-4109-9EB3-D98A6B781BA0}"/>
              </a:ext>
            </a:extLst>
          </p:cNvPr>
          <p:cNvSpPr txBox="1"/>
          <p:nvPr/>
        </p:nvSpPr>
        <p:spPr>
          <a:xfrm>
            <a:off x="2993380" y="371553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4,Simplification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F3914-0328-4DC2-ABD0-D91574A5DC6F}"/>
              </a:ext>
            </a:extLst>
          </p:cNvPr>
          <p:cNvSpPr txBox="1"/>
          <p:nvPr/>
        </p:nvSpPr>
        <p:spPr>
          <a:xfrm>
            <a:off x="4137141" y="3962399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Conditional proof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D47ECF-17E2-4D93-8E50-A045CACA596F}"/>
              </a:ext>
            </a:extLst>
          </p:cNvPr>
          <p:cNvSpPr txBox="1"/>
          <p:nvPr/>
        </p:nvSpPr>
        <p:spPr>
          <a:xfrm>
            <a:off x="1068582" y="4254839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F8B8AF-195F-4223-97EE-F4662A673D62}"/>
              </a:ext>
            </a:extLst>
          </p:cNvPr>
          <p:cNvSpPr txBox="1"/>
          <p:nvPr/>
        </p:nvSpPr>
        <p:spPr>
          <a:xfrm>
            <a:off x="2993380" y="461468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2,7, Disjunctive Syllogism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537709-2560-4FD8-9E5D-B7C35F824D36}"/>
              </a:ext>
            </a:extLst>
          </p:cNvPr>
          <p:cNvSpPr txBox="1"/>
          <p:nvPr/>
        </p:nvSpPr>
        <p:spPr>
          <a:xfrm>
            <a:off x="2993380" y="48736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8,5, Modus Ponens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5D62F-8F6A-4059-B2C9-76B0F1CA0B77}"/>
              </a:ext>
            </a:extLst>
          </p:cNvPr>
          <p:cNvSpPr txBox="1"/>
          <p:nvPr/>
        </p:nvSpPr>
        <p:spPr>
          <a:xfrm>
            <a:off x="1089818" y="524302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 → S</a:t>
            </a:r>
          </a:p>
        </p:txBody>
      </p:sp>
    </p:spTree>
    <p:extLst>
      <p:ext uri="{BB962C8B-B14F-4D97-AF65-F5344CB8AC3E}">
        <p14:creationId xmlns:p14="http://schemas.microsoft.com/office/powerpoint/2010/main" val="67349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A4D1-773D-4022-85E7-EC11A74C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A4FA3-7A51-40C8-BEF1-2E65FA95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/>
              <a:t>Consider the following argument:</a:t>
            </a:r>
          </a:p>
          <a:p>
            <a:pPr>
              <a:buNone/>
            </a:pPr>
            <a:r>
              <a:rPr lang="en-US" sz="2000" dirty="0"/>
              <a:t>{(H → S),(S → W),(¬ W) ⊢ (¬ H) </a:t>
            </a:r>
            <a:r>
              <a:rPr lang="en-US" sz="2000" i="1" dirty="0"/>
              <a:t>.</a:t>
            </a:r>
          </a:p>
          <a:p>
            <a:pPr>
              <a:buNone/>
            </a:pPr>
            <a:r>
              <a:rPr lang="en-US" sz="2000" dirty="0"/>
              <a:t>Fill in the gaps in the proof, using the laws of inference and laws of logical equivalence:</a:t>
            </a:r>
          </a:p>
          <a:p>
            <a:pPr>
              <a:buNone/>
            </a:pPr>
            <a:r>
              <a:rPr lang="en-US" sz="2000" dirty="0"/>
              <a:t>1. H → S 				Premise</a:t>
            </a:r>
          </a:p>
          <a:p>
            <a:pPr>
              <a:buNone/>
            </a:pPr>
            <a:r>
              <a:rPr lang="en-US" sz="2000" dirty="0"/>
              <a:t>2. S → W 				Premise</a:t>
            </a:r>
          </a:p>
          <a:p>
            <a:pPr>
              <a:buNone/>
            </a:pPr>
            <a:r>
              <a:rPr lang="en-US" sz="2000" dirty="0"/>
              <a:t>3. ¬ W 					Premise</a:t>
            </a:r>
          </a:p>
          <a:p>
            <a:pPr>
              <a:buNone/>
            </a:pPr>
            <a:r>
              <a:rPr lang="en-US" sz="2000" dirty="0"/>
              <a:t>4. ........... 				Assumption for .............</a:t>
            </a:r>
          </a:p>
          <a:p>
            <a:pPr>
              <a:buNone/>
            </a:pPr>
            <a:r>
              <a:rPr lang="en-US" sz="2000" dirty="0"/>
              <a:t>5. S						..............................</a:t>
            </a:r>
          </a:p>
          <a:p>
            <a:pPr>
              <a:buNone/>
            </a:pPr>
            <a:r>
              <a:rPr lang="en-US" sz="2000" dirty="0"/>
              <a:t>6. W					..............................</a:t>
            </a:r>
          </a:p>
          <a:p>
            <a:pPr>
              <a:buNone/>
            </a:pPr>
            <a:r>
              <a:rPr lang="en-US" sz="2000" dirty="0"/>
              <a:t>7. ........... 				..............................</a:t>
            </a:r>
          </a:p>
          <a:p>
            <a:pPr>
              <a:buNone/>
            </a:pPr>
            <a:r>
              <a:rPr lang="en-US" sz="2000" dirty="0"/>
              <a:t>8. ¬ H 					4, 7, Indirect Proof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5A71B-ED72-4D6D-A164-4F31790D4E42}"/>
              </a:ext>
            </a:extLst>
          </p:cNvPr>
          <p:cNvSpPr txBox="1"/>
          <p:nvPr/>
        </p:nvSpPr>
        <p:spPr>
          <a:xfrm>
            <a:off x="931093" y="3733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F2626B-6988-4A08-9831-8F5E6CA9EB48}"/>
              </a:ext>
            </a:extLst>
          </p:cNvPr>
          <p:cNvSpPr txBox="1"/>
          <p:nvPr/>
        </p:nvSpPr>
        <p:spPr>
          <a:xfrm>
            <a:off x="4953000" y="37777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Indirect Proof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2C2A1B-0268-4FB7-B52C-0DB35B5F5B37}"/>
              </a:ext>
            </a:extLst>
          </p:cNvPr>
          <p:cNvSpPr txBox="1"/>
          <p:nvPr/>
        </p:nvSpPr>
        <p:spPr>
          <a:xfrm>
            <a:off x="931093" y="4800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FC4DD-0F6A-4DCB-BEE3-3A2558E89B87}"/>
              </a:ext>
            </a:extLst>
          </p:cNvPr>
          <p:cNvSpPr txBox="1"/>
          <p:nvPr/>
        </p:nvSpPr>
        <p:spPr>
          <a:xfrm>
            <a:off x="3416888" y="4114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1,4,Modus Ponens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FA94A-3188-46CD-9AF0-B91B544E45D2}"/>
              </a:ext>
            </a:extLst>
          </p:cNvPr>
          <p:cNvSpPr txBox="1"/>
          <p:nvPr/>
        </p:nvSpPr>
        <p:spPr>
          <a:xfrm>
            <a:off x="3399399" y="44312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2,5,Modus Ponens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51232-BA7D-4FE1-A0FF-D3C8883FEBDC}"/>
              </a:ext>
            </a:extLst>
          </p:cNvPr>
          <p:cNvSpPr txBox="1"/>
          <p:nvPr/>
        </p:nvSpPr>
        <p:spPr>
          <a:xfrm>
            <a:off x="3416888" y="482380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3,6, Contradiction</a:t>
            </a:r>
          </a:p>
        </p:txBody>
      </p:sp>
    </p:spTree>
    <p:extLst>
      <p:ext uri="{BB962C8B-B14F-4D97-AF65-F5344CB8AC3E}">
        <p14:creationId xmlns:p14="http://schemas.microsoft.com/office/powerpoint/2010/main" val="28473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0"/>
            <a:ext cx="7498080" cy="114300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Precedence of Logical Operators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908239"/>
              </p:ext>
            </p:extLst>
          </p:nvPr>
        </p:nvGraphicFramePr>
        <p:xfrm>
          <a:off x="6099748" y="1949731"/>
          <a:ext cx="2362200" cy="2346960"/>
        </p:xfrm>
        <a:graphic>
          <a:graphicData uri="http://schemas.openxmlformats.org/drawingml/2006/table">
            <a:tbl>
              <a:tblPr firstRow="1">
                <a:tableStyleId>{5DA37D80-6434-44D0-A028-1B22A696006F}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600" b="1" dirty="0"/>
                        <a:t>Operator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Precedence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Highest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Lowest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47800" y="44958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		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6777" y="1949731"/>
            <a:ext cx="4834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Precedence operators helps us to decide which operator will get evaluated first in a complicated looking compound proposition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2052" y="3361265"/>
            <a:ext cx="503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 a truth table for </a:t>
            </a:r>
            <a:r>
              <a:rPr lang="en-US" b="1" dirty="0">
                <a:solidFill>
                  <a:srgbClr val="0070C0"/>
                </a:solidFill>
              </a:rPr>
              <a:t>P → ¬Q ∧ ¬P ↔ ¬Q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52600" y="4495800"/>
          <a:ext cx="6400800" cy="22250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72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7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7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¬P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¬</a:t>
                      </a:r>
                      <a:r>
                        <a:rPr lang="en-US" sz="1800" b="1" i="0" dirty="0">
                          <a:latin typeface="+mn-lt"/>
                        </a:rPr>
                        <a:t>Q</a:t>
                      </a:r>
                      <a:endParaRPr lang="en-US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+mn-lt"/>
                        </a:rPr>
                        <a:t>¬Q ∧ ¬P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+mn-lt"/>
                        </a:rPr>
                        <a:t>P → ¬Q ∧ ¬P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+mn-lt"/>
                        </a:rPr>
                        <a:t>P → ¬Q ∧ ¬P ↔ ¬Q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-Templates for constructing valid argument.</a:t>
            </a:r>
          </a:p>
          <a:p>
            <a:pPr>
              <a:buNone/>
            </a:pPr>
            <a:r>
              <a:rPr lang="en-US" dirty="0"/>
              <a:t>Basic terminologies</a:t>
            </a:r>
          </a:p>
          <a:p>
            <a:r>
              <a:rPr lang="en-US" dirty="0"/>
              <a:t>Premise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Argument</a:t>
            </a:r>
          </a:p>
          <a:p>
            <a:r>
              <a:rPr lang="en-US" dirty="0"/>
              <a:t>Valid argument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Deducing valid Conclusions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Inference rules are a collection of simple valid arguments. These rules, together with rules of logical equivalence can be used to prove the validity of more complex arguments. Such a process of proving the validity of arguments is called </a:t>
            </a:r>
            <a:r>
              <a:rPr lang="en-US" b="1" i="1" dirty="0"/>
              <a:t>natural deduction.</a:t>
            </a:r>
          </a:p>
          <a:p>
            <a:r>
              <a:rPr lang="en-US" dirty="0"/>
              <a:t>The advantages of a natural deduction approach:</a:t>
            </a:r>
          </a:p>
          <a:p>
            <a:pPr marL="914400" indent="-287338">
              <a:buFont typeface="Wingdings" pitchFamily="2" charset="2"/>
              <a:buChar char="Ø"/>
            </a:pPr>
            <a:r>
              <a:rPr lang="en-US" dirty="0"/>
              <a:t>The size of a truth table grows exponentially with the number of prime propositions.</a:t>
            </a:r>
          </a:p>
          <a:p>
            <a:pPr marL="914400" indent="-287338">
              <a:buFont typeface="Wingdings" pitchFamily="2" charset="2"/>
              <a:buChar char="Ø"/>
            </a:pPr>
            <a:r>
              <a:rPr lang="en-US" dirty="0"/>
              <a:t>Natural deduction is a disciplined way of approaching a desired conclusion. It is an excellent learning tool for the user to understand the meaning of propositional formulae and to manipulate these formulae. </a:t>
            </a:r>
          </a:p>
          <a:p>
            <a:pPr marL="914400" indent="-287338">
              <a:buFont typeface="Wingdings" pitchFamily="2" charset="2"/>
              <a:buChar char="Ø"/>
            </a:pPr>
            <a:r>
              <a:rPr lang="en-US" dirty="0"/>
              <a:t>They are applied in Software Engineering in areas including system specification and programme verification.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1: Conjunction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		</a:t>
            </a:r>
          </a:p>
          <a:p>
            <a:pPr>
              <a:buNone/>
            </a:pPr>
            <a:r>
              <a:rPr lang="en-US" dirty="0"/>
              <a:t>{𝛼,𝛽}⊢𝛼∧𝛽</a:t>
            </a:r>
          </a:p>
          <a:p>
            <a:pPr>
              <a:buNone/>
            </a:pPr>
            <a:r>
              <a:rPr lang="en-US" dirty="0"/>
              <a:t>•E.g., Bob likes apples.</a:t>
            </a:r>
          </a:p>
          <a:p>
            <a:pPr>
              <a:buNone/>
            </a:pPr>
            <a:r>
              <a:rPr lang="en-US" dirty="0"/>
              <a:t>Bob likes oranges.</a:t>
            </a:r>
          </a:p>
          <a:p>
            <a:pPr>
              <a:buNone/>
            </a:pPr>
            <a:r>
              <a:rPr lang="en-US" dirty="0"/>
              <a:t>Therefore, Bob likes apples and oranges.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0" y="2438400"/>
            <a:ext cx="1066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38600" y="1676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2057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𝛽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2400" y="2514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𝛼∧𝛽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2: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		</a:t>
            </a:r>
          </a:p>
          <a:p>
            <a:pPr>
              <a:buNone/>
            </a:pPr>
            <a:r>
              <a:rPr lang="en-US" dirty="0"/>
              <a:t>{𝛼}⊢𝛼 ∨ 𝛽</a:t>
            </a:r>
          </a:p>
          <a:p>
            <a:pPr>
              <a:buNone/>
            </a:pPr>
            <a:r>
              <a:rPr lang="en-US" dirty="0"/>
              <a:t>E.g., Bob likes apples. </a:t>
            </a:r>
          </a:p>
          <a:p>
            <a:r>
              <a:rPr lang="en-US" dirty="0"/>
              <a:t>Therefore, either Bob likes apples or Bob likes oranges, or both.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0" y="2438400"/>
            <a:ext cx="1066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62400" y="2057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2400" y="2514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𝛼 ∨ 𝛽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3: Simplification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		</a:t>
            </a:r>
          </a:p>
          <a:p>
            <a:pPr>
              <a:buNone/>
            </a:pPr>
            <a:r>
              <a:rPr lang="en-US" dirty="0"/>
              <a:t>{𝛼∧𝛽}⊢𝛼</a:t>
            </a:r>
          </a:p>
          <a:p>
            <a:pPr>
              <a:buNone/>
            </a:pPr>
            <a:r>
              <a:rPr lang="en-US" dirty="0"/>
              <a:t>E.g., </a:t>
            </a:r>
          </a:p>
          <a:p>
            <a:r>
              <a:rPr lang="en-US" dirty="0"/>
              <a:t>Bob likes apples and oranges.</a:t>
            </a:r>
          </a:p>
          <a:p>
            <a:r>
              <a:rPr lang="en-US" dirty="0"/>
              <a:t>Therefore, Bob likes apples.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0" y="2438400"/>
            <a:ext cx="1066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86200" y="2590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0" y="1981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𝛼∧𝛽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257800" y="2438400"/>
            <a:ext cx="1066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0" y="2590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7800" y="1905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𝛼∧𝛽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4: Modus Ponens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{𝛼 →𝛽,𝛼}⊢𝛽</a:t>
            </a:r>
          </a:p>
          <a:p>
            <a:r>
              <a:rPr lang="en-US" sz="2400" dirty="0" err="1"/>
              <a:t>E.g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If Bob likes apples, then Bob likes oranges too.</a:t>
            </a:r>
          </a:p>
          <a:p>
            <a:pPr>
              <a:buNone/>
            </a:pPr>
            <a:r>
              <a:rPr lang="en-US" sz="2400" dirty="0"/>
              <a:t>Bob likes apples.</a:t>
            </a:r>
          </a:p>
          <a:p>
            <a:pPr>
              <a:buNone/>
            </a:pPr>
            <a:r>
              <a:rPr lang="en-US" sz="2400" dirty="0"/>
              <a:t>Therefore, Bob likes oranges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0" y="2438400"/>
            <a:ext cx="1066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62400" y="1676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𝛼 →𝛽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2057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2400" y="2514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𝛽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4479</TotalTime>
  <Words>1903</Words>
  <Application>Microsoft Office PowerPoint</Application>
  <PresentationFormat>On-screen Show (4:3)</PresentationFormat>
  <Paragraphs>292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Yu Gothic UI</vt:lpstr>
      <vt:lpstr>Calibri</vt:lpstr>
      <vt:lpstr>Calisto MT</vt:lpstr>
      <vt:lpstr>Wingdings</vt:lpstr>
      <vt:lpstr>Wingdings 2</vt:lpstr>
      <vt:lpstr>Slate</vt:lpstr>
      <vt:lpstr>Principles of Computing</vt:lpstr>
      <vt:lpstr>Natural Deduction</vt:lpstr>
      <vt:lpstr>Precedence of Logical Operators</vt:lpstr>
      <vt:lpstr>Rules of inference</vt:lpstr>
      <vt:lpstr>Deducing valid Conclusions </vt:lpstr>
      <vt:lpstr>Rule 1: Conjunction</vt:lpstr>
      <vt:lpstr>Rule 2: Addition</vt:lpstr>
      <vt:lpstr>Rule 3: Simplification</vt:lpstr>
      <vt:lpstr>Rule 4: Modus Ponens</vt:lpstr>
      <vt:lpstr>Rule 5: Modus Tollens</vt:lpstr>
      <vt:lpstr>Rule 6: Disjunctive Syllogism </vt:lpstr>
      <vt:lpstr>Rule 7: Hypothetical Syllogism</vt:lpstr>
      <vt:lpstr>Rule 8: Contradiction </vt:lpstr>
      <vt:lpstr>Inference Rule</vt:lpstr>
      <vt:lpstr>Using a single inference law in natural language</vt:lpstr>
      <vt:lpstr>Strategy for Deduction </vt:lpstr>
      <vt:lpstr>Example: Deduction</vt:lpstr>
      <vt:lpstr>Example: Conditional Proof</vt:lpstr>
      <vt:lpstr>Example: Indirect Proof</vt:lpstr>
      <vt:lpstr>Proving validity of an argument using inference laws</vt:lpstr>
      <vt:lpstr>Conditional proof</vt:lpstr>
      <vt:lpstr>Indirect proof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Data Structures and Algorithms</dc:title>
  <dc:creator>hp</dc:creator>
  <cp:lastModifiedBy>Lyernisha Franglin</cp:lastModifiedBy>
  <cp:revision>58</cp:revision>
  <dcterms:created xsi:type="dcterms:W3CDTF">2021-05-27T20:48:54Z</dcterms:created>
  <dcterms:modified xsi:type="dcterms:W3CDTF">2021-11-01T12:39:33Z</dcterms:modified>
</cp:coreProperties>
</file>