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6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4" r:id="rId12"/>
    <p:sldId id="285" r:id="rId13"/>
    <p:sldId id="267" r:id="rId14"/>
    <p:sldId id="28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0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0:28:4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24575,'4'0'0,"14"0"0,12 0 0,5 0 0,1 0 0,6 0 0,5 0 0,2 0 0,-3 0 0,-5 0 0,-6 0 0,0 0 0,2 0 0,-1 0 0,-3 0 0,-3 0 0,-2 0 0,-6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0:28:53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24575,'13'0'0,"7"0"0,9 0 0,4 0 0,0 0 0,3 0 0,8 0 0,0 0 0,-3 0 0,-5 0 0,-4 0 0,1 0 0,-1 0 0,-2 0 0,-7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0:28:56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24575,'4'0'0,"13"0"0,13 0 0,5 0 0,5 0 0,-1 0 0,2 0 0,6 0 0,-1 0 0,0 0 0,-3 0 0,-6 0 0,-8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B26BE-A9B6-451C-B27F-D4FEF030C0F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AEA54-F3DA-4AD4-A746-A9AA7B0D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AEA54-F3DA-4AD4-A746-A9AA7B0D70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3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AEA54-F3DA-4AD4-A746-A9AA7B0D70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AEA54-F3DA-4AD4-A746-A9AA7B0D70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0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900D-3184-45BF-BF3D-66E2AE3FE16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0EAB-B5D4-4C4D-8B1D-18E0BFAF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2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900D-3184-45BF-BF3D-66E2AE3FE16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0EAB-B5D4-4C4D-8B1D-18E0BFAF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7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900D-3184-45BF-BF3D-66E2AE3FE16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0EAB-B5D4-4C4D-8B1D-18E0BFAF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21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900D-3184-45BF-BF3D-66E2AE3FE16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0EAB-B5D4-4C4D-8B1D-18E0BFAF2C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04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900D-3184-45BF-BF3D-66E2AE3FE16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0EAB-B5D4-4C4D-8B1D-18E0BFAF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1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900D-3184-45BF-BF3D-66E2AE3FE16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0EAB-B5D4-4C4D-8B1D-18E0BFAF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80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900D-3184-45BF-BF3D-66E2AE3FE16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0EAB-B5D4-4C4D-8B1D-18E0BFAF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02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900D-3184-45BF-BF3D-66E2AE3FE16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0EAB-B5D4-4C4D-8B1D-18E0BFAF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98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900D-3184-45BF-BF3D-66E2AE3FE16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0EAB-B5D4-4C4D-8B1D-18E0BFAF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900D-3184-45BF-BF3D-66E2AE3FE16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0EAB-B5D4-4C4D-8B1D-18E0BFAF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2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900D-3184-45BF-BF3D-66E2AE3FE16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0EAB-B5D4-4C4D-8B1D-18E0BFAF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1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900D-3184-45BF-BF3D-66E2AE3FE16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0EAB-B5D4-4C4D-8B1D-18E0BFAF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900D-3184-45BF-BF3D-66E2AE3FE16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0EAB-B5D4-4C4D-8B1D-18E0BFAF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2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900D-3184-45BF-BF3D-66E2AE3FE16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0EAB-B5D4-4C4D-8B1D-18E0BFAF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900D-3184-45BF-BF3D-66E2AE3FE16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0EAB-B5D4-4C4D-8B1D-18E0BFAF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3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900D-3184-45BF-BF3D-66E2AE3FE16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0EAB-B5D4-4C4D-8B1D-18E0BFAF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1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900D-3184-45BF-BF3D-66E2AE3FE16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0EAB-B5D4-4C4D-8B1D-18E0BFAF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900D-3184-45BF-BF3D-66E2AE3FE16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40EAB-B5D4-4C4D-8B1D-18E0BFAF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2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C88B-6B15-4BE3-BAC8-BAA5AB363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308FF-9A80-4A56-B45D-E159C6388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E1F4-1B20-463E-AEEE-C5EF4FC4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03D1A-DE8E-42EF-B14C-CE927C5A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R on a set A is called transitive if </a:t>
            </a:r>
            <a:r>
              <a:rPr lang="en-US" dirty="0">
                <a:ea typeface="Yu Gothic UI"/>
              </a:rPr>
              <a:t>∀a ∀b ∀c(((</a:t>
            </a:r>
            <a:r>
              <a:rPr lang="en-US" dirty="0" err="1">
                <a:ea typeface="Yu Gothic UI"/>
              </a:rPr>
              <a:t>a,b</a:t>
            </a:r>
            <a:r>
              <a:rPr lang="en-US" dirty="0">
                <a:ea typeface="Yu Gothic UI"/>
              </a:rPr>
              <a:t>) ∈</a:t>
            </a:r>
            <a:r>
              <a:rPr lang="en-US" dirty="0"/>
              <a:t> R</a:t>
            </a:r>
            <a:r>
              <a:rPr lang="en-US" dirty="0">
                <a:ea typeface="Yu Gothic UI"/>
              </a:rPr>
              <a:t>∧(</a:t>
            </a:r>
            <a:r>
              <a:rPr lang="en-US" dirty="0" err="1">
                <a:ea typeface="Yu Gothic UI"/>
              </a:rPr>
              <a:t>b,c</a:t>
            </a:r>
            <a:r>
              <a:rPr lang="en-US" dirty="0">
                <a:ea typeface="Yu Gothic UI"/>
              </a:rPr>
              <a:t>) ∈</a:t>
            </a:r>
            <a:r>
              <a:rPr lang="en-US" dirty="0"/>
              <a:t> R</a:t>
            </a:r>
            <a:r>
              <a:rPr lang="en-US" dirty="0">
                <a:ea typeface="Yu Gothic UI"/>
              </a:rPr>
              <a:t>)→(</a:t>
            </a:r>
            <a:r>
              <a:rPr lang="en-US" dirty="0" err="1">
                <a:ea typeface="Yu Gothic UI"/>
              </a:rPr>
              <a:t>a,c</a:t>
            </a:r>
            <a:r>
              <a:rPr lang="en-US" dirty="0">
                <a:ea typeface="Yu Gothic UI"/>
              </a:rPr>
              <a:t>) ∈</a:t>
            </a:r>
            <a:r>
              <a:rPr lang="en-US" dirty="0"/>
              <a:t> R)</a:t>
            </a:r>
          </a:p>
          <a:p>
            <a:r>
              <a:rPr lang="en-US" dirty="0">
                <a:ea typeface="Yu Gothic UI"/>
              </a:rPr>
              <a:t> R={(2,1),(3,1),(3,2),(4,4)} is transitive because (2,1),(3,1),(3,2) is there in R</a:t>
            </a:r>
          </a:p>
          <a:p>
            <a:r>
              <a:rPr lang="en-US" dirty="0">
                <a:ea typeface="Yu Gothic UI"/>
              </a:rPr>
              <a:t>R ={(2,1),(3,1)} is not transitive as there is no (2,3)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3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32B5-A729-4C42-98C4-31B3FBBB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Inverse and Complement of a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67E1-A19C-4B22-851A-BE6778B3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𝑅:𝑋×𝑌. The inverse relation of R, denoted by 𝑅</a:t>
            </a:r>
            <a:r>
              <a:rPr lang="en-US" baseline="30000" dirty="0"/>
              <a:t>−1</a:t>
            </a:r>
            <a:r>
              <a:rPr lang="en-US" dirty="0"/>
              <a:t>is the relation from Y to X</a:t>
            </a:r>
          </a:p>
          <a:p>
            <a:pPr marL="0" indent="0">
              <a:buNone/>
            </a:pPr>
            <a:r>
              <a:rPr lang="en-US" dirty="0"/>
              <a:t>		𝑅</a:t>
            </a:r>
            <a:r>
              <a:rPr lang="en-US" baseline="30000" dirty="0"/>
              <a:t>−1</a:t>
            </a:r>
            <a:r>
              <a:rPr lang="en-US" dirty="0"/>
              <a:t>:𝑌×𝑋,𝑅</a:t>
            </a:r>
            <a:r>
              <a:rPr lang="en-US" baseline="30000" dirty="0"/>
              <a:t>−1</a:t>
            </a:r>
            <a:r>
              <a:rPr lang="en-US" dirty="0"/>
              <a:t>={(𝑦,𝑥)|(𝑥,𝑦)∈𝑅}</a:t>
            </a:r>
          </a:p>
          <a:p>
            <a:pPr marL="0" indent="0">
              <a:buNone/>
            </a:pPr>
            <a:r>
              <a:rPr lang="en-US" dirty="0"/>
              <a:t>Let 𝑅:𝑋×𝑌. The complement relation of R, denoted by 𝑅 is the relation from Y to X</a:t>
            </a:r>
          </a:p>
          <a:p>
            <a:pPr marL="0" indent="0">
              <a:buNone/>
            </a:pPr>
            <a:r>
              <a:rPr lang="en-US" dirty="0"/>
              <a:t>		𝑅:𝑌×𝑋, 𝑅={(𝑥,𝑦)|(𝑥,𝑦)∉𝑅}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7FC6BBB-735D-4BFF-B1A9-8C4D506C698A}"/>
                  </a:ext>
                </a:extLst>
              </p14:cNvPr>
              <p14:cNvContentPartPr/>
              <p14:nvPr/>
            </p14:nvContentPartPr>
            <p14:xfrm>
              <a:off x="7193023" y="3195600"/>
              <a:ext cx="21780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7FC6BBB-735D-4BFF-B1A9-8C4D506C69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4023" y="3186960"/>
                <a:ext cx="235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96D3800-9921-4DD4-829F-682DC229A42E}"/>
                  </a:ext>
                </a:extLst>
              </p14:cNvPr>
              <p14:cNvContentPartPr/>
              <p14:nvPr/>
            </p14:nvContentPartPr>
            <p14:xfrm>
              <a:off x="2838823" y="3666120"/>
              <a:ext cx="17280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96D3800-9921-4DD4-829F-682DC229A4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9823" y="3657120"/>
                <a:ext cx="190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AD55410-6B63-4734-87EB-86B2D51020B7}"/>
                  </a:ext>
                </a:extLst>
              </p14:cNvPr>
              <p14:cNvContentPartPr/>
              <p14:nvPr/>
            </p14:nvContentPartPr>
            <p14:xfrm>
              <a:off x="3674743" y="3666120"/>
              <a:ext cx="16380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AD55410-6B63-4734-87EB-86B2D51020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6103" y="3657120"/>
                <a:ext cx="1814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921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AF2C-9A0E-4FD2-9E76-3CE4D873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a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DA8D-6068-4225-B56E-BA597987C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44190"/>
            <a:ext cx="10540268" cy="3695136"/>
          </a:xfrm>
        </p:spPr>
        <p:txBody>
          <a:bodyPr/>
          <a:lstStyle/>
          <a:p>
            <a:r>
              <a:rPr lang="en-US" dirty="0"/>
              <a:t>A zero-one matrix of size 𝑚×𝑛 is a rectangular data structure with m rows and n columns that contains bits only.</a:t>
            </a:r>
          </a:p>
          <a:p>
            <a:r>
              <a:rPr lang="en-US" dirty="0"/>
              <a:t>A relation 𝑅:𝐴×𝐵 where A and B are finite sets, the zero-one matrix for R is represented as:</a:t>
            </a:r>
          </a:p>
          <a:p>
            <a:pPr marL="850900" indent="-160338">
              <a:buNone/>
            </a:pPr>
            <a:r>
              <a:rPr lang="en-US" dirty="0"/>
              <a:t>–Choose an ordering for A and B such that 𝑎</a:t>
            </a:r>
            <a:r>
              <a:rPr lang="en-US" baseline="-25000" dirty="0"/>
              <a:t>𝑖</a:t>
            </a:r>
            <a:r>
              <a:rPr lang="en-US" dirty="0"/>
              <a:t> represents 𝑖</a:t>
            </a:r>
            <a:r>
              <a:rPr lang="en-US" baseline="30000" dirty="0"/>
              <a:t>𝑡ℎ</a:t>
            </a:r>
            <a:r>
              <a:rPr lang="en-US" dirty="0"/>
              <a:t> entry of A and 𝑏</a:t>
            </a:r>
            <a:r>
              <a:rPr lang="en-US" baseline="-25000" dirty="0"/>
              <a:t>𝑗 </a:t>
            </a:r>
            <a:r>
              <a:rPr lang="en-US" dirty="0"/>
              <a:t>represents 𝑗</a:t>
            </a:r>
            <a:r>
              <a:rPr lang="en-US" baseline="30000" dirty="0"/>
              <a:t>𝑡ℎ</a:t>
            </a:r>
            <a:r>
              <a:rPr lang="en-US" dirty="0"/>
              <a:t> entry of B</a:t>
            </a:r>
          </a:p>
          <a:p>
            <a:pPr marL="690563" indent="0">
              <a:buNone/>
            </a:pPr>
            <a:r>
              <a:rPr lang="en-US" dirty="0"/>
              <a:t>–Entry The zero-one matrix 𝑀</a:t>
            </a:r>
            <a:r>
              <a:rPr lang="en-US" baseline="-25000" dirty="0"/>
              <a:t>𝑅</a:t>
            </a:r>
            <a:r>
              <a:rPr lang="en-US" dirty="0"/>
              <a:t>is of size of |𝐴|×|𝐵|</a:t>
            </a:r>
          </a:p>
          <a:p>
            <a:pPr marL="690563" indent="0">
              <a:buNone/>
            </a:pPr>
            <a:r>
              <a:rPr lang="en-US" dirty="0"/>
              <a:t>–[𝑀𝑅]</a:t>
            </a:r>
            <a:r>
              <a:rPr lang="en-US" baseline="-25000" dirty="0"/>
              <a:t>𝑖,𝑗 </a:t>
            </a:r>
            <a:r>
              <a:rPr lang="en-US" dirty="0"/>
              <a:t>= 1 if and only if (𝑎</a:t>
            </a:r>
            <a:r>
              <a:rPr lang="en-US" baseline="-25000" dirty="0"/>
              <a:t>𝑖</a:t>
            </a:r>
            <a:r>
              <a:rPr lang="en-US" dirty="0"/>
              <a:t>,𝑏</a:t>
            </a:r>
            <a:r>
              <a:rPr lang="en-US" baseline="-25000" dirty="0"/>
              <a:t>𝑗</a:t>
            </a:r>
            <a:r>
              <a:rPr lang="en-US" dirty="0"/>
              <a:t>)∈𝑅</a:t>
            </a:r>
          </a:p>
        </p:txBody>
      </p:sp>
    </p:spTree>
    <p:extLst>
      <p:ext uri="{BB962C8B-B14F-4D97-AF65-F5344CB8AC3E}">
        <p14:creationId xmlns:p14="http://schemas.microsoft.com/office/powerpoint/2010/main" val="69266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1779-5C74-40B7-BFEC-2599C706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B3FB-4FB3-423E-929D-4CE25EF70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10716731" cy="36951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Consider the relation 𝑊 on the set 𝐷 = { 1,2,3,4,5,6}, given by W={(1,1),(1,4),(2,3),(2,5),(3,5),(4,3),(4,4),(5,2),(5,3),  (5,4),(6,1),(6,3)}</a:t>
            </a:r>
          </a:p>
          <a:p>
            <a:pPr marL="0" indent="0">
              <a:buNone/>
            </a:pPr>
            <a:r>
              <a:rPr lang="en-US" dirty="0"/>
              <a:t>Give an explanation as to the reasons for  them to be correct: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W is not reflexive. 	</a:t>
            </a:r>
          </a:p>
          <a:p>
            <a:r>
              <a:rPr lang="en-US" dirty="0"/>
              <a:t>(ii) W is not irreflexive. 	</a:t>
            </a:r>
          </a:p>
          <a:p>
            <a:r>
              <a:rPr lang="en-US" dirty="0"/>
              <a:t>(iii) W is not symmetric. 	 </a:t>
            </a:r>
          </a:p>
          <a:p>
            <a:r>
              <a:rPr lang="en-US" dirty="0"/>
              <a:t>(iv) W is not transitive. 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EEE3F-DFB2-43E3-B0CE-5DCC2D97DD24}"/>
              </a:ext>
            </a:extLst>
          </p:cNvPr>
          <p:cNvSpPr txBox="1"/>
          <p:nvPr/>
        </p:nvSpPr>
        <p:spPr>
          <a:xfrm>
            <a:off x="3261707" y="3759699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Because (2,2),(3,3),(5,5),(6,6)</a:t>
            </a:r>
            <a:r>
              <a:rPr lang="en-US" b="1" dirty="0">
                <a:solidFill>
                  <a:srgbClr val="00B050"/>
                </a:solidFill>
                <a:latin typeface="Yu Gothic UI"/>
                <a:ea typeface="Yu Gothic UI"/>
              </a:rPr>
              <a:t>∈W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6D466-13B1-40FA-A8AE-A136D395144C}"/>
              </a:ext>
            </a:extLst>
          </p:cNvPr>
          <p:cNvSpPr txBox="1"/>
          <p:nvPr/>
        </p:nvSpPr>
        <p:spPr>
          <a:xfrm>
            <a:off x="3407764" y="417887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Because (1,1),(4,4)</a:t>
            </a:r>
            <a:r>
              <a:rPr lang="en-US" b="1" dirty="0">
                <a:solidFill>
                  <a:srgbClr val="00B050"/>
                </a:solidFill>
                <a:latin typeface="Yu Gothic UI"/>
                <a:ea typeface="Yu Gothic UI"/>
              </a:rPr>
              <a:t> ∈W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CB6CF-D723-44E0-ABFD-3199FE3C1A73}"/>
              </a:ext>
            </a:extLst>
          </p:cNvPr>
          <p:cNvSpPr txBox="1"/>
          <p:nvPr/>
        </p:nvSpPr>
        <p:spPr>
          <a:xfrm>
            <a:off x="3560164" y="458352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Because (1,4)</a:t>
            </a:r>
            <a:r>
              <a:rPr lang="en-US" b="1" dirty="0">
                <a:solidFill>
                  <a:srgbClr val="00B050"/>
                </a:solidFill>
                <a:latin typeface="Yu Gothic UI"/>
                <a:ea typeface="Yu Gothic UI"/>
              </a:rPr>
              <a:t> ∈W but (4,1)∉W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F23DA-5A65-467B-AE8A-C1056B0F09F8}"/>
              </a:ext>
            </a:extLst>
          </p:cNvPr>
          <p:cNvSpPr txBox="1"/>
          <p:nvPr/>
        </p:nvSpPr>
        <p:spPr>
          <a:xfrm>
            <a:off x="3407764" y="50049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Because (1,4)</a:t>
            </a:r>
            <a:r>
              <a:rPr lang="en-US" b="1" dirty="0">
                <a:solidFill>
                  <a:srgbClr val="00B050"/>
                </a:solidFill>
                <a:latin typeface="Yu Gothic UI"/>
                <a:ea typeface="Yu Gothic UI"/>
              </a:rPr>
              <a:t> ∈W and </a:t>
            </a:r>
            <a:r>
              <a:rPr lang="en-US" b="1" dirty="0">
                <a:solidFill>
                  <a:srgbClr val="00B050"/>
                </a:solidFill>
              </a:rPr>
              <a:t>(4,3)</a:t>
            </a:r>
            <a:r>
              <a:rPr lang="en-US" b="1" dirty="0">
                <a:solidFill>
                  <a:srgbClr val="00B050"/>
                </a:solidFill>
                <a:latin typeface="Yu Gothic UI"/>
                <a:ea typeface="Yu Gothic UI"/>
              </a:rPr>
              <a:t> ∈W but (1,3)∉W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973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919663"/>
            <a:ext cx="10353761" cy="1326321"/>
          </a:xfrm>
        </p:spPr>
        <p:txBody>
          <a:bodyPr/>
          <a:lstStyle/>
          <a:p>
            <a:r>
              <a:rPr lang="en-US" dirty="0"/>
              <a:t>THANKYOU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CD37-7E4F-4EA8-A5AB-8BBC068E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031D-1584-40A5-A3E0-5A07F8C7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/>
              <a:t>Given a set X and a set Y then a relation R from X to Y is a subset of 𝑋×𝑌</a:t>
            </a:r>
            <a:endParaRPr lang="en-US" dirty="0"/>
          </a:p>
          <a:p>
            <a:pPr marL="0" lvl="0" indent="0">
              <a:buNone/>
            </a:pPr>
            <a:r>
              <a:rPr lang="en-US" baseline="0" dirty="0"/>
              <a:t>			</a:t>
            </a:r>
            <a:r>
              <a:rPr lang="en-US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R:𝑋×𝑌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lvl="0" indent="0">
              <a:buNone/>
            </a:pPr>
            <a:r>
              <a:rPr lang="en-US" baseline="0" dirty="0"/>
              <a:t>	E.g., R:N×N 		R={(1,1), (1,3), (1,5), (22,33)}</a:t>
            </a:r>
            <a:endParaRPr lang="en-US" dirty="0"/>
          </a:p>
          <a:p>
            <a:r>
              <a:rPr lang="en-US" dirty="0"/>
              <a:t>A relation of the form 𝑅:𝐴×𝐴, where the left (domain) and right (co-domain) sets are the same, is said to be a relation on the set A.</a:t>
            </a:r>
          </a:p>
        </p:txBody>
      </p:sp>
    </p:spTree>
    <p:extLst>
      <p:ext uri="{BB962C8B-B14F-4D97-AF65-F5344CB8AC3E}">
        <p14:creationId xmlns:p14="http://schemas.microsoft.com/office/powerpoint/2010/main" val="311953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7B1E-941E-4C49-9522-4E1FED77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B16D-72EE-4BC0-AF0D-6C01DE42F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1" cy="4152336"/>
          </a:xfrm>
        </p:spPr>
        <p:txBody>
          <a:bodyPr>
            <a:normAutofit/>
          </a:bodyPr>
          <a:lstStyle/>
          <a:p>
            <a:r>
              <a:rPr lang="en-US" sz="2800" dirty="0"/>
              <a:t>Same manners with functions</a:t>
            </a:r>
          </a:p>
          <a:p>
            <a:pPr indent="460375">
              <a:buNone/>
            </a:pPr>
            <a:r>
              <a:rPr lang="en-US" sz="2800" dirty="0"/>
              <a:t>–R:N×N	R(1)=1, R(1)=3, R(1)=5 R(22)=33</a:t>
            </a:r>
          </a:p>
          <a:p>
            <a:pPr indent="460375">
              <a:buNone/>
            </a:pPr>
            <a:r>
              <a:rPr lang="en-US" sz="2800" dirty="0"/>
              <a:t>–R:N×N	R={(1,1), (1,3), (1,5), (22,33)}</a:t>
            </a:r>
          </a:p>
          <a:p>
            <a:pPr indent="460375">
              <a:buNone/>
            </a:pPr>
            <a:r>
              <a:rPr lang="en-US" sz="2800" dirty="0"/>
              <a:t>–R:N×N	R={(𝑥,𝑦)|𝑥∈𝐍∧𝑦∈𝐍∧𝑥≠𝑦}</a:t>
            </a:r>
          </a:p>
          <a:p>
            <a:r>
              <a:rPr lang="en-US" sz="2800" dirty="0"/>
              <a:t>Or real graphs</a:t>
            </a:r>
          </a:p>
        </p:txBody>
      </p:sp>
    </p:spTree>
    <p:extLst>
      <p:ext uri="{BB962C8B-B14F-4D97-AF65-F5344CB8AC3E}">
        <p14:creationId xmlns:p14="http://schemas.microsoft.com/office/powerpoint/2010/main" val="208123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E2F8-AC66-4CDC-8418-0F4B8F7C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21460-495D-4E69-851C-E46BC5097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935921"/>
            <a:ext cx="10613641" cy="4494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𝑅:𝑋×𝑌and 𝑆:𝑌×𝑍</a:t>
            </a:r>
          </a:p>
          <a:p>
            <a:pPr marL="0" indent="0">
              <a:buNone/>
            </a:pPr>
            <a:r>
              <a:rPr lang="en-US" dirty="0"/>
              <a:t>		𝑆∘𝑅:𝑋×𝑌</a:t>
            </a:r>
          </a:p>
          <a:p>
            <a:pPr marL="0" indent="0">
              <a:buNone/>
            </a:pPr>
            <a:r>
              <a:rPr lang="en-US" dirty="0"/>
              <a:t>	𝑆∘𝑅={ (𝑥,𝑧) ∈ 𝑋×𝑍 | </a:t>
            </a:r>
            <a:r>
              <a:rPr lang="en-US" dirty="0">
                <a:solidFill>
                  <a:schemeClr val="tx2"/>
                </a:solidFill>
              </a:rPr>
              <a:t>∃𝑦∙(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(𝑥,𝑦)∈𝑅 </a:t>
            </a:r>
            <a:r>
              <a:rPr lang="en-US" dirty="0"/>
              <a:t>∧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(𝑦,𝑧)∈𝑆 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e.g., Let A={1,2,3}, B={</a:t>
            </a:r>
            <a:r>
              <a:rPr lang="en-US" dirty="0" err="1"/>
              <a:t>a,b,c,d</a:t>
            </a:r>
            <a:r>
              <a:rPr lang="en-US" dirty="0"/>
              <a:t>} and C={</a:t>
            </a:r>
            <a:r>
              <a:rPr lang="el-GR" dirty="0"/>
              <a:t>Δ, Θ,Σ}</a:t>
            </a:r>
          </a:p>
          <a:p>
            <a:pPr marL="0" indent="0">
              <a:buNone/>
            </a:pPr>
            <a:r>
              <a:rPr lang="en-US" dirty="0"/>
              <a:t>R:𝐴×𝐵 		R={(1,a), (1,d), (2,c), (3,a), (3,d)}</a:t>
            </a:r>
          </a:p>
          <a:p>
            <a:pPr marL="0" indent="0">
              <a:buNone/>
            </a:pPr>
            <a:r>
              <a:rPr lang="en-US" dirty="0"/>
              <a:t>S:𝐵×𝐶		S={(a, </a:t>
            </a:r>
            <a:r>
              <a:rPr lang="el-GR" dirty="0"/>
              <a:t>Δ), (</a:t>
            </a:r>
            <a:r>
              <a:rPr lang="en-US" dirty="0"/>
              <a:t>b, </a:t>
            </a:r>
            <a:r>
              <a:rPr lang="el-GR" dirty="0"/>
              <a:t>Δ), (</a:t>
            </a:r>
            <a:r>
              <a:rPr lang="en-US" dirty="0"/>
              <a:t>c, </a:t>
            </a:r>
            <a:r>
              <a:rPr lang="el-GR" dirty="0"/>
              <a:t>Θ), (</a:t>
            </a:r>
            <a:r>
              <a:rPr lang="en-US" dirty="0"/>
              <a:t>c,</a:t>
            </a:r>
            <a:r>
              <a:rPr lang="el-GR" dirty="0"/>
              <a:t>Σ), (</a:t>
            </a:r>
            <a:r>
              <a:rPr lang="en-US" dirty="0"/>
              <a:t>d,</a:t>
            </a:r>
            <a:r>
              <a:rPr lang="el-GR" dirty="0"/>
              <a:t> Θ)}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l-GR" sz="3600" dirty="0"/>
              <a:t>𝑆∘𝑅=?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E34FC-5EBA-4F94-843B-6FA35F2BA886}"/>
              </a:ext>
            </a:extLst>
          </p:cNvPr>
          <p:cNvSpPr txBox="1"/>
          <p:nvPr/>
        </p:nvSpPr>
        <p:spPr>
          <a:xfrm>
            <a:off x="2658257" y="598679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SoR</a:t>
            </a:r>
            <a:r>
              <a:rPr lang="en-US" sz="2800" dirty="0">
                <a:solidFill>
                  <a:srgbClr val="FF0000"/>
                </a:solidFill>
              </a:rPr>
              <a:t>={(1,</a:t>
            </a:r>
            <a:r>
              <a:rPr lang="en-US" sz="2800" dirty="0">
                <a:solidFill>
                  <a:srgbClr val="FF0000"/>
                </a:solidFill>
                <a:latin typeface="Yu Gothic UI"/>
                <a:ea typeface="Yu Gothic UI"/>
              </a:rPr>
              <a:t>△),(1,</a:t>
            </a:r>
            <a:r>
              <a:rPr lang="el-GR" sz="2800" dirty="0">
                <a:solidFill>
                  <a:srgbClr val="FF0000"/>
                </a:solidFill>
                <a:latin typeface="Yu Gothic UI"/>
                <a:ea typeface="Yu Gothic UI"/>
              </a:rPr>
              <a:t> Θ</a:t>
            </a:r>
            <a:r>
              <a:rPr lang="en-US" sz="2800" dirty="0">
                <a:solidFill>
                  <a:srgbClr val="FF0000"/>
                </a:solidFill>
                <a:latin typeface="Yu Gothic UI"/>
                <a:ea typeface="Yu Gothic UI"/>
              </a:rPr>
              <a:t>),(2,</a:t>
            </a:r>
            <a:r>
              <a:rPr lang="el-GR" sz="2800" dirty="0">
                <a:solidFill>
                  <a:srgbClr val="FF0000"/>
                </a:solidFill>
                <a:latin typeface="Yu Gothic UI"/>
                <a:ea typeface="Yu Gothic UI"/>
              </a:rPr>
              <a:t> Θ</a:t>
            </a:r>
            <a:r>
              <a:rPr lang="en-US" sz="2800" dirty="0">
                <a:solidFill>
                  <a:srgbClr val="FF0000"/>
                </a:solidFill>
                <a:latin typeface="Yu Gothic UI"/>
                <a:ea typeface="Yu Gothic UI"/>
              </a:rPr>
              <a:t>),(2,∑),(</a:t>
            </a:r>
            <a:r>
              <a:rPr lang="en-US" sz="2800" dirty="0">
                <a:solidFill>
                  <a:srgbClr val="FF0000"/>
                </a:solidFill>
              </a:rPr>
              <a:t>3,</a:t>
            </a:r>
            <a:r>
              <a:rPr lang="en-US" sz="2800" dirty="0">
                <a:solidFill>
                  <a:srgbClr val="FF0000"/>
                </a:solidFill>
                <a:latin typeface="Yu Gothic UI"/>
                <a:ea typeface="Yu Gothic UI"/>
              </a:rPr>
              <a:t>△),(3,</a:t>
            </a:r>
            <a:r>
              <a:rPr lang="el-GR" sz="2800" dirty="0">
                <a:solidFill>
                  <a:srgbClr val="FF0000"/>
                </a:solidFill>
                <a:latin typeface="Yu Gothic UI"/>
                <a:ea typeface="Yu Gothic UI"/>
              </a:rPr>
              <a:t>Θ</a:t>
            </a:r>
            <a:r>
              <a:rPr lang="en-US" sz="2800" dirty="0">
                <a:solidFill>
                  <a:srgbClr val="FF0000"/>
                </a:solidFill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49433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5ADB20-65C2-4ECD-B1C7-FB33924515DE}"/>
              </a:ext>
            </a:extLst>
          </p:cNvPr>
          <p:cNvSpPr/>
          <p:nvPr/>
        </p:nvSpPr>
        <p:spPr>
          <a:xfrm>
            <a:off x="4379495" y="2759242"/>
            <a:ext cx="2566737" cy="669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DBDEB-6B8E-4E06-BE27-B5DC177F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0F6E-F75E-4AC6-AD74-8796D39A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538690" cy="369513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relation R on a set is called reflexive if (</a:t>
            </a:r>
            <a:r>
              <a:rPr lang="en-US" sz="2800" dirty="0" err="1"/>
              <a:t>a,a</a:t>
            </a:r>
            <a:r>
              <a:rPr lang="en-US" sz="2800" dirty="0"/>
              <a:t>)</a:t>
            </a:r>
            <a:r>
              <a:rPr lang="el-GR" sz="2800" dirty="0"/>
              <a:t>∈</a:t>
            </a:r>
            <a:r>
              <a:rPr lang="en-US" sz="2800" dirty="0"/>
              <a:t> R for every a</a:t>
            </a:r>
            <a:r>
              <a:rPr lang="el-GR" sz="2800" dirty="0"/>
              <a:t> ∈</a:t>
            </a:r>
            <a:r>
              <a:rPr lang="en-US" sz="2800" dirty="0"/>
              <a:t> A</a:t>
            </a:r>
          </a:p>
          <a:p>
            <a:pPr>
              <a:buNone/>
            </a:pPr>
            <a:r>
              <a:rPr lang="en-US" sz="2800" dirty="0"/>
              <a:t>					∀a:𝐴∙(</a:t>
            </a:r>
            <a:r>
              <a:rPr lang="en-US" sz="2800" dirty="0" err="1"/>
              <a:t>a,a</a:t>
            </a:r>
            <a:r>
              <a:rPr lang="en-US" sz="2800" dirty="0"/>
              <a:t>)∈ R</a:t>
            </a:r>
          </a:p>
          <a:p>
            <a:pPr>
              <a:buNone/>
            </a:pPr>
            <a:r>
              <a:rPr lang="en-US" sz="2800" dirty="0"/>
              <a:t>Let A ={1,2,3,4}</a:t>
            </a:r>
          </a:p>
          <a:p>
            <a:pPr>
              <a:buNone/>
            </a:pPr>
            <a:r>
              <a:rPr lang="en-US" sz="2800" dirty="0"/>
              <a:t>R={(1,1),(1,2),(2,2),(2,3),(3,3),(4,4)}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 is </a:t>
            </a:r>
            <a:r>
              <a:rPr lang="en-US" dirty="0">
                <a:solidFill>
                  <a:srgbClr val="00B050"/>
                </a:solidFill>
              </a:rPr>
              <a:t>reflexive</a:t>
            </a:r>
            <a:r>
              <a:rPr lang="en-US" dirty="0"/>
              <a:t> as it contains</a:t>
            </a:r>
            <a:r>
              <a:rPr lang="en-US" dirty="0">
                <a:solidFill>
                  <a:srgbClr val="00B050"/>
                </a:solidFill>
              </a:rPr>
              <a:t>(1,1),(2,2),(3,3),(4,4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8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F54E-8A93-46C0-9D81-852DFA96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Irreflexive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6670-CCC2-466C-8670-28A87659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relation R on a set A is called irreflexive if </a:t>
            </a:r>
            <a:r>
              <a:rPr lang="en-US" sz="2800" dirty="0">
                <a:ea typeface="Yu Gothic UI"/>
              </a:rPr>
              <a:t>∀a</a:t>
            </a:r>
            <a:r>
              <a:rPr lang="el-GR" sz="2800" dirty="0"/>
              <a:t> </a:t>
            </a:r>
            <a:r>
              <a:rPr lang="en-US" sz="2800" dirty="0">
                <a:ea typeface="Yu Gothic UI"/>
              </a:rPr>
              <a:t>∈</a:t>
            </a:r>
            <a:r>
              <a:rPr lang="en-US" sz="2800" dirty="0"/>
              <a:t> A, (</a:t>
            </a:r>
            <a:r>
              <a:rPr lang="en-US" sz="2800" dirty="0" err="1"/>
              <a:t>a,a</a:t>
            </a:r>
            <a:r>
              <a:rPr lang="en-US" sz="2800" dirty="0"/>
              <a:t>)</a:t>
            </a:r>
            <a:r>
              <a:rPr lang="en-US" sz="2800" dirty="0">
                <a:ea typeface="Yu Gothic UI"/>
              </a:rPr>
              <a:t>∉R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ea typeface="Yu Gothic UI"/>
              </a:rPr>
              <a:t>		</a:t>
            </a:r>
            <a:r>
              <a:rPr lang="en-US" sz="2800" dirty="0" err="1">
                <a:solidFill>
                  <a:srgbClr val="FF0000"/>
                </a:solidFill>
                <a:ea typeface="Yu Gothic UI"/>
              </a:rPr>
              <a:t>i</a:t>
            </a:r>
            <a:r>
              <a:rPr lang="en-US" sz="2800" dirty="0">
                <a:solidFill>
                  <a:srgbClr val="FF0000"/>
                </a:solidFill>
                <a:ea typeface="Yu Gothic UI"/>
              </a:rPr>
              <a:t>)R={(1,2),(2,1),(3,3), (4,4)} is not Irreflexive </a:t>
            </a:r>
            <a:r>
              <a:rPr lang="en-US" sz="2800" u="sng" dirty="0">
                <a:solidFill>
                  <a:srgbClr val="FF0000"/>
                </a:solidFill>
                <a:ea typeface="Yu Gothic UI"/>
              </a:rPr>
              <a:t>because (3,3) and (4,4) are in R</a:t>
            </a:r>
          </a:p>
          <a:p>
            <a:pPr>
              <a:buNone/>
            </a:pPr>
            <a:r>
              <a:rPr lang="en-US" sz="2800" dirty="0">
                <a:solidFill>
                  <a:srgbClr val="00B050"/>
                </a:solidFill>
                <a:ea typeface="Yu Gothic UI"/>
              </a:rPr>
              <a:t>		ii)R={(1,2),(2,1)} is irreflexive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8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1D4D-2BEF-449A-B166-D92025E2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B120-4709-4FF9-B52C-DBB11B3F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relation R on a set A is called symmetric if </a:t>
            </a:r>
            <a:r>
              <a:rPr lang="en-US" sz="2000" dirty="0">
                <a:ea typeface="Yu Gothic UI"/>
              </a:rPr>
              <a:t>(</a:t>
            </a:r>
            <a:r>
              <a:rPr lang="en-US" sz="2000" dirty="0" err="1">
                <a:ea typeface="Yu Gothic UI"/>
              </a:rPr>
              <a:t>b,a</a:t>
            </a:r>
            <a:r>
              <a:rPr lang="en-US" sz="2000" dirty="0">
                <a:ea typeface="Yu Gothic UI"/>
              </a:rPr>
              <a:t>)</a:t>
            </a:r>
            <a:r>
              <a:rPr lang="el-GR" sz="2000" dirty="0"/>
              <a:t> </a:t>
            </a:r>
            <a:r>
              <a:rPr lang="en-US" sz="2000" dirty="0">
                <a:ea typeface="Yu Gothic UI"/>
              </a:rPr>
              <a:t>∈</a:t>
            </a:r>
            <a:r>
              <a:rPr lang="en-US" sz="2000" dirty="0"/>
              <a:t> R holds when (</a:t>
            </a:r>
            <a:r>
              <a:rPr lang="en-US" sz="2000" dirty="0" err="1"/>
              <a:t>a,b</a:t>
            </a:r>
            <a:r>
              <a:rPr lang="en-US" sz="2000" dirty="0"/>
              <a:t>)</a:t>
            </a:r>
            <a:r>
              <a:rPr lang="en-US" sz="2000" dirty="0">
                <a:ea typeface="Yu Gothic UI"/>
              </a:rPr>
              <a:t> ∈</a:t>
            </a:r>
            <a:r>
              <a:rPr lang="en-US" sz="2000" dirty="0"/>
              <a:t> R</a:t>
            </a:r>
          </a:p>
          <a:p>
            <a:r>
              <a:rPr lang="en-US" sz="2000" dirty="0">
                <a:ea typeface="Yu Gothic UI"/>
              </a:rPr>
              <a:t>R={(1,1)(1,2)(2,1)(2,2)} is </a:t>
            </a:r>
            <a:r>
              <a:rPr lang="en-US" sz="2000" dirty="0">
                <a:solidFill>
                  <a:srgbClr val="00B050"/>
                </a:solidFill>
                <a:ea typeface="Yu Gothic UI"/>
              </a:rPr>
              <a:t>symmetric because for every </a:t>
            </a:r>
            <a:r>
              <a:rPr lang="en-US" sz="2000" dirty="0">
                <a:solidFill>
                  <a:srgbClr val="00B050"/>
                </a:solidFill>
              </a:rPr>
              <a:t>(</a:t>
            </a:r>
            <a:r>
              <a:rPr lang="en-US" sz="2000" dirty="0" err="1">
                <a:solidFill>
                  <a:srgbClr val="00B050"/>
                </a:solidFill>
              </a:rPr>
              <a:t>a,b</a:t>
            </a:r>
            <a:r>
              <a:rPr lang="en-US" sz="2000" dirty="0">
                <a:solidFill>
                  <a:srgbClr val="00B050"/>
                </a:solidFill>
              </a:rPr>
              <a:t>)</a:t>
            </a:r>
            <a:r>
              <a:rPr lang="en-US" sz="2000" dirty="0">
                <a:solidFill>
                  <a:srgbClr val="00B050"/>
                </a:solidFill>
                <a:ea typeface="Yu Gothic UI"/>
              </a:rPr>
              <a:t> ∈</a:t>
            </a:r>
            <a:r>
              <a:rPr lang="en-US" sz="2000" dirty="0">
                <a:solidFill>
                  <a:srgbClr val="00B050"/>
                </a:solidFill>
              </a:rPr>
              <a:t> R there exist </a:t>
            </a:r>
            <a:r>
              <a:rPr lang="en-US" sz="2000" dirty="0">
                <a:solidFill>
                  <a:srgbClr val="00B050"/>
                </a:solidFill>
                <a:ea typeface="Yu Gothic UI"/>
              </a:rPr>
              <a:t>(</a:t>
            </a:r>
            <a:r>
              <a:rPr lang="en-US" sz="2000" dirty="0" err="1">
                <a:solidFill>
                  <a:srgbClr val="00B050"/>
                </a:solidFill>
                <a:ea typeface="Yu Gothic UI"/>
              </a:rPr>
              <a:t>b,a</a:t>
            </a:r>
            <a:r>
              <a:rPr lang="en-US" sz="2000" dirty="0">
                <a:solidFill>
                  <a:srgbClr val="00B050"/>
                </a:solidFill>
                <a:ea typeface="Yu Gothic UI"/>
              </a:rPr>
              <a:t>)</a:t>
            </a:r>
            <a:r>
              <a:rPr lang="el-GR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  <a:ea typeface="Yu Gothic UI"/>
              </a:rPr>
              <a:t>∈</a:t>
            </a:r>
            <a:r>
              <a:rPr lang="en-US" sz="2000" dirty="0">
                <a:solidFill>
                  <a:srgbClr val="00B050"/>
                </a:solidFill>
              </a:rPr>
              <a:t> R  like (1,2),(2,1)</a:t>
            </a:r>
          </a:p>
          <a:p>
            <a:r>
              <a:rPr lang="en-US" sz="2000" dirty="0">
                <a:ea typeface="Yu Gothic UI"/>
              </a:rPr>
              <a:t>There is no need to check for (1,1),(2,2)</a:t>
            </a:r>
          </a:p>
          <a:p>
            <a:r>
              <a:rPr lang="en-US" sz="2000" dirty="0">
                <a:ea typeface="Yu Gothic UI"/>
              </a:rPr>
              <a:t>R={(1,1)(1,2),(1,4) (2,2)} is </a:t>
            </a:r>
            <a:r>
              <a:rPr lang="en-US" sz="2000" dirty="0">
                <a:solidFill>
                  <a:srgbClr val="FF0000"/>
                </a:solidFill>
                <a:ea typeface="Yu Gothic UI"/>
              </a:rPr>
              <a:t>not symmetric as there is no (2,1) and (4,1)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0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DB3E-7F03-4D37-9EB2-DA3EB4D9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230B-55B7-4FE4-86FC-8543E04EC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A relation R on a set A is called asymmetric if</a:t>
            </a:r>
            <a:r>
              <a:rPr lang="en-US" sz="2000">
                <a:ea typeface="Yu Gothic UI"/>
              </a:rPr>
              <a:t> ∀a ∀b((a,b) ∈</a:t>
            </a:r>
            <a:r>
              <a:rPr lang="en-US" sz="2000"/>
              <a:t> R</a:t>
            </a:r>
            <a:r>
              <a:rPr lang="en-US" sz="2000">
                <a:ea typeface="Yu Gothic UI"/>
              </a:rPr>
              <a:t> →(b,a) </a:t>
            </a:r>
            <a:r>
              <a:rPr lang="en-US" sz="2000">
                <a:latin typeface="Yu Gothic UI"/>
                <a:ea typeface="Yu Gothic UI"/>
              </a:rPr>
              <a:t>∉ </a:t>
            </a:r>
            <a:r>
              <a:rPr lang="en-US" sz="2000"/>
              <a:t>R</a:t>
            </a:r>
            <a:r>
              <a:rPr lang="en-US" sz="2000">
                <a:ea typeface="Yu Gothic UI"/>
              </a:rPr>
              <a:t>)</a:t>
            </a:r>
          </a:p>
          <a:p>
            <a:pPr>
              <a:buNone/>
            </a:pPr>
            <a:r>
              <a:rPr lang="en-US" sz="2000">
                <a:ea typeface="Yu Gothic UI"/>
              </a:rPr>
              <a:t>i)R={(1,2),(1,3),(2,3)} is an asymmetric relation</a:t>
            </a:r>
          </a:p>
          <a:p>
            <a:pPr>
              <a:buNone/>
            </a:pPr>
            <a:r>
              <a:rPr lang="en-US" sz="2000">
                <a:ea typeface="Yu Gothic UI"/>
              </a:rPr>
              <a:t>ii)R ={(1,2),(1,3),(2,3),(4,4)} is not an asymmetric relation because of (4,4)</a:t>
            </a:r>
            <a:endParaRPr lang="en-US" sz="20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2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D6D0-2AD0-4799-BE2A-DA20C80B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Antisymmetric 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4666-DFDE-45D8-9F59-3AE56E06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R on a set A is called antisymmetric if </a:t>
            </a:r>
            <a:r>
              <a:rPr lang="en-US" dirty="0">
                <a:ea typeface="Yu Gothic UI"/>
              </a:rPr>
              <a:t>∀a ∀b((</a:t>
            </a:r>
            <a:r>
              <a:rPr lang="en-US" dirty="0" err="1">
                <a:ea typeface="Yu Gothic UI"/>
              </a:rPr>
              <a:t>a,b</a:t>
            </a:r>
            <a:r>
              <a:rPr lang="en-US" dirty="0">
                <a:ea typeface="Yu Gothic UI"/>
              </a:rPr>
              <a:t>) ∈</a:t>
            </a:r>
            <a:r>
              <a:rPr lang="en-US" dirty="0"/>
              <a:t> R</a:t>
            </a:r>
            <a:r>
              <a:rPr lang="en-US" dirty="0">
                <a:ea typeface="Yu Gothic UI"/>
              </a:rPr>
              <a:t>∧(</a:t>
            </a:r>
            <a:r>
              <a:rPr lang="en-US" dirty="0" err="1">
                <a:ea typeface="Yu Gothic UI"/>
              </a:rPr>
              <a:t>b,a</a:t>
            </a:r>
            <a:r>
              <a:rPr lang="en-US" dirty="0">
                <a:ea typeface="Yu Gothic UI"/>
              </a:rPr>
              <a:t>) ∈</a:t>
            </a:r>
            <a:r>
              <a:rPr lang="en-US" dirty="0"/>
              <a:t> R</a:t>
            </a:r>
            <a:r>
              <a:rPr lang="en-US" dirty="0">
                <a:ea typeface="Yu Gothic UI"/>
              </a:rPr>
              <a:t>)→(a=b) </a:t>
            </a:r>
          </a:p>
          <a:p>
            <a:r>
              <a:rPr lang="en-US" dirty="0">
                <a:ea typeface="Yu Gothic UI"/>
              </a:rPr>
              <a:t>Whenever we have (</a:t>
            </a:r>
            <a:r>
              <a:rPr lang="en-US" dirty="0" err="1">
                <a:ea typeface="Yu Gothic UI"/>
              </a:rPr>
              <a:t>a,b</a:t>
            </a:r>
            <a:r>
              <a:rPr lang="en-US" dirty="0">
                <a:ea typeface="Yu Gothic UI"/>
              </a:rPr>
              <a:t>) in R we will never have (</a:t>
            </a:r>
            <a:r>
              <a:rPr lang="en-US" dirty="0" err="1">
                <a:ea typeface="Yu Gothic UI"/>
              </a:rPr>
              <a:t>b,a</a:t>
            </a:r>
            <a:r>
              <a:rPr lang="en-US" dirty="0">
                <a:ea typeface="Yu Gothic UI"/>
              </a:rPr>
              <a:t>) in R until or unless (a=b)</a:t>
            </a:r>
          </a:p>
          <a:p>
            <a:r>
              <a:rPr lang="en-US" dirty="0">
                <a:ea typeface="Yu Gothic UI"/>
              </a:rPr>
              <a:t> R ={(1,2)(1,1)} is antisymmetric as R don’t have (2,1)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52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1204</Words>
  <Application>Microsoft Office PowerPoint</Application>
  <PresentationFormat>Widescreen</PresentationFormat>
  <Paragraphs>79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Yu Gothic UI</vt:lpstr>
      <vt:lpstr>Arial</vt:lpstr>
      <vt:lpstr>Bookman Old Style</vt:lpstr>
      <vt:lpstr>Calibri</vt:lpstr>
      <vt:lpstr>Rockwell</vt:lpstr>
      <vt:lpstr>Damask</vt:lpstr>
      <vt:lpstr>Relations</vt:lpstr>
      <vt:lpstr>Definition</vt:lpstr>
      <vt:lpstr>Representation of Relations</vt:lpstr>
      <vt:lpstr>Composition of Relations</vt:lpstr>
      <vt:lpstr>Reflexive</vt:lpstr>
      <vt:lpstr>Irreflexive relation</vt:lpstr>
      <vt:lpstr>Symmetric Relation</vt:lpstr>
      <vt:lpstr>Asymmetric Relation</vt:lpstr>
      <vt:lpstr>Antisymmetric Relation</vt:lpstr>
      <vt:lpstr>Transitive</vt:lpstr>
      <vt:lpstr>Inverse and Complement of a Relation</vt:lpstr>
      <vt:lpstr>Matrix Representation of a Relation</vt:lpstr>
      <vt:lpstr>Example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</dc:title>
  <dc:creator>Lyernisha Franglin</dc:creator>
  <cp:lastModifiedBy>Lyernisha Franglin</cp:lastModifiedBy>
  <cp:revision>1</cp:revision>
  <dcterms:created xsi:type="dcterms:W3CDTF">2021-11-29T09:28:57Z</dcterms:created>
  <dcterms:modified xsi:type="dcterms:W3CDTF">2021-11-29T11:47:54Z</dcterms:modified>
</cp:coreProperties>
</file>