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8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0:20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24575,'5'0'0,"10"0"0,12 0 0,5 0 0,3 0 0,-2 0 0,0 0 0,2 0 0,-4-5 0,-4-1 0,-1 0 0,-1 2 0,-4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1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1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0:21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24575,'5'0'0,"5"0"0,6 0 0,5 0 0,3 0 0,2 0 0,1 0 0,1 0 0,-1 0 0,1 0 0,-1 0 0,0 0 0,0 0 0,-1 0 0,1 0 0,-1 0 0,-4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0:21:0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24575,'5'0'0,"6"0"0,5 0 0,5-5 0,3 0 0,2-1 0,1 1 0,1 2 0,-1 1 0,-4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10:20:49.873"/>
    </inkml:context>
    <inkml:brush xml:id="br0">
      <inkml:brushProperty name="width" value="0.05" units="cm"/>
      <inkml:brushProperty name="height" value="0.05" units="cm"/>
      <inkml:brushProperty name="color" value="#00B0F0"/>
    </inkml:brush>
  </inkml:definitions>
  <inkml:trace contextRef="#ctx0" brushRef="#br0">0 1 24575,'425'0'-1365,"-403"0"-5461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0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24575,'7'0'0,"8"0"0,9 0 0,7 0 0,5 0 0,2 0 0,2 0 0,1 0 0,0 0 0,-1 0 0,0 0 0,0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0:4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1:0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1:0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5T07:41:0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7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4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4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DEEA4FC6-2585-442D-A94E-58FF31FF0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08" b="4737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DC9B4-E8B1-4490-944A-F56DA1F02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8292" y="0"/>
            <a:ext cx="4186940" cy="1643447"/>
          </a:xfrm>
        </p:spPr>
        <p:txBody>
          <a:bodyPr anchor="b">
            <a:normAutofit/>
          </a:bodyPr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80759-8291-4F5E-8985-264CD03B9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/>
              <a:t>Lyernisha S R</a:t>
            </a:r>
          </a:p>
          <a:p>
            <a:pPr algn="ctr"/>
            <a:r>
              <a:rPr lang="en-US" dirty="0" err="1"/>
              <a:t>Lecturer,FICT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56B7-7E27-42AD-BEAC-9B894C89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Operation -Difference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DF6A-381D-477F-92D8-CBC4357E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The difference of the sets A and B, denoted by 𝐴\𝐵, is the set that contains all those elements </a:t>
            </a:r>
            <a:r>
              <a:rPr lang="en-US" sz="2000" b="0" dirty="0">
                <a:solidFill>
                  <a:srgbClr val="00B0F0"/>
                </a:solidFill>
              </a:rPr>
              <a:t>x</a:t>
            </a:r>
            <a:r>
              <a:rPr lang="en-US" sz="2000" b="0" dirty="0"/>
              <a:t> which satisfy the statement </a:t>
            </a:r>
            <a:r>
              <a:rPr lang="en-US" sz="2000" b="0" dirty="0">
                <a:solidFill>
                  <a:srgbClr val="00B0F0"/>
                </a:solidFill>
              </a:rPr>
              <a:t>𝑥∈𝐴∧𝑥∉𝐵.</a:t>
            </a:r>
          </a:p>
          <a:p>
            <a:r>
              <a:rPr lang="en-US" sz="2000" b="0" dirty="0"/>
              <a:t>That is, </a:t>
            </a:r>
            <a:r>
              <a:rPr lang="en-US" sz="2000" dirty="0"/>
              <a:t>𝐴\𝐵={𝑥|𝑥∈𝐴 ∧ 𝑥∉𝐵}</a:t>
            </a:r>
          </a:p>
          <a:p>
            <a:r>
              <a:rPr lang="en-US" sz="2000" b="0" dirty="0"/>
              <a:t>E.g., Let 𝐴={2,3,4}and 𝐵={1,3,5} then 𝐴\𝐵=?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075E3-91DF-4C2E-AE69-739AC1E1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085" y="2894427"/>
            <a:ext cx="3870142" cy="29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EC74-FC4B-40FD-AA41-FEAB51C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 -Complement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7A69-DD0B-41C9-AD9F-1CACBDC2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/>
              <a:t>In order to define the complement set, we need to have the concept of the universal set.</a:t>
            </a:r>
          </a:p>
          <a:p>
            <a:r>
              <a:rPr lang="en-US" sz="1800" b="0" dirty="0"/>
              <a:t>Let U be the universal set, and the complement of A, denoted by 𝐴, is the set as 	</a:t>
            </a:r>
            <a:r>
              <a:rPr lang="en-US" sz="1800" dirty="0">
                <a:solidFill>
                  <a:srgbClr val="00B0F0"/>
                </a:solidFill>
              </a:rPr>
              <a:t>𝐴=𝑈\A={𝑥|𝑥∈𝑈∧𝑥∉𝐴}</a:t>
            </a:r>
          </a:p>
          <a:p>
            <a:r>
              <a:rPr lang="en-US" sz="1800" b="0" dirty="0"/>
              <a:t>Let U=N and 𝐴={2,3,4}, then we have 𝐴={1,5,6,7,…}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D659F-5AB1-4BF8-A685-459922FF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754" y="3219000"/>
            <a:ext cx="3519504" cy="2639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A1CD63-63BB-4134-93B3-2E77980073EB}"/>
                  </a:ext>
                </a:extLst>
              </p14:cNvPr>
              <p14:cNvContentPartPr/>
              <p14:nvPr/>
            </p14:nvContentPartPr>
            <p14:xfrm>
              <a:off x="8114940" y="2543640"/>
              <a:ext cx="124560" cy="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A1CD63-63BB-4134-93B3-2E7798007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5940" y="2534640"/>
                <a:ext cx="1422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4B57F0-D740-46C6-9248-A97B11D431D5}"/>
                  </a:ext>
                </a:extLst>
              </p14:cNvPr>
              <p14:cNvContentPartPr/>
              <p14:nvPr/>
            </p14:nvContentPartPr>
            <p14:xfrm>
              <a:off x="5171940" y="3228360"/>
              <a:ext cx="14220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4B57F0-D740-46C6-9248-A97B11D431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2940" y="3219720"/>
                <a:ext cx="159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A770A6-E5D6-4088-BC11-48A97C267EFD}"/>
                  </a:ext>
                </a:extLst>
              </p14:cNvPr>
              <p14:cNvContentPartPr/>
              <p14:nvPr/>
            </p14:nvContentPartPr>
            <p14:xfrm>
              <a:off x="5295420" y="3219000"/>
              <a:ext cx="75240" cy="10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A770A6-E5D6-4088-BC11-48A97C267E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6420" y="3210000"/>
                <a:ext cx="928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219A2C-66BD-4BEB-B42C-9A2D48279280}"/>
                  </a:ext>
                </a:extLst>
              </p14:cNvPr>
              <p14:cNvContentPartPr/>
              <p14:nvPr/>
            </p14:nvContentPartPr>
            <p14:xfrm>
              <a:off x="2038140" y="2847480"/>
              <a:ext cx="1612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219A2C-66BD-4BEB-B42C-9A2D482792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9140" y="2838480"/>
                <a:ext cx="1789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88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5ECA-41CE-4513-85ED-BBB41127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Formulae in 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2463-4AC8-4E55-AD42-31D88901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Similar to propositional logic, we can use letters to represent sets and combine them with four set operators.</a:t>
            </a:r>
          </a:p>
          <a:p>
            <a:r>
              <a:rPr lang="en-US" sz="2000" b="0" dirty="0"/>
              <a:t>E.g., let A={1,2,3,4,5}, B={2,4,6,8,10}, C={2,3,4}</a:t>
            </a:r>
          </a:p>
          <a:p>
            <a:r>
              <a:rPr lang="en-US" sz="2000" b="0" dirty="0"/>
              <a:t>			(𝐴∪𝐵)\(𝐵∩𝐶)</a:t>
            </a:r>
          </a:p>
        </p:txBody>
      </p:sp>
    </p:spTree>
    <p:extLst>
      <p:ext uri="{BB962C8B-B14F-4D97-AF65-F5344CB8AC3E}">
        <p14:creationId xmlns:p14="http://schemas.microsoft.com/office/powerpoint/2010/main" val="303243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2639-8624-414A-8B3E-6AABAC4F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in Set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B629-B9FD-4FAC-8B52-349415E4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An identity in Set Theory is analogous to logical equivalence in Propositional Logic.</a:t>
            </a:r>
          </a:p>
          <a:p>
            <a:r>
              <a:rPr lang="en-US" sz="2400" b="0" dirty="0"/>
              <a:t>𝐴∪(𝐵∩𝐶)=(𝐴∪𝐵)∩(𝐴∪𝐶)?</a:t>
            </a:r>
          </a:p>
          <a:p>
            <a:r>
              <a:rPr lang="en-US" sz="2400" b="0" dirty="0"/>
              <a:t>–Venn Diagram</a:t>
            </a:r>
          </a:p>
          <a:p>
            <a:r>
              <a:rPr lang="en-US" sz="2400" b="0" dirty="0"/>
              <a:t>–Set builder notation and Propositional logic</a:t>
            </a:r>
          </a:p>
          <a:p>
            <a:r>
              <a:rPr lang="en-US" sz="2400" b="0" dirty="0"/>
              <a:t>–Membership Table</a:t>
            </a:r>
          </a:p>
        </p:txBody>
      </p:sp>
    </p:spTree>
    <p:extLst>
      <p:ext uri="{BB962C8B-B14F-4D97-AF65-F5344CB8AC3E}">
        <p14:creationId xmlns:p14="http://schemas.microsoft.com/office/powerpoint/2010/main" val="403798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5BE7-60A8-4920-8886-7E9B2065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Identity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1CA2-1345-48D3-A741-405A2605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𝐴\B=𝐴∩(𝐵)?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AF9AB3-01C4-4203-9DCB-5313822E33B0}"/>
                  </a:ext>
                </a:extLst>
              </p14:cNvPr>
              <p14:cNvContentPartPr/>
              <p14:nvPr/>
            </p14:nvContentPartPr>
            <p14:xfrm>
              <a:off x="2464275" y="2207124"/>
              <a:ext cx="1537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AF9AB3-01C4-4203-9DCB-5313822E3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5635" y="2198484"/>
                <a:ext cx="171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DCED18-CBF1-4105-99DA-17C597CF4A55}"/>
                  </a:ext>
                </a:extLst>
              </p14:cNvPr>
              <p14:cNvContentPartPr/>
              <p14:nvPr/>
            </p14:nvContentPartPr>
            <p14:xfrm>
              <a:off x="3164954" y="271478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DCED18-CBF1-4105-99DA-17C597CF4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314" y="27061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C79988-78B0-474A-97AC-C9FAB85C2320}"/>
                  </a:ext>
                </a:extLst>
              </p14:cNvPr>
              <p14:cNvContentPartPr/>
              <p14:nvPr/>
            </p14:nvContentPartPr>
            <p14:xfrm>
              <a:off x="-619726" y="113870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C79988-78B0-474A-97AC-C9FAB85C23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28366" y="11300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6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A96D3039-BC6F-4F6A-82FF-0DEBC47C42AB}"/>
              </a:ext>
            </a:extLst>
          </p:cNvPr>
          <p:cNvSpPr txBox="1"/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Power Set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4926-2B02-4330-976F-1856ACA36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/>
              <a:t>Given a set S, the power set of S is the </a:t>
            </a:r>
            <a:r>
              <a:rPr lang="en-US" sz="2400" b="0" dirty="0">
                <a:solidFill>
                  <a:srgbClr val="00B0F0"/>
                </a:solidFill>
              </a:rPr>
              <a:t>set of all subsets of the set S</a:t>
            </a:r>
            <a:r>
              <a:rPr lang="en-US" sz="2400" b="0" dirty="0"/>
              <a:t>, denoted by P(S).</a:t>
            </a:r>
          </a:p>
          <a:p>
            <a:r>
              <a:rPr lang="en-US" sz="2400" b="0" dirty="0"/>
              <a:t>E.g., Let S= {1, 2, 3},</a:t>
            </a:r>
          </a:p>
          <a:p>
            <a:r>
              <a:rPr lang="en-US" sz="2400" b="0" dirty="0"/>
              <a:t>P(S) = {∅,{1},{2},{3},{1,2},{1,3},{2,3},{1,2,3}}</a:t>
            </a:r>
          </a:p>
          <a:p>
            <a:r>
              <a:rPr lang="en-US" sz="2400" b="0" dirty="0"/>
              <a:t>The set-builder notation is</a:t>
            </a:r>
          </a:p>
          <a:p>
            <a:r>
              <a:rPr lang="en-US" sz="2400" dirty="0"/>
              <a:t>𝑷(𝐴)={𝑋|𝑋⊆𝐴}</a:t>
            </a:r>
          </a:p>
          <a:p>
            <a:r>
              <a:rPr lang="en-US" sz="2400" b="0" dirty="0" err="1"/>
              <a:t>Theorem:Let</a:t>
            </a:r>
            <a:r>
              <a:rPr lang="en-US" sz="2400" b="0" dirty="0"/>
              <a:t> S be a set with cardinality n, then P(S) has cardinality 2</a:t>
            </a:r>
            <a:r>
              <a:rPr lang="en-US" sz="2400" b="0" baseline="30000" dirty="0"/>
              <a:t>𝑛</a:t>
            </a:r>
            <a:r>
              <a:rPr lang="en-US" sz="2400" b="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50556-0039-4FC7-88B9-04C9DD9E628F}"/>
                  </a:ext>
                </a:extLst>
              </p14:cNvPr>
              <p14:cNvContentPartPr/>
              <p14:nvPr/>
            </p14:nvContentPartPr>
            <p14:xfrm>
              <a:off x="1926554" y="158937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50556-0039-4FC7-88B9-04C9DD9E62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554" y="15803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649D5F-4F9C-4E08-846E-59186C397A75}"/>
                  </a:ext>
                </a:extLst>
              </p14:cNvPr>
              <p14:cNvContentPartPr/>
              <p14:nvPr/>
            </p14:nvContentPartPr>
            <p14:xfrm>
              <a:off x="3080354" y="130785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649D5F-4F9C-4E08-846E-59186C397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714" y="12992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974E75-1D2C-4F65-895F-97B942E300F4}"/>
                  </a:ext>
                </a:extLst>
              </p14:cNvPr>
              <p14:cNvContentPartPr/>
              <p14:nvPr/>
            </p14:nvContentPartPr>
            <p14:xfrm>
              <a:off x="5384360" y="1262394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974E75-1D2C-4F65-895F-97B942E30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720" y="12537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4DC340-2EC3-4E6F-B368-337541B50E6C}"/>
                  </a:ext>
                </a:extLst>
              </p14:cNvPr>
              <p14:cNvContentPartPr/>
              <p14:nvPr/>
            </p14:nvContentPartPr>
            <p14:xfrm>
              <a:off x="3460154" y="251750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4DC340-2EC3-4E6F-B368-337541B50E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1154" y="25088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84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90D-3E45-43C9-BC07-4FD7ED1E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DDD4-3C95-4E37-9741-C819A159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/>
              <a:t>Let A and </a:t>
            </a:r>
            <a:r>
              <a:rPr lang="en-US" b="0" dirty="0" err="1"/>
              <a:t>Bbe</a:t>
            </a:r>
            <a:r>
              <a:rPr lang="en-US" b="0" dirty="0"/>
              <a:t> sets. The Cartesian product of A and B, denoted by A×B, is the set of all ordered pairs (a, b) with a ∈ </a:t>
            </a:r>
            <a:r>
              <a:rPr lang="en-US" b="0" dirty="0" err="1"/>
              <a:t>Aand</a:t>
            </a:r>
            <a:r>
              <a:rPr lang="en-US" b="0" dirty="0"/>
              <a:t> b ∈ B. Or it is defined as</a:t>
            </a:r>
          </a:p>
          <a:p>
            <a:r>
              <a:rPr lang="en-US" b="0" dirty="0">
                <a:solidFill>
                  <a:srgbClr val="00B0F0"/>
                </a:solidFill>
              </a:rPr>
              <a:t>			𝐴×𝐵={(𝑎,𝑏)|𝑎∈𝐴∧𝑏∈𝐵}</a:t>
            </a:r>
          </a:p>
          <a:p>
            <a:pPr indent="1309688"/>
            <a:r>
              <a:rPr lang="en-US" b="0" dirty="0">
                <a:solidFill>
                  <a:srgbClr val="7030A0"/>
                </a:solidFill>
              </a:rPr>
              <a:t>E.g., let A= {1, 2, 3}, and B= {a, b}, then we have</a:t>
            </a:r>
          </a:p>
          <a:p>
            <a:pPr indent="1309688"/>
            <a:r>
              <a:rPr lang="en-US" b="0" dirty="0">
                <a:solidFill>
                  <a:srgbClr val="7030A0"/>
                </a:solidFill>
              </a:rPr>
              <a:t>𝐴×𝐵={{1,𝑎},{2,𝑎},{3,𝑎},{1,𝑏},{2,𝑏},{3,𝑏}}</a:t>
            </a:r>
          </a:p>
          <a:p>
            <a:r>
              <a:rPr lang="en-US" b="0" dirty="0"/>
              <a:t>Cartesian product of more than two sets</a:t>
            </a:r>
          </a:p>
          <a:p>
            <a:r>
              <a:rPr lang="en-US" b="0" dirty="0"/>
              <a:t>		The Cartesian product of the sets A</a:t>
            </a:r>
            <a:r>
              <a:rPr lang="en-US" sz="3300" b="0" baseline="-25000" dirty="0"/>
              <a:t>1</a:t>
            </a:r>
            <a:r>
              <a:rPr lang="en-US" b="0" dirty="0"/>
              <a:t>, A</a:t>
            </a:r>
            <a:r>
              <a:rPr lang="en-US" sz="3300" b="0" baseline="-25000" dirty="0"/>
              <a:t>2</a:t>
            </a:r>
            <a:r>
              <a:rPr lang="en-US" b="0" dirty="0"/>
              <a:t>,…, A</a:t>
            </a:r>
            <a:r>
              <a:rPr lang="en-US" b="0" baseline="-25000" dirty="0"/>
              <a:t>n </a:t>
            </a:r>
            <a:r>
              <a:rPr lang="en-US" b="0" dirty="0"/>
              <a:t>denoted by A</a:t>
            </a:r>
            <a:r>
              <a:rPr lang="en-US" sz="3300" b="0" baseline="-25000" dirty="0"/>
              <a:t>1</a:t>
            </a:r>
            <a:r>
              <a:rPr lang="en-US" b="0" dirty="0"/>
              <a:t> ,A</a:t>
            </a:r>
            <a:r>
              <a:rPr lang="en-US" sz="3300" b="0" baseline="-25000" dirty="0"/>
              <a:t>2</a:t>
            </a:r>
            <a:r>
              <a:rPr lang="en-US" b="0" dirty="0"/>
              <a:t> , ….., A</a:t>
            </a:r>
            <a:r>
              <a:rPr lang="en-US" sz="3300" b="0" baseline="-25000" dirty="0"/>
              <a:t>n</a:t>
            </a:r>
            <a:r>
              <a:rPr lang="en-US" b="0" dirty="0"/>
              <a:t>, is given by</a:t>
            </a:r>
          </a:p>
          <a:p>
            <a:r>
              <a:rPr lang="en-US" b="0" dirty="0"/>
              <a:t>		𝐴</a:t>
            </a:r>
            <a:r>
              <a:rPr lang="en-US" sz="3300" b="0" baseline="-25000" dirty="0"/>
              <a:t>1</a:t>
            </a:r>
            <a:r>
              <a:rPr lang="en-US" b="0" dirty="0"/>
              <a:t>×𝐴</a:t>
            </a:r>
            <a:r>
              <a:rPr lang="en-US" sz="3300" b="0" baseline="-25000" dirty="0"/>
              <a:t>2</a:t>
            </a:r>
            <a:r>
              <a:rPr lang="en-US" b="0" dirty="0"/>
              <a:t>×⋯×𝐴</a:t>
            </a:r>
            <a:r>
              <a:rPr lang="en-US" b="0" baseline="-25000" dirty="0"/>
              <a:t>𝑛</a:t>
            </a:r>
            <a:r>
              <a:rPr lang="en-US" b="0" dirty="0"/>
              <a:t>={(𝑎</a:t>
            </a:r>
            <a:r>
              <a:rPr lang="en-US" sz="3300" b="0" baseline="-25000" dirty="0"/>
              <a:t>1</a:t>
            </a:r>
            <a:r>
              <a:rPr lang="en-US" b="0" dirty="0"/>
              <a:t>,𝑎</a:t>
            </a:r>
            <a:r>
              <a:rPr lang="en-US" sz="3300" b="0" baseline="-25000" dirty="0"/>
              <a:t>2</a:t>
            </a:r>
            <a:r>
              <a:rPr lang="en-US" b="0" dirty="0"/>
              <a:t>,…,𝑎</a:t>
            </a:r>
            <a:r>
              <a:rPr lang="en-US" sz="3300" b="0" baseline="-25000" dirty="0"/>
              <a:t>𝑛</a:t>
            </a:r>
            <a:r>
              <a:rPr lang="en-US" b="0" dirty="0"/>
              <a:t>)|𝑎</a:t>
            </a:r>
            <a:r>
              <a:rPr lang="en-US" sz="3300" b="0" baseline="-25000" dirty="0"/>
              <a:t>1</a:t>
            </a:r>
            <a:r>
              <a:rPr lang="en-US" b="0" dirty="0"/>
              <a:t>∈𝐴</a:t>
            </a:r>
            <a:r>
              <a:rPr lang="en-US" sz="3300" b="0" baseline="-25000" dirty="0"/>
              <a:t>1</a:t>
            </a:r>
            <a:r>
              <a:rPr lang="en-US" b="0" dirty="0"/>
              <a:t>∧𝑎</a:t>
            </a:r>
            <a:r>
              <a:rPr lang="en-US" sz="3300" b="0" baseline="-25000" dirty="0"/>
              <a:t>2</a:t>
            </a:r>
            <a:r>
              <a:rPr lang="en-US" b="0" dirty="0"/>
              <a:t>∈𝐴</a:t>
            </a:r>
            <a:r>
              <a:rPr lang="en-US" sz="3300" b="0" baseline="-25000" dirty="0"/>
              <a:t>2</a:t>
            </a:r>
            <a:r>
              <a:rPr lang="en-US" b="0" dirty="0"/>
              <a:t>∧⋯∧𝑎</a:t>
            </a:r>
            <a:r>
              <a:rPr lang="en-US" b="0" baseline="-25000" dirty="0"/>
              <a:t>𝑛</a:t>
            </a:r>
            <a:r>
              <a:rPr lang="en-US" b="0" dirty="0"/>
              <a:t>∈𝐴</a:t>
            </a:r>
            <a:r>
              <a:rPr lang="en-US" b="0" baseline="-25000" dirty="0"/>
              <a:t>𝑛</a:t>
            </a:r>
            <a:r>
              <a:rPr lang="en-US" b="0" dirty="0"/>
              <a:t>}</a:t>
            </a:r>
          </a:p>
          <a:p>
            <a:r>
              <a:rPr lang="en-US" dirty="0"/>
              <a:t>Theorem: </a:t>
            </a:r>
            <a:r>
              <a:rPr lang="en-US" b="0" dirty="0"/>
              <a:t>The cardinality of a Cartesian product is the product of the cardinality of the sets within the product. That is:</a:t>
            </a:r>
          </a:p>
          <a:p>
            <a:r>
              <a:rPr lang="en-US" b="0" dirty="0"/>
              <a:t>			</a:t>
            </a:r>
            <a:r>
              <a:rPr lang="en-US" dirty="0"/>
              <a:t>|𝐴</a:t>
            </a:r>
            <a:r>
              <a:rPr lang="en-US" sz="3300" b="0" baseline="-25000" dirty="0"/>
              <a:t>1</a:t>
            </a:r>
            <a:r>
              <a:rPr lang="en-US" dirty="0"/>
              <a:t>×𝐴</a:t>
            </a:r>
            <a:r>
              <a:rPr lang="en-US" sz="3300" b="0" baseline="-25000" dirty="0"/>
              <a:t>2</a:t>
            </a:r>
            <a:r>
              <a:rPr lang="en-US" dirty="0"/>
              <a:t>×⋯×𝐴</a:t>
            </a:r>
            <a:r>
              <a:rPr lang="en-US" sz="3300" b="0" baseline="-25000" dirty="0"/>
              <a:t>𝑛</a:t>
            </a:r>
            <a:r>
              <a:rPr lang="en-US" dirty="0"/>
              <a:t>|=|𝐴</a:t>
            </a:r>
            <a:r>
              <a:rPr lang="en-US" sz="3300" b="0" baseline="-25000" dirty="0"/>
              <a:t>1</a:t>
            </a:r>
            <a:r>
              <a:rPr lang="en-US" dirty="0"/>
              <a:t>|×|𝐴</a:t>
            </a:r>
            <a:r>
              <a:rPr lang="en-US" sz="3300" b="0" baseline="-25000" dirty="0"/>
              <a:t>2</a:t>
            </a:r>
            <a:r>
              <a:rPr lang="en-US" dirty="0"/>
              <a:t>|×⋯×|𝐴</a:t>
            </a:r>
            <a:r>
              <a:rPr lang="en-US" sz="3300" b="0" baseline="-25000" dirty="0"/>
              <a:t>𝑛</a:t>
            </a:r>
            <a:r>
              <a:rPr lang="en-U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6335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5491-2A08-4AE9-99C7-BA5E7F3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Product of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D9C3-35AC-4036-94AD-FA1797FE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The k-fold product of a set A is defined as</a:t>
            </a:r>
          </a:p>
          <a:p>
            <a:r>
              <a:rPr lang="en-US" b="0" dirty="0"/>
              <a:t>	𝐴</a:t>
            </a:r>
            <a:r>
              <a:rPr lang="en-US" b="0" baseline="30000" dirty="0"/>
              <a:t>𝑘</a:t>
            </a:r>
            <a:r>
              <a:rPr lang="en-US" b="0" dirty="0"/>
              <a:t>=𝐴×𝐴×⋯×𝐴(k times)</a:t>
            </a:r>
          </a:p>
          <a:p>
            <a:r>
              <a:rPr lang="en-US" b="0" dirty="0"/>
              <a:t>E.g., 𝐴</a:t>
            </a:r>
            <a:r>
              <a:rPr lang="en-US" b="0" baseline="30000" dirty="0"/>
              <a:t>3</a:t>
            </a:r>
            <a:r>
              <a:rPr lang="en-US" b="0" dirty="0"/>
              <a:t>=𝐴×𝐴×𝐴</a:t>
            </a:r>
          </a:p>
          <a:p>
            <a:r>
              <a:rPr lang="en-US" b="0" dirty="0"/>
              <a:t>	𝐴</a:t>
            </a:r>
            <a:r>
              <a:rPr lang="en-US" b="0" baseline="30000" dirty="0"/>
              <a:t>1</a:t>
            </a:r>
            <a:r>
              <a:rPr lang="en-US" b="0" dirty="0"/>
              <a:t>=𝐴</a:t>
            </a:r>
          </a:p>
          <a:p>
            <a:r>
              <a:rPr lang="en-US" b="0" dirty="0"/>
              <a:t>	With 𝐴={𝑎,𝑏}</a:t>
            </a:r>
          </a:p>
          <a:p>
            <a:r>
              <a:rPr lang="en-US" b="0" dirty="0"/>
              <a:t>	𝐴</a:t>
            </a:r>
            <a:r>
              <a:rPr lang="en-US" b="0" baseline="30000" dirty="0"/>
              <a:t>2</a:t>
            </a:r>
            <a:r>
              <a:rPr lang="en-US" b="0" dirty="0"/>
              <a:t>=</a:t>
            </a:r>
          </a:p>
          <a:p>
            <a:r>
              <a:rPr lang="en-US" b="0" dirty="0"/>
              <a:t>	|𝐴</a:t>
            </a:r>
            <a:r>
              <a:rPr lang="en-US" b="0" baseline="30000" dirty="0"/>
              <a:t>2</a:t>
            </a:r>
            <a:r>
              <a:rPr lang="en-US" b="0" dirty="0"/>
              <a:t>| =</a:t>
            </a:r>
          </a:p>
        </p:txBody>
      </p:sp>
    </p:spTree>
    <p:extLst>
      <p:ext uri="{BB962C8B-B14F-4D97-AF65-F5344CB8AC3E}">
        <p14:creationId xmlns:p14="http://schemas.microsoft.com/office/powerpoint/2010/main" val="157861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D0F-3B89-4662-8384-3235163B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2C60-521A-4619-A4A6-A9B4D09A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Theorem 1</a:t>
            </a:r>
            <a:r>
              <a:rPr lang="en-US" sz="2400" b="0" dirty="0"/>
              <a:t>: Principle of Inclusion-Exclusion</a:t>
            </a:r>
          </a:p>
          <a:p>
            <a:r>
              <a:rPr lang="en-US" sz="2400" b="0" dirty="0"/>
              <a:t>Let A and B be finite sets, then|𝐴∪𝐵|=|𝐴|+|𝐵|−|𝐴∩𝐵|</a:t>
            </a:r>
          </a:p>
          <a:p>
            <a:r>
              <a:rPr lang="en-US" sz="2400" dirty="0"/>
              <a:t>Theorem 2</a:t>
            </a:r>
            <a:r>
              <a:rPr lang="en-US" sz="2400" b="0" dirty="0"/>
              <a:t>: Cardinality of the difference of two sets|𝐴−𝐵|=|𝐴|−|𝐴∪𝐵|</a:t>
            </a:r>
          </a:p>
        </p:txBody>
      </p:sp>
    </p:spTree>
    <p:extLst>
      <p:ext uri="{BB962C8B-B14F-4D97-AF65-F5344CB8AC3E}">
        <p14:creationId xmlns:p14="http://schemas.microsoft.com/office/powerpoint/2010/main" val="349615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F17-C049-4A77-9BAD-5D1B597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exercise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B3312E-0010-4D62-950E-09176B31E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070" y="1972340"/>
            <a:ext cx="94660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 group of 60 people, 27 like cold drinks and 42 like hot drinks and each person likes at least one of the two drinks.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many like both coffee and tea?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82B7FC-12F4-4DB1-A636-F073F135C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069" y="2487866"/>
            <a:ext cx="9154596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3000"/>
              <a:buFontTx/>
              <a:buNone/>
              <a:defRPr sz="3200" b="1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28600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0000"/>
              <a:buFont typeface="Arial" panose="020B0604020202020204" pitchFamily="34" charset="0"/>
              <a:buChar char="•"/>
              <a:defRPr sz="2800" b="1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7432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3000"/>
              <a:buFontTx/>
              <a:buNone/>
              <a:defRPr sz="2400" b="1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548640" indent="-1828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3000"/>
              <a:buFont typeface="Arial" panose="020B0604020202020204" pitchFamily="34" charset="0"/>
              <a:buChar char="•"/>
              <a:defRPr sz="2000" b="1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54864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73000"/>
              <a:buFontTx/>
              <a:buNone/>
              <a:defRPr sz="2000" b="1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SzTx/>
            </a:pPr>
            <a:r>
              <a:rPr lang="en-US" altLang="en-US" sz="1100" dirty="0">
                <a:solidFill>
                  <a:srgbClr val="00B050"/>
                </a:solidFill>
                <a:latin typeface="Verdana" panose="020B0604030504040204" pitchFamily="34" charset="0"/>
              </a:rPr>
              <a:t>Solution: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Let A = Set of people who like cold drinks.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     B = Set of people who like hot drinks.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i="1" dirty="0">
                <a:solidFill>
                  <a:srgbClr val="00B050"/>
                </a:solidFill>
                <a:latin typeface="Verdana" panose="020B0604030504040204" pitchFamily="34" charset="0"/>
              </a:rPr>
              <a:t>Given</a:t>
            </a: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 </a:t>
            </a:r>
          </a:p>
          <a:p>
            <a:pPr>
              <a:buSzTx/>
            </a:pP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|A ∪ B| = 60            |A| = 27       |B| = 42 then;</a:t>
            </a:r>
            <a:endParaRPr lang="en-US" altLang="en-US" sz="1100" b="0" dirty="0">
              <a:solidFill>
                <a:srgbClr val="00B050"/>
              </a:solidFill>
            </a:endParaRPr>
          </a:p>
          <a:p>
            <a:pPr>
              <a:buSzTx/>
            </a:pPr>
            <a:endParaRPr lang="en-US" altLang="en-US" sz="1100" b="0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>
              <a:buSzTx/>
            </a:pP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|A ∩ B| = |A| + |B| - |A ∪ B|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            = 27 + 42 - 60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            = 69 - 60 = 9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            = 9 </a:t>
            </a: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b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</a:br>
            <a:r>
              <a:rPr lang="en-US" altLang="en-US" sz="1100" b="0" dirty="0">
                <a:solidFill>
                  <a:srgbClr val="00B050"/>
                </a:solidFill>
                <a:latin typeface="Verdana" panose="020B0604030504040204" pitchFamily="34" charset="0"/>
              </a:rPr>
              <a:t>Therefore, 9 people like both tea and coffee. </a:t>
            </a:r>
            <a:endParaRPr lang="en-US" altLang="en-US" sz="18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A05D-9CD9-41D5-B6EF-BA4E2B43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0FDB-A5DA-4CC5-B60E-6028A2A5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1702191"/>
            <a:ext cx="10333074" cy="42148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0" dirty="0"/>
              <a:t>A set is a collection of elements, or members, or objects. Sometimes, collection is used in place of set to clarify a sentence.</a:t>
            </a:r>
          </a:p>
          <a:p>
            <a:pPr>
              <a:lnSpc>
                <a:spcPct val="160000"/>
              </a:lnSpc>
            </a:pPr>
            <a:r>
              <a:rPr lang="en-US" b="0" dirty="0">
                <a:solidFill>
                  <a:srgbClr val="00B0F0"/>
                </a:solidFill>
              </a:rPr>
              <a:t>{Alice, Bob, Tom}</a:t>
            </a:r>
          </a:p>
          <a:p>
            <a:pPr>
              <a:lnSpc>
                <a:spcPct val="160000"/>
              </a:lnSpc>
            </a:pPr>
            <a:r>
              <a:rPr lang="en-US" b="0" dirty="0">
                <a:solidFill>
                  <a:srgbClr val="00B0F0"/>
                </a:solidFill>
              </a:rPr>
              <a:t>{1,2,3,4,5}</a:t>
            </a:r>
          </a:p>
          <a:p>
            <a:pPr>
              <a:lnSpc>
                <a:spcPct val="160000"/>
              </a:lnSpc>
            </a:pPr>
            <a:r>
              <a:rPr lang="en-US" b="0" dirty="0"/>
              <a:t>Two characteristics of set</a:t>
            </a:r>
          </a:p>
          <a:p>
            <a:pPr>
              <a:lnSpc>
                <a:spcPct val="160000"/>
              </a:lnSpc>
            </a:pPr>
            <a:r>
              <a:rPr lang="en-US" b="0" dirty="0"/>
              <a:t>–</a:t>
            </a:r>
            <a:r>
              <a:rPr lang="en-US" b="0" dirty="0">
                <a:solidFill>
                  <a:srgbClr val="00B0F0"/>
                </a:solidFill>
              </a:rPr>
              <a:t>Unordered </a:t>
            </a:r>
            <a:r>
              <a:rPr lang="en-US" b="0" dirty="0"/>
              <a:t>: {1,2} = {2,1}</a:t>
            </a:r>
          </a:p>
          <a:p>
            <a:pPr>
              <a:lnSpc>
                <a:spcPct val="160000"/>
              </a:lnSpc>
            </a:pPr>
            <a:r>
              <a:rPr lang="en-US" b="0" dirty="0"/>
              <a:t>–</a:t>
            </a:r>
            <a:r>
              <a:rPr lang="en-US" b="0" dirty="0">
                <a:solidFill>
                  <a:srgbClr val="00B0F0"/>
                </a:solidFill>
              </a:rPr>
              <a:t>No repeated elements</a:t>
            </a:r>
            <a:r>
              <a:rPr lang="en-US" b="0" dirty="0"/>
              <a:t>: {1,2} = {1,1,2,2}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092E-0DD4-49CF-A7E6-1CA6D362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451F-FB29-4A02-B7B4-85D8676C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•Four set operators</a:t>
            </a:r>
          </a:p>
          <a:p>
            <a:r>
              <a:rPr lang="en-US" b="0" dirty="0"/>
              <a:t>•Cardinality</a:t>
            </a:r>
          </a:p>
          <a:p>
            <a:r>
              <a:rPr lang="en-US" b="0" dirty="0"/>
              <a:t>•Use Venn diagram to prove identity of sets</a:t>
            </a:r>
          </a:p>
          <a:p>
            <a:r>
              <a:rPr lang="en-US" b="0" dirty="0"/>
              <a:t>•Cartesian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350487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443-6ECB-4D22-97D1-AF2EA07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79BB-61D9-42CA-B7E4-4E1C7C31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4" y="1842869"/>
            <a:ext cx="10500716" cy="4456922"/>
          </a:xfrm>
        </p:spPr>
        <p:txBody>
          <a:bodyPr>
            <a:normAutofit fontScale="47500" lnSpcReduction="20000"/>
          </a:bodyPr>
          <a:lstStyle/>
          <a:p>
            <a:pPr marL="280988" indent="-280988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 universal set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 </a:t>
            </a:r>
            <a:r>
              <a:rPr lang="en-US" b="0" dirty="0"/>
              <a:t>is the set that contains </a:t>
            </a:r>
            <a:r>
              <a:rPr lang="en-US" dirty="0">
                <a:solidFill>
                  <a:srgbClr val="FF0000"/>
                </a:solidFill>
              </a:rPr>
              <a:t>all objects under consideration</a:t>
            </a:r>
            <a:r>
              <a:rPr lang="en-US" dirty="0"/>
              <a:t>.</a:t>
            </a:r>
          </a:p>
          <a:p>
            <a:pPr marL="280988" indent="-280988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The letters </a:t>
            </a:r>
            <a:r>
              <a:rPr lang="en-US" dirty="0">
                <a:solidFill>
                  <a:srgbClr val="FF0000"/>
                </a:solidFill>
              </a:rPr>
              <a:t>N, Z, N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Q, R, B </a:t>
            </a:r>
            <a:r>
              <a:rPr lang="en-US" b="0" dirty="0"/>
              <a:t>are reserved in this module to the following special sets :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{ 1, 2, 3, 4, ...} the set of all natural numbers </a:t>
            </a:r>
            <a:r>
              <a:rPr lang="en-US" b="0" dirty="0"/>
              <a:t>(in some CS texts, zero is considered to be a natural number).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= { ..., –3, –2, –1, 0, 1, 2, 3, ...} the set of all integers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/>
              <a:t>= { 0, 1, 2, 3, 4, ...} the set of all non-negative integers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= the set of all rational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=the set of all real numbers</a:t>
            </a:r>
          </a:p>
          <a:p>
            <a:pPr marL="393700"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= {..., 0, 1, 00, 01, 10, 11, 000, 001, 010, 011, 100, 101, 110, 111, … } the set of all bit strings, including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4054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BA03-8C5E-4304-82D3-35748CC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2" y="438306"/>
            <a:ext cx="10333075" cy="1414131"/>
          </a:xfrm>
        </p:spPr>
        <p:txBody>
          <a:bodyPr/>
          <a:lstStyle/>
          <a:p>
            <a:r>
              <a:rPr lang="en-US" dirty="0"/>
              <a:t>Basic Concepts in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FDD7-271A-4D52-8B17-F25A62BD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4" y="1828800"/>
            <a:ext cx="11171274" cy="447099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Element</a:t>
            </a:r>
          </a:p>
          <a:p>
            <a:r>
              <a:rPr lang="en-US" b="0" dirty="0"/>
              <a:t>	The notation </a:t>
            </a:r>
            <a:r>
              <a:rPr lang="en-US" dirty="0">
                <a:solidFill>
                  <a:srgbClr val="00B0F0"/>
                </a:solidFill>
              </a:rPr>
              <a:t>∈</a:t>
            </a:r>
            <a:r>
              <a:rPr lang="en-US" b="0" dirty="0"/>
              <a:t> is used to denote “</a:t>
            </a:r>
            <a:r>
              <a:rPr lang="en-US" b="0" dirty="0">
                <a:solidFill>
                  <a:srgbClr val="00B0F0"/>
                </a:solidFill>
              </a:rPr>
              <a:t>is an element of </a:t>
            </a:r>
            <a:r>
              <a:rPr lang="en-US" b="0" dirty="0"/>
              <a:t>“ such as </a:t>
            </a:r>
            <a:r>
              <a:rPr lang="en-US" b="0" dirty="0">
                <a:solidFill>
                  <a:srgbClr val="00B050"/>
                </a:solidFill>
              </a:rPr>
              <a:t>3∈𝐍 </a:t>
            </a:r>
            <a:r>
              <a:rPr lang="en-US" b="0" dirty="0"/>
              <a:t>and </a:t>
            </a:r>
            <a:r>
              <a:rPr lang="en-US" b="0" dirty="0">
                <a:solidFill>
                  <a:srgbClr val="FF0000"/>
                </a:solidFill>
              </a:rPr>
              <a:t>2.1∉𝐙</a:t>
            </a:r>
          </a:p>
          <a:p>
            <a:r>
              <a:rPr lang="en-US" dirty="0"/>
              <a:t>Empty set</a:t>
            </a:r>
          </a:p>
          <a:p>
            <a:pPr marL="45720" lvl="1" indent="0">
              <a:buNone/>
            </a:pPr>
            <a:r>
              <a:rPr lang="en-US" b="0" dirty="0"/>
              <a:t>	</a:t>
            </a:r>
            <a:r>
              <a:rPr lang="en-US" sz="3200" b="0" dirty="0"/>
              <a:t>The set with </a:t>
            </a:r>
            <a:r>
              <a:rPr lang="en-US" sz="3200" b="0" dirty="0">
                <a:solidFill>
                  <a:srgbClr val="00B0F0"/>
                </a:solidFill>
              </a:rPr>
              <a:t>no element</a:t>
            </a:r>
            <a:r>
              <a:rPr lang="en-US" sz="3200" b="0" dirty="0"/>
              <a:t>, denoted by </a:t>
            </a:r>
            <a:r>
              <a:rPr lang="en-US" sz="3200" b="0" dirty="0">
                <a:solidFill>
                  <a:srgbClr val="00B0F0"/>
                </a:solidFill>
              </a:rPr>
              <a:t>{}</a:t>
            </a:r>
            <a:r>
              <a:rPr lang="en-US" sz="3200" b="0" dirty="0"/>
              <a:t> or </a:t>
            </a:r>
            <a:r>
              <a:rPr lang="en-US" sz="3200" b="0" dirty="0">
                <a:solidFill>
                  <a:srgbClr val="00B0F0"/>
                </a:solidFill>
              </a:rPr>
              <a:t>∅</a:t>
            </a:r>
          </a:p>
          <a:p>
            <a:r>
              <a:rPr lang="en-US" dirty="0"/>
              <a:t>Subset</a:t>
            </a:r>
          </a:p>
          <a:p>
            <a:r>
              <a:rPr lang="en-US" b="0" dirty="0"/>
              <a:t>	The set A is said to be a subset of B if and only if </a:t>
            </a:r>
            <a:r>
              <a:rPr lang="en-US" b="0" dirty="0">
                <a:solidFill>
                  <a:srgbClr val="00B0F0"/>
                </a:solidFill>
              </a:rPr>
              <a:t>every element of A is also an element of B</a:t>
            </a:r>
            <a:r>
              <a:rPr lang="en-US" b="0" dirty="0"/>
              <a:t>.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B0F0"/>
                </a:solidFill>
              </a:rPr>
              <a:t>A</a:t>
            </a:r>
            <a:r>
              <a:rPr lang="en-US" b="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⊆</a:t>
            </a:r>
            <a:r>
              <a:rPr lang="en-US" b="0" dirty="0">
                <a:solidFill>
                  <a:srgbClr val="00B0F0"/>
                </a:solidFill>
              </a:rPr>
              <a:t>B</a:t>
            </a:r>
            <a:r>
              <a:rPr lang="en-US" b="0" dirty="0"/>
              <a:t> is used to indicate that ‘A is a subset of B’.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B0F0"/>
                </a:solidFill>
              </a:rPr>
              <a:t>∅</a:t>
            </a:r>
            <a:r>
              <a:rPr lang="en-US" b="0" dirty="0"/>
              <a:t> is a subset of any set, and </a:t>
            </a:r>
            <a:r>
              <a:rPr lang="en-US" b="0" dirty="0">
                <a:solidFill>
                  <a:srgbClr val="00B0F0"/>
                </a:solidFill>
              </a:rPr>
              <a:t>any set is a subset of itself</a:t>
            </a:r>
            <a:r>
              <a:rPr lang="en-US" b="0" dirty="0"/>
              <a:t>.</a:t>
            </a:r>
          </a:p>
          <a:p>
            <a:r>
              <a:rPr lang="en-US" dirty="0"/>
              <a:t>n-subset</a:t>
            </a:r>
          </a:p>
          <a:p>
            <a:r>
              <a:rPr lang="en-US" b="0" dirty="0"/>
              <a:t>	Set Ais said to be an n-subset of B if and only if </a:t>
            </a:r>
            <a:r>
              <a:rPr lang="en-US" b="0" dirty="0">
                <a:solidFill>
                  <a:srgbClr val="00B0F0"/>
                </a:solidFill>
              </a:rPr>
              <a:t>A</a:t>
            </a:r>
            <a:r>
              <a:rPr lang="en-US" b="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⊆</a:t>
            </a:r>
            <a:r>
              <a:rPr lang="en-US" b="0" dirty="0">
                <a:solidFill>
                  <a:srgbClr val="00B0F0"/>
                </a:solidFill>
              </a:rPr>
              <a:t>B</a:t>
            </a:r>
            <a:r>
              <a:rPr lang="en-US" b="0" dirty="0"/>
              <a:t> and </a:t>
            </a:r>
            <a:r>
              <a:rPr lang="en-US" b="0" dirty="0">
                <a:solidFill>
                  <a:srgbClr val="00B0F0"/>
                </a:solidFill>
              </a:rPr>
              <a:t>| A| = n.</a:t>
            </a:r>
          </a:p>
          <a:p>
            <a:r>
              <a:rPr lang="en-US" dirty="0"/>
              <a:t>Superset</a:t>
            </a:r>
          </a:p>
          <a:p>
            <a:r>
              <a:rPr lang="en-US" b="0" dirty="0"/>
              <a:t>	The set </a:t>
            </a:r>
            <a:r>
              <a:rPr lang="en-US" b="0" dirty="0">
                <a:solidFill>
                  <a:srgbClr val="00B0F0"/>
                </a:solidFill>
              </a:rPr>
              <a:t>B is said to be a superset of A </a:t>
            </a:r>
            <a:r>
              <a:rPr lang="en-US" b="0" dirty="0"/>
              <a:t>if and only if </a:t>
            </a:r>
            <a:r>
              <a:rPr lang="en-US" b="0" dirty="0">
                <a:solidFill>
                  <a:srgbClr val="00B0F0"/>
                </a:solidFill>
              </a:rPr>
              <a:t>A is a subset of B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97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D283-57F4-45E5-B2FD-EE55D5C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4938-36BF-4E82-99A2-137D16E6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1"/>
            <a:ext cx="10775850" cy="4417254"/>
          </a:xfrm>
        </p:spPr>
        <p:txBody>
          <a:bodyPr>
            <a:normAutofit fontScale="77500" lnSpcReduction="20000"/>
          </a:bodyPr>
          <a:lstStyle/>
          <a:p>
            <a:r>
              <a:rPr lang="en-US" sz="2600" b="0" dirty="0"/>
              <a:t>Set builder notation is an alternative way of describing a set, which uses the idea of predicates.</a:t>
            </a:r>
          </a:p>
          <a:p>
            <a:r>
              <a:rPr lang="en-US" sz="2600" b="0" dirty="0"/>
              <a:t>In defining a set A, set-builder notation typically starts with a superset of A, followed by extra conditions on the members of the superset for them to be also members of the set A.</a:t>
            </a:r>
          </a:p>
          <a:p>
            <a:r>
              <a:rPr lang="en-US" b="0" dirty="0"/>
              <a:t>			E.g., A= </a:t>
            </a:r>
            <a:r>
              <a:rPr lang="en-US" b="0" dirty="0">
                <a:solidFill>
                  <a:schemeClr val="accent2"/>
                </a:solidFill>
              </a:rPr>
              <a:t>{</a:t>
            </a:r>
            <a:r>
              <a:rPr lang="en-US" b="0" dirty="0"/>
              <a:t> 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∈</a:t>
            </a:r>
            <a:r>
              <a:rPr lang="en-US" b="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b="0" dirty="0"/>
              <a:t> </a:t>
            </a:r>
            <a:r>
              <a:rPr lang="en-US" b="0" dirty="0">
                <a:solidFill>
                  <a:srgbClr val="7030A0"/>
                </a:solidFill>
              </a:rPr>
              <a:t>|</a:t>
            </a:r>
            <a:r>
              <a:rPr lang="en-US" b="0" dirty="0"/>
              <a:t> </a:t>
            </a:r>
            <a:r>
              <a:rPr lang="en-US" b="0" dirty="0">
                <a:solidFill>
                  <a:srgbClr val="00B0F0"/>
                </a:solidFill>
              </a:rPr>
              <a:t>x&lt; 7 </a:t>
            </a:r>
            <a:r>
              <a:rPr lang="en-US" b="0" dirty="0">
                <a:solidFill>
                  <a:schemeClr val="accent2"/>
                </a:solidFill>
              </a:rPr>
              <a:t>}</a:t>
            </a:r>
          </a:p>
          <a:p>
            <a:endParaRPr lang="en-US" b="0" dirty="0"/>
          </a:p>
          <a:p>
            <a:pPr algn="ctr"/>
            <a:r>
              <a:rPr lang="en-US" b="0" dirty="0">
                <a:solidFill>
                  <a:schemeClr val="accent2"/>
                </a:solidFill>
              </a:rPr>
              <a:t>the set of </a:t>
            </a:r>
            <a:r>
              <a:rPr lang="en-US" b="0" dirty="0">
                <a:solidFill>
                  <a:schemeClr val="accent6">
                    <a:lumMod val="75000"/>
                  </a:schemeClr>
                </a:solidFill>
              </a:rPr>
              <a:t>all x belong to natural numbers </a:t>
            </a:r>
            <a:r>
              <a:rPr lang="en-US" b="0" dirty="0">
                <a:solidFill>
                  <a:srgbClr val="7030A0"/>
                </a:solidFill>
              </a:rPr>
              <a:t>such that </a:t>
            </a:r>
            <a:r>
              <a:rPr lang="en-US" b="0" dirty="0">
                <a:solidFill>
                  <a:srgbClr val="00B0F0"/>
                </a:solidFill>
              </a:rPr>
              <a:t>x is less than 7</a:t>
            </a:r>
          </a:p>
          <a:p>
            <a:endParaRPr lang="en-US" b="0" dirty="0"/>
          </a:p>
          <a:p>
            <a:r>
              <a:rPr lang="en-US" sz="2900" b="0" dirty="0"/>
              <a:t>This reads as, A is the set of natural numbers such that they are less than seven.</a:t>
            </a:r>
          </a:p>
          <a:p>
            <a:r>
              <a:rPr lang="en-US" sz="2900" b="0" dirty="0"/>
              <a:t>Alternatively, A= { x | x ∈ N ∧ x&lt; 7 }</a:t>
            </a:r>
          </a:p>
          <a:p>
            <a:r>
              <a:rPr lang="en-US" sz="2900" b="0" dirty="0"/>
              <a:t>But, </a:t>
            </a:r>
            <a:r>
              <a:rPr lang="en-US" sz="2900" b="0" dirty="0">
                <a:solidFill>
                  <a:srgbClr val="FF0000"/>
                </a:solidFill>
              </a:rPr>
              <a:t>A= { x | x&lt; 7 } is wrong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4EA671-6348-489C-851B-B9C2DF20CEC1}"/>
              </a:ext>
            </a:extLst>
          </p:cNvPr>
          <p:cNvGrpSpPr/>
          <p:nvPr/>
        </p:nvGrpSpPr>
        <p:grpSpPr>
          <a:xfrm>
            <a:off x="3003407" y="3429000"/>
            <a:ext cx="6597836" cy="520504"/>
            <a:chOff x="2752490" y="3573195"/>
            <a:chExt cx="6377531" cy="54745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C08A3B-A306-45D1-92BA-087DE9B14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490" y="3573195"/>
              <a:ext cx="1947878" cy="54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E90289-195F-4C6A-B8EC-8FD10F432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2430" y="3643493"/>
              <a:ext cx="187939" cy="477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582647-62F7-49F5-AB42-017B78DEE8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0141" y="3634802"/>
              <a:ext cx="1709465" cy="48584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22C07B-C2A3-49A4-AE56-56A715F698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0926" y="3573195"/>
              <a:ext cx="2819095" cy="54745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57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784E-6E5D-42BB-8EB2-BC522815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DBD0-93DA-4E97-96A8-9AD6A9DE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Equal sets</a:t>
            </a:r>
          </a:p>
          <a:p>
            <a:r>
              <a:rPr lang="en-US" b="0" dirty="0"/>
              <a:t>	</a:t>
            </a:r>
            <a:r>
              <a:rPr lang="en-US" b="0" dirty="0">
                <a:solidFill>
                  <a:srgbClr val="00B0F0"/>
                </a:solidFill>
              </a:rPr>
              <a:t>𝐴=𝐵⇔𝐴⊆𝐵∧𝐵⊆𝐴</a:t>
            </a:r>
          </a:p>
          <a:p>
            <a:r>
              <a:rPr lang="en-US" b="0" dirty="0"/>
              <a:t>	E.g., {1,3,3,5,5,5} = {1,3,5} = {5,1,3}</a:t>
            </a:r>
          </a:p>
          <a:p>
            <a:r>
              <a:rPr lang="en-US" b="0" dirty="0"/>
              <a:t>	{1,2,3} ≠{0,1,2}</a:t>
            </a:r>
          </a:p>
          <a:p>
            <a:r>
              <a:rPr lang="en-US" dirty="0"/>
              <a:t>Proper subset</a:t>
            </a:r>
          </a:p>
          <a:p>
            <a:r>
              <a:rPr lang="en-US" b="0" dirty="0"/>
              <a:t>	A is said to be a proper subset (⊂) of B if and only if</a:t>
            </a:r>
          </a:p>
          <a:p>
            <a:r>
              <a:rPr lang="en-US" b="0" dirty="0"/>
              <a:t>		</a:t>
            </a:r>
            <a:r>
              <a:rPr lang="en-US" b="0" dirty="0">
                <a:solidFill>
                  <a:srgbClr val="00B0F0"/>
                </a:solidFill>
              </a:rPr>
              <a:t>𝐴⊆𝐵∧𝐴≠𝐵</a:t>
            </a:r>
          </a:p>
          <a:p>
            <a:r>
              <a:rPr lang="en-US" b="0" dirty="0"/>
              <a:t>	E.g., let B={4, {1,2,3}, 5}</a:t>
            </a:r>
          </a:p>
          <a:p>
            <a:pPr marL="1435100" indent="176213">
              <a:buFont typeface="Arial" panose="020B0604020202020204" pitchFamily="34" charset="0"/>
              <a:buChar char="•"/>
            </a:pPr>
            <a:r>
              <a:rPr lang="en-US" b="0" dirty="0"/>
              <a:t>	4∈𝐵 ,1∉𝐵</a:t>
            </a:r>
          </a:p>
          <a:p>
            <a:pPr marL="1435100" indent="176213">
              <a:buFont typeface="Arial" panose="020B0604020202020204" pitchFamily="34" charset="0"/>
              <a:buChar char="•"/>
            </a:pPr>
            <a:r>
              <a:rPr lang="en-US" b="0" dirty="0"/>
              <a:t>	{1,2,3}∈𝐵 , {4}⊆𝐵</a:t>
            </a:r>
          </a:p>
          <a:p>
            <a:pPr marL="1435100" indent="176213">
              <a:buFont typeface="Arial" panose="020B0604020202020204" pitchFamily="34" charset="0"/>
              <a:buChar char="•"/>
            </a:pPr>
            <a:r>
              <a:rPr lang="en-US" b="0" dirty="0"/>
              <a:t>	{{1,2,3}}⊆𝐵</a:t>
            </a:r>
          </a:p>
        </p:txBody>
      </p:sp>
    </p:spTree>
    <p:extLst>
      <p:ext uri="{BB962C8B-B14F-4D97-AF65-F5344CB8AC3E}">
        <p14:creationId xmlns:p14="http://schemas.microsoft.com/office/powerpoint/2010/main" val="268231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FE4D-FF70-4655-9274-029C52C1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and Infinite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7C45-1E0A-4B17-AB07-B4633E36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/>
              <a:t>S is said to be a finite set that has a </a:t>
            </a:r>
            <a:r>
              <a:rPr lang="en-US" b="0" dirty="0">
                <a:solidFill>
                  <a:srgbClr val="00B0F0"/>
                </a:solidFill>
              </a:rPr>
              <a:t>finite number </a:t>
            </a:r>
            <a:r>
              <a:rPr lang="en-US" b="0" dirty="0"/>
              <a:t>of </a:t>
            </a:r>
            <a:r>
              <a:rPr lang="en-US" b="0" dirty="0">
                <a:solidFill>
                  <a:srgbClr val="00B0F0"/>
                </a:solidFill>
              </a:rPr>
              <a:t>distinct elements. </a:t>
            </a:r>
          </a:p>
          <a:p>
            <a:r>
              <a:rPr lang="en-US" b="0" dirty="0"/>
              <a:t>The number is called the </a:t>
            </a:r>
            <a:r>
              <a:rPr lang="en-US" b="0" dirty="0">
                <a:solidFill>
                  <a:srgbClr val="00B0F0"/>
                </a:solidFill>
              </a:rPr>
              <a:t>cardinality of S</a:t>
            </a:r>
            <a:r>
              <a:rPr lang="en-US" b="0" dirty="0"/>
              <a:t>, denoted by </a:t>
            </a:r>
            <a:r>
              <a:rPr lang="en-US" b="0" dirty="0">
                <a:solidFill>
                  <a:srgbClr val="00B0F0"/>
                </a:solidFill>
              </a:rPr>
              <a:t>|S|</a:t>
            </a:r>
            <a:r>
              <a:rPr lang="en-US" b="0" dirty="0"/>
              <a:t>.</a:t>
            </a:r>
          </a:p>
          <a:p>
            <a:r>
              <a:rPr lang="en-US" b="0" dirty="0"/>
              <a:t>A set is said to be infinite if it is not finite.</a:t>
            </a:r>
          </a:p>
          <a:p>
            <a:r>
              <a:rPr lang="en-US" b="0" dirty="0"/>
              <a:t>	E.g., 𝐴={1,3,3,3,5,5,5,5 }				</a:t>
            </a:r>
            <a:r>
              <a:rPr lang="en-US" b="0" dirty="0">
                <a:solidFill>
                  <a:srgbClr val="00B0F0"/>
                </a:solidFill>
              </a:rPr>
              <a:t>|𝐴|=3</a:t>
            </a:r>
          </a:p>
          <a:p>
            <a:r>
              <a:rPr lang="en-US" b="0" dirty="0"/>
              <a:t>		𝐴={Ahmed, Mohamed, Ibrahim, Mariyam} 	</a:t>
            </a:r>
            <a:r>
              <a:rPr lang="en-US" b="0" dirty="0">
                <a:solidFill>
                  <a:srgbClr val="00B0F0"/>
                </a:solidFill>
              </a:rPr>
              <a:t>|𝐴|=4</a:t>
            </a:r>
          </a:p>
          <a:p>
            <a:r>
              <a:rPr lang="en-US" b="0" dirty="0"/>
              <a:t>		𝐴=∅	</a:t>
            </a:r>
            <a:r>
              <a:rPr lang="en-US" b="0" dirty="0">
                <a:solidFill>
                  <a:srgbClr val="00B0F0"/>
                </a:solidFill>
              </a:rPr>
              <a:t> 					|𝐴|= 0</a:t>
            </a:r>
          </a:p>
          <a:p>
            <a:r>
              <a:rPr lang="en-US" b="0" dirty="0"/>
              <a:t>		Z is an infinite set. </a:t>
            </a:r>
            <a:r>
              <a:rPr lang="en-US" b="0" dirty="0">
                <a:solidFill>
                  <a:srgbClr val="00B0F0"/>
                </a:solidFill>
              </a:rPr>
              <a:t>It does not contain a finite number of elements.</a:t>
            </a:r>
          </a:p>
          <a:p>
            <a:r>
              <a:rPr lang="en-US" b="0" dirty="0"/>
              <a:t>		𝐴={4,1,2,3,5}</a:t>
            </a:r>
            <a:r>
              <a:rPr lang="en-US" b="0" dirty="0">
                <a:solidFill>
                  <a:srgbClr val="00B0F0"/>
                </a:solidFill>
              </a:rPr>
              <a:t> 					|𝐴|= 3</a:t>
            </a:r>
          </a:p>
        </p:txBody>
      </p:sp>
    </p:spTree>
    <p:extLst>
      <p:ext uri="{BB962C8B-B14F-4D97-AF65-F5344CB8AC3E}">
        <p14:creationId xmlns:p14="http://schemas.microsoft.com/office/powerpoint/2010/main" val="269695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DC9-6D94-4CFE-9680-C2504F89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 Operation -Union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029F-0962-4082-A9AA-91717A53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The union of the sets A and B, denoted by 𝐴</a:t>
            </a:r>
            <a:r>
              <a:rPr lang="en-US" sz="2000" b="0" dirty="0">
                <a:solidFill>
                  <a:srgbClr val="00B0F0"/>
                </a:solidFill>
              </a:rPr>
              <a:t>∪</a:t>
            </a:r>
            <a:r>
              <a:rPr lang="en-US" sz="2000" b="0" dirty="0"/>
              <a:t>𝐵, is the set that contains all those elements x which satisfy the statement 𝑥∈𝐴</a:t>
            </a:r>
            <a:r>
              <a:rPr lang="en-US" sz="2000" b="0" dirty="0">
                <a:solidFill>
                  <a:srgbClr val="00B0F0"/>
                </a:solidFill>
              </a:rPr>
              <a:t>∨</a:t>
            </a:r>
            <a:r>
              <a:rPr lang="en-US" sz="2000" b="0" dirty="0"/>
              <a:t>𝑥∈𝐵. That is, </a:t>
            </a:r>
            <a:r>
              <a:rPr lang="en-US" sz="2000" dirty="0"/>
              <a:t>𝐴∪𝐵={𝑥|𝑥∈𝐴∨𝑥∈𝐵}</a:t>
            </a:r>
          </a:p>
          <a:p>
            <a:endParaRPr lang="en-US" sz="2000" b="0" dirty="0"/>
          </a:p>
          <a:p>
            <a:r>
              <a:rPr lang="en-US" sz="2000" b="0" dirty="0"/>
              <a:t>E.g., Let 𝐴={2,3,4} and 𝐵=1,3,5, then 𝐴∪𝐵=?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D6CD-D8F6-41DC-AB3A-CB68E150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91" y="2884470"/>
            <a:ext cx="4043400" cy="30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5C12-BF74-43BA-90F7-5F8C995B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 -Intersection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E023-6E16-42E3-A4CF-D9BD55D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The intersection of the sets A and B, denoted by 𝐴∩𝐵, is the set that contains all those elements x which satisfy the statement 𝑥∈𝐴</a:t>
            </a:r>
            <a:r>
              <a:rPr lang="en-US" sz="2000" b="0" dirty="0">
                <a:solidFill>
                  <a:srgbClr val="00B0F0"/>
                </a:solidFill>
              </a:rPr>
              <a:t>∧</a:t>
            </a:r>
            <a:r>
              <a:rPr lang="en-US" sz="2000" b="0" dirty="0"/>
              <a:t>𝑥∈𝐵.</a:t>
            </a:r>
          </a:p>
          <a:p>
            <a:r>
              <a:rPr lang="en-US" sz="2000" b="0" dirty="0"/>
              <a:t>That is, </a:t>
            </a:r>
            <a:r>
              <a:rPr lang="en-US" sz="2000" dirty="0"/>
              <a:t>𝐴∩𝐵={𝑥|𝑥∈𝐴∧𝑥∈𝐵}</a:t>
            </a:r>
          </a:p>
          <a:p>
            <a:r>
              <a:rPr lang="en-US" sz="2000" b="0" dirty="0"/>
              <a:t>E.g., Let 𝐴={2,3,4}and 𝐵={1,3,5} then 𝐴∩𝐵=?</a:t>
            </a:r>
          </a:p>
          <a:p>
            <a:r>
              <a:rPr lang="en-US" sz="2000" b="0" dirty="0">
                <a:solidFill>
                  <a:srgbClr val="00B0F0"/>
                </a:solidFill>
              </a:rPr>
              <a:t>A and B are disjoint ⇔𝐴∩𝐵=∅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CEFD4-426F-4494-A1A6-DC90F9F1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53" y="2945013"/>
            <a:ext cx="4628546" cy="32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8618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1876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Yu Gothic</vt:lpstr>
      <vt:lpstr>Arial</vt:lpstr>
      <vt:lpstr>Cambria Math</vt:lpstr>
      <vt:lpstr>The Hand</vt:lpstr>
      <vt:lpstr>The Serif Hand</vt:lpstr>
      <vt:lpstr>Verdana</vt:lpstr>
      <vt:lpstr>ChitchatVTI</vt:lpstr>
      <vt:lpstr>Set theory</vt:lpstr>
      <vt:lpstr>What is a Set?</vt:lpstr>
      <vt:lpstr>Universal Set</vt:lpstr>
      <vt:lpstr>Basic Concepts in Sets</vt:lpstr>
      <vt:lpstr>Set Builder Notation</vt:lpstr>
      <vt:lpstr>Equivalence of Sets</vt:lpstr>
      <vt:lpstr>Finite and Infinite Set</vt:lpstr>
      <vt:lpstr>Set Operation -Union</vt:lpstr>
      <vt:lpstr>Set Operation -Intersection</vt:lpstr>
      <vt:lpstr>Set Operation -Difference</vt:lpstr>
      <vt:lpstr>Set Operation -Complement</vt:lpstr>
      <vt:lpstr>Formulae in Set Theory</vt:lpstr>
      <vt:lpstr>Identity in Set Theory</vt:lpstr>
      <vt:lpstr>Exercise: Identity of Sets</vt:lpstr>
      <vt:lpstr>Power Set</vt:lpstr>
      <vt:lpstr>Cartesian Product</vt:lpstr>
      <vt:lpstr>k-fold Product of a Set</vt:lpstr>
      <vt:lpstr>Counting</vt:lpstr>
      <vt:lpstr>Set exercise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Lyernisha Franglin</dc:creator>
  <cp:lastModifiedBy>Lyernisha Franglin</cp:lastModifiedBy>
  <cp:revision>4</cp:revision>
  <dcterms:created xsi:type="dcterms:W3CDTF">2021-11-15T06:57:01Z</dcterms:created>
  <dcterms:modified xsi:type="dcterms:W3CDTF">2021-11-15T10:57:23Z</dcterms:modified>
</cp:coreProperties>
</file>