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sldIdLst>
    <p:sldId id="256" r:id="rId2"/>
    <p:sldId id="272" r:id="rId3"/>
    <p:sldId id="327" r:id="rId4"/>
    <p:sldId id="328" r:id="rId5"/>
    <p:sldId id="329" r:id="rId6"/>
    <p:sldId id="330" r:id="rId7"/>
    <p:sldId id="304" r:id="rId8"/>
    <p:sldId id="305" r:id="rId9"/>
    <p:sldId id="306" r:id="rId10"/>
    <p:sldId id="307" r:id="rId11"/>
    <p:sldId id="308" r:id="rId12"/>
    <p:sldId id="331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4" r:id="rId24"/>
    <p:sldId id="319" r:id="rId25"/>
    <p:sldId id="325" r:id="rId26"/>
    <p:sldId id="321" r:id="rId27"/>
    <p:sldId id="323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09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E080-10F7-4C81-8283-A67F15198243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3AB5-2A85-43D7-82CC-0F3534775D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3D28435-576F-4EF8-998E-7411A1FA1ABA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4059ED-EEB2-4EF3-B455-54898F866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90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and Analysis of 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257800"/>
            <a:ext cx="2743200" cy="7832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Presentation by</a:t>
            </a:r>
          </a:p>
          <a:p>
            <a:pPr algn="ctr"/>
            <a:r>
              <a:rPr lang="en-US" dirty="0" smtClean="0"/>
              <a:t>Lyernisha S R</a:t>
            </a:r>
            <a:endParaRPr lang="en-US" dirty="0"/>
          </a:p>
        </p:txBody>
      </p:sp>
      <p:pic>
        <p:nvPicPr>
          <p:cNvPr id="5" name="Picture 4" descr="vi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90600"/>
            <a:ext cx="1219200" cy="121920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1831398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Issues to consider when choosing data structures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Can the data structure be easily searched?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the data structure be easily updated?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Does the data structure provide a way of recovering an earlier state in the computation?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the problem be formulated in terms of one of the common data structures such as arrays, sets, queues, stacks, trees, graphs, and lists?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Verification: some preliminary questions.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/>
              <a:t>Programming is complex and time-intensive.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Much </a:t>
            </a:r>
            <a:r>
              <a:rPr lang="en-US" sz="2400" dirty="0" smtClean="0"/>
              <a:t>time expended(spent) checking </a:t>
            </a:r>
            <a:r>
              <a:rPr lang="en-US" sz="2400" dirty="0" smtClean="0"/>
              <a:t>programs.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Difficult to verify that a program works in all cases.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So rigorous mathematical techniques can be applied to help guarantee a program’s </a:t>
            </a:r>
            <a:r>
              <a:rPr lang="en-US" sz="2400" dirty="0" smtClean="0"/>
              <a:t>validity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Verification: some preliminary questions.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We </a:t>
            </a:r>
            <a:r>
              <a:rPr lang="en-US" sz="1400" dirty="0" smtClean="0"/>
              <a:t>need to ask ourselves: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/>
              <a:t>What happens in a program given certain input?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/>
              <a:t>What is the execution path taken? A variety of paths may be possible to attain successful termination.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/>
              <a:t>But for a given set of input conditions, only ONE path can be taken.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dirty="0" smtClean="0"/>
              <a:t>This process can be characterized as a sequence of transitions from one computation state to another, wherein a </a:t>
            </a:r>
            <a:r>
              <a:rPr lang="en-US" sz="1400" b="1" dirty="0" smtClean="0"/>
              <a:t>STATE is defined in terms of the values </a:t>
            </a:r>
            <a:r>
              <a:rPr lang="en-US" sz="1400" dirty="0" smtClean="0"/>
              <a:t>held by program variables at a given time point. </a:t>
            </a:r>
          </a:p>
          <a:p>
            <a:pPr marL="58738" indent="0">
              <a:lnSpc>
                <a:spcPct val="170000"/>
              </a:lnSpc>
              <a:buNone/>
            </a:pPr>
            <a:r>
              <a:rPr lang="en-US" sz="1400" dirty="0" smtClean="0"/>
              <a:t>A </a:t>
            </a:r>
            <a:r>
              <a:rPr lang="en-US" sz="1400" b="1" dirty="0" smtClean="0"/>
              <a:t>state transition occurs when </a:t>
            </a:r>
            <a:r>
              <a:rPr lang="en-US" sz="1400" dirty="0" smtClean="0"/>
              <a:t>the value of a variable changes and control transferred to the next instruction on the current execution path.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Verification: some preliminary questions.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2575" indent="7938">
              <a:lnSpc>
                <a:spcPct val="210000"/>
              </a:lnSpc>
              <a:buNone/>
            </a:pPr>
            <a:r>
              <a:rPr lang="en-US" dirty="0" smtClean="0"/>
              <a:t>All this provides the basis for establishing a foundation on which to construct:</a:t>
            </a:r>
          </a:p>
          <a:p>
            <a:pPr marL="282575" indent="7938">
              <a:lnSpc>
                <a:spcPct val="210000"/>
              </a:lnSpc>
              <a:buNone/>
            </a:pPr>
            <a:r>
              <a:rPr lang="en-US" b="1" dirty="0" smtClean="0"/>
              <a:t>CORRECTNESS PROOFS for algorithms</a:t>
            </a:r>
          </a:p>
          <a:p>
            <a:pPr marL="282575" indent="7938">
              <a:lnSpc>
                <a:spcPct val="210000"/>
              </a:lnSpc>
              <a:buNone/>
            </a:pPr>
            <a:r>
              <a:rPr lang="en-US" dirty="0" smtClean="0"/>
              <a:t>This leads us to the </a:t>
            </a:r>
            <a:r>
              <a:rPr lang="en-US" b="1" dirty="0" smtClean="0"/>
              <a:t>analysis of algorithms to determine their</a:t>
            </a:r>
          </a:p>
          <a:p>
            <a:pPr marL="282575" indent="7938">
              <a:lnSpc>
                <a:spcPct val="210000"/>
              </a:lnSpc>
              <a:buFont typeface="Wingdings" pitchFamily="2" charset="2"/>
              <a:buChar char="ü"/>
            </a:pPr>
            <a:r>
              <a:rPr lang="en-US" dirty="0" smtClean="0"/>
              <a:t>Correctness</a:t>
            </a:r>
          </a:p>
          <a:p>
            <a:pPr marL="282575" indent="7938">
              <a:lnSpc>
                <a:spcPct val="210000"/>
              </a:lnSpc>
              <a:buFont typeface="Wingdings" pitchFamily="2" charset="2"/>
              <a:buChar char="ü"/>
            </a:pPr>
            <a:r>
              <a:rPr lang="en-US" dirty="0" smtClean="0"/>
              <a:t>Efficiency </a:t>
            </a:r>
          </a:p>
          <a:p>
            <a:pPr marL="282575" indent="7938">
              <a:lnSpc>
                <a:spcPct val="210000"/>
              </a:lnSpc>
              <a:buNone/>
            </a:pPr>
            <a:r>
              <a:rPr lang="en-US" dirty="0" smtClean="0"/>
              <a:t>using a variety of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What is a ‘good’ algorithm?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Does the proposed algorithm work?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How do we determine this?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Does it work in </a:t>
            </a:r>
            <a:r>
              <a:rPr lang="en-US" sz="1600" b="1" dirty="0" smtClean="0">
                <a:solidFill>
                  <a:srgbClr val="000000"/>
                </a:solidFill>
              </a:rPr>
              <a:t>ALL cases?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Correctness proofs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Verification</a:t>
            </a:r>
          </a:p>
          <a:p>
            <a:pPr marL="365125" indent="-1984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00"/>
                </a:solidFill>
              </a:rPr>
              <a:t>Input and output assertions</a:t>
            </a:r>
          </a:p>
          <a:p>
            <a:pPr>
              <a:lnSpc>
                <a:spcPct val="22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Goodness can be measured and/or quantified in both:</a:t>
            </a:r>
          </a:p>
          <a:p>
            <a:pPr>
              <a:lnSpc>
                <a:spcPct val="220000"/>
              </a:lnSpc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FF0000"/>
                </a:solidFill>
              </a:rPr>
              <a:t>Qualitative</a:t>
            </a:r>
          </a:p>
          <a:p>
            <a:pPr>
              <a:lnSpc>
                <a:spcPct val="220000"/>
              </a:lnSpc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FF0000"/>
                </a:solidFill>
              </a:rPr>
              <a:t>Quantitative</a:t>
            </a:r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905000"/>
            <a:ext cx="309562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Qualitative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/>
              <a:t>1. Simple but powerful solutions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2. Can be easily understood by others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3. They are easily modifiable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4. They are computationally correct for a clearly defined set of contexts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5. Can be understood at different levels of abstraction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6. Computationally economical in terms of space and time resources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7. Well documented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8. They should not be machine-dependent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9. They can be used as sub-procedures for other programs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10. They exhibit elegance in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Enable us to predict a program’s: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err="1" smtClean="0"/>
              <a:t>behaviour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from different operational perspectives and to: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compare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different algorithms working on the same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738" indent="0">
              <a:lnSpc>
                <a:spcPct val="150000"/>
              </a:lnSpc>
              <a:buNone/>
            </a:pPr>
            <a:r>
              <a:rPr lang="en-US" sz="1600" dirty="0" smtClean="0"/>
              <a:t>Programs are written using only a very basic and small collection of instructions or programming constructs.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Only </a:t>
            </a:r>
            <a:r>
              <a:rPr lang="en-US" sz="1600" dirty="0" smtClean="0"/>
              <a:t>a limited number of programming constructs are used to perform all computations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Fundamentally: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Instructions </a:t>
            </a:r>
            <a:r>
              <a:rPr lang="en-US" sz="1600" dirty="0" smtClean="0"/>
              <a:t>for </a:t>
            </a:r>
            <a:r>
              <a:rPr lang="en-US" sz="1600" b="1" dirty="0" smtClean="0"/>
              <a:t>storing information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Instructions </a:t>
            </a:r>
            <a:r>
              <a:rPr lang="en-US" sz="1600" dirty="0" smtClean="0"/>
              <a:t>for mathematical </a:t>
            </a:r>
            <a:r>
              <a:rPr lang="en-US" sz="1600" b="1" dirty="0" smtClean="0"/>
              <a:t>calculations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Instructions </a:t>
            </a:r>
            <a:r>
              <a:rPr lang="en-US" sz="1600" dirty="0" smtClean="0"/>
              <a:t>for </a:t>
            </a:r>
            <a:r>
              <a:rPr lang="en-US" sz="1600" b="1" dirty="0" smtClean="0"/>
              <a:t>comparing information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Instructions </a:t>
            </a:r>
            <a:r>
              <a:rPr lang="en-US" sz="1600" dirty="0" smtClean="0"/>
              <a:t>for controlling </a:t>
            </a:r>
            <a:r>
              <a:rPr lang="en-US" sz="1600" b="1" dirty="0" smtClean="0"/>
              <a:t>how computations are performed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 smtClean="0"/>
              <a:t>All these constructs feature in high level programming languages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They </a:t>
            </a:r>
            <a:r>
              <a:rPr lang="en-US" sz="1600" dirty="0" smtClean="0"/>
              <a:t>are then </a:t>
            </a:r>
            <a:r>
              <a:rPr lang="en-US" sz="1600" b="1" dirty="0" smtClean="0"/>
              <a:t>combined to form larger, complex computational constructs – </a:t>
            </a:r>
            <a:r>
              <a:rPr lang="en-US" sz="1600" dirty="0" smtClean="0"/>
              <a:t>programs, sub-programs, sub-routines, and so on.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="1" dirty="0" smtClean="0"/>
          </a:p>
          <a:p>
            <a:pPr>
              <a:lnSpc>
                <a:spcPct val="220000"/>
              </a:lnSpc>
              <a:buNone/>
            </a:pPr>
            <a:r>
              <a:rPr lang="en-US" dirty="0" smtClean="0"/>
              <a:t>1</a:t>
            </a:r>
            <a:r>
              <a:rPr lang="en-US" sz="3500" dirty="0" smtClean="0"/>
              <a:t>. </a:t>
            </a:r>
            <a:r>
              <a:rPr lang="en-US" sz="3500" b="1" dirty="0" smtClean="0"/>
              <a:t>Exchanging the values of two variables – given two variables a and b, exchange </a:t>
            </a:r>
            <a:r>
              <a:rPr lang="en-US" sz="3500" dirty="0" smtClean="0"/>
              <a:t>the values assigned to them</a:t>
            </a:r>
          </a:p>
          <a:p>
            <a:pPr>
              <a:lnSpc>
                <a:spcPct val="220000"/>
              </a:lnSpc>
              <a:buNone/>
            </a:pPr>
            <a:r>
              <a:rPr lang="en-US" sz="3500" dirty="0" smtClean="0"/>
              <a:t>2. </a:t>
            </a:r>
            <a:r>
              <a:rPr lang="en-US" sz="3500" b="1" dirty="0" smtClean="0"/>
              <a:t>Counting – given a set of n students’ examination marks (in the range 0 to 100) </a:t>
            </a:r>
            <a:r>
              <a:rPr lang="en-US" sz="3500" dirty="0" smtClean="0"/>
              <a:t>make a count of the number of students that passed the examination, where the pass mark is 50.</a:t>
            </a:r>
          </a:p>
          <a:p>
            <a:pPr>
              <a:lnSpc>
                <a:spcPct val="220000"/>
              </a:lnSpc>
              <a:buNone/>
            </a:pPr>
            <a:r>
              <a:rPr lang="en-US" sz="3500" dirty="0" smtClean="0"/>
              <a:t>3. </a:t>
            </a:r>
            <a:r>
              <a:rPr lang="en-US" sz="3500" b="1" dirty="0" smtClean="0"/>
              <a:t>Summation of a set of numbers – given a set of n numbers, design an algorithm </a:t>
            </a:r>
            <a:r>
              <a:rPr lang="en-US" sz="3500" dirty="0" smtClean="0"/>
              <a:t>that adds these numbers and returns the resultant sum (assume n is &gt; or = 0).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Exchanging values: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is a fundamental process that recurs in many different searching and sorting algorithms.</a:t>
            </a:r>
          </a:p>
          <a:p>
            <a:pPr>
              <a:buNone/>
            </a:pPr>
            <a:r>
              <a:rPr lang="en-US" sz="1800" b="1" dirty="0" smtClean="0"/>
              <a:t>Counting values: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Counting is central to almost all algorithms.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Generally, a count is made of some value that is part of a set of values or satisfies some condition.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For example, given a set of n students’ examination marks (in the range 0 to 100) make a count of the number of students that passed the exam. A pass is awarded for all students with a mark of 50 and above</a:t>
            </a:r>
          </a:p>
          <a:p>
            <a:pPr>
              <a:buNone/>
            </a:pPr>
            <a:r>
              <a:rPr lang="en-US" sz="1800" b="1" dirty="0" smtClean="0"/>
              <a:t>Summation: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again, a fundamental operation in many algorithms.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Frequently there is a need to add a collection of numbers together.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 and problem solving-2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algorithmic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/>
          </a:p>
          <a:p>
            <a:pPr marL="115888" indent="0">
              <a:lnSpc>
                <a:spcPct val="200000"/>
              </a:lnSpc>
              <a:buNone/>
            </a:pPr>
            <a:r>
              <a:rPr lang="en-US" dirty="0" smtClean="0"/>
              <a:t>Most algorithmic processes can be described in the following ways, as either: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Sequence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Selection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Iteration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These three forms are sufficient for constructing any algorithm</a:t>
            </a:r>
            <a:endParaRPr lang="en-US" dirty="0"/>
          </a:p>
        </p:txBody>
      </p:sp>
      <p:pic>
        <p:nvPicPr>
          <p:cNvPr id="4" name="Picture 3" descr="1_hcabPx3mZGIgWOiMYkyjX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667000"/>
            <a:ext cx="4190999" cy="2357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100" b="1" dirty="0" smtClean="0"/>
              <a:t>A list of statements: do this, then this then this; one</a:t>
            </a:r>
          </a:p>
          <a:p>
            <a:pPr>
              <a:lnSpc>
                <a:spcPct val="170000"/>
              </a:lnSpc>
              <a:buNone/>
            </a:pPr>
            <a:r>
              <a:rPr lang="en-US" sz="1100" b="1" dirty="0" smtClean="0"/>
              <a:t>instruction after another</a:t>
            </a:r>
          </a:p>
          <a:p>
            <a:pPr>
              <a:lnSpc>
                <a:spcPct val="170000"/>
              </a:lnSpc>
              <a:buNone/>
            </a:pPr>
            <a:r>
              <a:rPr lang="en-US" sz="1100" b="1" dirty="0" smtClean="0"/>
              <a:t>Coffee-making algorithm:</a:t>
            </a:r>
          </a:p>
          <a:p>
            <a:pPr>
              <a:lnSpc>
                <a:spcPct val="170000"/>
              </a:lnSpc>
              <a:buNone/>
            </a:pPr>
            <a:r>
              <a:rPr lang="en-US" sz="1100" dirty="0" smtClean="0"/>
              <a:t>1. Boil water</a:t>
            </a:r>
          </a:p>
          <a:p>
            <a:pPr>
              <a:lnSpc>
                <a:spcPct val="170000"/>
              </a:lnSpc>
              <a:buNone/>
            </a:pPr>
            <a:r>
              <a:rPr lang="en-US" sz="1100" dirty="0" smtClean="0"/>
              <a:t>2. Put coffee in cup</a:t>
            </a:r>
          </a:p>
          <a:p>
            <a:pPr>
              <a:lnSpc>
                <a:spcPct val="170000"/>
              </a:lnSpc>
              <a:buNone/>
            </a:pPr>
            <a:r>
              <a:rPr lang="en-US" sz="1100" dirty="0" smtClean="0"/>
              <a:t>3. Add water to cup</a:t>
            </a:r>
          </a:p>
          <a:p>
            <a:pPr>
              <a:lnSpc>
                <a:spcPct val="170000"/>
              </a:lnSpc>
              <a:buNone/>
            </a:pPr>
            <a:r>
              <a:rPr lang="en-US" sz="1100" b="1" dirty="0" smtClean="0"/>
              <a:t>Comprises a simple SEQUENCE of steps: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100" dirty="0" smtClean="0"/>
              <a:t>Each step executed one at a time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100" dirty="0" smtClean="0"/>
              <a:t>Each step is executed once only and none are omitted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100" dirty="0" smtClean="0"/>
              <a:t>The order of the steps is always the same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100" dirty="0" smtClean="0"/>
              <a:t>Execution of last step is equivalent to terminating the algorithm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1100" dirty="0" smtClean="0"/>
              <a:t>Such a structure is highly inflexible and cannot respond </a:t>
            </a:r>
            <a:r>
              <a:rPr lang="en-US" sz="1100" dirty="0" smtClean="0"/>
              <a:t>to changes </a:t>
            </a:r>
            <a:r>
              <a:rPr lang="en-US" sz="1100" dirty="0" smtClean="0"/>
              <a:t>in the environment.</a:t>
            </a:r>
            <a:endParaRPr lang="en-US" sz="1100" dirty="0"/>
          </a:p>
        </p:txBody>
      </p:sp>
      <p:pic>
        <p:nvPicPr>
          <p:cNvPr id="5" name="Picture 4" descr="Control-flow-of-elementary-control-structures.png"/>
          <p:cNvPicPr>
            <a:picLocks noChangeAspect="1"/>
          </p:cNvPicPr>
          <p:nvPr/>
        </p:nvPicPr>
        <p:blipFill>
          <a:blip r:embed="rId2"/>
          <a:srcRect r="83882"/>
          <a:stretch>
            <a:fillRect/>
          </a:stretch>
        </p:blipFill>
        <p:spPr>
          <a:xfrm>
            <a:off x="6400800" y="1981200"/>
            <a:ext cx="130492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-flow-of-elementary-control-structures.png"/>
          <p:cNvPicPr>
            <a:picLocks noChangeAspect="1"/>
          </p:cNvPicPr>
          <p:nvPr/>
        </p:nvPicPr>
        <p:blipFill>
          <a:blip r:embed="rId2"/>
          <a:srcRect l="18941" r="33059"/>
          <a:stretch>
            <a:fillRect/>
          </a:stretch>
        </p:blipFill>
        <p:spPr>
          <a:xfrm>
            <a:off x="5257800" y="3200400"/>
            <a:ext cx="3886200" cy="248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Enables more flexible behavior as the algorithm’s actions can be determined by a range of conditions, not just one.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If the robot opens the coffee jar and finds it empty what does it do?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It needs to execute an alternative step: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Get new jar from cupboard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So we expand or enhance step 2  Open coffee jar thus: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Take coffee jar off shelf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if jar is empty</a:t>
            </a:r>
          </a:p>
          <a:p>
            <a:pPr>
              <a:lnSpc>
                <a:spcPct val="170000"/>
              </a:lnSpc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		then get new jar from cupboard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Remove lid from jar</a:t>
            </a:r>
          </a:p>
          <a:p>
            <a:pPr marL="53975" indent="0">
              <a:lnSpc>
                <a:spcPct val="170000"/>
              </a:lnSpc>
              <a:buNone/>
            </a:pPr>
            <a:r>
              <a:rPr lang="en-US" dirty="0" smtClean="0"/>
              <a:t>Important change here is the inclusion of the </a:t>
            </a:r>
            <a:r>
              <a:rPr lang="en-US" b="1" i="1" dirty="0" smtClean="0"/>
              <a:t>if then clause which enables the </a:t>
            </a:r>
            <a:r>
              <a:rPr lang="en-US" b="1" dirty="0" smtClean="0"/>
              <a:t>SELECTION of different courses of action depending on conditions being true or false.</a:t>
            </a:r>
          </a:p>
          <a:p>
            <a:pPr>
              <a:lnSpc>
                <a:spcPct val="17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condition then action else a different action</a:t>
            </a:r>
          </a:p>
          <a:p>
            <a:pPr>
              <a:buNone/>
            </a:pPr>
            <a:r>
              <a:rPr lang="en-US" sz="2400" dirty="0" smtClean="0"/>
              <a:t>To arbitrary levels of complexity:</a:t>
            </a:r>
          </a:p>
          <a:p>
            <a:pPr>
              <a:buNone/>
            </a:pPr>
            <a:r>
              <a:rPr lang="en-US" sz="2400" b="1" dirty="0" smtClean="0"/>
              <a:t>If </a:t>
            </a:r>
            <a:r>
              <a:rPr lang="en-US" sz="2400" dirty="0" smtClean="0"/>
              <a:t>x &gt; y</a:t>
            </a:r>
          </a:p>
          <a:p>
            <a:pPr>
              <a:buNone/>
            </a:pPr>
            <a:r>
              <a:rPr lang="en-US" sz="2400" b="1" dirty="0" smtClean="0"/>
              <a:t>	then </a:t>
            </a:r>
            <a:r>
              <a:rPr lang="en-US" sz="2400" b="1" dirty="0" smtClean="0"/>
              <a:t>if  </a:t>
            </a:r>
            <a:r>
              <a:rPr lang="en-US" sz="2400" dirty="0" smtClean="0"/>
              <a:t>x &gt; z</a:t>
            </a:r>
          </a:p>
          <a:p>
            <a:pPr>
              <a:buNone/>
            </a:pPr>
            <a:r>
              <a:rPr lang="en-US" sz="2400" b="1" dirty="0" smtClean="0"/>
              <a:t>		then </a:t>
            </a:r>
            <a:r>
              <a:rPr lang="en-US" sz="2400" dirty="0" smtClean="0"/>
              <a:t>choose x</a:t>
            </a:r>
          </a:p>
          <a:p>
            <a:pPr>
              <a:buNone/>
            </a:pPr>
            <a:r>
              <a:rPr lang="en-US" sz="2400" b="1" dirty="0" smtClean="0"/>
              <a:t>	else </a:t>
            </a:r>
            <a:r>
              <a:rPr lang="en-US" sz="2400" dirty="0" smtClean="0"/>
              <a:t>choose z</a:t>
            </a:r>
          </a:p>
          <a:p>
            <a:pPr>
              <a:buNone/>
            </a:pPr>
            <a:r>
              <a:rPr lang="en-US" sz="2400" b="1" dirty="0" smtClean="0"/>
              <a:t>else if </a:t>
            </a:r>
            <a:r>
              <a:rPr lang="en-US" sz="2400" dirty="0" smtClean="0"/>
              <a:t>y &gt; z</a:t>
            </a:r>
          </a:p>
          <a:p>
            <a:pPr>
              <a:buNone/>
            </a:pPr>
            <a:r>
              <a:rPr lang="en-US" sz="2400" b="1" dirty="0" smtClean="0"/>
              <a:t>	then </a:t>
            </a:r>
            <a:r>
              <a:rPr lang="en-US" sz="2400" dirty="0" smtClean="0"/>
              <a:t>choose y</a:t>
            </a:r>
          </a:p>
          <a:p>
            <a:pPr>
              <a:buNone/>
            </a:pPr>
            <a:r>
              <a:rPr lang="en-US" sz="2400" b="1" dirty="0" smtClean="0"/>
              <a:t>else </a:t>
            </a:r>
            <a:r>
              <a:rPr lang="en-US" sz="2400" dirty="0" smtClean="0"/>
              <a:t>choose</a:t>
            </a:r>
            <a:r>
              <a:rPr lang="en-US" sz="2400" b="1" dirty="0" smtClean="0"/>
              <a:t> </a:t>
            </a:r>
            <a:r>
              <a:rPr lang="en-US" sz="2400" dirty="0" smtClean="0"/>
              <a:t>z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51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x=2, y= 6, z=10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rol-flow-of-elementary-control-structures.png"/>
          <p:cNvPicPr>
            <a:picLocks noChangeAspect="1"/>
          </p:cNvPicPr>
          <p:nvPr/>
        </p:nvPicPr>
        <p:blipFill>
          <a:blip r:embed="rId2"/>
          <a:srcRect l="66941"/>
          <a:stretch>
            <a:fillRect/>
          </a:stretch>
        </p:blipFill>
        <p:spPr>
          <a:xfrm>
            <a:off x="6019800" y="2819400"/>
            <a:ext cx="2676525" cy="248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600" b="1" dirty="0" smtClean="0"/>
              <a:t>Keep repeating something until a condition </a:t>
            </a:r>
            <a:r>
              <a:rPr lang="en-US" sz="2600" b="1" dirty="0" smtClean="0"/>
              <a:t>is met</a:t>
            </a:r>
            <a:endParaRPr lang="en-US" sz="1700" b="1" dirty="0" smtClean="0"/>
          </a:p>
          <a:p>
            <a:pPr marL="365125" indent="-22225">
              <a:buNone/>
            </a:pPr>
            <a:endParaRPr lang="en-US" sz="2000" dirty="0" smtClean="0"/>
          </a:p>
          <a:p>
            <a:pPr marL="365125" indent="-22225">
              <a:buNone/>
            </a:pPr>
            <a:r>
              <a:rPr lang="en-US" sz="2000" dirty="0" smtClean="0"/>
              <a:t>For </a:t>
            </a:r>
            <a:r>
              <a:rPr lang="en-US" sz="2000" dirty="0" smtClean="0"/>
              <a:t>example, a very simple algorithm for eating breakfast cereal might consist of these steps</a:t>
            </a:r>
            <a:r>
              <a:rPr lang="en-US" sz="1800" dirty="0" smtClean="0"/>
              <a:t>:</a:t>
            </a:r>
          </a:p>
          <a:p>
            <a:pPr marL="365125" indent="-22225">
              <a:buNone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000" dirty="0" smtClean="0"/>
              <a:t>put cereal in bowl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000" dirty="0" smtClean="0"/>
              <a:t>add milk to cereal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000" dirty="0" smtClean="0"/>
              <a:t>spoon cereal and milk into mouth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000" dirty="0" smtClean="0"/>
              <a:t>repeat step 3 until </a:t>
            </a:r>
            <a:r>
              <a:rPr lang="en-US" sz="2000" dirty="0" smtClean="0"/>
              <a:t>all cereal </a:t>
            </a:r>
            <a:r>
              <a:rPr lang="en-US" sz="2000" dirty="0" smtClean="0"/>
              <a:t>and milk is eaten</a:t>
            </a:r>
          </a:p>
          <a:p>
            <a:pPr marL="857250" indent="-514350">
              <a:buFont typeface="+mj-lt"/>
              <a:buAutoNum type="arabicPeriod" startAt="5"/>
            </a:pPr>
            <a:r>
              <a:rPr lang="en-US" sz="2000" dirty="0" smtClean="0"/>
              <a:t>rinse bowl and spoon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What are the problems with this program?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When do we stop? How many </a:t>
            </a:r>
            <a:r>
              <a:rPr lang="en-US" b="1" i="1" dirty="0" smtClean="0"/>
              <a:t>if then clauses should we write?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Other constructs need to be used for algorithms whose length is variable, depending on circumstances.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Several </a:t>
            </a:r>
            <a:r>
              <a:rPr lang="en-US" b="1" dirty="0" smtClean="0"/>
              <a:t>looping constructs available to do this:</a:t>
            </a:r>
          </a:p>
          <a:p>
            <a:pPr marL="365125" indent="38100">
              <a:lnSpc>
                <a:spcPct val="170000"/>
              </a:lnSpc>
              <a:buNone/>
            </a:pPr>
            <a:r>
              <a:rPr lang="en-US" dirty="0" smtClean="0"/>
              <a:t>Repeat until</a:t>
            </a:r>
          </a:p>
          <a:p>
            <a:pPr marL="365125" indent="38100">
              <a:lnSpc>
                <a:spcPct val="170000"/>
              </a:lnSpc>
              <a:buNone/>
            </a:pPr>
            <a:r>
              <a:rPr lang="en-US" dirty="0" smtClean="0"/>
              <a:t>For.. Do..</a:t>
            </a:r>
            <a:endParaRPr lang="en-US" dirty="0" smtClean="0"/>
          </a:p>
          <a:p>
            <a:pPr marL="365125" indent="38100">
              <a:lnSpc>
                <a:spcPct val="170000"/>
              </a:lnSpc>
              <a:buNone/>
            </a:pPr>
            <a:r>
              <a:rPr lang="en-US" dirty="0" smtClean="0"/>
              <a:t>While… do…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Merging, Sorting, and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Merging and sorting:</a:t>
            </a:r>
          </a:p>
          <a:p>
            <a:pPr>
              <a:buNone/>
            </a:pPr>
            <a:r>
              <a:rPr lang="en-US" sz="2200" dirty="0" smtClean="0"/>
              <a:t>These are means to:</a:t>
            </a:r>
          </a:p>
          <a:p>
            <a:pPr>
              <a:buFont typeface="Wingdings" pitchFamily="2" charset="2"/>
              <a:buChar char="ü"/>
            </a:pPr>
            <a:r>
              <a:rPr lang="en-US" sz="2200" b="1" dirty="0" smtClean="0"/>
              <a:t>ORGANISE data</a:t>
            </a:r>
          </a:p>
          <a:p>
            <a:pPr>
              <a:buNone/>
            </a:pPr>
            <a:r>
              <a:rPr lang="en-US" sz="2200" dirty="0" smtClean="0"/>
              <a:t>to facilitate the efficient:</a:t>
            </a:r>
          </a:p>
          <a:p>
            <a:pPr>
              <a:buFont typeface="Wingdings" pitchFamily="2" charset="2"/>
              <a:buChar char="ü"/>
            </a:pPr>
            <a:r>
              <a:rPr lang="en-US" sz="2200" b="1" dirty="0" smtClean="0"/>
              <a:t>RETRIEVAL of data.</a:t>
            </a:r>
          </a:p>
          <a:p>
            <a:pPr>
              <a:buNone/>
            </a:pPr>
            <a:r>
              <a:rPr lang="en-US" sz="2200" dirty="0" smtClean="0"/>
              <a:t>So they:</a:t>
            </a:r>
          </a:p>
          <a:p>
            <a:pPr>
              <a:buFont typeface="Wingdings" pitchFamily="2" charset="2"/>
              <a:buChar char="ü"/>
            </a:pPr>
            <a:r>
              <a:rPr lang="en-US" sz="2200" b="1" dirty="0" smtClean="0"/>
              <a:t>STRUCTURE the data</a:t>
            </a:r>
          </a:p>
          <a:p>
            <a:pPr marL="63500" indent="0">
              <a:buNone/>
            </a:pPr>
            <a:r>
              <a:rPr lang="en-US" sz="2200" dirty="0" smtClean="0"/>
              <a:t>Searching methods exploit such organizations reducing retrieval time.</a:t>
            </a:r>
          </a:p>
          <a:p>
            <a:pPr marL="63500" indent="0">
              <a:buNone/>
            </a:pPr>
            <a:r>
              <a:rPr lang="en-US" sz="2400" dirty="0" smtClean="0"/>
              <a:t>We sort to aid searching – that is why dictionaries, telephone </a:t>
            </a:r>
            <a:r>
              <a:rPr lang="en-US" sz="2400" dirty="0" smtClean="0"/>
              <a:t> books</a:t>
            </a:r>
            <a:r>
              <a:rPr lang="en-US" sz="2400" dirty="0" smtClean="0"/>
              <a:t>, etc, are sorted.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0d6f4e10e2badb5ef394f00c17ad2bc1c14f6e7.jpg"/>
          <p:cNvPicPr>
            <a:picLocks noChangeAspect="1"/>
          </p:cNvPicPr>
          <p:nvPr/>
        </p:nvPicPr>
        <p:blipFill>
          <a:blip r:embed="rId2"/>
          <a:srcRect l="9167" t="48519" r="3333" b="15925"/>
          <a:stretch>
            <a:fillRect/>
          </a:stretch>
        </p:blipFill>
        <p:spPr>
          <a:xfrm>
            <a:off x="4419600" y="2590800"/>
            <a:ext cx="4267200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/>
              <a:t>Sorting algorithms: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Arrange items in a collection of data into a pre-defined order.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Numerical data is placed in ascending order (small to large), such as student records, alphabetic information, library records, etc. 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 smtClean="0"/>
              <a:t>In the case of records, a data item in the record has to be chosen as an identifier. This is called the KEY.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Sorting applied by: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/>
              <a:t>Selection routines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/>
              <a:t>Exchange routines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/>
              <a:t>Insertion routines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smtClean="0"/>
              <a:t>Partitioning routines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No one sorting method is best – depends on application.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Performance depends on: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Size of data set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Degree the data set is already in order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Distribution of values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Amount of information associated with the data – simple or complex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00400"/>
            <a:ext cx="80010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and problem-solving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a robot domestic servant that can make a cup of instant coffee</a:t>
            </a:r>
          </a:p>
          <a:p>
            <a:r>
              <a:rPr lang="en-GB" dirty="0" smtClean="0"/>
              <a:t>Specify this process in not more than 4 high-level steps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886200"/>
            <a:ext cx="1981200" cy="2741552"/>
          </a:xfrm>
          <a:prstGeom prst="rect">
            <a:avLst/>
          </a:prstGeom>
        </p:spPr>
      </p:pic>
      <p:pic>
        <p:nvPicPr>
          <p:cNvPr id="5" name="Picture 4" descr="41Gl2UHVV-L._AC_UL400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114800"/>
            <a:ext cx="1752600" cy="154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High level specification/algorithm:</a:t>
            </a:r>
            <a:endParaRPr lang="en-US" dirty="0" smtClean="0"/>
          </a:p>
          <a:p>
            <a:pPr lvl="1"/>
            <a:r>
              <a:rPr lang="en-GB" dirty="0" smtClean="0"/>
              <a:t>Boil water</a:t>
            </a:r>
            <a:endParaRPr lang="en-US" dirty="0" smtClean="0"/>
          </a:p>
          <a:p>
            <a:pPr lvl="1"/>
            <a:r>
              <a:rPr lang="en-GB" dirty="0" smtClean="0"/>
              <a:t>Put coffee and sugar in cup</a:t>
            </a:r>
            <a:endParaRPr lang="en-US" dirty="0" smtClean="0"/>
          </a:p>
          <a:p>
            <a:pPr lvl="1"/>
            <a:r>
              <a:rPr lang="en-GB" dirty="0" smtClean="0"/>
              <a:t>Add water to cup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1y+0PPSIJL._AC_SL1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114800"/>
            <a:ext cx="1416972" cy="1601355"/>
          </a:xfrm>
          <a:prstGeom prst="rect">
            <a:avLst/>
          </a:prstGeom>
        </p:spPr>
      </p:pic>
      <p:pic>
        <p:nvPicPr>
          <p:cNvPr id="5" name="Picture 4" descr="aeropress-add-more-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14800"/>
            <a:ext cx="1994580" cy="1433029"/>
          </a:xfrm>
          <a:prstGeom prst="rect">
            <a:avLst/>
          </a:prstGeom>
        </p:spPr>
      </p:pic>
      <p:pic>
        <p:nvPicPr>
          <p:cNvPr id="6" name="Picture 5" descr="make-freakin-great-cup-joe-without-any-coffee-swag.w145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4114800"/>
            <a:ext cx="2057400" cy="146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Refine high-level step 1 into not more than 4 sub-processes</a:t>
            </a:r>
            <a:endParaRPr lang="en-US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1.Step BOIL WATER can be further refined into:</a:t>
            </a:r>
            <a:endParaRPr lang="en-US" sz="2800" dirty="0" smtClean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 smtClean="0"/>
              <a:t>1.1 Fill kettle</a:t>
            </a:r>
            <a:endParaRPr lang="en-US" sz="2800" dirty="0" smtClean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 smtClean="0"/>
              <a:t>1.2 Switch on kettle</a:t>
            </a:r>
            <a:endParaRPr lang="en-US" sz="2800" dirty="0" smtClean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 smtClean="0"/>
              <a:t>1.3 Wait until boiling</a:t>
            </a:r>
            <a:endParaRPr lang="en-US" sz="2800" dirty="0" smtClean="0"/>
          </a:p>
          <a:p>
            <a:pPr marL="682625" indent="290513">
              <a:buNone/>
              <a:tabLst>
                <a:tab pos="798513" algn="l"/>
              </a:tabLst>
            </a:pPr>
            <a:r>
              <a:rPr lang="en-GB" dirty="0" smtClean="0"/>
              <a:t>1.4 Switch off kettle</a:t>
            </a:r>
            <a:endParaRPr lang="en-US" sz="2800" dirty="0" smtClean="0"/>
          </a:p>
          <a:p>
            <a:pPr>
              <a:buNone/>
            </a:pPr>
            <a:r>
              <a:rPr lang="en-GB" b="1" dirty="0" smtClean="0"/>
              <a:t>2.Step PUT COFFEE IN CUP can be further refined into:</a:t>
            </a:r>
            <a:endParaRPr lang="en-US" sz="2800" dirty="0" smtClean="0"/>
          </a:p>
          <a:p>
            <a:pPr marL="1031875" indent="-1588">
              <a:buNone/>
            </a:pPr>
            <a:r>
              <a:rPr lang="en-GB" dirty="0" smtClean="0"/>
              <a:t>2.1 Open coffee jar</a:t>
            </a:r>
            <a:endParaRPr lang="en-US" sz="2800" dirty="0" smtClean="0"/>
          </a:p>
          <a:p>
            <a:pPr marL="1031875" indent="-1588">
              <a:buNone/>
            </a:pPr>
            <a:r>
              <a:rPr lang="en-GB" dirty="0" smtClean="0"/>
              <a:t>2.2 Extract one spoonful of coffee</a:t>
            </a:r>
            <a:endParaRPr lang="en-US" sz="2800" dirty="0" smtClean="0"/>
          </a:p>
          <a:p>
            <a:pPr marL="1031875" indent="-1588">
              <a:buNone/>
            </a:pPr>
            <a:r>
              <a:rPr lang="en-GB" dirty="0" smtClean="0"/>
              <a:t>2.3 Tip spoonful into cup</a:t>
            </a:r>
            <a:endParaRPr lang="en-US" sz="2800" dirty="0" smtClean="0"/>
          </a:p>
          <a:p>
            <a:pPr marL="1031875" indent="-1588">
              <a:buNone/>
            </a:pPr>
            <a:r>
              <a:rPr lang="en-GB" dirty="0" smtClean="0"/>
              <a:t>2.4 Close coffee jar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71y+0PPSIJL._AC_SL1500_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09800"/>
            <a:ext cx="1416972" cy="1601355"/>
          </a:xfrm>
          <a:prstGeom prst="rect">
            <a:avLst/>
          </a:prstGeom>
        </p:spPr>
      </p:pic>
      <p:pic>
        <p:nvPicPr>
          <p:cNvPr id="6" name="Picture 5" descr="make-freakin-great-cup-joe-without-any-coffee-swag.w14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343400"/>
            <a:ext cx="2057400" cy="146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3.Step ADD WATER TO CUP can be further refined into:</a:t>
            </a:r>
            <a:endParaRPr lang="en-US" sz="2800" dirty="0" smtClean="0"/>
          </a:p>
          <a:p>
            <a:pPr marL="1204913" indent="-115888">
              <a:buNone/>
            </a:pPr>
            <a:r>
              <a:rPr lang="en-GB" dirty="0" smtClean="0"/>
              <a:t>3.1 Pour water into cup</a:t>
            </a:r>
            <a:endParaRPr lang="en-US" sz="2800" dirty="0" smtClean="0"/>
          </a:p>
          <a:p>
            <a:pPr marL="1204913" indent="-115888">
              <a:buNone/>
            </a:pPr>
            <a:r>
              <a:rPr lang="en-GB" dirty="0" smtClean="0"/>
              <a:t>3.2 Stop when it is full</a:t>
            </a:r>
          </a:p>
          <a:p>
            <a:pPr marL="1204913" indent="-115888">
              <a:buNone/>
            </a:pPr>
            <a:endParaRPr lang="en-GB" sz="2800" dirty="0" smtClean="0"/>
          </a:p>
          <a:p>
            <a:pPr marL="1204913" indent="-115888">
              <a:buNone/>
            </a:pPr>
            <a:endParaRPr lang="en-US" sz="2800" dirty="0" smtClean="0"/>
          </a:p>
          <a:p>
            <a:pPr>
              <a:buNone/>
            </a:pPr>
            <a:r>
              <a:rPr lang="en-GB" dirty="0" smtClean="0"/>
              <a:t>But these steps may also be insufficiently specified.</a:t>
            </a:r>
            <a:endParaRPr lang="en-US" sz="2800" dirty="0" smtClean="0"/>
          </a:p>
          <a:p>
            <a:pPr>
              <a:buNone/>
            </a:pPr>
            <a:r>
              <a:rPr lang="en-GB" b="1" dirty="0" smtClean="0"/>
              <a:t>4.Step FILL KETTLE can be further refined into:</a:t>
            </a:r>
            <a:endParaRPr lang="en-US" sz="2800" dirty="0" smtClean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/>
              <a:t>4.1 Put kettle under tap</a:t>
            </a:r>
            <a:endParaRPr lang="en-US" sz="3200" dirty="0" smtClean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/>
              <a:t>4.2 Turn on tap</a:t>
            </a:r>
            <a:endParaRPr lang="en-US" sz="3200" dirty="0" smtClean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/>
              <a:t>4.3 Wait until kettle is full</a:t>
            </a:r>
            <a:endParaRPr lang="en-US" sz="3200" dirty="0" smtClean="0"/>
          </a:p>
          <a:p>
            <a:pPr marL="1204913" lvl="2" indent="-115888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GB" sz="3200" dirty="0" smtClean="0"/>
              <a:t>4.4 Turn off tap</a:t>
            </a:r>
            <a:endParaRPr lang="en-US" sz="3200" dirty="0" smtClean="0"/>
          </a:p>
          <a:p>
            <a:pPr marL="58738" indent="23813">
              <a:buNone/>
            </a:pPr>
            <a:r>
              <a:rPr lang="en-GB" dirty="0" smtClean="0"/>
              <a:t>This process of decomposition and refinement can continue until the level of specification is complete to enable the algorithm (or robot) to complete a fully process.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 descr="aeropress-add-more-wa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1828800"/>
            <a:ext cx="1600200" cy="1149682"/>
          </a:xfrm>
          <a:prstGeom prst="rect">
            <a:avLst/>
          </a:prstGeom>
        </p:spPr>
      </p:pic>
      <p:pic>
        <p:nvPicPr>
          <p:cNvPr id="5" name="Picture 4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86200"/>
            <a:ext cx="20288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249238">
              <a:lnSpc>
                <a:spcPct val="200000"/>
              </a:lnSpc>
            </a:pPr>
            <a:r>
              <a:rPr lang="en-US" sz="1800" dirty="0" smtClean="0"/>
              <a:t>TDD offers the problem-solver a powerful means to deal with problem complexity.</a:t>
            </a:r>
          </a:p>
          <a:p>
            <a:pPr marL="365125" indent="-249238">
              <a:lnSpc>
                <a:spcPct val="200000"/>
              </a:lnSpc>
            </a:pPr>
            <a:r>
              <a:rPr lang="en-US" sz="1800" dirty="0" smtClean="0"/>
              <a:t>Otherwise known as </a:t>
            </a:r>
            <a:r>
              <a:rPr lang="en-US" sz="1800" b="1" dirty="0" smtClean="0"/>
              <a:t>step-wise refinement or functional decomposition</a:t>
            </a:r>
          </a:p>
          <a:p>
            <a:pPr marL="365125" indent="-249238">
              <a:lnSpc>
                <a:spcPct val="200000"/>
              </a:lnSpc>
            </a:pPr>
            <a:r>
              <a:rPr lang="en-US" sz="1800" dirty="0" smtClean="0"/>
              <a:t>Used at all levels of program and system design and specification</a:t>
            </a:r>
          </a:p>
          <a:p>
            <a:pPr marL="365125" indent="-249238">
              <a:lnSpc>
                <a:spcPct val="200000"/>
              </a:lnSpc>
            </a:pPr>
            <a:r>
              <a:rPr lang="en-US" sz="1800" dirty="0" smtClean="0"/>
              <a:t>Solutions to problems developed in a step-wise fashion</a:t>
            </a: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419600"/>
            <a:ext cx="3524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Start from </a:t>
            </a:r>
            <a:r>
              <a:rPr lang="en-US" sz="2000" b="1" dirty="0" smtClean="0"/>
              <a:t>general problem statements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Repeatedly segment each analysis into smaller problem units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These correspond to problem </a:t>
            </a:r>
            <a:r>
              <a:rPr lang="en-US" sz="2000" b="1" dirty="0" smtClean="0"/>
              <a:t>sub-tasks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number of levels of this process depends on the </a:t>
            </a:r>
            <a:r>
              <a:rPr lang="en-US" sz="2000" b="1" dirty="0" smtClean="0"/>
              <a:t>complexity of the problem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As this process proceeds the problem specification gets closer to implementation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structures: some preliminary comments.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Appropriate selection of data structures is essential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way data is represented has a significant affect on program design and performance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When can decisions on data structures be made?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The problem domain </a:t>
            </a:r>
            <a:r>
              <a:rPr lang="en-US" sz="2000" dirty="0" smtClean="0"/>
              <a:t>will </a:t>
            </a:r>
            <a:r>
              <a:rPr lang="en-US" sz="2000" dirty="0" smtClean="0"/>
              <a:t>aid our determination of this.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However, data structures and algorithms are often linked in ways that make their choice obvious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There is a direct link between algorithms and data; how the latter is represented impacts on processing.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2698</TotalTime>
  <Words>1660</Words>
  <Application>Microsoft Office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Design and Analysis of Data Structures and Algorithms</vt:lpstr>
      <vt:lpstr>Algorithm and problem solving-2</vt:lpstr>
      <vt:lpstr>Algorithms and problem-solving</vt:lpstr>
      <vt:lpstr>Example</vt:lpstr>
      <vt:lpstr>Example (Contd..)</vt:lpstr>
      <vt:lpstr>Example (Contd..)</vt:lpstr>
      <vt:lpstr>Top-down design</vt:lpstr>
      <vt:lpstr>Problem decomposition</vt:lpstr>
      <vt:lpstr>Data structures: some preliminary comments.</vt:lpstr>
      <vt:lpstr>Issues to consider when choosing data structures</vt:lpstr>
      <vt:lpstr>Verification: some preliminary questions.</vt:lpstr>
      <vt:lpstr>Verification: some preliminary questions.</vt:lpstr>
      <vt:lpstr>Verification: some preliminary questions.</vt:lpstr>
      <vt:lpstr>Analysis of algorithms</vt:lpstr>
      <vt:lpstr>Qualitative measures</vt:lpstr>
      <vt:lpstr>Quantitative measures</vt:lpstr>
      <vt:lpstr>Fundamental algorithms</vt:lpstr>
      <vt:lpstr>Fundamental algorithms</vt:lpstr>
      <vt:lpstr>Slide 19</vt:lpstr>
      <vt:lpstr>Fundamental algorithmic constructs</vt:lpstr>
      <vt:lpstr>1. Sequence</vt:lpstr>
      <vt:lpstr>2. Selection </vt:lpstr>
      <vt:lpstr>Selection (Contd…)</vt:lpstr>
      <vt:lpstr>3. Iteration</vt:lpstr>
      <vt:lpstr>Iteration (Contd..)</vt:lpstr>
      <vt:lpstr>Merging, Sorting, and Searching</vt:lpstr>
      <vt:lpstr>Sorting algorithms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18</cp:revision>
  <dcterms:created xsi:type="dcterms:W3CDTF">2021-05-25T07:10:26Z</dcterms:created>
  <dcterms:modified xsi:type="dcterms:W3CDTF">2021-06-13T15:05:28Z</dcterms:modified>
</cp:coreProperties>
</file>