
<file path=[Content_Types].xml><?xml version="1.0" encoding="utf-8"?>
<Types xmlns="http://schemas.openxmlformats.org/package/2006/content-types">
  <Default ContentType="image/jpeg" Extension="jpg"/>
  <Default ContentType="application/vnd.openxmlformats-officedocument.spreadsheetml.sheet" Extension="xlsx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1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69" roundtripDataSignature="AMtx7mgyGkVRQ/F3Oiv5yjKHJaBdsMF3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A349E77-4EBF-41D4-8077-42E02683D734}">
  <a:tblStyle styleId="{FA349E77-4EBF-41D4-8077-42E02683D734}" styleName="Table_0">
    <a:wholeTbl>
      <a:tcTxStyle b="off" i="off">
        <a:font>
          <a:latin typeface="Times New Roman"/>
          <a:ea typeface="Times New Roman"/>
          <a:cs typeface="Times New Roman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0F4"/>
          </a:solidFill>
        </a:fill>
      </a:tcStyle>
    </a:wholeTbl>
    <a:band1H>
      <a:tcTxStyle/>
      <a:tcStyle>
        <a:fill>
          <a:solidFill>
            <a:srgbClr val="CCDFE8"/>
          </a:solidFill>
        </a:fill>
      </a:tcStyle>
    </a:band1H>
    <a:band2H>
      <a:tcTxStyle/>
    </a:band2H>
    <a:band1V>
      <a:tcTxStyle/>
      <a:tcStyle>
        <a:fill>
          <a:solidFill>
            <a:srgbClr val="CCDFE8"/>
          </a:solidFill>
        </a:fill>
      </a:tcStyle>
    </a:band1V>
    <a:band2V>
      <a:tcTxStyle/>
    </a:band2V>
    <a:lastCol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F63B4DC0-BE1D-496C-8007-C24D14AC0555}" styleName="Table_1">
    <a:wholeTbl>
      <a:tcTxStyle b="off" i="off">
        <a:font>
          <a:latin typeface="Times New Roman"/>
          <a:ea typeface="Times New Roman"/>
          <a:cs typeface="Times New Roman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dk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dk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  <a:tblStyle styleId="{0892D055-3631-49B5-8AD6-C44E0BEEDF6F}" styleName="Table_2">
    <a:wholeTbl>
      <a:tcTxStyle b="off" i="off">
        <a:font>
          <a:latin typeface="Times New Roman"/>
          <a:ea typeface="Times New Roman"/>
          <a:cs typeface="Times New Roman"/>
        </a:font>
        <a:schemeClr val="dk1"/>
      </a:tcTxStyle>
      <a:tcStyle>
        <a:tcBdr>
          <a:lef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customschemas.google.com/relationships/presentationmetadata" Target="meta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harts/_rels/chart1.xml.rels><?xml version="1.0" encoding="UTF-8" standalone="yes"?>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76</c:v>
                </c:pt>
                <c:pt idx="1">
                  <c:v>63</c:v>
                </c:pt>
                <c:pt idx="2">
                  <c:v>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42-4225-AE4A-D554BEA57D5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II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78</c:v>
                </c:pt>
                <c:pt idx="1">
                  <c:v>82</c:v>
                </c:pt>
                <c:pt idx="2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42-4225-AE4A-D554BEA57D5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III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60</c:v>
                </c:pt>
                <c:pt idx="1">
                  <c:v>74</c:v>
                </c:pt>
                <c:pt idx="2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142-4225-AE4A-D554BEA57D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6432384"/>
        <c:axId val="155500544"/>
      </c:barChart>
      <c:catAx>
        <c:axId val="1464323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55500544"/>
        <c:crosses val="autoZero"/>
        <c:auto val="1"/>
        <c:lblAlgn val="ctr"/>
        <c:lblOffset val="100"/>
        <c:noMultiLvlLbl val="0"/>
      </c:catAx>
      <c:valAx>
        <c:axId val="15550054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4643238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4"/>
          <p:cNvSpPr txBox="1"/>
          <p:nvPr>
            <p:ph type="ctrTitle"/>
          </p:nvPr>
        </p:nvSpPr>
        <p:spPr>
          <a:xfrm>
            <a:off x="1432560" y="359898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4"/>
          <p:cNvSpPr txBox="1"/>
          <p:nvPr>
            <p:ph idx="1" type="subTitle"/>
          </p:nvPr>
        </p:nvSpPr>
        <p:spPr>
          <a:xfrm>
            <a:off x="1432560" y="1850064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  <a:defRPr sz="2600">
                <a:solidFill>
                  <a:srgbClr val="282828"/>
                </a:solidFill>
              </a:defRPr>
            </a:lvl1pPr>
            <a:lvl2pPr lvl="1" algn="ctr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3" name="Google Shape;23;p64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64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4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64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>
            <a:gsLst>
              <a:gs pos="0">
                <a:srgbClr val="D0F8FF">
                  <a:alpha val="94901"/>
                </a:srgbClr>
              </a:gs>
              <a:gs pos="50000">
                <a:srgbClr val="B9E9FD">
                  <a:alpha val="89803"/>
                </a:srgbClr>
              </a:gs>
              <a:gs pos="95000">
                <a:srgbClr val="56D6FF">
                  <a:alpha val="87843"/>
                </a:srgbClr>
              </a:gs>
              <a:gs pos="100000">
                <a:srgbClr val="00DBFF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29EBD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" name="Google Shape;27;p64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cap="rnd" cmpd="sng" w="12700">
            <a:solidFill>
              <a:srgbClr val="278EA7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3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73"/>
          <p:cNvSpPr txBox="1"/>
          <p:nvPr>
            <p:ph idx="1" type="body"/>
          </p:nvPr>
        </p:nvSpPr>
        <p:spPr>
          <a:xfrm rot="5400000">
            <a:off x="2784348" y="99060"/>
            <a:ext cx="4800600" cy="7498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1" name="Google Shape;91;p73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73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73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4"/>
          <p:cNvSpPr txBox="1"/>
          <p:nvPr>
            <p:ph type="title"/>
          </p:nvPr>
        </p:nvSpPr>
        <p:spPr>
          <a:xfrm rot="5400000">
            <a:off x="4846638" y="2286002"/>
            <a:ext cx="585152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74"/>
          <p:cNvSpPr txBox="1"/>
          <p:nvPr>
            <p:ph idx="1" type="body"/>
          </p:nvPr>
        </p:nvSpPr>
        <p:spPr>
          <a:xfrm rot="5400000">
            <a:off x="998538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7" name="Google Shape;97;p74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74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74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5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5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1" name="Google Shape;31;p65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5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5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Google Shape;36;p66"/>
          <p:cNvSpPr txBox="1"/>
          <p:nvPr>
            <p:ph type="title"/>
          </p:nvPr>
        </p:nvSpPr>
        <p:spPr>
          <a:xfrm>
            <a:off x="2578392" y="2600325"/>
            <a:ext cx="6400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6"/>
          <p:cNvSpPr txBox="1"/>
          <p:nvPr>
            <p:ph idx="1" type="body"/>
          </p:nvPr>
        </p:nvSpPr>
        <p:spPr>
          <a:xfrm>
            <a:off x="2578392" y="1066800"/>
            <a:ext cx="64008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28282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8" name="Google Shape;38;p66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6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6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66"/>
          <p:cNvSpPr/>
          <p:nvPr/>
        </p:nvSpPr>
        <p:spPr>
          <a:xfrm>
            <a:off x="2286000" y="0"/>
            <a:ext cx="76200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97578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" name="Google Shape;42;p66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>
            <a:gsLst>
              <a:gs pos="0">
                <a:srgbClr val="D0F8FF">
                  <a:alpha val="94901"/>
                </a:srgbClr>
              </a:gs>
              <a:gs pos="50000">
                <a:srgbClr val="B9E9FD">
                  <a:alpha val="89803"/>
                </a:srgbClr>
              </a:gs>
              <a:gs pos="95000">
                <a:srgbClr val="56D6FF">
                  <a:alpha val="87843"/>
                </a:srgbClr>
              </a:gs>
              <a:gs pos="100000">
                <a:srgbClr val="00DBFF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29EBD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" name="Google Shape;43;p66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cap="rnd" cmpd="sng" w="12700">
            <a:solidFill>
              <a:srgbClr val="278EA7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7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7"/>
          <p:cNvSpPr txBox="1"/>
          <p:nvPr>
            <p:ph idx="1" type="body"/>
          </p:nvPr>
        </p:nvSpPr>
        <p:spPr>
          <a:xfrm>
            <a:off x="143560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7" name="Google Shape;47;p67"/>
          <p:cNvSpPr txBox="1"/>
          <p:nvPr>
            <p:ph idx="2" type="body"/>
          </p:nvPr>
        </p:nvSpPr>
        <p:spPr>
          <a:xfrm>
            <a:off x="527608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8" name="Google Shape;48;p67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7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7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8"/>
          <p:cNvSpPr txBox="1"/>
          <p:nvPr>
            <p:ph type="title"/>
          </p:nvPr>
        </p:nvSpPr>
        <p:spPr>
          <a:xfrm>
            <a:off x="457200" y="51603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Arial"/>
              <a:buNone/>
              <a:defRPr b="1" sz="45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8"/>
          <p:cNvSpPr txBox="1"/>
          <p:nvPr>
            <p:ph idx="1" type="body"/>
          </p:nvPr>
        </p:nvSpPr>
        <p:spPr>
          <a:xfrm>
            <a:off x="45720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4" name="Google Shape;54;p68"/>
          <p:cNvSpPr txBox="1"/>
          <p:nvPr>
            <p:ph idx="2" type="body"/>
          </p:nvPr>
        </p:nvSpPr>
        <p:spPr>
          <a:xfrm>
            <a:off x="466344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5" name="Google Shape;55;p68"/>
          <p:cNvSpPr txBox="1"/>
          <p:nvPr>
            <p:ph idx="3" type="body"/>
          </p:nvPr>
        </p:nvSpPr>
        <p:spPr>
          <a:xfrm>
            <a:off x="45720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6" name="Google Shape;56;p68"/>
          <p:cNvSpPr txBox="1"/>
          <p:nvPr>
            <p:ph idx="4" type="body"/>
          </p:nvPr>
        </p:nvSpPr>
        <p:spPr>
          <a:xfrm>
            <a:off x="466344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7" name="Google Shape;57;p68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8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8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9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9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9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9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0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70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70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0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70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97578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1"/>
          <p:cNvSpPr txBox="1"/>
          <p:nvPr>
            <p:ph type="title"/>
          </p:nvPr>
        </p:nvSpPr>
        <p:spPr>
          <a:xfrm>
            <a:off x="457200" y="216778"/>
            <a:ext cx="38100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  <a:defRPr b="1" sz="2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1"/>
          <p:cNvSpPr txBox="1"/>
          <p:nvPr>
            <p:ph idx="1" type="body"/>
          </p:nvPr>
        </p:nvSpPr>
        <p:spPr>
          <a:xfrm>
            <a:off x="457200" y="1406964"/>
            <a:ext cx="3810000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4" name="Google Shape;74;p71"/>
          <p:cNvSpPr txBox="1"/>
          <p:nvPr>
            <p:ph idx="2" type="body"/>
          </p:nvPr>
        </p:nvSpPr>
        <p:spPr>
          <a:xfrm>
            <a:off x="457200" y="2133600"/>
            <a:ext cx="8153400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5" name="Google Shape;75;p71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71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71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2"/>
          <p:cNvSpPr txBox="1"/>
          <p:nvPr>
            <p:ph type="title"/>
          </p:nvPr>
        </p:nvSpPr>
        <p:spPr>
          <a:xfrm>
            <a:off x="5886896" y="1066800"/>
            <a:ext cx="27432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1" sz="21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7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7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72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72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500" rotWithShape="0" algn="tl" dir="5400000" dist="185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274300">
            <a:normAutofit/>
          </a:bodyPr>
          <a:lstStyle/>
          <a:p>
            <a:pPr indent="0" lvl="0" marL="0" marR="0" rtl="0" algn="l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72"/>
          <p:cNvSpPr/>
          <p:nvPr>
            <p:ph idx="2" type="pic"/>
          </p:nvPr>
        </p:nvSpPr>
        <p:spPr>
          <a:xfrm>
            <a:off x="838200" y="1143003"/>
            <a:ext cx="4419600" cy="3514531"/>
          </a:xfrm>
          <a:prstGeom prst="roundRect">
            <a:avLst>
              <a:gd fmla="val 783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85" name="Google Shape;85;p72"/>
          <p:cNvSpPr/>
          <p:nvPr/>
        </p:nvSpPr>
        <p:spPr>
          <a:xfrm rot="-2131329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rgbClr val="C5F1FB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72"/>
          <p:cNvSpPr/>
          <p:nvPr/>
        </p:nvSpPr>
        <p:spPr>
          <a:xfrm flipH="1" rot="2103354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chemeClr val="lt2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72"/>
          <p:cNvSpPr txBox="1"/>
          <p:nvPr>
            <p:ph idx="1" type="body"/>
          </p:nvPr>
        </p:nvSpPr>
        <p:spPr>
          <a:xfrm>
            <a:off x="838200" y="4800600"/>
            <a:ext cx="441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777777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xy" tx="0" sx="90000" ty="0" sy="90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3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fmla="val 0" name="adj1"/>
              <a:gd fmla="val 5402120" name="adj2"/>
            </a:avLst>
          </a:prstGeom>
          <a:solidFill>
            <a:srgbClr val="F5FEFF">
              <a:alpha val="32941"/>
            </a:srgbClr>
          </a:solidFill>
          <a:ln cap="rnd" cmpd="sng" w="9525">
            <a:solidFill>
              <a:srgbClr val="AFD8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1;p63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cap="rnd" cmpd="sng" w="27300">
            <a:solidFill>
              <a:srgbClr val="E3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algn="tl" dir="5400000" dist="25400">
              <a:srgbClr val="9DB5BB">
                <a:alpha val="8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63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fmla="val 11833" name="adj"/>
            </a:avLst>
          </a:prstGeom>
          <a:gradFill>
            <a:gsLst>
              <a:gs pos="0">
                <a:srgbClr val="F6FDFF">
                  <a:alpha val="69803"/>
                </a:srgbClr>
              </a:gs>
              <a:gs pos="70000">
                <a:srgbClr val="F9FEFF">
                  <a:alpha val="54901"/>
                </a:srgbClr>
              </a:gs>
              <a:gs pos="100000">
                <a:srgbClr val="A0EAFC">
                  <a:alpha val="60000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A1CBD3"/>
            </a:solidFill>
            <a:prstDash val="solid"/>
            <a:round/>
            <a:headEnd len="sm" w="sm" type="none"/>
            <a:tailEnd len="sm" w="sm" type="none"/>
          </a:ln>
          <a:effectLst>
            <a:outerShdw blurRad="12700" rotWithShape="0" algn="tl" dir="4500000" dist="15000">
              <a:srgbClr val="485A5C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63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63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63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" name="Google Shape;16;p63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98B8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Google Shape;17;p63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98B8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Google Shape;18;p63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98B8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98B8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98B8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98B8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98B8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98B8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98B8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98B8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98B8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63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97578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4.png"/><Relationship Id="rId5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Relationship Id="rId4" Type="http://schemas.openxmlformats.org/officeDocument/2006/relationships/image" Target="../media/image5.jpg"/><Relationship Id="rId5" Type="http://schemas.openxmlformats.org/officeDocument/2006/relationships/image" Target="../media/image19.jpg"/><Relationship Id="rId6" Type="http://schemas.openxmlformats.org/officeDocument/2006/relationships/image" Target="../media/image1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4.png"/><Relationship Id="rId4" Type="http://schemas.openxmlformats.org/officeDocument/2006/relationships/image" Target="../media/image33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4.png"/><Relationship Id="rId4" Type="http://schemas.openxmlformats.org/officeDocument/2006/relationships/image" Target="../media/image3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8.png"/><Relationship Id="rId4" Type="http://schemas.openxmlformats.org/officeDocument/2006/relationships/image" Target="../media/image3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0.png"/><Relationship Id="rId4" Type="http://schemas.openxmlformats.org/officeDocument/2006/relationships/image" Target="../media/image45.gif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0.png"/><Relationship Id="rId4" Type="http://schemas.openxmlformats.org/officeDocument/2006/relationships/image" Target="../media/image3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9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2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3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7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41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Relationship Id="rId4" Type="http://schemas.openxmlformats.org/officeDocument/2006/relationships/image" Target="../media/image2.jpg"/><Relationship Id="rId5" Type="http://schemas.openxmlformats.org/officeDocument/2006/relationships/image" Target="../media/image10.jpg"/><Relationship Id="rId6" Type="http://schemas.openxmlformats.org/officeDocument/2006/relationships/image" Target="../media/image7.jpg"/><Relationship Id="rId7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>
            <p:ph type="ctrTitle"/>
          </p:nvPr>
        </p:nvSpPr>
        <p:spPr>
          <a:xfrm>
            <a:off x="1371600" y="2590800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ial"/>
              <a:buNone/>
            </a:pPr>
            <a:r>
              <a:rPr lang="en-US"/>
              <a:t>Design and Analysis of Data Structures and Algorithms</a:t>
            </a:r>
            <a:endParaRPr/>
          </a:p>
        </p:txBody>
      </p:sp>
      <p:sp>
        <p:nvSpPr>
          <p:cNvPr id="105" name="Google Shape;105;p1"/>
          <p:cNvSpPr txBox="1"/>
          <p:nvPr>
            <p:ph idx="1" type="subTitle"/>
          </p:nvPr>
        </p:nvSpPr>
        <p:spPr>
          <a:xfrm>
            <a:off x="3408075" y="5822325"/>
            <a:ext cx="27432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/>
          <a:p>
            <a:pPr indent="0" lvl="0" marL="2743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lang="en-US" sz="2100"/>
              <a:t>Presentation by</a:t>
            </a:r>
            <a:endParaRPr sz="2100"/>
          </a:p>
          <a:p>
            <a:pPr indent="0" lvl="0" marL="27432" rtl="0" algn="ctr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</a:pPr>
            <a:r>
              <a:rPr lang="en-US" sz="2100"/>
              <a:t>Lyernisha S R</a:t>
            </a:r>
            <a:endParaRPr sz="2100"/>
          </a:p>
        </p:txBody>
      </p:sp>
      <p:pic>
        <p:nvPicPr>
          <p:cNvPr descr="villa.png" id="106" name="Google Shape;10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600" y="99060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.png" id="107" name="Google Shape;10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7800" y="1219200"/>
            <a:ext cx="1831398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"/>
          <p:cNvSpPr txBox="1"/>
          <p:nvPr>
            <p:ph idx="1" type="subTitle"/>
          </p:nvPr>
        </p:nvSpPr>
        <p:spPr>
          <a:xfrm>
            <a:off x="2266325" y="4520175"/>
            <a:ext cx="5617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2743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</a:pPr>
            <a:r>
              <a:rPr lang="en-US" sz="3100">
                <a:solidFill>
                  <a:schemeClr val="accent2"/>
                </a:solidFill>
              </a:rPr>
              <a:t>Data Structure Fundamentals</a:t>
            </a:r>
            <a:endParaRPr sz="31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ial"/>
              <a:buNone/>
            </a:pPr>
            <a:r>
              <a:rPr lang="en-US"/>
              <a:t>Why data structure?</a:t>
            </a:r>
            <a:endParaRPr/>
          </a:p>
        </p:txBody>
      </p:sp>
      <p:sp>
        <p:nvSpPr>
          <p:cNvPr id="186" name="Google Shape;186;p10"/>
          <p:cNvSpPr txBox="1"/>
          <p:nvPr>
            <p:ph idx="1" type="body"/>
          </p:nvPr>
        </p:nvSpPr>
        <p:spPr>
          <a:xfrm>
            <a:off x="1371600" y="12192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337" lvl="0" marL="115888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We devise algorithms to </a:t>
            </a:r>
            <a:r>
              <a:rPr b="1" lang="en-US" sz="1600"/>
              <a:t>STRUCTURE </a:t>
            </a:r>
            <a:r>
              <a:rPr lang="en-US" sz="1600"/>
              <a:t>data to enable other algorithms to </a:t>
            </a:r>
            <a:r>
              <a:rPr b="1" lang="en-US" sz="1600"/>
              <a:t>PROCESS </a:t>
            </a:r>
            <a:r>
              <a:rPr lang="en-US" sz="1600"/>
              <a:t>the data.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Char char="⚫"/>
            </a:pPr>
            <a:r>
              <a:rPr b="1" lang="en-US" sz="1600"/>
              <a:t>Note:</a:t>
            </a:r>
            <a:endParaRPr/>
          </a:p>
          <a:p>
            <a:pPr indent="-237744" lvl="1" marL="640080" rtl="0" algn="l">
              <a:lnSpc>
                <a:spcPct val="170000"/>
              </a:lnSpc>
              <a:spcBef>
                <a:spcPts val="550"/>
              </a:spcBef>
              <a:spcAft>
                <a:spcPts val="0"/>
              </a:spcAft>
              <a:buSzPts val="1600"/>
              <a:buChar char="◦"/>
            </a:pPr>
            <a:r>
              <a:rPr lang="en-US" sz="1600"/>
              <a:t>A given data structure is a particular </a:t>
            </a:r>
            <a:r>
              <a:rPr b="1" lang="en-US" sz="1600"/>
              <a:t>scheme for organising </a:t>
            </a:r>
            <a:r>
              <a:rPr lang="en-US" sz="1600"/>
              <a:t>related data items.</a:t>
            </a:r>
            <a:endParaRPr/>
          </a:p>
          <a:p>
            <a:pPr indent="-237744" lvl="1" marL="640080" rtl="0" algn="l">
              <a:lnSpc>
                <a:spcPct val="170000"/>
              </a:lnSpc>
              <a:spcBef>
                <a:spcPts val="550"/>
              </a:spcBef>
              <a:spcAft>
                <a:spcPts val="0"/>
              </a:spcAft>
              <a:buSzPts val="1600"/>
              <a:buChar char="◦"/>
            </a:pPr>
            <a:r>
              <a:rPr lang="en-US" sz="1600"/>
              <a:t>As algorithms operate on data, the way the data is organised is very important and critical to efficient processes of searching and sorting.</a:t>
            </a:r>
            <a:endParaRPr/>
          </a:p>
          <a:p>
            <a:pPr indent="-237744" lvl="1" marL="640080" rtl="0" algn="l">
              <a:lnSpc>
                <a:spcPct val="170000"/>
              </a:lnSpc>
              <a:spcBef>
                <a:spcPts val="550"/>
              </a:spcBef>
              <a:spcAft>
                <a:spcPts val="0"/>
              </a:spcAft>
              <a:buSzPts val="1600"/>
              <a:buChar char="◦"/>
            </a:pPr>
            <a:r>
              <a:rPr lang="en-US" sz="1600"/>
              <a:t>Different types of data structure reflect the nature of the data being organised.</a:t>
            </a:r>
            <a:endParaRPr/>
          </a:p>
          <a:p>
            <a:pPr indent="-237744" lvl="1" marL="640080" rtl="0" algn="l">
              <a:lnSpc>
                <a:spcPct val="170000"/>
              </a:lnSpc>
              <a:spcBef>
                <a:spcPts val="550"/>
              </a:spcBef>
              <a:spcAft>
                <a:spcPts val="0"/>
              </a:spcAft>
              <a:buSzPts val="1600"/>
              <a:buChar char="◦"/>
            </a:pPr>
            <a:r>
              <a:rPr lang="en-US" sz="1600"/>
              <a:t>Data structures may also reflect the nature of the computing problem being addressed</a:t>
            </a:r>
            <a:endParaRPr/>
          </a:p>
          <a:p>
            <a:pPr indent="-237744" lvl="1" marL="640080" rtl="0" algn="l">
              <a:lnSpc>
                <a:spcPct val="170000"/>
              </a:lnSpc>
              <a:spcBef>
                <a:spcPts val="550"/>
              </a:spcBef>
              <a:spcAft>
                <a:spcPts val="0"/>
              </a:spcAft>
              <a:buSzPts val="1600"/>
              <a:buChar char="◦"/>
            </a:pPr>
            <a:r>
              <a:rPr lang="en-US" sz="1600"/>
              <a:t>Each data item can contain 1 or more attributes or fields that can uniquely identify it.</a:t>
            </a:r>
            <a:endParaRPr/>
          </a:p>
          <a:p>
            <a:pPr indent="-237744" lvl="1" marL="640080" rtl="0" algn="l">
              <a:lnSpc>
                <a:spcPct val="170000"/>
              </a:lnSpc>
              <a:spcBef>
                <a:spcPts val="550"/>
              </a:spcBef>
              <a:spcAft>
                <a:spcPts val="0"/>
              </a:spcAft>
              <a:buSzPts val="1600"/>
              <a:buChar char="◦"/>
            </a:pPr>
            <a:r>
              <a:rPr lang="en-US" sz="1600"/>
              <a:t>Data items can be stored and accessed in a variety of ways.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ial"/>
              <a:buNone/>
            </a:pPr>
            <a:r>
              <a:rPr lang="en-US"/>
              <a:t>Data representations</a:t>
            </a:r>
            <a:endParaRPr/>
          </a:p>
        </p:txBody>
      </p:sp>
      <p:sp>
        <p:nvSpPr>
          <p:cNvPr id="192" name="Google Shape;192;p11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587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In semester I students from A subject got 76 pass percentage. In semester II they scored 78%.In semester III their score is 60%. In semester I students from B subject got 63 percentage. In semester II they scored 82%.In semester III their score was 74%.In semester I, students from C subject got 81 %.In semester II they scored 84%. In semester III their score was 79%</a:t>
            </a:r>
            <a:endParaRPr/>
          </a:p>
        </p:txBody>
      </p:sp>
      <p:graphicFrame>
        <p:nvGraphicFramePr>
          <p:cNvPr id="193" name="Google Shape;193;p11"/>
          <p:cNvGraphicFramePr/>
          <p:nvPr/>
        </p:nvGraphicFramePr>
        <p:xfrm>
          <a:off x="1447800" y="32191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{FA349E77-4EBF-41D4-8077-42E02683D734}</a:tableStyleId>
              </a:tblPr>
              <a:tblGrid>
                <a:gridCol w="1143000"/>
                <a:gridCol w="533400"/>
                <a:gridCol w="533400"/>
                <a:gridCol w="533400"/>
              </a:tblGrid>
              <a:tr h="667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III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7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08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79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94" name="Google Shape;194;p11"/>
          <p:cNvCxnSpPr/>
          <p:nvPr/>
        </p:nvCxnSpPr>
        <p:spPr>
          <a:xfrm>
            <a:off x="1447800" y="3200400"/>
            <a:ext cx="1143000" cy="685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5" name="Google Shape;195;p11"/>
          <p:cNvSpPr txBox="1"/>
          <p:nvPr/>
        </p:nvSpPr>
        <p:spPr>
          <a:xfrm>
            <a:off x="1905000" y="3200400"/>
            <a:ext cx="609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</a:t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11"/>
          <p:cNvSpPr txBox="1"/>
          <p:nvPr/>
        </p:nvSpPr>
        <p:spPr>
          <a:xfrm>
            <a:off x="1524000" y="3505200"/>
            <a:ext cx="1371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</a:t>
            </a:r>
            <a:endParaRPr/>
          </a:p>
        </p:txBody>
      </p:sp>
      <p:graphicFrame>
        <p:nvGraphicFramePr>
          <p:cNvPr id="197" name="Google Shape;197;p11"/>
          <p:cNvGraphicFramePr/>
          <p:nvPr/>
        </p:nvGraphicFramePr>
        <p:xfrm>
          <a:off x="4648200" y="3124200"/>
          <a:ext cx="4114800" cy="2946400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ial"/>
              <a:buNone/>
            </a:pPr>
            <a:r>
              <a:rPr lang="en-US"/>
              <a:t>Data Structure hierarchy</a:t>
            </a:r>
            <a:endParaRPr/>
          </a:p>
        </p:txBody>
      </p:sp>
      <p:pic>
        <p:nvPicPr>
          <p:cNvPr descr="introduction-to-data-structure-classification-6180ea2dcdae970e.png" id="203" name="Google Shape;203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2925" y="1652587"/>
            <a:ext cx="6743700" cy="43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7645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"/>
              <a:buFont typeface="Arial"/>
              <a:buNone/>
            </a:pPr>
            <a:r>
              <a:t/>
            </a:r>
            <a:endParaRPr b="1" sz="1600"/>
          </a:p>
          <a:p>
            <a:pPr indent="-288925" lvl="0" marL="406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Font typeface="Arial"/>
              <a:buAutoNum type="arabicPeriod"/>
            </a:pPr>
            <a:r>
              <a:rPr b="1" lang="en-US" sz="1600"/>
              <a:t>Linear Data structure</a:t>
            </a:r>
            <a:endParaRPr/>
          </a:p>
          <a:p>
            <a:pPr indent="288925" lvl="0" marL="1174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While traversing sequentially only one element can be reached directly from another</a:t>
            </a:r>
            <a:endParaRPr/>
          </a:p>
          <a:p>
            <a:pPr indent="288925" lvl="0" marL="1174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 e.g.  Arrays, list, stacks, queues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b="1" sz="1600"/>
          </a:p>
          <a:p>
            <a:pPr indent="-150495" lvl="0" marL="34766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Font typeface="Arial"/>
              <a:buNone/>
            </a:pPr>
            <a:r>
              <a:t/>
            </a:r>
            <a:endParaRPr b="1" sz="1600"/>
          </a:p>
        </p:txBody>
      </p:sp>
      <p:pic>
        <p:nvPicPr>
          <p:cNvPr id="209" name="Google Shape;209;p13"/>
          <p:cNvPicPr preferRelativeResize="0"/>
          <p:nvPr/>
        </p:nvPicPr>
        <p:blipFill rotWithShape="1">
          <a:blip r:embed="rId3">
            <a:alphaModFix/>
          </a:blip>
          <a:srcRect b="21311" l="3659" r="4878" t="19672"/>
          <a:stretch/>
        </p:blipFill>
        <p:spPr>
          <a:xfrm>
            <a:off x="2438400" y="3124200"/>
            <a:ext cx="41910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3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-US"/>
              <a:t>Types of linkage or data item connectivity</a:t>
            </a:r>
            <a:endParaRPr/>
          </a:p>
        </p:txBody>
      </p:sp>
      <p:pic>
        <p:nvPicPr>
          <p:cNvPr descr="unnamed.png" id="211" name="Google Shape;21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67000" y="4495800"/>
            <a:ext cx="41148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7149" lvl="0" marL="115888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1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Non-linear Data structure </a:t>
            </a:r>
            <a:endParaRPr/>
          </a:p>
        </p:txBody>
      </p:sp>
      <p:sp>
        <p:nvSpPr>
          <p:cNvPr id="217" name="Google Shape;217;p14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158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While traversing  from one element we can reach more than one element directly.</a:t>
            </a:r>
            <a:endParaRPr/>
          </a:p>
          <a:p>
            <a:pPr indent="0" lvl="0" marL="1158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E.g. Trees and graphs </a:t>
            </a:r>
            <a:endParaRPr/>
          </a:p>
          <a:p>
            <a:pPr indent="0" lvl="0" marL="1158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b="1" lang="en-US" sz="1800"/>
              <a:t>Hierarchical or trees </a:t>
            </a:r>
            <a:endParaRPr/>
          </a:p>
          <a:p>
            <a:pPr indent="0" lvl="0" marL="1158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 sz="1800"/>
          </a:p>
          <a:p>
            <a:pPr indent="0" lvl="0" marL="1158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 sz="1800"/>
          </a:p>
          <a:p>
            <a:pPr indent="0" lvl="0" marL="1158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 sz="1800"/>
          </a:p>
          <a:p>
            <a:pPr indent="0" lvl="0" marL="1158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 sz="1800"/>
          </a:p>
          <a:p>
            <a:pPr indent="0" lvl="0" marL="1158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 sz="1800"/>
          </a:p>
          <a:p>
            <a:pPr indent="0" lvl="0" marL="1158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b="1" lang="en-US" sz="1800"/>
              <a:t>Network or graphs 			</a:t>
            </a:r>
            <a:endParaRPr sz="1800"/>
          </a:p>
          <a:p>
            <a:pPr indent="0" lvl="0" marL="1158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 sz="1800"/>
          </a:p>
        </p:txBody>
      </p:sp>
      <p:pic>
        <p:nvPicPr>
          <p:cNvPr id="218" name="Google Shape;21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3999" y="5181600"/>
            <a:ext cx="2254875" cy="1516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8257" y="2815771"/>
            <a:ext cx="2182826" cy="12231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mmitting-to-the-plan-to-challenge-center-with-pawns-1076x1080.png" id="220" name="Google Shape;220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34000" y="2971800"/>
            <a:ext cx="3112629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-US"/>
              <a:t>Types of data structure – memory usage</a:t>
            </a:r>
            <a:endParaRPr/>
          </a:p>
        </p:txBody>
      </p:sp>
      <p:sp>
        <p:nvSpPr>
          <p:cNvPr id="227" name="Google Shape;227;p15"/>
          <p:cNvSpPr txBox="1"/>
          <p:nvPr/>
        </p:nvSpPr>
        <p:spPr>
          <a:xfrm>
            <a:off x="5486400" y="1905000"/>
            <a:ext cx="3429000" cy="923330"/>
          </a:xfrm>
          <a:prstGeom prst="rect">
            <a:avLst/>
          </a:prstGeom>
          <a:gradFill>
            <a:gsLst>
              <a:gs pos="0">
                <a:srgbClr val="4572C0"/>
              </a:gs>
              <a:gs pos="15000">
                <a:srgbClr val="4471BF"/>
              </a:gs>
              <a:gs pos="62000">
                <a:srgbClr val="2C5EAC"/>
              </a:gs>
              <a:gs pos="97000">
                <a:srgbClr val="1D509A"/>
              </a:gs>
              <a:gs pos="100000">
                <a:srgbClr val="104A9A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dir="5400000" dist="254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DATASTRUCTURE</a:t>
            </a:r>
            <a:endParaRPr/>
          </a:p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sequences and lists</a:t>
            </a:r>
            <a:endParaRPr/>
          </a:p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Arrays</a:t>
            </a:r>
            <a:endParaRPr/>
          </a:p>
        </p:txBody>
      </p:sp>
      <p:sp>
        <p:nvSpPr>
          <p:cNvPr id="228" name="Google Shape;228;p15"/>
          <p:cNvSpPr txBox="1"/>
          <p:nvPr/>
        </p:nvSpPr>
        <p:spPr>
          <a:xfrm>
            <a:off x="5486400" y="3505200"/>
            <a:ext cx="3429000" cy="2031325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9F1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 DATASTRUCTURE</a:t>
            </a:r>
            <a:endParaRPr/>
          </a:p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Linked lists</a:t>
            </a:r>
            <a:endParaRPr/>
          </a:p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Stacks</a:t>
            </a:r>
            <a:endParaRPr/>
          </a:p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Queues</a:t>
            </a:r>
            <a:endParaRPr/>
          </a:p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Trees</a:t>
            </a:r>
            <a:endParaRPr/>
          </a:p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15"/>
          <p:cNvSpPr txBox="1"/>
          <p:nvPr>
            <p:ph idx="1" type="body"/>
          </p:nvPr>
        </p:nvSpPr>
        <p:spPr>
          <a:xfrm>
            <a:off x="1143000" y="1752600"/>
            <a:ext cx="3810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n-US"/>
              <a:t>Static – Fixed size, structure, memory location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US"/>
              <a:t>Dynamic – memory can shrink or expand based on the data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ial"/>
              <a:buNone/>
            </a:pPr>
            <a:r>
              <a:rPr lang="en-US"/>
              <a:t>Operations on data structures</a:t>
            </a:r>
            <a:endParaRPr/>
          </a:p>
        </p:txBody>
      </p:sp>
      <p:sp>
        <p:nvSpPr>
          <p:cNvPr id="235" name="Google Shape;235;p16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Traversal of data structures.</a:t>
            </a:r>
            <a:endParaRPr/>
          </a:p>
          <a:p>
            <a:pPr indent="-237743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Char char="◦"/>
            </a:pPr>
            <a:r>
              <a:rPr lang="en-US"/>
              <a:t>Going through the set of data to process it in some way.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Such processes include:</a:t>
            </a:r>
            <a:endParaRPr/>
          </a:p>
          <a:p>
            <a:pPr indent="-237743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b="1" lang="en-US"/>
              <a:t>Addition or inserting of data</a:t>
            </a:r>
            <a:endParaRPr/>
          </a:p>
          <a:p>
            <a:pPr indent="-237743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b="1" lang="en-US"/>
              <a:t>Deletion of data</a:t>
            </a:r>
            <a:endParaRPr/>
          </a:p>
          <a:p>
            <a:pPr indent="-237743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b="1" lang="en-US"/>
              <a:t>Sorting of data</a:t>
            </a:r>
            <a:endParaRPr/>
          </a:p>
          <a:p>
            <a:pPr indent="-237743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b="1" lang="en-US"/>
              <a:t>Searching the data</a:t>
            </a:r>
            <a:endParaRPr/>
          </a:p>
          <a:p>
            <a:pPr indent="-237743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b="1" lang="en-US"/>
              <a:t>Merging different sets of data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There are various algorithms associated with these processes.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Data structures and algorithms are tightly connected and related.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ial"/>
              <a:buNone/>
            </a:pPr>
            <a:r>
              <a:rPr lang="en-US"/>
              <a:t>Static data structures</a:t>
            </a:r>
            <a:endParaRPr/>
          </a:p>
        </p:txBody>
      </p:sp>
      <p:sp>
        <p:nvSpPr>
          <p:cNvPr id="241" name="Google Shape;241;p17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587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/>
              <a:t>In Static data structure the </a:t>
            </a:r>
            <a:r>
              <a:rPr b="1" lang="en-US" sz="2400"/>
              <a:t>size of the structure is fixed</a:t>
            </a:r>
            <a:r>
              <a:rPr lang="en-US" sz="2400"/>
              <a:t>. </a:t>
            </a:r>
            <a:endParaRPr/>
          </a:p>
          <a:p>
            <a:pPr indent="0" lvl="0" marL="587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en-US" sz="2400"/>
              <a:t>The content of the data structure can be </a:t>
            </a:r>
            <a:r>
              <a:rPr b="1" lang="en-US" sz="2400"/>
              <a:t>modified but without changing the memory space</a:t>
            </a:r>
            <a:r>
              <a:rPr lang="en-US" sz="2400"/>
              <a:t> allocated to it.</a:t>
            </a:r>
            <a:endParaRPr/>
          </a:p>
          <a:p>
            <a:pPr indent="0" lvl="0" marL="587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General sequences and lists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Arrays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8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ial"/>
              <a:buNone/>
            </a:pPr>
            <a:r>
              <a:rPr lang="en-US"/>
              <a:t>General sequences and lists:</a:t>
            </a:r>
            <a:endParaRPr/>
          </a:p>
        </p:txBody>
      </p:sp>
      <p:sp>
        <p:nvSpPr>
          <p:cNvPr id="247" name="Google Shape;247;p18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b="1" lang="en-US" sz="1600" u="sng"/>
              <a:t>Sequences</a:t>
            </a:r>
            <a:r>
              <a:rPr b="1" lang="en-US" sz="1600"/>
              <a:t>: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Char char="⚫"/>
            </a:pPr>
            <a:r>
              <a:rPr lang="en-US" sz="1600"/>
              <a:t>Sequences are one of the simplest of data structures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Char char="⚫"/>
            </a:pPr>
            <a:r>
              <a:rPr lang="en-US" sz="1600"/>
              <a:t>A sequence is a set of items such that each item has a successor (except the last) and a predecessor (except the first).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Char char="⚫"/>
            </a:pPr>
            <a:r>
              <a:rPr lang="en-US" sz="1600"/>
              <a:t>Examples of sequences:</a:t>
            </a:r>
            <a:endParaRPr/>
          </a:p>
          <a:p>
            <a:pPr indent="-173037" lvl="0" marL="85566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Char char="⚫"/>
            </a:pPr>
            <a:r>
              <a:rPr lang="en-US" sz="1600"/>
              <a:t>An English word which is a sequence of letters</a:t>
            </a:r>
            <a:endParaRPr/>
          </a:p>
          <a:p>
            <a:pPr indent="-173037" lvl="0" marL="85566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Char char="⚫"/>
            </a:pPr>
            <a:r>
              <a:rPr lang="en-US" sz="1600"/>
              <a:t>English text which is a sequence of words</a:t>
            </a:r>
            <a:endParaRPr/>
          </a:p>
          <a:p>
            <a:pPr indent="-173037" lvl="0" marL="85566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Char char="⚫"/>
            </a:pPr>
            <a:r>
              <a:rPr lang="en-US" sz="1600"/>
              <a:t>A number which is a sequence of digits</a:t>
            </a:r>
            <a:endParaRPr/>
          </a:p>
          <a:p>
            <a:pPr indent="-173037" lvl="0" marL="85566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Char char="⚫"/>
            </a:pPr>
            <a:r>
              <a:rPr lang="en-US" sz="1600"/>
              <a:t>A railway train which is a sequence of carriages</a:t>
            </a:r>
            <a:endParaRPr/>
          </a:p>
          <a:p>
            <a:pPr indent="-173037" lvl="0" marL="85566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Char char="⚫"/>
            </a:pPr>
            <a:r>
              <a:rPr lang="en-US" sz="1600"/>
              <a:t>A telephone directory which is a sequence of names and addresses and phone number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This data structure is useful when data items are processed one after another.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Simple algorithm for processing a sequence:</a:t>
            </a:r>
            <a:endParaRPr b="1" i="1" sz="1600"/>
          </a:p>
          <a:p>
            <a:pPr indent="0" lvl="0" marL="85566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b="1" i="1" lang="en-US" sz="1600">
                <a:solidFill>
                  <a:srgbClr val="A3171E"/>
                </a:solidFill>
              </a:rPr>
              <a:t>Start at beginning of sequence</a:t>
            </a:r>
            <a:endParaRPr/>
          </a:p>
          <a:p>
            <a:pPr indent="0" lvl="0" marL="85566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b="1" i="1" lang="en-US" sz="1600">
                <a:solidFill>
                  <a:srgbClr val="A3171E"/>
                </a:solidFill>
              </a:rPr>
              <a:t>While NOT(end of sequence) do</a:t>
            </a:r>
            <a:endParaRPr/>
          </a:p>
          <a:p>
            <a:pPr indent="0" lvl="0" marL="85566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b="1" i="1" lang="en-US" sz="1600">
                <a:solidFill>
                  <a:srgbClr val="A3171E"/>
                </a:solidFill>
              </a:rPr>
              <a:t>process next item</a:t>
            </a:r>
            <a:endParaRPr i="1" sz="1600">
              <a:solidFill>
                <a:srgbClr val="A3171E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9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ial"/>
              <a:buNone/>
            </a:pPr>
            <a:r>
              <a:rPr lang="en-US"/>
              <a:t>General sequences and lists:</a:t>
            </a:r>
            <a:endParaRPr/>
          </a:p>
        </p:txBody>
      </p:sp>
      <p:sp>
        <p:nvSpPr>
          <p:cNvPr id="253" name="Google Shape;253;p19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b="1" lang="en-US" u="sng"/>
              <a:t>Lists:</a:t>
            </a:r>
            <a:endParaRPr/>
          </a:p>
          <a:p>
            <a:pPr indent="-283464" lvl="0" marL="365760" rtl="0" algn="l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b="1" lang="en-US"/>
              <a:t>Lists are more or less synonymous with sequences:</a:t>
            </a:r>
            <a:endParaRPr/>
          </a:p>
          <a:p>
            <a:pPr indent="-231775" lvl="0" marL="798513" rtl="0" algn="l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Linear data structures – these are the foundation blocks for most data structure design</a:t>
            </a:r>
            <a:endParaRPr/>
          </a:p>
          <a:p>
            <a:pPr indent="-231775" lvl="0" marL="798513" rtl="0" algn="l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One of the most common and  simplest data structures</a:t>
            </a:r>
            <a:endParaRPr/>
          </a:p>
          <a:p>
            <a:pPr indent="-231775" lvl="0" marL="798513" rtl="0" algn="l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Often synonymous with the one-dimensional ARRAY data structure</a:t>
            </a:r>
            <a:endParaRPr/>
          </a:p>
          <a:p>
            <a:pPr indent="-231775" lvl="0" marL="798513" rtl="0" algn="l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Data items are stored one after another</a:t>
            </a:r>
            <a:endParaRPr/>
          </a:p>
          <a:p>
            <a:pPr indent="-283464" lvl="0" marL="365760" rtl="0" algn="l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b="1" lang="en-US"/>
              <a:t>Lists appear in a variety of situations all the time:</a:t>
            </a:r>
            <a:endParaRPr/>
          </a:p>
          <a:p>
            <a:pPr indent="-231775" lvl="0" marL="798513" rtl="0" algn="l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 sz="3300"/>
              <a:t>Guest lists, grocery lists, class lists, things-to-do lists, employee lists, stock lists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 txBox="1"/>
          <p:nvPr>
            <p:ph type="title"/>
          </p:nvPr>
        </p:nvSpPr>
        <p:spPr>
          <a:xfrm>
            <a:off x="1447800" y="228600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ial"/>
              <a:buNone/>
            </a:pPr>
            <a:r>
              <a:rPr lang="en-US"/>
              <a:t>Data structure fundamentals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0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ial"/>
              <a:buNone/>
            </a:pPr>
            <a:r>
              <a:rPr lang="en-US"/>
              <a:t>General sequences and lists:</a:t>
            </a:r>
            <a:endParaRPr/>
          </a:p>
        </p:txBody>
      </p:sp>
      <p:sp>
        <p:nvSpPr>
          <p:cNvPr id="259" name="Google Shape;259;p20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b="1" lang="en-US"/>
              <a:t>Lists are characterized by:</a:t>
            </a:r>
            <a:endParaRPr/>
          </a:p>
          <a:p>
            <a:pPr indent="-274638" lvl="0" marL="739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Data items are organised linearly – each item except the first has a unique component that follows it and each item except the last has a unique item that precedes it</a:t>
            </a:r>
            <a:endParaRPr/>
          </a:p>
          <a:p>
            <a:pPr indent="-274638" lvl="0" marL="739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Exhibit important relationship of  </a:t>
            </a:r>
            <a:r>
              <a:rPr b="1" lang="en-US"/>
              <a:t>NEXT and PREVIOUS </a:t>
            </a:r>
            <a:r>
              <a:rPr lang="en-US"/>
              <a:t>between data items, as with sequences</a:t>
            </a:r>
            <a:endParaRPr/>
          </a:p>
          <a:p>
            <a:pPr indent="-274638" lvl="0" marL="739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Lists come to us in different lengths – short, long, very long, etc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b="1" lang="en-US"/>
              <a:t>Operations associated with lists include:</a:t>
            </a:r>
            <a:endParaRPr/>
          </a:p>
          <a:p>
            <a:pPr indent="-333375" lvl="0" marL="79851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b="1" lang="en-US"/>
              <a:t>Insert – </a:t>
            </a:r>
            <a:r>
              <a:rPr lang="en-US"/>
              <a:t>add an item to list</a:t>
            </a:r>
            <a:endParaRPr/>
          </a:p>
          <a:p>
            <a:pPr indent="-333375" lvl="0" marL="79851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b="1" lang="en-US"/>
              <a:t>Delete – </a:t>
            </a:r>
            <a:r>
              <a:rPr lang="en-US"/>
              <a:t>remove an item from the list</a:t>
            </a:r>
            <a:endParaRPr/>
          </a:p>
          <a:p>
            <a:pPr indent="-333375" lvl="0" marL="79851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b="1" lang="en-US"/>
              <a:t>Find or Retrieve – </a:t>
            </a:r>
            <a:r>
              <a:rPr lang="en-US"/>
              <a:t>search for an item in the list</a:t>
            </a:r>
            <a:endParaRPr/>
          </a:p>
          <a:p>
            <a:pPr indent="-333375" lvl="0" marL="79851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b="1" lang="en-US"/>
              <a:t>findLength – </a:t>
            </a:r>
            <a:r>
              <a:rPr lang="en-US"/>
              <a:t>obtain the length of the list</a:t>
            </a:r>
            <a:endParaRPr/>
          </a:p>
          <a:p>
            <a:pPr indent="-333375" lvl="0" marL="79851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b="1" lang="en-US"/>
              <a:t>Compare – </a:t>
            </a:r>
            <a:r>
              <a:rPr lang="en-US"/>
              <a:t>enables data items to be compared for certain types of manipulation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1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ial"/>
              <a:buNone/>
            </a:pPr>
            <a:r>
              <a:rPr lang="en-US"/>
              <a:t>List vs. Array</a:t>
            </a:r>
            <a:endParaRPr/>
          </a:p>
        </p:txBody>
      </p:sp>
      <p:sp>
        <p:nvSpPr>
          <p:cNvPr id="265" name="Google Shape;265;p21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"/>
              <a:buChar char="⚫"/>
            </a:pPr>
            <a:r>
              <a:rPr lang="en-US" sz="1600"/>
              <a:t>A list is NOT really an ARRAY.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Char char="⚫"/>
            </a:pPr>
            <a:r>
              <a:rPr lang="en-US" sz="1600"/>
              <a:t>An array is a built-in programming construct that usually has a fixed length. Whereas a list is an abstract entity of variable length.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Char char="⚫"/>
            </a:pPr>
            <a:r>
              <a:rPr lang="en-US" sz="1600"/>
              <a:t>But a list can be </a:t>
            </a:r>
            <a:r>
              <a:rPr i="1" lang="en-US" sz="1600"/>
              <a:t>implemented by using an array: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Lists can be represented in essentially two different ways:</a:t>
            </a:r>
            <a:endParaRPr/>
          </a:p>
          <a:p>
            <a:pPr indent="-342900" lvl="0" marL="4254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Font typeface="Arial"/>
              <a:buAutoNum type="arabicPeriod"/>
            </a:pPr>
            <a:r>
              <a:rPr b="1" lang="en-US" sz="1600"/>
              <a:t>Contiguous representation or linear list – </a:t>
            </a:r>
            <a:r>
              <a:rPr lang="en-US" sz="1600"/>
              <a:t>items are stored in the order in which they occur. This is a </a:t>
            </a:r>
            <a:r>
              <a:rPr b="1" i="1" lang="en-US" sz="1600"/>
              <a:t>physical organisation.</a:t>
            </a:r>
            <a:endParaRPr/>
          </a:p>
          <a:p>
            <a:pPr indent="-342900" lvl="0" marL="4254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Font typeface="Arial"/>
              <a:buAutoNum type="arabicPeriod"/>
            </a:pPr>
            <a:r>
              <a:rPr b="1" lang="en-US" sz="1600"/>
              <a:t>Non-contiguous, linked lists – </a:t>
            </a:r>
            <a:r>
              <a:rPr lang="en-US" sz="1600"/>
              <a:t>items are not stored in the order in which</a:t>
            </a:r>
            <a:r>
              <a:rPr b="1" lang="en-US" sz="1600"/>
              <a:t> </a:t>
            </a:r>
            <a:r>
              <a:rPr lang="en-US" sz="1600"/>
              <a:t>they occur or are input, rather, each item holds an additional data field, or pointer, to another item held in the list at a non-contiguous position. </a:t>
            </a:r>
            <a:endParaRPr/>
          </a:p>
          <a:p>
            <a:pPr indent="-342900" lvl="0" marL="4254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	This is a </a:t>
            </a:r>
            <a:r>
              <a:rPr b="1" i="1" lang="en-US" sz="1600"/>
              <a:t>logical organisation. It is in this sense that lists can be considered a </a:t>
            </a:r>
            <a:r>
              <a:rPr lang="en-US" sz="1600"/>
              <a:t>more complex type of sequence.</a:t>
            </a:r>
            <a:endParaRPr/>
          </a:p>
        </p:txBody>
      </p:sp>
      <p:pic>
        <p:nvPicPr>
          <p:cNvPr id="266" name="Google Shape;26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2667000"/>
            <a:ext cx="3333750" cy="1312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ial"/>
              <a:buNone/>
            </a:pPr>
            <a:r>
              <a:rPr lang="en-US"/>
              <a:t>Linear Lists</a:t>
            </a:r>
            <a:endParaRPr/>
          </a:p>
        </p:txBody>
      </p:sp>
      <p:sp>
        <p:nvSpPr>
          <p:cNvPr id="272" name="Google Shape;272;p22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lang="en-US" sz="2600"/>
              <a:t>Consider the following list containing sales figures:</a:t>
            </a:r>
            <a:endParaRPr/>
          </a:p>
          <a:p>
            <a:pPr indent="-133096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  <a:p>
            <a:pPr indent="-133096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  <a:p>
            <a:pPr indent="-133096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  <a:p>
            <a:pPr indent="-133096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  <a:p>
            <a:pPr indent="-180085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sz="2200"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 sz="2200"/>
              <a:t>The list of numbers is called a linear list: 2.3, 1.9, …0.0.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 sz="2200"/>
              <a:t>The raw numerical data is not useful until </a:t>
            </a:r>
            <a:r>
              <a:rPr b="1" lang="en-US" sz="2200"/>
              <a:t>structure and meaning is </a:t>
            </a:r>
            <a:r>
              <a:rPr lang="en-US" sz="2200"/>
              <a:t>imposed on the given table.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 sz="2200"/>
              <a:t>At this point the raw data becomes information.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 sz="2200"/>
              <a:t>Namely, 3.9 means salesperson Bartlett sold 3900 boxes of chocolates in March.</a:t>
            </a:r>
            <a:endParaRPr/>
          </a:p>
        </p:txBody>
      </p:sp>
      <p:pic>
        <p:nvPicPr>
          <p:cNvPr id="273" name="Google Shape;273;p22"/>
          <p:cNvPicPr preferRelativeResize="0"/>
          <p:nvPr/>
        </p:nvPicPr>
        <p:blipFill rotWithShape="1">
          <a:blip r:embed="rId3">
            <a:alphaModFix/>
          </a:blip>
          <a:srcRect b="6292" l="2500" r="7499" t="4461"/>
          <a:stretch/>
        </p:blipFill>
        <p:spPr>
          <a:xfrm>
            <a:off x="3048000" y="1828800"/>
            <a:ext cx="4191000" cy="2328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3657600"/>
            <a:ext cx="6580598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3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ial"/>
              <a:buNone/>
            </a:pPr>
            <a:r>
              <a:rPr lang="en-US"/>
              <a:t>Linear Lists</a:t>
            </a:r>
            <a:endParaRPr/>
          </a:p>
        </p:txBody>
      </p:sp>
      <p:sp>
        <p:nvSpPr>
          <p:cNvPr id="280" name="Google Shape;280;p23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80"/>
              <a:buChar char="⚫"/>
            </a:pPr>
            <a:r>
              <a:rPr lang="en-US" sz="1600"/>
              <a:t>The given list is in no particular order.</a:t>
            </a:r>
            <a:endParaRPr/>
          </a:p>
          <a:p>
            <a:pPr indent="-283464" lvl="0" marL="36576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280"/>
              <a:buChar char="⚫"/>
            </a:pPr>
            <a:r>
              <a:rPr lang="en-US" sz="1600"/>
              <a:t>To ease certain kinds of data retrieval, the list would need to be sorted in some way.</a:t>
            </a:r>
            <a:endParaRPr/>
          </a:p>
          <a:p>
            <a:pPr indent="-283464" lvl="0" marL="36576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280"/>
              <a:buChar char="⚫"/>
            </a:pPr>
            <a:r>
              <a:rPr lang="en-US" sz="1600"/>
              <a:t>For example, what if the employer sought to find out which employee was </a:t>
            </a:r>
            <a:r>
              <a:rPr b="1" lang="en-US" sz="1600"/>
              <a:t>performing the best, then second best, and so on?</a:t>
            </a:r>
            <a:endParaRPr/>
          </a:p>
          <a:p>
            <a:pPr indent="-283464" lvl="0" marL="36576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280"/>
              <a:buChar char="⚫"/>
            </a:pPr>
            <a:r>
              <a:rPr lang="en-US" sz="1600"/>
              <a:t>In this case, the list would need to be sorted into descending order of magnitude of sales, thus: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4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ial"/>
              <a:buNone/>
            </a:pPr>
            <a:r>
              <a:rPr lang="en-US"/>
              <a:t>Linear Lists</a:t>
            </a:r>
            <a:endParaRPr/>
          </a:p>
        </p:txBody>
      </p:sp>
      <p:sp>
        <p:nvSpPr>
          <p:cNvPr id="286" name="Google Shape;286;p24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Alternatively, an </a:t>
            </a:r>
            <a:r>
              <a:rPr b="1" lang="en-US"/>
              <a:t>alphabetical arrangement might be required:</a:t>
            </a:r>
            <a:endParaRPr/>
          </a:p>
          <a:p>
            <a:pPr indent="-1818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b="1"/>
          </a:p>
          <a:p>
            <a:pPr indent="-1818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b="1"/>
          </a:p>
          <a:p>
            <a:pPr indent="-1818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b="1"/>
          </a:p>
          <a:p>
            <a:pPr indent="-1818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b="1"/>
          </a:p>
          <a:p>
            <a:pPr indent="-1818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b="1"/>
          </a:p>
          <a:p>
            <a:pPr indent="-1818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b="1"/>
          </a:p>
          <a:p>
            <a:pPr indent="-1818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b="1"/>
          </a:p>
          <a:p>
            <a:pPr indent="-1818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b="1"/>
          </a:p>
          <a:p>
            <a:pPr indent="-1818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b="1"/>
          </a:p>
          <a:p>
            <a:pPr indent="-1818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b="1"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All these orders or arrangements form linear lists, but some are more useful than others, depending on what the user seeks to extract from them.</a:t>
            </a:r>
            <a:endParaRPr/>
          </a:p>
        </p:txBody>
      </p:sp>
      <p:pic>
        <p:nvPicPr>
          <p:cNvPr id="287" name="Google Shape;28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1828800"/>
            <a:ext cx="6468533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5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ial"/>
              <a:buNone/>
            </a:pPr>
            <a:r>
              <a:rPr lang="en-US"/>
              <a:t>Linear Lists</a:t>
            </a:r>
            <a:endParaRPr/>
          </a:p>
        </p:txBody>
      </p:sp>
      <p:sp>
        <p:nvSpPr>
          <p:cNvPr id="293" name="Google Shape;293;p25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83464" lvl="0" marL="36576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Linear lists have N sets of information, where N&gt;= 0.</a:t>
            </a:r>
            <a:endParaRPr/>
          </a:p>
          <a:p>
            <a:pPr indent="-283464" lvl="0" marL="36576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We can assign an identifier to each element of the list.</a:t>
            </a:r>
            <a:endParaRPr/>
          </a:p>
          <a:p>
            <a:pPr indent="-283464" lvl="0" marL="36576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In this example, S is an appropriate label signifying SALES.</a:t>
            </a:r>
            <a:endParaRPr/>
          </a:p>
          <a:p>
            <a:pPr indent="-283464" lvl="0" marL="36576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A subscript can be used to identify each element.</a:t>
            </a:r>
            <a:endParaRPr/>
          </a:p>
          <a:p>
            <a:pPr indent="-283464" lvl="0" marL="36576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Taking our original sales data:</a:t>
            </a:r>
            <a:endParaRPr/>
          </a:p>
          <a:p>
            <a:pPr indent="-233362" lvl="0" marL="1089025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b="1" i="1" lang="en-US"/>
              <a:t>S</a:t>
            </a:r>
            <a:r>
              <a:rPr b="1" baseline="-25000" i="1" lang="en-US"/>
              <a:t>(1) </a:t>
            </a:r>
            <a:r>
              <a:rPr b="1" i="1" lang="en-US"/>
              <a:t>= 2.3, S</a:t>
            </a:r>
            <a:r>
              <a:rPr b="1" baseline="-25000" i="1" lang="en-US"/>
              <a:t>(2) </a:t>
            </a:r>
            <a:r>
              <a:rPr b="1" i="1" lang="en-US"/>
              <a:t>= 1.9, … S</a:t>
            </a:r>
            <a:r>
              <a:rPr b="1" baseline="-25000" i="1" lang="en-US"/>
              <a:t>(6) </a:t>
            </a:r>
            <a:r>
              <a:rPr b="1" i="1" lang="en-US"/>
              <a:t>= 0.0</a:t>
            </a:r>
            <a:endParaRPr/>
          </a:p>
          <a:p>
            <a:pPr indent="-283464" lvl="0" marL="36576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Subscript notation corresponds closely to how such data is actually stored in a machine, as an ARRAY.</a:t>
            </a:r>
            <a:endParaRPr/>
          </a:p>
          <a:p>
            <a:pPr indent="-283464" lvl="0" marL="36576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An element in the list is referred to as the </a:t>
            </a:r>
            <a:r>
              <a:rPr i="1" lang="en-US"/>
              <a:t>i</a:t>
            </a:r>
            <a:r>
              <a:rPr baseline="30000" i="1" lang="en-US"/>
              <a:t>th</a:t>
            </a:r>
            <a:r>
              <a:rPr i="1" lang="en-US"/>
              <a:t> element.</a:t>
            </a:r>
            <a:endParaRPr/>
          </a:p>
          <a:p>
            <a:pPr indent="-283464" lvl="0" marL="36576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So if i = 3, then we are referencing the third element which is </a:t>
            </a:r>
            <a:r>
              <a:rPr i="1" lang="en-US"/>
              <a:t>S</a:t>
            </a:r>
            <a:r>
              <a:rPr baseline="-25000" i="1" lang="en-US"/>
              <a:t>(i) </a:t>
            </a:r>
            <a:r>
              <a:rPr i="1" lang="en-US"/>
              <a:t>= S</a:t>
            </a:r>
            <a:r>
              <a:rPr baseline="-25000" i="1" lang="en-US"/>
              <a:t>(3) </a:t>
            </a:r>
            <a:r>
              <a:rPr i="1" lang="en-US"/>
              <a:t>= 6.4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6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ial"/>
              <a:buNone/>
            </a:pPr>
            <a:r>
              <a:rPr lang="en-US"/>
              <a:t>List ADT:</a:t>
            </a:r>
            <a:endParaRPr/>
          </a:p>
        </p:txBody>
      </p:sp>
      <p:sp>
        <p:nvSpPr>
          <p:cNvPr id="300" name="Google Shape;300;p26"/>
          <p:cNvSpPr txBox="1"/>
          <p:nvPr>
            <p:ph idx="1" type="body"/>
          </p:nvPr>
        </p:nvSpPr>
        <p:spPr>
          <a:xfrm>
            <a:off x="1447800" y="12954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List ADT supports the following methods or operations on a list </a:t>
            </a:r>
            <a:r>
              <a:rPr b="1" i="1" lang="en-US" sz="1600"/>
              <a:t>S: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Char char="⚫"/>
            </a:pPr>
            <a:r>
              <a:rPr b="1" lang="en-US" sz="1600">
                <a:solidFill>
                  <a:srgbClr val="00B0F0"/>
                </a:solidFill>
              </a:rPr>
              <a:t>First()      : </a:t>
            </a:r>
            <a:r>
              <a:rPr lang="en-US" sz="1600"/>
              <a:t>return the position of the first element of S; return error if list is empty</a:t>
            </a:r>
            <a:endParaRPr/>
          </a:p>
          <a:p>
            <a:pPr indent="-1587" lvl="0" marL="10318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i="1" lang="en-US" sz="1600">
                <a:solidFill>
                  <a:srgbClr val="002060"/>
                </a:solidFill>
              </a:rPr>
              <a:t>		</a:t>
            </a:r>
            <a:r>
              <a:rPr i="1" lang="en-US" sz="1600">
                <a:solidFill>
                  <a:srgbClr val="C00000"/>
                </a:solidFill>
              </a:rPr>
              <a:t>Input: none; Output: position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Char char="⚫"/>
            </a:pPr>
            <a:r>
              <a:rPr b="1" lang="en-US" sz="1600">
                <a:solidFill>
                  <a:srgbClr val="00B0F0"/>
                </a:solidFill>
              </a:rPr>
              <a:t>Last()       : </a:t>
            </a:r>
            <a:r>
              <a:rPr lang="en-US" sz="1600"/>
              <a:t>return the position of the last element of S; return error if list is empty</a:t>
            </a:r>
            <a:endParaRPr/>
          </a:p>
          <a:p>
            <a:pPr indent="-1587" lvl="0" marL="10318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i="1" lang="en-US" sz="1600">
                <a:solidFill>
                  <a:srgbClr val="002060"/>
                </a:solidFill>
              </a:rPr>
              <a:t>		</a:t>
            </a:r>
            <a:r>
              <a:rPr i="1" lang="en-US" sz="1600">
                <a:solidFill>
                  <a:srgbClr val="C00000"/>
                </a:solidFill>
              </a:rPr>
              <a:t>Input: none; Output: position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Char char="⚫"/>
            </a:pPr>
            <a:r>
              <a:rPr b="1" lang="en-US" sz="1600">
                <a:solidFill>
                  <a:srgbClr val="00B0F0"/>
                </a:solidFill>
              </a:rPr>
              <a:t>isFirst()    : </a:t>
            </a:r>
            <a:r>
              <a:rPr lang="en-US" sz="1600"/>
              <a:t>return a Boolean value indicating whether the given position is the first 	  	         one on the list S</a:t>
            </a:r>
            <a:endParaRPr/>
          </a:p>
          <a:p>
            <a:pPr indent="-1587" lvl="0" marL="10318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i="1" lang="en-US" sz="1600">
                <a:solidFill>
                  <a:srgbClr val="002060"/>
                </a:solidFill>
              </a:rPr>
              <a:t>		</a:t>
            </a:r>
            <a:r>
              <a:rPr i="1" lang="en-US" sz="1600">
                <a:solidFill>
                  <a:srgbClr val="C00000"/>
                </a:solidFill>
              </a:rPr>
              <a:t>Input: position p; Output: Boolean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Char char="⚫"/>
            </a:pPr>
            <a:r>
              <a:rPr b="1" lang="en-US" sz="1600">
                <a:solidFill>
                  <a:srgbClr val="00B0F0"/>
                </a:solidFill>
              </a:rPr>
              <a:t>isLast()     : </a:t>
            </a:r>
            <a:r>
              <a:rPr lang="en-US" sz="1600"/>
              <a:t>return a Boolean value indicating whether the given position is the last 		         one on the list S</a:t>
            </a:r>
            <a:endParaRPr/>
          </a:p>
          <a:p>
            <a:pPr indent="-1587" lvl="0" marL="10318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i="1" lang="en-US" sz="1600">
                <a:solidFill>
                  <a:srgbClr val="002060"/>
                </a:solidFill>
              </a:rPr>
              <a:t>		</a:t>
            </a:r>
            <a:r>
              <a:rPr i="1" lang="en-US" sz="1600">
                <a:solidFill>
                  <a:srgbClr val="C00000"/>
                </a:solidFill>
              </a:rPr>
              <a:t>Input: position p; Output: Boolean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Char char="⚫"/>
            </a:pPr>
            <a:r>
              <a:rPr b="1" lang="en-US" sz="1600">
                <a:solidFill>
                  <a:srgbClr val="00B0F0"/>
                </a:solidFill>
              </a:rPr>
              <a:t>before(</a:t>
            </a:r>
            <a:r>
              <a:rPr b="1" i="1" lang="en-US" sz="1600">
                <a:solidFill>
                  <a:srgbClr val="00B0F0"/>
                </a:solidFill>
              </a:rPr>
              <a:t>p)  </a:t>
            </a:r>
            <a:r>
              <a:rPr b="1" lang="en-US" sz="1600">
                <a:solidFill>
                  <a:srgbClr val="00B0F0"/>
                </a:solidFill>
              </a:rPr>
              <a:t>:</a:t>
            </a:r>
            <a:r>
              <a:rPr lang="en-US" sz="1600">
                <a:solidFill>
                  <a:srgbClr val="00B0F0"/>
                </a:solidFill>
              </a:rPr>
              <a:t> </a:t>
            </a:r>
            <a:r>
              <a:rPr lang="en-US" sz="1600"/>
              <a:t>return the position of the element of S preceding the one at position p;    	       	         an error occurs if p is the first position</a:t>
            </a:r>
            <a:endParaRPr/>
          </a:p>
          <a:p>
            <a:pPr indent="-1587" lvl="0" marL="10318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i="1" lang="en-US" sz="1600">
                <a:solidFill>
                  <a:srgbClr val="002060"/>
                </a:solidFill>
              </a:rPr>
              <a:t>		</a:t>
            </a:r>
            <a:r>
              <a:rPr i="1" lang="en-US" sz="1600">
                <a:solidFill>
                  <a:srgbClr val="C00000"/>
                </a:solidFill>
              </a:rPr>
              <a:t>Input: position p; Output: position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Char char="⚫"/>
            </a:pPr>
            <a:r>
              <a:rPr b="1" lang="en-US" sz="1600">
                <a:solidFill>
                  <a:srgbClr val="00B0F0"/>
                </a:solidFill>
              </a:rPr>
              <a:t>after(</a:t>
            </a:r>
            <a:r>
              <a:rPr b="1" i="1" lang="en-US" sz="1600">
                <a:solidFill>
                  <a:srgbClr val="00B0F0"/>
                </a:solidFill>
              </a:rPr>
              <a:t>p)    </a:t>
            </a:r>
            <a:r>
              <a:rPr b="1" lang="en-US" sz="1600">
                <a:solidFill>
                  <a:srgbClr val="00B0F0"/>
                </a:solidFill>
              </a:rPr>
              <a:t> : </a:t>
            </a:r>
            <a:r>
              <a:rPr lang="en-US" sz="1600"/>
              <a:t>return the position of the element of S following the one at position p; 		         an error occurs if </a:t>
            </a:r>
            <a:r>
              <a:rPr i="1" lang="en-US" sz="1600"/>
              <a:t>p is the last position</a:t>
            </a:r>
            <a:endParaRPr/>
          </a:p>
          <a:p>
            <a:pPr indent="-1587" lvl="0" marL="10318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i="1" lang="en-US" sz="1600">
                <a:solidFill>
                  <a:srgbClr val="002060"/>
                </a:solidFill>
              </a:rPr>
              <a:t>		</a:t>
            </a:r>
            <a:r>
              <a:rPr i="1" lang="en-US" sz="1600">
                <a:solidFill>
                  <a:srgbClr val="C00000"/>
                </a:solidFill>
              </a:rPr>
              <a:t>Input: position p; Output: position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7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-US"/>
              <a:t>List ADT - Other update methods</a:t>
            </a:r>
            <a:endParaRPr/>
          </a:p>
        </p:txBody>
      </p:sp>
      <p:sp>
        <p:nvSpPr>
          <p:cNvPr id="306" name="Google Shape;306;p27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b="1"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US">
                <a:solidFill>
                  <a:srgbClr val="00B0F0"/>
                </a:solidFill>
              </a:rPr>
              <a:t>replaceElement</a:t>
            </a:r>
            <a:endParaRPr>
              <a:solidFill>
                <a:srgbClr val="00B0F0"/>
              </a:solidFill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US">
                <a:solidFill>
                  <a:srgbClr val="00B0F0"/>
                </a:solidFill>
              </a:rPr>
              <a:t>swapElement</a:t>
            </a:r>
            <a:endParaRPr>
              <a:solidFill>
                <a:srgbClr val="00B0F0"/>
              </a:solidFill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US">
                <a:solidFill>
                  <a:srgbClr val="00B0F0"/>
                </a:solidFill>
              </a:rPr>
              <a:t>insertFirst</a:t>
            </a:r>
            <a:endParaRPr>
              <a:solidFill>
                <a:srgbClr val="00B0F0"/>
              </a:solidFill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US">
                <a:solidFill>
                  <a:srgbClr val="00B0F0"/>
                </a:solidFill>
              </a:rPr>
              <a:t>insertLast</a:t>
            </a:r>
            <a:endParaRPr>
              <a:solidFill>
                <a:srgbClr val="00B0F0"/>
              </a:solidFill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US">
                <a:solidFill>
                  <a:srgbClr val="00B0F0"/>
                </a:solidFill>
              </a:rPr>
              <a:t>insertBefore</a:t>
            </a:r>
            <a:endParaRPr>
              <a:solidFill>
                <a:srgbClr val="00B0F0"/>
              </a:solidFill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US">
                <a:solidFill>
                  <a:srgbClr val="00B0F0"/>
                </a:solidFill>
              </a:rPr>
              <a:t>insertAfter</a:t>
            </a:r>
            <a:endParaRPr>
              <a:solidFill>
                <a:srgbClr val="00B0F0"/>
              </a:solidFill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US">
                <a:solidFill>
                  <a:srgbClr val="00B0F0"/>
                </a:solidFill>
              </a:rPr>
              <a:t>remove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5800" y="3581400"/>
            <a:ext cx="3950329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8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b="1" lang="en-US" sz="1600"/>
              <a:t>Static data structures:</a:t>
            </a:r>
            <a:endParaRPr/>
          </a:p>
          <a:p>
            <a:pPr indent="-288925" lvl="0" marL="1262063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 sz="1600"/>
              <a:t>General sequences and lists</a:t>
            </a:r>
            <a:endParaRPr/>
          </a:p>
          <a:p>
            <a:pPr indent="-288925" lvl="0" marL="1262063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 sz="1600"/>
              <a:t>Arrays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b="1" lang="en-US" sz="1600"/>
              <a:t>Arrays:</a:t>
            </a:r>
            <a:endParaRPr/>
          </a:p>
          <a:p>
            <a:pPr indent="-288925" lvl="0" marL="1262063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 sz="1600"/>
              <a:t>Arrays are LISTS</a:t>
            </a:r>
            <a:endParaRPr/>
          </a:p>
          <a:p>
            <a:pPr indent="-288925" lvl="0" marL="1262063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 sz="1600"/>
              <a:t>One of the most fundamental and common data structures</a:t>
            </a:r>
            <a:endParaRPr/>
          </a:p>
          <a:p>
            <a:pPr indent="-288925" lvl="0" marL="1262063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 sz="1600"/>
              <a:t>Many of the algorithms we will examine function to process ARRAYS</a:t>
            </a:r>
            <a:endParaRPr/>
          </a:p>
          <a:p>
            <a:pPr indent="-288925" lvl="0" marL="1262063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 sz="1600"/>
              <a:t>An ARRAY of length 8:</a:t>
            </a:r>
            <a:endParaRPr/>
          </a:p>
          <a:p>
            <a:pPr indent="-213741" lvl="0" marL="1262063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sz="1600"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b="1" lang="en-US" sz="1600"/>
              <a:t>Features of ARRAYS: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1600"/>
              <a:t>The individual items in an array can be identified by giving them a unique:</a:t>
            </a:r>
            <a:endParaRPr/>
          </a:p>
          <a:p>
            <a:pPr indent="-288925" lvl="0" marL="126206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 sz="1600"/>
              <a:t>Indices or subscript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1600"/>
              <a:t>The elements of an array are thus stored according to their subscripts.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1600"/>
              <a:t>A row of numbers, for example, can be identified by its subscript:</a:t>
            </a:r>
            <a:endParaRPr/>
          </a:p>
          <a:p>
            <a:pPr indent="-288925" lvl="0" marL="1262063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 sz="1600"/>
              <a:t>num[1], num[2],…num[n]</a:t>
            </a:r>
            <a:endParaRPr/>
          </a:p>
          <a:p>
            <a:pPr indent="-133096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  <p:sp>
        <p:nvSpPr>
          <p:cNvPr id="314" name="Google Shape;314;p28"/>
          <p:cNvSpPr txBox="1"/>
          <p:nvPr>
            <p:ph type="title"/>
          </p:nvPr>
        </p:nvSpPr>
        <p:spPr>
          <a:xfrm>
            <a:off x="1219200" y="228600"/>
            <a:ext cx="839419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ial"/>
              <a:buNone/>
            </a:pPr>
            <a:r>
              <a:rPr lang="en-US"/>
              <a:t>Types of Data Structure </a:t>
            </a:r>
            <a:r>
              <a:rPr lang="en-US" sz="3600"/>
              <a:t>(Contd..)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3505200"/>
            <a:ext cx="5105400" cy="1746981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29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ial"/>
              <a:buNone/>
            </a:pPr>
            <a:r>
              <a:rPr lang="en-US"/>
              <a:t>One-dimensional arrays</a:t>
            </a:r>
            <a:endParaRPr/>
          </a:p>
        </p:txBody>
      </p:sp>
      <p:sp>
        <p:nvSpPr>
          <p:cNvPr id="321" name="Google Shape;321;p29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88925" lvl="0" marL="855663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Simply a list of values.</a:t>
            </a:r>
            <a:endParaRPr/>
          </a:p>
          <a:p>
            <a:pPr indent="-288925" lvl="0" marL="855663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Values called elements or components or items</a:t>
            </a:r>
            <a:endParaRPr/>
          </a:p>
          <a:p>
            <a:pPr indent="-283464" lvl="0" marL="36576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1-dimensional array is a sequence or list of n items of the same </a:t>
            </a:r>
            <a:endParaRPr/>
          </a:p>
          <a:p>
            <a:pPr indent="-283464" lvl="0" marL="36576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data type stored contiguously in computer memory and accessed </a:t>
            </a:r>
            <a:endParaRPr/>
          </a:p>
          <a:p>
            <a:pPr indent="-283464" lvl="0" marL="36576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using indices described earlier:</a:t>
            </a:r>
            <a:endParaRPr/>
          </a:p>
          <a:p>
            <a:pPr indent="-169671" lvl="0" marL="36576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  <a:p>
            <a:pPr indent="-169671" lvl="0" marL="36576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  <a:p>
            <a:pPr indent="-169671" lvl="0" marL="36576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  <a:p>
            <a:pPr indent="-283464" lvl="0" marL="36576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  <a:p>
            <a:pPr indent="-283464" lvl="0" marL="36576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Each element in an ARRAY can be accessed in the same </a:t>
            </a:r>
            <a:endParaRPr/>
          </a:p>
          <a:p>
            <a:pPr indent="-283464" lvl="0" marL="36576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or constant amount of time.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ial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119" name="Google Shape;119;p3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463" lvl="0" marL="17463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000"/>
              <a:t>General comments on </a:t>
            </a:r>
            <a:r>
              <a:rPr b="1" lang="en-US" sz="2000"/>
              <a:t>DATA STRUCTURES – what are data structures?</a:t>
            </a:r>
            <a:endParaRPr/>
          </a:p>
          <a:p>
            <a:pPr indent="-17463" lvl="0" marL="17463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-US" sz="2000"/>
              <a:t>General sequences and lists</a:t>
            </a:r>
            <a:endParaRPr/>
          </a:p>
          <a:p>
            <a:pPr indent="-17463" lvl="0" marL="17463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-US" sz="2000"/>
              <a:t>Arrays – 1, 2, multi-dimensional and parallel</a:t>
            </a:r>
            <a:endParaRPr/>
          </a:p>
          <a:p>
            <a:pPr indent="-17463" lvl="0" marL="17463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-US" sz="2000"/>
              <a:t>Stack and queues overviews</a:t>
            </a:r>
            <a:endParaRPr/>
          </a:p>
          <a:p>
            <a:pPr indent="-17463" lvl="0" marL="17463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-US" sz="2000"/>
              <a:t>Linked lists overview</a:t>
            </a:r>
            <a:endParaRPr/>
          </a:p>
          <a:p>
            <a:pPr indent="-17463" lvl="0" marL="17463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-US" sz="2000"/>
              <a:t>Graphs and trees overviews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0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ial"/>
              <a:buNone/>
            </a:pPr>
            <a:r>
              <a:rPr lang="en-US"/>
              <a:t>Array example</a:t>
            </a:r>
            <a:endParaRPr/>
          </a:p>
        </p:txBody>
      </p:sp>
      <p:pic>
        <p:nvPicPr>
          <p:cNvPr id="327" name="Google Shape;327;p30"/>
          <p:cNvPicPr preferRelativeResize="0"/>
          <p:nvPr/>
        </p:nvPicPr>
        <p:blipFill rotWithShape="1">
          <a:blip r:embed="rId3">
            <a:alphaModFix/>
          </a:blip>
          <a:srcRect b="16666" l="32797" r="11565" t="7291"/>
          <a:stretch/>
        </p:blipFill>
        <p:spPr>
          <a:xfrm>
            <a:off x="2057400" y="1371600"/>
            <a:ext cx="6019800" cy="4625742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0"/>
          <p:cNvSpPr txBox="1"/>
          <p:nvPr/>
        </p:nvSpPr>
        <p:spPr>
          <a:xfrm>
            <a:off x="5029200" y="3124200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</a:t>
            </a:r>
            <a:endParaRPr/>
          </a:p>
        </p:txBody>
      </p:sp>
      <p:sp>
        <p:nvSpPr>
          <p:cNvPr id="329" name="Google Shape;329;p30"/>
          <p:cNvSpPr txBox="1"/>
          <p:nvPr/>
        </p:nvSpPr>
        <p:spPr>
          <a:xfrm>
            <a:off x="5105400" y="5867400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1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ial"/>
              <a:buNone/>
            </a:pPr>
            <a:r>
              <a:rPr lang="en-US"/>
              <a:t>Multi-dimensional arrays</a:t>
            </a:r>
            <a:endParaRPr/>
          </a:p>
        </p:txBody>
      </p:sp>
      <p:sp>
        <p:nvSpPr>
          <p:cNvPr id="336" name="Google Shape;336;p31"/>
          <p:cNvSpPr txBox="1"/>
          <p:nvPr>
            <p:ph idx="1" type="body"/>
          </p:nvPr>
        </p:nvSpPr>
        <p:spPr>
          <a:xfrm>
            <a:off x="1371600" y="11430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⚫"/>
            </a:pPr>
            <a:r>
              <a:rPr b="1" lang="en-US" sz="2000"/>
              <a:t>2-dimensional arrays: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⚫"/>
            </a:pPr>
            <a:r>
              <a:rPr lang="en-US" sz="2000"/>
              <a:t>Often represented as a table:</a:t>
            </a:r>
            <a:endParaRPr/>
          </a:p>
          <a:p>
            <a:pPr indent="-1818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-1818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-283464" lvl="0" marL="36576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-US" sz="2000"/>
              <a:t>This data structure enables the storage of several lists in a single array.</a:t>
            </a:r>
            <a:endParaRPr/>
          </a:p>
          <a:p>
            <a:pPr indent="-283464" lvl="0" marL="36576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⚫"/>
            </a:pPr>
            <a:r>
              <a:rPr lang="en-US" sz="2000"/>
              <a:t>Suppose one wished to store a series of temperature fluctuations, hour by hour, over a 5-day period.</a:t>
            </a:r>
            <a:endParaRPr/>
          </a:p>
        </p:txBody>
      </p:sp>
      <p:pic>
        <p:nvPicPr>
          <p:cNvPr id="337" name="Google Shape;337;p31"/>
          <p:cNvPicPr preferRelativeResize="0"/>
          <p:nvPr/>
        </p:nvPicPr>
        <p:blipFill rotWithShape="1">
          <a:blip r:embed="rId3">
            <a:alphaModFix/>
          </a:blip>
          <a:srcRect b="10059" l="6557" r="11475" t="14200"/>
          <a:stretch/>
        </p:blipFill>
        <p:spPr>
          <a:xfrm>
            <a:off x="5334000" y="1600200"/>
            <a:ext cx="26193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1"/>
          <p:cNvPicPr preferRelativeResize="0"/>
          <p:nvPr/>
        </p:nvPicPr>
        <p:blipFill rotWithShape="1">
          <a:blip r:embed="rId4">
            <a:alphaModFix/>
          </a:blip>
          <a:srcRect b="19230" l="5897" r="4461" t="15384"/>
          <a:stretch/>
        </p:blipFill>
        <p:spPr>
          <a:xfrm>
            <a:off x="2286000" y="4495800"/>
            <a:ext cx="579120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2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-US"/>
              <a:t>Multi-dimensional arrays </a:t>
            </a:r>
            <a:r>
              <a:rPr lang="en-US" sz="3600"/>
              <a:t>(Contd..)</a:t>
            </a:r>
            <a:endParaRPr/>
          </a:p>
        </p:txBody>
      </p:sp>
      <p:sp>
        <p:nvSpPr>
          <p:cNvPr id="344" name="Google Shape;344;p32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⚫"/>
            </a:pPr>
            <a:r>
              <a:rPr lang="en-US" sz="1800"/>
              <a:t>numberTable has been defined as a 2-dimensional </a:t>
            </a:r>
            <a:r>
              <a:rPr b="1" lang="en-US" sz="1800"/>
              <a:t>ARRAY </a:t>
            </a:r>
            <a:r>
              <a:rPr lang="en-US" sz="1800"/>
              <a:t>with 5 rows and 9 columns (representing a 5-day period with 9 hourly readings per day)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</a:pPr>
            <a:r>
              <a:rPr lang="en-US" sz="1800"/>
              <a:t>In each cell or position in the </a:t>
            </a:r>
            <a:r>
              <a:rPr b="1" lang="en-US" sz="1800"/>
              <a:t>ARRAY </a:t>
            </a:r>
            <a:r>
              <a:rPr lang="en-US" sz="1800"/>
              <a:t>a value is stored. A typical value is stored in weekTable thus:</a:t>
            </a:r>
            <a:endParaRPr/>
          </a:p>
          <a:p>
            <a:pPr indent="-12090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  <a:p>
            <a:pPr indent="-12090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  <a:p>
            <a:pPr indent="-12090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  <a:p>
            <a:pPr indent="-12090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  <a:p>
            <a:pPr indent="-12090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⚫"/>
            </a:pPr>
            <a:r>
              <a:rPr lang="en-US" sz="2000"/>
              <a:t>weekTable[2,5] is 86. [2,5] are </a:t>
            </a:r>
            <a:r>
              <a:rPr b="1" lang="en-US" sz="2000"/>
              <a:t>coordinates </a:t>
            </a:r>
            <a:r>
              <a:rPr lang="en-US" sz="2000"/>
              <a:t>in the data structure. Thus, to access an element in a cell, two indices or subscripts-coordinates - are required.</a:t>
            </a:r>
            <a:endParaRPr/>
          </a:p>
          <a:p>
            <a:pPr indent="-12090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  <p:graphicFrame>
        <p:nvGraphicFramePr>
          <p:cNvPr id="345" name="Google Shape;345;p32"/>
          <p:cNvGraphicFramePr/>
          <p:nvPr/>
        </p:nvGraphicFramePr>
        <p:xfrm>
          <a:off x="3200400" y="2895600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{F63B4DC0-BE1D-496C-8007-C24D14AC0555}</a:tableStyleId>
              </a:tblPr>
              <a:tblGrid>
                <a:gridCol w="375925"/>
                <a:gridCol w="375925"/>
                <a:gridCol w="375925"/>
                <a:gridCol w="375925"/>
                <a:gridCol w="477525"/>
                <a:gridCol w="274325"/>
                <a:gridCol w="375925"/>
                <a:gridCol w="375925"/>
                <a:gridCol w="375925"/>
              </a:tblGrid>
              <a:tr h="347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47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47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47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47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3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ial"/>
              <a:buNone/>
            </a:pPr>
            <a:r>
              <a:rPr lang="en-US"/>
              <a:t>Dynamic data structures</a:t>
            </a:r>
            <a:endParaRPr/>
          </a:p>
        </p:txBody>
      </p:sp>
      <p:sp>
        <p:nvSpPr>
          <p:cNvPr id="351" name="Google Shape;351;p33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587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sz="2800"/>
              <a:t>Dynamic data structures have sizes, structures and memory locations that can shrink or expand, depending on the use. </a:t>
            </a:r>
            <a:endParaRPr/>
          </a:p>
          <a:p>
            <a:pPr indent="0" lvl="0" marL="587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/>
          </a:p>
          <a:p>
            <a:pPr indent="-225425" lvl="1" marL="1425575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Linked lists</a:t>
            </a:r>
            <a:endParaRPr/>
          </a:p>
          <a:p>
            <a:pPr indent="-225425" lvl="1" marL="1425575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Stacks</a:t>
            </a:r>
            <a:endParaRPr/>
          </a:p>
          <a:p>
            <a:pPr indent="-225425" lvl="1" marL="1425575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Queues</a:t>
            </a:r>
            <a:endParaRPr/>
          </a:p>
          <a:p>
            <a:pPr indent="-225425" lvl="1" marL="1425575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Trees</a:t>
            </a:r>
            <a:endParaRPr/>
          </a:p>
          <a:p>
            <a:pPr indent="-225425" lvl="1" marL="1425575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Graphs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4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ial"/>
              <a:buNone/>
            </a:pPr>
            <a:r>
              <a:rPr lang="en-US"/>
              <a:t>1.Linked list</a:t>
            </a:r>
            <a:endParaRPr/>
          </a:p>
        </p:txBody>
      </p:sp>
      <p:sp>
        <p:nvSpPr>
          <p:cNvPr id="358" name="Google Shape;358;p34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⚫"/>
            </a:pPr>
            <a:r>
              <a:rPr lang="en-US" sz="2000"/>
              <a:t>Linked list is a set of nodes where each node has two fields</a:t>
            </a:r>
            <a:endParaRPr/>
          </a:p>
          <a:p>
            <a:pPr indent="374650" lvl="0" marL="3651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-US" sz="2000">
                <a:solidFill>
                  <a:srgbClr val="00B050"/>
                </a:solidFill>
              </a:rPr>
              <a:t>Data</a:t>
            </a:r>
            <a:r>
              <a:rPr lang="en-US" sz="2000"/>
              <a:t>: actual piece of information stored</a:t>
            </a:r>
            <a:endParaRPr/>
          </a:p>
          <a:p>
            <a:pPr indent="374650" lvl="0" marL="3651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-US" sz="2000">
                <a:solidFill>
                  <a:srgbClr val="00B0F0"/>
                </a:solidFill>
              </a:rPr>
              <a:t>Link</a:t>
            </a:r>
            <a:r>
              <a:rPr lang="en-US" sz="2000"/>
              <a:t>: stores the address of the next node</a:t>
            </a:r>
            <a:endParaRPr/>
          </a:p>
          <a:p>
            <a:pPr indent="-12090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-US" sz="2000"/>
              <a:t>Example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  <p:graphicFrame>
        <p:nvGraphicFramePr>
          <p:cNvPr id="359" name="Google Shape;359;p34"/>
          <p:cNvGraphicFramePr/>
          <p:nvPr/>
        </p:nvGraphicFramePr>
        <p:xfrm>
          <a:off x="3124200" y="2819400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{0892D055-3631-49B5-8AD6-C44E0BEEDF6F}</a:tableStyleId>
              </a:tblPr>
              <a:tblGrid>
                <a:gridCol w="838200"/>
                <a:gridCol w="2057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DATA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NEXT ADDRESS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0" name="Google Shape;360;p34"/>
          <p:cNvGraphicFramePr/>
          <p:nvPr/>
        </p:nvGraphicFramePr>
        <p:xfrm>
          <a:off x="2209800" y="4876800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{0892D055-3631-49B5-8AD6-C44E0BEEDF6F}</a:tableStyleId>
              </a:tblPr>
              <a:tblGrid>
                <a:gridCol w="428625"/>
                <a:gridCol w="7143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5021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1" name="Google Shape;361;p34"/>
          <p:cNvGraphicFramePr/>
          <p:nvPr/>
        </p:nvGraphicFramePr>
        <p:xfrm>
          <a:off x="3860800" y="4876800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{0892D055-3631-49B5-8AD6-C44E0BEEDF6F}</a:tableStyleId>
              </a:tblPr>
              <a:tblGrid>
                <a:gridCol w="457200"/>
                <a:gridCol w="685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5014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" name="Google Shape;362;p34"/>
          <p:cNvGraphicFramePr/>
          <p:nvPr/>
        </p:nvGraphicFramePr>
        <p:xfrm>
          <a:off x="5511800" y="4876800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{0892D055-3631-49B5-8AD6-C44E0BEEDF6F}</a:tableStyleId>
              </a:tblPr>
              <a:tblGrid>
                <a:gridCol w="457200"/>
                <a:gridCol w="762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5038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3" name="Google Shape;363;p34"/>
          <p:cNvGraphicFramePr/>
          <p:nvPr/>
        </p:nvGraphicFramePr>
        <p:xfrm>
          <a:off x="7239000" y="4876800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{0892D055-3631-49B5-8AD6-C44E0BEEDF6F}</a:tableStyleId>
              </a:tblPr>
              <a:tblGrid>
                <a:gridCol w="533400"/>
                <a:gridCol w="838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NULL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cxnSp>
        <p:nvCxnSpPr>
          <p:cNvPr id="364" name="Google Shape;364;p34"/>
          <p:cNvCxnSpPr/>
          <p:nvPr/>
        </p:nvCxnSpPr>
        <p:spPr>
          <a:xfrm>
            <a:off x="3352800" y="5067300"/>
            <a:ext cx="533400" cy="1588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65" name="Google Shape;365;p34"/>
          <p:cNvCxnSpPr/>
          <p:nvPr/>
        </p:nvCxnSpPr>
        <p:spPr>
          <a:xfrm>
            <a:off x="5029200" y="5067300"/>
            <a:ext cx="533400" cy="1588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66" name="Google Shape;366;p34"/>
          <p:cNvCxnSpPr/>
          <p:nvPr/>
        </p:nvCxnSpPr>
        <p:spPr>
          <a:xfrm>
            <a:off x="6705600" y="5067300"/>
            <a:ext cx="533400" cy="1588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67" name="Google Shape;367;p34"/>
          <p:cNvSpPr txBox="1"/>
          <p:nvPr/>
        </p:nvSpPr>
        <p:spPr>
          <a:xfrm>
            <a:off x="3124200" y="3200400"/>
            <a:ext cx="1676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address</a:t>
            </a:r>
            <a:endParaRPr/>
          </a:p>
        </p:txBody>
      </p:sp>
      <p:sp>
        <p:nvSpPr>
          <p:cNvPr id="368" name="Google Shape;368;p34"/>
          <p:cNvSpPr txBox="1"/>
          <p:nvPr/>
        </p:nvSpPr>
        <p:spPr>
          <a:xfrm>
            <a:off x="2159000" y="5257800"/>
            <a:ext cx="685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5001</a:t>
            </a:r>
            <a:endParaRPr/>
          </a:p>
        </p:txBody>
      </p:sp>
      <p:sp>
        <p:nvSpPr>
          <p:cNvPr id="369" name="Google Shape;369;p34"/>
          <p:cNvSpPr txBox="1"/>
          <p:nvPr/>
        </p:nvSpPr>
        <p:spPr>
          <a:xfrm>
            <a:off x="3835400" y="5257800"/>
            <a:ext cx="685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5021</a:t>
            </a:r>
            <a:endParaRPr/>
          </a:p>
        </p:txBody>
      </p:sp>
      <p:sp>
        <p:nvSpPr>
          <p:cNvPr id="370" name="Google Shape;370;p34"/>
          <p:cNvSpPr txBox="1"/>
          <p:nvPr/>
        </p:nvSpPr>
        <p:spPr>
          <a:xfrm>
            <a:off x="5511800" y="5257800"/>
            <a:ext cx="711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5014</a:t>
            </a:r>
            <a:endParaRPr/>
          </a:p>
        </p:txBody>
      </p:sp>
      <p:sp>
        <p:nvSpPr>
          <p:cNvPr id="371" name="Google Shape;371;p34"/>
          <p:cNvSpPr txBox="1"/>
          <p:nvPr/>
        </p:nvSpPr>
        <p:spPr>
          <a:xfrm>
            <a:off x="7188200" y="5257800"/>
            <a:ext cx="685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5038</a:t>
            </a:r>
            <a:endParaRPr/>
          </a:p>
        </p:txBody>
      </p:sp>
      <p:sp>
        <p:nvSpPr>
          <p:cNvPr id="372" name="Google Shape;372;p34"/>
          <p:cNvSpPr txBox="1"/>
          <p:nvPr/>
        </p:nvSpPr>
        <p:spPr>
          <a:xfrm>
            <a:off x="2286000" y="4419600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</a:t>
            </a:r>
            <a:endParaRPr/>
          </a:p>
        </p:txBody>
      </p:sp>
      <p:sp>
        <p:nvSpPr>
          <p:cNvPr id="373" name="Google Shape;373;p34"/>
          <p:cNvSpPr txBox="1"/>
          <p:nvPr/>
        </p:nvSpPr>
        <p:spPr>
          <a:xfrm>
            <a:off x="7391400" y="4419600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TAIL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5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ial"/>
              <a:buNone/>
            </a:pPr>
            <a:r>
              <a:rPr lang="en-US"/>
              <a:t>Linked list (Contd..)</a:t>
            </a:r>
            <a:endParaRPr/>
          </a:p>
        </p:txBody>
      </p:sp>
      <p:sp>
        <p:nvSpPr>
          <p:cNvPr id="379" name="Google Shape;379;p35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-283464" lvl="0" marL="36576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/>
              <a:t>Linked lists are dynamic data structures holding sequences of  data exhibiting the following </a:t>
            </a:r>
            <a:endParaRPr/>
          </a:p>
          <a:p>
            <a:pPr indent="-283464" lvl="0" marL="365760" rtl="0" algn="l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characteristics:</a:t>
            </a:r>
            <a:endParaRPr/>
          </a:p>
          <a:p>
            <a:pPr indent="-276225" lvl="0" marL="682625" rtl="0" algn="l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Data items are not necessarily represented in contiguous form</a:t>
            </a:r>
            <a:endParaRPr/>
          </a:p>
          <a:p>
            <a:pPr indent="-276225" lvl="0" marL="682625" rtl="0" algn="l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A </a:t>
            </a:r>
            <a:r>
              <a:rPr b="1" lang="en-US"/>
              <a:t>NODE </a:t>
            </a:r>
            <a:r>
              <a:rPr lang="en-US"/>
              <a:t>contains two types of information: data and one or more links referencing other </a:t>
            </a:r>
            <a:r>
              <a:rPr b="1" lang="en-US"/>
              <a:t>NODES </a:t>
            </a:r>
            <a:r>
              <a:rPr lang="en-US"/>
              <a:t>in the linked list.</a:t>
            </a:r>
            <a:endParaRPr/>
          </a:p>
          <a:p>
            <a:pPr indent="-276225" lvl="0" marL="682625" rtl="0" algn="l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Information field contains the actual data, and the link field the address or location of the next data item in the sequence</a:t>
            </a:r>
            <a:endParaRPr/>
          </a:p>
          <a:p>
            <a:pPr indent="-276225" lvl="0" marL="682625" rtl="0" algn="l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Link field in final item indicates end of list</a:t>
            </a:r>
            <a:endParaRPr/>
          </a:p>
          <a:p>
            <a:pPr indent="-276225" lvl="0" marL="682625" rtl="0" algn="l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First and last node usually called </a:t>
            </a:r>
            <a:r>
              <a:rPr b="1" lang="en-US"/>
              <a:t>HEAD and TAIL</a:t>
            </a:r>
            <a:endParaRPr/>
          </a:p>
          <a:p>
            <a:pPr indent="-276225" lvl="0" marL="682625" rtl="0" algn="l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The principal benefit of a linked list over a conventional array is that the list elements can easily be inserted or removed without reallocation or reorganization of the </a:t>
            </a:r>
            <a:r>
              <a:rPr b="1" lang="en-US"/>
              <a:t>entire </a:t>
            </a:r>
            <a:r>
              <a:rPr lang="en-US"/>
              <a:t>structure because the data items need not be stored contiguously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6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/>
              <a:t>Linked lists Types</a:t>
            </a:r>
            <a:endParaRPr sz="3600"/>
          </a:p>
        </p:txBody>
      </p:sp>
      <p:sp>
        <p:nvSpPr>
          <p:cNvPr id="385" name="Google Shape;385;p36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397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"/>
              <a:buFont typeface="Arial"/>
              <a:buAutoNum type="arabicPeriod"/>
            </a:pPr>
            <a:r>
              <a:rPr b="1" lang="en-US" sz="1600" u="sng"/>
              <a:t>Singly-linked List</a:t>
            </a:r>
            <a:endParaRPr/>
          </a:p>
          <a:p>
            <a:pPr indent="-219074" lvl="0" marL="5667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80"/>
              <a:buNone/>
            </a:pPr>
            <a:r>
              <a:rPr lang="en-US" sz="1100"/>
              <a:t> </a:t>
            </a:r>
            <a:r>
              <a:rPr lang="en-US" sz="1400"/>
              <a:t>List has only one link that points to next node</a:t>
            </a:r>
            <a:endParaRPr/>
          </a:p>
          <a:p>
            <a:pPr indent="-219074" lvl="0" marL="5667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80"/>
              <a:buNone/>
            </a:pPr>
            <a:r>
              <a:t/>
            </a:r>
            <a:endParaRPr b="1" sz="1100"/>
          </a:p>
          <a:p>
            <a:pPr indent="-219074" lvl="0" marL="5667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80"/>
              <a:buNone/>
            </a:pPr>
            <a:r>
              <a:t/>
            </a:r>
            <a:endParaRPr b="1" sz="1100"/>
          </a:p>
          <a:p>
            <a:pPr indent="-219074" lvl="0" marL="5667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80"/>
              <a:buNone/>
            </a:pPr>
            <a:r>
              <a:t/>
            </a:r>
            <a:endParaRPr b="1" sz="1100"/>
          </a:p>
          <a:p>
            <a:pPr indent="-166370" lvl="0" marL="3397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80"/>
              <a:buFont typeface="Arial"/>
              <a:buNone/>
            </a:pPr>
            <a:r>
              <a:t/>
            </a:r>
            <a:endParaRPr b="1" sz="1100"/>
          </a:p>
          <a:p>
            <a:pPr indent="-222250" lvl="0" marL="3397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Font typeface="Arial"/>
              <a:buAutoNum type="arabicPeriod" startAt="2"/>
            </a:pPr>
            <a:r>
              <a:rPr b="1" lang="en-US" sz="1600" u="sng"/>
              <a:t>Doubly-linked List</a:t>
            </a:r>
            <a:endParaRPr/>
          </a:p>
          <a:p>
            <a:pPr indent="-219074" lvl="0" marL="5667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rPr lang="en-US" sz="1400"/>
              <a:t>Each node has two pointers: </a:t>
            </a:r>
            <a:r>
              <a:rPr b="1" lang="en-US" sz="1400"/>
              <a:t>prev &amp; next </a:t>
            </a:r>
            <a:r>
              <a:rPr lang="en-US" sz="1400"/>
              <a:t>or </a:t>
            </a:r>
            <a:r>
              <a:rPr b="1" lang="en-US" sz="1400"/>
              <a:t>header &amp; trailer</a:t>
            </a:r>
            <a:endParaRPr/>
          </a:p>
          <a:p>
            <a:pPr indent="-219074" lvl="0" marL="5667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rPr b="1" lang="en-US" sz="1400"/>
              <a:t>Prev</a:t>
            </a:r>
            <a:r>
              <a:rPr lang="en-US" sz="1400"/>
              <a:t>: points to previous node, </a:t>
            </a:r>
            <a:r>
              <a:rPr b="1" lang="en-US" sz="1400"/>
              <a:t>next</a:t>
            </a:r>
            <a:r>
              <a:rPr lang="en-US" sz="1400"/>
              <a:t> : points to next node</a:t>
            </a:r>
            <a:endParaRPr/>
          </a:p>
          <a:p>
            <a:pPr indent="-22758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80"/>
              <a:buNone/>
            </a:pPr>
            <a:r>
              <a:t/>
            </a:r>
            <a:endParaRPr sz="1100"/>
          </a:p>
          <a:p>
            <a:pPr indent="-22758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80"/>
              <a:buNone/>
            </a:pPr>
            <a:r>
              <a:t/>
            </a:r>
            <a:endParaRPr sz="1100"/>
          </a:p>
          <a:p>
            <a:pPr indent="-22758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80"/>
              <a:buNone/>
            </a:pPr>
            <a:r>
              <a:t/>
            </a:r>
            <a:endParaRPr sz="1100"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80"/>
              <a:buNone/>
            </a:pPr>
            <a:r>
              <a:t/>
            </a:r>
            <a:endParaRPr sz="1100"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80"/>
              <a:buNone/>
            </a:pPr>
            <a:r>
              <a:t/>
            </a:r>
            <a:endParaRPr sz="1100"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80"/>
              <a:buNone/>
            </a:pPr>
            <a:r>
              <a:t/>
            </a:r>
            <a:endParaRPr sz="1100"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80"/>
              <a:buNone/>
            </a:pPr>
            <a:r>
              <a:t/>
            </a:r>
            <a:endParaRPr sz="1100"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80"/>
              <a:buNone/>
            </a:pPr>
            <a:r>
              <a:t/>
            </a:r>
            <a:endParaRPr sz="1100"/>
          </a:p>
        </p:txBody>
      </p:sp>
      <p:graphicFrame>
        <p:nvGraphicFramePr>
          <p:cNvPr id="386" name="Google Shape;386;p36"/>
          <p:cNvGraphicFramePr/>
          <p:nvPr/>
        </p:nvGraphicFramePr>
        <p:xfrm>
          <a:off x="1981200" y="2133600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{0892D055-3631-49B5-8AD6-C44E0BEEDF6F}</a:tableStyleId>
              </a:tblPr>
              <a:tblGrid>
                <a:gridCol w="500075"/>
                <a:gridCol w="5667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5021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7" name="Google Shape;387;p36"/>
          <p:cNvGraphicFramePr/>
          <p:nvPr/>
        </p:nvGraphicFramePr>
        <p:xfrm>
          <a:off x="3581400" y="2133600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{0892D055-3631-49B5-8AD6-C44E0BEEDF6F}</a:tableStyleId>
              </a:tblPr>
              <a:tblGrid>
                <a:gridCol w="457200"/>
                <a:gridCol w="685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40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5014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8" name="Google Shape;388;p36"/>
          <p:cNvGraphicFramePr/>
          <p:nvPr/>
        </p:nvGraphicFramePr>
        <p:xfrm>
          <a:off x="5257800" y="2133600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{0892D055-3631-49B5-8AD6-C44E0BEEDF6F}</a:tableStyleId>
              </a:tblPr>
              <a:tblGrid>
                <a:gridCol w="457200"/>
                <a:gridCol w="762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5038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9" name="Google Shape;389;p36"/>
          <p:cNvGraphicFramePr/>
          <p:nvPr/>
        </p:nvGraphicFramePr>
        <p:xfrm>
          <a:off x="7010400" y="2133600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{0892D055-3631-49B5-8AD6-C44E0BEEDF6F}</a:tableStyleId>
              </a:tblPr>
              <a:tblGrid>
                <a:gridCol w="533400"/>
                <a:gridCol w="838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NULL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cxnSp>
        <p:nvCxnSpPr>
          <p:cNvPr id="390" name="Google Shape;390;p36"/>
          <p:cNvCxnSpPr/>
          <p:nvPr/>
        </p:nvCxnSpPr>
        <p:spPr>
          <a:xfrm>
            <a:off x="3048000" y="2286000"/>
            <a:ext cx="533400" cy="1588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91" name="Google Shape;391;p36"/>
          <p:cNvCxnSpPr/>
          <p:nvPr/>
        </p:nvCxnSpPr>
        <p:spPr>
          <a:xfrm>
            <a:off x="4724400" y="2286000"/>
            <a:ext cx="533400" cy="1588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92" name="Google Shape;392;p36"/>
          <p:cNvCxnSpPr/>
          <p:nvPr/>
        </p:nvCxnSpPr>
        <p:spPr>
          <a:xfrm>
            <a:off x="6477000" y="2286000"/>
            <a:ext cx="533400" cy="1588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93" name="Google Shape;393;p36"/>
          <p:cNvSpPr txBox="1"/>
          <p:nvPr/>
        </p:nvSpPr>
        <p:spPr>
          <a:xfrm>
            <a:off x="1930400" y="2514600"/>
            <a:ext cx="6858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5001</a:t>
            </a:r>
            <a:endParaRPr/>
          </a:p>
        </p:txBody>
      </p:sp>
      <p:sp>
        <p:nvSpPr>
          <p:cNvPr id="394" name="Google Shape;394;p36"/>
          <p:cNvSpPr txBox="1"/>
          <p:nvPr/>
        </p:nvSpPr>
        <p:spPr>
          <a:xfrm>
            <a:off x="3606800" y="2514600"/>
            <a:ext cx="6858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5021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5" name="Google Shape;395;p36"/>
          <p:cNvSpPr txBox="1"/>
          <p:nvPr/>
        </p:nvSpPr>
        <p:spPr>
          <a:xfrm>
            <a:off x="5283200" y="2514600"/>
            <a:ext cx="7112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5014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6" name="Google Shape;396;p36"/>
          <p:cNvSpPr txBox="1"/>
          <p:nvPr/>
        </p:nvSpPr>
        <p:spPr>
          <a:xfrm>
            <a:off x="6959600" y="2514600"/>
            <a:ext cx="6858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5038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97" name="Google Shape;397;p36"/>
          <p:cNvGraphicFramePr/>
          <p:nvPr/>
        </p:nvGraphicFramePr>
        <p:xfrm>
          <a:off x="3429000" y="403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{0892D055-3631-49B5-8AD6-C44E0BEEDF6F}</a:tableStyleId>
              </a:tblPr>
              <a:tblGrid>
                <a:gridCol w="838200"/>
                <a:gridCol w="838200"/>
                <a:gridCol w="838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/>
                        <a:t>PREV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/>
                        <a:t>DATA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/>
                        <a:t>NEXT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8" name="Google Shape;398;p36"/>
          <p:cNvGraphicFramePr/>
          <p:nvPr/>
        </p:nvGraphicFramePr>
        <p:xfrm>
          <a:off x="1905000" y="537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{0892D055-3631-49B5-8AD6-C44E0BEEDF6F}</a:tableStyleId>
              </a:tblPr>
              <a:tblGrid>
                <a:gridCol w="685800"/>
                <a:gridCol w="431800"/>
                <a:gridCol w="558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/>
                        <a:t>NULL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/>
                        <a:t>25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/>
                        <a:t>5028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9" name="Google Shape;399;p36"/>
          <p:cNvGraphicFramePr/>
          <p:nvPr/>
        </p:nvGraphicFramePr>
        <p:xfrm>
          <a:off x="4267200" y="537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{0892D055-3631-49B5-8AD6-C44E0BEEDF6F}</a:tableStyleId>
              </a:tblPr>
              <a:tblGrid>
                <a:gridCol w="553925"/>
                <a:gridCol w="372525"/>
                <a:gridCol w="6737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/>
                        <a:t>5010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/>
                        <a:t>35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/>
                        <a:t>5081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0" name="Google Shape;400;p36"/>
          <p:cNvGraphicFramePr/>
          <p:nvPr/>
        </p:nvGraphicFramePr>
        <p:xfrm>
          <a:off x="6553200" y="537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{0892D055-3631-49B5-8AD6-C44E0BEEDF6F}</a:tableStyleId>
              </a:tblPr>
              <a:tblGrid>
                <a:gridCol w="609600"/>
                <a:gridCol w="533400"/>
                <a:gridCol w="685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/>
                        <a:t>5028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/>
                        <a:t>45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/>
                        <a:t>NULL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401" name="Google Shape;401;p36"/>
          <p:cNvSpPr txBox="1"/>
          <p:nvPr/>
        </p:nvSpPr>
        <p:spPr>
          <a:xfrm>
            <a:off x="4114800" y="4419600"/>
            <a:ext cx="16002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address</a:t>
            </a:r>
            <a:endParaRPr/>
          </a:p>
        </p:txBody>
      </p:sp>
      <p:sp>
        <p:nvSpPr>
          <p:cNvPr id="402" name="Google Shape;402;p36"/>
          <p:cNvSpPr txBox="1"/>
          <p:nvPr/>
        </p:nvSpPr>
        <p:spPr>
          <a:xfrm>
            <a:off x="2514600" y="5715000"/>
            <a:ext cx="6858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5010</a:t>
            </a:r>
            <a:endParaRPr/>
          </a:p>
        </p:txBody>
      </p:sp>
      <p:sp>
        <p:nvSpPr>
          <p:cNvPr id="403" name="Google Shape;403;p36"/>
          <p:cNvSpPr txBox="1"/>
          <p:nvPr/>
        </p:nvSpPr>
        <p:spPr>
          <a:xfrm>
            <a:off x="4724400" y="5715000"/>
            <a:ext cx="6858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5028</a:t>
            </a:r>
            <a:endParaRPr/>
          </a:p>
        </p:txBody>
      </p:sp>
      <p:sp>
        <p:nvSpPr>
          <p:cNvPr id="404" name="Google Shape;404;p36"/>
          <p:cNvSpPr txBox="1"/>
          <p:nvPr/>
        </p:nvSpPr>
        <p:spPr>
          <a:xfrm>
            <a:off x="7086600" y="5715000"/>
            <a:ext cx="6858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5081</a:t>
            </a:r>
            <a:endParaRPr/>
          </a:p>
        </p:txBody>
      </p:sp>
      <p:cxnSp>
        <p:nvCxnSpPr>
          <p:cNvPr id="405" name="Google Shape;405;p36"/>
          <p:cNvCxnSpPr/>
          <p:nvPr/>
        </p:nvCxnSpPr>
        <p:spPr>
          <a:xfrm>
            <a:off x="3581400" y="5486400"/>
            <a:ext cx="685800" cy="1588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06" name="Google Shape;406;p36"/>
          <p:cNvCxnSpPr/>
          <p:nvPr/>
        </p:nvCxnSpPr>
        <p:spPr>
          <a:xfrm flipH="1">
            <a:off x="3581400" y="5638800"/>
            <a:ext cx="685800" cy="1588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07" name="Google Shape;407;p36"/>
          <p:cNvCxnSpPr/>
          <p:nvPr/>
        </p:nvCxnSpPr>
        <p:spPr>
          <a:xfrm>
            <a:off x="5867400" y="5486400"/>
            <a:ext cx="685800" cy="1588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08" name="Google Shape;408;p36"/>
          <p:cNvCxnSpPr/>
          <p:nvPr/>
        </p:nvCxnSpPr>
        <p:spPr>
          <a:xfrm flipH="1">
            <a:off x="5867400" y="5638800"/>
            <a:ext cx="685800" cy="1588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7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ial"/>
              <a:buNone/>
            </a:pPr>
            <a:r>
              <a:rPr lang="en-US"/>
              <a:t>When to use Linked List?</a:t>
            </a:r>
            <a:endParaRPr/>
          </a:p>
        </p:txBody>
      </p:sp>
      <p:sp>
        <p:nvSpPr>
          <p:cNvPr id="414" name="Google Shape;414;p37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The number of nodes in a list is not fixed and can grow or shrink based on demand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Any application which has to deal with an unknown number of objects will need to use a linked list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To access a target node in a </a:t>
            </a:r>
            <a:r>
              <a:rPr b="1" lang="en-US"/>
              <a:t>LINKED LIST:</a:t>
            </a:r>
            <a:endParaRPr/>
          </a:p>
          <a:p>
            <a:pPr indent="-219074" lvl="0" marL="566738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Start with first node and traverse pointer chain until desired node is reached.</a:t>
            </a:r>
            <a:endParaRPr/>
          </a:p>
          <a:p>
            <a:pPr indent="-219074" lvl="0" marL="566738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Time taken to access desired element, unlike in a standard array implementation, is dependent on where the node is stored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b="1" lang="en-US"/>
              <a:t>Main operations:</a:t>
            </a:r>
            <a:endParaRPr/>
          </a:p>
          <a:p>
            <a:pPr indent="-219074" lvl="0" marL="566738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Insertion</a:t>
            </a:r>
            <a:endParaRPr/>
          </a:p>
          <a:p>
            <a:pPr indent="-219074" lvl="0" marL="566738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Deletion</a:t>
            </a:r>
            <a:endParaRPr/>
          </a:p>
          <a:p>
            <a:pPr indent="-169671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8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-US"/>
              <a:t>When to use Linked List?(Contd..)</a:t>
            </a:r>
            <a:endParaRPr/>
          </a:p>
        </p:txBody>
      </p:sp>
      <p:pic>
        <p:nvPicPr>
          <p:cNvPr id="420" name="Google Shape;420;p38"/>
          <p:cNvPicPr preferRelativeResize="0"/>
          <p:nvPr/>
        </p:nvPicPr>
        <p:blipFill rotWithShape="1">
          <a:blip r:embed="rId3">
            <a:alphaModFix/>
          </a:blip>
          <a:srcRect b="36459" l="35138" r="6296" t="7291"/>
          <a:stretch/>
        </p:blipFill>
        <p:spPr>
          <a:xfrm>
            <a:off x="990600" y="1905000"/>
            <a:ext cx="76200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9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ial"/>
              <a:buNone/>
            </a:pPr>
            <a:r>
              <a:rPr lang="en-US"/>
              <a:t>2.Stacks</a:t>
            </a:r>
            <a:endParaRPr/>
          </a:p>
        </p:txBody>
      </p:sp>
      <p:sp>
        <p:nvSpPr>
          <p:cNvPr id="426" name="Google Shape;426;p39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283464" lvl="0" marL="36576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b="1" lang="en-US" u="sng"/>
              <a:t>Stacks and Queues</a:t>
            </a:r>
            <a:endParaRPr/>
          </a:p>
          <a:p>
            <a:pPr indent="-283464" lvl="0" marL="365760" rtl="0" algn="l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Represent the simplest of data structures – but among the most important. They are central to many important computing environments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b="1" lang="en-US" u="sng"/>
              <a:t>Stacks:</a:t>
            </a:r>
            <a:endParaRPr/>
          </a:p>
          <a:p>
            <a:pPr indent="-237744" lvl="1" marL="640080" rtl="0" algn="l">
              <a:lnSpc>
                <a:spcPct val="120000"/>
              </a:lnSpc>
              <a:spcBef>
                <a:spcPts val="550"/>
              </a:spcBef>
              <a:spcAft>
                <a:spcPts val="0"/>
              </a:spcAft>
              <a:buSzPct val="100000"/>
              <a:buChar char="◦"/>
            </a:pPr>
            <a:r>
              <a:rPr lang="en-US"/>
              <a:t>Type of </a:t>
            </a:r>
            <a:r>
              <a:rPr b="1" lang="en-US"/>
              <a:t>SEQUENCE or LIST</a:t>
            </a:r>
            <a:endParaRPr/>
          </a:p>
          <a:p>
            <a:pPr indent="-237744" lvl="1" marL="640080" rtl="0" algn="l">
              <a:lnSpc>
                <a:spcPct val="120000"/>
              </a:lnSpc>
              <a:spcBef>
                <a:spcPts val="550"/>
              </a:spcBef>
              <a:spcAft>
                <a:spcPts val="0"/>
              </a:spcAft>
              <a:buSzPct val="100000"/>
              <a:buChar char="◦"/>
            </a:pPr>
            <a:r>
              <a:rPr lang="en-US"/>
              <a:t>Allows a limited number of </a:t>
            </a:r>
            <a:r>
              <a:rPr b="1" lang="en-US"/>
              <a:t>INSERTION </a:t>
            </a:r>
            <a:r>
              <a:rPr lang="en-US"/>
              <a:t>and</a:t>
            </a:r>
            <a:r>
              <a:rPr b="1" lang="en-US"/>
              <a:t> DELETION </a:t>
            </a:r>
            <a:r>
              <a:rPr lang="en-US"/>
              <a:t>operations</a:t>
            </a:r>
            <a:endParaRPr/>
          </a:p>
          <a:p>
            <a:pPr indent="-237744" lvl="1" marL="640080" rtl="0" algn="l">
              <a:lnSpc>
                <a:spcPct val="120000"/>
              </a:lnSpc>
              <a:spcBef>
                <a:spcPts val="550"/>
              </a:spcBef>
              <a:spcAft>
                <a:spcPts val="0"/>
              </a:spcAft>
              <a:buSzPct val="100000"/>
              <a:buChar char="◦"/>
            </a:pPr>
            <a:r>
              <a:rPr b="1" lang="en-US"/>
              <a:t>NEW </a:t>
            </a:r>
            <a:r>
              <a:rPr lang="en-US"/>
              <a:t>items can only be added or inserted at the </a:t>
            </a:r>
            <a:r>
              <a:rPr b="1" lang="en-US"/>
              <a:t>END </a:t>
            </a:r>
            <a:r>
              <a:rPr lang="en-US"/>
              <a:t>of the sequence</a:t>
            </a:r>
            <a:endParaRPr/>
          </a:p>
          <a:p>
            <a:pPr indent="-237744" lvl="1" marL="640080" rtl="0" algn="l">
              <a:lnSpc>
                <a:spcPct val="120000"/>
              </a:lnSpc>
              <a:spcBef>
                <a:spcPts val="550"/>
              </a:spcBef>
              <a:spcAft>
                <a:spcPts val="0"/>
              </a:spcAft>
              <a:buSzPct val="100000"/>
              <a:buChar char="◦"/>
            </a:pPr>
            <a:r>
              <a:rPr lang="en-US"/>
              <a:t>Only the last item added in the sequence can be retrieved or deleted</a:t>
            </a:r>
            <a:endParaRPr/>
          </a:p>
          <a:p>
            <a:pPr indent="-237744" lvl="1" marL="640080" rtl="0" algn="l">
              <a:lnSpc>
                <a:spcPct val="120000"/>
              </a:lnSpc>
              <a:spcBef>
                <a:spcPts val="550"/>
              </a:spcBef>
              <a:spcAft>
                <a:spcPts val="0"/>
              </a:spcAft>
              <a:buSzPct val="100000"/>
              <a:buChar char="◦"/>
            </a:pPr>
            <a:r>
              <a:rPr lang="en-US"/>
              <a:t>Order of data items determined purely in terms of when the item was added</a:t>
            </a:r>
            <a:endParaRPr/>
          </a:p>
          <a:p>
            <a:pPr indent="-237744" lvl="1" marL="640080" rtl="0" algn="l">
              <a:lnSpc>
                <a:spcPct val="120000"/>
              </a:lnSpc>
              <a:spcBef>
                <a:spcPts val="550"/>
              </a:spcBef>
              <a:spcAft>
                <a:spcPts val="0"/>
              </a:spcAft>
              <a:buSzPct val="100000"/>
              <a:buChar char="◦"/>
            </a:pPr>
            <a:r>
              <a:rPr b="1" lang="en-US"/>
              <a:t>TOP – </a:t>
            </a:r>
            <a:r>
              <a:rPr lang="en-US"/>
              <a:t>the end of the sequence where insertion and deletion operations can take place</a:t>
            </a:r>
            <a:endParaRPr/>
          </a:p>
          <a:p>
            <a:pPr indent="-237744" lvl="1" marL="640080" rtl="0" algn="l">
              <a:lnSpc>
                <a:spcPct val="120000"/>
              </a:lnSpc>
              <a:spcBef>
                <a:spcPts val="550"/>
              </a:spcBef>
              <a:spcAft>
                <a:spcPts val="0"/>
              </a:spcAft>
              <a:buSzPct val="100000"/>
              <a:buChar char="◦"/>
            </a:pPr>
            <a:r>
              <a:rPr lang="en-US"/>
              <a:t>The item that is removed from a stack is always the one that was added last or most recently – so a </a:t>
            </a:r>
            <a:r>
              <a:rPr b="1" lang="en-US"/>
              <a:t>LIFO (L</a:t>
            </a:r>
            <a:r>
              <a:rPr lang="en-US"/>
              <a:t>ast</a:t>
            </a:r>
            <a:r>
              <a:rPr b="1" lang="en-US"/>
              <a:t> I</a:t>
            </a:r>
            <a:r>
              <a:rPr lang="en-US"/>
              <a:t>n</a:t>
            </a:r>
            <a:r>
              <a:rPr b="1" lang="en-US"/>
              <a:t> F</a:t>
            </a:r>
            <a:r>
              <a:rPr lang="en-US"/>
              <a:t>irst</a:t>
            </a:r>
            <a:r>
              <a:rPr b="1" lang="en-US"/>
              <a:t> O</a:t>
            </a:r>
            <a:r>
              <a:rPr lang="en-US"/>
              <a:t>ut</a:t>
            </a:r>
            <a:r>
              <a:rPr b="1" lang="en-US"/>
              <a:t>)</a:t>
            </a:r>
            <a:r>
              <a:rPr lang="en-US"/>
              <a:t>data structure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ial"/>
              <a:buNone/>
            </a:pPr>
            <a:r>
              <a:rPr lang="en-US"/>
              <a:t>Introduction</a:t>
            </a:r>
            <a:endParaRPr/>
          </a:p>
        </p:txBody>
      </p:sp>
      <p:pic>
        <p:nvPicPr>
          <p:cNvPr descr="fruit-vegetables-supermarket.jpg" id="126" name="Google Shape;126;p4"/>
          <p:cNvPicPr preferRelativeResize="0"/>
          <p:nvPr/>
        </p:nvPicPr>
        <p:blipFill rotWithShape="1">
          <a:blip r:embed="rId3">
            <a:alphaModFix/>
          </a:blip>
          <a:srcRect b="18033" l="0" r="0" t="0"/>
          <a:stretch/>
        </p:blipFill>
        <p:spPr>
          <a:xfrm>
            <a:off x="4876800" y="4267200"/>
            <a:ext cx="3724087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permarket.jpg" id="127" name="Google Shape;12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0" y="4267200"/>
            <a:ext cx="3396605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hoto-1614735241165-6756e1df61ab.jpg" id="128" name="Google Shape;128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19200" y="1905000"/>
            <a:ext cx="3484966" cy="19620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line_image_preview.jpg" id="129" name="Google Shape;129;p4"/>
          <p:cNvPicPr preferRelativeResize="0"/>
          <p:nvPr>
            <p:ph idx="1" type="body"/>
          </p:nvPr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33338" y="1828800"/>
            <a:ext cx="3656223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0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ial"/>
              <a:buNone/>
            </a:pPr>
            <a:r>
              <a:rPr lang="en-US"/>
              <a:t>Stacks example</a:t>
            </a:r>
            <a:endParaRPr/>
          </a:p>
        </p:txBody>
      </p:sp>
      <p:sp>
        <p:nvSpPr>
          <p:cNvPr id="432" name="Google Shape;432;p40"/>
          <p:cNvSpPr txBox="1"/>
          <p:nvPr>
            <p:ph idx="1" type="body"/>
          </p:nvPr>
        </p:nvSpPr>
        <p:spPr>
          <a:xfrm>
            <a:off x="1435608" y="1447800"/>
            <a:ext cx="3974592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⚫"/>
            </a:pPr>
            <a:r>
              <a:rPr lang="en-US" sz="1800"/>
              <a:t>Pile of plates in a cafeteria – plates are removed from the top of the pile and clean plates added to the top of the pile:</a:t>
            </a:r>
            <a:endParaRPr/>
          </a:p>
          <a:p>
            <a:pPr indent="-19202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/>
          </a:p>
          <a:p>
            <a:pPr indent="-19202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/>
          </a:p>
          <a:p>
            <a:pPr indent="-19202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/>
          </a:p>
          <a:p>
            <a:pPr indent="-19202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/>
          </a:p>
          <a:p>
            <a:pPr indent="-19202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</a:pPr>
            <a:r>
              <a:rPr lang="en-US" sz="1800"/>
              <a:t>Internet web browsers store recently visited sites, and user can go back to previous sites using back button:</a:t>
            </a:r>
            <a:endParaRPr/>
          </a:p>
        </p:txBody>
      </p:sp>
      <p:pic>
        <p:nvPicPr>
          <p:cNvPr id="433" name="Google Shape;43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6400" y="3733800"/>
            <a:ext cx="3084321" cy="23196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stockphoto-947181726-612x612.jpg" id="434" name="Google Shape;434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68098" y="1447800"/>
            <a:ext cx="3015619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1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ial"/>
              <a:buNone/>
            </a:pPr>
            <a:r>
              <a:rPr lang="en-US"/>
              <a:t>Stack operation</a:t>
            </a:r>
            <a:endParaRPr/>
          </a:p>
        </p:txBody>
      </p:sp>
      <p:sp>
        <p:nvSpPr>
          <p:cNvPr id="440" name="Google Shape;440;p41"/>
          <p:cNvSpPr txBox="1"/>
          <p:nvPr>
            <p:ph idx="1" type="body"/>
          </p:nvPr>
        </p:nvSpPr>
        <p:spPr>
          <a:xfrm>
            <a:off x="1371600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/>
              <a:t>Stack operations/processing options/associated algorithms: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Char char="⚫"/>
            </a:pPr>
            <a:r>
              <a:rPr lang="en-US" sz="2400"/>
              <a:t>Insertion – called </a:t>
            </a:r>
            <a:r>
              <a:rPr b="1" lang="en-US" sz="2400"/>
              <a:t>PUSHING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Char char="⚫"/>
            </a:pPr>
            <a:r>
              <a:rPr lang="en-US" sz="2400"/>
              <a:t>Retrieval – called </a:t>
            </a:r>
            <a:r>
              <a:rPr b="1" lang="en-US" sz="2400"/>
              <a:t>POPPING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en-US" sz="2400"/>
              <a:t>All these operations are applied to the top of  the stack.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en-US" sz="2400"/>
              <a:t>So no SEARCHING is necessary</a:t>
            </a:r>
            <a:endParaRPr/>
          </a:p>
        </p:txBody>
      </p:sp>
      <p:pic>
        <p:nvPicPr>
          <p:cNvPr descr="stack.png" id="441" name="Google Shape;44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3505200"/>
            <a:ext cx="5169166" cy="3060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2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ial"/>
              <a:buNone/>
            </a:pPr>
            <a:r>
              <a:rPr lang="en-US"/>
              <a:t>Using stacks:</a:t>
            </a:r>
            <a:endParaRPr/>
          </a:p>
        </p:txBody>
      </p:sp>
      <p:sp>
        <p:nvSpPr>
          <p:cNvPr id="447" name="Google Shape;447;p42"/>
          <p:cNvSpPr txBox="1"/>
          <p:nvPr>
            <p:ph idx="1" type="body"/>
          </p:nvPr>
        </p:nvSpPr>
        <p:spPr>
          <a:xfrm>
            <a:off x="1435608" y="1447800"/>
            <a:ext cx="5193792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US" sz="2000"/>
              <a:t>Implemented using following definitions: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-US" sz="2000"/>
              <a:t>1. One-dimensional array: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n-US" sz="2000">
                <a:solidFill>
                  <a:srgbClr val="00B0F0"/>
                </a:solidFill>
              </a:rPr>
              <a:t>		stack: array[1..5] of integer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-US" sz="2000"/>
              <a:t>2. An INDEX declaration to function as the index pointer: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n-US" sz="2000">
                <a:solidFill>
                  <a:srgbClr val="00B0F0"/>
                </a:solidFill>
              </a:rPr>
              <a:t>		TOP: 1..5;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-US" sz="2000"/>
              <a:t>3. Add or push an item onto stack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-US" sz="2000"/>
              <a:t>Ensure stack not full by ensuring: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n-US" sz="2000"/>
              <a:t>		TOP not = to 5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-US" sz="2000"/>
              <a:t>4. If not full, then increment TOP and transfer item to that location of ARRAY pointed to be TOP index.</a:t>
            </a:r>
            <a:endParaRPr/>
          </a:p>
        </p:txBody>
      </p:sp>
      <p:graphicFrame>
        <p:nvGraphicFramePr>
          <p:cNvPr id="448" name="Google Shape;448;p42"/>
          <p:cNvGraphicFramePr/>
          <p:nvPr/>
        </p:nvGraphicFramePr>
        <p:xfrm>
          <a:off x="7391400" y="236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{0892D055-3631-49B5-8AD6-C44E0BEEDF6F}</a:tableStyleId>
              </a:tblPr>
              <a:tblGrid>
                <a:gridCol w="533400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18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49" name="Google Shape;449;p42"/>
          <p:cNvSpPr txBox="1"/>
          <p:nvPr/>
        </p:nvSpPr>
        <p:spPr>
          <a:xfrm>
            <a:off x="7924800" y="3810000"/>
            <a:ext cx="457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450" name="Google Shape;450;p42"/>
          <p:cNvSpPr txBox="1"/>
          <p:nvPr/>
        </p:nvSpPr>
        <p:spPr>
          <a:xfrm>
            <a:off x="7924800" y="3429000"/>
            <a:ext cx="457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451" name="Google Shape;451;p42"/>
          <p:cNvSpPr txBox="1"/>
          <p:nvPr/>
        </p:nvSpPr>
        <p:spPr>
          <a:xfrm>
            <a:off x="7924800" y="3124200"/>
            <a:ext cx="457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452" name="Google Shape;452;p42"/>
          <p:cNvSpPr txBox="1"/>
          <p:nvPr/>
        </p:nvSpPr>
        <p:spPr>
          <a:xfrm>
            <a:off x="7924800" y="2743200"/>
            <a:ext cx="457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453" name="Google Shape;453;p42"/>
          <p:cNvSpPr txBox="1"/>
          <p:nvPr/>
        </p:nvSpPr>
        <p:spPr>
          <a:xfrm>
            <a:off x="7924800" y="2362200"/>
            <a:ext cx="457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454" name="Google Shape;454;p42"/>
          <p:cNvSpPr txBox="1"/>
          <p:nvPr/>
        </p:nvSpPr>
        <p:spPr>
          <a:xfrm>
            <a:off x="6400800" y="2743200"/>
            <a:ext cx="76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55" name="Google Shape;455;p42"/>
          <p:cNvCxnSpPr/>
          <p:nvPr/>
        </p:nvCxnSpPr>
        <p:spPr>
          <a:xfrm>
            <a:off x="7010400" y="2895600"/>
            <a:ext cx="381000" cy="1588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3"/>
          <p:cNvSpPr txBox="1"/>
          <p:nvPr>
            <p:ph type="title"/>
          </p:nvPr>
        </p:nvSpPr>
        <p:spPr>
          <a:xfrm>
            <a:off x="1435608" y="274638"/>
            <a:ext cx="749808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61" name="Google Shape;461;p43"/>
          <p:cNvSpPr txBox="1"/>
          <p:nvPr>
            <p:ph idx="1" type="body"/>
          </p:nvPr>
        </p:nvSpPr>
        <p:spPr>
          <a:xfrm>
            <a:off x="1435608" y="914400"/>
            <a:ext cx="5498592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53975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b="1" lang="en-US" sz="4000"/>
              <a:t>Example:</a:t>
            </a:r>
            <a:endParaRPr/>
          </a:p>
          <a:p>
            <a:pPr indent="0" lvl="0" marL="53975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4000"/>
              <a:t>To </a:t>
            </a:r>
            <a:r>
              <a:rPr b="1" lang="en-US" sz="4000"/>
              <a:t>PUSH</a:t>
            </a:r>
            <a:r>
              <a:rPr lang="en-US" sz="4000"/>
              <a:t> new item on to stack we  need to access end of sequence.</a:t>
            </a:r>
            <a:endParaRPr/>
          </a:p>
          <a:p>
            <a:pPr indent="0" lvl="0" marL="53975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4000"/>
              <a:t>Variable TOP is incremented to next unused position thus:</a:t>
            </a:r>
            <a:endParaRPr/>
          </a:p>
          <a:p>
            <a:pPr indent="0" lvl="0" marL="53975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b="1" lang="en-US" sz="4000">
                <a:solidFill>
                  <a:srgbClr val="00B0F0"/>
                </a:solidFill>
              </a:rPr>
              <a:t>		TOP = TOP + 1</a:t>
            </a:r>
            <a:endParaRPr/>
          </a:p>
          <a:p>
            <a:pPr indent="0" lvl="0" marL="53975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4000"/>
              <a:t>Next, assign value we want to add to the stack to the array thus:</a:t>
            </a:r>
            <a:endParaRPr/>
          </a:p>
          <a:p>
            <a:pPr indent="0" lvl="0" marL="53975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b="1" lang="en-US" sz="4000"/>
              <a:t>		</a:t>
            </a:r>
            <a:r>
              <a:rPr b="1" lang="en-US" sz="4000">
                <a:solidFill>
                  <a:srgbClr val="00B0F0"/>
                </a:solidFill>
              </a:rPr>
              <a:t>STACK[TOP] = 19</a:t>
            </a:r>
            <a:endParaRPr/>
          </a:p>
          <a:p>
            <a:pPr indent="0" lvl="0" marL="53975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4000"/>
              <a:t>To remove or </a:t>
            </a:r>
            <a:r>
              <a:rPr b="1" lang="en-US" sz="4000"/>
              <a:t>POP items de-increment the stack pointer:</a:t>
            </a:r>
            <a:endParaRPr/>
          </a:p>
          <a:p>
            <a:pPr indent="0" lvl="0" marL="53975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b="1" lang="en-US" sz="4000"/>
              <a:t>		</a:t>
            </a:r>
            <a:r>
              <a:rPr b="1" lang="en-US" sz="4000">
                <a:solidFill>
                  <a:srgbClr val="00B0F0"/>
                </a:solidFill>
              </a:rPr>
              <a:t>TOP = TOP – 1</a:t>
            </a:r>
            <a:endParaRPr/>
          </a:p>
          <a:p>
            <a:pPr indent="0" lvl="0" marL="53975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b="1" lang="en-US" sz="4000"/>
              <a:t>	</a:t>
            </a:r>
            <a:endParaRPr b="1" sz="4000">
              <a:solidFill>
                <a:srgbClr val="00B0F0"/>
              </a:solidFill>
            </a:endParaRPr>
          </a:p>
          <a:p>
            <a:pPr indent="0" lvl="0" marL="539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>
              <a:solidFill>
                <a:srgbClr val="00B0F0"/>
              </a:solidFill>
            </a:endParaRPr>
          </a:p>
          <a:p>
            <a:pPr indent="0" lvl="0" marL="539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  <p:graphicFrame>
        <p:nvGraphicFramePr>
          <p:cNvPr id="462" name="Google Shape;462;p43"/>
          <p:cNvGraphicFramePr/>
          <p:nvPr/>
        </p:nvGraphicFramePr>
        <p:xfrm>
          <a:off x="8305800" y="106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{0892D055-3631-49B5-8AD6-C44E0BEEDF6F}</a:tableStyleId>
              </a:tblPr>
              <a:tblGrid>
                <a:gridCol w="381000"/>
              </a:tblGrid>
              <a:tr h="309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09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18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09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09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09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63" name="Google Shape;463;p43"/>
          <p:cNvSpPr txBox="1"/>
          <p:nvPr/>
        </p:nvSpPr>
        <p:spPr>
          <a:xfrm>
            <a:off x="7239000" y="1371600"/>
            <a:ext cx="6858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64" name="Google Shape;464;p43"/>
          <p:cNvCxnSpPr/>
          <p:nvPr/>
        </p:nvCxnSpPr>
        <p:spPr>
          <a:xfrm>
            <a:off x="7848600" y="1524000"/>
            <a:ext cx="381000" cy="1588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graphicFrame>
        <p:nvGraphicFramePr>
          <p:cNvPr id="465" name="Google Shape;465;p43"/>
          <p:cNvGraphicFramePr/>
          <p:nvPr/>
        </p:nvGraphicFramePr>
        <p:xfrm>
          <a:off x="8305800" y="289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{0892D055-3631-49B5-8AD6-C44E0BEEDF6F}</a:tableStyleId>
              </a:tblPr>
              <a:tblGrid>
                <a:gridCol w="381000"/>
              </a:tblGrid>
              <a:tr h="32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2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18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2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2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2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66" name="Google Shape;466;p43"/>
          <p:cNvSpPr txBox="1"/>
          <p:nvPr/>
        </p:nvSpPr>
        <p:spPr>
          <a:xfrm>
            <a:off x="7315200" y="2819400"/>
            <a:ext cx="6858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67" name="Google Shape;467;p43"/>
          <p:cNvCxnSpPr/>
          <p:nvPr/>
        </p:nvCxnSpPr>
        <p:spPr>
          <a:xfrm>
            <a:off x="7924800" y="2971800"/>
            <a:ext cx="381000" cy="1588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graphicFrame>
        <p:nvGraphicFramePr>
          <p:cNvPr id="468" name="Google Shape;468;p43"/>
          <p:cNvGraphicFramePr/>
          <p:nvPr/>
        </p:nvGraphicFramePr>
        <p:xfrm>
          <a:off x="8305800" y="4800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{0892D055-3631-49B5-8AD6-C44E0BEEDF6F}</a:tableStyleId>
              </a:tblPr>
              <a:tblGrid>
                <a:gridCol w="381000"/>
              </a:tblGrid>
              <a:tr h="294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294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18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94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94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94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69" name="Google Shape;469;p43"/>
          <p:cNvSpPr txBox="1"/>
          <p:nvPr/>
        </p:nvSpPr>
        <p:spPr>
          <a:xfrm>
            <a:off x="7315200" y="5029200"/>
            <a:ext cx="6858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70" name="Google Shape;470;p43"/>
          <p:cNvCxnSpPr/>
          <p:nvPr/>
        </p:nvCxnSpPr>
        <p:spPr>
          <a:xfrm>
            <a:off x="7924800" y="5207000"/>
            <a:ext cx="381000" cy="1588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4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80"/>
              <a:buChar char="⚫"/>
            </a:pPr>
            <a:r>
              <a:rPr lang="en-US" sz="1600"/>
              <a:t>A linear data structure or list or sequence or collection.</a:t>
            </a:r>
            <a:endParaRPr/>
          </a:p>
          <a:p>
            <a:pPr indent="-283464" lvl="0" marL="36576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280"/>
              <a:buChar char="⚫"/>
            </a:pPr>
            <a:r>
              <a:rPr lang="en-US" sz="1600"/>
              <a:t>This data structure resembles a real-life </a:t>
            </a:r>
            <a:r>
              <a:rPr b="1" lang="en-US" sz="1600"/>
              <a:t>QUEUE at a doctor’s surgery or </a:t>
            </a:r>
            <a:r>
              <a:rPr lang="en-US" sz="1600"/>
              <a:t>supermarket check-out.</a:t>
            </a:r>
            <a:endParaRPr/>
          </a:p>
          <a:p>
            <a:pPr indent="-173037" lvl="0" marL="855663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280"/>
              <a:buFont typeface="Noto Sans Symbols"/>
              <a:buChar char="⮚"/>
            </a:pPr>
            <a:r>
              <a:rPr lang="en-US" sz="1600"/>
              <a:t>Patients arrive and sign in</a:t>
            </a:r>
            <a:endParaRPr/>
          </a:p>
          <a:p>
            <a:pPr indent="-173037" lvl="0" marL="855663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280"/>
              <a:buFont typeface="Noto Sans Symbols"/>
              <a:buChar char="⮚"/>
            </a:pPr>
            <a:r>
              <a:rPr lang="en-US" sz="1600"/>
              <a:t>The first patient in sees the doctor and is the first to leave</a:t>
            </a:r>
            <a:endParaRPr/>
          </a:p>
          <a:p>
            <a:pPr indent="-173037" lvl="0" marL="855663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280"/>
              <a:buFont typeface="Noto Sans Symbols"/>
              <a:buChar char="⮚"/>
            </a:pPr>
            <a:r>
              <a:rPr lang="en-US" sz="1600"/>
              <a:t>Data is added to the END of a Q – process called </a:t>
            </a:r>
            <a:r>
              <a:rPr b="1" lang="en-US" sz="1600"/>
              <a:t>enQueue</a:t>
            </a:r>
            <a:endParaRPr b="1" sz="1600"/>
          </a:p>
          <a:p>
            <a:pPr indent="-173037" lvl="0" marL="855663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280"/>
              <a:buFont typeface="Noto Sans Symbols"/>
              <a:buChar char="⮚"/>
            </a:pPr>
            <a:r>
              <a:rPr lang="en-US" sz="1600"/>
              <a:t>Retrieved from the FRONT – process called </a:t>
            </a:r>
            <a:r>
              <a:rPr b="1" lang="en-US" sz="1600"/>
              <a:t>deQueue</a:t>
            </a:r>
            <a:endParaRPr b="1" sz="1600"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b="1" sz="1400"/>
          </a:p>
          <a:p>
            <a:pPr indent="-12090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  <p:pic>
        <p:nvPicPr>
          <p:cNvPr id="476" name="Google Shape;47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5800" y="4648200"/>
            <a:ext cx="3505200" cy="162741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477" name="Google Shape;477;p44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ial"/>
              <a:buNone/>
            </a:pPr>
            <a:r>
              <a:rPr lang="en-US"/>
              <a:t>3.Queues:</a:t>
            </a:r>
            <a:endParaRPr/>
          </a:p>
        </p:txBody>
      </p:sp>
      <p:pic>
        <p:nvPicPr>
          <p:cNvPr id="478" name="Google Shape;478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0" y="5029200"/>
            <a:ext cx="2800539" cy="1219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5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ial"/>
              <a:buNone/>
            </a:pPr>
            <a:r>
              <a:rPr lang="en-US"/>
              <a:t>Queues(Contd..)</a:t>
            </a:r>
            <a:endParaRPr/>
          </a:p>
        </p:txBody>
      </p:sp>
      <p:sp>
        <p:nvSpPr>
          <p:cNvPr id="484" name="Google Shape;484;p45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b="1" lang="en-US"/>
              <a:t>Other real-world examples: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Check-out supermarket lines, escalators, coin dispensers, and vending machines</a:t>
            </a:r>
            <a:endParaRPr/>
          </a:p>
          <a:p>
            <a:pPr indent="-33337" lvl="0" marL="1158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Data can be inserted at any time, but only the element that has been in the </a:t>
            </a:r>
            <a:r>
              <a:rPr b="1" lang="en-US"/>
              <a:t>QUEUE </a:t>
            </a:r>
            <a:r>
              <a:rPr lang="en-US"/>
              <a:t>the longest can be removed at any time.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Called: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First-in-first-out or </a:t>
            </a:r>
            <a:r>
              <a:rPr b="1" lang="en-US"/>
              <a:t>FIFO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It is a similar data structure to a stack.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In a </a:t>
            </a:r>
            <a:r>
              <a:rPr b="1" lang="en-US"/>
              <a:t>FIFO data structure, the first element added to the queue will be the </a:t>
            </a:r>
            <a:r>
              <a:rPr lang="en-US"/>
              <a:t>first one to be removed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Once a new element is added, all elements that were added before have to be removed before the new element can be removed.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Qs can be created using </a:t>
            </a:r>
            <a:r>
              <a:rPr b="1" lang="en-US"/>
              <a:t>ARRAYS and LINKED LISTS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Insertion of data item occurs at list’s </a:t>
            </a:r>
            <a:r>
              <a:rPr b="1" lang="en-US"/>
              <a:t>TAIL or REAR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Retrieval of data item occurs at list’s </a:t>
            </a:r>
            <a:r>
              <a:rPr b="1" lang="en-US"/>
              <a:t>HEAD or FRONT</a:t>
            </a:r>
            <a:endParaRPr/>
          </a:p>
          <a:p>
            <a:pPr indent="-1818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6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ial"/>
              <a:buNone/>
            </a:pPr>
            <a:r>
              <a:rPr lang="en-US"/>
              <a:t>Stack vs Queue</a:t>
            </a:r>
            <a:endParaRPr/>
          </a:p>
        </p:txBody>
      </p:sp>
      <p:graphicFrame>
        <p:nvGraphicFramePr>
          <p:cNvPr id="490" name="Google Shape;490;p46"/>
          <p:cNvGraphicFramePr/>
          <p:nvPr/>
        </p:nvGraphicFramePr>
        <p:xfrm>
          <a:off x="1447800" y="2133600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{0892D055-3631-49B5-8AD6-C44E0BEEDF6F}</a:tableStyleId>
              </a:tblPr>
              <a:tblGrid>
                <a:gridCol w="3749675"/>
                <a:gridCol w="37496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STACK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QUEUE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An ordered list with only one end called TOP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/>
                        <a:t>An ordered collection</a:t>
                      </a:r>
                      <a:r>
                        <a:rPr lang="en-US" sz="1800"/>
                        <a:t> of elements </a:t>
                      </a:r>
                      <a:r>
                        <a:rPr lang="en-US" sz="1800"/>
                        <a:t>with two</a:t>
                      </a:r>
                      <a:r>
                        <a:rPr lang="en-US" sz="1800"/>
                        <a:t> </a:t>
                      </a:r>
                      <a:r>
                        <a:rPr lang="en-US" sz="1800"/>
                        <a:t>ends called FRONT</a:t>
                      </a:r>
                      <a:r>
                        <a:rPr lang="en-US" sz="1800"/>
                        <a:t> and REAR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Insertion and Deletion</a:t>
                      </a:r>
                      <a:r>
                        <a:rPr lang="en-US" sz="1800"/>
                        <a:t> can occur in only TOP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Deletion-</a:t>
                      </a:r>
                      <a:r>
                        <a:rPr lang="en-US" sz="1800"/>
                        <a:t> Front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Insertion - Rear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LIFO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FIFO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Eg:Stack</a:t>
                      </a:r>
                      <a:r>
                        <a:rPr lang="en-US" sz="1800"/>
                        <a:t> of book/chair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Eg: Ticket window, standing in queue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7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ial"/>
              <a:buNone/>
            </a:pPr>
            <a:r>
              <a:rPr lang="en-US"/>
              <a:t>4.Graphs</a:t>
            </a:r>
            <a:endParaRPr/>
          </a:p>
        </p:txBody>
      </p:sp>
      <p:sp>
        <p:nvSpPr>
          <p:cNvPr id="496" name="Google Shape;496;p47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n-US"/>
              <a:t>Many problems can be expressed in the form of a graph.</a:t>
            </a:r>
            <a:endParaRPr/>
          </a:p>
        </p:txBody>
      </p:sp>
      <p:pic>
        <p:nvPicPr>
          <p:cNvPr id="497" name="Google Shape;49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9400" y="2743200"/>
            <a:ext cx="3724275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8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ial"/>
              <a:buNone/>
            </a:pPr>
            <a:r>
              <a:rPr lang="en-US"/>
              <a:t>Graph Terminology:</a:t>
            </a:r>
            <a:endParaRPr/>
          </a:p>
        </p:txBody>
      </p:sp>
      <p:sp>
        <p:nvSpPr>
          <p:cNvPr id="503" name="Google Shape;503;p48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b="1" lang="en-US" u="sng"/>
              <a:t>Formally: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Graph </a:t>
            </a:r>
            <a:r>
              <a:rPr b="1" i="1" lang="en-US"/>
              <a:t>G = (V, E) defined as a pair of two sets: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Set 1: a set or collection of nodes or vertices - </a:t>
            </a:r>
            <a:r>
              <a:rPr b="1" i="1" lang="en-US"/>
              <a:t>V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Set 2: a set of arcs or edges – </a:t>
            </a:r>
            <a:r>
              <a:rPr b="1" i="1" lang="en-US"/>
              <a:t>E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b="1" lang="en-US" u="sng"/>
              <a:t>Unordered vertices: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Here the pair of vertices (u, v) is the same as (v, u)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Here the vertices are considered </a:t>
            </a:r>
            <a:r>
              <a:rPr b="1" lang="en-US"/>
              <a:t>ADJACENT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Connected by an </a:t>
            </a:r>
            <a:r>
              <a:rPr b="1" lang="en-US"/>
              <a:t>UNDIRECTED EDGE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U and v are called </a:t>
            </a:r>
            <a:r>
              <a:rPr b="1" lang="en-US"/>
              <a:t>ENDPOINTS </a:t>
            </a:r>
            <a:r>
              <a:rPr lang="en-US"/>
              <a:t>of the edge connecting them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A graph is called </a:t>
            </a:r>
            <a:r>
              <a:rPr b="1" lang="en-US"/>
              <a:t>UNDIRECTED </a:t>
            </a:r>
            <a:r>
              <a:rPr lang="en-US"/>
              <a:t>if every edge in it is undirected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We can call this a two-way graph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b="1" lang="en-US" u="sng"/>
              <a:t>Directed vertices: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Here the pair of vertices (u, v) and (v, u) are not the same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We say the edge (u, v) is directed </a:t>
            </a:r>
            <a:r>
              <a:rPr b="1" lang="en-US"/>
              <a:t>FROM </a:t>
            </a:r>
            <a:r>
              <a:rPr lang="en-US"/>
              <a:t>vertex u (the edges tail) </a:t>
            </a:r>
            <a:r>
              <a:rPr b="1" lang="en-US"/>
              <a:t>TO </a:t>
            </a:r>
            <a:r>
              <a:rPr lang="en-US"/>
              <a:t>the</a:t>
            </a:r>
            <a:r>
              <a:rPr b="1" lang="en-US"/>
              <a:t> </a:t>
            </a:r>
            <a:r>
              <a:rPr lang="en-US"/>
              <a:t>vertex v (the edges head)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We say the edge (u, v) leaves u and enters v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A graph whose every edge is directed is called </a:t>
            </a:r>
            <a:r>
              <a:rPr b="1" lang="en-US"/>
              <a:t>DIRECTED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Directed graphs are called </a:t>
            </a:r>
            <a:r>
              <a:rPr b="1" lang="en-US"/>
              <a:t>DIGRAPHS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Google Shape;508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2200" y="3733800"/>
            <a:ext cx="2514600" cy="1227364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49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ial"/>
              <a:buNone/>
            </a:pPr>
            <a:r>
              <a:rPr lang="en-US"/>
              <a:t>Types of graph</a:t>
            </a:r>
            <a:endParaRPr/>
          </a:p>
        </p:txBody>
      </p:sp>
      <p:sp>
        <p:nvSpPr>
          <p:cNvPr id="510" name="Google Shape;510;p49"/>
          <p:cNvSpPr txBox="1"/>
          <p:nvPr>
            <p:ph idx="1" type="body"/>
          </p:nvPr>
        </p:nvSpPr>
        <p:spPr>
          <a:xfrm>
            <a:off x="1143000" y="1447800"/>
            <a:ext cx="5334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b="1" lang="en-US" sz="2800"/>
              <a:t>1.Undirected graph:</a:t>
            </a:r>
            <a:endParaRPr/>
          </a:p>
          <a:p>
            <a:pPr indent="-217488" lvl="0" marL="508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</a:pPr>
            <a:r>
              <a:rPr lang="en-US" sz="2800"/>
              <a:t>Every edge has no direction: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b="1" sz="2800"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b="1" sz="2800"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b="1" lang="en-US" sz="2800"/>
              <a:t>2.Directed graph/Digraph:</a:t>
            </a:r>
            <a:endParaRPr/>
          </a:p>
          <a:p>
            <a:pPr indent="-217488" lvl="0" marL="508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</a:pPr>
            <a:r>
              <a:rPr lang="en-US" sz="2800"/>
              <a:t>Every edge is directed, or has direction:</a:t>
            </a:r>
            <a:endParaRPr/>
          </a:p>
          <a:p>
            <a:pPr indent="-20218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Font typeface="Noto Sans Symbols"/>
              <a:buNone/>
            </a:pPr>
            <a:r>
              <a:t/>
            </a:r>
            <a:endParaRPr b="1" sz="1600"/>
          </a:p>
          <a:p>
            <a:pPr indent="-20218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Font typeface="Noto Sans Symbols"/>
              <a:buNone/>
            </a:pPr>
            <a:r>
              <a:t/>
            </a:r>
            <a:endParaRPr b="1" sz="1600"/>
          </a:p>
          <a:p>
            <a:pPr indent="-20218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Font typeface="Noto Sans Symbols"/>
              <a:buNone/>
            </a:pPr>
            <a:r>
              <a:t/>
            </a:r>
            <a:endParaRPr b="1" sz="1600"/>
          </a:p>
          <a:p>
            <a:pPr indent="-20218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Font typeface="Noto Sans Symbols"/>
              <a:buNone/>
            </a:pPr>
            <a:r>
              <a:t/>
            </a:r>
            <a:endParaRPr b="1" sz="1600"/>
          </a:p>
        </p:txBody>
      </p:sp>
      <p:pic>
        <p:nvPicPr>
          <p:cNvPr id="511" name="Google Shape;511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24600" y="1600200"/>
            <a:ext cx="2338039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ial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35" name="Google Shape;135;p5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>
                <a:solidFill>
                  <a:srgbClr val="5D2D37"/>
                </a:solidFill>
              </a:rPr>
              <a:t>What is a data structure?</a:t>
            </a:r>
            <a:endParaRPr/>
          </a:p>
          <a:p>
            <a:pPr indent="-219074" lvl="0" marL="5667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>
                <a:solidFill>
                  <a:srgbClr val="0070C0"/>
                </a:solidFill>
              </a:rPr>
              <a:t>A data structure refers to how data is organized.</a:t>
            </a:r>
            <a:endParaRPr/>
          </a:p>
          <a:p>
            <a:pPr indent="-219074" lvl="0" marL="5667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>
                <a:solidFill>
                  <a:srgbClr val="0070C0"/>
                </a:solidFill>
              </a:rPr>
              <a:t>A data structure comprises a number of data </a:t>
            </a:r>
            <a:r>
              <a:rPr lang="en-US" u="sng">
                <a:solidFill>
                  <a:srgbClr val="0070C0"/>
                </a:solidFill>
              </a:rPr>
              <a:t>items or elements linked</a:t>
            </a:r>
            <a:r>
              <a:rPr lang="en-US">
                <a:solidFill>
                  <a:srgbClr val="0070C0"/>
                </a:solidFill>
              </a:rPr>
              <a:t> by some common attribute or relationship.</a:t>
            </a:r>
            <a:endParaRPr/>
          </a:p>
          <a:p>
            <a:pPr indent="-508000" lvl="0" marL="5667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>
                <a:solidFill>
                  <a:srgbClr val="5D2D37"/>
                </a:solidFill>
              </a:rPr>
              <a:t>What is unstructured data?</a:t>
            </a:r>
            <a:endParaRPr/>
          </a:p>
          <a:p>
            <a:pPr indent="-219074" lvl="0" marL="5667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>
                <a:solidFill>
                  <a:schemeClr val="accent3"/>
                </a:solidFill>
              </a:rPr>
              <a:t>Data that is unstructured has </a:t>
            </a:r>
            <a:r>
              <a:rPr lang="en-US" u="sng">
                <a:solidFill>
                  <a:schemeClr val="accent3"/>
                </a:solidFill>
              </a:rPr>
              <a:t>no logical organization</a:t>
            </a:r>
            <a:r>
              <a:rPr lang="en-US">
                <a:solidFill>
                  <a:schemeClr val="accent3"/>
                </a:solidFill>
              </a:rPr>
              <a:t>; it makes </a:t>
            </a:r>
            <a:r>
              <a:rPr lang="en-US" u="sng">
                <a:solidFill>
                  <a:schemeClr val="accent3"/>
                </a:solidFill>
              </a:rPr>
              <a:t>no sense </a:t>
            </a:r>
            <a:r>
              <a:rPr lang="en-US">
                <a:solidFill>
                  <a:schemeClr val="accent3"/>
                </a:solidFill>
              </a:rPr>
              <a:t>to us; the semantic content of the data is then harder to determine; </a:t>
            </a:r>
            <a:endParaRPr/>
          </a:p>
          <a:p>
            <a:pPr indent="-219074" lvl="0" marL="5667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>
                <a:solidFill>
                  <a:schemeClr val="accent3"/>
                </a:solidFill>
              </a:rPr>
              <a:t>It exhibits </a:t>
            </a:r>
            <a:r>
              <a:rPr lang="en-US" u="sng">
                <a:solidFill>
                  <a:schemeClr val="accent3"/>
                </a:solidFill>
              </a:rPr>
              <a:t>no hierarchy</a:t>
            </a:r>
            <a:r>
              <a:rPr lang="en-US">
                <a:solidFill>
                  <a:schemeClr val="accent3"/>
                </a:solidFill>
              </a:rPr>
              <a:t>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>
                <a:solidFill>
                  <a:srgbClr val="5D2D37"/>
                </a:solidFill>
              </a:rPr>
              <a:t>Why structure data?</a:t>
            </a:r>
            <a:endParaRPr/>
          </a:p>
          <a:p>
            <a:pPr indent="-219074" lvl="0" marL="5667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>
                <a:solidFill>
                  <a:srgbClr val="00B050"/>
                </a:solidFill>
              </a:rPr>
              <a:t>We impose structure on data to make it easier to process it, such as in </a:t>
            </a:r>
            <a:r>
              <a:rPr lang="en-US" u="sng">
                <a:solidFill>
                  <a:srgbClr val="00B050"/>
                </a:solidFill>
              </a:rPr>
              <a:t>searching, comparing, exchanging</a:t>
            </a:r>
            <a:r>
              <a:rPr lang="en-US">
                <a:solidFill>
                  <a:srgbClr val="00B050"/>
                </a:solidFill>
              </a:rPr>
              <a:t>, etc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>
                <a:solidFill>
                  <a:srgbClr val="5D2D37"/>
                </a:solidFill>
              </a:rPr>
              <a:t>How we can structure data?</a:t>
            </a:r>
            <a:endParaRPr/>
          </a:p>
          <a:p>
            <a:pPr indent="-219074" lvl="0" marL="5667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>
                <a:solidFill>
                  <a:srgbClr val="A3171E"/>
                </a:solidFill>
              </a:rPr>
              <a:t>Adding </a:t>
            </a:r>
            <a:r>
              <a:rPr lang="en-US" u="sng">
                <a:solidFill>
                  <a:srgbClr val="A3171E"/>
                </a:solidFill>
              </a:rPr>
              <a:t>classifications, taxonomies, and hierarchies </a:t>
            </a:r>
            <a:r>
              <a:rPr lang="en-US">
                <a:solidFill>
                  <a:srgbClr val="A3171E"/>
                </a:solidFill>
              </a:rPr>
              <a:t>are the most common data structuring processes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0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ial"/>
              <a:buNone/>
            </a:pPr>
            <a:r>
              <a:rPr lang="en-US"/>
              <a:t>Types of graph (Contd..)</a:t>
            </a:r>
            <a:endParaRPr/>
          </a:p>
        </p:txBody>
      </p:sp>
      <p:sp>
        <p:nvSpPr>
          <p:cNvPr id="517" name="Google Shape;517;p50"/>
          <p:cNvSpPr txBox="1"/>
          <p:nvPr>
            <p:ph idx="1" type="body"/>
          </p:nvPr>
        </p:nvSpPr>
        <p:spPr>
          <a:xfrm>
            <a:off x="1219200" y="1447800"/>
            <a:ext cx="7479792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b="1" lang="en-US" sz="1600"/>
              <a:t>Complete Graphs:</a:t>
            </a:r>
            <a:endParaRPr/>
          </a:p>
          <a:p>
            <a:pPr indent="-217488" lvl="0" marL="508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Char char="⚫"/>
            </a:pPr>
            <a:r>
              <a:rPr lang="en-US" sz="1600"/>
              <a:t>When every pair of V is connected by an edge.</a:t>
            </a:r>
            <a:endParaRPr/>
          </a:p>
          <a:p>
            <a:pPr indent="-217488" lvl="0" marL="508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Char char="⚫"/>
            </a:pPr>
            <a:r>
              <a:rPr lang="en-US" sz="1600"/>
              <a:t>If  there is N no of vertices then there will be n-1 no of edges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b="1" lang="en-US" sz="1600"/>
              <a:t>Dense Graphs:</a:t>
            </a:r>
            <a:endParaRPr/>
          </a:p>
          <a:p>
            <a:pPr indent="-217488" lvl="0" marL="508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Char char="⚫"/>
            </a:pPr>
            <a:r>
              <a:rPr lang="en-US" sz="1600"/>
              <a:t>When nearly all V are connected.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b="1" lang="en-US" sz="1600"/>
              <a:t>Sparse Graphs:</a:t>
            </a:r>
            <a:endParaRPr/>
          </a:p>
          <a:p>
            <a:pPr indent="-219074" lvl="0" marL="5095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Char char="⚫"/>
            </a:pPr>
            <a:r>
              <a:rPr lang="en-US" sz="1600"/>
              <a:t>When few V are connected.</a:t>
            </a:r>
            <a:endParaRPr/>
          </a:p>
          <a:p>
            <a:pPr indent="-21234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sz="1400"/>
          </a:p>
        </p:txBody>
      </p:sp>
      <p:pic>
        <p:nvPicPr>
          <p:cNvPr descr="graphs_complete_sparse.png" id="518" name="Google Shape;51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4343400"/>
            <a:ext cx="6685494" cy="17208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mpleteGraphs_801.gif" id="519" name="Google Shape;519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3200" y="1371600"/>
            <a:ext cx="2329043" cy="17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50"/>
          <p:cNvSpPr txBox="1"/>
          <p:nvPr/>
        </p:nvSpPr>
        <p:spPr>
          <a:xfrm>
            <a:off x="6629400" y="3124200"/>
            <a:ext cx="2667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Complete Graphs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quential-representation.png" id="525" name="Google Shape;525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2667000"/>
            <a:ext cx="3653750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51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ial"/>
              <a:buNone/>
            </a:pPr>
            <a:r>
              <a:rPr lang="en-US"/>
              <a:t>Graph representations</a:t>
            </a:r>
            <a:endParaRPr/>
          </a:p>
        </p:txBody>
      </p:sp>
      <p:sp>
        <p:nvSpPr>
          <p:cNvPr id="527" name="Google Shape;527;p51"/>
          <p:cNvSpPr txBox="1"/>
          <p:nvPr>
            <p:ph idx="1" type="body"/>
          </p:nvPr>
        </p:nvSpPr>
        <p:spPr>
          <a:xfrm>
            <a:off x="1143000" y="1219200"/>
            <a:ext cx="3822192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/>
              <a:t>Two ways:</a:t>
            </a:r>
            <a:endParaRPr/>
          </a:p>
          <a:p>
            <a:pPr indent="-163513" lvl="0" marL="34131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b="1" lang="en-US" sz="1800"/>
              <a:t>1.Adjacency matrix </a:t>
            </a:r>
            <a:endParaRPr/>
          </a:p>
          <a:p>
            <a:pPr indent="-163513" lvl="0" marL="34131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b="1" lang="en-US" sz="1800"/>
              <a:t>	– </a:t>
            </a:r>
            <a:r>
              <a:rPr lang="en-US" sz="1800"/>
              <a:t>n x n Boolean matrix to express node connectivity</a:t>
            </a:r>
            <a:endParaRPr/>
          </a:p>
          <a:p>
            <a:pPr indent="-217487" lvl="0" marL="682625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sz="1400"/>
          </a:p>
          <a:p>
            <a:pPr indent="-217487" lvl="0" marL="682625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sz="1400"/>
          </a:p>
          <a:p>
            <a:pPr indent="-217487" lvl="0" marL="682625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sz="1400"/>
          </a:p>
          <a:p>
            <a:pPr indent="-92393" lvl="0" marL="341313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sz="1400"/>
          </a:p>
          <a:p>
            <a:pPr indent="-146368" lvl="0" marL="682625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sz="1400"/>
          </a:p>
          <a:p>
            <a:pPr indent="-283464" lvl="0" marL="36576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/>
          </a:p>
          <a:p>
            <a:pPr indent="-283464" lvl="0" marL="36576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/>
          </a:p>
        </p:txBody>
      </p:sp>
      <p:pic>
        <p:nvPicPr>
          <p:cNvPr descr="graph-representation-linked-representation3.png" id="528" name="Google Shape;528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0" y="2590800"/>
            <a:ext cx="350520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51"/>
          <p:cNvSpPr txBox="1"/>
          <p:nvPr/>
        </p:nvSpPr>
        <p:spPr>
          <a:xfrm>
            <a:off x="1295400" y="4724400"/>
            <a:ext cx="74676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Choice of representation used depends on:</a:t>
            </a:r>
            <a:endParaRPr/>
          </a:p>
          <a:p>
            <a:pPr indent="-217487" lvl="0" marL="68262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</a:t>
            </a:r>
            <a:endParaRPr/>
          </a:p>
          <a:p>
            <a:pPr indent="-217487" lvl="0" marL="68262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Whether dense or sparse matrix – influences processing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0" name="Google Shape;530;p51"/>
          <p:cNvSpPr txBox="1"/>
          <p:nvPr/>
        </p:nvSpPr>
        <p:spPr>
          <a:xfrm>
            <a:off x="5181600" y="1600200"/>
            <a:ext cx="533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63513" lvl="0" marL="34131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2.Adjacency list </a:t>
            </a:r>
            <a:endParaRPr/>
          </a:p>
          <a:p>
            <a:pPr indent="-217487" lvl="0" marL="68262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uses linked lists</a:t>
            </a:r>
            <a:endParaRPr/>
          </a:p>
        </p:txBody>
      </p:sp>
      <p:cxnSp>
        <p:nvCxnSpPr>
          <p:cNvPr id="531" name="Google Shape;531;p51"/>
          <p:cNvCxnSpPr/>
          <p:nvPr/>
        </p:nvCxnSpPr>
        <p:spPr>
          <a:xfrm rot="5400000">
            <a:off x="3657600" y="3200400"/>
            <a:ext cx="2895600" cy="158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2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ial"/>
              <a:buNone/>
            </a:pPr>
            <a:r>
              <a:rPr lang="en-US"/>
              <a:t>Paths and Cycles:</a:t>
            </a:r>
            <a:endParaRPr/>
          </a:p>
        </p:txBody>
      </p:sp>
      <p:sp>
        <p:nvSpPr>
          <p:cNvPr id="537" name="Google Shape;537;p52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/>
              <a:t>Traversing graphs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b="1"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b="1" lang="en-US"/>
              <a:t>Simple paths:</a:t>
            </a:r>
            <a:endParaRPr/>
          </a:p>
          <a:p>
            <a:pPr indent="-206248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When all V in the path are distinct – no V is visited &gt; once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i="1" lang="en-US"/>
              <a:t>a,c,b,f = simple path:</a:t>
            </a:r>
            <a:endParaRPr/>
          </a:p>
          <a:p>
            <a:pPr indent="-206248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i="1"/>
          </a:p>
          <a:p>
            <a:pPr indent="-206248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i="1"/>
          </a:p>
          <a:p>
            <a:pPr indent="-206248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i="1"/>
          </a:p>
          <a:p>
            <a:pPr indent="-206248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i="1"/>
          </a:p>
          <a:p>
            <a:pPr indent="-206248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i="1"/>
          </a:p>
          <a:p>
            <a:pPr indent="-206248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i="1"/>
          </a:p>
          <a:p>
            <a:pPr indent="-206248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i="1"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b="1" lang="en-US"/>
              <a:t>Complex path: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b="1"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When a V is visited &gt; once.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i="1" lang="en-US"/>
              <a:t>a,c,e,c,b,f = complex path in previous G</a:t>
            </a:r>
            <a:endParaRPr/>
          </a:p>
        </p:txBody>
      </p:sp>
      <p:pic>
        <p:nvPicPr>
          <p:cNvPr id="538" name="Google Shape;538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600" y="3276600"/>
            <a:ext cx="2619375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3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ial"/>
              <a:buNone/>
            </a:pPr>
            <a:r>
              <a:rPr lang="en-US"/>
              <a:t>5.Trees:</a:t>
            </a:r>
            <a:endParaRPr/>
          </a:p>
        </p:txBody>
      </p:sp>
      <p:sp>
        <p:nvSpPr>
          <p:cNvPr id="544" name="Google Shape;544;p53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This is a </a:t>
            </a:r>
            <a:r>
              <a:rPr b="1" lang="en-US"/>
              <a:t>HIERARCHICAL, </a:t>
            </a:r>
            <a:r>
              <a:rPr lang="en-US"/>
              <a:t>non-linear data structure in that the data is more structured than a simple list and the data can be accessed in a variety of different ways.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Like many data structures, trees have a </a:t>
            </a:r>
            <a:r>
              <a:rPr b="1" lang="en-US"/>
              <a:t>SINGLE </a:t>
            </a:r>
            <a:r>
              <a:rPr lang="en-US"/>
              <a:t>starting point but thereafter offer many different routes of traversal through the data.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Trees have many advantages in data organisation. Their structure enables the implementation of processing algorithms that are faster than in lists, vectors, and sequences.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Trees have a natural correspondence to how we tend to organise information and phenomena.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By </a:t>
            </a:r>
            <a:r>
              <a:rPr b="1" lang="en-US"/>
              <a:t>NON-LINEAR, </a:t>
            </a:r>
            <a:r>
              <a:rPr lang="en-US"/>
              <a:t>we mean an organisation that goes beyond sequential </a:t>
            </a:r>
            <a:r>
              <a:rPr i="1" lang="en-US"/>
              <a:t>before and after relationships between data objects.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4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ial"/>
              <a:buNone/>
            </a:pPr>
            <a:r>
              <a:rPr lang="en-US"/>
              <a:t>Trees – general observations</a:t>
            </a:r>
            <a:endParaRPr/>
          </a:p>
        </p:txBody>
      </p:sp>
      <p:sp>
        <p:nvSpPr>
          <p:cNvPr id="550" name="Google Shape;550;p54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⚫"/>
            </a:pPr>
            <a:r>
              <a:rPr lang="en-US" sz="1800"/>
              <a:t>A </a:t>
            </a:r>
            <a:r>
              <a:rPr b="1" lang="en-US" sz="1800"/>
              <a:t>TREE is a connected, ACYCLIC graph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</a:pPr>
            <a:r>
              <a:rPr lang="en-US" sz="1800"/>
              <a:t>All the vertices or nodes are connected to at least one edge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</a:pPr>
            <a:r>
              <a:rPr lang="en-US" sz="1800"/>
              <a:t>There are no cycles - hence </a:t>
            </a:r>
            <a:r>
              <a:rPr b="1" lang="en-US" sz="1800"/>
              <a:t>acyclic</a:t>
            </a:r>
            <a:endParaRPr sz="1800"/>
          </a:p>
        </p:txBody>
      </p:sp>
      <p:pic>
        <p:nvPicPr>
          <p:cNvPr id="551" name="Google Shape;551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800" y="2667000"/>
            <a:ext cx="2990850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5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ial"/>
              <a:buNone/>
            </a:pPr>
            <a:r>
              <a:rPr lang="en-US"/>
              <a:t>Forests</a:t>
            </a:r>
            <a:endParaRPr/>
          </a:p>
        </p:txBody>
      </p:sp>
      <p:sp>
        <p:nvSpPr>
          <p:cNvPr id="557" name="Google Shape;557;p55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n-US"/>
              <a:t>A forest is a collection of trees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US"/>
              <a:t>Also acyclic but may not be connected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rPr b="1" lang="en-US"/>
              <a:t>A forest:</a:t>
            </a:r>
            <a:endParaRPr/>
          </a:p>
        </p:txBody>
      </p:sp>
      <p:pic>
        <p:nvPicPr>
          <p:cNvPr id="558" name="Google Shape;558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3343275"/>
            <a:ext cx="6276975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6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ial"/>
              <a:buNone/>
            </a:pPr>
            <a:r>
              <a:rPr lang="en-US"/>
              <a:t>A simple tree:</a:t>
            </a:r>
            <a:endParaRPr/>
          </a:p>
        </p:txBody>
      </p:sp>
      <p:sp>
        <p:nvSpPr>
          <p:cNvPr id="564" name="Google Shape;564;p56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0903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  <p:pic>
        <p:nvPicPr>
          <p:cNvPr id="565" name="Google Shape;565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2286000"/>
            <a:ext cx="4425863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57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-US"/>
              <a:t>Fundamental features of trees:</a:t>
            </a:r>
            <a:endParaRPr/>
          </a:p>
        </p:txBody>
      </p:sp>
      <p:sp>
        <p:nvSpPr>
          <p:cNvPr id="571" name="Google Shape;571;p57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A tree is a data structure that is accessed beginning at the </a:t>
            </a:r>
            <a:r>
              <a:rPr i="1" lang="en-US"/>
              <a:t>root node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Each </a:t>
            </a:r>
            <a:r>
              <a:rPr i="1" lang="en-US"/>
              <a:t>node is either a leaf or an internal node.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An internal node has one or more </a:t>
            </a:r>
            <a:r>
              <a:rPr i="1" lang="en-US"/>
              <a:t>child nodes and is called the parent of </a:t>
            </a:r>
            <a:r>
              <a:rPr lang="en-US"/>
              <a:t>its child nodes. Also called inner node, i node, branch node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All children of the same node are </a:t>
            </a:r>
            <a:r>
              <a:rPr i="1" lang="en-US"/>
              <a:t>siblings.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In an </a:t>
            </a:r>
            <a:r>
              <a:rPr b="1" lang="en-US"/>
              <a:t>ORDERED </a:t>
            </a:r>
            <a:r>
              <a:rPr lang="en-US"/>
              <a:t>tree all the children of each vertex or node are ordered</a:t>
            </a:r>
            <a:r>
              <a:rPr b="1" lang="en-US"/>
              <a:t> L </a:t>
            </a:r>
            <a:r>
              <a:rPr lang="en-US"/>
              <a:t>to </a:t>
            </a:r>
            <a:r>
              <a:rPr b="1" lang="en-US"/>
              <a:t>R. </a:t>
            </a:r>
            <a:r>
              <a:rPr lang="en-US"/>
              <a:t>There is a first child, second child, third child, etc.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Contrary to a physical tree, the root is usually depicted at the top of the structure, and the leaves are depicted at the bottom.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Root node forms base of tree and has no parent. Processing algorithms always start with the root node, as processing can only pass from parents to children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58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-US"/>
              <a:t>Fundamental features of trees(Contd..)</a:t>
            </a:r>
            <a:endParaRPr/>
          </a:p>
        </p:txBody>
      </p:sp>
      <p:sp>
        <p:nvSpPr>
          <p:cNvPr id="577" name="Google Shape;577;p58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Connections between nodes are branches or edges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Child-parent relationships between nodes – parent and child nodes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Leaves have no children – leaf nodes or terminals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Nodes on same level hold sibling relationships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Nodes are </a:t>
            </a:r>
            <a:r>
              <a:rPr b="1" lang="en-US"/>
              <a:t>external</a:t>
            </a:r>
            <a:r>
              <a:rPr lang="en-US"/>
              <a:t> if they have no children – also known as a </a:t>
            </a:r>
            <a:r>
              <a:rPr b="1" lang="en-US"/>
              <a:t>leaf. </a:t>
            </a:r>
            <a:r>
              <a:rPr lang="en-US"/>
              <a:t>In</a:t>
            </a:r>
            <a:r>
              <a:rPr b="1" lang="en-US"/>
              <a:t> </a:t>
            </a:r>
            <a:r>
              <a:rPr lang="en-US"/>
              <a:t>other words, external because on the ‘edges’ of the tree structure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Nodes are </a:t>
            </a:r>
            <a:r>
              <a:rPr b="1" lang="en-US"/>
              <a:t>internal </a:t>
            </a:r>
            <a:r>
              <a:rPr lang="en-US"/>
              <a:t>if they have one or more children. In other words, they</a:t>
            </a:r>
            <a:r>
              <a:rPr b="1" lang="en-US"/>
              <a:t> </a:t>
            </a:r>
            <a:r>
              <a:rPr lang="en-US"/>
              <a:t>are tree components situated within the tree structure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b="1" lang="en-US"/>
              <a:t>Ascendant – </a:t>
            </a:r>
            <a:r>
              <a:rPr lang="en-US"/>
              <a:t>A </a:t>
            </a:r>
            <a:r>
              <a:rPr i="1" lang="en-US"/>
              <a:t>parent of a node in a tree, the parent of the parent, etc.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b="1" lang="en-US"/>
              <a:t>Descendant – </a:t>
            </a:r>
            <a:r>
              <a:rPr lang="en-US"/>
              <a:t>A </a:t>
            </a:r>
            <a:r>
              <a:rPr i="1" lang="en-US"/>
              <a:t>child of a node in a tree, any of the children of the </a:t>
            </a:r>
            <a:r>
              <a:rPr lang="en-US"/>
              <a:t>children, etc.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b="1" lang="en-US"/>
              <a:t>Tree traversal - </a:t>
            </a:r>
            <a:r>
              <a:rPr i="1" lang="en-US"/>
              <a:t>A technique for processing the nodes of a tree in some order, such as preorder traversal, in-order traversal, post-order traversal, level-order traversal.</a:t>
            </a:r>
            <a:endParaRPr/>
          </a:p>
          <a:p>
            <a:pPr indent="-1818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9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ial"/>
              <a:buNone/>
            </a:pPr>
            <a:r>
              <a:rPr lang="en-US"/>
              <a:t>Types of tree:</a:t>
            </a:r>
            <a:endParaRPr/>
          </a:p>
        </p:txBody>
      </p:sp>
      <p:sp>
        <p:nvSpPr>
          <p:cNvPr id="583" name="Google Shape;583;p59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n-US"/>
              <a:t>Binary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US"/>
              <a:t>Multi-way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US"/>
              <a:t>2-3 trees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US"/>
              <a:t>B-trees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US"/>
              <a:t>K-D trees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US"/>
              <a:t>Sphere trees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ial"/>
              <a:buNone/>
            </a:pPr>
            <a:r>
              <a:rPr lang="en-US"/>
              <a:t>Unstructured Data- Example</a:t>
            </a:r>
            <a:endParaRPr/>
          </a:p>
        </p:txBody>
      </p:sp>
      <p:sp>
        <p:nvSpPr>
          <p:cNvPr id="141" name="Google Shape;141;p6"/>
          <p:cNvSpPr/>
          <p:nvPr/>
        </p:nvSpPr>
        <p:spPr>
          <a:xfrm>
            <a:off x="1981200" y="1752600"/>
            <a:ext cx="6019800" cy="44196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6"/>
          <p:cNvSpPr txBox="1"/>
          <p:nvPr/>
        </p:nvSpPr>
        <p:spPr>
          <a:xfrm>
            <a:off x="4648200" y="4267200"/>
            <a:ext cx="1371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Ibrahim</a:t>
            </a:r>
            <a:endParaRPr/>
          </a:p>
        </p:txBody>
      </p:sp>
      <p:sp>
        <p:nvSpPr>
          <p:cNvPr id="143" name="Google Shape;143;p6"/>
          <p:cNvSpPr txBox="1"/>
          <p:nvPr/>
        </p:nvSpPr>
        <p:spPr>
          <a:xfrm>
            <a:off x="2209800" y="3810000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r>
            <a:endParaRPr/>
          </a:p>
        </p:txBody>
      </p:sp>
      <p:sp>
        <p:nvSpPr>
          <p:cNvPr id="144" name="Google Shape;144;p6"/>
          <p:cNvSpPr txBox="1"/>
          <p:nvPr/>
        </p:nvSpPr>
        <p:spPr>
          <a:xfrm>
            <a:off x="5486400" y="2438400"/>
            <a:ext cx="1371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Programmer</a:t>
            </a:r>
            <a:endParaRPr/>
          </a:p>
        </p:txBody>
      </p:sp>
      <p:sp>
        <p:nvSpPr>
          <p:cNvPr id="145" name="Google Shape;145;p6"/>
          <p:cNvSpPr txBox="1"/>
          <p:nvPr/>
        </p:nvSpPr>
        <p:spPr>
          <a:xfrm>
            <a:off x="3962400" y="2057400"/>
            <a:ext cx="1371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Mohammed</a:t>
            </a:r>
            <a:endParaRPr/>
          </a:p>
        </p:txBody>
      </p:sp>
      <p:sp>
        <p:nvSpPr>
          <p:cNvPr id="146" name="Google Shape;146;p6"/>
          <p:cNvSpPr txBox="1"/>
          <p:nvPr/>
        </p:nvSpPr>
        <p:spPr>
          <a:xfrm>
            <a:off x="5410200" y="4876800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endParaRPr/>
          </a:p>
        </p:txBody>
      </p:sp>
      <p:sp>
        <p:nvSpPr>
          <p:cNvPr id="147" name="Google Shape;147;p6"/>
          <p:cNvSpPr txBox="1"/>
          <p:nvPr/>
        </p:nvSpPr>
        <p:spPr>
          <a:xfrm>
            <a:off x="6172200" y="4267200"/>
            <a:ext cx="1371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Developer</a:t>
            </a:r>
            <a:endParaRPr/>
          </a:p>
        </p:txBody>
      </p:sp>
      <p:sp>
        <p:nvSpPr>
          <p:cNvPr id="148" name="Google Shape;148;p6"/>
          <p:cNvSpPr txBox="1"/>
          <p:nvPr/>
        </p:nvSpPr>
        <p:spPr>
          <a:xfrm>
            <a:off x="2438400" y="2971800"/>
            <a:ext cx="1371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Ali</a:t>
            </a:r>
            <a:endParaRPr/>
          </a:p>
        </p:txBody>
      </p:sp>
      <p:sp>
        <p:nvSpPr>
          <p:cNvPr id="149" name="Google Shape;149;p6"/>
          <p:cNvSpPr txBox="1"/>
          <p:nvPr/>
        </p:nvSpPr>
        <p:spPr>
          <a:xfrm>
            <a:off x="5257800" y="3657600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r>
            <a:endParaRPr/>
          </a:p>
        </p:txBody>
      </p:sp>
      <p:sp>
        <p:nvSpPr>
          <p:cNvPr id="150" name="Google Shape;150;p6"/>
          <p:cNvSpPr txBox="1"/>
          <p:nvPr/>
        </p:nvSpPr>
        <p:spPr>
          <a:xfrm>
            <a:off x="4191000" y="3124200"/>
            <a:ext cx="1371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Designer</a:t>
            </a:r>
            <a:endParaRPr/>
          </a:p>
        </p:txBody>
      </p:sp>
      <p:sp>
        <p:nvSpPr>
          <p:cNvPr id="151" name="Google Shape;151;p6"/>
          <p:cNvSpPr txBox="1"/>
          <p:nvPr/>
        </p:nvSpPr>
        <p:spPr>
          <a:xfrm>
            <a:off x="2362200" y="4419600"/>
            <a:ext cx="1371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Ahmed</a:t>
            </a:r>
            <a:endParaRPr/>
          </a:p>
        </p:txBody>
      </p:sp>
      <p:sp>
        <p:nvSpPr>
          <p:cNvPr id="152" name="Google Shape;152;p6"/>
          <p:cNvSpPr txBox="1"/>
          <p:nvPr/>
        </p:nvSpPr>
        <p:spPr>
          <a:xfrm>
            <a:off x="6324600" y="3200400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r>
            <a:endParaRPr/>
          </a:p>
        </p:txBody>
      </p:sp>
      <p:sp>
        <p:nvSpPr>
          <p:cNvPr id="153" name="Google Shape;153;p6"/>
          <p:cNvSpPr txBox="1"/>
          <p:nvPr/>
        </p:nvSpPr>
        <p:spPr>
          <a:xfrm>
            <a:off x="3200400" y="5181600"/>
            <a:ext cx="1371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Support</a:t>
            </a:r>
            <a:endParaRPr/>
          </a:p>
        </p:txBody>
      </p:sp>
      <p:sp>
        <p:nvSpPr>
          <p:cNvPr id="154" name="Google Shape;154;p6"/>
          <p:cNvSpPr txBox="1"/>
          <p:nvPr/>
        </p:nvSpPr>
        <p:spPr>
          <a:xfrm>
            <a:off x="3505200" y="3962400"/>
            <a:ext cx="838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Malé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6"/>
          <p:cNvSpPr txBox="1"/>
          <p:nvPr/>
        </p:nvSpPr>
        <p:spPr>
          <a:xfrm>
            <a:off x="6096000" y="3657600"/>
            <a:ext cx="1752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Hulhumalé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6"/>
          <p:cNvSpPr txBox="1"/>
          <p:nvPr/>
        </p:nvSpPr>
        <p:spPr>
          <a:xfrm>
            <a:off x="2895600" y="2514600"/>
            <a:ext cx="1752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Hanimaadhoo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6"/>
          <p:cNvSpPr txBox="1"/>
          <p:nvPr/>
        </p:nvSpPr>
        <p:spPr>
          <a:xfrm>
            <a:off x="4953000" y="5410200"/>
            <a:ext cx="1600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Milaidhoo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60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ial"/>
              <a:buNone/>
            </a:pPr>
            <a:r>
              <a:rPr lang="en-US"/>
              <a:t>Graph vs Tree</a:t>
            </a:r>
            <a:endParaRPr/>
          </a:p>
        </p:txBody>
      </p:sp>
      <p:graphicFrame>
        <p:nvGraphicFramePr>
          <p:cNvPr id="589" name="Google Shape;589;p60"/>
          <p:cNvGraphicFramePr/>
          <p:nvPr/>
        </p:nvGraphicFramePr>
        <p:xfrm>
          <a:off x="1371600" y="2209800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{FA349E77-4EBF-41D4-8077-42E02683D734}</a:tableStyleId>
              </a:tblPr>
              <a:tblGrid>
                <a:gridCol w="3749675"/>
                <a:gridCol w="37496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Graph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Tree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Hierarchical structure (Parent -Child)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Group of vertices connected by edges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There</a:t>
                      </a:r>
                      <a:r>
                        <a:rPr lang="en-US" sz="1800"/>
                        <a:t> is a ROOT node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/>
                        <a:t>There</a:t>
                      </a:r>
                      <a:r>
                        <a:rPr lang="en-US" sz="1800"/>
                        <a:t> is  NO ROOT node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/>
                        <a:t>NO LOOP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Can be LOOPS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Represents RELATIONSHIP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Represents NETWORKS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Less</a:t>
                      </a:r>
                      <a:r>
                        <a:rPr lang="en-US" sz="1800"/>
                        <a:t> complex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More complex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61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ial"/>
              <a:buNone/>
            </a:pPr>
            <a:r>
              <a:rPr lang="en-US"/>
              <a:t>Recap</a:t>
            </a:r>
            <a:endParaRPr/>
          </a:p>
        </p:txBody>
      </p:sp>
      <p:pic>
        <p:nvPicPr>
          <p:cNvPr descr="d50a1eca156f4580f3446814cdb31950.jpg" id="595" name="Google Shape;595;p6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219200"/>
            <a:ext cx="6546850" cy="4114870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61"/>
          <p:cNvSpPr/>
          <p:nvPr/>
        </p:nvSpPr>
        <p:spPr>
          <a:xfrm>
            <a:off x="1981200" y="5867400"/>
            <a:ext cx="304800" cy="3048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7" name="Google Shape;597;p61"/>
          <p:cNvSpPr/>
          <p:nvPr/>
        </p:nvSpPr>
        <p:spPr>
          <a:xfrm>
            <a:off x="3657600" y="5943600"/>
            <a:ext cx="304800" cy="3048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8" name="Google Shape;598;p61"/>
          <p:cNvSpPr/>
          <p:nvPr/>
        </p:nvSpPr>
        <p:spPr>
          <a:xfrm>
            <a:off x="2819400" y="6096000"/>
            <a:ext cx="304800" cy="3048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9" name="Google Shape;599;p61"/>
          <p:cNvSpPr/>
          <p:nvPr/>
        </p:nvSpPr>
        <p:spPr>
          <a:xfrm>
            <a:off x="2971800" y="5562600"/>
            <a:ext cx="304800" cy="3048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0" name="Google Shape;600;p61"/>
          <p:cNvSpPr/>
          <p:nvPr/>
        </p:nvSpPr>
        <p:spPr>
          <a:xfrm>
            <a:off x="2362200" y="5486400"/>
            <a:ext cx="304800" cy="3048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01" name="Google Shape;601;p61"/>
          <p:cNvCxnSpPr>
            <a:stCxn id="600" idx="6"/>
            <a:endCxn id="599" idx="2"/>
          </p:cNvCxnSpPr>
          <p:nvPr/>
        </p:nvCxnSpPr>
        <p:spPr>
          <a:xfrm>
            <a:off x="2667000" y="5638800"/>
            <a:ext cx="3048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2" name="Google Shape;602;p61"/>
          <p:cNvCxnSpPr>
            <a:endCxn id="597" idx="1"/>
          </p:cNvCxnSpPr>
          <p:nvPr/>
        </p:nvCxnSpPr>
        <p:spPr>
          <a:xfrm>
            <a:off x="3276537" y="5791137"/>
            <a:ext cx="425700" cy="19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3" name="Google Shape;603;p61"/>
          <p:cNvCxnSpPr>
            <a:stCxn id="598" idx="6"/>
            <a:endCxn id="597" idx="2"/>
          </p:cNvCxnSpPr>
          <p:nvPr/>
        </p:nvCxnSpPr>
        <p:spPr>
          <a:xfrm flipH="1" rot="10800000">
            <a:off x="3124200" y="6096000"/>
            <a:ext cx="5334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4" name="Google Shape;604;p61"/>
          <p:cNvCxnSpPr>
            <a:endCxn id="598" idx="2"/>
          </p:cNvCxnSpPr>
          <p:nvPr/>
        </p:nvCxnSpPr>
        <p:spPr>
          <a:xfrm>
            <a:off x="2286000" y="6096000"/>
            <a:ext cx="5334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5" name="Google Shape;605;p61"/>
          <p:cNvCxnSpPr>
            <a:stCxn id="600" idx="2"/>
            <a:endCxn id="596" idx="0"/>
          </p:cNvCxnSpPr>
          <p:nvPr/>
        </p:nvCxnSpPr>
        <p:spPr>
          <a:xfrm flipH="1">
            <a:off x="2133600" y="5638800"/>
            <a:ext cx="2286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6" name="Google Shape;606;p61"/>
          <p:cNvSpPr txBox="1"/>
          <p:nvPr/>
        </p:nvSpPr>
        <p:spPr>
          <a:xfrm>
            <a:off x="4191000" y="5867400"/>
            <a:ext cx="762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2"/>
          <p:cNvSpPr txBox="1"/>
          <p:nvPr>
            <p:ph type="title"/>
          </p:nvPr>
        </p:nvSpPr>
        <p:spPr>
          <a:xfrm>
            <a:off x="571500" y="28575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ial"/>
              <a:buNone/>
            </a:pPr>
            <a:r>
              <a:rPr lang="en-US"/>
              <a:t>Thank you!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ial"/>
              <a:buNone/>
            </a:pPr>
            <a:r>
              <a:rPr lang="en-US"/>
              <a:t>Data structures</a:t>
            </a:r>
            <a:endParaRPr/>
          </a:p>
        </p:txBody>
      </p:sp>
      <p:sp>
        <p:nvSpPr>
          <p:cNvPr id="163" name="Google Shape;163;p7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145287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  <a:p>
            <a:pPr indent="-145287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  <a:p>
            <a:pPr indent="-145287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  <a:p>
            <a:pPr indent="-145287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  <a:p>
            <a:pPr indent="-145287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  <a:p>
            <a:pPr indent="-392113" lvl="0" marL="6826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Structures such as these help to:</a:t>
            </a:r>
            <a:endParaRPr/>
          </a:p>
          <a:p>
            <a:pPr indent="-392113" lvl="0" marL="6826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>
                <a:solidFill>
                  <a:srgbClr val="A3171E"/>
                </a:solidFill>
              </a:rPr>
              <a:t>Maintain</a:t>
            </a:r>
            <a:endParaRPr/>
          </a:p>
          <a:p>
            <a:pPr indent="-392113" lvl="0" marL="6826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>
                <a:solidFill>
                  <a:srgbClr val="A3171E"/>
                </a:solidFill>
              </a:rPr>
              <a:t>Sort</a:t>
            </a:r>
            <a:endParaRPr/>
          </a:p>
          <a:p>
            <a:pPr indent="-392113" lvl="0" marL="6826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>
                <a:solidFill>
                  <a:srgbClr val="A3171E"/>
                </a:solidFill>
              </a:rPr>
              <a:t>Search</a:t>
            </a:r>
            <a:endParaRPr/>
          </a:p>
          <a:p>
            <a:pPr indent="-392113" lvl="0" marL="6826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data collections.</a:t>
            </a:r>
            <a:endParaRPr/>
          </a:p>
        </p:txBody>
      </p:sp>
      <p:graphicFrame>
        <p:nvGraphicFramePr>
          <p:cNvPr id="164" name="Google Shape;164;p7"/>
          <p:cNvGraphicFramePr/>
          <p:nvPr/>
        </p:nvGraphicFramePr>
        <p:xfrm>
          <a:off x="1600200" y="1524000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{FA349E77-4EBF-41D4-8077-42E02683D734}</a:tableStyleId>
              </a:tblPr>
              <a:tblGrid>
                <a:gridCol w="1619250"/>
                <a:gridCol w="1619250"/>
                <a:gridCol w="1619250"/>
                <a:gridCol w="1619250"/>
              </a:tblGrid>
              <a:tr h="416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Name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Age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Profession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Address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1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/>
                        <a:t>Mohammed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Designer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Hanimaadhoo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16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Ahmed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Programmer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Hulhumalé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16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Ibrahim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/>
                        <a:t>IT Support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Milaidhoo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16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Ali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Developer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/>
                        <a:t>Malé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ial"/>
              <a:buNone/>
            </a:pPr>
            <a:r>
              <a:rPr lang="en-US"/>
              <a:t>Unstructured Data- Example</a:t>
            </a:r>
            <a:endParaRPr/>
          </a:p>
        </p:txBody>
      </p:sp>
      <p:sp>
        <p:nvSpPr>
          <p:cNvPr id="170" name="Google Shape;170;p8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88925" lvl="0" marL="347663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Unless it is totally random, most collections of data exhibit </a:t>
            </a:r>
            <a:r>
              <a:rPr b="1" lang="en-US"/>
              <a:t>logical </a:t>
            </a:r>
            <a:r>
              <a:rPr lang="en-US"/>
              <a:t>relationships</a:t>
            </a:r>
            <a:endParaRPr/>
          </a:p>
          <a:p>
            <a:pPr indent="-288925" lvl="0" marL="347663" rtl="0" algn="l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The unstructured data shown does exhibit such relationships once we examine them</a:t>
            </a:r>
            <a:endParaRPr/>
          </a:p>
          <a:p>
            <a:pPr indent="-288925" lvl="0" marL="347663" rtl="0" algn="l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Unstructured data can then be structured into records or classes</a:t>
            </a:r>
            <a:endParaRPr/>
          </a:p>
          <a:p>
            <a:pPr indent="-288925" lvl="0" marL="347663" rtl="0" algn="l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In this case, personnel records that abstract into </a:t>
            </a:r>
            <a:r>
              <a:rPr b="1" lang="en-US"/>
              <a:t>classes of data, </a:t>
            </a:r>
            <a:r>
              <a:rPr lang="en-US"/>
              <a:t>such as </a:t>
            </a:r>
            <a:r>
              <a:rPr b="1" lang="en-US"/>
              <a:t>name, age, profession , and address(Attributes of the class)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ial"/>
              <a:buNone/>
            </a:pPr>
            <a:r>
              <a:rPr lang="en-US"/>
              <a:t>Example: </a:t>
            </a:r>
            <a:endParaRPr/>
          </a:p>
        </p:txBody>
      </p:sp>
      <p:pic>
        <p:nvPicPr>
          <p:cNvPr descr="kachi-ghani-pure-edible-cooking-oil-290.jpg" id="176" name="Google Shape;176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752600"/>
            <a:ext cx="1524000" cy="187259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laptop-bag-500x500.jpg" id="177" name="Google Shape;17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3200" y="1524000"/>
            <a:ext cx="2286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-jar-500x500.jpg" id="178" name="Google Shape;178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29000" y="1447800"/>
            <a:ext cx="2286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lastic-bag-with-samoa-has-become-the-first-u-s.jpg" id="179" name="Google Shape;179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29200" y="4267200"/>
            <a:ext cx="3397867" cy="2109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1dLd5GQaNL._AC_SL1500_.jpg" id="180" name="Google Shape;180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43000" y="3810000"/>
            <a:ext cx="2583174" cy="259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lstic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2021-05-25T07:10:26Z</dcterms:created>
  <dc:creator>hp</dc:creator>
</cp:coreProperties>
</file>