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294" r:id="rId3"/>
    <p:sldId id="257" r:id="rId4"/>
    <p:sldId id="261" r:id="rId5"/>
    <p:sldId id="262" r:id="rId6"/>
    <p:sldId id="310" r:id="rId7"/>
    <p:sldId id="326" r:id="rId8"/>
    <p:sldId id="324" r:id="rId9"/>
    <p:sldId id="325" r:id="rId10"/>
    <p:sldId id="276" r:id="rId11"/>
    <p:sldId id="258" r:id="rId12"/>
    <p:sldId id="327" r:id="rId13"/>
    <p:sldId id="356" r:id="rId14"/>
    <p:sldId id="329" r:id="rId15"/>
    <p:sldId id="355" r:id="rId16"/>
    <p:sldId id="328" r:id="rId17"/>
    <p:sldId id="330" r:id="rId18"/>
    <p:sldId id="331" r:id="rId19"/>
    <p:sldId id="332" r:id="rId20"/>
    <p:sldId id="333" r:id="rId21"/>
    <p:sldId id="351" r:id="rId22"/>
    <p:sldId id="352" r:id="rId23"/>
    <p:sldId id="353" r:id="rId24"/>
    <p:sldId id="335" r:id="rId25"/>
    <p:sldId id="334" r:id="rId26"/>
    <p:sldId id="354" r:id="rId27"/>
    <p:sldId id="336" r:id="rId28"/>
    <p:sldId id="337" r:id="rId29"/>
    <p:sldId id="338" r:id="rId30"/>
    <p:sldId id="350" r:id="rId31"/>
    <p:sldId id="339" r:id="rId32"/>
    <p:sldId id="340" r:id="rId33"/>
    <p:sldId id="357" r:id="rId34"/>
    <p:sldId id="341" r:id="rId35"/>
    <p:sldId id="342" r:id="rId36"/>
    <p:sldId id="343" r:id="rId37"/>
    <p:sldId id="344" r:id="rId38"/>
    <p:sldId id="345" r:id="rId39"/>
    <p:sldId id="346" r:id="rId40"/>
    <p:sldId id="347" r:id="rId41"/>
    <p:sldId id="348" r:id="rId42"/>
    <p:sldId id="349" r:id="rId43"/>
    <p:sldId id="260" r:id="rId44"/>
    <p:sldId id="277" r:id="rId45"/>
    <p:sldId id="278" r:id="rId46"/>
    <p:sldId id="311" r:id="rId47"/>
    <p:sldId id="312" r:id="rId48"/>
    <p:sldId id="284" r:id="rId49"/>
    <p:sldId id="313" r:id="rId50"/>
    <p:sldId id="314" r:id="rId51"/>
    <p:sldId id="315" r:id="rId52"/>
    <p:sldId id="316" r:id="rId53"/>
    <p:sldId id="317" r:id="rId54"/>
    <p:sldId id="318" r:id="rId55"/>
    <p:sldId id="319" r:id="rId56"/>
    <p:sldId id="320" r:id="rId57"/>
    <p:sldId id="321" r:id="rId58"/>
    <p:sldId id="322" r:id="rId59"/>
    <p:sldId id="323" r:id="rId6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4B04"/>
    <a:srgbClr val="9900CC"/>
    <a:srgbClr val="FF9900"/>
    <a:srgbClr val="D99B01"/>
    <a:srgbClr val="FF66CC"/>
    <a:srgbClr val="FF67AC"/>
    <a:srgbClr val="CC0099"/>
    <a:srgbClr val="FFDC47"/>
    <a:srgbClr val="5EEC3C"/>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93" d="100"/>
          <a:sy n="93" d="100"/>
        </p:scale>
        <p:origin x="630" y="24"/>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68"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EE2D15-F25E-40A4-A10A-4C9AFA0BFA6E}" type="datetimeFigureOut">
              <a:rPr lang="en-US" smtClean="0"/>
              <a:t>6/20/2020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5AC8A1-FE35-4092-9242-A4D70C7FFD2F}" type="slidenum">
              <a:rPr lang="en-US" smtClean="0"/>
              <a:t>‹#›</a:t>
            </a:fld>
            <a:endParaRPr lang="en-US"/>
          </a:p>
        </p:txBody>
      </p:sp>
    </p:spTree>
    <p:extLst>
      <p:ext uri="{BB962C8B-B14F-4D97-AF65-F5344CB8AC3E}">
        <p14:creationId xmlns:p14="http://schemas.microsoft.com/office/powerpoint/2010/main" val="3245162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350B06-B074-48FC-8CFD-53D2CD8FB95F}" type="slidenum">
              <a:rPr lang="en-US" smtClean="0"/>
              <a:t>43</a:t>
            </a:fld>
            <a:endParaRPr lang="en-US" dirty="0"/>
          </a:p>
        </p:txBody>
      </p:sp>
    </p:spTree>
    <p:extLst>
      <p:ext uri="{BB962C8B-B14F-4D97-AF65-F5344CB8AC3E}">
        <p14:creationId xmlns:p14="http://schemas.microsoft.com/office/powerpoint/2010/main" val="31785045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5318" y="2724455"/>
            <a:ext cx="8093364" cy="1231117"/>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525317" y="1350110"/>
            <a:ext cx="8093366" cy="1068936"/>
          </a:xfrm>
        </p:spPr>
        <p:txBody>
          <a:bodyPr>
            <a:normAutofit/>
          </a:bodyPr>
          <a:lstStyle>
            <a:lvl1pPr marL="0" indent="0" algn="l">
              <a:buNone/>
              <a:defRPr sz="2800" b="0" i="0">
                <a:solidFill>
                  <a:srgbClr val="00206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p>
          <a:p>
            <a:r>
              <a:rPr lang="en-US" dirty="0"/>
              <a:t>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6/20/2020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xmlns="" id="{C83626FB-E8F8-4803-8EC8-BF03248BCFA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128470"/>
            <a:ext cx="8246070" cy="916229"/>
          </a:xfrm>
        </p:spPr>
        <p:txBody>
          <a:bodyPr>
            <a:normAutofit/>
          </a:bodyPr>
          <a:lstStyle>
            <a:lvl1pPr algn="l">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350111"/>
            <a:ext cx="8246070" cy="3359504"/>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1670" y="433880"/>
            <a:ext cx="6260905" cy="572644"/>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601670" y="1198559"/>
            <a:ext cx="6260905" cy="3511061"/>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6/20/2020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6/20/2020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6/20/2020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4" y="128470"/>
            <a:ext cx="8246071" cy="763525"/>
          </a:xfrm>
        </p:spPr>
        <p:txBody>
          <a:bodyPr>
            <a:normAutofit/>
          </a:bodyPr>
          <a:lstStyle>
            <a:lvl1pPr algn="l">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087040"/>
            <a:ext cx="4040188" cy="2137871"/>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087040"/>
            <a:ext cx="4041775" cy="2137871"/>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6/20/2020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6/20/2020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6/20/2020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6/20/2020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xmlns="" id="{C20DFF02-B701-4741-A3EA-0F184D940169}"/>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latin typeface="Dubai" panose="020B0503030403030204" pitchFamily="34" charset="-78"/>
              </a:rPr>
              <a:t>This presentation uses a free template provided by FPPT.com</a:t>
            </a:r>
          </a:p>
          <a:p>
            <a:r>
              <a:rPr lang="en-US" sz="1400">
                <a:solidFill>
                  <a:schemeClr val="bg1">
                    <a:lumMod val="65000"/>
                  </a:schemeClr>
                </a:solidFill>
                <a:latin typeface="Dubai" panose="020B0503030403030204" pitchFamily="34" charset="-78"/>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8965" y="2877160"/>
            <a:ext cx="4679700" cy="1221056"/>
          </a:xfrm>
        </p:spPr>
        <p:txBody>
          <a:bodyPr>
            <a:normAutofit/>
          </a:bodyPr>
          <a:lstStyle/>
          <a:p>
            <a:r>
              <a:rPr lang="en-US" dirty="0" smtClean="0">
                <a:latin typeface="Times New Roman" panose="02020603050405020304" pitchFamily="18" charset="0"/>
                <a:cs typeface="Times New Roman" panose="02020603050405020304" pitchFamily="18" charset="0"/>
              </a:rPr>
              <a:t>Intelligent Systems</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7015280" y="4332033"/>
            <a:ext cx="8093366" cy="1068936"/>
          </a:xfrm>
        </p:spPr>
        <p:txBody>
          <a:bodyPr>
            <a:normAutofit/>
          </a:bodyPr>
          <a:lstStyle/>
          <a:p>
            <a:r>
              <a:rPr lang="en-US" sz="1800" dirty="0" smtClean="0">
                <a:latin typeface="Georgia" panose="02040502050405020303" pitchFamily="18" charset="0"/>
                <a:cs typeface="Times New Roman" panose="02020603050405020304" pitchFamily="18" charset="0"/>
              </a:rPr>
              <a:t>Litty Tressa George</a:t>
            </a:r>
          </a:p>
          <a:p>
            <a:r>
              <a:rPr lang="en-US" sz="1800" dirty="0" smtClean="0">
                <a:latin typeface="Georgia" panose="02040502050405020303" pitchFamily="18" charset="0"/>
                <a:cs typeface="Times New Roman" panose="02020603050405020304" pitchFamily="18" charset="0"/>
              </a:rPr>
              <a:t>Lecturer FICT</a:t>
            </a:r>
          </a:p>
        </p:txBody>
      </p:sp>
      <p:sp>
        <p:nvSpPr>
          <p:cNvPr id="4" name="Rectangle 3"/>
          <p:cNvSpPr/>
          <p:nvPr/>
        </p:nvSpPr>
        <p:spPr>
          <a:xfrm>
            <a:off x="0" y="4866501"/>
            <a:ext cx="1213794" cy="276999"/>
          </a:xfrm>
          <a:prstGeom prst="rect">
            <a:avLst/>
          </a:prstGeom>
        </p:spPr>
        <p:txBody>
          <a:bodyPr wrap="none">
            <a:spAutoFit/>
          </a:bodyPr>
          <a:lstStyle/>
          <a:p>
            <a:pPr lvl="0">
              <a:spcBef>
                <a:spcPct val="20000"/>
              </a:spcBef>
            </a:pPr>
            <a:r>
              <a:rPr lang="en-US" sz="1200" dirty="0">
                <a:solidFill>
                  <a:srgbClr val="002060"/>
                </a:solidFill>
                <a:latin typeface="Georgia" panose="02040502050405020303" pitchFamily="18" charset="0"/>
                <a:cs typeface="Times New Roman" panose="02020603050405020304" pitchFamily="18" charset="0"/>
              </a:rPr>
              <a:t>Section 1 PPT 1</a:t>
            </a: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3555" y="891995"/>
            <a:ext cx="8246070" cy="2308324"/>
          </a:xfrm>
          <a:prstGeom prst="rect">
            <a:avLst/>
          </a:prstGeom>
        </p:spPr>
        <p:txBody>
          <a:bodyPr wrap="square">
            <a:spAutoFit/>
          </a:bodyPr>
          <a:lstStyle/>
          <a:p>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dirty="0" smtClean="0">
                <a:solidFill>
                  <a:schemeClr val="bg1"/>
                </a:solidFill>
                <a:latin typeface="Times New Roman" panose="02020603050405020304" pitchFamily="18" charset="0"/>
                <a:cs typeface="Times New Roman" panose="02020603050405020304" pitchFamily="18" charset="0"/>
              </a:rPr>
              <a:t>Knowledge </a:t>
            </a:r>
            <a:r>
              <a:rPr lang="en-US" dirty="0">
                <a:solidFill>
                  <a:schemeClr val="bg1"/>
                </a:solidFill>
                <a:latin typeface="Times New Roman" panose="02020603050405020304" pitchFamily="18" charset="0"/>
                <a:cs typeface="Times New Roman" panose="02020603050405020304" pitchFamily="18" charset="0"/>
              </a:rPr>
              <a:t>comes to us in many different forms.</a:t>
            </a:r>
          </a:p>
          <a:p>
            <a:pPr marL="285750" indent="-285750">
              <a:buFont typeface="Wingdings" panose="05000000000000000000" pitchFamily="2" charset="2"/>
              <a:buChar char="v"/>
            </a:pPr>
            <a:r>
              <a:rPr lang="en-US" dirty="0" smtClean="0">
                <a:solidFill>
                  <a:schemeClr val="bg1"/>
                </a:solidFill>
                <a:latin typeface="Times New Roman" panose="02020603050405020304" pitchFamily="18" charset="0"/>
                <a:cs typeface="Times New Roman" panose="02020603050405020304" pitchFamily="18" charset="0"/>
              </a:rPr>
              <a:t>We </a:t>
            </a:r>
            <a:r>
              <a:rPr lang="en-US" dirty="0">
                <a:solidFill>
                  <a:schemeClr val="bg1"/>
                </a:solidFill>
                <a:latin typeface="Times New Roman" panose="02020603050405020304" pitchFamily="18" charset="0"/>
                <a:cs typeface="Times New Roman" panose="02020603050405020304" pitchFamily="18" charset="0"/>
              </a:rPr>
              <a:t>need knowledge to solve and perform an infinite variety of tasks.</a:t>
            </a:r>
          </a:p>
          <a:p>
            <a:pPr marL="285750" indent="-285750">
              <a:buFont typeface="Wingdings" panose="05000000000000000000" pitchFamily="2" charset="2"/>
              <a:buChar char="v"/>
            </a:pPr>
            <a:r>
              <a:rPr lang="en-US" dirty="0" smtClean="0">
                <a:solidFill>
                  <a:schemeClr val="bg1"/>
                </a:solidFill>
                <a:latin typeface="Times New Roman" panose="02020603050405020304" pitchFamily="18" charset="0"/>
                <a:cs typeface="Times New Roman" panose="02020603050405020304" pitchFamily="18" charset="0"/>
              </a:rPr>
              <a:t>Knowledge </a:t>
            </a:r>
            <a:r>
              <a:rPr lang="en-US" dirty="0">
                <a:solidFill>
                  <a:schemeClr val="bg1"/>
                </a:solidFill>
                <a:latin typeface="Times New Roman" panose="02020603050405020304" pitchFamily="18" charset="0"/>
                <a:cs typeface="Times New Roman" panose="02020603050405020304" pitchFamily="18" charset="0"/>
              </a:rPr>
              <a:t>can be complexly or simply structured</a:t>
            </a:r>
            <a:r>
              <a:rPr lang="en-US" dirty="0" smtClean="0">
                <a:solidFill>
                  <a:schemeClr val="bg1"/>
                </a:solidFill>
                <a:latin typeface="Times New Roman" panose="02020603050405020304" pitchFamily="18" charset="0"/>
                <a:cs typeface="Times New Roman" panose="02020603050405020304" pitchFamily="18" charset="0"/>
              </a:rPr>
              <a:t>.</a:t>
            </a:r>
          </a:p>
          <a:p>
            <a:endParaRPr lang="en-US" dirty="0" smtClean="0">
              <a:solidFill>
                <a:schemeClr val="bg1"/>
              </a:solidFill>
              <a:latin typeface="Times New Roman" panose="02020603050405020304" pitchFamily="18" charset="0"/>
              <a:cs typeface="Times New Roman" panose="02020603050405020304" pitchFamily="18" charset="0"/>
            </a:endParaRPr>
          </a:p>
          <a:p>
            <a:r>
              <a:rPr lang="en-US" dirty="0" smtClean="0">
                <a:solidFill>
                  <a:schemeClr val="bg1"/>
                </a:solidFill>
                <a:latin typeface="Times New Roman" panose="02020603050405020304" pitchFamily="18" charset="0"/>
                <a:cs typeface="Times New Roman" panose="02020603050405020304" pitchFamily="18" charset="0"/>
              </a:rPr>
              <a:t>Example</a:t>
            </a:r>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Simple knowledge – traffic light sequence</a:t>
            </a:r>
          </a:p>
          <a:p>
            <a:r>
              <a:rPr lang="en-US" dirty="0">
                <a:solidFill>
                  <a:schemeClr val="bg1"/>
                </a:solidFill>
                <a:latin typeface="Times New Roman" panose="02020603050405020304" pitchFamily="18" charset="0"/>
                <a:cs typeface="Times New Roman" panose="02020603050405020304" pitchFamily="18" charset="0"/>
              </a:rPr>
              <a:t>Complex knowledge – expert domain knowledge e.g. brain surgeon</a:t>
            </a:r>
          </a:p>
        </p:txBody>
      </p:sp>
    </p:spTree>
    <p:extLst>
      <p:ext uri="{BB962C8B-B14F-4D97-AF65-F5344CB8AC3E}">
        <p14:creationId xmlns:p14="http://schemas.microsoft.com/office/powerpoint/2010/main" val="16684808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83495" y="128470"/>
            <a:ext cx="6413610" cy="763525"/>
          </a:xfrm>
        </p:spPr>
        <p:txBody>
          <a:bodyPr>
            <a:noAutofit/>
          </a:bodyPr>
          <a:lstStyle/>
          <a:p>
            <a:pPr marL="2171700" indent="-404813" algn="just"/>
            <a:r>
              <a:rPr lang="en-US" sz="2200" dirty="0" smtClean="0">
                <a:latin typeface="Times New Roman" panose="02020603050405020304" pitchFamily="18" charset="0"/>
                <a:cs typeface="Times New Roman" panose="02020603050405020304" pitchFamily="18" charset="0"/>
              </a:rPr>
              <a:t>Symbolic Knowledge Representation                 Techniques</a:t>
            </a:r>
            <a:br>
              <a:rPr lang="en-US" sz="2200" dirty="0" smtClean="0">
                <a:latin typeface="Times New Roman" panose="02020603050405020304" pitchFamily="18" charset="0"/>
                <a:cs typeface="Times New Roman" panose="02020603050405020304" pitchFamily="18" charset="0"/>
              </a:rPr>
            </a:br>
            <a:endParaRPr lang="en-US" sz="2200" dirty="0">
              <a:latin typeface="Times New Roman" panose="02020603050405020304" pitchFamily="18" charset="0"/>
              <a:cs typeface="Times New Roman" panose="02020603050405020304" pitchFamily="18" charset="0"/>
            </a:endParaRPr>
          </a:p>
        </p:txBody>
      </p:sp>
      <p:pic>
        <p:nvPicPr>
          <p:cNvPr id="5"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4375" y="1502815"/>
            <a:ext cx="6115904" cy="3334215"/>
          </a:xfrm>
        </p:spPr>
      </p:pic>
    </p:spTree>
    <p:extLst>
      <p:ext uri="{BB962C8B-B14F-4D97-AF65-F5344CB8AC3E}">
        <p14:creationId xmlns:p14="http://schemas.microsoft.com/office/powerpoint/2010/main" val="41707837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824" y="281175"/>
            <a:ext cx="7088103" cy="461665"/>
          </a:xfrm>
          <a:prstGeom prst="rect">
            <a:avLst/>
          </a:prstGeom>
        </p:spPr>
        <p:txBody>
          <a:bodyPr wrap="square">
            <a:spAutoFit/>
          </a:bodyPr>
          <a:lstStyle/>
          <a:p>
            <a:r>
              <a:rPr lang="en-US" sz="2400" b="1" dirty="0" smtClean="0">
                <a:solidFill>
                  <a:srgbClr val="0070C0"/>
                </a:solidFill>
                <a:latin typeface="Times New Roman" panose="02020603050405020304" pitchFamily="18" charset="0"/>
                <a:cs typeface="Times New Roman" panose="02020603050405020304" pitchFamily="18" charset="0"/>
              </a:rPr>
              <a:t> Logical Representation</a:t>
            </a: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3" name="Rectangle 2"/>
          <p:cNvSpPr/>
          <p:nvPr/>
        </p:nvSpPr>
        <p:spPr>
          <a:xfrm>
            <a:off x="134405" y="1350110"/>
            <a:ext cx="9009595" cy="3354765"/>
          </a:xfrm>
          <a:prstGeom prst="rect">
            <a:avLst/>
          </a:prstGeom>
        </p:spPr>
        <p:txBody>
          <a:bodyPr wrap="square">
            <a:spAutoFit/>
          </a:bodyPr>
          <a:lstStyle/>
          <a:p>
            <a:r>
              <a:rPr lang="en-US" dirty="0" smtClean="0">
                <a:solidFill>
                  <a:srgbClr val="00B0F0"/>
                </a:solidFill>
                <a:latin typeface="Times New Roman" panose="02020603050405020304" pitchFamily="18" charset="0"/>
                <a:cs typeface="Times New Roman" panose="02020603050405020304" pitchFamily="18" charset="0"/>
              </a:rPr>
              <a:t>Propositional Logic</a:t>
            </a:r>
          </a:p>
          <a:p>
            <a:endParaRPr lang="en-US" dirty="0" smtClean="0">
              <a:solidFill>
                <a:srgbClr val="00B0F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600" dirty="0" smtClean="0">
                <a:solidFill>
                  <a:schemeClr val="bg1"/>
                </a:solidFill>
                <a:latin typeface="Times New Roman" panose="02020603050405020304" pitchFamily="18" charset="0"/>
                <a:cs typeface="Times New Roman" panose="02020603050405020304" pitchFamily="18" charset="0"/>
              </a:rPr>
              <a:t> </a:t>
            </a:r>
            <a:r>
              <a:rPr lang="en-US" sz="1600" dirty="0">
                <a:solidFill>
                  <a:schemeClr val="bg1"/>
                </a:solidFill>
                <a:latin typeface="Times New Roman" panose="02020603050405020304" pitchFamily="18" charset="0"/>
                <a:cs typeface="Times New Roman" panose="02020603050405020304" pitchFamily="18" charset="0"/>
              </a:rPr>
              <a:t>Logic is used to </a:t>
            </a:r>
            <a:r>
              <a:rPr lang="en-US" sz="1600" dirty="0">
                <a:solidFill>
                  <a:srgbClr val="00B0F0"/>
                </a:solidFill>
                <a:latin typeface="Times New Roman" panose="02020603050405020304" pitchFamily="18" charset="0"/>
                <a:cs typeface="Times New Roman" panose="02020603050405020304" pitchFamily="18" charset="0"/>
              </a:rPr>
              <a:t>reason about </a:t>
            </a:r>
            <a:r>
              <a:rPr lang="en-US" sz="1600" dirty="0">
                <a:solidFill>
                  <a:schemeClr val="bg1"/>
                </a:solidFill>
                <a:latin typeface="Times New Roman" panose="02020603050405020304" pitchFamily="18" charset="0"/>
                <a:cs typeface="Times New Roman" panose="02020603050405020304" pitchFamily="18" charset="0"/>
              </a:rPr>
              <a:t>the truth value of statements or </a:t>
            </a:r>
            <a:r>
              <a:rPr lang="en-US" sz="1600" dirty="0" smtClean="0">
                <a:solidFill>
                  <a:schemeClr val="bg1"/>
                </a:solidFill>
                <a:latin typeface="Times New Roman" panose="02020603050405020304" pitchFamily="18" charset="0"/>
                <a:cs typeface="Times New Roman" panose="02020603050405020304" pitchFamily="18" charset="0"/>
              </a:rPr>
              <a:t>propositions</a:t>
            </a:r>
          </a:p>
          <a:p>
            <a:pPr marL="285750" indent="-285750">
              <a:buFont typeface="Wingdings" panose="05000000000000000000" pitchFamily="2" charset="2"/>
              <a:buChar char="v"/>
            </a:pPr>
            <a:r>
              <a:rPr lang="en-SG" sz="1600" dirty="0" smtClean="0">
                <a:solidFill>
                  <a:schemeClr val="bg1"/>
                </a:solidFill>
                <a:latin typeface="Times New Roman" panose="02020603050405020304" pitchFamily="18" charset="0"/>
                <a:cs typeface="Times New Roman" panose="02020603050405020304" pitchFamily="18" charset="0"/>
              </a:rPr>
              <a:t>Propositional </a:t>
            </a:r>
            <a:r>
              <a:rPr lang="en-SG" sz="1600" dirty="0">
                <a:solidFill>
                  <a:schemeClr val="bg1"/>
                </a:solidFill>
                <a:latin typeface="Times New Roman" panose="02020603050405020304" pitchFamily="18" charset="0"/>
                <a:cs typeface="Times New Roman" panose="02020603050405020304" pitchFamily="18" charset="0"/>
              </a:rPr>
              <a:t>logic </a:t>
            </a:r>
            <a:r>
              <a:rPr lang="en-SG" sz="1600" dirty="0" smtClean="0">
                <a:solidFill>
                  <a:schemeClr val="bg1"/>
                </a:solidFill>
                <a:latin typeface="Times New Roman" panose="02020603050405020304" pitchFamily="18" charset="0"/>
                <a:cs typeface="Times New Roman" panose="02020603050405020304" pitchFamily="18" charset="0"/>
              </a:rPr>
              <a:t>could  only represent statements which are </a:t>
            </a:r>
            <a:r>
              <a:rPr lang="en-SG" sz="1600" dirty="0" smtClean="0">
                <a:solidFill>
                  <a:srgbClr val="00B0F0"/>
                </a:solidFill>
                <a:latin typeface="Times New Roman" panose="02020603050405020304" pitchFamily="18" charset="0"/>
                <a:cs typeface="Times New Roman" panose="02020603050405020304" pitchFamily="18" charset="0"/>
              </a:rPr>
              <a:t>either true or false</a:t>
            </a:r>
            <a:r>
              <a:rPr lang="en-SG" sz="1600" dirty="0" smtClean="0">
                <a:solidFill>
                  <a:schemeClr val="bg1"/>
                </a:solidFill>
                <a:latin typeface="Times New Roman" panose="02020603050405020304" pitchFamily="18" charset="0"/>
                <a:cs typeface="Times New Roman" panose="02020603050405020304" pitchFamily="18" charset="0"/>
              </a:rPr>
              <a:t>, thus  it is also known </a:t>
            </a:r>
            <a:r>
              <a:rPr lang="en-SG" sz="1600" dirty="0">
                <a:solidFill>
                  <a:schemeClr val="bg1"/>
                </a:solidFill>
                <a:latin typeface="Times New Roman" panose="02020603050405020304" pitchFamily="18" charset="0"/>
                <a:cs typeface="Times New Roman" panose="02020603050405020304" pitchFamily="18" charset="0"/>
              </a:rPr>
              <a:t>as ‘</a:t>
            </a:r>
            <a:r>
              <a:rPr lang="en-SG" sz="1600" dirty="0">
                <a:solidFill>
                  <a:srgbClr val="00B0F0"/>
                </a:solidFill>
                <a:latin typeface="Times New Roman" panose="02020603050405020304" pitchFamily="18" charset="0"/>
                <a:cs typeface="Times New Roman" panose="02020603050405020304" pitchFamily="18" charset="0"/>
              </a:rPr>
              <a:t>Boolean Logic</a:t>
            </a:r>
            <a:r>
              <a:rPr lang="en-SG" sz="1600" dirty="0" smtClean="0">
                <a:solidFill>
                  <a:schemeClr val="bg1"/>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v"/>
            </a:pPr>
            <a:r>
              <a:rPr lang="en-SG" sz="1600" dirty="0">
                <a:solidFill>
                  <a:schemeClr val="bg1"/>
                </a:solidFill>
                <a:latin typeface="Times New Roman" panose="02020603050405020304" pitchFamily="18" charset="0"/>
                <a:cs typeface="Times New Roman" panose="02020603050405020304" pitchFamily="18" charset="0"/>
              </a:rPr>
              <a:t>The </a:t>
            </a:r>
            <a:r>
              <a:rPr lang="en-SG" sz="1600" dirty="0">
                <a:solidFill>
                  <a:srgbClr val="00B0F0"/>
                </a:solidFill>
                <a:latin typeface="Times New Roman" panose="02020603050405020304" pitchFamily="18" charset="0"/>
                <a:cs typeface="Times New Roman" panose="02020603050405020304" pitchFamily="18" charset="0"/>
              </a:rPr>
              <a:t>propositions and connectives </a:t>
            </a:r>
            <a:r>
              <a:rPr lang="en-SG" sz="1600" dirty="0">
                <a:solidFill>
                  <a:schemeClr val="bg1"/>
                </a:solidFill>
                <a:latin typeface="Times New Roman" panose="02020603050405020304" pitchFamily="18" charset="0"/>
                <a:cs typeface="Times New Roman" panose="02020603050405020304" pitchFamily="18" charset="0"/>
              </a:rPr>
              <a:t>are the basic elements of the propositional logic.</a:t>
            </a:r>
          </a:p>
          <a:p>
            <a:pPr marL="285750" indent="-285750">
              <a:buFont typeface="Wingdings" panose="05000000000000000000" pitchFamily="2" charset="2"/>
              <a:buChar char="v"/>
            </a:pPr>
            <a:r>
              <a:rPr lang="en-SG" sz="1600" dirty="0">
                <a:solidFill>
                  <a:schemeClr val="bg1"/>
                </a:solidFill>
                <a:latin typeface="Times New Roman" panose="02020603050405020304" pitchFamily="18" charset="0"/>
                <a:cs typeface="Times New Roman" panose="02020603050405020304" pitchFamily="18" charset="0"/>
              </a:rPr>
              <a:t>Connectives can be said as a </a:t>
            </a:r>
            <a:r>
              <a:rPr lang="en-SG" sz="1600" dirty="0">
                <a:solidFill>
                  <a:srgbClr val="00B0F0"/>
                </a:solidFill>
                <a:latin typeface="Times New Roman" panose="02020603050405020304" pitchFamily="18" charset="0"/>
                <a:cs typeface="Times New Roman" panose="02020603050405020304" pitchFamily="18" charset="0"/>
              </a:rPr>
              <a:t>logical operator </a:t>
            </a:r>
            <a:r>
              <a:rPr lang="en-SG" sz="1600" dirty="0">
                <a:solidFill>
                  <a:schemeClr val="bg1"/>
                </a:solidFill>
                <a:latin typeface="Times New Roman" panose="02020603050405020304" pitchFamily="18" charset="0"/>
                <a:cs typeface="Times New Roman" panose="02020603050405020304" pitchFamily="18" charset="0"/>
              </a:rPr>
              <a:t>which connects two sentences.</a:t>
            </a:r>
          </a:p>
          <a:p>
            <a:pPr marL="285750" indent="-285750">
              <a:buFont typeface="Wingdings" panose="05000000000000000000" pitchFamily="2" charset="2"/>
              <a:buChar char="v"/>
            </a:pPr>
            <a:r>
              <a:rPr lang="en-US" sz="1600" dirty="0" smtClean="0">
                <a:solidFill>
                  <a:schemeClr val="bg1"/>
                </a:solidFill>
                <a:latin typeface="Times New Roman" panose="02020603050405020304" pitchFamily="18" charset="0"/>
                <a:cs typeface="Times New Roman" panose="02020603050405020304" pitchFamily="18" charset="0"/>
              </a:rPr>
              <a:t>An </a:t>
            </a:r>
            <a:r>
              <a:rPr lang="en-US" sz="1600" dirty="0">
                <a:solidFill>
                  <a:srgbClr val="00B0F0"/>
                </a:solidFill>
                <a:latin typeface="Times New Roman" panose="02020603050405020304" pitchFamily="18" charset="0"/>
                <a:cs typeface="Times New Roman" panose="02020603050405020304" pitchFamily="18" charset="0"/>
              </a:rPr>
              <a:t>atomic proposition </a:t>
            </a:r>
            <a:r>
              <a:rPr lang="en-US" sz="1600" dirty="0">
                <a:solidFill>
                  <a:schemeClr val="bg1"/>
                </a:solidFill>
                <a:latin typeface="Times New Roman" panose="02020603050405020304" pitchFamily="18" charset="0"/>
                <a:cs typeface="Times New Roman" panose="02020603050405020304" pitchFamily="18" charset="0"/>
              </a:rPr>
              <a:t>– or atom – is the smallest entity to which a value </a:t>
            </a:r>
            <a:r>
              <a:rPr lang="en-US" sz="1600" dirty="0" smtClean="0">
                <a:solidFill>
                  <a:schemeClr val="bg1"/>
                </a:solidFill>
                <a:latin typeface="Times New Roman" panose="02020603050405020304" pitchFamily="18" charset="0"/>
                <a:cs typeface="Times New Roman" panose="02020603050405020304" pitchFamily="18" charset="0"/>
              </a:rPr>
              <a:t>of true </a:t>
            </a:r>
            <a:r>
              <a:rPr lang="en-US" sz="1600" dirty="0">
                <a:solidFill>
                  <a:schemeClr val="bg1"/>
                </a:solidFill>
                <a:latin typeface="Times New Roman" panose="02020603050405020304" pitchFamily="18" charset="0"/>
                <a:cs typeface="Times New Roman" panose="02020603050405020304" pitchFamily="18" charset="0"/>
              </a:rPr>
              <a:t>or false can be assigned</a:t>
            </a:r>
            <a:r>
              <a:rPr lang="en-US" sz="1600" dirty="0" smtClean="0">
                <a:solidFill>
                  <a:schemeClr val="bg1"/>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v"/>
            </a:pPr>
            <a:r>
              <a:rPr lang="en-SG" sz="1600" dirty="0">
                <a:solidFill>
                  <a:schemeClr val="bg1"/>
                </a:solidFill>
                <a:latin typeface="Times New Roman" panose="02020603050405020304" pitchFamily="18" charset="0"/>
                <a:cs typeface="Times New Roman" panose="02020603050405020304" pitchFamily="18" charset="0"/>
              </a:rPr>
              <a:t>A proposition formula which is always true is called </a:t>
            </a:r>
            <a:r>
              <a:rPr lang="en-SG" sz="1600" dirty="0" smtClean="0">
                <a:solidFill>
                  <a:srgbClr val="00B0F0"/>
                </a:solidFill>
                <a:latin typeface="Times New Roman" panose="02020603050405020304" pitchFamily="18" charset="0"/>
                <a:cs typeface="Times New Roman" panose="02020603050405020304" pitchFamily="18" charset="0"/>
              </a:rPr>
              <a:t>Tautology</a:t>
            </a:r>
            <a:r>
              <a:rPr lang="en-SG" sz="1600" dirty="0">
                <a:solidFill>
                  <a:schemeClr val="bg1"/>
                </a:solidFill>
                <a:latin typeface="Times New Roman" panose="02020603050405020304" pitchFamily="18" charset="0"/>
                <a:cs typeface="Times New Roman" panose="02020603050405020304" pitchFamily="18" charset="0"/>
              </a:rPr>
              <a:t>, and it is also called a valid sentence.</a:t>
            </a:r>
          </a:p>
          <a:p>
            <a:pPr marL="285750" indent="-285750">
              <a:buFont typeface="Wingdings" panose="05000000000000000000" pitchFamily="2" charset="2"/>
              <a:buChar char="v"/>
            </a:pPr>
            <a:r>
              <a:rPr lang="en-SG" sz="1600" dirty="0">
                <a:solidFill>
                  <a:schemeClr val="bg1"/>
                </a:solidFill>
                <a:latin typeface="Times New Roman" panose="02020603050405020304" pitchFamily="18" charset="0"/>
                <a:cs typeface="Times New Roman" panose="02020603050405020304" pitchFamily="18" charset="0"/>
              </a:rPr>
              <a:t>A proposition formula which is always false is called </a:t>
            </a:r>
            <a:r>
              <a:rPr lang="en-SG" sz="1600" dirty="0">
                <a:solidFill>
                  <a:srgbClr val="00B0F0"/>
                </a:solidFill>
                <a:latin typeface="Times New Roman" panose="02020603050405020304" pitchFamily="18" charset="0"/>
                <a:cs typeface="Times New Roman" panose="02020603050405020304" pitchFamily="18" charset="0"/>
              </a:rPr>
              <a:t>Contradiction</a:t>
            </a:r>
            <a:r>
              <a:rPr lang="en-SG" sz="1600" dirty="0" smtClean="0">
                <a:solidFill>
                  <a:srgbClr val="00B0F0"/>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v"/>
            </a:pPr>
            <a:r>
              <a:rPr lang="en-SG" sz="1600" dirty="0">
                <a:solidFill>
                  <a:schemeClr val="bg1"/>
                </a:solidFill>
                <a:latin typeface="Times New Roman" panose="02020603050405020304" pitchFamily="18" charset="0"/>
                <a:cs typeface="Times New Roman" panose="02020603050405020304" pitchFamily="18" charset="0"/>
              </a:rPr>
              <a:t>Statements which are questions, commands, or opinions are not propositions such as "</a:t>
            </a:r>
            <a:r>
              <a:rPr lang="en-SG" sz="1600" i="1" dirty="0">
                <a:solidFill>
                  <a:schemeClr val="bg1"/>
                </a:solidFill>
                <a:latin typeface="Times New Roman" panose="02020603050405020304" pitchFamily="18" charset="0"/>
                <a:cs typeface="Times New Roman" panose="02020603050405020304" pitchFamily="18" charset="0"/>
              </a:rPr>
              <a:t>Where is </a:t>
            </a:r>
            <a:r>
              <a:rPr lang="en-SG" sz="1600" i="1" dirty="0" smtClean="0">
                <a:solidFill>
                  <a:schemeClr val="bg1"/>
                </a:solidFill>
                <a:latin typeface="Times New Roman" panose="02020603050405020304" pitchFamily="18" charset="0"/>
                <a:cs typeface="Times New Roman" panose="02020603050405020304" pitchFamily="18" charset="0"/>
              </a:rPr>
              <a:t>Sam</a:t>
            </a:r>
            <a:r>
              <a:rPr lang="en-SG" sz="1600" dirty="0" smtClean="0">
                <a:solidFill>
                  <a:schemeClr val="bg1"/>
                </a:solidFill>
                <a:latin typeface="Times New Roman" panose="02020603050405020304" pitchFamily="18" charset="0"/>
                <a:cs typeface="Times New Roman" panose="02020603050405020304" pitchFamily="18" charset="0"/>
              </a:rPr>
              <a:t>", </a:t>
            </a:r>
            <a:r>
              <a:rPr lang="en-SG" sz="1600" dirty="0">
                <a:solidFill>
                  <a:schemeClr val="bg1"/>
                </a:solidFill>
                <a:latin typeface="Times New Roman" panose="02020603050405020304" pitchFamily="18" charset="0"/>
                <a:cs typeface="Times New Roman" panose="02020603050405020304" pitchFamily="18" charset="0"/>
              </a:rPr>
              <a:t>"</a:t>
            </a:r>
            <a:r>
              <a:rPr lang="en-SG" sz="1600" i="1" dirty="0">
                <a:solidFill>
                  <a:schemeClr val="bg1"/>
                </a:solidFill>
                <a:latin typeface="Times New Roman" panose="02020603050405020304" pitchFamily="18" charset="0"/>
                <a:cs typeface="Times New Roman" panose="02020603050405020304" pitchFamily="18" charset="0"/>
              </a:rPr>
              <a:t>How are you</a:t>
            </a:r>
            <a:r>
              <a:rPr lang="en-SG" sz="1600" dirty="0">
                <a:solidFill>
                  <a:schemeClr val="bg1"/>
                </a:solidFill>
                <a:latin typeface="Times New Roman" panose="02020603050405020304" pitchFamily="18" charset="0"/>
                <a:cs typeface="Times New Roman" panose="02020603050405020304" pitchFamily="18" charset="0"/>
              </a:rPr>
              <a:t>", "</a:t>
            </a:r>
            <a:r>
              <a:rPr lang="en-SG" sz="1600" i="1" dirty="0">
                <a:solidFill>
                  <a:schemeClr val="bg1"/>
                </a:solidFill>
                <a:latin typeface="Times New Roman" panose="02020603050405020304" pitchFamily="18" charset="0"/>
                <a:cs typeface="Times New Roman" panose="02020603050405020304" pitchFamily="18" charset="0"/>
              </a:rPr>
              <a:t>What is your name</a:t>
            </a:r>
            <a:r>
              <a:rPr lang="en-SG" sz="1600" dirty="0">
                <a:solidFill>
                  <a:schemeClr val="bg1"/>
                </a:solidFill>
                <a:latin typeface="Times New Roman" panose="02020603050405020304" pitchFamily="18" charset="0"/>
                <a:cs typeface="Times New Roman" panose="02020603050405020304" pitchFamily="18" charset="0"/>
              </a:rPr>
              <a:t>", are </a:t>
            </a:r>
            <a:r>
              <a:rPr lang="en-SG" sz="1600" dirty="0">
                <a:solidFill>
                  <a:srgbClr val="00B0F0"/>
                </a:solidFill>
                <a:latin typeface="Times New Roman" panose="02020603050405020304" pitchFamily="18" charset="0"/>
                <a:cs typeface="Times New Roman" panose="02020603050405020304" pitchFamily="18" charset="0"/>
              </a:rPr>
              <a:t>not propositions</a:t>
            </a:r>
            <a:r>
              <a:rPr lang="en-SG" sz="1600" dirty="0">
                <a:solidFill>
                  <a:schemeClr val="bg1"/>
                </a:solidFill>
                <a:latin typeface="Times New Roman" panose="02020603050405020304" pitchFamily="18" charset="0"/>
                <a:cs typeface="Times New Roman" panose="02020603050405020304" pitchFamily="18" charset="0"/>
              </a:rPr>
              <a:t>.</a:t>
            </a:r>
            <a:endParaRPr lang="en-US"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41604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068" y="1197405"/>
            <a:ext cx="9081932" cy="2831544"/>
          </a:xfrm>
          <a:prstGeom prst="rect">
            <a:avLst/>
          </a:prstGeom>
        </p:spPr>
        <p:txBody>
          <a:bodyPr wrap="square">
            <a:spAutoFit/>
          </a:bodyPr>
          <a:lstStyle/>
          <a:p>
            <a:pPr marL="285750" indent="-285750">
              <a:buFont typeface="Wingdings" panose="05000000000000000000" pitchFamily="2" charset="2"/>
              <a:buChar char="v"/>
            </a:pPr>
            <a:endParaRPr lang="en-US" dirty="0">
              <a:solidFill>
                <a:schemeClr val="bg1"/>
              </a:solidFill>
              <a:latin typeface="Times New Roman" panose="02020603050405020304" pitchFamily="18" charset="0"/>
              <a:cs typeface="Times New Roman" panose="02020603050405020304" pitchFamily="18" charset="0"/>
            </a:endParaRPr>
          </a:p>
          <a:p>
            <a:r>
              <a:rPr lang="en-US" sz="1600" u="sng" dirty="0">
                <a:solidFill>
                  <a:schemeClr val="bg1"/>
                </a:solidFill>
                <a:latin typeface="Times New Roman" panose="02020603050405020304" pitchFamily="18" charset="0"/>
                <a:cs typeface="Times New Roman" panose="02020603050405020304" pitchFamily="18" charset="0"/>
              </a:rPr>
              <a:t>Examples of propositions:</a:t>
            </a:r>
          </a:p>
          <a:p>
            <a:r>
              <a:rPr lang="en-US" sz="1600" i="1" dirty="0">
                <a:solidFill>
                  <a:schemeClr val="bg1"/>
                </a:solidFill>
                <a:latin typeface="Times New Roman" panose="02020603050405020304" pitchFamily="18" charset="0"/>
                <a:cs typeface="Times New Roman" panose="02020603050405020304" pitchFamily="18" charset="0"/>
              </a:rPr>
              <a:t>Copper is metal</a:t>
            </a:r>
          </a:p>
          <a:p>
            <a:r>
              <a:rPr lang="en-US" sz="1600" i="1" dirty="0">
                <a:solidFill>
                  <a:schemeClr val="bg1"/>
                </a:solidFill>
                <a:latin typeface="Times New Roman" panose="02020603050405020304" pitchFamily="18" charset="0"/>
                <a:cs typeface="Times New Roman" panose="02020603050405020304" pitchFamily="18" charset="0"/>
              </a:rPr>
              <a:t>Manchester is a city</a:t>
            </a:r>
          </a:p>
          <a:p>
            <a:r>
              <a:rPr lang="en-US" sz="1600" i="1" dirty="0">
                <a:solidFill>
                  <a:schemeClr val="bg1"/>
                </a:solidFill>
                <a:latin typeface="Times New Roman" panose="02020603050405020304" pitchFamily="18" charset="0"/>
                <a:cs typeface="Times New Roman" panose="02020603050405020304" pitchFamily="18" charset="0"/>
              </a:rPr>
              <a:t>Tom is a cat</a:t>
            </a:r>
          </a:p>
          <a:p>
            <a:r>
              <a:rPr lang="en-US" sz="1600" i="1" dirty="0">
                <a:solidFill>
                  <a:schemeClr val="bg1"/>
                </a:solidFill>
                <a:latin typeface="Times New Roman" panose="02020603050405020304" pitchFamily="18" charset="0"/>
                <a:cs typeface="Times New Roman" panose="02020603050405020304" pitchFamily="18" charset="0"/>
              </a:rPr>
              <a:t>3+3= 7(False proposition) </a:t>
            </a:r>
          </a:p>
          <a:p>
            <a:r>
              <a:rPr lang="en-US" sz="1600" dirty="0">
                <a:solidFill>
                  <a:schemeClr val="bg1"/>
                </a:solidFill>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v"/>
            </a:pPr>
            <a:r>
              <a:rPr lang="en-US" sz="1600" dirty="0">
                <a:solidFill>
                  <a:schemeClr val="bg1"/>
                </a:solidFill>
                <a:latin typeface="Times New Roman" panose="02020603050405020304" pitchFamily="18" charset="0"/>
                <a:cs typeface="Times New Roman" panose="02020603050405020304" pitchFamily="18" charset="0"/>
              </a:rPr>
              <a:t> Complex sentences can be constructed from 2 or more atomic </a:t>
            </a:r>
            <a:r>
              <a:rPr lang="en-US" sz="1600" dirty="0" smtClean="0">
                <a:solidFill>
                  <a:schemeClr val="bg1"/>
                </a:solidFill>
                <a:latin typeface="Times New Roman" panose="02020603050405020304" pitchFamily="18" charset="0"/>
                <a:cs typeface="Times New Roman" panose="02020603050405020304" pitchFamily="18" charset="0"/>
              </a:rPr>
              <a:t>propositions and can be called as </a:t>
            </a:r>
            <a:r>
              <a:rPr lang="en-US" sz="1600" dirty="0">
                <a:solidFill>
                  <a:srgbClr val="00B0F0"/>
                </a:solidFill>
                <a:latin typeface="Times New Roman" panose="02020603050405020304" pitchFamily="18" charset="0"/>
                <a:cs typeface="Times New Roman" panose="02020603050405020304" pitchFamily="18" charset="0"/>
              </a:rPr>
              <a:t>C</a:t>
            </a:r>
            <a:r>
              <a:rPr lang="en-US" sz="1600" dirty="0" smtClean="0">
                <a:solidFill>
                  <a:srgbClr val="00B0F0"/>
                </a:solidFill>
                <a:latin typeface="Times New Roman" panose="02020603050405020304" pitchFamily="18" charset="0"/>
                <a:cs typeface="Times New Roman" panose="02020603050405020304" pitchFamily="18" charset="0"/>
              </a:rPr>
              <a:t>ompound Prepositions</a:t>
            </a:r>
            <a:endParaRPr lang="en-US" sz="1600" i="1" dirty="0">
              <a:solidFill>
                <a:srgbClr val="00B0F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600" dirty="0">
                <a:solidFill>
                  <a:schemeClr val="bg1"/>
                </a:solidFill>
                <a:latin typeface="Times New Roman" panose="02020603050405020304" pitchFamily="18" charset="0"/>
                <a:cs typeface="Times New Roman" panose="02020603050405020304" pitchFamily="18" charset="0"/>
              </a:rPr>
              <a:t> Symbols are used to denote relationships between entities</a:t>
            </a:r>
          </a:p>
          <a:p>
            <a:pPr marL="285750" indent="-285750">
              <a:buFont typeface="Wingdings" panose="05000000000000000000" pitchFamily="2" charset="2"/>
              <a:buChar char="v"/>
            </a:pPr>
            <a:r>
              <a:rPr lang="en-US" sz="1600" dirty="0">
                <a:solidFill>
                  <a:schemeClr val="bg1"/>
                </a:solidFill>
                <a:latin typeface="Times New Roman" panose="02020603050405020304" pitchFamily="18" charset="0"/>
                <a:cs typeface="Times New Roman" panose="02020603050405020304" pitchFamily="18" charset="0"/>
              </a:rPr>
              <a:t>Logical connectives or operators connect the propositions into sentences of arbitrary size and complexity</a:t>
            </a:r>
          </a:p>
        </p:txBody>
      </p:sp>
    </p:spTree>
    <p:extLst>
      <p:ext uri="{BB962C8B-B14F-4D97-AF65-F5344CB8AC3E}">
        <p14:creationId xmlns:p14="http://schemas.microsoft.com/office/powerpoint/2010/main" val="1643455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4806" y="2419045"/>
            <a:ext cx="7807524" cy="1815882"/>
          </a:xfrm>
          <a:prstGeom prst="rect">
            <a:avLst/>
          </a:prstGeom>
        </p:spPr>
        <p:txBody>
          <a:bodyPr wrap="square">
            <a:spAutoFit/>
          </a:bodyPr>
          <a:lstStyle/>
          <a:p>
            <a:r>
              <a:rPr lang="en-US" sz="1600" dirty="0">
                <a:solidFill>
                  <a:schemeClr val="bg1"/>
                </a:solidFill>
                <a:latin typeface="Times New Roman" panose="02020603050405020304" pitchFamily="18" charset="0"/>
                <a:cs typeface="Times New Roman" panose="02020603050405020304" pitchFamily="18" charset="0"/>
              </a:rPr>
              <a:t>Using these facts and notation we can construct a variety of statements</a:t>
            </a:r>
            <a:r>
              <a:rPr lang="en-US" sz="1600" dirty="0" smtClean="0">
                <a:solidFill>
                  <a:schemeClr val="bg1"/>
                </a:solidFill>
                <a:latin typeface="Times New Roman" panose="02020603050405020304" pitchFamily="18" charset="0"/>
                <a:cs typeface="Times New Roman" panose="02020603050405020304" pitchFamily="18" charset="0"/>
              </a:rPr>
              <a:t>:</a:t>
            </a:r>
          </a:p>
          <a:p>
            <a:endParaRPr lang="en-US" sz="1600" dirty="0">
              <a:solidFill>
                <a:schemeClr val="bg1"/>
              </a:solidFill>
              <a:latin typeface="Times New Roman" panose="02020603050405020304" pitchFamily="18" charset="0"/>
              <a:cs typeface="Times New Roman" panose="02020603050405020304" pitchFamily="18" charset="0"/>
            </a:endParaRPr>
          </a:p>
          <a:p>
            <a:r>
              <a:rPr lang="en-US" sz="1600" dirty="0">
                <a:solidFill>
                  <a:schemeClr val="bg1"/>
                </a:solidFill>
                <a:latin typeface="Times New Roman" panose="02020603050405020304" pitchFamily="18" charset="0"/>
                <a:cs typeface="Times New Roman" panose="02020603050405020304" pitchFamily="18" charset="0"/>
              </a:rPr>
              <a:t>C /\ </a:t>
            </a:r>
            <a:r>
              <a:rPr lang="en-US" sz="1600" dirty="0" smtClean="0">
                <a:solidFill>
                  <a:schemeClr val="bg1"/>
                </a:solidFill>
                <a:latin typeface="Times New Roman" panose="02020603050405020304" pitchFamily="18" charset="0"/>
                <a:cs typeface="Times New Roman" panose="02020603050405020304" pitchFamily="18" charset="0"/>
              </a:rPr>
              <a:t>D                    </a:t>
            </a:r>
            <a:r>
              <a:rPr lang="en-US" sz="1600" dirty="0">
                <a:solidFill>
                  <a:schemeClr val="bg1"/>
                </a:solidFill>
                <a:latin typeface="Times New Roman" panose="02020603050405020304" pitchFamily="18" charset="0"/>
                <a:cs typeface="Times New Roman" panose="02020603050405020304" pitchFamily="18" charset="0"/>
              </a:rPr>
              <a:t>Barry drinks coffee AND Barry eats cake</a:t>
            </a:r>
          </a:p>
          <a:p>
            <a:r>
              <a:rPr lang="en-US" sz="1600" dirty="0">
                <a:solidFill>
                  <a:schemeClr val="bg1"/>
                </a:solidFill>
                <a:latin typeface="Times New Roman" panose="02020603050405020304" pitchFamily="18" charset="0"/>
                <a:cs typeface="Times New Roman" panose="02020603050405020304" pitchFamily="18" charset="0"/>
              </a:rPr>
              <a:t>C \/ D </a:t>
            </a:r>
            <a:r>
              <a:rPr lang="en-US" sz="1600" dirty="0" smtClean="0">
                <a:solidFill>
                  <a:schemeClr val="bg1"/>
                </a:solidFill>
                <a:latin typeface="Times New Roman" panose="02020603050405020304" pitchFamily="18" charset="0"/>
                <a:cs typeface="Times New Roman" panose="02020603050405020304" pitchFamily="18" charset="0"/>
              </a:rPr>
              <a:t>                   Barry </a:t>
            </a:r>
            <a:r>
              <a:rPr lang="en-US" sz="1600" dirty="0">
                <a:solidFill>
                  <a:schemeClr val="bg1"/>
                </a:solidFill>
                <a:latin typeface="Times New Roman" panose="02020603050405020304" pitchFamily="18" charset="0"/>
                <a:cs typeface="Times New Roman" panose="02020603050405020304" pitchFamily="18" charset="0"/>
              </a:rPr>
              <a:t>drinks coffee OR Barry eats cake</a:t>
            </a:r>
          </a:p>
          <a:p>
            <a:r>
              <a:rPr lang="en-US" sz="1600" dirty="0" smtClean="0">
                <a:solidFill>
                  <a:schemeClr val="bg1"/>
                </a:solidFill>
                <a:latin typeface="Times New Roman" panose="02020603050405020304" pitchFamily="18" charset="0"/>
                <a:cs typeface="Times New Roman" panose="02020603050405020304" pitchFamily="18" charset="0"/>
              </a:rPr>
              <a:t>¬ C                         Barry doesn't </a:t>
            </a:r>
            <a:r>
              <a:rPr lang="en-US" sz="1600" dirty="0">
                <a:solidFill>
                  <a:schemeClr val="bg1"/>
                </a:solidFill>
                <a:latin typeface="Times New Roman" panose="02020603050405020304" pitchFamily="18" charset="0"/>
                <a:cs typeface="Times New Roman" panose="02020603050405020304" pitchFamily="18" charset="0"/>
              </a:rPr>
              <a:t>drink coffee</a:t>
            </a:r>
          </a:p>
          <a:p>
            <a:r>
              <a:rPr lang="en-US" sz="1600" dirty="0">
                <a:solidFill>
                  <a:schemeClr val="bg1"/>
                </a:solidFill>
                <a:latin typeface="Times New Roman" panose="02020603050405020304" pitchFamily="18" charset="0"/>
                <a:cs typeface="Times New Roman" panose="02020603050405020304" pitchFamily="18" charset="0"/>
              </a:rPr>
              <a:t>C </a:t>
            </a:r>
            <a:r>
              <a:rPr lang="en-US" sz="1600" dirty="0" smtClean="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a:t>
            </a:r>
            <a:r>
              <a:rPr lang="en-US" sz="1600" dirty="0" smtClean="0">
                <a:solidFill>
                  <a:schemeClr val="bg1"/>
                </a:solidFill>
                <a:latin typeface="Times New Roman" panose="02020603050405020304" pitchFamily="18" charset="0"/>
                <a:cs typeface="Times New Roman" panose="02020603050405020304" pitchFamily="18" charset="0"/>
              </a:rPr>
              <a:t> D                  </a:t>
            </a:r>
            <a:r>
              <a:rPr lang="en-US" sz="1600" dirty="0">
                <a:solidFill>
                  <a:schemeClr val="bg1"/>
                </a:solidFill>
                <a:latin typeface="Times New Roman" panose="02020603050405020304" pitchFamily="18" charset="0"/>
                <a:cs typeface="Times New Roman" panose="02020603050405020304" pitchFamily="18" charset="0"/>
              </a:rPr>
              <a:t>If Barry drinks coffee then Barry eats cake</a:t>
            </a:r>
          </a:p>
          <a:p>
            <a:r>
              <a:rPr lang="en-US" sz="1600" dirty="0">
                <a:solidFill>
                  <a:schemeClr val="bg1"/>
                </a:solidFill>
                <a:latin typeface="Times New Roman" panose="02020603050405020304" pitchFamily="18" charset="0"/>
                <a:cs typeface="Times New Roman" panose="02020603050405020304" pitchFamily="18" charset="0"/>
              </a:rPr>
              <a:t>C </a:t>
            </a:r>
            <a:r>
              <a:rPr lang="en-US" sz="1600" dirty="0" smtClean="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n-US" sz="1600" dirty="0">
                <a:solidFill>
                  <a:schemeClr val="bg1"/>
                </a:solidFill>
                <a:latin typeface="Times New Roman" panose="02020603050405020304" pitchFamily="18" charset="0"/>
                <a:cs typeface="Times New Roman" panose="02020603050405020304" pitchFamily="18" charset="0"/>
              </a:rPr>
              <a:t>D</a:t>
            </a:r>
            <a:r>
              <a:rPr lang="en-US" sz="1600" dirty="0" smtClean="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n-US" sz="1600" dirty="0" err="1" smtClean="0">
                <a:solidFill>
                  <a:schemeClr val="bg1"/>
                </a:solidFill>
                <a:latin typeface="Times New Roman" panose="02020603050405020304" pitchFamily="18" charset="0"/>
                <a:cs typeface="Times New Roman" panose="02020603050405020304" pitchFamily="18" charset="0"/>
              </a:rPr>
              <a:t>D</a:t>
            </a:r>
            <a:r>
              <a:rPr lang="en-US" sz="1600" dirty="0" smtClean="0">
                <a:solidFill>
                  <a:schemeClr val="bg1"/>
                </a:solidFill>
                <a:latin typeface="Times New Roman" panose="02020603050405020304" pitchFamily="18" charset="0"/>
                <a:cs typeface="Times New Roman" panose="02020603050405020304" pitchFamily="18" charset="0"/>
              </a:rPr>
              <a:t> </a:t>
            </a:r>
            <a:r>
              <a:rPr lang="en-US" sz="1600" dirty="0">
                <a:solidFill>
                  <a:schemeClr val="bg1"/>
                </a:solidFill>
                <a:latin typeface="Times New Roman" panose="02020603050405020304" pitchFamily="18" charset="0"/>
                <a:cs typeface="Times New Roman" panose="02020603050405020304" pitchFamily="18" charset="0"/>
              </a:rPr>
              <a:t>If Barry drinks coffee then Barry eats cake and vice versa</a:t>
            </a:r>
          </a:p>
        </p:txBody>
      </p:sp>
      <p:sp>
        <p:nvSpPr>
          <p:cNvPr id="3" name="Rectangle 2"/>
          <p:cNvSpPr/>
          <p:nvPr/>
        </p:nvSpPr>
        <p:spPr>
          <a:xfrm>
            <a:off x="754375" y="1197405"/>
            <a:ext cx="6627987" cy="830997"/>
          </a:xfrm>
          <a:prstGeom prst="rect">
            <a:avLst/>
          </a:prstGeom>
        </p:spPr>
        <p:txBody>
          <a:bodyPr wrap="square">
            <a:spAutoFit/>
          </a:bodyPr>
          <a:lstStyle/>
          <a:p>
            <a:r>
              <a:rPr lang="en-US" sz="1600" dirty="0">
                <a:solidFill>
                  <a:schemeClr val="bg1"/>
                </a:solidFill>
                <a:latin typeface="Times New Roman" panose="02020603050405020304" pitchFamily="18" charset="0"/>
                <a:cs typeface="Times New Roman" panose="02020603050405020304" pitchFamily="18" charset="0"/>
              </a:rPr>
              <a:t>Letters used to represent facts about the world, For example:</a:t>
            </a:r>
          </a:p>
          <a:p>
            <a:r>
              <a:rPr lang="en-US" sz="1600" i="1" dirty="0" smtClean="0">
                <a:solidFill>
                  <a:srgbClr val="00B0F0"/>
                </a:solidFill>
                <a:latin typeface="Times New Roman" panose="02020603050405020304" pitchFamily="18" charset="0"/>
                <a:cs typeface="Times New Roman" panose="02020603050405020304" pitchFamily="18" charset="0"/>
              </a:rPr>
              <a:t>C = Barry Drinks Coffee</a:t>
            </a:r>
          </a:p>
          <a:p>
            <a:r>
              <a:rPr lang="en-US" sz="1600" i="1" dirty="0" smtClean="0">
                <a:solidFill>
                  <a:srgbClr val="00B0F0"/>
                </a:solidFill>
                <a:latin typeface="Times New Roman" panose="02020603050405020304" pitchFamily="18" charset="0"/>
                <a:cs typeface="Times New Roman" panose="02020603050405020304" pitchFamily="18" charset="0"/>
              </a:rPr>
              <a:t>D = Barry Eats Cake</a:t>
            </a:r>
            <a:endParaRPr lang="en-US" sz="1600" i="1"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90634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824" y="281175"/>
            <a:ext cx="7088103" cy="461665"/>
          </a:xfrm>
          <a:prstGeom prst="rect">
            <a:avLst/>
          </a:prstGeom>
        </p:spPr>
        <p:txBody>
          <a:bodyPr wrap="square">
            <a:spAutoFit/>
          </a:bodyPr>
          <a:lstStyle/>
          <a:p>
            <a:r>
              <a:rPr lang="en-US" sz="2400" b="1" dirty="0" smtClean="0">
                <a:solidFill>
                  <a:srgbClr val="0070C0"/>
                </a:solidFill>
                <a:latin typeface="Times New Roman" panose="02020603050405020304" pitchFamily="18" charset="0"/>
                <a:cs typeface="Times New Roman" panose="02020603050405020304" pitchFamily="18" charset="0"/>
              </a:rPr>
              <a:t> Logical Representation</a:t>
            </a: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3" name="Rectangle 2"/>
          <p:cNvSpPr/>
          <p:nvPr/>
        </p:nvSpPr>
        <p:spPr>
          <a:xfrm>
            <a:off x="92040" y="1202981"/>
            <a:ext cx="9009595" cy="369332"/>
          </a:xfrm>
          <a:prstGeom prst="rect">
            <a:avLst/>
          </a:prstGeom>
        </p:spPr>
        <p:txBody>
          <a:bodyPr wrap="square">
            <a:spAutoFit/>
          </a:bodyPr>
          <a:lstStyle/>
          <a:p>
            <a:r>
              <a:rPr lang="en-US" dirty="0" smtClean="0">
                <a:solidFill>
                  <a:srgbClr val="00B0F0"/>
                </a:solidFill>
                <a:latin typeface="Times New Roman" panose="02020603050405020304" pitchFamily="18" charset="0"/>
                <a:cs typeface="Times New Roman" panose="02020603050405020304" pitchFamily="18" charset="0"/>
              </a:rPr>
              <a:t>Predicate  Logic /First Order Logic ( FOL)</a:t>
            </a:r>
          </a:p>
        </p:txBody>
      </p:sp>
      <p:sp>
        <p:nvSpPr>
          <p:cNvPr id="6" name="Rectangle 5"/>
          <p:cNvSpPr/>
          <p:nvPr/>
        </p:nvSpPr>
        <p:spPr>
          <a:xfrm>
            <a:off x="143555" y="1576984"/>
            <a:ext cx="8958080" cy="3293209"/>
          </a:xfrm>
          <a:prstGeom prst="rect">
            <a:avLst/>
          </a:prstGeom>
        </p:spPr>
        <p:txBody>
          <a:bodyPr wrap="square">
            <a:spAutoFit/>
          </a:bodyPr>
          <a:lstStyle/>
          <a:p>
            <a:pPr marL="285750" indent="-285750">
              <a:buFont typeface="Arial" panose="020B0604020202020204" pitchFamily="34" charset="0"/>
              <a:buChar char="•"/>
            </a:pPr>
            <a:r>
              <a:rPr lang="en-SG" sz="1600" dirty="0" smtClean="0">
                <a:solidFill>
                  <a:schemeClr val="bg1"/>
                </a:solidFill>
                <a:latin typeface="Times New Roman" panose="02020603050405020304" pitchFamily="18" charset="0"/>
                <a:cs typeface="Times New Roman" panose="02020603050405020304" pitchFamily="18" charset="0"/>
              </a:rPr>
              <a:t>Unfortunately</a:t>
            </a:r>
            <a:r>
              <a:rPr lang="en-SG" sz="1600" dirty="0">
                <a:solidFill>
                  <a:schemeClr val="bg1"/>
                </a:solidFill>
                <a:latin typeface="Times New Roman" panose="02020603050405020304" pitchFamily="18" charset="0"/>
                <a:cs typeface="Times New Roman" panose="02020603050405020304" pitchFamily="18" charset="0"/>
              </a:rPr>
              <a:t>, in propositional logic, </a:t>
            </a:r>
            <a:r>
              <a:rPr lang="en-SG" sz="1600" dirty="0">
                <a:solidFill>
                  <a:srgbClr val="00B0F0"/>
                </a:solidFill>
                <a:latin typeface="Times New Roman" panose="02020603050405020304" pitchFamily="18" charset="0"/>
                <a:cs typeface="Times New Roman" panose="02020603050405020304" pitchFamily="18" charset="0"/>
              </a:rPr>
              <a:t>we can only represent the facts, which are either true or false</a:t>
            </a:r>
            <a:r>
              <a:rPr lang="en-SG" sz="1600" dirty="0">
                <a:solidFill>
                  <a:schemeClr val="bg1"/>
                </a:solidFill>
                <a:latin typeface="Times New Roman" panose="02020603050405020304" pitchFamily="18" charset="0"/>
                <a:cs typeface="Times New Roman" panose="02020603050405020304" pitchFamily="18" charset="0"/>
              </a:rPr>
              <a:t>. </a:t>
            </a:r>
            <a:endParaRPr lang="en-SG" sz="1600"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SG" sz="1600" dirty="0" smtClean="0">
                <a:solidFill>
                  <a:schemeClr val="bg1"/>
                </a:solidFill>
                <a:latin typeface="Times New Roman" panose="02020603050405020304" pitchFamily="18" charset="0"/>
                <a:cs typeface="Times New Roman" panose="02020603050405020304" pitchFamily="18" charset="0"/>
              </a:rPr>
              <a:t>PL </a:t>
            </a:r>
            <a:r>
              <a:rPr lang="en-SG" sz="1600" dirty="0">
                <a:solidFill>
                  <a:schemeClr val="bg1"/>
                </a:solidFill>
                <a:latin typeface="Times New Roman" panose="02020603050405020304" pitchFamily="18" charset="0"/>
                <a:cs typeface="Times New Roman" panose="02020603050405020304" pitchFamily="18" charset="0"/>
              </a:rPr>
              <a:t>is </a:t>
            </a:r>
            <a:r>
              <a:rPr lang="en-SG" sz="1600" dirty="0">
                <a:solidFill>
                  <a:srgbClr val="00B0F0"/>
                </a:solidFill>
                <a:latin typeface="Times New Roman" panose="02020603050405020304" pitchFamily="18" charset="0"/>
                <a:cs typeface="Times New Roman" panose="02020603050405020304" pitchFamily="18" charset="0"/>
              </a:rPr>
              <a:t>not sufficient to represent the complex sentences or natural language statements</a:t>
            </a:r>
            <a:r>
              <a:rPr lang="en-SG" sz="1600" dirty="0">
                <a:solidFill>
                  <a:schemeClr val="bg1"/>
                </a:solidFill>
                <a:latin typeface="Times New Roman" panose="02020603050405020304" pitchFamily="18" charset="0"/>
                <a:cs typeface="Times New Roman" panose="02020603050405020304" pitchFamily="18" charset="0"/>
              </a:rPr>
              <a:t>. </a:t>
            </a:r>
            <a:endParaRPr lang="en-SG" sz="1600"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SG" sz="1600" dirty="0" smtClean="0">
                <a:solidFill>
                  <a:schemeClr val="bg1"/>
                </a:solidFill>
                <a:latin typeface="Times New Roman" panose="02020603050405020304" pitchFamily="18" charset="0"/>
                <a:cs typeface="Times New Roman" panose="02020603050405020304" pitchFamily="18" charset="0"/>
              </a:rPr>
              <a:t>The </a:t>
            </a:r>
            <a:r>
              <a:rPr lang="en-SG" sz="1600" dirty="0">
                <a:solidFill>
                  <a:schemeClr val="bg1"/>
                </a:solidFill>
                <a:latin typeface="Times New Roman" panose="02020603050405020304" pitchFamily="18" charset="0"/>
                <a:cs typeface="Times New Roman" panose="02020603050405020304" pitchFamily="18" charset="0"/>
              </a:rPr>
              <a:t>propositional logic has very </a:t>
            </a:r>
            <a:r>
              <a:rPr lang="en-SG" sz="1600" dirty="0">
                <a:solidFill>
                  <a:srgbClr val="00B0F0"/>
                </a:solidFill>
                <a:latin typeface="Times New Roman" panose="02020603050405020304" pitchFamily="18" charset="0"/>
                <a:cs typeface="Times New Roman" panose="02020603050405020304" pitchFamily="18" charset="0"/>
              </a:rPr>
              <a:t>limited expressive power. </a:t>
            </a:r>
            <a:endParaRPr lang="en-SG" sz="1600" dirty="0" smtClean="0">
              <a:solidFill>
                <a:srgbClr val="00B0F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SG" sz="1600" dirty="0" smtClean="0">
                <a:solidFill>
                  <a:srgbClr val="00B0F0"/>
                </a:solidFill>
                <a:latin typeface="Times New Roman" panose="02020603050405020304" pitchFamily="18" charset="0"/>
                <a:cs typeface="Times New Roman" panose="02020603050405020304" pitchFamily="18" charset="0"/>
              </a:rPr>
              <a:t>Predicate  </a:t>
            </a:r>
            <a:r>
              <a:rPr lang="en-SG" sz="1600" dirty="0">
                <a:solidFill>
                  <a:srgbClr val="00B0F0"/>
                </a:solidFill>
                <a:latin typeface="Times New Roman" panose="02020603050405020304" pitchFamily="18" charset="0"/>
                <a:cs typeface="Times New Roman" panose="02020603050405020304" pitchFamily="18" charset="0"/>
              </a:rPr>
              <a:t>Logic is </a:t>
            </a:r>
            <a:r>
              <a:rPr lang="en-SG" sz="1600" dirty="0" smtClean="0">
                <a:solidFill>
                  <a:srgbClr val="00B0F0"/>
                </a:solidFill>
                <a:latin typeface="Times New Roman" panose="02020603050405020304" pitchFamily="18" charset="0"/>
                <a:cs typeface="Times New Roman" panose="02020603050405020304" pitchFamily="18" charset="0"/>
              </a:rPr>
              <a:t>an </a:t>
            </a:r>
            <a:r>
              <a:rPr lang="en-SG" sz="1600" dirty="0">
                <a:solidFill>
                  <a:srgbClr val="00B0F0"/>
                </a:solidFill>
                <a:latin typeface="Times New Roman" panose="02020603050405020304" pitchFamily="18" charset="0"/>
                <a:cs typeface="Times New Roman" panose="02020603050405020304" pitchFamily="18" charset="0"/>
              </a:rPr>
              <a:t>extension to propositional </a:t>
            </a:r>
            <a:r>
              <a:rPr lang="en-SG" sz="1600" dirty="0" smtClean="0">
                <a:solidFill>
                  <a:srgbClr val="00B0F0"/>
                </a:solidFill>
                <a:latin typeface="Times New Roman" panose="02020603050405020304" pitchFamily="18" charset="0"/>
                <a:cs typeface="Times New Roman" panose="02020603050405020304" pitchFamily="18" charset="0"/>
              </a:rPr>
              <a:t>logic</a:t>
            </a:r>
            <a:r>
              <a:rPr lang="en-SG" sz="1600" dirty="0" smtClean="0">
                <a:solidFill>
                  <a:schemeClr val="bg1"/>
                </a:solidFill>
                <a:latin typeface="Times New Roman" panose="02020603050405020304" pitchFamily="18" charset="0"/>
                <a:cs typeface="Times New Roman" panose="02020603050405020304" pitchFamily="18" charset="0"/>
              </a:rPr>
              <a:t>, which is able to represent more  information than Prepositional Logic</a:t>
            </a:r>
          </a:p>
          <a:p>
            <a:endParaRPr lang="en-SG" sz="1600" dirty="0" smtClean="0">
              <a:solidFill>
                <a:schemeClr val="bg1"/>
              </a:solidFill>
              <a:latin typeface="Times New Roman" panose="02020603050405020304" pitchFamily="18" charset="0"/>
              <a:cs typeface="Times New Roman" panose="02020603050405020304" pitchFamily="18" charset="0"/>
            </a:endParaRPr>
          </a:p>
          <a:p>
            <a:r>
              <a:rPr lang="en-SG" sz="1600" dirty="0" smtClean="0">
                <a:solidFill>
                  <a:schemeClr val="bg1"/>
                </a:solidFill>
                <a:latin typeface="Times New Roman" panose="02020603050405020304" pitchFamily="18" charset="0"/>
                <a:cs typeface="Times New Roman" panose="02020603050405020304" pitchFamily="18" charset="0"/>
              </a:rPr>
              <a:t>Consider </a:t>
            </a:r>
            <a:r>
              <a:rPr lang="en-SG" sz="1600" dirty="0">
                <a:solidFill>
                  <a:schemeClr val="bg1"/>
                </a:solidFill>
                <a:latin typeface="Times New Roman" panose="02020603050405020304" pitchFamily="18" charset="0"/>
                <a:cs typeface="Times New Roman" panose="02020603050405020304" pitchFamily="18" charset="0"/>
              </a:rPr>
              <a:t>the following sentence, which we cannot represent using PL logic</a:t>
            </a:r>
            <a:r>
              <a:rPr lang="en-SG" sz="1600" dirty="0" smtClean="0">
                <a:solidFill>
                  <a:schemeClr val="bg1"/>
                </a:solidFill>
                <a:latin typeface="Times New Roman" panose="02020603050405020304" pitchFamily="18" charset="0"/>
                <a:cs typeface="Times New Roman" panose="02020603050405020304" pitchFamily="18" charset="0"/>
              </a:rPr>
              <a:t>.</a:t>
            </a:r>
          </a:p>
          <a:p>
            <a:endParaRPr lang="en-SG" sz="1600" dirty="0">
              <a:solidFill>
                <a:schemeClr val="bg1"/>
              </a:solidFill>
              <a:latin typeface="Times New Roman" panose="02020603050405020304" pitchFamily="18" charset="0"/>
              <a:cs typeface="Times New Roman" panose="02020603050405020304" pitchFamily="18" charset="0"/>
            </a:endParaRPr>
          </a:p>
          <a:p>
            <a:r>
              <a:rPr lang="en-SG" sz="1600" b="1" dirty="0">
                <a:solidFill>
                  <a:schemeClr val="bg1"/>
                </a:solidFill>
                <a:latin typeface="Times New Roman" panose="02020603050405020304" pitchFamily="18" charset="0"/>
                <a:cs typeface="Times New Roman" panose="02020603050405020304" pitchFamily="18" charset="0"/>
              </a:rPr>
              <a:t>"Some humans are intelligent", or</a:t>
            </a:r>
            <a:endParaRPr lang="en-SG" sz="1600" dirty="0">
              <a:solidFill>
                <a:schemeClr val="bg1"/>
              </a:solidFill>
              <a:latin typeface="Times New Roman" panose="02020603050405020304" pitchFamily="18" charset="0"/>
              <a:cs typeface="Times New Roman" panose="02020603050405020304" pitchFamily="18" charset="0"/>
            </a:endParaRPr>
          </a:p>
          <a:p>
            <a:r>
              <a:rPr lang="en-SG" sz="1600" b="1" dirty="0">
                <a:solidFill>
                  <a:schemeClr val="bg1"/>
                </a:solidFill>
                <a:latin typeface="Times New Roman" panose="02020603050405020304" pitchFamily="18" charset="0"/>
                <a:cs typeface="Times New Roman" panose="02020603050405020304" pitchFamily="18" charset="0"/>
              </a:rPr>
              <a:t>"Sachin likes cricket</a:t>
            </a:r>
            <a:r>
              <a:rPr lang="en-SG" sz="1600" b="1" dirty="0" smtClean="0">
                <a:solidFill>
                  <a:schemeClr val="bg1"/>
                </a:solidFill>
                <a:latin typeface="Times New Roman" panose="02020603050405020304" pitchFamily="18" charset="0"/>
                <a:cs typeface="Times New Roman" panose="02020603050405020304" pitchFamily="18" charset="0"/>
              </a:rPr>
              <a:t>.“</a:t>
            </a:r>
          </a:p>
          <a:p>
            <a:endParaRPr lang="en-SG" sz="1600" dirty="0">
              <a:solidFill>
                <a:schemeClr val="bg1"/>
              </a:solidFill>
              <a:latin typeface="Times New Roman" panose="02020603050405020304" pitchFamily="18" charset="0"/>
              <a:cs typeface="Times New Roman" panose="02020603050405020304" pitchFamily="18" charset="0"/>
            </a:endParaRPr>
          </a:p>
          <a:p>
            <a:r>
              <a:rPr lang="en-SG" sz="1600" dirty="0">
                <a:solidFill>
                  <a:schemeClr val="bg1"/>
                </a:solidFill>
                <a:latin typeface="Times New Roman" panose="02020603050405020304" pitchFamily="18" charset="0"/>
                <a:cs typeface="Times New Roman" panose="02020603050405020304" pitchFamily="18" charset="0"/>
              </a:rPr>
              <a:t>To represent the above statements, PL logic is not sufficient, so we required some more powerful logic, such as first-order logic.</a:t>
            </a:r>
            <a:endParaRPr lang="en-SG" sz="1600" b="0" i="0" dirty="0">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97736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2293" y="1096437"/>
            <a:ext cx="3966214" cy="369332"/>
          </a:xfrm>
          <a:prstGeom prst="rect">
            <a:avLst/>
          </a:prstGeom>
        </p:spPr>
        <p:txBody>
          <a:bodyPr wrap="none">
            <a:spAutoFit/>
          </a:bodyPr>
          <a:lstStyle/>
          <a:p>
            <a:r>
              <a:rPr lang="en-US" dirty="0" smtClean="0">
                <a:solidFill>
                  <a:schemeClr val="bg1"/>
                </a:solidFill>
                <a:latin typeface="Times New Roman" panose="02020603050405020304" pitchFamily="18" charset="0"/>
                <a:cs typeface="Times New Roman" panose="02020603050405020304" pitchFamily="18" charset="0"/>
              </a:rPr>
              <a:t>Some Common Symbols And Meanings</a:t>
            </a:r>
            <a:r>
              <a:rPr lang="en-US" dirty="0" smtClean="0"/>
              <a:t>:</a:t>
            </a:r>
            <a:endParaRPr lang="en-US" dirty="0"/>
          </a:p>
        </p:txBody>
      </p:sp>
      <p:pic>
        <p:nvPicPr>
          <p:cNvPr id="3" name="Picture 2"/>
          <p:cNvPicPr>
            <a:picLocks noChangeAspect="1"/>
          </p:cNvPicPr>
          <p:nvPr/>
        </p:nvPicPr>
        <p:blipFill>
          <a:blip r:embed="rId2"/>
          <a:stretch>
            <a:fillRect/>
          </a:stretch>
        </p:blipFill>
        <p:spPr>
          <a:xfrm>
            <a:off x="110477" y="1465769"/>
            <a:ext cx="5210175" cy="2390775"/>
          </a:xfrm>
          <a:prstGeom prst="rect">
            <a:avLst/>
          </a:prstGeom>
        </p:spPr>
      </p:pic>
      <p:sp>
        <p:nvSpPr>
          <p:cNvPr id="4" name="Rectangle 3"/>
          <p:cNvSpPr/>
          <p:nvPr/>
        </p:nvSpPr>
        <p:spPr>
          <a:xfrm>
            <a:off x="132293" y="3946095"/>
            <a:ext cx="8868152" cy="861774"/>
          </a:xfrm>
          <a:prstGeom prst="rect">
            <a:avLst/>
          </a:prstGeom>
        </p:spPr>
        <p:txBody>
          <a:bodyPr wrap="square">
            <a:spAutoFit/>
          </a:bodyPr>
          <a:lstStyle/>
          <a:p>
            <a:r>
              <a:rPr lang="en-SG" sz="1600" dirty="0">
                <a:solidFill>
                  <a:schemeClr val="bg1"/>
                </a:solidFill>
                <a:latin typeface="Times New Roman" panose="02020603050405020304" pitchFamily="18" charset="0"/>
                <a:cs typeface="Times New Roman" panose="02020603050405020304" pitchFamily="18" charset="0"/>
              </a:rPr>
              <a:t>PL </a:t>
            </a:r>
            <a:r>
              <a:rPr lang="en-SG" sz="1600" dirty="0" smtClean="0">
                <a:solidFill>
                  <a:schemeClr val="bg1"/>
                </a:solidFill>
                <a:latin typeface="Times New Roman" panose="02020603050405020304" pitchFamily="18" charset="0"/>
                <a:cs typeface="Times New Roman" panose="02020603050405020304" pitchFamily="18" charset="0"/>
              </a:rPr>
              <a:t>cannot signify or </a:t>
            </a:r>
            <a:r>
              <a:rPr lang="en-SG" sz="1600" dirty="0">
                <a:solidFill>
                  <a:schemeClr val="bg1"/>
                </a:solidFill>
                <a:latin typeface="Times New Roman" panose="02020603050405020304" pitchFamily="18" charset="0"/>
                <a:cs typeface="Times New Roman" panose="02020603050405020304" pitchFamily="18" charset="0"/>
              </a:rPr>
              <a:t>express the generalization, specialization or pattern for example ‘</a:t>
            </a:r>
            <a:r>
              <a:rPr lang="en-SG" sz="1600" dirty="0">
                <a:solidFill>
                  <a:srgbClr val="00B0F0"/>
                </a:solidFill>
                <a:latin typeface="Times New Roman" panose="02020603050405020304" pitchFamily="18" charset="0"/>
                <a:cs typeface="Times New Roman" panose="02020603050405020304" pitchFamily="18" charset="0"/>
              </a:rPr>
              <a:t>QUANTIFIERS</a:t>
            </a:r>
            <a:r>
              <a:rPr lang="en-SG" sz="1600" dirty="0">
                <a:solidFill>
                  <a:schemeClr val="bg1"/>
                </a:solidFill>
                <a:latin typeface="Times New Roman" panose="02020603050405020304" pitchFamily="18" charset="0"/>
                <a:cs typeface="Times New Roman" panose="02020603050405020304" pitchFamily="18" charset="0"/>
              </a:rPr>
              <a:t>’ cannot be used in PL but in FOL users can easily use quantifiers as it does express the generalization, specialization, and pattern</a:t>
            </a:r>
            <a:r>
              <a:rPr lang="en-SG" dirty="0" smtClean="0">
                <a:solidFill>
                  <a:schemeClr val="bg1"/>
                </a:solidFill>
                <a:latin typeface="medium-content-serif-font"/>
              </a:rPr>
              <a:t>. </a:t>
            </a:r>
            <a:r>
              <a:rPr lang="en-SG" sz="1600" i="1" dirty="0" smtClean="0">
                <a:solidFill>
                  <a:schemeClr val="bg1"/>
                </a:solidFill>
                <a:latin typeface="Times New Roman" panose="02020603050405020304" pitchFamily="18" charset="0"/>
                <a:cs typeface="Times New Roman" panose="02020603050405020304" pitchFamily="18" charset="0"/>
              </a:rPr>
              <a:t>(Note: In the above list the last two symbols are called Quantifiers)</a:t>
            </a:r>
            <a:endParaRPr lang="en-SG" i="1" dirty="0">
              <a:solidFill>
                <a:schemeClr val="bg1"/>
              </a:solidFill>
              <a:latin typeface="Times New Roman" panose="02020603050405020304" pitchFamily="18" charset="0"/>
              <a:cs typeface="Times New Roman" panose="02020603050405020304" pitchFamily="18" charset="0"/>
            </a:endParaRPr>
          </a:p>
        </p:txBody>
      </p:sp>
      <p:sp>
        <p:nvSpPr>
          <p:cNvPr id="7" name="Right Brace 6"/>
          <p:cNvSpPr/>
          <p:nvPr/>
        </p:nvSpPr>
        <p:spPr>
          <a:xfrm>
            <a:off x="5030115" y="1465769"/>
            <a:ext cx="290537" cy="232762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8" name="Right Brace 7"/>
          <p:cNvSpPr/>
          <p:nvPr/>
        </p:nvSpPr>
        <p:spPr>
          <a:xfrm>
            <a:off x="4572000" y="1465769"/>
            <a:ext cx="305410" cy="156409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10" name="TextBox 9"/>
          <p:cNvSpPr txBox="1"/>
          <p:nvPr/>
        </p:nvSpPr>
        <p:spPr>
          <a:xfrm>
            <a:off x="5272941" y="1878485"/>
            <a:ext cx="2610858" cy="369332"/>
          </a:xfrm>
          <a:prstGeom prst="rect">
            <a:avLst/>
          </a:prstGeom>
          <a:noFill/>
        </p:spPr>
        <p:txBody>
          <a:bodyPr wrap="square" rtlCol="0">
            <a:spAutoFit/>
          </a:bodyPr>
          <a:lstStyle/>
          <a:p>
            <a:r>
              <a:rPr lang="en-SG" dirty="0" smtClean="0">
                <a:solidFill>
                  <a:schemeClr val="bg1"/>
                </a:solidFill>
              </a:rPr>
              <a:t>Prepositional Logic </a:t>
            </a:r>
            <a:endParaRPr lang="en-SG" dirty="0">
              <a:solidFill>
                <a:schemeClr val="bg1"/>
              </a:solidFill>
            </a:endParaRPr>
          </a:p>
        </p:txBody>
      </p:sp>
      <p:sp>
        <p:nvSpPr>
          <p:cNvPr id="11" name="TextBox 10"/>
          <p:cNvSpPr txBox="1"/>
          <p:nvPr/>
        </p:nvSpPr>
        <p:spPr>
          <a:xfrm>
            <a:off x="5432590" y="2444913"/>
            <a:ext cx="2290575" cy="369332"/>
          </a:xfrm>
          <a:prstGeom prst="rect">
            <a:avLst/>
          </a:prstGeom>
          <a:noFill/>
        </p:spPr>
        <p:txBody>
          <a:bodyPr wrap="square" rtlCol="0">
            <a:spAutoFit/>
          </a:bodyPr>
          <a:lstStyle/>
          <a:p>
            <a:r>
              <a:rPr lang="en-SG" dirty="0" smtClean="0">
                <a:solidFill>
                  <a:schemeClr val="bg1"/>
                </a:solidFill>
              </a:rPr>
              <a:t>Predicate/FOL logic</a:t>
            </a:r>
            <a:endParaRPr lang="en-SG" dirty="0">
              <a:solidFill>
                <a:schemeClr val="bg1"/>
              </a:solidFill>
            </a:endParaRPr>
          </a:p>
        </p:txBody>
      </p:sp>
    </p:spTree>
    <p:extLst>
      <p:ext uri="{BB962C8B-B14F-4D97-AF65-F5344CB8AC3E}">
        <p14:creationId xmlns:p14="http://schemas.microsoft.com/office/powerpoint/2010/main" val="21285449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3555" y="1197405"/>
            <a:ext cx="8093365" cy="3323987"/>
          </a:xfrm>
          <a:prstGeom prst="rect">
            <a:avLst/>
          </a:prstGeom>
        </p:spPr>
        <p:txBody>
          <a:bodyPr wrap="square">
            <a:spAutoFit/>
          </a:bodyPr>
          <a:lstStyle/>
          <a:p>
            <a:r>
              <a:rPr lang="en-US" sz="1600" dirty="0" smtClean="0">
                <a:solidFill>
                  <a:schemeClr val="bg1"/>
                </a:solidFill>
                <a:latin typeface="Times New Roman" panose="02020603050405020304" pitchFamily="18" charset="0"/>
                <a:cs typeface="Times New Roman" panose="02020603050405020304" pitchFamily="18" charset="0"/>
              </a:rPr>
              <a:t> </a:t>
            </a:r>
            <a:r>
              <a:rPr lang="en-US" sz="1600" dirty="0">
                <a:solidFill>
                  <a:schemeClr val="bg1"/>
                </a:solidFill>
                <a:latin typeface="Times New Roman" panose="02020603050405020304" pitchFamily="18" charset="0"/>
                <a:cs typeface="Times New Roman" panose="02020603050405020304" pitchFamily="18" charset="0"/>
              </a:rPr>
              <a:t>L</a:t>
            </a:r>
            <a:r>
              <a:rPr lang="en-US" sz="1600" dirty="0" smtClean="0">
                <a:solidFill>
                  <a:schemeClr val="bg1"/>
                </a:solidFill>
                <a:latin typeface="Times New Roman" panose="02020603050405020304" pitchFamily="18" charset="0"/>
                <a:cs typeface="Times New Roman" panose="02020603050405020304" pitchFamily="18" charset="0"/>
              </a:rPr>
              <a:t>ogical statements can </a:t>
            </a:r>
            <a:r>
              <a:rPr lang="en-US" sz="1600" dirty="0">
                <a:solidFill>
                  <a:schemeClr val="bg1"/>
                </a:solidFill>
                <a:latin typeface="Times New Roman" panose="02020603050405020304" pitchFamily="18" charset="0"/>
                <a:cs typeface="Times New Roman" panose="02020603050405020304" pitchFamily="18" charset="0"/>
              </a:rPr>
              <a:t>include </a:t>
            </a:r>
            <a:r>
              <a:rPr lang="en-US" sz="1600" dirty="0" smtClean="0">
                <a:solidFill>
                  <a:schemeClr val="bg1"/>
                </a:solidFill>
                <a:latin typeface="Times New Roman" panose="02020603050405020304" pitchFamily="18" charset="0"/>
                <a:cs typeface="Times New Roman" panose="02020603050405020304" pitchFamily="18" charset="0"/>
              </a:rPr>
              <a:t> mainly three constituent elements:</a:t>
            </a:r>
          </a:p>
          <a:p>
            <a:endParaRPr lang="en-US" sz="1600" dirty="0">
              <a:solidFill>
                <a:schemeClr val="bg1"/>
              </a:solidFill>
              <a:latin typeface="Times New Roman" panose="02020603050405020304" pitchFamily="18" charset="0"/>
              <a:cs typeface="Times New Roman" panose="02020603050405020304" pitchFamily="18" charset="0"/>
            </a:endParaRPr>
          </a:p>
          <a:p>
            <a:r>
              <a:rPr lang="en-US" sz="1600" i="1" dirty="0">
                <a:solidFill>
                  <a:schemeClr val="bg1"/>
                </a:solidFill>
                <a:latin typeface="Times New Roman" panose="02020603050405020304" pitchFamily="18" charset="0"/>
                <a:cs typeface="Times New Roman" panose="02020603050405020304" pitchFamily="18" charset="0"/>
              </a:rPr>
              <a:t> </a:t>
            </a:r>
            <a:r>
              <a:rPr lang="en-US" sz="1600" i="1" dirty="0">
                <a:solidFill>
                  <a:srgbClr val="00B0F0"/>
                </a:solidFill>
                <a:latin typeface="Times New Roman" panose="02020603050405020304" pitchFamily="18" charset="0"/>
                <a:cs typeface="Times New Roman" panose="02020603050405020304" pitchFamily="18" charset="0"/>
              </a:rPr>
              <a:t>Constants</a:t>
            </a:r>
            <a:r>
              <a:rPr lang="en-US" sz="1600" i="1" dirty="0">
                <a:solidFill>
                  <a:schemeClr val="bg1"/>
                </a:solidFill>
                <a:latin typeface="Times New Roman" panose="02020603050405020304" pitchFamily="18" charset="0"/>
                <a:cs typeface="Times New Roman" panose="02020603050405020304" pitchFamily="18" charset="0"/>
              </a:rPr>
              <a:t> </a:t>
            </a:r>
            <a:r>
              <a:rPr lang="en-US" sz="1600" dirty="0">
                <a:solidFill>
                  <a:schemeClr val="bg1"/>
                </a:solidFill>
                <a:latin typeface="Times New Roman" panose="02020603050405020304" pitchFamily="18" charset="0"/>
                <a:cs typeface="Times New Roman" panose="02020603050405020304" pitchFamily="18" charset="0"/>
              </a:rPr>
              <a:t>- symbols such as </a:t>
            </a:r>
            <a:r>
              <a:rPr lang="en-US" sz="1600" dirty="0" smtClean="0">
                <a:solidFill>
                  <a:schemeClr val="bg1"/>
                </a:solidFill>
                <a:latin typeface="Times New Roman" panose="02020603050405020304" pitchFamily="18" charset="0"/>
                <a:cs typeface="Times New Roman" panose="02020603050405020304" pitchFamily="18" charset="0"/>
              </a:rPr>
              <a:t>“Barry”</a:t>
            </a:r>
            <a:endParaRPr lang="en-US" sz="1600" dirty="0">
              <a:solidFill>
                <a:schemeClr val="bg1"/>
              </a:solidFill>
              <a:latin typeface="Times New Roman" panose="02020603050405020304" pitchFamily="18" charset="0"/>
              <a:cs typeface="Times New Roman" panose="02020603050405020304" pitchFamily="18" charset="0"/>
            </a:endParaRPr>
          </a:p>
          <a:p>
            <a:r>
              <a:rPr lang="en-US" sz="1600" dirty="0">
                <a:solidFill>
                  <a:srgbClr val="00B0F0"/>
                </a:solidFill>
                <a:latin typeface="Times New Roman" panose="02020603050405020304" pitchFamily="18" charset="0"/>
                <a:cs typeface="Times New Roman" panose="02020603050405020304" pitchFamily="18" charset="0"/>
              </a:rPr>
              <a:t> </a:t>
            </a:r>
            <a:r>
              <a:rPr lang="en-US" sz="1600" i="1" dirty="0">
                <a:solidFill>
                  <a:srgbClr val="00B0F0"/>
                </a:solidFill>
                <a:latin typeface="Times New Roman" panose="02020603050405020304" pitchFamily="18" charset="0"/>
                <a:cs typeface="Times New Roman" panose="02020603050405020304" pitchFamily="18" charset="0"/>
              </a:rPr>
              <a:t>Variables</a:t>
            </a:r>
            <a:r>
              <a:rPr lang="en-US" sz="1600" dirty="0">
                <a:solidFill>
                  <a:srgbClr val="00B0F0"/>
                </a:solidFill>
                <a:latin typeface="Times New Roman" panose="02020603050405020304" pitchFamily="18" charset="0"/>
                <a:cs typeface="Times New Roman" panose="02020603050405020304" pitchFamily="18" charset="0"/>
              </a:rPr>
              <a:t> </a:t>
            </a:r>
            <a:r>
              <a:rPr lang="en-US" sz="1600" dirty="0">
                <a:solidFill>
                  <a:schemeClr val="bg1"/>
                </a:solidFill>
                <a:latin typeface="Times New Roman" panose="02020603050405020304" pitchFamily="18" charset="0"/>
                <a:cs typeface="Times New Roman" panose="02020603050405020304" pitchFamily="18" charset="0"/>
              </a:rPr>
              <a:t>- symbols denoted by capital letters such as A or X</a:t>
            </a:r>
          </a:p>
          <a:p>
            <a:r>
              <a:rPr lang="en-US" sz="1600" dirty="0">
                <a:solidFill>
                  <a:schemeClr val="bg1"/>
                </a:solidFill>
                <a:latin typeface="Times New Roman" panose="02020603050405020304" pitchFamily="18" charset="0"/>
                <a:cs typeface="Times New Roman" panose="02020603050405020304" pitchFamily="18" charset="0"/>
              </a:rPr>
              <a:t> </a:t>
            </a:r>
            <a:r>
              <a:rPr lang="en-US" sz="1600" i="1" dirty="0">
                <a:solidFill>
                  <a:srgbClr val="00B0F0"/>
                </a:solidFill>
                <a:latin typeface="Times New Roman" panose="02020603050405020304" pitchFamily="18" charset="0"/>
                <a:cs typeface="Times New Roman" panose="02020603050405020304" pitchFamily="18" charset="0"/>
              </a:rPr>
              <a:t>Functional expressions </a:t>
            </a:r>
            <a:r>
              <a:rPr lang="en-US" sz="1600" dirty="0">
                <a:solidFill>
                  <a:schemeClr val="bg1"/>
                </a:solidFill>
                <a:latin typeface="Times New Roman" panose="02020603050405020304" pitchFamily="18" charset="0"/>
                <a:cs typeface="Times New Roman" panose="02020603050405020304" pitchFamily="18" charset="0"/>
              </a:rPr>
              <a:t>- a function followed by a number of arguments</a:t>
            </a:r>
          </a:p>
          <a:p>
            <a:r>
              <a:rPr lang="en-US" sz="1600" dirty="0">
                <a:solidFill>
                  <a:schemeClr val="bg1"/>
                </a:solidFill>
                <a:latin typeface="Times New Roman" panose="02020603050405020304" pitchFamily="18" charset="0"/>
                <a:cs typeface="Times New Roman" panose="02020603050405020304" pitchFamily="18" charset="0"/>
              </a:rPr>
              <a:t>Statements can be joined together using this notation to produce </a:t>
            </a:r>
            <a:r>
              <a:rPr lang="en-US" sz="1600" dirty="0" smtClean="0">
                <a:solidFill>
                  <a:schemeClr val="bg1"/>
                </a:solidFill>
                <a:latin typeface="Times New Roman" panose="02020603050405020304" pitchFamily="18" charset="0"/>
                <a:cs typeface="Times New Roman" panose="02020603050405020304" pitchFamily="18" charset="0"/>
              </a:rPr>
              <a:t>more complex </a:t>
            </a:r>
            <a:r>
              <a:rPr lang="en-US" sz="1600" dirty="0">
                <a:solidFill>
                  <a:schemeClr val="bg1"/>
                </a:solidFill>
                <a:latin typeface="Times New Roman" panose="02020603050405020304" pitchFamily="18" charset="0"/>
                <a:cs typeface="Times New Roman" panose="02020603050405020304" pitchFamily="18" charset="0"/>
              </a:rPr>
              <a:t>statements</a:t>
            </a:r>
            <a:r>
              <a:rPr lang="en-US" sz="1600" dirty="0" smtClean="0">
                <a:solidFill>
                  <a:schemeClr val="bg1"/>
                </a:solidFill>
                <a:latin typeface="Times New Roman" panose="02020603050405020304" pitchFamily="18" charset="0"/>
                <a:cs typeface="Times New Roman" panose="02020603050405020304" pitchFamily="18" charset="0"/>
              </a:rPr>
              <a:t>.</a:t>
            </a:r>
          </a:p>
          <a:p>
            <a:endParaRPr lang="en-US" sz="1600" dirty="0" smtClean="0">
              <a:solidFill>
                <a:schemeClr val="bg1"/>
              </a:solidFill>
              <a:latin typeface="Times New Roman" panose="02020603050405020304" pitchFamily="18" charset="0"/>
              <a:cs typeface="Times New Roman" panose="02020603050405020304" pitchFamily="18" charset="0"/>
            </a:endParaRPr>
          </a:p>
          <a:p>
            <a:r>
              <a:rPr lang="en-US" sz="1600" dirty="0" smtClean="0">
                <a:solidFill>
                  <a:schemeClr val="bg1"/>
                </a:solidFill>
                <a:latin typeface="Times New Roman" panose="02020603050405020304" pitchFamily="18" charset="0"/>
                <a:cs typeface="Times New Roman" panose="02020603050405020304" pitchFamily="18" charset="0"/>
              </a:rPr>
              <a:t>Example:</a:t>
            </a:r>
          </a:p>
          <a:p>
            <a:endParaRPr lang="en-US" dirty="0">
              <a:solidFill>
                <a:schemeClr val="bg1"/>
              </a:solidFill>
              <a:latin typeface="Times New Roman" panose="02020603050405020304" pitchFamily="18" charset="0"/>
              <a:cs typeface="Times New Roman" panose="02020603050405020304" pitchFamily="18" charset="0"/>
            </a:endParaRPr>
          </a:p>
          <a:p>
            <a:r>
              <a:rPr lang="en-US" sz="1600" i="1" dirty="0" smtClean="0">
                <a:solidFill>
                  <a:srgbClr val="00B0F0"/>
                </a:solidFill>
                <a:latin typeface="Times New Roman" panose="02020603050405020304" pitchFamily="18" charset="0"/>
                <a:cs typeface="Times New Roman" panose="02020603050405020304" pitchFamily="18" charset="0"/>
              </a:rPr>
              <a:t>Likes </a:t>
            </a:r>
            <a:r>
              <a:rPr lang="en-US" sz="1600" i="1" dirty="0">
                <a:solidFill>
                  <a:srgbClr val="00B0F0"/>
                </a:solidFill>
                <a:latin typeface="Times New Roman" panose="02020603050405020304" pitchFamily="18" charset="0"/>
                <a:cs typeface="Times New Roman" panose="02020603050405020304" pitchFamily="18" charset="0"/>
              </a:rPr>
              <a:t>(slither, carrots) /\ Likes (slither, cabbage)</a:t>
            </a:r>
          </a:p>
          <a:p>
            <a:r>
              <a:rPr lang="en-US" sz="1600" i="1" dirty="0">
                <a:solidFill>
                  <a:srgbClr val="00B0F0"/>
                </a:solidFill>
                <a:latin typeface="Times New Roman" panose="02020603050405020304" pitchFamily="18" charset="0"/>
                <a:cs typeface="Times New Roman" panose="02020603050405020304" pitchFamily="18" charset="0"/>
              </a:rPr>
              <a:t>So Slither likes carrots and cabbage</a:t>
            </a:r>
            <a:r>
              <a:rPr lang="en-US" sz="1600" i="1" dirty="0">
                <a:solidFill>
                  <a:schemeClr val="bg1"/>
                </a:solidFill>
                <a:latin typeface="Times New Roman" panose="02020603050405020304" pitchFamily="18" charset="0"/>
                <a:cs typeface="Times New Roman" panose="02020603050405020304" pitchFamily="18" charset="0"/>
              </a:rPr>
              <a:t>.</a:t>
            </a:r>
          </a:p>
          <a:p>
            <a:r>
              <a:rPr lang="en-US" sz="1600" dirty="0">
                <a:solidFill>
                  <a:schemeClr val="bg1"/>
                </a:solidFill>
                <a:latin typeface="Times New Roman" panose="02020603050405020304" pitchFamily="18" charset="0"/>
                <a:cs typeface="Times New Roman" panose="02020603050405020304" pitchFamily="18" charset="0"/>
              </a:rPr>
              <a:t>Such statements can be expanded to include greater semantic specificity:</a:t>
            </a:r>
          </a:p>
          <a:p>
            <a:r>
              <a:rPr lang="en-US" sz="1600" dirty="0" smtClean="0">
                <a:solidFill>
                  <a:schemeClr val="bg1"/>
                </a:solidFill>
                <a:latin typeface="Times New Roman" panose="02020603050405020304" pitchFamily="18" charset="0"/>
                <a:cs typeface="Times New Roman" panose="02020603050405020304" pitchFamily="18" charset="0"/>
              </a:rPr>
              <a:t>                      </a:t>
            </a:r>
            <a:endParaRPr lang="en-US"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12464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0275" y="1149135"/>
            <a:ext cx="5878068" cy="3994365"/>
          </a:xfrm>
          <a:prstGeom prst="rect">
            <a:avLst/>
          </a:prstGeom>
        </p:spPr>
      </p:pic>
      <p:sp>
        <p:nvSpPr>
          <p:cNvPr id="3" name="Rectangle 2"/>
          <p:cNvSpPr/>
          <p:nvPr/>
        </p:nvSpPr>
        <p:spPr>
          <a:xfrm>
            <a:off x="5938343" y="1197405"/>
            <a:ext cx="3205657" cy="2339102"/>
          </a:xfrm>
          <a:prstGeom prst="rect">
            <a:avLst/>
          </a:prstGeom>
        </p:spPr>
        <p:txBody>
          <a:bodyPr wrap="square">
            <a:spAutoFit/>
          </a:bodyPr>
          <a:lstStyle/>
          <a:p>
            <a:r>
              <a:rPr lang="en-US" sz="2000" b="1" dirty="0">
                <a:solidFill>
                  <a:schemeClr val="bg1"/>
                </a:solidFill>
                <a:latin typeface="Arial" panose="020B0604020202020204" pitchFamily="34" charset="0"/>
              </a:rPr>
              <a:t>Symbols and meanings:</a:t>
            </a:r>
          </a:p>
          <a:p>
            <a:r>
              <a:rPr lang="en-US" b="1" dirty="0">
                <a:solidFill>
                  <a:schemeClr val="bg1"/>
                </a:solidFill>
                <a:latin typeface="Arial" panose="020B0604020202020204" pitchFamily="34" charset="0"/>
              </a:rPr>
              <a:t>/\ AND</a:t>
            </a:r>
          </a:p>
          <a:p>
            <a:r>
              <a:rPr lang="en-US" b="1" dirty="0">
                <a:solidFill>
                  <a:schemeClr val="bg1"/>
                </a:solidFill>
                <a:latin typeface="Arial" panose="020B0604020202020204" pitchFamily="34" charset="0"/>
              </a:rPr>
              <a:t>\/ OR</a:t>
            </a:r>
          </a:p>
          <a:p>
            <a:r>
              <a:rPr lang="en-US" b="1" dirty="0">
                <a:solidFill>
                  <a:schemeClr val="bg1"/>
                </a:solidFill>
                <a:latin typeface="Arial" panose="020B0604020202020204" pitchFamily="34" charset="0"/>
              </a:rPr>
              <a:t>¬ NOT</a:t>
            </a:r>
          </a:p>
          <a:p>
            <a:r>
              <a:rPr lang="en-US" dirty="0">
                <a:solidFill>
                  <a:schemeClr val="bg1"/>
                </a:solidFill>
                <a:latin typeface="Wingdings" panose="05000000000000000000" pitchFamily="2" charset="2"/>
              </a:rPr>
              <a:t> </a:t>
            </a:r>
            <a:r>
              <a:rPr lang="en-US" b="1" dirty="0">
                <a:solidFill>
                  <a:schemeClr val="bg1"/>
                </a:solidFill>
                <a:latin typeface="Arial" panose="020B0604020202020204" pitchFamily="34" charset="0"/>
              </a:rPr>
              <a:t>IMPLIES</a:t>
            </a:r>
          </a:p>
          <a:p>
            <a:r>
              <a:rPr lang="en-US" dirty="0">
                <a:solidFill>
                  <a:schemeClr val="bg1"/>
                </a:solidFill>
                <a:latin typeface="Wingdings" panose="05000000000000000000" pitchFamily="2" charset="2"/>
              </a:rPr>
              <a:t> </a:t>
            </a:r>
            <a:r>
              <a:rPr lang="en-US" b="1" dirty="0">
                <a:solidFill>
                  <a:schemeClr val="bg1"/>
                </a:solidFill>
                <a:latin typeface="Arial" panose="020B0604020202020204" pitchFamily="34" charset="0"/>
              </a:rPr>
              <a:t>IS </a:t>
            </a:r>
            <a:r>
              <a:rPr lang="en-US" b="1" dirty="0" smtClean="0">
                <a:solidFill>
                  <a:schemeClr val="bg1"/>
                </a:solidFill>
                <a:latin typeface="Arial" panose="020B0604020202020204" pitchFamily="34" charset="0"/>
              </a:rPr>
              <a:t>EQUIVALENT TO</a:t>
            </a:r>
            <a:endParaRPr lang="en-US" b="1" dirty="0">
              <a:solidFill>
                <a:schemeClr val="bg1"/>
              </a:solidFill>
              <a:latin typeface="Arial" panose="020B0604020202020204" pitchFamily="34" charset="0"/>
            </a:endParaRPr>
          </a:p>
          <a:p>
            <a:r>
              <a:rPr lang="en-US" dirty="0">
                <a:solidFill>
                  <a:schemeClr val="bg1"/>
                </a:solidFill>
                <a:latin typeface="Symbol" panose="05050102010706020507" pitchFamily="18" charset="2"/>
              </a:rPr>
              <a:t> </a:t>
            </a:r>
            <a:r>
              <a:rPr lang="en-US" b="1" dirty="0">
                <a:solidFill>
                  <a:schemeClr val="bg1"/>
                </a:solidFill>
                <a:latin typeface="Arial" panose="020B0604020202020204" pitchFamily="34" charset="0"/>
              </a:rPr>
              <a:t>FOR ALL</a:t>
            </a:r>
          </a:p>
          <a:p>
            <a:r>
              <a:rPr lang="en-US" dirty="0">
                <a:solidFill>
                  <a:schemeClr val="bg1"/>
                </a:solidFill>
                <a:latin typeface="Symbol" panose="05050102010706020507" pitchFamily="18" charset="2"/>
              </a:rPr>
              <a:t> </a:t>
            </a:r>
            <a:r>
              <a:rPr lang="en-US" b="1" dirty="0">
                <a:solidFill>
                  <a:schemeClr val="bg1"/>
                </a:solidFill>
                <a:latin typeface="Arial" panose="020B0604020202020204" pitchFamily="34" charset="0"/>
              </a:rPr>
              <a:t>THERE EXISTS</a:t>
            </a:r>
            <a:endParaRPr lang="en-US" dirty="0">
              <a:solidFill>
                <a:schemeClr val="bg1"/>
              </a:solidFill>
            </a:endParaRPr>
          </a:p>
        </p:txBody>
      </p:sp>
    </p:spTree>
    <p:extLst>
      <p:ext uri="{BB962C8B-B14F-4D97-AF65-F5344CB8AC3E}">
        <p14:creationId xmlns:p14="http://schemas.microsoft.com/office/powerpoint/2010/main" val="18522659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54375" y="1655520"/>
            <a:ext cx="6961439" cy="2761503"/>
          </a:xfrm>
          <a:prstGeom prst="rect">
            <a:avLst/>
          </a:prstGeom>
        </p:spPr>
      </p:pic>
    </p:spTree>
    <p:extLst>
      <p:ext uri="{BB962C8B-B14F-4D97-AF65-F5344CB8AC3E}">
        <p14:creationId xmlns:p14="http://schemas.microsoft.com/office/powerpoint/2010/main" val="41838169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128471"/>
            <a:ext cx="8246070" cy="610820"/>
          </a:xfrm>
        </p:spPr>
        <p:txBody>
          <a:bodyPr>
            <a:normAutofit/>
          </a:bodyPr>
          <a:lstStyle/>
          <a:p>
            <a:r>
              <a:rPr lang="en-US" sz="2400" dirty="0" smtClean="0">
                <a:latin typeface="Times New Roman" panose="02020603050405020304" pitchFamily="18" charset="0"/>
                <a:cs typeface="Times New Roman" panose="02020603050405020304" pitchFamily="18" charset="0"/>
              </a:rPr>
              <a:t>CONTENTS</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AI Paradigms</a:t>
            </a:r>
          </a:p>
          <a:p>
            <a:r>
              <a:rPr lang="en-US" sz="2000" dirty="0" smtClean="0">
                <a:latin typeface="Times New Roman" panose="02020603050405020304" pitchFamily="18" charset="0"/>
                <a:cs typeface="Times New Roman" panose="02020603050405020304" pitchFamily="18" charset="0"/>
              </a:rPr>
              <a:t>Knowledge Representation Fundamentals</a:t>
            </a:r>
          </a:p>
          <a:p>
            <a:r>
              <a:rPr lang="en-US" sz="2000" dirty="0">
                <a:latin typeface="Times New Roman" panose="02020603050405020304" pitchFamily="18" charset="0"/>
                <a:cs typeface="Times New Roman" panose="02020603050405020304" pitchFamily="18" charset="0"/>
              </a:rPr>
              <a:t>Knowledge </a:t>
            </a:r>
            <a:r>
              <a:rPr lang="en-US" sz="2000" dirty="0" smtClean="0">
                <a:latin typeface="Times New Roman" panose="02020603050405020304" pitchFamily="18" charset="0"/>
                <a:cs typeface="Times New Roman" panose="02020603050405020304" pitchFamily="18" charset="0"/>
              </a:rPr>
              <a:t>Representation Techniques</a:t>
            </a:r>
          </a:p>
          <a:p>
            <a:r>
              <a:rPr lang="en-US" sz="2000" dirty="0" smtClean="0">
                <a:latin typeface="Times New Roman" panose="02020603050405020304" pitchFamily="18" charset="0"/>
                <a:cs typeface="Times New Roman" panose="02020603050405020304" pitchFamily="18" charset="0"/>
              </a:rPr>
              <a:t>Logical Reasoning</a:t>
            </a: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22113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65195" y="281175"/>
            <a:ext cx="5191970" cy="677108"/>
          </a:xfrm>
          <a:prstGeom prst="rect">
            <a:avLst/>
          </a:prstGeom>
        </p:spPr>
        <p:txBody>
          <a:bodyPr wrap="square">
            <a:spAutoFit/>
          </a:bodyPr>
          <a:lstStyle/>
          <a:p>
            <a:r>
              <a:rPr lang="en-US" b="1" dirty="0" smtClean="0">
                <a:solidFill>
                  <a:schemeClr val="tx2">
                    <a:lumMod val="75000"/>
                  </a:schemeClr>
                </a:solidFill>
                <a:latin typeface="Arial" panose="020B0604020202020204" pitchFamily="34" charset="0"/>
              </a:rPr>
              <a:t> </a:t>
            </a:r>
            <a:r>
              <a:rPr lang="en-US" sz="2000" b="1" dirty="0" smtClean="0">
                <a:solidFill>
                  <a:srgbClr val="0070C0"/>
                </a:solidFill>
                <a:latin typeface="Times New Roman" panose="02020603050405020304" pitchFamily="18" charset="0"/>
                <a:cs typeface="Times New Roman" panose="02020603050405020304" pitchFamily="18" charset="0"/>
              </a:rPr>
              <a:t>Production </a:t>
            </a:r>
            <a:r>
              <a:rPr lang="en-US" sz="2000" b="1" dirty="0">
                <a:solidFill>
                  <a:srgbClr val="0070C0"/>
                </a:solidFill>
                <a:latin typeface="Times New Roman" panose="02020603050405020304" pitchFamily="18" charset="0"/>
                <a:cs typeface="Times New Roman" panose="02020603050405020304" pitchFamily="18" charset="0"/>
              </a:rPr>
              <a:t>Rules </a:t>
            </a:r>
          </a:p>
          <a:p>
            <a:endParaRPr lang="en-US" dirty="0">
              <a:solidFill>
                <a:schemeClr val="tx2">
                  <a:lumMod val="75000"/>
                </a:schemeClr>
              </a:solidFill>
            </a:endParaRPr>
          </a:p>
        </p:txBody>
      </p:sp>
      <p:sp>
        <p:nvSpPr>
          <p:cNvPr id="4" name="Rectangle 3"/>
          <p:cNvSpPr/>
          <p:nvPr/>
        </p:nvSpPr>
        <p:spPr>
          <a:xfrm>
            <a:off x="0" y="1044700"/>
            <a:ext cx="9144000" cy="4376583"/>
          </a:xfrm>
          <a:prstGeom prst="rect">
            <a:avLst/>
          </a:prstGeom>
        </p:spPr>
        <p:txBody>
          <a:bodyPr wrap="square">
            <a:spAutoFit/>
          </a:bodyPr>
          <a:lstStyle/>
          <a:p>
            <a:pPr marL="342900" lvl="0" indent="-342900" algn="just">
              <a:spcBef>
                <a:spcPct val="20000"/>
              </a:spcBef>
              <a:buFont typeface="Wingdings" panose="05000000000000000000" pitchFamily="2" charset="2"/>
              <a:buChar char="v"/>
            </a:pPr>
            <a:r>
              <a:rPr lang="en-US" sz="1600" dirty="0">
                <a:solidFill>
                  <a:prstClr val="white"/>
                </a:solidFill>
                <a:latin typeface="Times New Roman" panose="02020603050405020304" pitchFamily="18" charset="0"/>
                <a:cs typeface="Times New Roman" panose="02020603050405020304" pitchFamily="18" charset="0"/>
              </a:rPr>
              <a:t>Production rules system consist of </a:t>
            </a:r>
            <a:r>
              <a:rPr lang="en-US" sz="1600" i="1" dirty="0">
                <a:solidFill>
                  <a:srgbClr val="FF856D"/>
                </a:solidFill>
                <a:latin typeface="Times New Roman" panose="02020603050405020304" pitchFamily="18" charset="0"/>
                <a:cs typeface="Times New Roman" panose="02020603050405020304" pitchFamily="18" charset="0"/>
              </a:rPr>
              <a:t>(</a:t>
            </a:r>
            <a:r>
              <a:rPr lang="en-US" sz="1600" b="1" i="1" dirty="0">
                <a:solidFill>
                  <a:srgbClr val="FF856D"/>
                </a:solidFill>
                <a:latin typeface="Times New Roman" panose="02020603050405020304" pitchFamily="18" charset="0"/>
                <a:cs typeface="Times New Roman" panose="02020603050405020304" pitchFamily="18" charset="0"/>
              </a:rPr>
              <a:t>condition, action</a:t>
            </a:r>
            <a:r>
              <a:rPr lang="en-US" sz="1600" i="1" dirty="0">
                <a:solidFill>
                  <a:srgbClr val="FF856D"/>
                </a:solidFill>
                <a:latin typeface="Times New Roman" panose="02020603050405020304" pitchFamily="18" charset="0"/>
                <a:cs typeface="Times New Roman" panose="02020603050405020304" pitchFamily="18" charset="0"/>
              </a:rPr>
              <a:t>) </a:t>
            </a:r>
            <a:r>
              <a:rPr lang="en-US" sz="1600" dirty="0">
                <a:solidFill>
                  <a:prstClr val="white"/>
                </a:solidFill>
                <a:latin typeface="Times New Roman" panose="02020603050405020304" pitchFamily="18" charset="0"/>
                <a:cs typeface="Times New Roman" panose="02020603050405020304" pitchFamily="18" charset="0"/>
              </a:rPr>
              <a:t>pairs</a:t>
            </a:r>
            <a:r>
              <a:rPr lang="en-US" sz="1600" i="1" dirty="0">
                <a:solidFill>
                  <a:srgbClr val="FF856D"/>
                </a:solidFill>
                <a:latin typeface="Times New Roman" panose="02020603050405020304" pitchFamily="18" charset="0"/>
                <a:cs typeface="Times New Roman" panose="02020603050405020304" pitchFamily="18" charset="0"/>
              </a:rPr>
              <a:t> </a:t>
            </a:r>
            <a:r>
              <a:rPr lang="en-US" sz="1600" dirty="0">
                <a:solidFill>
                  <a:prstClr val="white"/>
                </a:solidFill>
                <a:latin typeface="Times New Roman" panose="02020603050405020304" pitchFamily="18" charset="0"/>
                <a:cs typeface="Times New Roman" panose="02020603050405020304" pitchFamily="18" charset="0"/>
              </a:rPr>
              <a:t>which mean, "If condition then action". It has mainly three parts:</a:t>
            </a:r>
          </a:p>
          <a:p>
            <a:pPr marL="1828800" lvl="0" indent="-285750" algn="just">
              <a:spcBef>
                <a:spcPct val="20000"/>
              </a:spcBef>
              <a:buFont typeface="Wingdings" panose="05000000000000000000" pitchFamily="2" charset="2"/>
              <a:buChar char="v"/>
            </a:pPr>
            <a:r>
              <a:rPr lang="en-US" sz="1600" dirty="0">
                <a:solidFill>
                  <a:prstClr val="white"/>
                </a:solidFill>
                <a:latin typeface="Times New Roman" panose="02020603050405020304" pitchFamily="18" charset="0"/>
                <a:cs typeface="Times New Roman" panose="02020603050405020304" pitchFamily="18" charset="0"/>
              </a:rPr>
              <a:t>1.The set of production rules</a:t>
            </a:r>
          </a:p>
          <a:p>
            <a:pPr marL="1828800" lvl="0" indent="-285750" algn="just">
              <a:spcBef>
                <a:spcPct val="20000"/>
              </a:spcBef>
              <a:buFont typeface="Wingdings" panose="05000000000000000000" pitchFamily="2" charset="2"/>
              <a:buChar char="v"/>
            </a:pPr>
            <a:r>
              <a:rPr lang="en-US" sz="1600" dirty="0">
                <a:solidFill>
                  <a:prstClr val="white"/>
                </a:solidFill>
                <a:latin typeface="Times New Roman" panose="02020603050405020304" pitchFamily="18" charset="0"/>
                <a:cs typeface="Times New Roman" panose="02020603050405020304" pitchFamily="18" charset="0"/>
              </a:rPr>
              <a:t>2.Working Memory</a:t>
            </a:r>
          </a:p>
          <a:p>
            <a:pPr marL="1828800" lvl="0" indent="-285750" algn="just">
              <a:spcBef>
                <a:spcPct val="20000"/>
              </a:spcBef>
              <a:buFont typeface="Wingdings" panose="05000000000000000000" pitchFamily="2" charset="2"/>
              <a:buChar char="v"/>
            </a:pPr>
            <a:r>
              <a:rPr lang="en-US" sz="1600" dirty="0">
                <a:solidFill>
                  <a:prstClr val="white"/>
                </a:solidFill>
                <a:latin typeface="Times New Roman" panose="02020603050405020304" pitchFamily="18" charset="0"/>
                <a:cs typeface="Times New Roman" panose="02020603050405020304" pitchFamily="18" charset="0"/>
              </a:rPr>
              <a:t>3.The recognize-act-cycle</a:t>
            </a:r>
          </a:p>
          <a:p>
            <a:pPr marL="342900" lvl="0" indent="-342900" algn="just">
              <a:spcBef>
                <a:spcPct val="20000"/>
              </a:spcBef>
              <a:buFont typeface="Wingdings" panose="05000000000000000000" pitchFamily="2" charset="2"/>
              <a:buChar char="v"/>
            </a:pPr>
            <a:r>
              <a:rPr lang="en-US" sz="1600" dirty="0">
                <a:solidFill>
                  <a:prstClr val="white"/>
                </a:solidFill>
                <a:latin typeface="Times New Roman" panose="02020603050405020304" pitchFamily="18" charset="0"/>
                <a:cs typeface="Times New Roman" panose="02020603050405020304" pitchFamily="18" charset="0"/>
              </a:rPr>
              <a:t>1. In production rules agent/system checks for the condition and if the condition exists then production rule fires and corresponding action is carried out. The </a:t>
            </a:r>
            <a:r>
              <a:rPr lang="en-US" sz="1600" dirty="0">
                <a:solidFill>
                  <a:srgbClr val="FF856D"/>
                </a:solidFill>
                <a:latin typeface="Times New Roman" panose="02020603050405020304" pitchFamily="18" charset="0"/>
                <a:cs typeface="Times New Roman" panose="02020603050405020304" pitchFamily="18" charset="0"/>
              </a:rPr>
              <a:t>condition part </a:t>
            </a:r>
            <a:r>
              <a:rPr lang="en-US" sz="1600" dirty="0">
                <a:solidFill>
                  <a:prstClr val="white"/>
                </a:solidFill>
                <a:latin typeface="Times New Roman" panose="02020603050405020304" pitchFamily="18" charset="0"/>
                <a:cs typeface="Times New Roman" panose="02020603050405020304" pitchFamily="18" charset="0"/>
              </a:rPr>
              <a:t>of the rule determines which rule may be applied to a problem. And the </a:t>
            </a:r>
            <a:r>
              <a:rPr lang="en-US" sz="1600" dirty="0">
                <a:solidFill>
                  <a:srgbClr val="FF856D"/>
                </a:solidFill>
                <a:latin typeface="Times New Roman" panose="02020603050405020304" pitchFamily="18" charset="0"/>
                <a:cs typeface="Times New Roman" panose="02020603050405020304" pitchFamily="18" charset="0"/>
              </a:rPr>
              <a:t>action part </a:t>
            </a:r>
            <a:r>
              <a:rPr lang="en-US" sz="1600" dirty="0">
                <a:solidFill>
                  <a:prstClr val="white"/>
                </a:solidFill>
                <a:latin typeface="Times New Roman" panose="02020603050405020304" pitchFamily="18" charset="0"/>
                <a:cs typeface="Times New Roman" panose="02020603050405020304" pitchFamily="18" charset="0"/>
              </a:rPr>
              <a:t>carries out the associated problem-solving steps. This complete process is called a </a:t>
            </a:r>
            <a:r>
              <a:rPr lang="en-US" sz="1600" dirty="0">
                <a:solidFill>
                  <a:srgbClr val="FF856D"/>
                </a:solidFill>
                <a:latin typeface="Times New Roman" panose="02020603050405020304" pitchFamily="18" charset="0"/>
                <a:cs typeface="Times New Roman" panose="02020603050405020304" pitchFamily="18" charset="0"/>
              </a:rPr>
              <a:t>recognize-act cycle</a:t>
            </a:r>
            <a:r>
              <a:rPr lang="en-US" sz="1600" dirty="0">
                <a:solidFill>
                  <a:prstClr val="white"/>
                </a:solidFill>
                <a:latin typeface="Times New Roman" panose="02020603050405020304" pitchFamily="18" charset="0"/>
                <a:cs typeface="Times New Roman" panose="02020603050405020304" pitchFamily="18" charset="0"/>
              </a:rPr>
              <a:t>.</a:t>
            </a:r>
          </a:p>
          <a:p>
            <a:pPr marL="342900" lvl="0" indent="-342900" algn="just">
              <a:spcBef>
                <a:spcPct val="20000"/>
              </a:spcBef>
              <a:buFont typeface="Wingdings" panose="05000000000000000000" pitchFamily="2" charset="2"/>
              <a:buChar char="v"/>
            </a:pPr>
            <a:r>
              <a:rPr lang="en-US" sz="1600" dirty="0">
                <a:solidFill>
                  <a:prstClr val="white"/>
                </a:solidFill>
                <a:latin typeface="Times New Roman" panose="02020603050405020304" pitchFamily="18" charset="0"/>
                <a:cs typeface="Times New Roman" panose="02020603050405020304" pitchFamily="18" charset="0"/>
              </a:rPr>
              <a:t>2. The </a:t>
            </a:r>
            <a:r>
              <a:rPr lang="en-US" sz="1600" dirty="0">
                <a:solidFill>
                  <a:srgbClr val="FF856D"/>
                </a:solidFill>
                <a:latin typeface="Times New Roman" panose="02020603050405020304" pitchFamily="18" charset="0"/>
                <a:cs typeface="Times New Roman" panose="02020603050405020304" pitchFamily="18" charset="0"/>
              </a:rPr>
              <a:t>working memory </a:t>
            </a:r>
            <a:r>
              <a:rPr lang="en-US" sz="1600" dirty="0">
                <a:solidFill>
                  <a:prstClr val="white"/>
                </a:solidFill>
                <a:latin typeface="Times New Roman" panose="02020603050405020304" pitchFamily="18" charset="0"/>
                <a:cs typeface="Times New Roman" panose="02020603050405020304" pitchFamily="18" charset="0"/>
              </a:rPr>
              <a:t>contains the description of the current state of problems and events which are solving. Rules can write knowledge (update) to the working memory. This knowledge match and may fire other rules</a:t>
            </a:r>
            <a:r>
              <a:rPr lang="en-US" sz="1600" dirty="0" smtClean="0">
                <a:solidFill>
                  <a:prstClr val="white"/>
                </a:solidFill>
                <a:latin typeface="Times New Roman" panose="02020603050405020304" pitchFamily="18" charset="0"/>
                <a:cs typeface="Times New Roman" panose="02020603050405020304" pitchFamily="18" charset="0"/>
              </a:rPr>
              <a:t>.</a:t>
            </a:r>
          </a:p>
          <a:p>
            <a:pPr marL="342900" indent="-342900" algn="just">
              <a:spcBef>
                <a:spcPct val="20000"/>
              </a:spcBef>
              <a:buFont typeface="Wingdings" panose="05000000000000000000" pitchFamily="2" charset="2"/>
              <a:buChar char="v"/>
            </a:pPr>
            <a:r>
              <a:rPr lang="en-US" sz="1600" dirty="0">
                <a:solidFill>
                  <a:schemeClr val="bg1"/>
                </a:solidFill>
                <a:latin typeface="Times New Roman" panose="02020603050405020304" pitchFamily="18" charset="0"/>
                <a:cs typeface="Times New Roman" panose="02020603050405020304" pitchFamily="18" charset="0"/>
              </a:rPr>
              <a:t>3.  If there is a new situation (state) generates, then multiple production rules will be fired together, this is called conflict set. In this situation, the agent/system needs to select a rule from these sets, and it is called a conflict resolution.</a:t>
            </a:r>
          </a:p>
          <a:p>
            <a:pPr marL="342900" lvl="0" indent="-342900" algn="just">
              <a:spcBef>
                <a:spcPct val="20000"/>
              </a:spcBef>
              <a:buFont typeface="Wingdings" panose="05000000000000000000" pitchFamily="2" charset="2"/>
              <a:buChar char="v"/>
            </a:pPr>
            <a:endParaRPr lang="en-US" sz="1600" dirty="0">
              <a:solidFill>
                <a:prstClr val="white"/>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21225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43555" y="1044700"/>
            <a:ext cx="6541575" cy="1402202"/>
          </a:xfrm>
          <a:prstGeom prst="rect">
            <a:avLst/>
          </a:prstGeom>
        </p:spPr>
      </p:pic>
      <p:pic>
        <p:nvPicPr>
          <p:cNvPr id="6" name="Picture 5"/>
          <p:cNvPicPr>
            <a:picLocks noChangeAspect="1"/>
          </p:cNvPicPr>
          <p:nvPr/>
        </p:nvPicPr>
        <p:blipFill>
          <a:blip r:embed="rId3"/>
          <a:stretch>
            <a:fillRect/>
          </a:stretch>
        </p:blipFill>
        <p:spPr>
          <a:xfrm>
            <a:off x="143555" y="2571750"/>
            <a:ext cx="8754615" cy="1646063"/>
          </a:xfrm>
          <a:prstGeom prst="rect">
            <a:avLst/>
          </a:prstGeom>
        </p:spPr>
      </p:pic>
    </p:spTree>
    <p:extLst>
      <p:ext uri="{BB962C8B-B14F-4D97-AF65-F5344CB8AC3E}">
        <p14:creationId xmlns:p14="http://schemas.microsoft.com/office/powerpoint/2010/main" val="3813224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3555" y="1502815"/>
            <a:ext cx="8856890" cy="2708434"/>
          </a:xfrm>
          <a:prstGeom prst="rect">
            <a:avLst/>
          </a:prstGeom>
        </p:spPr>
        <p:txBody>
          <a:bodyPr wrap="square">
            <a:spAutoFit/>
          </a:bodyPr>
          <a:lstStyle/>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r>
              <a:rPr lang="en-US" b="1" dirty="0">
                <a:solidFill>
                  <a:srgbClr val="FF856D"/>
                </a:solidFill>
                <a:latin typeface="Times New Roman" panose="02020603050405020304" pitchFamily="18" charset="0"/>
                <a:cs typeface="Times New Roman" panose="02020603050405020304" pitchFamily="18" charset="0"/>
              </a:rPr>
              <a:t>Disadvantages of Production rule</a:t>
            </a:r>
            <a:r>
              <a:rPr lang="en-US" b="1" dirty="0" smtClean="0">
                <a:latin typeface="Times New Roman" panose="02020603050405020304" pitchFamily="18" charset="0"/>
                <a:cs typeface="Times New Roman" panose="02020603050405020304" pitchFamily="18" charset="0"/>
              </a:rPr>
              <a:t>:</a:t>
            </a:r>
          </a:p>
          <a:p>
            <a:endParaRPr lang="en-US" b="1" dirty="0">
              <a:latin typeface="Times New Roman" panose="02020603050405020304" pitchFamily="18" charset="0"/>
              <a:cs typeface="Times New Roman" panose="02020603050405020304" pitchFamily="18" charset="0"/>
            </a:endParaRPr>
          </a:p>
          <a:p>
            <a:r>
              <a:rPr lang="en-US" sz="1600" dirty="0">
                <a:solidFill>
                  <a:schemeClr val="bg1"/>
                </a:solidFill>
                <a:latin typeface="Times New Roman" panose="02020603050405020304" pitchFamily="18" charset="0"/>
                <a:cs typeface="Times New Roman" panose="02020603050405020304" pitchFamily="18" charset="0"/>
              </a:rPr>
              <a:t>Production rule system does not exhibit any learning capabilities, as it does not store the result of the problem for the future uses. </a:t>
            </a:r>
          </a:p>
          <a:p>
            <a:r>
              <a:rPr lang="en-US" sz="1600" dirty="0">
                <a:solidFill>
                  <a:schemeClr val="bg1"/>
                </a:solidFill>
                <a:latin typeface="Times New Roman" panose="02020603050405020304" pitchFamily="18" charset="0"/>
                <a:cs typeface="Times New Roman" panose="02020603050405020304" pitchFamily="18" charset="0"/>
              </a:rPr>
              <a:t>During the execution of the program, many rules may be active hence rule-based production systems are inefficient</a:t>
            </a:r>
          </a:p>
          <a:p>
            <a:endParaRPr lang="en-US" sz="1600" dirty="0">
              <a:solidFill>
                <a:schemeClr val="bg1"/>
              </a:solidFill>
              <a:latin typeface="Times New Roman" panose="02020603050405020304" pitchFamily="18" charset="0"/>
              <a:cs typeface="Times New Roman" panose="02020603050405020304" pitchFamily="18" charset="0"/>
            </a:endParaRPr>
          </a:p>
          <a:p>
            <a:r>
              <a:rPr lang="en-US" i="1" dirty="0">
                <a:solidFill>
                  <a:schemeClr val="bg1"/>
                </a:solidFill>
                <a:latin typeface="Times New Roman" panose="02020603050405020304" pitchFamily="18" charset="0"/>
                <a:cs typeface="Times New Roman" panose="02020603050405020304" pitchFamily="18" charset="0"/>
              </a:rPr>
              <a:t>Note: The production rules as knowledge representation mechanism are used in the design of many "Rule-based systems"  also called "Production systems" . </a:t>
            </a:r>
          </a:p>
        </p:txBody>
      </p:sp>
    </p:spTree>
    <p:extLst>
      <p:ext uri="{BB962C8B-B14F-4D97-AF65-F5344CB8AC3E}">
        <p14:creationId xmlns:p14="http://schemas.microsoft.com/office/powerpoint/2010/main" val="29470918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59785" y="128470"/>
            <a:ext cx="3354444" cy="400110"/>
          </a:xfrm>
          <a:prstGeom prst="rect">
            <a:avLst/>
          </a:prstGeom>
        </p:spPr>
        <p:txBody>
          <a:bodyPr wrap="none">
            <a:spAutoFit/>
          </a:bodyPr>
          <a:lstStyle/>
          <a:p>
            <a:r>
              <a:rPr lang="en-US" sz="2000" dirty="0"/>
              <a:t> </a:t>
            </a:r>
            <a:r>
              <a:rPr lang="en-US" b="1" dirty="0">
                <a:solidFill>
                  <a:schemeClr val="accent1">
                    <a:lumMod val="75000"/>
                  </a:schemeClr>
                </a:solidFill>
                <a:latin typeface="Times New Roman" panose="02020603050405020304" pitchFamily="18" charset="0"/>
                <a:cs typeface="Times New Roman" panose="02020603050405020304" pitchFamily="18" charset="0"/>
              </a:rPr>
              <a:t>Rule-based Production Systems</a:t>
            </a:r>
            <a:endParaRPr lang="en-US" b="1" dirty="0">
              <a:solidFill>
                <a:schemeClr val="accent1">
                  <a:lumMod val="75000"/>
                </a:schemeClr>
              </a:solidFill>
            </a:endParaRPr>
          </a:p>
        </p:txBody>
      </p:sp>
      <p:sp>
        <p:nvSpPr>
          <p:cNvPr id="3" name="Rectangle 2"/>
          <p:cNvSpPr/>
          <p:nvPr/>
        </p:nvSpPr>
        <p:spPr>
          <a:xfrm>
            <a:off x="0" y="1044700"/>
            <a:ext cx="9000445" cy="4425827"/>
          </a:xfrm>
          <a:prstGeom prst="rect">
            <a:avLst/>
          </a:prstGeom>
        </p:spPr>
        <p:txBody>
          <a:bodyPr wrap="square">
            <a:spAutoFit/>
          </a:bodyPr>
          <a:lstStyle/>
          <a:p>
            <a:pPr lvl="0" algn="just">
              <a:spcBef>
                <a:spcPct val="20000"/>
              </a:spcBef>
            </a:pPr>
            <a:r>
              <a:rPr lang="en-US" sz="1600" dirty="0">
                <a:solidFill>
                  <a:prstClr val="white"/>
                </a:solidFill>
                <a:latin typeface="Times New Roman" panose="02020603050405020304" pitchFamily="18" charset="0"/>
                <a:cs typeface="Times New Roman" panose="02020603050405020304" pitchFamily="18" charset="0"/>
              </a:rPr>
              <a:t>Three major types of rules used in the Rule-based production systems. </a:t>
            </a:r>
          </a:p>
          <a:p>
            <a:pPr lvl="0" algn="just">
              <a:spcBef>
                <a:spcPct val="20000"/>
              </a:spcBef>
            </a:pPr>
            <a:r>
              <a:rPr lang="en-US" sz="1600" dirty="0">
                <a:solidFill>
                  <a:prstClr val="white"/>
                </a:solidFill>
                <a:latin typeface="Times New Roman" panose="02020603050405020304" pitchFamily="18" charset="0"/>
                <a:cs typeface="Times New Roman" panose="02020603050405020304" pitchFamily="18" charset="0"/>
              </a:rPr>
              <a:t>  ■ </a:t>
            </a:r>
            <a:r>
              <a:rPr lang="en-US" sz="1600" i="1" dirty="0">
                <a:solidFill>
                  <a:srgbClr val="FF856D"/>
                </a:solidFill>
                <a:latin typeface="Times New Roman" panose="02020603050405020304" pitchFamily="18" charset="0"/>
                <a:cs typeface="Times New Roman" panose="02020603050405020304" pitchFamily="18" charset="0"/>
              </a:rPr>
              <a:t>Knowledge Declarative Rules </a:t>
            </a:r>
            <a:r>
              <a:rPr lang="en-US" sz="1600" i="1" dirty="0">
                <a:solidFill>
                  <a:prstClr val="white"/>
                </a:solidFill>
                <a:latin typeface="Times New Roman" panose="02020603050405020304" pitchFamily="18" charset="0"/>
                <a:cs typeface="Times New Roman" panose="02020603050405020304" pitchFamily="18" charset="0"/>
              </a:rPr>
              <a:t>:</a:t>
            </a:r>
            <a:r>
              <a:rPr lang="en-US" sz="1600" dirty="0">
                <a:solidFill>
                  <a:prstClr val="white"/>
                </a:solidFill>
                <a:latin typeface="Times New Roman" panose="02020603050405020304" pitchFamily="18" charset="0"/>
                <a:cs typeface="Times New Roman" panose="02020603050405020304" pitchFamily="18" charset="0"/>
              </a:rPr>
              <a:t>  These rules state all the facts and relationships about a problem.  e.g.,   IF  inflation rate declines  THEN  the price of gold goes down. These rules are a part of the knowledge base.  </a:t>
            </a:r>
          </a:p>
          <a:p>
            <a:pPr lvl="0" algn="just">
              <a:spcBef>
                <a:spcPct val="20000"/>
              </a:spcBef>
            </a:pPr>
            <a:endParaRPr lang="en-US" sz="1600" dirty="0">
              <a:solidFill>
                <a:prstClr val="white"/>
              </a:solidFill>
              <a:latin typeface="Times New Roman" panose="02020603050405020304" pitchFamily="18" charset="0"/>
              <a:cs typeface="Times New Roman" panose="02020603050405020304" pitchFamily="18" charset="0"/>
            </a:endParaRPr>
          </a:p>
          <a:p>
            <a:pPr lvl="0" algn="just">
              <a:spcBef>
                <a:spcPct val="20000"/>
              </a:spcBef>
            </a:pPr>
            <a:r>
              <a:rPr lang="en-US" sz="1600" dirty="0">
                <a:solidFill>
                  <a:prstClr val="white"/>
                </a:solidFill>
                <a:latin typeface="Times New Roman" panose="02020603050405020304" pitchFamily="18" charset="0"/>
                <a:cs typeface="Times New Roman" panose="02020603050405020304" pitchFamily="18" charset="0"/>
              </a:rPr>
              <a:t>  ■ </a:t>
            </a:r>
            <a:r>
              <a:rPr lang="en-US" sz="1600" i="1" dirty="0">
                <a:solidFill>
                  <a:srgbClr val="FF856D"/>
                </a:solidFill>
                <a:latin typeface="Times New Roman" panose="02020603050405020304" pitchFamily="18" charset="0"/>
                <a:cs typeface="Times New Roman" panose="02020603050405020304" pitchFamily="18" charset="0"/>
              </a:rPr>
              <a:t>Inference Procedural Rules </a:t>
            </a:r>
            <a:r>
              <a:rPr lang="en-US" sz="1600" i="1" dirty="0">
                <a:solidFill>
                  <a:prstClr val="white"/>
                </a:solidFill>
                <a:latin typeface="Times New Roman" panose="02020603050405020304" pitchFamily="18" charset="0"/>
                <a:cs typeface="Times New Roman" panose="02020603050405020304" pitchFamily="18" charset="0"/>
              </a:rPr>
              <a:t>:  </a:t>
            </a:r>
            <a:r>
              <a:rPr lang="en-US" sz="1600" dirty="0">
                <a:solidFill>
                  <a:prstClr val="white"/>
                </a:solidFill>
                <a:latin typeface="Times New Roman" panose="02020603050405020304" pitchFamily="18" charset="0"/>
                <a:cs typeface="Times New Roman" panose="02020603050405020304" pitchFamily="18" charset="0"/>
              </a:rPr>
              <a:t>These rules advise on how to solve a problem, while certain facts are known.  e.g.,     IF the data needed is not in the system             THEN request it from the user. These rules are part of the inference engine.  </a:t>
            </a:r>
          </a:p>
          <a:p>
            <a:pPr lvl="0" algn="just">
              <a:spcBef>
                <a:spcPct val="20000"/>
              </a:spcBef>
            </a:pPr>
            <a:endParaRPr lang="en-US" sz="1600" dirty="0">
              <a:solidFill>
                <a:prstClr val="white"/>
              </a:solidFill>
              <a:latin typeface="Times New Roman" panose="02020603050405020304" pitchFamily="18" charset="0"/>
              <a:cs typeface="Times New Roman" panose="02020603050405020304" pitchFamily="18" charset="0"/>
            </a:endParaRPr>
          </a:p>
          <a:p>
            <a:pPr lvl="0" algn="just">
              <a:spcBef>
                <a:spcPct val="20000"/>
              </a:spcBef>
            </a:pPr>
            <a:r>
              <a:rPr lang="en-US" sz="1600" dirty="0">
                <a:solidFill>
                  <a:prstClr val="white"/>
                </a:solidFill>
                <a:latin typeface="Times New Roman" panose="02020603050405020304" pitchFamily="18" charset="0"/>
                <a:cs typeface="Times New Roman" panose="02020603050405020304" pitchFamily="18" charset="0"/>
              </a:rPr>
              <a:t>  ■ </a:t>
            </a:r>
            <a:r>
              <a:rPr lang="en-US" sz="1600" i="1" dirty="0">
                <a:solidFill>
                  <a:srgbClr val="FF856D"/>
                </a:solidFill>
                <a:latin typeface="Times New Roman" panose="02020603050405020304" pitchFamily="18" charset="0"/>
                <a:cs typeface="Times New Roman" panose="02020603050405020304" pitchFamily="18" charset="0"/>
              </a:rPr>
              <a:t>Meta rules </a:t>
            </a:r>
            <a:r>
              <a:rPr lang="en-US" sz="1600" i="1" dirty="0">
                <a:solidFill>
                  <a:prstClr val="white"/>
                </a:solidFill>
                <a:latin typeface="Times New Roman" panose="02020603050405020304" pitchFamily="18" charset="0"/>
                <a:cs typeface="Times New Roman" panose="02020603050405020304" pitchFamily="18" charset="0"/>
              </a:rPr>
              <a:t>:  </a:t>
            </a:r>
            <a:r>
              <a:rPr lang="en-US" sz="1600" dirty="0">
                <a:solidFill>
                  <a:prstClr val="white"/>
                </a:solidFill>
                <a:latin typeface="Times New Roman" panose="02020603050405020304" pitchFamily="18" charset="0"/>
                <a:cs typeface="Times New Roman" panose="02020603050405020304" pitchFamily="18" charset="0"/>
              </a:rPr>
              <a:t>These are rules for making rules. Meta-rules reason about which rules should be considered for firing.  e.g.,    IF the rules which do not mention the current goal in  their premise, AND there are rules which do mention the current goal in their premise, THEN the former rule should be used in preference to the latter. </a:t>
            </a:r>
            <a:endParaRPr lang="en-US" sz="1600" dirty="0" smtClean="0">
              <a:solidFill>
                <a:prstClr val="white"/>
              </a:solidFill>
              <a:latin typeface="Times New Roman" panose="02020603050405020304" pitchFamily="18" charset="0"/>
              <a:cs typeface="Times New Roman" panose="02020603050405020304" pitchFamily="18" charset="0"/>
            </a:endParaRPr>
          </a:p>
          <a:p>
            <a:pPr lvl="0">
              <a:spcBef>
                <a:spcPct val="20000"/>
              </a:spcBef>
            </a:pPr>
            <a:r>
              <a:rPr lang="en-US" sz="1600" dirty="0">
                <a:solidFill>
                  <a:prstClr val="white"/>
                </a:solidFill>
                <a:latin typeface="Times New Roman" panose="02020603050405020304" pitchFamily="18" charset="0"/>
                <a:cs typeface="Times New Roman" panose="02020603050405020304" pitchFamily="18" charset="0"/>
              </a:rPr>
              <a:t>− Meta-rules </a:t>
            </a:r>
            <a:r>
              <a:rPr lang="en-US" sz="1600" dirty="0">
                <a:solidFill>
                  <a:srgbClr val="FF856D"/>
                </a:solidFill>
                <a:latin typeface="Times New Roman" panose="02020603050405020304" pitchFamily="18" charset="0"/>
                <a:cs typeface="Times New Roman" panose="02020603050405020304" pitchFamily="18" charset="0"/>
              </a:rPr>
              <a:t>direct</a:t>
            </a:r>
            <a:r>
              <a:rPr lang="en-US" sz="1600" dirty="0">
                <a:solidFill>
                  <a:prstClr val="white"/>
                </a:solidFill>
                <a:latin typeface="Times New Roman" panose="02020603050405020304" pitchFamily="18" charset="0"/>
                <a:cs typeface="Times New Roman" panose="02020603050405020304" pitchFamily="18" charset="0"/>
              </a:rPr>
              <a:t> reasoning rather than actually performing reasoning. </a:t>
            </a:r>
          </a:p>
          <a:p>
            <a:pPr lvl="0">
              <a:spcBef>
                <a:spcPct val="20000"/>
              </a:spcBef>
            </a:pPr>
            <a:r>
              <a:rPr lang="en-US" sz="1600" dirty="0" smtClean="0">
                <a:solidFill>
                  <a:prstClr val="white"/>
                </a:solidFill>
                <a:latin typeface="Times New Roman" panose="02020603050405020304" pitchFamily="18" charset="0"/>
                <a:cs typeface="Times New Roman" panose="02020603050405020304" pitchFamily="18" charset="0"/>
              </a:rPr>
              <a:t>− </a:t>
            </a:r>
            <a:r>
              <a:rPr lang="en-US" sz="1600" dirty="0">
                <a:solidFill>
                  <a:prstClr val="white"/>
                </a:solidFill>
                <a:latin typeface="Times New Roman" panose="02020603050405020304" pitchFamily="18" charset="0"/>
                <a:cs typeface="Times New Roman" panose="02020603050405020304" pitchFamily="18" charset="0"/>
              </a:rPr>
              <a:t>Meta-rules specify </a:t>
            </a:r>
            <a:r>
              <a:rPr lang="en-US" sz="1600" dirty="0">
                <a:solidFill>
                  <a:srgbClr val="FF856D"/>
                </a:solidFill>
                <a:latin typeface="Times New Roman" panose="02020603050405020304" pitchFamily="18" charset="0"/>
                <a:cs typeface="Times New Roman" panose="02020603050405020304" pitchFamily="18" charset="0"/>
              </a:rPr>
              <a:t>which rules</a:t>
            </a:r>
            <a:r>
              <a:rPr lang="en-US" sz="1600" dirty="0">
                <a:solidFill>
                  <a:prstClr val="white"/>
                </a:solidFill>
                <a:latin typeface="Times New Roman" panose="02020603050405020304" pitchFamily="18" charset="0"/>
                <a:cs typeface="Times New Roman" panose="02020603050405020304" pitchFamily="18" charset="0"/>
              </a:rPr>
              <a:t> should be considered and </a:t>
            </a:r>
            <a:r>
              <a:rPr lang="en-US" sz="1600" dirty="0">
                <a:solidFill>
                  <a:srgbClr val="FF856D"/>
                </a:solidFill>
                <a:latin typeface="Times New Roman" panose="02020603050405020304" pitchFamily="18" charset="0"/>
                <a:cs typeface="Times New Roman" panose="02020603050405020304" pitchFamily="18" charset="0"/>
              </a:rPr>
              <a:t>in which order </a:t>
            </a:r>
            <a:r>
              <a:rPr lang="en-US" sz="1600" dirty="0">
                <a:solidFill>
                  <a:prstClr val="white"/>
                </a:solidFill>
                <a:latin typeface="Times New Roman" panose="02020603050405020304" pitchFamily="18" charset="0"/>
                <a:cs typeface="Times New Roman" panose="02020603050405020304" pitchFamily="18" charset="0"/>
              </a:rPr>
              <a:t>they should be invoked. </a:t>
            </a:r>
          </a:p>
          <a:p>
            <a:pPr lvl="0" algn="just">
              <a:spcBef>
                <a:spcPct val="20000"/>
              </a:spcBef>
            </a:pPr>
            <a:endParaRPr lang="en-US" sz="1600" dirty="0">
              <a:solidFill>
                <a:prstClr val="white"/>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99526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6260" y="1350110"/>
            <a:ext cx="8551480" cy="2800767"/>
          </a:xfrm>
          <a:prstGeom prst="rect">
            <a:avLst/>
          </a:prstGeom>
        </p:spPr>
        <p:txBody>
          <a:bodyPr wrap="square">
            <a:spAutoFit/>
          </a:bodyPr>
          <a:lstStyle/>
          <a:p>
            <a:r>
              <a:rPr lang="en-US" sz="1600" dirty="0">
                <a:solidFill>
                  <a:schemeClr val="bg1"/>
                </a:solidFill>
                <a:latin typeface="Times New Roman" panose="02020603050405020304" pitchFamily="18" charset="0"/>
                <a:cs typeface="Times New Roman" panose="02020603050405020304" pitchFamily="18" charset="0"/>
              </a:rPr>
              <a:t>Alternative representations include:</a:t>
            </a:r>
          </a:p>
          <a:p>
            <a:pPr marL="285750" indent="-285750">
              <a:buFont typeface="Wingdings" panose="05000000000000000000" pitchFamily="2" charset="2"/>
              <a:buChar char="v"/>
            </a:pPr>
            <a:r>
              <a:rPr lang="en-US" sz="1600" dirty="0" smtClean="0">
                <a:solidFill>
                  <a:schemeClr val="bg1"/>
                </a:solidFill>
                <a:latin typeface="Times New Roman" panose="02020603050405020304" pitchFamily="18" charset="0"/>
                <a:cs typeface="Times New Roman" panose="02020603050405020304" pitchFamily="18" charset="0"/>
              </a:rPr>
              <a:t>Semantic nets</a:t>
            </a:r>
          </a:p>
          <a:p>
            <a:pPr marL="285750" indent="-285750">
              <a:buFont typeface="Wingdings" panose="05000000000000000000" pitchFamily="2" charset="2"/>
              <a:buChar char="v"/>
            </a:pPr>
            <a:r>
              <a:rPr lang="en-US" sz="1600" dirty="0" smtClean="0">
                <a:solidFill>
                  <a:schemeClr val="bg1"/>
                </a:solidFill>
                <a:latin typeface="Times New Roman" panose="02020603050405020304" pitchFamily="18" charset="0"/>
                <a:cs typeface="Times New Roman" panose="02020603050405020304" pitchFamily="18" charset="0"/>
              </a:rPr>
              <a:t> Frames</a:t>
            </a:r>
          </a:p>
          <a:p>
            <a:pPr marL="285750" indent="-285750">
              <a:buFont typeface="Wingdings" panose="05000000000000000000" pitchFamily="2" charset="2"/>
              <a:buChar char="v"/>
            </a:pPr>
            <a:r>
              <a:rPr lang="en-US" sz="1600" dirty="0" smtClean="0">
                <a:solidFill>
                  <a:schemeClr val="bg1"/>
                </a:solidFill>
                <a:latin typeface="Times New Roman" panose="02020603050405020304" pitchFamily="18" charset="0"/>
                <a:cs typeface="Times New Roman" panose="02020603050405020304" pitchFamily="18" charset="0"/>
              </a:rPr>
              <a:t> Scripts</a:t>
            </a:r>
          </a:p>
          <a:p>
            <a:endParaRPr lang="en-US" sz="1600" dirty="0" smtClean="0">
              <a:solidFill>
                <a:schemeClr val="bg1"/>
              </a:solidFill>
              <a:latin typeface="Times New Roman" panose="02020603050405020304" pitchFamily="18" charset="0"/>
              <a:cs typeface="Times New Roman" panose="02020603050405020304" pitchFamily="18" charset="0"/>
            </a:endParaRPr>
          </a:p>
          <a:p>
            <a:r>
              <a:rPr lang="en-US" sz="1600" b="1" dirty="0">
                <a:solidFill>
                  <a:schemeClr val="bg1"/>
                </a:solidFill>
                <a:latin typeface="Times New Roman" panose="02020603050405020304" pitchFamily="18" charset="0"/>
                <a:cs typeface="Times New Roman" panose="02020603050405020304" pitchFamily="18" charset="0"/>
              </a:rPr>
              <a:t>Semantic Nets:</a:t>
            </a:r>
          </a:p>
          <a:p>
            <a:r>
              <a:rPr lang="en-US" sz="1600" dirty="0">
                <a:solidFill>
                  <a:schemeClr val="bg1"/>
                </a:solidFill>
                <a:latin typeface="Times New Roman" panose="02020603050405020304" pitchFamily="18" charset="0"/>
                <a:cs typeface="Times New Roman" panose="02020603050405020304" pitchFamily="18" charset="0"/>
              </a:rPr>
              <a:t>These are a graphical way to explain the structure and relationships in </a:t>
            </a:r>
            <a:r>
              <a:rPr lang="en-US" sz="1600" dirty="0" smtClean="0">
                <a:solidFill>
                  <a:schemeClr val="bg1"/>
                </a:solidFill>
                <a:latin typeface="Times New Roman" panose="02020603050405020304" pitchFamily="18" charset="0"/>
                <a:cs typeface="Times New Roman" panose="02020603050405020304" pitchFamily="18" charset="0"/>
              </a:rPr>
              <a:t>a domain </a:t>
            </a:r>
            <a:r>
              <a:rPr lang="en-US" sz="1600" dirty="0">
                <a:solidFill>
                  <a:schemeClr val="bg1"/>
                </a:solidFill>
                <a:latin typeface="Times New Roman" panose="02020603050405020304" pitchFamily="18" charset="0"/>
                <a:cs typeface="Times New Roman" panose="02020603050405020304" pitchFamily="18" charset="0"/>
              </a:rPr>
              <a:t>of interest. Here, relationships are denoted using links. Certain </a:t>
            </a:r>
            <a:r>
              <a:rPr lang="en-US" sz="1600" dirty="0" smtClean="0">
                <a:solidFill>
                  <a:schemeClr val="bg1"/>
                </a:solidFill>
                <a:latin typeface="Times New Roman" panose="02020603050405020304" pitchFamily="18" charset="0"/>
                <a:cs typeface="Times New Roman" panose="02020603050405020304" pitchFamily="18" charset="0"/>
              </a:rPr>
              <a:t>links, such </a:t>
            </a:r>
            <a:r>
              <a:rPr lang="en-US" sz="1600" dirty="0">
                <a:solidFill>
                  <a:schemeClr val="bg1"/>
                </a:solidFill>
                <a:latin typeface="Times New Roman" panose="02020603050405020304" pitchFamily="18" charset="0"/>
                <a:cs typeface="Times New Roman" panose="02020603050405020304" pitchFamily="18" charset="0"/>
              </a:rPr>
              <a:t>as </a:t>
            </a:r>
            <a:r>
              <a:rPr lang="en-US" sz="1600" b="1" dirty="0">
                <a:solidFill>
                  <a:schemeClr val="bg1"/>
                </a:solidFill>
                <a:latin typeface="Times New Roman" panose="02020603050405020304" pitchFamily="18" charset="0"/>
                <a:cs typeface="Times New Roman" panose="02020603050405020304" pitchFamily="18" charset="0"/>
              </a:rPr>
              <a:t>ISA </a:t>
            </a:r>
            <a:r>
              <a:rPr lang="en-US" sz="1600" dirty="0">
                <a:solidFill>
                  <a:schemeClr val="bg1"/>
                </a:solidFill>
                <a:latin typeface="Times New Roman" panose="02020603050405020304" pitchFamily="18" charset="0"/>
                <a:cs typeface="Times New Roman" panose="02020603050405020304" pitchFamily="18" charset="0"/>
              </a:rPr>
              <a:t>or </a:t>
            </a:r>
            <a:r>
              <a:rPr lang="en-US" sz="1600" b="1" dirty="0">
                <a:solidFill>
                  <a:srgbClr val="00B0F0"/>
                </a:solidFill>
                <a:latin typeface="Times New Roman" panose="02020603050405020304" pitchFamily="18" charset="0"/>
                <a:cs typeface="Times New Roman" panose="02020603050405020304" pitchFamily="18" charset="0"/>
              </a:rPr>
              <a:t>IS-A-KIND-OF</a:t>
            </a:r>
            <a:r>
              <a:rPr lang="en-US" sz="1600" dirty="0">
                <a:solidFill>
                  <a:schemeClr val="bg1"/>
                </a:solidFill>
                <a:latin typeface="Times New Roman" panose="02020603050405020304" pitchFamily="18" charset="0"/>
                <a:cs typeface="Times New Roman" panose="02020603050405020304" pitchFamily="18" charset="0"/>
              </a:rPr>
              <a:t>, indicate </a:t>
            </a:r>
            <a:r>
              <a:rPr lang="en-US" sz="1600" dirty="0">
                <a:solidFill>
                  <a:srgbClr val="00B0F0"/>
                </a:solidFill>
                <a:latin typeface="Times New Roman" panose="02020603050405020304" pitchFamily="18" charset="0"/>
                <a:cs typeface="Times New Roman" panose="02020603050405020304" pitchFamily="18" charset="0"/>
              </a:rPr>
              <a:t>class membership</a:t>
            </a:r>
            <a:r>
              <a:rPr lang="en-US" sz="1600" dirty="0">
                <a:solidFill>
                  <a:schemeClr val="bg1"/>
                </a:solidFill>
                <a:latin typeface="Times New Roman" panose="02020603050405020304" pitchFamily="18" charset="0"/>
                <a:cs typeface="Times New Roman" panose="02020603050405020304" pitchFamily="18" charset="0"/>
              </a:rPr>
              <a:t>, meaning that </a:t>
            </a:r>
            <a:r>
              <a:rPr lang="en-US" sz="1600" dirty="0" smtClean="0">
                <a:solidFill>
                  <a:schemeClr val="bg1"/>
                </a:solidFill>
                <a:latin typeface="Times New Roman" panose="02020603050405020304" pitchFamily="18" charset="0"/>
                <a:cs typeface="Times New Roman" panose="02020603050405020304" pitchFamily="18" charset="0"/>
              </a:rPr>
              <a:t>an object </a:t>
            </a:r>
            <a:r>
              <a:rPr lang="en-US" sz="1600" dirty="0">
                <a:solidFill>
                  <a:schemeClr val="bg1"/>
                </a:solidFill>
                <a:latin typeface="Times New Roman" panose="02020603050405020304" pitchFamily="18" charset="0"/>
                <a:cs typeface="Times New Roman" panose="02020603050405020304" pitchFamily="18" charset="0"/>
              </a:rPr>
              <a:t>can inherit</a:t>
            </a:r>
            <a:r>
              <a:rPr lang="en-US" sz="1600" i="1" dirty="0">
                <a:solidFill>
                  <a:schemeClr val="bg1"/>
                </a:solidFill>
                <a:latin typeface="Times New Roman" panose="02020603050405020304" pitchFamily="18" charset="0"/>
                <a:cs typeface="Times New Roman" panose="02020603050405020304" pitchFamily="18" charset="0"/>
              </a:rPr>
              <a:t> </a:t>
            </a:r>
            <a:r>
              <a:rPr lang="en-US" sz="1600" dirty="0">
                <a:solidFill>
                  <a:schemeClr val="bg1"/>
                </a:solidFill>
                <a:latin typeface="Times New Roman" panose="02020603050405020304" pitchFamily="18" charset="0"/>
                <a:cs typeface="Times New Roman" panose="02020603050405020304" pitchFamily="18" charset="0"/>
              </a:rPr>
              <a:t>features of a superclass. Here </a:t>
            </a:r>
            <a:r>
              <a:rPr lang="en-US" sz="1600" i="1" dirty="0">
                <a:solidFill>
                  <a:schemeClr val="bg1"/>
                </a:solidFill>
                <a:latin typeface="Times New Roman" panose="02020603050405020304" pitchFamily="18" charset="0"/>
                <a:cs typeface="Times New Roman" panose="02020603050405020304" pitchFamily="18" charset="0"/>
              </a:rPr>
              <a:t>bird </a:t>
            </a:r>
            <a:r>
              <a:rPr lang="en-US" sz="1600" dirty="0">
                <a:solidFill>
                  <a:schemeClr val="bg1"/>
                </a:solidFill>
                <a:latin typeface="Times New Roman" panose="02020603050405020304" pitchFamily="18" charset="0"/>
                <a:cs typeface="Times New Roman" panose="02020603050405020304" pitchFamily="18" charset="0"/>
              </a:rPr>
              <a:t>inherits features </a:t>
            </a:r>
            <a:r>
              <a:rPr lang="en-US" sz="1600" dirty="0" smtClean="0">
                <a:solidFill>
                  <a:schemeClr val="bg1"/>
                </a:solidFill>
                <a:latin typeface="Times New Roman" panose="02020603050405020304" pitchFamily="18" charset="0"/>
                <a:cs typeface="Times New Roman" panose="02020603050405020304" pitchFamily="18" charset="0"/>
              </a:rPr>
              <a:t>of </a:t>
            </a:r>
            <a:r>
              <a:rPr lang="en-US" sz="1600" i="1" dirty="0" smtClean="0">
                <a:solidFill>
                  <a:schemeClr val="bg1"/>
                </a:solidFill>
                <a:latin typeface="Times New Roman" panose="02020603050405020304" pitchFamily="18" charset="0"/>
                <a:cs typeface="Times New Roman" panose="02020603050405020304" pitchFamily="18" charset="0"/>
              </a:rPr>
              <a:t>vertebrate</a:t>
            </a:r>
            <a:r>
              <a:rPr lang="en-US" sz="1600" dirty="0">
                <a:solidFill>
                  <a:schemeClr val="bg1"/>
                </a:solidFill>
                <a:latin typeface="Times New Roman" panose="02020603050405020304" pitchFamily="18" charset="0"/>
                <a:cs typeface="Times New Roman" panose="02020603050405020304" pitchFamily="18" charset="0"/>
              </a:rPr>
              <a:t>.</a:t>
            </a:r>
          </a:p>
          <a:p>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3" name="Rectangle 2"/>
          <p:cNvSpPr/>
          <p:nvPr/>
        </p:nvSpPr>
        <p:spPr>
          <a:xfrm>
            <a:off x="143555" y="281175"/>
            <a:ext cx="5179623" cy="461665"/>
          </a:xfrm>
          <a:prstGeom prst="rect">
            <a:avLst/>
          </a:prstGeom>
        </p:spPr>
        <p:txBody>
          <a:bodyPr wrap="none">
            <a:spAutoFit/>
          </a:bodyPr>
          <a:lstStyle/>
          <a:p>
            <a:r>
              <a:rPr lang="en-US" sz="2400" dirty="0" smtClean="0">
                <a:solidFill>
                  <a:srgbClr val="0070C0"/>
                </a:solidFill>
                <a:latin typeface="Times New Roman" panose="02020603050405020304" pitchFamily="18" charset="0"/>
                <a:cs typeface="Times New Roman" panose="02020603050405020304" pitchFamily="18" charset="0"/>
              </a:rPr>
              <a:t>Alternative Knowledge Representations </a:t>
            </a:r>
            <a:endParaRPr lang="en-US" sz="2400" dirty="0">
              <a:solidFill>
                <a:srgbClr val="0070C0"/>
              </a:solidFill>
            </a:endParaRPr>
          </a:p>
        </p:txBody>
      </p:sp>
    </p:spTree>
    <p:extLst>
      <p:ext uri="{BB962C8B-B14F-4D97-AF65-F5344CB8AC3E}">
        <p14:creationId xmlns:p14="http://schemas.microsoft.com/office/powerpoint/2010/main" val="8670900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3555" y="1044700"/>
            <a:ext cx="5802790" cy="3785652"/>
          </a:xfrm>
          <a:prstGeom prst="rect">
            <a:avLst/>
          </a:prstGeom>
        </p:spPr>
        <p:txBody>
          <a:bodyPr wrap="square">
            <a:spAutoFit/>
          </a:bodyPr>
          <a:lstStyle/>
          <a:p>
            <a:endParaRPr lang="en-US" sz="1600" b="1" dirty="0" smtClean="0">
              <a:solidFill>
                <a:schemeClr val="bg1"/>
              </a:solidFill>
              <a:latin typeface="Times New Roman" panose="02020603050405020304" pitchFamily="18" charset="0"/>
              <a:cs typeface="Times New Roman" panose="02020603050405020304" pitchFamily="18" charset="0"/>
            </a:endParaRPr>
          </a:p>
          <a:p>
            <a:endParaRPr lang="en-US" sz="1600" b="1"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600" dirty="0" smtClean="0">
                <a:solidFill>
                  <a:schemeClr val="bg1"/>
                </a:solidFill>
                <a:latin typeface="Times New Roman" panose="02020603050405020304" pitchFamily="18" charset="0"/>
                <a:cs typeface="Times New Roman" panose="02020603050405020304" pitchFamily="18" charset="0"/>
              </a:rPr>
              <a:t> </a:t>
            </a:r>
            <a:r>
              <a:rPr lang="en-US" sz="1600" dirty="0">
                <a:solidFill>
                  <a:schemeClr val="bg1"/>
                </a:solidFill>
                <a:latin typeface="Times New Roman" panose="02020603050405020304" pitchFamily="18" charset="0"/>
                <a:cs typeface="Times New Roman" panose="02020603050405020304" pitchFamily="18" charset="0"/>
              </a:rPr>
              <a:t>A graphical method to represent knowledge – essentially directed </a:t>
            </a:r>
            <a:r>
              <a:rPr lang="en-US" sz="1600" dirty="0" smtClean="0">
                <a:solidFill>
                  <a:schemeClr val="bg1"/>
                </a:solidFill>
                <a:latin typeface="Times New Roman" panose="02020603050405020304" pitchFamily="18" charset="0"/>
                <a:cs typeface="Times New Roman" panose="02020603050405020304" pitchFamily="18" charset="0"/>
              </a:rPr>
              <a:t>or </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smtClean="0">
                <a:solidFill>
                  <a:schemeClr val="bg1"/>
                </a:solidFill>
                <a:latin typeface="Times New Roman" panose="02020603050405020304" pitchFamily="18" charset="0"/>
                <a:cs typeface="Times New Roman" panose="02020603050405020304" pitchFamily="18" charset="0"/>
              </a:rPr>
              <a:t>undirected </a:t>
            </a:r>
            <a:r>
              <a:rPr lang="en-US" sz="1600" dirty="0">
                <a:solidFill>
                  <a:schemeClr val="bg1"/>
                </a:solidFill>
                <a:latin typeface="Times New Roman" panose="02020603050405020304" pitchFamily="18" charset="0"/>
                <a:cs typeface="Times New Roman" panose="02020603050405020304" pitchFamily="18" charset="0"/>
              </a:rPr>
              <a:t>graphs</a:t>
            </a:r>
          </a:p>
          <a:p>
            <a:pPr marL="285750" indent="-285750">
              <a:buFont typeface="Wingdings" panose="05000000000000000000" pitchFamily="2" charset="2"/>
              <a:buChar char="v"/>
            </a:pPr>
            <a:r>
              <a:rPr lang="en-US" sz="1600" dirty="0" smtClean="0">
                <a:solidFill>
                  <a:schemeClr val="bg1"/>
                </a:solidFill>
                <a:latin typeface="Times New Roman" panose="02020603050405020304" pitchFamily="18" charset="0"/>
                <a:cs typeface="Times New Roman" panose="02020603050405020304" pitchFamily="18" charset="0"/>
              </a:rPr>
              <a:t> </a:t>
            </a:r>
            <a:r>
              <a:rPr lang="en-US" sz="1600" dirty="0">
                <a:solidFill>
                  <a:srgbClr val="00B0F0"/>
                </a:solidFill>
                <a:latin typeface="Times New Roman" panose="02020603050405020304" pitchFamily="18" charset="0"/>
                <a:cs typeface="Times New Roman" panose="02020603050405020304" pitchFamily="18" charset="0"/>
              </a:rPr>
              <a:t>Objects</a:t>
            </a:r>
            <a:r>
              <a:rPr lang="en-US" sz="1600" dirty="0">
                <a:solidFill>
                  <a:schemeClr val="bg1"/>
                </a:solidFill>
                <a:latin typeface="Times New Roman" panose="02020603050405020304" pitchFamily="18" charset="0"/>
                <a:cs typeface="Times New Roman" panose="02020603050405020304" pitchFamily="18" charset="0"/>
              </a:rPr>
              <a:t> denote real-world entities or concepts</a:t>
            </a:r>
          </a:p>
          <a:p>
            <a:pPr marL="285750" indent="-285750">
              <a:buFont typeface="Wingdings" panose="05000000000000000000" pitchFamily="2" charset="2"/>
              <a:buChar char="v"/>
            </a:pPr>
            <a:r>
              <a:rPr lang="en-US" sz="1600" dirty="0" smtClean="0">
                <a:solidFill>
                  <a:schemeClr val="bg1"/>
                </a:solidFill>
                <a:latin typeface="Times New Roman" panose="02020603050405020304" pitchFamily="18" charset="0"/>
                <a:cs typeface="Times New Roman" panose="02020603050405020304" pitchFamily="18" charset="0"/>
              </a:rPr>
              <a:t>These </a:t>
            </a:r>
            <a:r>
              <a:rPr lang="en-US" sz="1600" dirty="0">
                <a:solidFill>
                  <a:schemeClr val="bg1"/>
                </a:solidFill>
                <a:latin typeface="Times New Roman" panose="02020603050405020304" pitchFamily="18" charset="0"/>
                <a:cs typeface="Times New Roman" panose="02020603050405020304" pitchFamily="18" charset="0"/>
              </a:rPr>
              <a:t>are represented as </a:t>
            </a:r>
            <a:r>
              <a:rPr lang="en-US" sz="1600" dirty="0">
                <a:solidFill>
                  <a:srgbClr val="00B0F0"/>
                </a:solidFill>
                <a:latin typeface="Times New Roman" panose="02020603050405020304" pitchFamily="18" charset="0"/>
                <a:cs typeface="Times New Roman" panose="02020603050405020304" pitchFamily="18" charset="0"/>
              </a:rPr>
              <a:t>nodes or vertices </a:t>
            </a:r>
            <a:r>
              <a:rPr lang="en-US" sz="1600" dirty="0">
                <a:solidFill>
                  <a:schemeClr val="bg1"/>
                </a:solidFill>
                <a:latin typeface="Times New Roman" panose="02020603050405020304" pitchFamily="18" charset="0"/>
                <a:cs typeface="Times New Roman" panose="02020603050405020304" pitchFamily="18" charset="0"/>
              </a:rPr>
              <a:t>in the network</a:t>
            </a:r>
          </a:p>
          <a:p>
            <a:pPr marL="285750" indent="-285750">
              <a:buFont typeface="Wingdings" panose="05000000000000000000" pitchFamily="2" charset="2"/>
              <a:buChar char="v"/>
            </a:pPr>
            <a:r>
              <a:rPr lang="en-US" sz="1600" dirty="0" smtClean="0">
                <a:solidFill>
                  <a:srgbClr val="00B0F0"/>
                </a:solidFill>
                <a:latin typeface="Times New Roman" panose="02020603050405020304" pitchFamily="18" charset="0"/>
                <a:cs typeface="Times New Roman" panose="02020603050405020304" pitchFamily="18" charset="0"/>
              </a:rPr>
              <a:t>Links </a:t>
            </a:r>
            <a:r>
              <a:rPr lang="en-US" sz="1600" dirty="0">
                <a:solidFill>
                  <a:srgbClr val="00B0F0"/>
                </a:solidFill>
                <a:latin typeface="Times New Roman" panose="02020603050405020304" pitchFamily="18" charset="0"/>
                <a:cs typeface="Times New Roman" panose="02020603050405020304" pitchFamily="18" charset="0"/>
              </a:rPr>
              <a:t>or edges </a:t>
            </a:r>
            <a:r>
              <a:rPr lang="en-US" sz="1600" dirty="0">
                <a:solidFill>
                  <a:schemeClr val="bg1"/>
                </a:solidFill>
                <a:latin typeface="Times New Roman" panose="02020603050405020304" pitchFamily="18" charset="0"/>
                <a:cs typeface="Times New Roman" panose="02020603050405020304" pitchFamily="18" charset="0"/>
              </a:rPr>
              <a:t>between the nodes denote </a:t>
            </a:r>
            <a:r>
              <a:rPr lang="en-US" sz="1600" dirty="0">
                <a:solidFill>
                  <a:srgbClr val="00B0F0"/>
                </a:solidFill>
                <a:latin typeface="Times New Roman" panose="02020603050405020304" pitchFamily="18" charset="0"/>
                <a:cs typeface="Times New Roman" panose="02020603050405020304" pitchFamily="18" charset="0"/>
              </a:rPr>
              <a:t>relationships </a:t>
            </a:r>
            <a:r>
              <a:rPr lang="en-US" sz="1600" dirty="0">
                <a:solidFill>
                  <a:schemeClr val="bg1"/>
                </a:solidFill>
                <a:latin typeface="Times New Roman" panose="02020603050405020304" pitchFamily="18" charset="0"/>
                <a:cs typeface="Times New Roman" panose="02020603050405020304" pitchFamily="18" charset="0"/>
              </a:rPr>
              <a:t>between </a:t>
            </a:r>
            <a:r>
              <a:rPr lang="en-US" sz="1600" dirty="0" smtClean="0">
                <a:solidFill>
                  <a:schemeClr val="bg1"/>
                </a:solidFill>
                <a:latin typeface="Times New Roman" panose="02020603050405020304" pitchFamily="18" charset="0"/>
                <a:cs typeface="Times New Roman" panose="02020603050405020304" pitchFamily="18" charset="0"/>
              </a:rPr>
              <a:t>the objects</a:t>
            </a:r>
            <a:endParaRPr lang="en-US" sz="1600"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600" dirty="0" smtClean="0">
                <a:solidFill>
                  <a:schemeClr val="bg1"/>
                </a:solidFill>
                <a:latin typeface="Times New Roman" panose="02020603050405020304" pitchFamily="18" charset="0"/>
                <a:cs typeface="Times New Roman" panose="02020603050405020304" pitchFamily="18" charset="0"/>
              </a:rPr>
              <a:t> </a:t>
            </a:r>
            <a:r>
              <a:rPr lang="en-US" sz="1600" dirty="0">
                <a:solidFill>
                  <a:schemeClr val="bg1"/>
                </a:solidFill>
                <a:latin typeface="Times New Roman" panose="02020603050405020304" pitchFamily="18" charset="0"/>
                <a:cs typeface="Times New Roman" panose="02020603050405020304" pitchFamily="18" charset="0"/>
              </a:rPr>
              <a:t>They can be used as a tool from which to extract facts and rules that </a:t>
            </a:r>
            <a:r>
              <a:rPr lang="en-US" sz="1600" dirty="0" smtClean="0">
                <a:solidFill>
                  <a:schemeClr val="bg1"/>
                </a:solidFill>
                <a:latin typeface="Times New Roman" panose="02020603050405020304" pitchFamily="18" charset="0"/>
                <a:cs typeface="Times New Roman" panose="02020603050405020304" pitchFamily="18" charset="0"/>
              </a:rPr>
              <a:t>form the </a:t>
            </a:r>
            <a:r>
              <a:rPr lang="en-US" sz="1600" dirty="0">
                <a:solidFill>
                  <a:schemeClr val="bg1"/>
                </a:solidFill>
                <a:latin typeface="Times New Roman" panose="02020603050405020304" pitchFamily="18" charset="0"/>
                <a:cs typeface="Times New Roman" panose="02020603050405020304" pitchFamily="18" charset="0"/>
              </a:rPr>
              <a:t>basis of a knowledge </a:t>
            </a:r>
            <a:r>
              <a:rPr lang="en-US" sz="1600" dirty="0" smtClean="0">
                <a:solidFill>
                  <a:schemeClr val="bg1"/>
                </a:solidFill>
                <a:latin typeface="Times New Roman" panose="02020603050405020304" pitchFamily="18" charset="0"/>
                <a:cs typeface="Times New Roman" panose="02020603050405020304" pitchFamily="18" charset="0"/>
              </a:rPr>
              <a:t>base</a:t>
            </a:r>
          </a:p>
          <a:p>
            <a:endParaRPr lang="en-US" sz="1600" dirty="0" smtClean="0">
              <a:solidFill>
                <a:schemeClr val="bg1"/>
              </a:solidFill>
              <a:latin typeface="Times New Roman" panose="02020603050405020304" pitchFamily="18" charset="0"/>
              <a:cs typeface="Times New Roman" panose="02020603050405020304" pitchFamily="18" charset="0"/>
            </a:endParaRPr>
          </a:p>
          <a:p>
            <a:r>
              <a:rPr lang="en-US" sz="1600" dirty="0">
                <a:solidFill>
                  <a:schemeClr val="bg1"/>
                </a:solidFill>
                <a:latin typeface="Times New Roman" panose="02020603050405020304" pitchFamily="18" charset="0"/>
                <a:cs typeface="Times New Roman" panose="02020603050405020304" pitchFamily="18" charset="0"/>
              </a:rPr>
              <a:t>This representation consist of mainly two types of relations:</a:t>
            </a:r>
          </a:p>
          <a:p>
            <a:r>
              <a:rPr lang="en-US" sz="1600" dirty="0" smtClean="0">
                <a:solidFill>
                  <a:srgbClr val="00B0F0"/>
                </a:solidFill>
                <a:latin typeface="Times New Roman" panose="02020603050405020304" pitchFamily="18" charset="0"/>
                <a:cs typeface="Times New Roman" panose="02020603050405020304" pitchFamily="18" charset="0"/>
              </a:rPr>
              <a:t>IS-A   </a:t>
            </a:r>
            <a:r>
              <a:rPr lang="en-US" sz="1600" dirty="0" smtClean="0">
                <a:solidFill>
                  <a:schemeClr val="bg1"/>
                </a:solidFill>
                <a:latin typeface="Times New Roman" panose="02020603050405020304" pitchFamily="18" charset="0"/>
                <a:cs typeface="Times New Roman" panose="02020603050405020304" pitchFamily="18" charset="0"/>
              </a:rPr>
              <a:t>relation </a:t>
            </a:r>
            <a:r>
              <a:rPr lang="en-US" sz="1600" dirty="0">
                <a:solidFill>
                  <a:schemeClr val="bg1"/>
                </a:solidFill>
                <a:latin typeface="Times New Roman" panose="02020603050405020304" pitchFamily="18" charset="0"/>
                <a:cs typeface="Times New Roman" panose="02020603050405020304" pitchFamily="18" charset="0"/>
              </a:rPr>
              <a:t>(Inheritance)</a:t>
            </a:r>
          </a:p>
          <a:p>
            <a:r>
              <a:rPr lang="en-US" sz="1600" dirty="0" smtClean="0">
                <a:solidFill>
                  <a:srgbClr val="00B0F0"/>
                </a:solidFill>
                <a:latin typeface="Times New Roman" panose="02020603050405020304" pitchFamily="18" charset="0"/>
                <a:cs typeface="Times New Roman" panose="02020603050405020304" pitchFamily="18" charset="0"/>
              </a:rPr>
              <a:t>Kind-of</a:t>
            </a:r>
            <a:r>
              <a:rPr lang="en-US" sz="1600" dirty="0" smtClean="0">
                <a:solidFill>
                  <a:schemeClr val="bg1"/>
                </a:solidFill>
                <a:latin typeface="Times New Roman" panose="02020603050405020304" pitchFamily="18" charset="0"/>
                <a:cs typeface="Times New Roman" panose="02020603050405020304" pitchFamily="18" charset="0"/>
              </a:rPr>
              <a:t>-     relation</a:t>
            </a:r>
            <a:endParaRPr lang="en-US" sz="1600"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3" name="Rectangle 2"/>
          <p:cNvSpPr/>
          <p:nvPr/>
        </p:nvSpPr>
        <p:spPr>
          <a:xfrm>
            <a:off x="467638" y="281175"/>
            <a:ext cx="2313454" cy="400110"/>
          </a:xfrm>
          <a:prstGeom prst="rect">
            <a:avLst/>
          </a:prstGeom>
        </p:spPr>
        <p:txBody>
          <a:bodyPr wrap="none">
            <a:spAutoFit/>
          </a:bodyPr>
          <a:lstStyle/>
          <a:p>
            <a:r>
              <a:rPr lang="en-US" sz="2000" b="1" dirty="0">
                <a:solidFill>
                  <a:srgbClr val="0070C0"/>
                </a:solidFill>
                <a:latin typeface="Times New Roman" panose="02020603050405020304" pitchFamily="18" charset="0"/>
                <a:cs typeface="Times New Roman" panose="02020603050405020304" pitchFamily="18" charset="0"/>
              </a:rPr>
              <a:t>Semantic Networks</a:t>
            </a:r>
            <a:endParaRPr lang="en-US" sz="2000" dirty="0">
              <a:solidFill>
                <a:srgbClr val="0070C0"/>
              </a:solidFill>
            </a:endParaRPr>
          </a:p>
        </p:txBody>
      </p:sp>
      <p:pic>
        <p:nvPicPr>
          <p:cNvPr id="4" name="Picture 3"/>
          <p:cNvPicPr>
            <a:picLocks noChangeAspect="1"/>
          </p:cNvPicPr>
          <p:nvPr/>
        </p:nvPicPr>
        <p:blipFill>
          <a:blip r:embed="rId2"/>
          <a:stretch>
            <a:fillRect/>
          </a:stretch>
        </p:blipFill>
        <p:spPr>
          <a:xfrm>
            <a:off x="5946345" y="1502814"/>
            <a:ext cx="2901395" cy="2901395"/>
          </a:xfrm>
          <a:prstGeom prst="rect">
            <a:avLst/>
          </a:prstGeom>
        </p:spPr>
      </p:pic>
    </p:spTree>
    <p:extLst>
      <p:ext uri="{BB962C8B-B14F-4D97-AF65-F5344CB8AC3E}">
        <p14:creationId xmlns:p14="http://schemas.microsoft.com/office/powerpoint/2010/main" val="8474817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7550" y="1350110"/>
            <a:ext cx="4572000" cy="1815882"/>
          </a:xfrm>
          <a:prstGeom prst="rect">
            <a:avLst/>
          </a:prstGeom>
        </p:spPr>
        <p:txBody>
          <a:bodyPr>
            <a:spAutoFit/>
          </a:bodyPr>
          <a:lstStyle/>
          <a:p>
            <a:r>
              <a:rPr lang="en-US" sz="1600" dirty="0">
                <a:solidFill>
                  <a:schemeClr val="bg1"/>
                </a:solidFill>
                <a:latin typeface="Times New Roman" panose="02020603050405020304" pitchFamily="18" charset="0"/>
                <a:cs typeface="Times New Roman" panose="02020603050405020304" pitchFamily="18" charset="0"/>
              </a:rPr>
              <a:t>Statements</a:t>
            </a:r>
            <a:r>
              <a:rPr lang="en-US" sz="1600" dirty="0" smtClean="0">
                <a:solidFill>
                  <a:schemeClr val="bg1"/>
                </a:solidFill>
                <a:latin typeface="Times New Roman" panose="02020603050405020304" pitchFamily="18" charset="0"/>
                <a:cs typeface="Times New Roman" panose="02020603050405020304" pitchFamily="18" charset="0"/>
              </a:rPr>
              <a:t>:</a:t>
            </a:r>
          </a:p>
          <a:p>
            <a:endParaRPr lang="en-US" sz="1600" dirty="0">
              <a:solidFill>
                <a:schemeClr val="bg1"/>
              </a:solidFill>
              <a:latin typeface="Times New Roman" panose="02020603050405020304" pitchFamily="18" charset="0"/>
              <a:cs typeface="Times New Roman" panose="02020603050405020304" pitchFamily="18" charset="0"/>
            </a:endParaRPr>
          </a:p>
          <a:p>
            <a:r>
              <a:rPr lang="en-US" sz="1600" dirty="0">
                <a:solidFill>
                  <a:schemeClr val="bg1"/>
                </a:solidFill>
                <a:latin typeface="Times New Roman" panose="02020603050405020304" pitchFamily="18" charset="0"/>
                <a:cs typeface="Times New Roman" panose="02020603050405020304" pitchFamily="18" charset="0"/>
              </a:rPr>
              <a:t>Jerry is a cat.</a:t>
            </a:r>
          </a:p>
          <a:p>
            <a:r>
              <a:rPr lang="en-US" sz="1600" dirty="0">
                <a:solidFill>
                  <a:schemeClr val="bg1"/>
                </a:solidFill>
                <a:latin typeface="Times New Roman" panose="02020603050405020304" pitchFamily="18" charset="0"/>
                <a:cs typeface="Times New Roman" panose="02020603050405020304" pitchFamily="18" charset="0"/>
              </a:rPr>
              <a:t>Jerry is a mammal</a:t>
            </a:r>
          </a:p>
          <a:p>
            <a:r>
              <a:rPr lang="en-US" sz="1600" dirty="0">
                <a:solidFill>
                  <a:schemeClr val="bg1"/>
                </a:solidFill>
                <a:latin typeface="Times New Roman" panose="02020603050405020304" pitchFamily="18" charset="0"/>
                <a:cs typeface="Times New Roman" panose="02020603050405020304" pitchFamily="18" charset="0"/>
              </a:rPr>
              <a:t>Jerry is owned by Priya. </a:t>
            </a:r>
          </a:p>
          <a:p>
            <a:r>
              <a:rPr lang="en-US" sz="1600" dirty="0">
                <a:solidFill>
                  <a:schemeClr val="bg1"/>
                </a:solidFill>
                <a:latin typeface="Times New Roman" panose="02020603050405020304" pitchFamily="18" charset="0"/>
                <a:cs typeface="Times New Roman" panose="02020603050405020304" pitchFamily="18" charset="0"/>
              </a:rPr>
              <a:t>Jerry is </a:t>
            </a:r>
            <a:r>
              <a:rPr lang="en-US" sz="1600" dirty="0" smtClean="0">
                <a:solidFill>
                  <a:schemeClr val="bg1"/>
                </a:solidFill>
                <a:latin typeface="Times New Roman" panose="02020603050405020304" pitchFamily="18" charset="0"/>
                <a:cs typeface="Times New Roman" panose="02020603050405020304" pitchFamily="18" charset="0"/>
              </a:rPr>
              <a:t>white colored</a:t>
            </a:r>
            <a:r>
              <a:rPr lang="en-US" sz="1600" dirty="0">
                <a:solidFill>
                  <a:schemeClr val="bg1"/>
                </a:solidFill>
                <a:latin typeface="Times New Roman" panose="02020603050405020304" pitchFamily="18" charset="0"/>
                <a:cs typeface="Times New Roman" panose="02020603050405020304" pitchFamily="18" charset="0"/>
              </a:rPr>
              <a:t>.</a:t>
            </a:r>
          </a:p>
          <a:p>
            <a:r>
              <a:rPr lang="en-US" sz="1600" dirty="0">
                <a:solidFill>
                  <a:schemeClr val="bg1"/>
                </a:solidFill>
                <a:latin typeface="Times New Roman" panose="02020603050405020304" pitchFamily="18" charset="0"/>
                <a:cs typeface="Times New Roman" panose="02020603050405020304" pitchFamily="18" charset="0"/>
              </a:rPr>
              <a:t>All Mammals are animal.</a:t>
            </a:r>
          </a:p>
        </p:txBody>
      </p:sp>
      <p:sp>
        <p:nvSpPr>
          <p:cNvPr id="4" name="Rectangle 3"/>
          <p:cNvSpPr/>
          <p:nvPr/>
        </p:nvSpPr>
        <p:spPr>
          <a:xfrm>
            <a:off x="0" y="128470"/>
            <a:ext cx="5191970" cy="584775"/>
          </a:xfrm>
          <a:prstGeom prst="rect">
            <a:avLst/>
          </a:prstGeom>
        </p:spPr>
        <p:txBody>
          <a:bodyPr wrap="square">
            <a:spAutoFit/>
          </a:bodyPr>
          <a:lstStyle/>
          <a:p>
            <a:r>
              <a:rPr lang="en-US" sz="1600" dirty="0">
                <a:solidFill>
                  <a:srgbClr val="0070C0"/>
                </a:solidFill>
                <a:latin typeface="Times New Roman" panose="02020603050405020304" pitchFamily="18" charset="0"/>
                <a:cs typeface="Times New Roman" panose="02020603050405020304" pitchFamily="18" charset="0"/>
              </a:rPr>
              <a:t>Example: Following are some statements which we need to represent in the form of nodes and arcs.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0475" y="1083813"/>
            <a:ext cx="5343525" cy="2867025"/>
          </a:xfrm>
          <a:prstGeom prst="rect">
            <a:avLst/>
          </a:prstGeom>
        </p:spPr>
      </p:pic>
      <p:sp>
        <p:nvSpPr>
          <p:cNvPr id="6" name="Rectangle 5"/>
          <p:cNvSpPr/>
          <p:nvPr/>
        </p:nvSpPr>
        <p:spPr>
          <a:xfrm>
            <a:off x="143555" y="4195969"/>
            <a:ext cx="9162300" cy="584775"/>
          </a:xfrm>
          <a:prstGeom prst="rect">
            <a:avLst/>
          </a:prstGeom>
        </p:spPr>
        <p:txBody>
          <a:bodyPr wrap="square">
            <a:spAutoFit/>
          </a:bodyPr>
          <a:lstStyle/>
          <a:p>
            <a:r>
              <a:rPr lang="en-US" sz="1600" dirty="0">
                <a:solidFill>
                  <a:schemeClr val="bg1"/>
                </a:solidFill>
                <a:latin typeface="Times New Roman" panose="02020603050405020304" pitchFamily="18" charset="0"/>
                <a:cs typeface="Times New Roman" panose="02020603050405020304" pitchFamily="18" charset="0"/>
              </a:rPr>
              <a:t>In the above diagram, we have represented the different type of knowledge in the form of nodes and arcs. Each object is connected with another object by some relation.</a:t>
            </a:r>
          </a:p>
        </p:txBody>
      </p:sp>
    </p:spTree>
    <p:extLst>
      <p:ext uri="{BB962C8B-B14F-4D97-AF65-F5344CB8AC3E}">
        <p14:creationId xmlns:p14="http://schemas.microsoft.com/office/powerpoint/2010/main" val="38359805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104735" y="1044700"/>
            <a:ext cx="5039265" cy="3987097"/>
          </a:xfrm>
          <a:prstGeom prst="rect">
            <a:avLst/>
          </a:prstGeom>
        </p:spPr>
      </p:pic>
      <p:sp>
        <p:nvSpPr>
          <p:cNvPr id="3" name="Rectangle 2"/>
          <p:cNvSpPr/>
          <p:nvPr/>
        </p:nvSpPr>
        <p:spPr>
          <a:xfrm>
            <a:off x="143555" y="1268533"/>
            <a:ext cx="3808475" cy="3539430"/>
          </a:xfrm>
          <a:prstGeom prst="rect">
            <a:avLst/>
          </a:prstGeom>
        </p:spPr>
        <p:txBody>
          <a:bodyPr wrap="square">
            <a:spAutoFit/>
          </a:bodyPr>
          <a:lstStyle/>
          <a:p>
            <a:pPr marL="285750" indent="-285750" algn="just">
              <a:buFont typeface="Wingdings" panose="05000000000000000000" pitchFamily="2" charset="2"/>
              <a:buChar char="v"/>
            </a:pPr>
            <a:r>
              <a:rPr lang="en-US" sz="1600" dirty="0">
                <a:solidFill>
                  <a:schemeClr val="bg1"/>
                </a:solidFill>
                <a:latin typeface="Times New Roman" panose="02020603050405020304" pitchFamily="18" charset="0"/>
                <a:cs typeface="Times New Roman" panose="02020603050405020304" pitchFamily="18" charset="0"/>
              </a:rPr>
              <a:t>Semantic networks are a powerful and fundamental AI technique </a:t>
            </a:r>
            <a:r>
              <a:rPr lang="en-US" sz="1600" dirty="0" smtClean="0">
                <a:solidFill>
                  <a:schemeClr val="bg1"/>
                </a:solidFill>
                <a:latin typeface="Times New Roman" panose="02020603050405020304" pitchFamily="18" charset="0"/>
                <a:cs typeface="Times New Roman" panose="02020603050405020304" pitchFamily="18" charset="0"/>
              </a:rPr>
              <a:t>for capturing </a:t>
            </a:r>
            <a:r>
              <a:rPr lang="en-US" sz="1600" dirty="0">
                <a:solidFill>
                  <a:schemeClr val="bg1"/>
                </a:solidFill>
                <a:latin typeface="Times New Roman" panose="02020603050405020304" pitchFamily="18" charset="0"/>
                <a:cs typeface="Times New Roman" panose="02020603050405020304" pitchFamily="18" charset="0"/>
              </a:rPr>
              <a:t>domain semantics and </a:t>
            </a:r>
            <a:r>
              <a:rPr lang="en-US" sz="1600" dirty="0" smtClean="0">
                <a:solidFill>
                  <a:schemeClr val="bg1"/>
                </a:solidFill>
                <a:latin typeface="Times New Roman" panose="02020603050405020304" pitchFamily="18" charset="0"/>
                <a:cs typeface="Times New Roman" panose="02020603050405020304" pitchFamily="18" charset="0"/>
              </a:rPr>
              <a:t>structural relationships</a:t>
            </a:r>
            <a:r>
              <a:rPr lang="en-US" sz="1600" dirty="0">
                <a:solidFill>
                  <a:schemeClr val="bg1"/>
                </a:solidFill>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v"/>
            </a:pPr>
            <a:r>
              <a:rPr lang="en-US" sz="1600" dirty="0">
                <a:solidFill>
                  <a:srgbClr val="00B0F0"/>
                </a:solidFill>
                <a:latin typeface="Times New Roman" panose="02020603050405020304" pitchFamily="18" charset="0"/>
                <a:cs typeface="Times New Roman" panose="02020603050405020304" pitchFamily="18" charset="0"/>
              </a:rPr>
              <a:t>Relationships</a:t>
            </a:r>
            <a:r>
              <a:rPr lang="en-US" sz="1600" dirty="0">
                <a:solidFill>
                  <a:schemeClr val="bg1"/>
                </a:solidFill>
                <a:latin typeface="Times New Roman" panose="02020603050405020304" pitchFamily="18" charset="0"/>
                <a:cs typeface="Times New Roman" panose="02020603050405020304" pitchFamily="18" charset="0"/>
              </a:rPr>
              <a:t> are explicitly denoted </a:t>
            </a:r>
            <a:r>
              <a:rPr lang="en-US" sz="1600" dirty="0" smtClean="0">
                <a:solidFill>
                  <a:schemeClr val="bg1"/>
                </a:solidFill>
                <a:latin typeface="Times New Roman" panose="02020603050405020304" pitchFamily="18" charset="0"/>
                <a:cs typeface="Times New Roman" panose="02020603050405020304" pitchFamily="18" charset="0"/>
              </a:rPr>
              <a:t>by arcs </a:t>
            </a:r>
            <a:r>
              <a:rPr lang="en-US" sz="1600" dirty="0">
                <a:solidFill>
                  <a:schemeClr val="bg1"/>
                </a:solidFill>
                <a:latin typeface="Times New Roman" panose="02020603050405020304" pitchFamily="18" charset="0"/>
                <a:cs typeface="Times New Roman" panose="02020603050405020304" pitchFamily="18" charset="0"/>
              </a:rPr>
              <a:t>or </a:t>
            </a:r>
            <a:r>
              <a:rPr lang="en-US" sz="1600" dirty="0">
                <a:solidFill>
                  <a:srgbClr val="00B0F0"/>
                </a:solidFill>
                <a:latin typeface="Times New Roman" panose="02020603050405020304" pitchFamily="18" charset="0"/>
                <a:cs typeface="Times New Roman" panose="02020603050405020304" pitchFamily="18" charset="0"/>
              </a:rPr>
              <a:t>links</a:t>
            </a:r>
            <a:r>
              <a:rPr lang="en-US" sz="1600" dirty="0">
                <a:solidFill>
                  <a:schemeClr val="bg1"/>
                </a:solidFill>
                <a:latin typeface="Times New Roman" panose="02020603050405020304" pitchFamily="18" charset="0"/>
                <a:cs typeface="Times New Roman" panose="02020603050405020304" pitchFamily="18" charset="0"/>
              </a:rPr>
              <a:t>, or directed and undirected </a:t>
            </a:r>
            <a:r>
              <a:rPr lang="en-US" sz="1600" dirty="0" smtClean="0">
                <a:solidFill>
                  <a:srgbClr val="00B0F0"/>
                </a:solidFill>
                <a:latin typeface="Times New Roman" panose="02020603050405020304" pitchFamily="18" charset="0"/>
                <a:cs typeface="Times New Roman" panose="02020603050405020304" pitchFamily="18" charset="0"/>
              </a:rPr>
              <a:t>edges</a:t>
            </a:r>
          </a:p>
          <a:p>
            <a:pPr marL="285750" indent="-285750" algn="just">
              <a:buFont typeface="Wingdings" panose="05000000000000000000" pitchFamily="2" charset="2"/>
              <a:buChar char="v"/>
            </a:pPr>
            <a:r>
              <a:rPr lang="en-US" sz="1600" dirty="0">
                <a:solidFill>
                  <a:schemeClr val="bg1"/>
                </a:solidFill>
                <a:latin typeface="Times New Roman" panose="02020603050405020304" pitchFamily="18" charset="0"/>
                <a:cs typeface="Times New Roman" panose="02020603050405020304" pitchFamily="18" charset="0"/>
              </a:rPr>
              <a:t>An inference mechanism could make associations between objects </a:t>
            </a:r>
            <a:r>
              <a:rPr lang="en-US" sz="1600" dirty="0" smtClean="0">
                <a:solidFill>
                  <a:schemeClr val="bg1"/>
                </a:solidFill>
                <a:latin typeface="Times New Roman" panose="02020603050405020304" pitchFamily="18" charset="0"/>
                <a:cs typeface="Times New Roman" panose="02020603050405020304" pitchFamily="18" charset="0"/>
              </a:rPr>
              <a:t>by following </a:t>
            </a:r>
            <a:r>
              <a:rPr lang="en-US" sz="1600" dirty="0">
                <a:solidFill>
                  <a:schemeClr val="bg1"/>
                </a:solidFill>
                <a:latin typeface="Times New Roman" panose="02020603050405020304" pitchFamily="18" charset="0"/>
                <a:cs typeface="Times New Roman" panose="02020603050405020304" pitchFamily="18" charset="0"/>
              </a:rPr>
              <a:t>the connections or links between the objects. </a:t>
            </a:r>
            <a:endParaRPr lang="en-US" sz="1600" dirty="0" smtClean="0">
              <a:solidFill>
                <a:schemeClr val="bg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1600" dirty="0" smtClean="0">
                <a:solidFill>
                  <a:schemeClr val="bg1"/>
                </a:solidFill>
                <a:latin typeface="Times New Roman" panose="02020603050405020304" pitchFamily="18" charset="0"/>
                <a:cs typeface="Times New Roman" panose="02020603050405020304" pitchFamily="18" charset="0"/>
              </a:rPr>
              <a:t>By </a:t>
            </a:r>
            <a:r>
              <a:rPr lang="en-US" sz="1600" dirty="0">
                <a:solidFill>
                  <a:schemeClr val="bg1"/>
                </a:solidFill>
                <a:latin typeface="Times New Roman" panose="02020603050405020304" pitchFamily="18" charset="0"/>
                <a:cs typeface="Times New Roman" panose="02020603050405020304" pitchFamily="18" charset="0"/>
              </a:rPr>
              <a:t>following the </a:t>
            </a:r>
            <a:r>
              <a:rPr lang="en-US" sz="1600" dirty="0" smtClean="0">
                <a:solidFill>
                  <a:schemeClr val="bg1"/>
                </a:solidFill>
                <a:latin typeface="Times New Roman" panose="02020603050405020304" pitchFamily="18" charset="0"/>
                <a:cs typeface="Times New Roman" panose="02020603050405020304" pitchFamily="18" charset="0"/>
              </a:rPr>
              <a:t>links, such </a:t>
            </a:r>
            <a:r>
              <a:rPr lang="en-US" sz="1600" dirty="0">
                <a:solidFill>
                  <a:schemeClr val="bg1"/>
                </a:solidFill>
                <a:latin typeface="Times New Roman" panose="02020603050405020304" pitchFamily="18" charset="0"/>
                <a:cs typeface="Times New Roman" panose="02020603050405020304" pitchFamily="18" charset="0"/>
              </a:rPr>
              <a:t>a mechanism could determine that a </a:t>
            </a:r>
            <a:r>
              <a:rPr lang="en-US" sz="1600" dirty="0" smtClean="0">
                <a:solidFill>
                  <a:schemeClr val="bg1"/>
                </a:solidFill>
                <a:latin typeface="Times New Roman" panose="02020603050405020304" pitchFamily="18" charset="0"/>
                <a:cs typeface="Times New Roman" panose="02020603050405020304" pitchFamily="18" charset="0"/>
              </a:rPr>
              <a:t>“bluebird </a:t>
            </a:r>
            <a:r>
              <a:rPr lang="en-US" sz="1600" dirty="0">
                <a:solidFill>
                  <a:schemeClr val="bg1"/>
                </a:solidFill>
                <a:latin typeface="Times New Roman" panose="02020603050405020304" pitchFamily="18" charset="0"/>
                <a:cs typeface="Times New Roman" panose="02020603050405020304" pitchFamily="18" charset="0"/>
              </a:rPr>
              <a:t>is a type of vertebrate</a:t>
            </a:r>
            <a:r>
              <a:rPr lang="en-US" sz="1600" dirty="0" smtClean="0">
                <a:solidFill>
                  <a:srgbClr val="00B0F0"/>
                </a:solidFill>
                <a:latin typeface="Times New Roman" panose="02020603050405020304" pitchFamily="18" charset="0"/>
                <a:cs typeface="Times New Roman" panose="02020603050405020304" pitchFamily="18" charset="0"/>
              </a:rPr>
              <a:t>.”</a:t>
            </a:r>
            <a:endParaRPr lang="en-US" sz="1600"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6578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085" y="1044700"/>
            <a:ext cx="9000445" cy="1323439"/>
          </a:xfrm>
          <a:prstGeom prst="rect">
            <a:avLst/>
          </a:prstGeom>
        </p:spPr>
        <p:txBody>
          <a:bodyPr wrap="square">
            <a:spAutoFit/>
          </a:bodyPr>
          <a:lstStyle/>
          <a:p>
            <a:pPr marL="285750" indent="-285750">
              <a:buFont typeface="Wingdings" panose="05000000000000000000" pitchFamily="2" charset="2"/>
              <a:buChar char="v"/>
            </a:pPr>
            <a:r>
              <a:rPr lang="en-US" sz="1600" dirty="0">
                <a:solidFill>
                  <a:schemeClr val="bg1"/>
                </a:solidFill>
                <a:latin typeface="Times New Roman" panose="02020603050405020304" pitchFamily="18" charset="0"/>
                <a:cs typeface="Times New Roman" panose="02020603050405020304" pitchFamily="18" charset="0"/>
              </a:rPr>
              <a:t>This is more efficient than exhaustively searching a database of </a:t>
            </a:r>
            <a:r>
              <a:rPr lang="en-US" sz="1600" dirty="0" smtClean="0">
                <a:solidFill>
                  <a:schemeClr val="bg1"/>
                </a:solidFill>
                <a:latin typeface="Times New Roman" panose="02020603050405020304" pitchFamily="18" charset="0"/>
                <a:cs typeface="Times New Roman" panose="02020603050405020304" pitchFamily="18" charset="0"/>
              </a:rPr>
              <a:t>predicate calculus </a:t>
            </a:r>
            <a:r>
              <a:rPr lang="en-US" sz="1600" dirty="0">
                <a:solidFill>
                  <a:schemeClr val="bg1"/>
                </a:solidFill>
                <a:latin typeface="Times New Roman" panose="02020603050405020304" pitchFamily="18" charset="0"/>
                <a:cs typeface="Times New Roman" panose="02020603050405020304" pitchFamily="18" charset="0"/>
              </a:rPr>
              <a:t>descriptions of the form isA(X,Y</a:t>
            </a:r>
            <a:r>
              <a:rPr lang="en-US" sz="1600" dirty="0" smtClean="0">
                <a:solidFill>
                  <a:schemeClr val="bg1"/>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v"/>
            </a:pPr>
            <a:r>
              <a:rPr lang="en-US" sz="1600" dirty="0">
                <a:solidFill>
                  <a:schemeClr val="bg1"/>
                </a:solidFill>
                <a:latin typeface="Times New Roman" panose="02020603050405020304" pitchFamily="18" charset="0"/>
                <a:cs typeface="Times New Roman" panose="02020603050405020304" pitchFamily="18" charset="0"/>
              </a:rPr>
              <a:t>But we </a:t>
            </a:r>
            <a:r>
              <a:rPr lang="en-US" sz="1600" dirty="0" smtClean="0">
                <a:solidFill>
                  <a:schemeClr val="bg1"/>
                </a:solidFill>
                <a:latin typeface="Times New Roman" panose="02020603050405020304" pitchFamily="18" charset="0"/>
                <a:cs typeface="Times New Roman" panose="02020603050405020304" pitchFamily="18" charset="0"/>
              </a:rPr>
              <a:t>can’t </a:t>
            </a:r>
            <a:r>
              <a:rPr lang="en-US" sz="1600" dirty="0">
                <a:solidFill>
                  <a:schemeClr val="bg1"/>
                </a:solidFill>
                <a:latin typeface="Times New Roman" panose="02020603050405020304" pitchFamily="18" charset="0"/>
                <a:cs typeface="Times New Roman" panose="02020603050405020304" pitchFamily="18" charset="0"/>
              </a:rPr>
              <a:t>represent this information as a graphic in a computer, so we </a:t>
            </a:r>
            <a:r>
              <a:rPr lang="en-US" sz="1600" dirty="0" smtClean="0">
                <a:solidFill>
                  <a:schemeClr val="bg1"/>
                </a:solidFill>
                <a:latin typeface="Times New Roman" panose="02020603050405020304" pitchFamily="18" charset="0"/>
                <a:cs typeface="Times New Roman" panose="02020603050405020304" pitchFamily="18" charset="0"/>
              </a:rPr>
              <a:t>use a </a:t>
            </a:r>
            <a:r>
              <a:rPr lang="en-US" sz="1600" dirty="0">
                <a:solidFill>
                  <a:schemeClr val="bg1"/>
                </a:solidFill>
                <a:latin typeface="Times New Roman" panose="02020603050405020304" pitchFamily="18" charset="0"/>
                <a:cs typeface="Times New Roman" panose="02020603050405020304" pitchFamily="18" charset="0"/>
              </a:rPr>
              <a:t>programming language to denote these relationships and structures.</a:t>
            </a:r>
          </a:p>
          <a:p>
            <a:pPr marL="285750" indent="-285750">
              <a:buFont typeface="Wingdings" panose="05000000000000000000" pitchFamily="2" charset="2"/>
              <a:buChar char="v"/>
            </a:pPr>
            <a:r>
              <a:rPr lang="en-US" sz="1600" b="1" dirty="0">
                <a:solidFill>
                  <a:schemeClr val="bg1"/>
                </a:solidFill>
                <a:latin typeface="Times New Roman" panose="02020603050405020304" pitchFamily="18" charset="0"/>
                <a:cs typeface="Times New Roman" panose="02020603050405020304" pitchFamily="18" charset="0"/>
              </a:rPr>
              <a:t>LISP </a:t>
            </a:r>
            <a:r>
              <a:rPr lang="en-US" sz="1600" dirty="0">
                <a:solidFill>
                  <a:schemeClr val="bg1"/>
                </a:solidFill>
                <a:latin typeface="Times New Roman" panose="02020603050405020304" pitchFamily="18" charset="0"/>
                <a:cs typeface="Times New Roman" panose="02020603050405020304" pitchFamily="18" charset="0"/>
              </a:rPr>
              <a:t>is an AI language which is highly suited to such representations. </a:t>
            </a:r>
            <a:endParaRPr lang="en-US" sz="1600" dirty="0" smtClean="0">
              <a:solidFill>
                <a:schemeClr val="bg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3688052" y="2368139"/>
            <a:ext cx="5407478" cy="2775361"/>
          </a:xfrm>
          <a:prstGeom prst="rect">
            <a:avLst/>
          </a:prstGeom>
        </p:spPr>
      </p:pic>
      <p:sp>
        <p:nvSpPr>
          <p:cNvPr id="4" name="Rectangle 3"/>
          <p:cNvSpPr/>
          <p:nvPr/>
        </p:nvSpPr>
        <p:spPr>
          <a:xfrm>
            <a:off x="114125" y="2877160"/>
            <a:ext cx="3388940" cy="1569660"/>
          </a:xfrm>
          <a:prstGeom prst="rect">
            <a:avLst/>
          </a:prstGeom>
        </p:spPr>
        <p:txBody>
          <a:bodyPr wrap="square">
            <a:spAutoFit/>
          </a:bodyPr>
          <a:lstStyle/>
          <a:p>
            <a:pPr algn="just"/>
            <a:r>
              <a:rPr lang="en-US" sz="1600" dirty="0">
                <a:solidFill>
                  <a:schemeClr val="bg1"/>
                </a:solidFill>
                <a:latin typeface="Times New Roman" panose="02020603050405020304" pitchFamily="18" charset="0"/>
                <a:cs typeface="Times New Roman" panose="02020603050405020304" pitchFamily="18" charset="0"/>
              </a:rPr>
              <a:t>In this example: each node or vertices would be represented as an ATOM (which is a </a:t>
            </a:r>
            <a:r>
              <a:rPr lang="en-US" sz="1600" dirty="0" smtClean="0">
                <a:solidFill>
                  <a:schemeClr val="bg1"/>
                </a:solidFill>
                <a:latin typeface="Times New Roman" panose="02020603050405020304" pitchFamily="18" charset="0"/>
                <a:cs typeface="Times New Roman" panose="02020603050405020304" pitchFamily="18" charset="0"/>
              </a:rPr>
              <a:t>string of </a:t>
            </a:r>
            <a:r>
              <a:rPr lang="en-US" sz="1600" dirty="0">
                <a:solidFill>
                  <a:schemeClr val="bg1"/>
                </a:solidFill>
                <a:latin typeface="Times New Roman" panose="02020603050405020304" pitchFamily="18" charset="0"/>
                <a:cs typeface="Times New Roman" panose="02020603050405020304" pitchFamily="18" charset="0"/>
              </a:rPr>
              <a:t>letters, numbers, or punctuation marks), the links or arcs would be properties, and the nodes at the end of links would be values:</a:t>
            </a:r>
          </a:p>
        </p:txBody>
      </p:sp>
    </p:spTree>
    <p:extLst>
      <p:ext uri="{BB962C8B-B14F-4D97-AF65-F5344CB8AC3E}">
        <p14:creationId xmlns:p14="http://schemas.microsoft.com/office/powerpoint/2010/main" val="16063469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4374" y="1350110"/>
            <a:ext cx="8093365" cy="2062103"/>
          </a:xfrm>
          <a:prstGeom prst="rect">
            <a:avLst/>
          </a:prstGeom>
        </p:spPr>
        <p:txBody>
          <a:bodyPr wrap="square">
            <a:spAutoFit/>
          </a:bodyPr>
          <a:lstStyle/>
          <a:p>
            <a:r>
              <a:rPr lang="en-US" sz="1600" dirty="0">
                <a:solidFill>
                  <a:srgbClr val="00B0F0"/>
                </a:solidFill>
                <a:latin typeface="Times New Roman" panose="02020603050405020304" pitchFamily="18" charset="0"/>
                <a:cs typeface="Times New Roman" panose="02020603050405020304" pitchFamily="18" charset="0"/>
              </a:rPr>
              <a:t>ATOMS: </a:t>
            </a:r>
            <a:r>
              <a:rPr lang="en-US" sz="1600" dirty="0" smtClean="0">
                <a:solidFill>
                  <a:srgbClr val="00B0F0"/>
                </a:solidFill>
                <a:latin typeface="Times New Roman" panose="02020603050405020304" pitchFamily="18" charset="0"/>
                <a:cs typeface="Times New Roman" panose="02020603050405020304" pitchFamily="18" charset="0"/>
              </a:rPr>
              <a:t>                                                      Property </a:t>
            </a:r>
            <a:r>
              <a:rPr lang="en-US" sz="1600" dirty="0">
                <a:solidFill>
                  <a:srgbClr val="00B0F0"/>
                </a:solidFill>
                <a:latin typeface="Times New Roman" panose="02020603050405020304" pitchFamily="18" charset="0"/>
                <a:cs typeface="Times New Roman" panose="02020603050405020304" pitchFamily="18" charset="0"/>
              </a:rPr>
              <a:t>list</a:t>
            </a:r>
            <a:r>
              <a:rPr lang="en-US" sz="1600" dirty="0" smtClean="0">
                <a:solidFill>
                  <a:srgbClr val="00B0F0"/>
                </a:solidFill>
                <a:latin typeface="Times New Roman" panose="02020603050405020304" pitchFamily="18" charset="0"/>
                <a:cs typeface="Times New Roman" panose="02020603050405020304" pitchFamily="18" charset="0"/>
              </a:rPr>
              <a:t>:</a:t>
            </a:r>
          </a:p>
          <a:p>
            <a:endParaRPr lang="en-US" sz="1600" dirty="0">
              <a:solidFill>
                <a:srgbClr val="00B0F0"/>
              </a:solidFill>
              <a:latin typeface="Times New Roman" panose="02020603050405020304" pitchFamily="18" charset="0"/>
              <a:cs typeface="Times New Roman" panose="02020603050405020304" pitchFamily="18" charset="0"/>
            </a:endParaRPr>
          </a:p>
          <a:p>
            <a:r>
              <a:rPr lang="en-US" sz="1600" dirty="0">
                <a:solidFill>
                  <a:schemeClr val="bg1"/>
                </a:solidFill>
                <a:latin typeface="Times New Roman" panose="02020603050405020304" pitchFamily="18" charset="0"/>
                <a:cs typeface="Times New Roman" panose="02020603050405020304" pitchFamily="18" charset="0"/>
              </a:rPr>
              <a:t>chair </a:t>
            </a:r>
            <a:r>
              <a:rPr lang="en-US" sz="1600" dirty="0" smtClean="0">
                <a:solidFill>
                  <a:schemeClr val="bg1"/>
                </a:solidFill>
                <a:latin typeface="Times New Roman" panose="02020603050405020304" pitchFamily="18" charset="0"/>
                <a:cs typeface="Times New Roman" panose="02020603050405020304" pitchFamily="18" charset="0"/>
              </a:rPr>
              <a:t>                                                              ((</a:t>
            </a:r>
            <a:r>
              <a:rPr lang="en-US" sz="1600" dirty="0">
                <a:solidFill>
                  <a:schemeClr val="bg1"/>
                </a:solidFill>
                <a:latin typeface="Times New Roman" panose="02020603050405020304" pitchFamily="18" charset="0"/>
                <a:cs typeface="Times New Roman" panose="02020603050405020304" pitchFamily="18" charset="0"/>
              </a:rPr>
              <a:t>isA furniture))</a:t>
            </a:r>
          </a:p>
          <a:p>
            <a:r>
              <a:rPr lang="en-US" sz="1600" dirty="0">
                <a:solidFill>
                  <a:schemeClr val="bg1"/>
                </a:solidFill>
                <a:latin typeface="Times New Roman" panose="02020603050405020304" pitchFamily="18" charset="0"/>
                <a:cs typeface="Times New Roman" panose="02020603050405020304" pitchFamily="18" charset="0"/>
              </a:rPr>
              <a:t>myChair </a:t>
            </a:r>
            <a:r>
              <a:rPr lang="en-US" sz="1600" dirty="0" smtClean="0">
                <a:solidFill>
                  <a:schemeClr val="bg1"/>
                </a:solidFill>
                <a:latin typeface="Times New Roman" panose="02020603050405020304" pitchFamily="18" charset="0"/>
                <a:cs typeface="Times New Roman" panose="02020603050405020304" pitchFamily="18" charset="0"/>
              </a:rPr>
              <a:t>                                                       ((</a:t>
            </a:r>
            <a:r>
              <a:rPr lang="en-US" sz="1600" dirty="0">
                <a:solidFill>
                  <a:schemeClr val="bg1"/>
                </a:solidFill>
                <a:latin typeface="Times New Roman" panose="02020603050405020304" pitchFamily="18" charset="0"/>
                <a:cs typeface="Times New Roman" panose="02020603050405020304" pitchFamily="18" charset="0"/>
              </a:rPr>
              <a:t>isA chair) (colour tan) (covering leather)</a:t>
            </a:r>
          </a:p>
          <a:p>
            <a:r>
              <a:rPr lang="en-US" sz="1600" dirty="0" smtClean="0">
                <a:solidFill>
                  <a:schemeClr val="bg1"/>
                </a:solidFill>
                <a:latin typeface="Times New Roman" panose="02020603050405020304" pitchFamily="18" charset="0"/>
                <a:cs typeface="Times New Roman" panose="02020603050405020304" pitchFamily="18" charset="0"/>
              </a:rPr>
              <a:t>                                                                        (</a:t>
            </a:r>
            <a:r>
              <a:rPr lang="en-US" sz="1600" dirty="0">
                <a:solidFill>
                  <a:schemeClr val="bg1"/>
                </a:solidFill>
                <a:latin typeface="Times New Roman" panose="02020603050405020304" pitchFamily="18" charset="0"/>
                <a:cs typeface="Times New Roman" panose="02020603050405020304" pitchFamily="18" charset="0"/>
              </a:rPr>
              <a:t>owner me))</a:t>
            </a:r>
          </a:p>
          <a:p>
            <a:r>
              <a:rPr lang="en-US" sz="1600" dirty="0" smtClean="0">
                <a:solidFill>
                  <a:schemeClr val="bg1"/>
                </a:solidFill>
                <a:latin typeface="Times New Roman" panose="02020603050405020304" pitchFamily="18" charset="0"/>
                <a:cs typeface="Times New Roman" panose="02020603050405020304" pitchFamily="18" charset="0"/>
              </a:rPr>
              <a:t>Me                                                                 </a:t>
            </a:r>
            <a:r>
              <a:rPr lang="en-US" sz="1600" dirty="0">
                <a:solidFill>
                  <a:schemeClr val="bg1"/>
                </a:solidFill>
                <a:latin typeface="Times New Roman" panose="02020603050405020304" pitchFamily="18" charset="0"/>
                <a:cs typeface="Times New Roman" panose="02020603050405020304" pitchFamily="18" charset="0"/>
              </a:rPr>
              <a:t>((isA person))</a:t>
            </a:r>
          </a:p>
          <a:p>
            <a:r>
              <a:rPr lang="en-US" sz="1600" dirty="0">
                <a:solidFill>
                  <a:schemeClr val="bg1"/>
                </a:solidFill>
                <a:latin typeface="Times New Roman" panose="02020603050405020304" pitchFamily="18" charset="0"/>
                <a:cs typeface="Times New Roman" panose="02020603050405020304" pitchFamily="18" charset="0"/>
              </a:rPr>
              <a:t>tan </a:t>
            </a:r>
            <a:r>
              <a:rPr lang="en-US" sz="1600" dirty="0" smtClean="0">
                <a:solidFill>
                  <a:schemeClr val="bg1"/>
                </a:solidFill>
                <a:latin typeface="Times New Roman" panose="02020603050405020304" pitchFamily="18" charset="0"/>
                <a:cs typeface="Times New Roman" panose="02020603050405020304" pitchFamily="18" charset="0"/>
              </a:rPr>
              <a:t>                                                                 ((</a:t>
            </a:r>
            <a:r>
              <a:rPr lang="en-US" sz="1600" dirty="0">
                <a:solidFill>
                  <a:schemeClr val="bg1"/>
                </a:solidFill>
                <a:latin typeface="Times New Roman" panose="02020603050405020304" pitchFamily="18" charset="0"/>
                <a:cs typeface="Times New Roman" panose="02020603050405020304" pitchFamily="18" charset="0"/>
              </a:rPr>
              <a:t>isA brown))</a:t>
            </a:r>
          </a:p>
          <a:p>
            <a:r>
              <a:rPr lang="en-US" sz="1600" dirty="0" smtClean="0">
                <a:solidFill>
                  <a:schemeClr val="bg1"/>
                </a:solidFill>
                <a:latin typeface="Times New Roman" panose="02020603050405020304" pitchFamily="18" charset="0"/>
                <a:cs typeface="Times New Roman" panose="02020603050405020304" pitchFamily="18" charset="0"/>
              </a:rPr>
              <a:t>Seat                                                                </a:t>
            </a:r>
            <a:r>
              <a:rPr lang="en-US" sz="1600" dirty="0">
                <a:solidFill>
                  <a:schemeClr val="bg1"/>
                </a:solidFill>
                <a:latin typeface="Times New Roman" panose="02020603050405020304" pitchFamily="18" charset="0"/>
                <a:cs typeface="Times New Roman" panose="02020603050405020304" pitchFamily="18" charset="0"/>
              </a:rPr>
              <a:t>((isPart chair))</a:t>
            </a:r>
          </a:p>
        </p:txBody>
      </p:sp>
    </p:spTree>
    <p:extLst>
      <p:ext uri="{BB962C8B-B14F-4D97-AF65-F5344CB8AC3E}">
        <p14:creationId xmlns:p14="http://schemas.microsoft.com/office/powerpoint/2010/main" val="28091521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405"/>
            <a:ext cx="8246070" cy="763525"/>
          </a:xfrm>
        </p:spPr>
        <p:txBody>
          <a:bodyPr>
            <a:normAutofit/>
          </a:bodyPr>
          <a:lstStyle/>
          <a:p>
            <a:r>
              <a:rPr lang="en-US" sz="2400" dirty="0" smtClean="0">
                <a:latin typeface="Times New Roman" panose="02020603050405020304" pitchFamily="18" charset="0"/>
                <a:cs typeface="Times New Roman" panose="02020603050405020304" pitchFamily="18" charset="0"/>
              </a:rPr>
              <a:t>Symbolic AI Vs Nonsymbolic AI </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350110"/>
            <a:ext cx="9143999" cy="4098799"/>
          </a:xfrm>
        </p:spPr>
        <p:txBody>
          <a:bodyPr>
            <a:normAutofit/>
          </a:bodyPr>
          <a:lstStyle/>
          <a:p>
            <a:pPr marL="0" indent="0" algn="just">
              <a:buNone/>
            </a:pPr>
            <a:r>
              <a:rPr lang="en-US" sz="1600" dirty="0" smtClean="0">
                <a:solidFill>
                  <a:schemeClr val="accent5">
                    <a:lumMod val="60000"/>
                    <a:lumOff val="40000"/>
                  </a:schemeClr>
                </a:solidFill>
                <a:latin typeface="Times New Roman" panose="02020603050405020304" pitchFamily="18" charset="0"/>
                <a:cs typeface="Times New Roman" panose="02020603050405020304" pitchFamily="18" charset="0"/>
              </a:rPr>
              <a:t>Symbolic </a:t>
            </a:r>
            <a:r>
              <a:rPr lang="en-US" sz="1600" dirty="0">
                <a:solidFill>
                  <a:schemeClr val="accent5">
                    <a:lumMod val="60000"/>
                    <a:lumOff val="40000"/>
                  </a:schemeClr>
                </a:solidFill>
                <a:latin typeface="Times New Roman" panose="02020603050405020304" pitchFamily="18" charset="0"/>
                <a:cs typeface="Times New Roman" panose="02020603050405020304" pitchFamily="18" charset="0"/>
              </a:rPr>
              <a:t>AI</a:t>
            </a:r>
          </a:p>
          <a:p>
            <a:pPr algn="just"/>
            <a:r>
              <a:rPr lang="en-US" sz="1600" dirty="0">
                <a:latin typeface="Times New Roman" panose="02020603050405020304" pitchFamily="18" charset="0"/>
                <a:cs typeface="Times New Roman" panose="02020603050405020304" pitchFamily="18" charset="0"/>
              </a:rPr>
              <a:t>Symbolic artificial intelligence, also known as Good, Old-Fashioned AI , was the dominant paradigm in the AI </a:t>
            </a:r>
            <a:endParaRPr lang="en-US" sz="1600" dirty="0" smtClean="0">
              <a:latin typeface="Times New Roman" panose="02020603050405020304" pitchFamily="18" charset="0"/>
              <a:cs typeface="Times New Roman" panose="02020603050405020304" pitchFamily="18" charset="0"/>
            </a:endParaRPr>
          </a:p>
          <a:p>
            <a:pPr algn="just"/>
            <a:r>
              <a:rPr lang="en-US" sz="1600" dirty="0" smtClean="0">
                <a:latin typeface="Times New Roman" panose="02020603050405020304" pitchFamily="18" charset="0"/>
                <a:cs typeface="Times New Roman" panose="02020603050405020304" pitchFamily="18" charset="0"/>
              </a:rPr>
              <a:t>Implementations </a:t>
            </a:r>
            <a:r>
              <a:rPr lang="en-US" sz="1600" dirty="0">
                <a:latin typeface="Times New Roman" panose="02020603050405020304" pitchFamily="18" charset="0"/>
                <a:cs typeface="Times New Roman" panose="02020603050405020304" pitchFamily="18" charset="0"/>
              </a:rPr>
              <a:t>of symbolic reasoning are called rules engines or expert systems or knowledge </a:t>
            </a:r>
            <a:r>
              <a:rPr lang="en-US" sz="1600" dirty="0" smtClean="0">
                <a:latin typeface="Times New Roman" panose="02020603050405020304" pitchFamily="18" charset="0"/>
                <a:cs typeface="Times New Roman" panose="02020603050405020304" pitchFamily="18" charset="0"/>
              </a:rPr>
              <a:t>graphs.</a:t>
            </a:r>
          </a:p>
          <a:p>
            <a:pPr algn="just"/>
            <a:r>
              <a:rPr lang="en-US" sz="1600" dirty="0" smtClean="0">
                <a:latin typeface="Times New Roman" panose="02020603050405020304" pitchFamily="18" charset="0"/>
                <a:cs typeface="Times New Roman" panose="02020603050405020304" pitchFamily="18" charset="0"/>
              </a:rPr>
              <a:t>These </a:t>
            </a:r>
            <a:r>
              <a:rPr lang="en-US" sz="1600" dirty="0">
                <a:latin typeface="Times New Roman" panose="02020603050405020304" pitchFamily="18" charset="0"/>
                <a:cs typeface="Times New Roman" panose="02020603050405020304" pitchFamily="18" charset="0"/>
              </a:rPr>
              <a:t>systems are essentially </a:t>
            </a:r>
            <a:r>
              <a:rPr lang="en-US" sz="1600" dirty="0" smtClean="0">
                <a:latin typeface="Times New Roman" panose="02020603050405020304" pitchFamily="18" charset="0"/>
                <a:cs typeface="Times New Roman" panose="02020603050405020304" pitchFamily="18" charset="0"/>
              </a:rPr>
              <a:t>heaps </a:t>
            </a:r>
            <a:r>
              <a:rPr lang="en-US" sz="1600" dirty="0">
                <a:latin typeface="Times New Roman" panose="02020603050405020304" pitchFamily="18" charset="0"/>
                <a:cs typeface="Times New Roman" panose="02020603050405020304" pitchFamily="18" charset="0"/>
              </a:rPr>
              <a:t>of nested if-then statements drawing conclusions about entities (human-readable concepts) and their relations (expressed in well understood semantics like X is-a man or X lives-in </a:t>
            </a:r>
            <a:r>
              <a:rPr lang="en-US" sz="1600" dirty="0" smtClean="0">
                <a:latin typeface="Times New Roman" panose="02020603050405020304" pitchFamily="18" charset="0"/>
                <a:cs typeface="Times New Roman" panose="02020603050405020304" pitchFamily="18" charset="0"/>
              </a:rPr>
              <a:t>America)</a:t>
            </a:r>
          </a:p>
          <a:p>
            <a:pPr algn="just"/>
            <a:r>
              <a:rPr lang="en-US" sz="1600" dirty="0">
                <a:latin typeface="Times New Roman" panose="02020603050405020304" pitchFamily="18" charset="0"/>
                <a:cs typeface="Times New Roman" panose="02020603050405020304" pitchFamily="18" charset="0"/>
              </a:rPr>
              <a:t>The symbolic approach says that the best way to teach an AI is to feed it human-readable information related to what you think it needs to know. If you want to create an AI to replace a doctor, you feed it a ton of medical textbooks and it answers questions by looking up the answers from those textbooks.</a:t>
            </a:r>
          </a:p>
          <a:p>
            <a:pPr algn="just"/>
            <a:endParaRPr lang="en-US" sz="1600" dirty="0" smtClean="0">
              <a:latin typeface="Times New Roman" panose="02020603050405020304" pitchFamily="18" charset="0"/>
              <a:cs typeface="Times New Roman" panose="02020603050405020304" pitchFamily="18" charset="0"/>
            </a:endParaRPr>
          </a:p>
          <a:p>
            <a:pPr marL="0" indent="0" algn="just">
              <a:buNone/>
            </a:pPr>
            <a:endParaRPr lang="en-US" sz="1600" dirty="0" smtClean="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9816" y="1419404"/>
            <a:ext cx="8704184" cy="3539430"/>
          </a:xfrm>
          <a:prstGeom prst="rect">
            <a:avLst/>
          </a:prstGeom>
        </p:spPr>
        <p:txBody>
          <a:bodyPr wrap="square">
            <a:spAutoFit/>
          </a:bodyPr>
          <a:lstStyle/>
          <a:p>
            <a:r>
              <a:rPr lang="en-US" sz="1600" b="1" dirty="0">
                <a:solidFill>
                  <a:srgbClr val="00B0F0"/>
                </a:solidFill>
                <a:latin typeface="Times New Roman" panose="02020603050405020304" pitchFamily="18" charset="0"/>
                <a:cs typeface="Times New Roman" panose="02020603050405020304" pitchFamily="18" charset="0"/>
              </a:rPr>
              <a:t>Advantages of semantic networks</a:t>
            </a:r>
            <a:r>
              <a:rPr lang="en-US" sz="1600" b="1" dirty="0" smtClean="0">
                <a:solidFill>
                  <a:srgbClr val="00B0F0"/>
                </a:solidFill>
                <a:latin typeface="Times New Roman" panose="02020603050405020304" pitchFamily="18" charset="0"/>
                <a:cs typeface="Times New Roman" panose="02020603050405020304" pitchFamily="18" charset="0"/>
              </a:rPr>
              <a:t>:</a:t>
            </a:r>
          </a:p>
          <a:p>
            <a:endParaRPr lang="en-US" sz="1600" b="1" dirty="0">
              <a:solidFill>
                <a:schemeClr val="bg1"/>
              </a:solidFill>
              <a:latin typeface="Times New Roman" panose="02020603050405020304" pitchFamily="18" charset="0"/>
              <a:cs typeface="Times New Roman" panose="02020603050405020304" pitchFamily="18" charset="0"/>
            </a:endParaRPr>
          </a:p>
          <a:p>
            <a:r>
              <a:rPr lang="en-US" sz="1600" dirty="0">
                <a:solidFill>
                  <a:schemeClr val="bg1"/>
                </a:solidFill>
                <a:latin typeface="Times New Roman" panose="02020603050405020304" pitchFamily="18" charset="0"/>
                <a:cs typeface="Times New Roman" panose="02020603050405020304" pitchFamily="18" charset="0"/>
              </a:rPr>
              <a:t> Powerful and adaptable because many different types of object can be</a:t>
            </a:r>
          </a:p>
          <a:p>
            <a:r>
              <a:rPr lang="en-US" sz="1600" dirty="0">
                <a:solidFill>
                  <a:schemeClr val="bg1"/>
                </a:solidFill>
                <a:latin typeface="Times New Roman" panose="02020603050405020304" pitchFamily="18" charset="0"/>
                <a:cs typeface="Times New Roman" panose="02020603050405020304" pitchFamily="18" charset="0"/>
              </a:rPr>
              <a:t>used in the network</a:t>
            </a:r>
          </a:p>
          <a:p>
            <a:r>
              <a:rPr lang="en-US" sz="1600" dirty="0">
                <a:solidFill>
                  <a:schemeClr val="bg1"/>
                </a:solidFill>
                <a:latin typeface="Times New Roman" panose="02020603050405020304" pitchFamily="18" charset="0"/>
                <a:cs typeface="Times New Roman" panose="02020603050405020304" pitchFamily="18" charset="0"/>
              </a:rPr>
              <a:t> The network is graphical and easy to understand, if not too big</a:t>
            </a:r>
          </a:p>
          <a:p>
            <a:r>
              <a:rPr lang="en-US" sz="1600" dirty="0">
                <a:solidFill>
                  <a:schemeClr val="bg1"/>
                </a:solidFill>
                <a:latin typeface="Times New Roman" panose="02020603050405020304" pitchFamily="18" charset="0"/>
                <a:cs typeface="Times New Roman" panose="02020603050405020304" pitchFamily="18" charset="0"/>
              </a:rPr>
              <a:t> They can be used as a common communication tool between an expert</a:t>
            </a:r>
          </a:p>
          <a:p>
            <a:r>
              <a:rPr lang="en-US" sz="1600" dirty="0">
                <a:solidFill>
                  <a:schemeClr val="bg1"/>
                </a:solidFill>
                <a:latin typeface="Times New Roman" panose="02020603050405020304" pitchFamily="18" charset="0"/>
                <a:cs typeface="Times New Roman" panose="02020603050405020304" pitchFamily="18" charset="0"/>
              </a:rPr>
              <a:t>and a knowledge engineer in ES production</a:t>
            </a:r>
          </a:p>
          <a:p>
            <a:r>
              <a:rPr lang="en-US" sz="1600" b="1" dirty="0">
                <a:solidFill>
                  <a:srgbClr val="00B0F0"/>
                </a:solidFill>
                <a:latin typeface="Times New Roman" panose="02020603050405020304" pitchFamily="18" charset="0"/>
                <a:cs typeface="Times New Roman" panose="02020603050405020304" pitchFamily="18" charset="0"/>
              </a:rPr>
              <a:t>Disadvantages of semantic networks</a:t>
            </a:r>
            <a:r>
              <a:rPr lang="en-US" sz="1600" b="1" dirty="0" smtClean="0">
                <a:solidFill>
                  <a:srgbClr val="00B0F0"/>
                </a:solidFill>
                <a:latin typeface="Times New Roman" panose="02020603050405020304" pitchFamily="18" charset="0"/>
                <a:cs typeface="Times New Roman" panose="02020603050405020304" pitchFamily="18" charset="0"/>
              </a:rPr>
              <a:t>:</a:t>
            </a:r>
          </a:p>
          <a:p>
            <a:endParaRPr lang="en-US" sz="1600" b="1" dirty="0">
              <a:solidFill>
                <a:schemeClr val="bg1"/>
              </a:solidFill>
              <a:latin typeface="Times New Roman" panose="02020603050405020304" pitchFamily="18" charset="0"/>
              <a:cs typeface="Times New Roman" panose="02020603050405020304" pitchFamily="18" charset="0"/>
            </a:endParaRPr>
          </a:p>
          <a:p>
            <a:r>
              <a:rPr lang="en-US" sz="1600" dirty="0">
                <a:solidFill>
                  <a:schemeClr val="bg1"/>
                </a:solidFill>
                <a:latin typeface="Times New Roman" panose="02020603050405020304" pitchFamily="18" charset="0"/>
                <a:cs typeface="Times New Roman" panose="02020603050405020304" pitchFamily="18" charset="0"/>
              </a:rPr>
              <a:t> Diagrams can become too complex and cluttered and large</a:t>
            </a:r>
          </a:p>
          <a:p>
            <a:r>
              <a:rPr lang="en-US" sz="1600" dirty="0">
                <a:solidFill>
                  <a:schemeClr val="bg1"/>
                </a:solidFill>
                <a:latin typeface="Times New Roman" panose="02020603050405020304" pitchFamily="18" charset="0"/>
                <a:cs typeface="Times New Roman" panose="02020603050405020304" pitchFamily="18" charset="0"/>
              </a:rPr>
              <a:t> The wide range of links and concepts, and the way they might combine,</a:t>
            </a:r>
          </a:p>
          <a:p>
            <a:r>
              <a:rPr lang="en-US" sz="1600" dirty="0">
                <a:solidFill>
                  <a:schemeClr val="bg1"/>
                </a:solidFill>
                <a:latin typeface="Times New Roman" panose="02020603050405020304" pitchFamily="18" charset="0"/>
                <a:cs typeface="Times New Roman" panose="02020603050405020304" pitchFamily="18" charset="0"/>
              </a:rPr>
              <a:t>make this tool susceptible to a combinatorial explosion</a:t>
            </a:r>
          </a:p>
          <a:p>
            <a:r>
              <a:rPr lang="en-US" sz="1600" dirty="0">
                <a:solidFill>
                  <a:schemeClr val="bg1"/>
                </a:solidFill>
                <a:latin typeface="Times New Roman" panose="02020603050405020304" pitchFamily="18" charset="0"/>
                <a:cs typeface="Times New Roman" panose="02020603050405020304" pitchFamily="18" charset="0"/>
              </a:rPr>
              <a:t> Difficult to avoid redundancy and searching such structures is problematic</a:t>
            </a:r>
          </a:p>
          <a:p>
            <a:r>
              <a:rPr lang="en-US" sz="1600" dirty="0">
                <a:solidFill>
                  <a:schemeClr val="bg1"/>
                </a:solidFill>
                <a:latin typeface="Times New Roman" panose="02020603050405020304" pitchFamily="18" charset="0"/>
                <a:cs typeface="Times New Roman" panose="02020603050405020304" pitchFamily="18" charset="0"/>
              </a:rPr>
              <a:t> </a:t>
            </a:r>
            <a:r>
              <a:rPr lang="en-US" sz="1600" dirty="0" smtClean="0">
                <a:solidFill>
                  <a:schemeClr val="bg1"/>
                </a:solidFill>
                <a:latin typeface="Times New Roman" panose="02020603050405020304" pitchFamily="18" charset="0"/>
                <a:cs typeface="Times New Roman" panose="02020603050405020304" pitchFamily="18" charset="0"/>
              </a:rPr>
              <a:t>Don’t </a:t>
            </a:r>
            <a:r>
              <a:rPr lang="en-US" sz="1600" dirty="0">
                <a:solidFill>
                  <a:schemeClr val="bg1"/>
                </a:solidFill>
                <a:latin typeface="Times New Roman" panose="02020603050405020304" pitchFamily="18" charset="0"/>
                <a:cs typeface="Times New Roman" panose="02020603050405020304" pitchFamily="18" charset="0"/>
              </a:rPr>
              <a:t>handle exceptions or </a:t>
            </a:r>
            <a:r>
              <a:rPr lang="en-US" sz="1600" dirty="0" smtClean="0">
                <a:solidFill>
                  <a:schemeClr val="bg1"/>
                </a:solidFill>
                <a:latin typeface="Times New Roman" panose="02020603050405020304" pitchFamily="18" charset="0"/>
                <a:cs typeface="Times New Roman" panose="02020603050405020304" pitchFamily="18" charset="0"/>
              </a:rPr>
              <a:t>specialization </a:t>
            </a:r>
            <a:r>
              <a:rPr lang="en-US" sz="1600" dirty="0">
                <a:solidFill>
                  <a:schemeClr val="bg1"/>
                </a:solidFill>
                <a:latin typeface="Times New Roman" panose="02020603050405020304" pitchFamily="18" charset="0"/>
                <a:cs typeface="Times New Roman" panose="02020603050405020304" pitchFamily="18" charset="0"/>
              </a:rPr>
              <a:t>very well</a:t>
            </a:r>
          </a:p>
        </p:txBody>
      </p:sp>
    </p:spTree>
    <p:extLst>
      <p:ext uri="{BB962C8B-B14F-4D97-AF65-F5344CB8AC3E}">
        <p14:creationId xmlns:p14="http://schemas.microsoft.com/office/powerpoint/2010/main" val="7173624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8964" y="281175"/>
            <a:ext cx="1374345" cy="461665"/>
          </a:xfrm>
          <a:prstGeom prst="rect">
            <a:avLst/>
          </a:prstGeom>
        </p:spPr>
        <p:txBody>
          <a:bodyPr wrap="square">
            <a:spAutoFit/>
          </a:bodyPr>
          <a:lstStyle/>
          <a:p>
            <a:r>
              <a:rPr lang="en-US" sz="2400" dirty="0" smtClean="0">
                <a:solidFill>
                  <a:srgbClr val="0070C0"/>
                </a:solidFill>
                <a:latin typeface="Times New Roman" panose="02020603050405020304" pitchFamily="18" charset="0"/>
                <a:cs typeface="Times New Roman" panose="02020603050405020304" pitchFamily="18" charset="0"/>
              </a:rPr>
              <a:t>Frames</a:t>
            </a: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3" name="Rectangle 2"/>
          <p:cNvSpPr/>
          <p:nvPr/>
        </p:nvSpPr>
        <p:spPr>
          <a:xfrm>
            <a:off x="50952" y="1350110"/>
            <a:ext cx="8847740" cy="2862322"/>
          </a:xfrm>
          <a:prstGeom prst="rect">
            <a:avLst/>
          </a:prstGeom>
        </p:spPr>
        <p:txBody>
          <a:bodyPr wrap="square">
            <a:spAutoFit/>
          </a:bodyPr>
          <a:lstStyle/>
          <a:p>
            <a:pPr marL="285750" indent="-285750" algn="just">
              <a:buFont typeface="Wingdings" panose="05000000000000000000" pitchFamily="2" charset="2"/>
              <a:buChar char="v"/>
            </a:pPr>
            <a:r>
              <a:rPr lang="en-US" dirty="0">
                <a:solidFill>
                  <a:schemeClr val="bg1"/>
                </a:solidFill>
                <a:latin typeface="Times New Roman" panose="02020603050405020304" pitchFamily="18" charset="0"/>
                <a:cs typeface="Times New Roman" panose="02020603050405020304" pitchFamily="18" charset="0"/>
              </a:rPr>
              <a:t>This type of knowledge-structuring technique is </a:t>
            </a:r>
            <a:r>
              <a:rPr lang="en-US" dirty="0" smtClean="0">
                <a:solidFill>
                  <a:schemeClr val="bg1"/>
                </a:solidFill>
                <a:latin typeface="Times New Roman" panose="02020603050405020304" pitchFamily="18" charset="0"/>
                <a:cs typeface="Times New Roman" panose="02020603050405020304" pitchFamily="18" charset="0"/>
              </a:rPr>
              <a:t>known </a:t>
            </a:r>
            <a:r>
              <a:rPr lang="en-US" dirty="0">
                <a:solidFill>
                  <a:schemeClr val="bg1"/>
                </a:solidFill>
                <a:latin typeface="Times New Roman" panose="02020603050405020304" pitchFamily="18" charset="0"/>
                <a:cs typeface="Times New Roman" panose="02020603050405020304" pitchFamily="18" charset="0"/>
              </a:rPr>
              <a:t>as </a:t>
            </a:r>
            <a:r>
              <a:rPr lang="en-US" dirty="0" smtClean="0">
                <a:solidFill>
                  <a:schemeClr val="bg1"/>
                </a:solidFill>
                <a:latin typeface="Times New Roman" panose="02020603050405020304" pitchFamily="18" charset="0"/>
                <a:cs typeface="Times New Roman" panose="02020603050405020304" pitchFamily="18" charset="0"/>
              </a:rPr>
              <a:t>a slot </a:t>
            </a:r>
            <a:r>
              <a:rPr lang="en-US" dirty="0">
                <a:solidFill>
                  <a:schemeClr val="bg1"/>
                </a:solidFill>
                <a:latin typeface="Times New Roman" panose="02020603050405020304" pitchFamily="18" charset="0"/>
                <a:cs typeface="Times New Roman" panose="02020603050405020304" pitchFamily="18" charset="0"/>
              </a:rPr>
              <a:t>and </a:t>
            </a:r>
            <a:r>
              <a:rPr lang="en-US" dirty="0" smtClean="0">
                <a:solidFill>
                  <a:schemeClr val="bg1"/>
                </a:solidFill>
                <a:latin typeface="Times New Roman" panose="02020603050405020304" pitchFamily="18" charset="0"/>
                <a:cs typeface="Times New Roman" panose="02020603050405020304" pitchFamily="18" charset="0"/>
              </a:rPr>
              <a:t>filler knowledge </a:t>
            </a:r>
            <a:r>
              <a:rPr lang="en-US" dirty="0">
                <a:solidFill>
                  <a:schemeClr val="bg1"/>
                </a:solidFill>
                <a:latin typeface="Times New Roman" panose="02020603050405020304" pitchFamily="18" charset="0"/>
                <a:cs typeface="Times New Roman" panose="02020603050405020304" pitchFamily="18" charset="0"/>
              </a:rPr>
              <a:t>structure. </a:t>
            </a:r>
            <a:endParaRPr lang="en-US" dirty="0" smtClean="0">
              <a:solidFill>
                <a:schemeClr val="bg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smtClean="0">
                <a:solidFill>
                  <a:schemeClr val="bg1"/>
                </a:solidFill>
                <a:latin typeface="Times New Roman" panose="02020603050405020304" pitchFamily="18" charset="0"/>
                <a:cs typeface="Times New Roman" panose="02020603050405020304" pitchFamily="18" charset="0"/>
              </a:rPr>
              <a:t>It </a:t>
            </a:r>
            <a:r>
              <a:rPr lang="en-US" dirty="0">
                <a:solidFill>
                  <a:schemeClr val="bg1"/>
                </a:solidFill>
                <a:latin typeface="Times New Roman" panose="02020603050405020304" pitchFamily="18" charset="0"/>
                <a:cs typeface="Times New Roman" panose="02020603050405020304" pitchFamily="18" charset="0"/>
              </a:rPr>
              <a:t>can be viewed as a static data structure which can </a:t>
            </a:r>
            <a:r>
              <a:rPr lang="en-US" dirty="0" smtClean="0">
                <a:solidFill>
                  <a:schemeClr val="bg1"/>
                </a:solidFill>
                <a:latin typeface="Times New Roman" panose="02020603050405020304" pitchFamily="18" charset="0"/>
                <a:cs typeface="Times New Roman" panose="02020603050405020304" pitchFamily="18" charset="0"/>
              </a:rPr>
              <a:t>be used </a:t>
            </a:r>
            <a:r>
              <a:rPr lang="en-US" dirty="0">
                <a:solidFill>
                  <a:schemeClr val="bg1"/>
                </a:solidFill>
                <a:latin typeface="Times New Roman" panose="02020603050405020304" pitchFamily="18" charset="0"/>
                <a:cs typeface="Times New Roman" panose="02020603050405020304" pitchFamily="18" charset="0"/>
              </a:rPr>
              <a:t>to represent </a:t>
            </a:r>
            <a:r>
              <a:rPr lang="en-US" dirty="0">
                <a:solidFill>
                  <a:srgbClr val="00B0F0"/>
                </a:solidFill>
                <a:latin typeface="Times New Roman" panose="02020603050405020304" pitchFamily="18" charset="0"/>
                <a:cs typeface="Times New Roman" panose="02020603050405020304" pitchFamily="18" charset="0"/>
              </a:rPr>
              <a:t>well-understood </a:t>
            </a:r>
            <a:r>
              <a:rPr lang="en-US" dirty="0">
                <a:solidFill>
                  <a:schemeClr val="bg1"/>
                </a:solidFill>
                <a:latin typeface="Times New Roman" panose="02020603050405020304" pitchFamily="18" charset="0"/>
                <a:cs typeface="Times New Roman" panose="02020603050405020304" pitchFamily="18" charset="0"/>
              </a:rPr>
              <a:t>or </a:t>
            </a:r>
            <a:r>
              <a:rPr lang="en-US" dirty="0">
                <a:solidFill>
                  <a:srgbClr val="00B0F0"/>
                </a:solidFill>
                <a:latin typeface="Times New Roman" panose="02020603050405020304" pitchFamily="18" charset="0"/>
                <a:cs typeface="Times New Roman" panose="02020603050405020304" pitchFamily="18" charset="0"/>
              </a:rPr>
              <a:t>previously encountered </a:t>
            </a:r>
            <a:r>
              <a:rPr lang="en-US" dirty="0" smtClean="0">
                <a:solidFill>
                  <a:schemeClr val="bg1"/>
                </a:solidFill>
                <a:latin typeface="Times New Roman" panose="02020603050405020304" pitchFamily="18" charset="0"/>
                <a:cs typeface="Times New Roman" panose="02020603050405020304" pitchFamily="18" charset="0"/>
              </a:rPr>
              <a:t>stereotypical situations</a:t>
            </a:r>
            <a:r>
              <a:rPr lang="en-US" dirty="0">
                <a:solidFill>
                  <a:schemeClr val="bg1"/>
                </a:solidFill>
                <a:latin typeface="Times New Roman" panose="02020603050405020304" pitchFamily="18" charset="0"/>
                <a:cs typeface="Times New Roman" panose="02020603050405020304" pitchFamily="18" charset="0"/>
              </a:rPr>
              <a:t>. </a:t>
            </a:r>
            <a:endParaRPr lang="en-US" dirty="0" smtClean="0">
              <a:solidFill>
                <a:schemeClr val="bg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smtClean="0">
                <a:solidFill>
                  <a:schemeClr val="bg1"/>
                </a:solidFill>
                <a:latin typeface="Times New Roman" panose="02020603050405020304" pitchFamily="18" charset="0"/>
                <a:cs typeface="Times New Roman" panose="02020603050405020304" pitchFamily="18" charset="0"/>
              </a:rPr>
              <a:t>Frames </a:t>
            </a:r>
            <a:r>
              <a:rPr lang="en-US" dirty="0">
                <a:solidFill>
                  <a:schemeClr val="bg1"/>
                </a:solidFill>
                <a:latin typeface="Times New Roman" panose="02020603050405020304" pitchFamily="18" charset="0"/>
                <a:cs typeface="Times New Roman" panose="02020603050405020304" pitchFamily="18" charset="0"/>
              </a:rPr>
              <a:t>attempt to model how people store, retrieve, and update </a:t>
            </a:r>
            <a:r>
              <a:rPr lang="en-US" dirty="0" smtClean="0">
                <a:solidFill>
                  <a:schemeClr val="bg1"/>
                </a:solidFill>
                <a:latin typeface="Times New Roman" panose="02020603050405020304" pitchFamily="18" charset="0"/>
                <a:cs typeface="Times New Roman" panose="02020603050405020304" pitchFamily="18" charset="0"/>
              </a:rPr>
              <a:t>their </a:t>
            </a:r>
            <a:r>
              <a:rPr lang="en-US" dirty="0" smtClean="0">
                <a:solidFill>
                  <a:srgbClr val="00B0F0"/>
                </a:solidFill>
                <a:latin typeface="Times New Roman" panose="02020603050405020304" pitchFamily="18" charset="0"/>
                <a:cs typeface="Times New Roman" panose="02020603050405020304" pitchFamily="18" charset="0"/>
              </a:rPr>
              <a:t>knowledge</a:t>
            </a:r>
            <a:r>
              <a:rPr lang="en-US" dirty="0" smtClean="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and </a:t>
            </a:r>
            <a:r>
              <a:rPr lang="en-US" dirty="0">
                <a:solidFill>
                  <a:srgbClr val="00B0F0"/>
                </a:solidFill>
                <a:latin typeface="Times New Roman" panose="02020603050405020304" pitchFamily="18" charset="0"/>
                <a:cs typeface="Times New Roman" panose="02020603050405020304" pitchFamily="18" charset="0"/>
              </a:rPr>
              <a:t>understanding of the world</a:t>
            </a:r>
            <a:r>
              <a:rPr lang="en-US" dirty="0">
                <a:solidFill>
                  <a:schemeClr val="bg1"/>
                </a:solidFill>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v"/>
            </a:pPr>
            <a:r>
              <a:rPr lang="en-US" dirty="0">
                <a:solidFill>
                  <a:schemeClr val="bg1"/>
                </a:solidFill>
                <a:latin typeface="Times New Roman" panose="02020603050405020304" pitchFamily="18" charset="0"/>
                <a:cs typeface="Times New Roman" panose="02020603050405020304" pitchFamily="18" charset="0"/>
              </a:rPr>
              <a:t>People adjust to new situations by invoking past experience, which is </a:t>
            </a:r>
            <a:r>
              <a:rPr lang="en-US" dirty="0" smtClean="0">
                <a:solidFill>
                  <a:schemeClr val="bg1"/>
                </a:solidFill>
                <a:latin typeface="Times New Roman" panose="02020603050405020304" pitchFamily="18" charset="0"/>
                <a:cs typeface="Times New Roman" panose="02020603050405020304" pitchFamily="18" charset="0"/>
              </a:rPr>
              <a:t>then revised </a:t>
            </a:r>
            <a:r>
              <a:rPr lang="en-US" dirty="0">
                <a:solidFill>
                  <a:schemeClr val="bg1"/>
                </a:solidFill>
                <a:latin typeface="Times New Roman" panose="02020603050405020304" pitchFamily="18" charset="0"/>
                <a:cs typeface="Times New Roman" panose="02020603050405020304" pitchFamily="18" charset="0"/>
              </a:rPr>
              <a:t>or refashioned to accommodate the new </a:t>
            </a:r>
            <a:r>
              <a:rPr lang="en-US" dirty="0" smtClean="0">
                <a:solidFill>
                  <a:schemeClr val="bg1"/>
                </a:solidFill>
                <a:latin typeface="Times New Roman" panose="02020603050405020304" pitchFamily="18" charset="0"/>
                <a:cs typeface="Times New Roman" panose="02020603050405020304" pitchFamily="18" charset="0"/>
              </a:rPr>
              <a:t>context.</a:t>
            </a:r>
          </a:p>
          <a:p>
            <a:pPr marL="285750" indent="-285750" algn="just">
              <a:buFont typeface="Wingdings" panose="05000000000000000000" pitchFamily="2" charset="2"/>
              <a:buChar char="v"/>
            </a:pPr>
            <a:r>
              <a:rPr lang="en-US" dirty="0" smtClean="0">
                <a:solidFill>
                  <a:schemeClr val="bg1"/>
                </a:solidFill>
                <a:latin typeface="Times New Roman" panose="02020603050405020304" pitchFamily="18" charset="0"/>
                <a:cs typeface="Times New Roman" panose="02020603050405020304" pitchFamily="18" charset="0"/>
              </a:rPr>
              <a:t>This </a:t>
            </a:r>
            <a:r>
              <a:rPr lang="en-US" dirty="0">
                <a:solidFill>
                  <a:schemeClr val="bg1"/>
                </a:solidFill>
                <a:latin typeface="Times New Roman" panose="02020603050405020304" pitchFamily="18" charset="0"/>
                <a:cs typeface="Times New Roman" panose="02020603050405020304" pitchFamily="18" charset="0"/>
              </a:rPr>
              <a:t>past </a:t>
            </a:r>
            <a:r>
              <a:rPr lang="en-US" dirty="0" smtClean="0">
                <a:solidFill>
                  <a:schemeClr val="bg1"/>
                </a:solidFill>
                <a:latin typeface="Times New Roman" panose="02020603050405020304" pitchFamily="18" charset="0"/>
                <a:cs typeface="Times New Roman" panose="02020603050405020304" pitchFamily="18" charset="0"/>
              </a:rPr>
              <a:t>experience can </a:t>
            </a:r>
            <a:r>
              <a:rPr lang="en-US" dirty="0">
                <a:solidFill>
                  <a:schemeClr val="bg1"/>
                </a:solidFill>
                <a:latin typeface="Times New Roman" panose="02020603050405020304" pitchFamily="18" charset="0"/>
                <a:cs typeface="Times New Roman" panose="02020603050405020304" pitchFamily="18" charset="0"/>
              </a:rPr>
              <a:t>be formalised into a frame</a:t>
            </a:r>
            <a:r>
              <a:rPr lang="en-US" dirty="0" smtClean="0">
                <a:solidFill>
                  <a:schemeClr val="bg1"/>
                </a:solidFill>
                <a:latin typeface="Times New Roman" panose="02020603050405020304" pitchFamily="18" charset="0"/>
                <a:cs typeface="Times New Roman" panose="02020603050405020304" pitchFamily="18" charset="0"/>
              </a:rPr>
              <a:t>.</a:t>
            </a:r>
          </a:p>
          <a:p>
            <a:pPr algn="just"/>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34279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204" y="1100890"/>
            <a:ext cx="3352393" cy="369332"/>
          </a:xfrm>
          <a:prstGeom prst="rect">
            <a:avLst/>
          </a:prstGeom>
        </p:spPr>
        <p:txBody>
          <a:bodyPr wrap="none">
            <a:spAutoFit/>
          </a:bodyPr>
          <a:lstStyle/>
          <a:p>
            <a:r>
              <a:rPr lang="en-US" dirty="0">
                <a:solidFill>
                  <a:schemeClr val="bg1"/>
                </a:solidFill>
                <a:latin typeface="Times New Roman" panose="02020603050405020304" pitchFamily="18" charset="0"/>
                <a:cs typeface="Times New Roman" panose="02020603050405020304" pitchFamily="18" charset="0"/>
              </a:rPr>
              <a:t>Imagine a </a:t>
            </a:r>
            <a:r>
              <a:rPr lang="en-US" b="1" i="1" dirty="0">
                <a:solidFill>
                  <a:schemeClr val="bg1"/>
                </a:solidFill>
                <a:latin typeface="Times New Roman" panose="02020603050405020304" pitchFamily="18" charset="0"/>
                <a:cs typeface="Times New Roman" panose="02020603050405020304" pitchFamily="18" charset="0"/>
              </a:rPr>
              <a:t>frame</a:t>
            </a:r>
            <a:r>
              <a:rPr lang="en-US" dirty="0">
                <a:solidFill>
                  <a:schemeClr val="bg1"/>
                </a:solidFill>
                <a:latin typeface="Times New Roman" panose="02020603050405020304" pitchFamily="18" charset="0"/>
                <a:cs typeface="Times New Roman" panose="02020603050405020304" pitchFamily="18" charset="0"/>
              </a:rPr>
              <a:t> for a hotel room:</a:t>
            </a:r>
          </a:p>
        </p:txBody>
      </p:sp>
      <p:pic>
        <p:nvPicPr>
          <p:cNvPr id="3" name="Picture 2"/>
          <p:cNvPicPr>
            <a:picLocks noChangeAspect="1"/>
          </p:cNvPicPr>
          <p:nvPr/>
        </p:nvPicPr>
        <p:blipFill>
          <a:blip r:embed="rId2"/>
          <a:stretch>
            <a:fillRect/>
          </a:stretch>
        </p:blipFill>
        <p:spPr>
          <a:xfrm>
            <a:off x="5182820" y="1070425"/>
            <a:ext cx="3959438" cy="3542548"/>
          </a:xfrm>
          <a:prstGeom prst="rect">
            <a:avLst/>
          </a:prstGeom>
        </p:spPr>
      </p:pic>
      <p:sp>
        <p:nvSpPr>
          <p:cNvPr id="4" name="Rectangle 3"/>
          <p:cNvSpPr/>
          <p:nvPr/>
        </p:nvSpPr>
        <p:spPr>
          <a:xfrm>
            <a:off x="-15406" y="1655520"/>
            <a:ext cx="5137143" cy="3293209"/>
          </a:xfrm>
          <a:prstGeom prst="rect">
            <a:avLst/>
          </a:prstGeom>
        </p:spPr>
        <p:txBody>
          <a:bodyPr wrap="square">
            <a:spAutoFit/>
          </a:bodyPr>
          <a:lstStyle/>
          <a:p>
            <a:pPr algn="just"/>
            <a:r>
              <a:rPr lang="en-US" sz="1600" dirty="0">
                <a:solidFill>
                  <a:schemeClr val="bg1"/>
                </a:solidFill>
                <a:latin typeface="Times New Roman" panose="02020603050405020304" pitchFamily="18" charset="0"/>
                <a:cs typeface="Times New Roman" panose="02020603050405020304" pitchFamily="18" charset="0"/>
              </a:rPr>
              <a:t>What are your </a:t>
            </a:r>
            <a:r>
              <a:rPr lang="en-US" sz="1600" dirty="0" smtClean="0">
                <a:solidFill>
                  <a:schemeClr val="bg1"/>
                </a:solidFill>
                <a:latin typeface="Times New Roman" panose="02020603050405020304" pitchFamily="18" charset="0"/>
                <a:cs typeface="Times New Roman" panose="02020603050405020304" pitchFamily="18" charset="0"/>
              </a:rPr>
              <a:t>expectations: </a:t>
            </a:r>
            <a:r>
              <a:rPr lang="en-US" sz="1600" i="1" dirty="0" smtClean="0">
                <a:solidFill>
                  <a:schemeClr val="bg1"/>
                </a:solidFill>
                <a:latin typeface="Times New Roman" panose="02020603050405020304" pitchFamily="18" charset="0"/>
                <a:cs typeface="Times New Roman" panose="02020603050405020304" pitchFamily="18" charset="0"/>
              </a:rPr>
              <a:t>a </a:t>
            </a:r>
            <a:r>
              <a:rPr lang="en-US" sz="1600" i="1" dirty="0">
                <a:solidFill>
                  <a:schemeClr val="bg1"/>
                </a:solidFill>
                <a:latin typeface="Times New Roman" panose="02020603050405020304" pitchFamily="18" charset="0"/>
                <a:cs typeface="Times New Roman" panose="02020603050405020304" pitchFamily="18" charset="0"/>
              </a:rPr>
              <a:t>bed, chair, bathroom, telephone, etc</a:t>
            </a:r>
            <a:r>
              <a:rPr lang="en-US" sz="1600" i="1" dirty="0" smtClean="0">
                <a:solidFill>
                  <a:schemeClr val="bg1"/>
                </a:solidFill>
                <a:latin typeface="Times New Roman" panose="02020603050405020304" pitchFamily="18" charset="0"/>
                <a:cs typeface="Times New Roman" panose="02020603050405020304" pitchFamily="18" charset="0"/>
              </a:rPr>
              <a:t>.</a:t>
            </a:r>
            <a:endParaRPr lang="en-US" sz="1600" i="1" dirty="0">
              <a:solidFill>
                <a:schemeClr val="bg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1600" dirty="0">
                <a:solidFill>
                  <a:schemeClr val="bg1"/>
                </a:solidFill>
                <a:latin typeface="Times New Roman" panose="02020603050405020304" pitchFamily="18" charset="0"/>
                <a:cs typeface="Times New Roman" panose="02020603050405020304" pitchFamily="18" charset="0"/>
              </a:rPr>
              <a:t>This is default information, a conceptual structure about hotel rooms which </a:t>
            </a:r>
            <a:r>
              <a:rPr lang="en-US" sz="1600" dirty="0" smtClean="0">
                <a:solidFill>
                  <a:schemeClr val="bg1"/>
                </a:solidFill>
                <a:latin typeface="Times New Roman" panose="02020603050405020304" pitchFamily="18" charset="0"/>
                <a:cs typeface="Times New Roman" panose="02020603050405020304" pitchFamily="18" charset="0"/>
              </a:rPr>
              <a:t>we do </a:t>
            </a:r>
            <a:r>
              <a:rPr lang="en-US" sz="1600" dirty="0">
                <a:solidFill>
                  <a:schemeClr val="bg1"/>
                </a:solidFill>
                <a:latin typeface="Times New Roman" panose="02020603050405020304" pitchFamily="18" charset="0"/>
                <a:cs typeface="Times New Roman" panose="02020603050405020304" pitchFamily="18" charset="0"/>
              </a:rPr>
              <a:t>not have to rebuild every time we enter a new hotel room</a:t>
            </a:r>
            <a:r>
              <a:rPr lang="en-US" sz="1600" dirty="0" smtClean="0">
                <a:solidFill>
                  <a:schemeClr val="bg1"/>
                </a:solidFill>
                <a:latin typeface="Times New Roman" panose="02020603050405020304" pitchFamily="18" charset="0"/>
                <a:cs typeface="Times New Roman" panose="02020603050405020304" pitchFamily="18" charset="0"/>
              </a:rPr>
              <a:t>.</a:t>
            </a:r>
          </a:p>
          <a:p>
            <a:pPr algn="just"/>
            <a:endParaRPr lang="en-US" sz="1600" dirty="0">
              <a:solidFill>
                <a:schemeClr val="bg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1600" b="1" i="1" dirty="0">
                <a:solidFill>
                  <a:schemeClr val="bg1"/>
                </a:solidFill>
                <a:latin typeface="Times New Roman" panose="02020603050405020304" pitchFamily="18" charset="0"/>
                <a:cs typeface="Times New Roman" panose="02020603050405020304" pitchFamily="18" charset="0"/>
              </a:rPr>
              <a:t>A hotel room Frame </a:t>
            </a:r>
            <a:r>
              <a:rPr lang="en-US" sz="1600" dirty="0">
                <a:solidFill>
                  <a:schemeClr val="bg1"/>
                </a:solidFill>
                <a:latin typeface="Times New Roman" panose="02020603050405020304" pitchFamily="18" charset="0"/>
                <a:cs typeface="Times New Roman" panose="02020603050405020304" pitchFamily="18" charset="0"/>
              </a:rPr>
              <a:t>can be viewed as a structured </a:t>
            </a:r>
            <a:r>
              <a:rPr lang="en-US" sz="1600" dirty="0" smtClean="0">
                <a:solidFill>
                  <a:schemeClr val="bg1"/>
                </a:solidFill>
                <a:latin typeface="Times New Roman" panose="02020603050405020304" pitchFamily="18" charset="0"/>
                <a:cs typeface="Times New Roman" panose="02020603050405020304" pitchFamily="18" charset="0"/>
              </a:rPr>
              <a:t>object.</a:t>
            </a:r>
          </a:p>
          <a:p>
            <a:pPr marL="285750" indent="-285750" algn="just">
              <a:buFont typeface="Wingdings" panose="05000000000000000000" pitchFamily="2" charset="2"/>
              <a:buChar char="v"/>
            </a:pPr>
            <a:r>
              <a:rPr lang="en-US" sz="1600" dirty="0" smtClean="0">
                <a:solidFill>
                  <a:schemeClr val="bg1"/>
                </a:solidFill>
                <a:latin typeface="Times New Roman" panose="02020603050405020304" pitchFamily="18" charset="0"/>
                <a:cs typeface="Times New Roman" panose="02020603050405020304" pitchFamily="18" charset="0"/>
              </a:rPr>
              <a:t>The </a:t>
            </a:r>
            <a:r>
              <a:rPr lang="en-US" sz="1600" dirty="0">
                <a:solidFill>
                  <a:srgbClr val="00B0F0"/>
                </a:solidFill>
                <a:latin typeface="Times New Roman" panose="02020603050405020304" pitchFamily="18" charset="0"/>
                <a:cs typeface="Times New Roman" panose="02020603050405020304" pitchFamily="18" charset="0"/>
              </a:rPr>
              <a:t>slots </a:t>
            </a:r>
            <a:r>
              <a:rPr lang="en-US" sz="1600" dirty="0">
                <a:solidFill>
                  <a:schemeClr val="bg1"/>
                </a:solidFill>
                <a:latin typeface="Times New Roman" panose="02020603050405020304" pitchFamily="18" charset="0"/>
                <a:cs typeface="Times New Roman" panose="02020603050405020304" pitchFamily="18" charset="0"/>
              </a:rPr>
              <a:t>can be viewed as </a:t>
            </a:r>
            <a:r>
              <a:rPr lang="en-US" sz="1600" dirty="0" smtClean="0">
                <a:solidFill>
                  <a:srgbClr val="00B0F0"/>
                </a:solidFill>
                <a:latin typeface="Times New Roman" panose="02020603050405020304" pitchFamily="18" charset="0"/>
                <a:cs typeface="Times New Roman" panose="02020603050405020304" pitchFamily="18" charset="0"/>
              </a:rPr>
              <a:t>entities or elements involved in the frame </a:t>
            </a:r>
            <a:r>
              <a:rPr lang="en-US" sz="1600" dirty="0" smtClean="0">
                <a:solidFill>
                  <a:schemeClr val="bg1"/>
                </a:solidFill>
                <a:latin typeface="Times New Roman" panose="02020603050405020304" pitchFamily="18" charset="0"/>
                <a:cs typeface="Times New Roman" panose="02020603050405020304" pitchFamily="18" charset="0"/>
              </a:rPr>
              <a:t> </a:t>
            </a:r>
            <a:r>
              <a:rPr lang="en-US" sz="1600" dirty="0">
                <a:solidFill>
                  <a:schemeClr val="bg1"/>
                </a:solidFill>
                <a:latin typeface="Times New Roman" panose="02020603050405020304" pitchFamily="18" charset="0"/>
                <a:cs typeface="Times New Roman" panose="02020603050405020304" pitchFamily="18" charset="0"/>
              </a:rPr>
              <a:t>(</a:t>
            </a:r>
            <a:r>
              <a:rPr lang="en-US" sz="1600" dirty="0" smtClean="0">
                <a:solidFill>
                  <a:schemeClr val="bg1"/>
                </a:solidFill>
                <a:latin typeface="Times New Roman" panose="02020603050405020304" pitchFamily="18" charset="0"/>
                <a:cs typeface="Times New Roman" panose="02020603050405020304" pitchFamily="18" charset="0"/>
              </a:rPr>
              <a:t>chair, carpet</a:t>
            </a:r>
            <a:r>
              <a:rPr lang="en-US" sz="1600" dirty="0">
                <a:solidFill>
                  <a:schemeClr val="bg1"/>
                </a:solidFill>
                <a:latin typeface="Times New Roman" panose="02020603050405020304" pitchFamily="18" charset="0"/>
                <a:cs typeface="Times New Roman" panose="02020603050405020304" pitchFamily="18" charset="0"/>
              </a:rPr>
              <a:t>, etc), and the </a:t>
            </a:r>
            <a:r>
              <a:rPr lang="en-US" sz="1600" dirty="0">
                <a:solidFill>
                  <a:srgbClr val="00B0F0"/>
                </a:solidFill>
                <a:latin typeface="Times New Roman" panose="02020603050405020304" pitchFamily="18" charset="0"/>
                <a:cs typeface="Times New Roman" panose="02020603050405020304" pitchFamily="18" charset="0"/>
              </a:rPr>
              <a:t>fillers </a:t>
            </a:r>
            <a:r>
              <a:rPr lang="en-US" sz="1600" dirty="0" smtClean="0">
                <a:solidFill>
                  <a:schemeClr val="bg1"/>
                </a:solidFill>
                <a:latin typeface="Times New Roman" panose="02020603050405020304" pitchFamily="18" charset="0"/>
                <a:cs typeface="Times New Roman" panose="02020603050405020304" pitchFamily="18" charset="0"/>
              </a:rPr>
              <a:t>are </a:t>
            </a:r>
            <a:r>
              <a:rPr lang="en-US" sz="1600" dirty="0" smtClean="0">
                <a:solidFill>
                  <a:srgbClr val="00B0F0"/>
                </a:solidFill>
                <a:latin typeface="Times New Roman" panose="02020603050405020304" pitchFamily="18" charset="0"/>
                <a:cs typeface="Times New Roman" panose="02020603050405020304" pitchFamily="18" charset="0"/>
              </a:rPr>
              <a:t> attributes.</a:t>
            </a:r>
            <a:r>
              <a:rPr lang="en-US" sz="1600" dirty="0" smtClean="0">
                <a:solidFill>
                  <a:schemeClr val="bg1"/>
                </a:solidFill>
                <a:latin typeface="Times New Roman" panose="02020603050405020304" pitchFamily="18" charset="0"/>
                <a:cs typeface="Times New Roman" panose="02020603050405020304" pitchFamily="18" charset="0"/>
              </a:rPr>
              <a:t> </a:t>
            </a:r>
            <a:r>
              <a:rPr lang="en-US" sz="1600" dirty="0">
                <a:solidFill>
                  <a:schemeClr val="bg1"/>
                </a:solidFill>
                <a:latin typeface="Times New Roman" panose="02020603050405020304" pitchFamily="18" charset="0"/>
                <a:cs typeface="Times New Roman" panose="02020603050405020304" pitchFamily="18" charset="0"/>
              </a:rPr>
              <a:t>(chair = easy chair, carpet = green</a:t>
            </a:r>
            <a:r>
              <a:rPr lang="en-US" sz="1600" dirty="0" smtClean="0">
                <a:solidFill>
                  <a:schemeClr val="bg1"/>
                </a:solidFill>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v"/>
            </a:pPr>
            <a:r>
              <a:rPr lang="en-US" sz="1600" dirty="0" smtClean="0">
                <a:solidFill>
                  <a:schemeClr val="bg1"/>
                </a:solidFill>
                <a:latin typeface="Times New Roman" panose="02020603050405020304" pitchFamily="18" charset="0"/>
                <a:cs typeface="Times New Roman" panose="02020603050405020304" pitchFamily="18" charset="0"/>
              </a:rPr>
              <a:t>So Frame is also called as Slot &amp; Filler Knowledge Representation Technique </a:t>
            </a:r>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5" name="Rectangle 4"/>
          <p:cNvSpPr/>
          <p:nvPr/>
        </p:nvSpPr>
        <p:spPr>
          <a:xfrm>
            <a:off x="601670" y="281175"/>
            <a:ext cx="2756524" cy="461665"/>
          </a:xfrm>
          <a:prstGeom prst="rect">
            <a:avLst/>
          </a:prstGeom>
        </p:spPr>
        <p:txBody>
          <a:bodyPr wrap="none">
            <a:spAutoFit/>
          </a:bodyPr>
          <a:lstStyle/>
          <a:p>
            <a:r>
              <a:rPr lang="en-US" sz="2400" b="1" i="1" dirty="0">
                <a:solidFill>
                  <a:srgbClr val="0070C0"/>
                </a:solidFill>
                <a:latin typeface="Times New Roman" panose="02020603050405020304" pitchFamily="18" charset="0"/>
                <a:cs typeface="Times New Roman" panose="02020603050405020304" pitchFamily="18" charset="0"/>
              </a:rPr>
              <a:t>A hotel room Frame</a:t>
            </a:r>
            <a:endParaRPr lang="en-US" sz="24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77854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3555" y="1197405"/>
            <a:ext cx="8551480" cy="1200329"/>
          </a:xfrm>
          <a:prstGeom prst="rect">
            <a:avLst/>
          </a:prstGeom>
        </p:spPr>
        <p:txBody>
          <a:bodyPr wrap="square">
            <a:spAutoFit/>
          </a:bodyPr>
          <a:lstStyle/>
          <a:p>
            <a:pPr algn="just"/>
            <a:r>
              <a:rPr lang="en-SG" i="1" dirty="0" smtClean="0">
                <a:solidFill>
                  <a:schemeClr val="bg1"/>
                </a:solidFill>
                <a:latin typeface="Times New Roman" panose="02020603050405020304" pitchFamily="18" charset="0"/>
                <a:cs typeface="Times New Roman" panose="02020603050405020304" pitchFamily="18" charset="0"/>
              </a:rPr>
              <a:t>Example: </a:t>
            </a:r>
            <a:r>
              <a:rPr lang="en-SG" dirty="0" smtClean="0">
                <a:solidFill>
                  <a:schemeClr val="bg1"/>
                </a:solidFill>
                <a:latin typeface="Times New Roman" panose="02020603050405020304" pitchFamily="18" charset="0"/>
                <a:cs typeface="Times New Roman" panose="02020603050405020304" pitchFamily="18" charset="0"/>
              </a:rPr>
              <a:t>Let's </a:t>
            </a:r>
            <a:r>
              <a:rPr lang="en-SG" dirty="0">
                <a:solidFill>
                  <a:schemeClr val="bg1"/>
                </a:solidFill>
                <a:latin typeface="Times New Roman" panose="02020603050405020304" pitchFamily="18" charset="0"/>
                <a:cs typeface="Times New Roman" panose="02020603050405020304" pitchFamily="18" charset="0"/>
              </a:rPr>
              <a:t>suppose we are taking an entity, Peter. Peter is </a:t>
            </a:r>
            <a:r>
              <a:rPr lang="en-SG" dirty="0" smtClean="0">
                <a:solidFill>
                  <a:schemeClr val="bg1"/>
                </a:solidFill>
                <a:latin typeface="Times New Roman" panose="02020603050405020304" pitchFamily="18" charset="0"/>
                <a:cs typeface="Times New Roman" panose="02020603050405020304" pitchFamily="18" charset="0"/>
              </a:rPr>
              <a:t>a bachelor doctor by profession</a:t>
            </a:r>
            <a:r>
              <a:rPr lang="en-SG" dirty="0">
                <a:solidFill>
                  <a:schemeClr val="bg1"/>
                </a:solidFill>
                <a:latin typeface="Times New Roman" panose="02020603050405020304" pitchFamily="18" charset="0"/>
                <a:cs typeface="Times New Roman" panose="02020603050405020304" pitchFamily="18" charset="0"/>
              </a:rPr>
              <a:t>, and his age is 25, he lives in city London, and the country is England. So following is the frame representation for this</a:t>
            </a:r>
            <a:r>
              <a:rPr lang="en-SG" dirty="0" smtClean="0">
                <a:solidFill>
                  <a:schemeClr val="bg1"/>
                </a:solidFill>
                <a:latin typeface="Times New Roman" panose="02020603050405020304" pitchFamily="18" charset="0"/>
                <a:cs typeface="Times New Roman" panose="02020603050405020304" pitchFamily="18" charset="0"/>
              </a:rPr>
              <a:t>:</a:t>
            </a:r>
          </a:p>
          <a:p>
            <a:pPr algn="just"/>
            <a:endParaRPr lang="en-SG" dirty="0">
              <a:solidFill>
                <a:schemeClr val="bg1"/>
              </a:solidFill>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638767389"/>
              </p:ext>
            </p:extLst>
          </p:nvPr>
        </p:nvGraphicFramePr>
        <p:xfrm>
          <a:off x="1670605" y="2266340"/>
          <a:ext cx="6710786" cy="2634232"/>
        </p:xfrm>
        <a:graphic>
          <a:graphicData uri="http://schemas.openxmlformats.org/drawingml/2006/table">
            <a:tbl>
              <a:tblPr/>
              <a:tblGrid>
                <a:gridCol w="3355393"/>
                <a:gridCol w="3355393"/>
              </a:tblGrid>
              <a:tr h="502392">
                <a:tc>
                  <a:txBody>
                    <a:bodyPr/>
                    <a:lstStyle/>
                    <a:p>
                      <a:pPr algn="l" fontAlgn="t"/>
                      <a:r>
                        <a:rPr lang="en-SG" sz="1800" dirty="0">
                          <a:solidFill>
                            <a:srgbClr val="000000"/>
                          </a:solidFill>
                          <a:effectLst/>
                          <a:latin typeface="times new roman" panose="02020603050405020304" pitchFamily="18" charset="0"/>
                        </a:rPr>
                        <a:t>Slots</a:t>
                      </a:r>
                    </a:p>
                  </a:txBody>
                  <a:tcPr marL="114036" marR="114036" marT="114036" marB="114036">
                    <a:lnL w="9525" cap="flat" cmpd="sng" algn="ctr">
                      <a:solidFill>
                        <a:srgbClr val="285E7B"/>
                      </a:solidFill>
                      <a:prstDash val="solid"/>
                      <a:round/>
                      <a:headEnd type="none" w="med" len="med"/>
                      <a:tailEnd type="none" w="med" len="med"/>
                    </a:lnL>
                    <a:lnR w="9525" cap="flat" cmpd="sng" algn="ctr">
                      <a:solidFill>
                        <a:srgbClr val="285E7B"/>
                      </a:solidFill>
                      <a:prstDash val="solid"/>
                      <a:round/>
                      <a:headEnd type="none" w="med" len="med"/>
                      <a:tailEnd type="none" w="med" len="med"/>
                    </a:lnR>
                    <a:lnT w="9525" cap="flat" cmpd="sng" algn="ctr">
                      <a:solidFill>
                        <a:srgbClr val="285E7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SG" sz="1800" dirty="0" smtClean="0">
                          <a:solidFill>
                            <a:srgbClr val="000000"/>
                          </a:solidFill>
                          <a:effectLst/>
                          <a:latin typeface="times new roman" panose="02020603050405020304" pitchFamily="18" charset="0"/>
                        </a:rPr>
                        <a:t>Filler</a:t>
                      </a:r>
                      <a:endParaRPr lang="en-SG" sz="1800" dirty="0">
                        <a:solidFill>
                          <a:srgbClr val="000000"/>
                        </a:solidFill>
                        <a:effectLst/>
                        <a:latin typeface="times new roman" panose="02020603050405020304" pitchFamily="18" charset="0"/>
                      </a:endParaRPr>
                    </a:p>
                  </a:txBody>
                  <a:tcPr marL="114036" marR="114036" marT="114036" marB="114036">
                    <a:lnL w="9525" cap="flat" cmpd="sng" algn="ctr">
                      <a:solidFill>
                        <a:srgbClr val="285E7B"/>
                      </a:solidFill>
                      <a:prstDash val="solid"/>
                      <a:round/>
                      <a:headEnd type="none" w="med" len="med"/>
                      <a:tailEnd type="none" w="med" len="med"/>
                    </a:lnL>
                    <a:lnR w="9525" cap="flat" cmpd="sng" algn="ctr">
                      <a:solidFill>
                        <a:srgbClr val="285E7B"/>
                      </a:solidFill>
                      <a:prstDash val="solid"/>
                      <a:round/>
                      <a:headEnd type="none" w="med" len="med"/>
                      <a:tailEnd type="none" w="med" len="med"/>
                    </a:lnR>
                    <a:lnT w="9525" cap="flat" cmpd="sng" algn="ctr">
                      <a:solidFill>
                        <a:srgbClr val="285E7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425735">
                <a:tc>
                  <a:txBody>
                    <a:bodyPr/>
                    <a:lstStyle/>
                    <a:p>
                      <a:pPr algn="l" fontAlgn="t"/>
                      <a:r>
                        <a:rPr lang="en-SG" sz="1800" b="1">
                          <a:solidFill>
                            <a:srgbClr val="000000"/>
                          </a:solidFill>
                          <a:effectLst/>
                          <a:latin typeface="verdana" panose="020B0604030504040204" pitchFamily="34" charset="0"/>
                        </a:rPr>
                        <a:t>Name</a:t>
                      </a:r>
                      <a:endParaRPr lang="en-SG" sz="1800">
                        <a:solidFill>
                          <a:srgbClr val="000000"/>
                        </a:solidFill>
                        <a:effectLst/>
                        <a:latin typeface="verdana" panose="020B0604030504040204" pitchFamily="34" charset="0"/>
                      </a:endParaRPr>
                    </a:p>
                  </a:txBody>
                  <a:tcPr marL="76024" marR="76024" marT="76024" marB="760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SG" sz="1800">
                          <a:solidFill>
                            <a:srgbClr val="000000"/>
                          </a:solidFill>
                          <a:effectLst/>
                          <a:latin typeface="verdana" panose="020B0604030504040204" pitchFamily="34" charset="0"/>
                        </a:rPr>
                        <a:t>Peter</a:t>
                      </a:r>
                    </a:p>
                  </a:txBody>
                  <a:tcPr marL="76024" marR="76024" marT="76024" marB="760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25735">
                <a:tc>
                  <a:txBody>
                    <a:bodyPr/>
                    <a:lstStyle/>
                    <a:p>
                      <a:pPr algn="l" fontAlgn="t"/>
                      <a:r>
                        <a:rPr lang="en-SG" sz="1800" b="1" dirty="0">
                          <a:solidFill>
                            <a:srgbClr val="000000"/>
                          </a:solidFill>
                          <a:effectLst/>
                          <a:latin typeface="verdana" panose="020B0604030504040204" pitchFamily="34" charset="0"/>
                        </a:rPr>
                        <a:t>Profession</a:t>
                      </a:r>
                      <a:endParaRPr lang="en-SG" sz="1800" dirty="0">
                        <a:solidFill>
                          <a:srgbClr val="000000"/>
                        </a:solidFill>
                        <a:effectLst/>
                        <a:latin typeface="verdana" panose="020B0604030504040204" pitchFamily="34" charset="0"/>
                      </a:endParaRPr>
                    </a:p>
                  </a:txBody>
                  <a:tcPr marL="76024" marR="76024" marT="76024" marB="760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SG" sz="1800">
                          <a:solidFill>
                            <a:srgbClr val="000000"/>
                          </a:solidFill>
                          <a:effectLst/>
                          <a:latin typeface="verdana" panose="020B0604030504040204" pitchFamily="34" charset="0"/>
                        </a:rPr>
                        <a:t>Doctor</a:t>
                      </a:r>
                    </a:p>
                  </a:txBody>
                  <a:tcPr marL="76024" marR="76024" marT="76024" marB="760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25735">
                <a:tc>
                  <a:txBody>
                    <a:bodyPr/>
                    <a:lstStyle/>
                    <a:p>
                      <a:pPr algn="l" fontAlgn="t"/>
                      <a:r>
                        <a:rPr lang="en-SG" sz="1800" b="1">
                          <a:solidFill>
                            <a:srgbClr val="000000"/>
                          </a:solidFill>
                          <a:effectLst/>
                          <a:latin typeface="verdana" panose="020B0604030504040204" pitchFamily="34" charset="0"/>
                        </a:rPr>
                        <a:t>Age</a:t>
                      </a:r>
                      <a:endParaRPr lang="en-SG" sz="1800">
                        <a:solidFill>
                          <a:srgbClr val="000000"/>
                        </a:solidFill>
                        <a:effectLst/>
                        <a:latin typeface="verdana" panose="020B0604030504040204" pitchFamily="34" charset="0"/>
                      </a:endParaRPr>
                    </a:p>
                  </a:txBody>
                  <a:tcPr marL="76024" marR="76024" marT="76024" marB="760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SG" sz="1800">
                          <a:solidFill>
                            <a:srgbClr val="000000"/>
                          </a:solidFill>
                          <a:effectLst/>
                          <a:latin typeface="verdana" panose="020B0604030504040204" pitchFamily="34" charset="0"/>
                        </a:rPr>
                        <a:t>25</a:t>
                      </a:r>
                    </a:p>
                  </a:txBody>
                  <a:tcPr marL="76024" marR="76024" marT="76024" marB="760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25735">
                <a:tc>
                  <a:txBody>
                    <a:bodyPr/>
                    <a:lstStyle/>
                    <a:p>
                      <a:pPr algn="l" fontAlgn="t"/>
                      <a:r>
                        <a:rPr lang="en-SG" sz="1800" b="1">
                          <a:solidFill>
                            <a:srgbClr val="000000"/>
                          </a:solidFill>
                          <a:effectLst/>
                          <a:latin typeface="verdana" panose="020B0604030504040204" pitchFamily="34" charset="0"/>
                        </a:rPr>
                        <a:t>Marital status</a:t>
                      </a:r>
                      <a:endParaRPr lang="en-SG" sz="1800">
                        <a:solidFill>
                          <a:srgbClr val="000000"/>
                        </a:solidFill>
                        <a:effectLst/>
                        <a:latin typeface="verdana" panose="020B0604030504040204" pitchFamily="34" charset="0"/>
                      </a:endParaRPr>
                    </a:p>
                  </a:txBody>
                  <a:tcPr marL="76024" marR="76024" marT="76024" marB="760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SG" sz="1800">
                          <a:solidFill>
                            <a:srgbClr val="000000"/>
                          </a:solidFill>
                          <a:effectLst/>
                          <a:latin typeface="verdana" panose="020B0604030504040204" pitchFamily="34" charset="0"/>
                        </a:rPr>
                        <a:t>Single</a:t>
                      </a:r>
                    </a:p>
                  </a:txBody>
                  <a:tcPr marL="76024" marR="76024" marT="76024" marB="760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25735">
                <a:tc>
                  <a:txBody>
                    <a:bodyPr/>
                    <a:lstStyle/>
                    <a:p>
                      <a:pPr algn="l" fontAlgn="t"/>
                      <a:r>
                        <a:rPr lang="en-SG" sz="1800" b="1">
                          <a:solidFill>
                            <a:srgbClr val="000000"/>
                          </a:solidFill>
                          <a:effectLst/>
                          <a:latin typeface="verdana" panose="020B0604030504040204" pitchFamily="34" charset="0"/>
                        </a:rPr>
                        <a:t>Weight</a:t>
                      </a:r>
                      <a:endParaRPr lang="en-SG" sz="1800">
                        <a:solidFill>
                          <a:srgbClr val="000000"/>
                        </a:solidFill>
                        <a:effectLst/>
                        <a:latin typeface="verdana" panose="020B0604030504040204" pitchFamily="34" charset="0"/>
                      </a:endParaRPr>
                    </a:p>
                  </a:txBody>
                  <a:tcPr marL="76024" marR="76024" marT="76024" marB="760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SG" sz="1800" dirty="0">
                          <a:solidFill>
                            <a:srgbClr val="000000"/>
                          </a:solidFill>
                          <a:effectLst/>
                          <a:latin typeface="verdana" panose="020B0604030504040204" pitchFamily="34" charset="0"/>
                        </a:rPr>
                        <a:t>78</a:t>
                      </a:r>
                    </a:p>
                  </a:txBody>
                  <a:tcPr marL="76024" marR="76024" marT="76024" marB="760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42821228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59785" y="281175"/>
            <a:ext cx="1486304" cy="461665"/>
          </a:xfrm>
          <a:prstGeom prst="rect">
            <a:avLst/>
          </a:prstGeom>
        </p:spPr>
        <p:txBody>
          <a:bodyPr wrap="none">
            <a:spAutoFit/>
          </a:bodyPr>
          <a:lstStyle/>
          <a:p>
            <a:r>
              <a:rPr lang="en-US" sz="2400" b="1" dirty="0" smtClean="0">
                <a:solidFill>
                  <a:srgbClr val="0070C0"/>
                </a:solidFill>
                <a:latin typeface="Times New Roman" panose="02020603050405020304" pitchFamily="18" charset="0"/>
                <a:cs typeface="Times New Roman" panose="02020603050405020304" pitchFamily="18" charset="0"/>
              </a:rPr>
              <a:t>SCRIPTS</a:t>
            </a: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3" name="Rectangle 2"/>
          <p:cNvSpPr/>
          <p:nvPr/>
        </p:nvSpPr>
        <p:spPr>
          <a:xfrm>
            <a:off x="143555" y="1197405"/>
            <a:ext cx="8847740" cy="3785652"/>
          </a:xfrm>
          <a:prstGeom prst="rect">
            <a:avLst/>
          </a:prstGeom>
        </p:spPr>
        <p:txBody>
          <a:bodyPr wrap="square">
            <a:spAutoFit/>
          </a:bodyPr>
          <a:lstStyle/>
          <a:p>
            <a:pPr marL="285750" indent="-285750">
              <a:buFont typeface="Wingdings" panose="05000000000000000000" pitchFamily="2" charset="2"/>
              <a:buChar char="v"/>
            </a:pPr>
            <a:r>
              <a:rPr lang="en-US" sz="1600" dirty="0">
                <a:solidFill>
                  <a:schemeClr val="bg1"/>
                </a:solidFill>
                <a:latin typeface="Times New Roman" panose="02020603050405020304" pitchFamily="18" charset="0"/>
                <a:cs typeface="Times New Roman" panose="02020603050405020304" pitchFamily="18" charset="0"/>
              </a:rPr>
              <a:t>These are knowledge structures similar to Frames, but rather than </a:t>
            </a:r>
            <a:r>
              <a:rPr lang="en-US" sz="1600" dirty="0" smtClean="0">
                <a:solidFill>
                  <a:schemeClr val="bg1"/>
                </a:solidFill>
                <a:latin typeface="Times New Roman" panose="02020603050405020304" pitchFamily="18" charset="0"/>
                <a:cs typeface="Times New Roman" panose="02020603050405020304" pitchFamily="18" charset="0"/>
              </a:rPr>
              <a:t>representing objects</a:t>
            </a:r>
            <a:r>
              <a:rPr lang="en-US" sz="1600" dirty="0">
                <a:solidFill>
                  <a:schemeClr val="bg1"/>
                </a:solidFill>
                <a:latin typeface="Times New Roman" panose="02020603050405020304" pitchFamily="18" charset="0"/>
                <a:cs typeface="Times New Roman" panose="02020603050405020304" pitchFamily="18" charset="0"/>
              </a:rPr>
              <a:t>, they represent </a:t>
            </a:r>
            <a:r>
              <a:rPr lang="en-US" sz="1600" dirty="0">
                <a:solidFill>
                  <a:srgbClr val="00B0F0"/>
                </a:solidFill>
                <a:latin typeface="Times New Roman" panose="02020603050405020304" pitchFamily="18" charset="0"/>
                <a:cs typeface="Times New Roman" panose="02020603050405020304" pitchFamily="18" charset="0"/>
              </a:rPr>
              <a:t>events or situations</a:t>
            </a:r>
            <a:r>
              <a:rPr lang="en-US" sz="1600" dirty="0">
                <a:solidFill>
                  <a:schemeClr val="bg1"/>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v"/>
            </a:pPr>
            <a:r>
              <a:rPr lang="en-US" sz="1600" dirty="0">
                <a:solidFill>
                  <a:schemeClr val="bg1"/>
                </a:solidFill>
                <a:latin typeface="Times New Roman" panose="02020603050405020304" pitchFamily="18" charset="0"/>
                <a:cs typeface="Times New Roman" panose="02020603050405020304" pitchFamily="18" charset="0"/>
              </a:rPr>
              <a:t>Like Frames, they contain default information pertaining to a stereotypical </a:t>
            </a:r>
            <a:r>
              <a:rPr lang="en-US" sz="1600" dirty="0" smtClean="0">
                <a:solidFill>
                  <a:schemeClr val="bg1"/>
                </a:solidFill>
                <a:latin typeface="Times New Roman" panose="02020603050405020304" pitchFamily="18" charset="0"/>
                <a:cs typeface="Times New Roman" panose="02020603050405020304" pitchFamily="18" charset="0"/>
              </a:rPr>
              <a:t>event sequence</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smtClean="0">
                <a:solidFill>
                  <a:schemeClr val="bg1"/>
                </a:solidFill>
                <a:latin typeface="Times New Roman" panose="02020603050405020304" pitchFamily="18" charset="0"/>
                <a:cs typeface="Times New Roman" panose="02020603050405020304" pitchFamily="18" charset="0"/>
              </a:rPr>
              <a:t>for example </a:t>
            </a:r>
            <a:r>
              <a:rPr lang="en-US" sz="1600" i="1" dirty="0">
                <a:solidFill>
                  <a:schemeClr val="bg1"/>
                </a:solidFill>
                <a:latin typeface="Times New Roman" panose="02020603050405020304" pitchFamily="18" charset="0"/>
                <a:cs typeface="Times New Roman" panose="02020603050405020304" pitchFamily="18" charset="0"/>
              </a:rPr>
              <a:t>visiting a </a:t>
            </a:r>
            <a:r>
              <a:rPr lang="en-US" sz="1600" i="1" dirty="0" smtClean="0">
                <a:solidFill>
                  <a:schemeClr val="bg1"/>
                </a:solidFill>
                <a:latin typeface="Times New Roman" panose="02020603050405020304" pitchFamily="18" charset="0"/>
                <a:cs typeface="Times New Roman" panose="02020603050405020304" pitchFamily="18" charset="0"/>
              </a:rPr>
              <a:t>hotel/restaurant</a:t>
            </a:r>
            <a:r>
              <a:rPr lang="en-US" sz="1600" dirty="0" smtClean="0">
                <a:solidFill>
                  <a:schemeClr val="bg1"/>
                </a:solidFill>
                <a:latin typeface="Times New Roman" panose="02020603050405020304" pitchFamily="18" charset="0"/>
                <a:cs typeface="Times New Roman" panose="02020603050405020304" pitchFamily="18" charset="0"/>
              </a:rPr>
              <a:t>. The the following events will be default for every hotel/restaurants .</a:t>
            </a:r>
          </a:p>
          <a:p>
            <a:endParaRPr lang="en-US" sz="1600" dirty="0">
              <a:solidFill>
                <a:schemeClr val="bg1"/>
              </a:solidFill>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sz="1600" i="1" dirty="0" smtClean="0">
                <a:solidFill>
                  <a:schemeClr val="bg1"/>
                </a:solidFill>
                <a:latin typeface="Times New Roman" panose="02020603050405020304" pitchFamily="18" charset="0"/>
                <a:cs typeface="Times New Roman" panose="02020603050405020304" pitchFamily="18" charset="0"/>
              </a:rPr>
              <a:t>greeted </a:t>
            </a:r>
            <a:r>
              <a:rPr lang="en-US" sz="1600" i="1" dirty="0">
                <a:solidFill>
                  <a:schemeClr val="bg1"/>
                </a:solidFill>
                <a:latin typeface="Times New Roman" panose="02020603050405020304" pitchFamily="18" charset="0"/>
                <a:cs typeface="Times New Roman" panose="02020603050405020304" pitchFamily="18" charset="0"/>
              </a:rPr>
              <a:t>upon arrival to confirm our booking</a:t>
            </a:r>
          </a:p>
          <a:p>
            <a:pPr marL="285750" indent="-285750">
              <a:buFont typeface="Courier New" panose="02070309020205020404" pitchFamily="49" charset="0"/>
              <a:buChar char="o"/>
            </a:pPr>
            <a:r>
              <a:rPr lang="en-US" sz="1600" i="1" dirty="0" smtClean="0">
                <a:solidFill>
                  <a:schemeClr val="bg1"/>
                </a:solidFill>
                <a:latin typeface="Times New Roman" panose="02020603050405020304" pitchFamily="18" charset="0"/>
                <a:cs typeface="Times New Roman" panose="02020603050405020304" pitchFamily="18" charset="0"/>
              </a:rPr>
              <a:t>taken </a:t>
            </a:r>
            <a:r>
              <a:rPr lang="en-US" sz="1600" i="1" dirty="0">
                <a:solidFill>
                  <a:schemeClr val="bg1"/>
                </a:solidFill>
                <a:latin typeface="Times New Roman" panose="02020603050405020304" pitchFamily="18" charset="0"/>
                <a:cs typeface="Times New Roman" panose="02020603050405020304" pitchFamily="18" charset="0"/>
              </a:rPr>
              <a:t>to our table, to sit down</a:t>
            </a:r>
          </a:p>
          <a:p>
            <a:pPr marL="285750" indent="-285750">
              <a:buFont typeface="Courier New" panose="02070309020205020404" pitchFamily="49" charset="0"/>
              <a:buChar char="o"/>
            </a:pPr>
            <a:r>
              <a:rPr lang="en-US" sz="1600" i="1" dirty="0" smtClean="0">
                <a:solidFill>
                  <a:schemeClr val="bg1"/>
                </a:solidFill>
                <a:latin typeface="Times New Roman" panose="02020603050405020304" pitchFamily="18" charset="0"/>
                <a:cs typeface="Times New Roman" panose="02020603050405020304" pitchFamily="18" charset="0"/>
              </a:rPr>
              <a:t>examine </a:t>
            </a:r>
            <a:r>
              <a:rPr lang="en-US" sz="1600" i="1" dirty="0">
                <a:solidFill>
                  <a:schemeClr val="bg1"/>
                </a:solidFill>
                <a:latin typeface="Times New Roman" panose="02020603050405020304" pitchFamily="18" charset="0"/>
                <a:cs typeface="Times New Roman" panose="02020603050405020304" pitchFamily="18" charset="0"/>
              </a:rPr>
              <a:t>the menu and wine list</a:t>
            </a:r>
          </a:p>
          <a:p>
            <a:pPr marL="285750" indent="-285750">
              <a:buFont typeface="Courier New" panose="02070309020205020404" pitchFamily="49" charset="0"/>
              <a:buChar char="o"/>
            </a:pPr>
            <a:r>
              <a:rPr lang="en-US" sz="1600" i="1" dirty="0" smtClean="0">
                <a:solidFill>
                  <a:schemeClr val="bg1"/>
                </a:solidFill>
                <a:latin typeface="Times New Roman" panose="02020603050405020304" pitchFamily="18" charset="0"/>
                <a:cs typeface="Times New Roman" panose="02020603050405020304" pitchFamily="18" charset="0"/>
              </a:rPr>
              <a:t>order</a:t>
            </a:r>
            <a:endParaRPr lang="en-US" sz="1600" i="1" dirty="0">
              <a:solidFill>
                <a:schemeClr val="bg1"/>
              </a:solidFill>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sz="1600" i="1" dirty="0" smtClean="0">
                <a:solidFill>
                  <a:schemeClr val="bg1"/>
                </a:solidFill>
                <a:latin typeface="Times New Roman" panose="02020603050405020304" pitchFamily="18" charset="0"/>
                <a:cs typeface="Times New Roman" panose="02020603050405020304" pitchFamily="18" charset="0"/>
              </a:rPr>
              <a:t>wait </a:t>
            </a:r>
            <a:r>
              <a:rPr lang="en-US" sz="1600" i="1" dirty="0">
                <a:solidFill>
                  <a:schemeClr val="bg1"/>
                </a:solidFill>
                <a:latin typeface="Times New Roman" panose="02020603050405020304" pitchFamily="18" charset="0"/>
                <a:cs typeface="Times New Roman" panose="02020603050405020304" pitchFamily="18" charset="0"/>
              </a:rPr>
              <a:t>for our </a:t>
            </a:r>
            <a:r>
              <a:rPr lang="en-US" sz="1600" i="1" dirty="0" smtClean="0">
                <a:solidFill>
                  <a:schemeClr val="bg1"/>
                </a:solidFill>
                <a:latin typeface="Times New Roman" panose="02020603050405020304" pitchFamily="18" charset="0"/>
                <a:cs typeface="Times New Roman" panose="02020603050405020304" pitchFamily="18" charset="0"/>
              </a:rPr>
              <a:t>meal</a:t>
            </a:r>
          </a:p>
          <a:p>
            <a:pPr marL="285750" indent="-285750">
              <a:buFont typeface="Courier New" panose="02070309020205020404" pitchFamily="49" charset="0"/>
              <a:buChar char="o"/>
            </a:pPr>
            <a:r>
              <a:rPr lang="en-US" sz="1600" i="1" dirty="0" smtClean="0">
                <a:solidFill>
                  <a:schemeClr val="bg1"/>
                </a:solidFill>
                <a:latin typeface="Times New Roman" panose="02020603050405020304" pitchFamily="18" charset="0"/>
                <a:cs typeface="Times New Roman" panose="02020603050405020304" pitchFamily="18" charset="0"/>
              </a:rPr>
              <a:t> </a:t>
            </a:r>
            <a:r>
              <a:rPr lang="en-US" sz="1600" i="1" dirty="0">
                <a:solidFill>
                  <a:schemeClr val="bg1"/>
                </a:solidFill>
                <a:latin typeface="Times New Roman" panose="02020603050405020304" pitchFamily="18" charset="0"/>
                <a:cs typeface="Times New Roman" panose="02020603050405020304" pitchFamily="18" charset="0"/>
              </a:rPr>
              <a:t>eat our meal whilst conversing</a:t>
            </a:r>
          </a:p>
          <a:p>
            <a:pPr marL="285750" indent="-285750">
              <a:buFont typeface="Courier New" panose="02070309020205020404" pitchFamily="49" charset="0"/>
              <a:buChar char="o"/>
            </a:pPr>
            <a:r>
              <a:rPr lang="en-US" sz="1600" i="1" dirty="0" smtClean="0">
                <a:solidFill>
                  <a:schemeClr val="bg1"/>
                </a:solidFill>
                <a:latin typeface="Times New Roman" panose="02020603050405020304" pitchFamily="18" charset="0"/>
                <a:cs typeface="Times New Roman" panose="02020603050405020304" pitchFamily="18" charset="0"/>
              </a:rPr>
              <a:t> </a:t>
            </a:r>
            <a:r>
              <a:rPr lang="en-US" sz="1600" i="1" dirty="0">
                <a:solidFill>
                  <a:schemeClr val="bg1"/>
                </a:solidFill>
                <a:latin typeface="Times New Roman" panose="02020603050405020304" pitchFamily="18" charset="0"/>
                <a:cs typeface="Times New Roman" panose="02020603050405020304" pitchFamily="18" charset="0"/>
              </a:rPr>
              <a:t>obtain the bill</a:t>
            </a:r>
          </a:p>
          <a:p>
            <a:pPr marL="285750" indent="-285750">
              <a:buFont typeface="Courier New" panose="02070309020205020404" pitchFamily="49" charset="0"/>
              <a:buChar char="o"/>
            </a:pPr>
            <a:r>
              <a:rPr lang="en-US" sz="1600" i="1" dirty="0" smtClean="0">
                <a:solidFill>
                  <a:schemeClr val="bg1"/>
                </a:solidFill>
                <a:latin typeface="Times New Roman" panose="02020603050405020304" pitchFamily="18" charset="0"/>
                <a:cs typeface="Times New Roman" panose="02020603050405020304" pitchFamily="18" charset="0"/>
              </a:rPr>
              <a:t> </a:t>
            </a:r>
            <a:r>
              <a:rPr lang="en-US" sz="1600" i="1" dirty="0">
                <a:solidFill>
                  <a:schemeClr val="bg1"/>
                </a:solidFill>
                <a:latin typeface="Times New Roman" panose="02020603050405020304" pitchFamily="18" charset="0"/>
                <a:cs typeface="Times New Roman" panose="02020603050405020304" pitchFamily="18" charset="0"/>
              </a:rPr>
              <a:t>pay</a:t>
            </a:r>
          </a:p>
          <a:p>
            <a:pPr marL="285750" indent="-285750">
              <a:buFont typeface="Courier New" panose="02070309020205020404" pitchFamily="49" charset="0"/>
              <a:buChar char="o"/>
            </a:pPr>
            <a:r>
              <a:rPr lang="en-US" sz="1600" i="1" dirty="0" smtClean="0">
                <a:solidFill>
                  <a:schemeClr val="bg1"/>
                </a:solidFill>
                <a:latin typeface="Times New Roman" panose="02020603050405020304" pitchFamily="18" charset="0"/>
                <a:cs typeface="Times New Roman" panose="02020603050405020304" pitchFamily="18" charset="0"/>
              </a:rPr>
              <a:t>leave</a:t>
            </a:r>
            <a:endParaRPr lang="en-US" sz="1600" i="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79426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8464" y="1350110"/>
            <a:ext cx="7477970" cy="1569660"/>
          </a:xfrm>
          <a:prstGeom prst="rect">
            <a:avLst/>
          </a:prstGeom>
        </p:spPr>
        <p:txBody>
          <a:bodyPr wrap="square">
            <a:spAutoFit/>
          </a:bodyPr>
          <a:lstStyle/>
          <a:p>
            <a:r>
              <a:rPr lang="en-US" sz="1600" dirty="0">
                <a:solidFill>
                  <a:schemeClr val="bg1"/>
                </a:solidFill>
                <a:latin typeface="Times New Roman" panose="02020603050405020304" pitchFamily="18" charset="0"/>
                <a:cs typeface="Times New Roman" panose="02020603050405020304" pitchFamily="18" charset="0"/>
              </a:rPr>
              <a:t>Script components:</a:t>
            </a:r>
          </a:p>
          <a:p>
            <a:pPr marL="285750" indent="-285750">
              <a:buFont typeface="Wingdings" panose="05000000000000000000" pitchFamily="2" charset="2"/>
              <a:buChar char="v"/>
            </a:pPr>
            <a:r>
              <a:rPr lang="en-US" sz="1600" dirty="0">
                <a:solidFill>
                  <a:srgbClr val="00B0F0"/>
                </a:solidFill>
                <a:latin typeface="Times New Roman" panose="02020603050405020304" pitchFamily="18" charset="0"/>
                <a:cs typeface="Times New Roman" panose="02020603050405020304" pitchFamily="18" charset="0"/>
              </a:rPr>
              <a:t>Entry conditions</a:t>
            </a:r>
            <a:r>
              <a:rPr lang="en-US" sz="1600" dirty="0">
                <a:solidFill>
                  <a:schemeClr val="bg1"/>
                </a:solidFill>
                <a:latin typeface="Times New Roman" panose="02020603050405020304" pitchFamily="18" charset="0"/>
                <a:cs typeface="Times New Roman" panose="02020603050405020304" pitchFamily="18" charset="0"/>
              </a:rPr>
              <a:t>: conditions that must be met for the script to be invoked</a:t>
            </a:r>
          </a:p>
          <a:p>
            <a:pPr marL="285750" indent="-285750">
              <a:buFont typeface="Wingdings" panose="05000000000000000000" pitchFamily="2" charset="2"/>
              <a:buChar char="v"/>
            </a:pPr>
            <a:r>
              <a:rPr lang="en-US" sz="1600" dirty="0">
                <a:solidFill>
                  <a:srgbClr val="00B0F0"/>
                </a:solidFill>
                <a:latin typeface="Times New Roman" panose="02020603050405020304" pitchFamily="18" charset="0"/>
                <a:cs typeface="Times New Roman" panose="02020603050405020304" pitchFamily="18" charset="0"/>
              </a:rPr>
              <a:t>Result</a:t>
            </a:r>
            <a:r>
              <a:rPr lang="en-US" sz="1600" dirty="0">
                <a:solidFill>
                  <a:schemeClr val="bg1"/>
                </a:solidFill>
                <a:latin typeface="Times New Roman" panose="02020603050405020304" pitchFamily="18" charset="0"/>
                <a:cs typeface="Times New Roman" panose="02020603050405020304" pitchFamily="18" charset="0"/>
              </a:rPr>
              <a:t>: conditions that will be true after the script has executed</a:t>
            </a:r>
          </a:p>
          <a:p>
            <a:pPr marL="285750" indent="-285750">
              <a:buFont typeface="Wingdings" panose="05000000000000000000" pitchFamily="2" charset="2"/>
              <a:buChar char="v"/>
            </a:pPr>
            <a:r>
              <a:rPr lang="en-US" sz="1600" dirty="0">
                <a:solidFill>
                  <a:srgbClr val="00B0F0"/>
                </a:solidFill>
                <a:latin typeface="Times New Roman" panose="02020603050405020304" pitchFamily="18" charset="0"/>
                <a:cs typeface="Times New Roman" panose="02020603050405020304" pitchFamily="18" charset="0"/>
              </a:rPr>
              <a:t>Props:</a:t>
            </a:r>
            <a:r>
              <a:rPr lang="en-US" sz="1600" dirty="0">
                <a:solidFill>
                  <a:schemeClr val="bg1"/>
                </a:solidFill>
                <a:latin typeface="Times New Roman" panose="02020603050405020304" pitchFamily="18" charset="0"/>
                <a:cs typeface="Times New Roman" panose="02020603050405020304" pitchFamily="18" charset="0"/>
              </a:rPr>
              <a:t> the things or phenomena that support the script (</a:t>
            </a:r>
            <a:r>
              <a:rPr lang="en-US" sz="1600" dirty="0" smtClean="0">
                <a:solidFill>
                  <a:schemeClr val="bg1"/>
                </a:solidFill>
                <a:latin typeface="Times New Roman" panose="02020603050405020304" pitchFamily="18" charset="0"/>
                <a:cs typeface="Times New Roman" panose="02020603050405020304" pitchFamily="18" charset="0"/>
              </a:rPr>
              <a:t>waiter, table</a:t>
            </a:r>
            <a:r>
              <a:rPr lang="en-US" sz="1600" dirty="0">
                <a:solidFill>
                  <a:schemeClr val="bg1"/>
                </a:solidFill>
                <a:latin typeface="Times New Roman" panose="02020603050405020304" pitchFamily="18" charset="0"/>
                <a:cs typeface="Times New Roman" panose="02020603050405020304" pitchFamily="18" charset="0"/>
              </a:rPr>
              <a:t>, bill)</a:t>
            </a:r>
          </a:p>
          <a:p>
            <a:pPr marL="285750" indent="-285750">
              <a:buFont typeface="Wingdings" panose="05000000000000000000" pitchFamily="2" charset="2"/>
              <a:buChar char="v"/>
            </a:pPr>
            <a:r>
              <a:rPr lang="en-US" sz="1600" dirty="0">
                <a:solidFill>
                  <a:srgbClr val="00B0F0"/>
                </a:solidFill>
                <a:latin typeface="Times New Roman" panose="02020603050405020304" pitchFamily="18" charset="0"/>
                <a:cs typeface="Times New Roman" panose="02020603050405020304" pitchFamily="18" charset="0"/>
              </a:rPr>
              <a:t>Roles</a:t>
            </a:r>
            <a:r>
              <a:rPr lang="en-US" sz="1600" dirty="0">
                <a:solidFill>
                  <a:schemeClr val="bg1"/>
                </a:solidFill>
                <a:latin typeface="Times New Roman" panose="02020603050405020304" pitchFamily="18" charset="0"/>
                <a:cs typeface="Times New Roman" panose="02020603050405020304" pitchFamily="18" charset="0"/>
              </a:rPr>
              <a:t>: the actions that participants perform</a:t>
            </a:r>
          </a:p>
          <a:p>
            <a:pPr marL="285750" indent="-285750">
              <a:buFont typeface="Wingdings" panose="05000000000000000000" pitchFamily="2" charset="2"/>
              <a:buChar char="v"/>
            </a:pPr>
            <a:r>
              <a:rPr lang="en-US" sz="1600" dirty="0">
                <a:solidFill>
                  <a:srgbClr val="00B0F0"/>
                </a:solidFill>
                <a:latin typeface="Times New Roman" panose="02020603050405020304" pitchFamily="18" charset="0"/>
                <a:cs typeface="Times New Roman" panose="02020603050405020304" pitchFamily="18" charset="0"/>
              </a:rPr>
              <a:t>Scenes</a:t>
            </a:r>
            <a:r>
              <a:rPr lang="en-US" sz="1600" dirty="0">
                <a:solidFill>
                  <a:schemeClr val="bg1"/>
                </a:solidFill>
                <a:latin typeface="Times New Roman" panose="02020603050405020304" pitchFamily="18" charset="0"/>
                <a:cs typeface="Times New Roman" panose="02020603050405020304" pitchFamily="18" charset="0"/>
              </a:rPr>
              <a:t>: the sequence of events that constitute the script</a:t>
            </a:r>
          </a:p>
        </p:txBody>
      </p:sp>
      <p:sp>
        <p:nvSpPr>
          <p:cNvPr id="3" name="Rectangle 2"/>
          <p:cNvSpPr/>
          <p:nvPr/>
        </p:nvSpPr>
        <p:spPr>
          <a:xfrm>
            <a:off x="412804" y="128470"/>
            <a:ext cx="2550698" cy="461665"/>
          </a:xfrm>
          <a:prstGeom prst="rect">
            <a:avLst/>
          </a:prstGeom>
        </p:spPr>
        <p:txBody>
          <a:bodyPr wrap="none">
            <a:spAutoFit/>
          </a:bodyPr>
          <a:lstStyle/>
          <a:p>
            <a:r>
              <a:rPr lang="en-US" sz="2400" dirty="0" smtClean="0">
                <a:solidFill>
                  <a:srgbClr val="00B0F0"/>
                </a:solidFill>
                <a:latin typeface="Times New Roman" panose="02020603050405020304" pitchFamily="18" charset="0"/>
                <a:cs typeface="Times New Roman" panose="02020603050405020304" pitchFamily="18" charset="0"/>
              </a:rPr>
              <a:t>Script Components</a:t>
            </a:r>
            <a:endParaRPr lang="en-US" sz="2400"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85022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3555" y="1044700"/>
            <a:ext cx="7787955" cy="1815882"/>
          </a:xfrm>
          <a:prstGeom prst="rect">
            <a:avLst/>
          </a:prstGeom>
        </p:spPr>
        <p:txBody>
          <a:bodyPr wrap="square">
            <a:spAutoFit/>
          </a:bodyPr>
          <a:lstStyle/>
          <a:p>
            <a:endParaRPr lang="en-US" sz="1600" b="1" dirty="0">
              <a:solidFill>
                <a:schemeClr val="bg1"/>
              </a:solidFill>
              <a:latin typeface="Times New Roman" panose="02020603050405020304" pitchFamily="18" charset="0"/>
              <a:cs typeface="Times New Roman" panose="02020603050405020304" pitchFamily="18" charset="0"/>
            </a:endParaRPr>
          </a:p>
          <a:p>
            <a:r>
              <a:rPr lang="en-US" sz="1600" dirty="0">
                <a:solidFill>
                  <a:schemeClr val="bg1"/>
                </a:solidFill>
                <a:latin typeface="Times New Roman" panose="02020603050405020304" pitchFamily="18" charset="0"/>
                <a:cs typeface="Times New Roman" panose="02020603050405020304" pitchFamily="18" charset="0"/>
              </a:rPr>
              <a:t> Mary is an instance of a trainer</a:t>
            </a:r>
          </a:p>
          <a:p>
            <a:r>
              <a:rPr lang="en-US" sz="1600" dirty="0">
                <a:solidFill>
                  <a:schemeClr val="bg1"/>
                </a:solidFill>
                <a:latin typeface="Times New Roman" panose="02020603050405020304" pitchFamily="18" charset="0"/>
                <a:cs typeface="Times New Roman" panose="02020603050405020304" pitchFamily="18" charset="0"/>
              </a:rPr>
              <a:t> A trainer trains a programmer and a programmer is an employee</a:t>
            </a:r>
          </a:p>
          <a:p>
            <a:r>
              <a:rPr lang="en-US" sz="1600" dirty="0">
                <a:solidFill>
                  <a:schemeClr val="bg1"/>
                </a:solidFill>
                <a:latin typeface="Times New Roman" panose="02020603050405020304" pitchFamily="18" charset="0"/>
                <a:cs typeface="Times New Roman" panose="02020603050405020304" pitchFamily="18" charset="0"/>
              </a:rPr>
              <a:t> Joe is an instance of </a:t>
            </a:r>
            <a:r>
              <a:rPr lang="en-US" sz="1600" dirty="0" smtClean="0">
                <a:solidFill>
                  <a:schemeClr val="bg1"/>
                </a:solidFill>
                <a:latin typeface="Times New Roman" panose="02020603050405020304" pitchFamily="18" charset="0"/>
                <a:cs typeface="Times New Roman" panose="02020603050405020304" pitchFamily="18" charset="0"/>
              </a:rPr>
              <a:t>programmer</a:t>
            </a:r>
          </a:p>
          <a:p>
            <a:endParaRPr lang="en-US" sz="1600" dirty="0">
              <a:solidFill>
                <a:schemeClr val="bg1"/>
              </a:solidFill>
              <a:latin typeface="Times New Roman" panose="02020603050405020304" pitchFamily="18" charset="0"/>
              <a:cs typeface="Times New Roman" panose="02020603050405020304" pitchFamily="18" charset="0"/>
            </a:endParaRPr>
          </a:p>
          <a:p>
            <a:r>
              <a:rPr lang="en-US" sz="1600" dirty="0">
                <a:solidFill>
                  <a:schemeClr val="bg1"/>
                </a:solidFill>
                <a:latin typeface="Times New Roman" panose="02020603050405020304" pitchFamily="18" charset="0"/>
                <a:cs typeface="Times New Roman" panose="02020603050405020304" pitchFamily="18" charset="0"/>
              </a:rPr>
              <a:t>From this description we are able to see the relationship that exists</a:t>
            </a:r>
          </a:p>
          <a:p>
            <a:r>
              <a:rPr lang="en-US" sz="1600" dirty="0">
                <a:solidFill>
                  <a:schemeClr val="bg1"/>
                </a:solidFill>
                <a:latin typeface="Times New Roman" panose="02020603050405020304" pitchFamily="18" charset="0"/>
                <a:cs typeface="Times New Roman" panose="02020603050405020304" pitchFamily="18" charset="0"/>
              </a:rPr>
              <a:t>between Mary and Joe.</a:t>
            </a:r>
          </a:p>
        </p:txBody>
      </p:sp>
      <p:pic>
        <p:nvPicPr>
          <p:cNvPr id="3" name="Picture 2"/>
          <p:cNvPicPr>
            <a:picLocks noChangeAspect="1"/>
          </p:cNvPicPr>
          <p:nvPr/>
        </p:nvPicPr>
        <p:blipFill>
          <a:blip r:embed="rId2"/>
          <a:stretch>
            <a:fillRect/>
          </a:stretch>
        </p:blipFill>
        <p:spPr>
          <a:xfrm>
            <a:off x="143555" y="3034984"/>
            <a:ext cx="9000445" cy="2145469"/>
          </a:xfrm>
          <a:prstGeom prst="rect">
            <a:avLst/>
          </a:prstGeom>
        </p:spPr>
      </p:pic>
      <p:sp>
        <p:nvSpPr>
          <p:cNvPr id="4" name="Rectangle 3"/>
          <p:cNvSpPr/>
          <p:nvPr/>
        </p:nvSpPr>
        <p:spPr>
          <a:xfrm>
            <a:off x="4724705" y="2985018"/>
            <a:ext cx="4572000" cy="646331"/>
          </a:xfrm>
          <a:prstGeom prst="rect">
            <a:avLst/>
          </a:prstGeom>
        </p:spPr>
        <p:txBody>
          <a:bodyPr>
            <a:spAutoFit/>
          </a:bodyPr>
          <a:lstStyle/>
          <a:p>
            <a:r>
              <a:rPr lang="en-US" b="1" i="1" dirty="0">
                <a:solidFill>
                  <a:srgbClr val="FF0000"/>
                </a:solidFill>
                <a:latin typeface="Arial" panose="020B0604020202020204" pitchFamily="34" charset="0"/>
              </a:rPr>
              <a:t>NB: For this exercise, indicate arcs only, NOT relationship names.</a:t>
            </a:r>
            <a:endParaRPr lang="en-US" dirty="0"/>
          </a:p>
        </p:txBody>
      </p:sp>
      <p:sp>
        <p:nvSpPr>
          <p:cNvPr id="5" name="Rectangle 4"/>
          <p:cNvSpPr/>
          <p:nvPr/>
        </p:nvSpPr>
        <p:spPr>
          <a:xfrm>
            <a:off x="907080" y="128470"/>
            <a:ext cx="3108543" cy="369332"/>
          </a:xfrm>
          <a:prstGeom prst="rect">
            <a:avLst/>
          </a:prstGeom>
        </p:spPr>
        <p:txBody>
          <a:bodyPr wrap="none">
            <a:spAutoFit/>
          </a:bodyPr>
          <a:lstStyle/>
          <a:p>
            <a:r>
              <a:rPr lang="en-US" b="1" dirty="0" smtClean="0">
                <a:solidFill>
                  <a:srgbClr val="002060"/>
                </a:solidFill>
                <a:latin typeface="Times New Roman" panose="02020603050405020304" pitchFamily="18" charset="0"/>
                <a:cs typeface="Times New Roman" panose="02020603050405020304" pitchFamily="18" charset="0"/>
              </a:rPr>
              <a:t>Semantic Network Examples:</a:t>
            </a:r>
            <a:endParaRPr lang="en-US"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94466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07080" y="1197405"/>
            <a:ext cx="7005967" cy="3770199"/>
          </a:xfrm>
          <a:prstGeom prst="rect">
            <a:avLst/>
          </a:prstGeom>
        </p:spPr>
      </p:pic>
    </p:spTree>
    <p:extLst>
      <p:ext uri="{BB962C8B-B14F-4D97-AF65-F5344CB8AC3E}">
        <p14:creationId xmlns:p14="http://schemas.microsoft.com/office/powerpoint/2010/main" val="20262032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6260" y="1197405"/>
            <a:ext cx="6256330" cy="584775"/>
          </a:xfrm>
          <a:prstGeom prst="rect">
            <a:avLst/>
          </a:prstGeom>
        </p:spPr>
        <p:txBody>
          <a:bodyPr wrap="square">
            <a:spAutoFit/>
          </a:bodyPr>
          <a:lstStyle/>
          <a:p>
            <a:r>
              <a:rPr lang="en-US" sz="1600" dirty="0">
                <a:solidFill>
                  <a:schemeClr val="bg1"/>
                </a:solidFill>
                <a:latin typeface="Times New Roman" panose="02020603050405020304" pitchFamily="18" charset="0"/>
                <a:cs typeface="Times New Roman" panose="02020603050405020304" pitchFamily="18" charset="0"/>
              </a:rPr>
              <a:t>But we also need to define the relationships between the objects in the network</a:t>
            </a:r>
          </a:p>
        </p:txBody>
      </p:sp>
      <p:pic>
        <p:nvPicPr>
          <p:cNvPr id="3" name="Picture 2"/>
          <p:cNvPicPr>
            <a:picLocks noChangeAspect="1"/>
          </p:cNvPicPr>
          <p:nvPr/>
        </p:nvPicPr>
        <p:blipFill>
          <a:blip r:embed="rId2"/>
          <a:stretch>
            <a:fillRect/>
          </a:stretch>
        </p:blipFill>
        <p:spPr>
          <a:xfrm>
            <a:off x="448965" y="1960930"/>
            <a:ext cx="7804107" cy="2941348"/>
          </a:xfrm>
          <a:prstGeom prst="rect">
            <a:avLst/>
          </a:prstGeom>
        </p:spPr>
      </p:pic>
    </p:spTree>
    <p:extLst>
      <p:ext uri="{BB962C8B-B14F-4D97-AF65-F5344CB8AC3E}">
        <p14:creationId xmlns:p14="http://schemas.microsoft.com/office/powerpoint/2010/main" val="33598793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96260" y="1131336"/>
            <a:ext cx="7635250" cy="4012163"/>
          </a:xfrm>
          <a:prstGeom prst="rect">
            <a:avLst/>
          </a:prstGeom>
        </p:spPr>
      </p:pic>
      <p:sp>
        <p:nvSpPr>
          <p:cNvPr id="3" name="Rectangle 2"/>
          <p:cNvSpPr/>
          <p:nvPr/>
        </p:nvSpPr>
        <p:spPr>
          <a:xfrm>
            <a:off x="-15276" y="-16280"/>
            <a:ext cx="9159275" cy="1138773"/>
          </a:xfrm>
          <a:prstGeom prst="rect">
            <a:avLst/>
          </a:prstGeom>
        </p:spPr>
        <p:txBody>
          <a:bodyPr wrap="square">
            <a:spAutoFit/>
          </a:bodyPr>
          <a:lstStyle/>
          <a:p>
            <a:r>
              <a:rPr lang="en-US" b="1" dirty="0">
                <a:solidFill>
                  <a:srgbClr val="002060"/>
                </a:solidFill>
                <a:latin typeface="Arial" panose="020B0604020202020204" pitchFamily="34" charset="0"/>
              </a:rPr>
              <a:t>Note:</a:t>
            </a:r>
          </a:p>
          <a:p>
            <a:r>
              <a:rPr lang="en-US" sz="1600" dirty="0">
                <a:solidFill>
                  <a:srgbClr val="002060"/>
                </a:solidFill>
                <a:latin typeface="Arial" panose="020B0604020202020204" pitchFamily="34" charset="0"/>
              </a:rPr>
              <a:t>Links with arrows mean that they have a </a:t>
            </a:r>
            <a:r>
              <a:rPr lang="en-US" sz="1600" i="1" dirty="0">
                <a:solidFill>
                  <a:srgbClr val="002060"/>
                </a:solidFill>
                <a:latin typeface="Arial" panose="020B0604020202020204" pitchFamily="34" charset="0"/>
              </a:rPr>
              <a:t>direction</a:t>
            </a:r>
            <a:r>
              <a:rPr lang="en-US" sz="1600" dirty="0">
                <a:solidFill>
                  <a:srgbClr val="002060"/>
                </a:solidFill>
                <a:latin typeface="Arial" panose="020B0604020202020204" pitchFamily="34" charset="0"/>
              </a:rPr>
              <a:t>. This affects how we</a:t>
            </a:r>
          </a:p>
          <a:p>
            <a:r>
              <a:rPr lang="en-US" sz="1600" dirty="0">
                <a:solidFill>
                  <a:srgbClr val="002060"/>
                </a:solidFill>
                <a:latin typeface="Arial" panose="020B0604020202020204" pitchFamily="34" charset="0"/>
              </a:rPr>
              <a:t>read the network. This affects the </a:t>
            </a:r>
            <a:r>
              <a:rPr lang="en-US" sz="1600" b="1" i="1" dirty="0">
                <a:solidFill>
                  <a:srgbClr val="002060"/>
                </a:solidFill>
                <a:latin typeface="Arial" panose="020B0604020202020204" pitchFamily="34" charset="0"/>
              </a:rPr>
              <a:t>semantic content </a:t>
            </a:r>
            <a:r>
              <a:rPr lang="en-US" sz="1600" dirty="0">
                <a:solidFill>
                  <a:srgbClr val="002060"/>
                </a:solidFill>
                <a:latin typeface="Arial" panose="020B0604020202020204" pitchFamily="34" charset="0"/>
              </a:rPr>
              <a:t>of the network. So</a:t>
            </a:r>
          </a:p>
          <a:p>
            <a:r>
              <a:rPr lang="en-US" sz="1600" dirty="0">
                <a:solidFill>
                  <a:srgbClr val="002060"/>
                </a:solidFill>
                <a:latin typeface="Arial" panose="020B0604020202020204" pitchFamily="34" charset="0"/>
              </a:rPr>
              <a:t>we read that a trainer is an instance of consultant, not the other way around</a:t>
            </a:r>
            <a:r>
              <a:rPr lang="en-US" dirty="0">
                <a:solidFill>
                  <a:srgbClr val="002060"/>
                </a:solidFill>
                <a:latin typeface="Arial" panose="020B0604020202020204" pitchFamily="34" charset="0"/>
              </a:rPr>
              <a:t>.</a:t>
            </a:r>
            <a:endParaRPr lang="en-US" dirty="0">
              <a:solidFill>
                <a:srgbClr val="002060"/>
              </a:solidFill>
            </a:endParaRPr>
          </a:p>
        </p:txBody>
      </p:sp>
    </p:spTree>
    <p:extLst>
      <p:ext uri="{BB962C8B-B14F-4D97-AF65-F5344CB8AC3E}">
        <p14:creationId xmlns:p14="http://schemas.microsoft.com/office/powerpoint/2010/main" val="10096752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1855" y="1044700"/>
            <a:ext cx="9123306" cy="3359504"/>
          </a:xfrm>
        </p:spPr>
        <p:txBody>
          <a:bodyPr>
            <a:noAutofit/>
          </a:bodyPr>
          <a:lstStyle/>
          <a:p>
            <a:pPr indent="-166688" algn="just">
              <a:buNone/>
            </a:pPr>
            <a:endParaRPr lang="en-US" sz="1600" dirty="0" smtClean="0">
              <a:latin typeface="Times New Roman" panose="02020603050405020304" pitchFamily="18" charset="0"/>
              <a:cs typeface="Times New Roman" panose="02020603050405020304" pitchFamily="18" charset="0"/>
            </a:endParaRPr>
          </a:p>
          <a:p>
            <a:pPr indent="-166688" algn="just"/>
            <a:r>
              <a:rPr lang="en-US" sz="1600" dirty="0">
                <a:solidFill>
                  <a:schemeClr val="accent5">
                    <a:lumMod val="60000"/>
                    <a:lumOff val="40000"/>
                  </a:schemeClr>
                </a:solidFill>
                <a:latin typeface="Times New Roman" panose="02020603050405020304" pitchFamily="18" charset="0"/>
                <a:cs typeface="Times New Roman" panose="02020603050405020304" pitchFamily="18" charset="0"/>
              </a:rPr>
              <a:t>Consider the </a:t>
            </a:r>
            <a:r>
              <a:rPr lang="en-US" sz="1600" dirty="0" smtClean="0">
                <a:solidFill>
                  <a:schemeClr val="accent5">
                    <a:lumMod val="60000"/>
                    <a:lumOff val="40000"/>
                  </a:schemeClr>
                </a:solidFill>
                <a:latin typeface="Times New Roman" panose="02020603050405020304" pitchFamily="18" charset="0"/>
                <a:cs typeface="Times New Roman" panose="02020603050405020304" pitchFamily="18" charset="0"/>
              </a:rPr>
              <a:t> Example case - You </a:t>
            </a:r>
            <a:r>
              <a:rPr lang="en-US" sz="1600" dirty="0">
                <a:solidFill>
                  <a:schemeClr val="accent5">
                    <a:lumMod val="60000"/>
                    <a:lumOff val="40000"/>
                  </a:schemeClr>
                </a:solidFill>
                <a:latin typeface="Times New Roman" panose="02020603050405020304" pitchFamily="18" charset="0"/>
                <a:cs typeface="Times New Roman" panose="02020603050405020304" pitchFamily="18" charset="0"/>
              </a:rPr>
              <a:t>want to translate a phrase from English to </a:t>
            </a:r>
            <a:r>
              <a:rPr lang="en-US" sz="1600" dirty="0" smtClean="0">
                <a:solidFill>
                  <a:schemeClr val="accent5">
                    <a:lumMod val="60000"/>
                    <a:lumOff val="40000"/>
                  </a:schemeClr>
                </a:solidFill>
                <a:latin typeface="Times New Roman" panose="02020603050405020304" pitchFamily="18" charset="0"/>
                <a:cs typeface="Times New Roman" panose="02020603050405020304" pitchFamily="18" charset="0"/>
              </a:rPr>
              <a:t>Chinese. </a:t>
            </a:r>
            <a:r>
              <a:rPr lang="en-US" sz="1600" dirty="0">
                <a:solidFill>
                  <a:schemeClr val="accent5">
                    <a:lumMod val="60000"/>
                    <a:lumOff val="40000"/>
                  </a:schemeClr>
                </a:solidFill>
                <a:latin typeface="Times New Roman" panose="02020603050405020304" pitchFamily="18" charset="0"/>
                <a:cs typeface="Times New Roman" panose="02020603050405020304" pitchFamily="18" charset="0"/>
              </a:rPr>
              <a:t>You send your English phrase on a note under the door to the man in the room, and he is meant to translate it to </a:t>
            </a:r>
            <a:r>
              <a:rPr lang="en-US" sz="1600" dirty="0" smtClean="0">
                <a:solidFill>
                  <a:schemeClr val="accent5">
                    <a:lumMod val="60000"/>
                    <a:lumOff val="40000"/>
                  </a:schemeClr>
                </a:solidFill>
                <a:latin typeface="Times New Roman" panose="02020603050405020304" pitchFamily="18" charset="0"/>
                <a:cs typeface="Times New Roman" panose="02020603050405020304" pitchFamily="18" charset="0"/>
              </a:rPr>
              <a:t>Chinese and </a:t>
            </a:r>
            <a:r>
              <a:rPr lang="en-US" sz="1600" dirty="0">
                <a:solidFill>
                  <a:schemeClr val="accent5">
                    <a:lumMod val="60000"/>
                    <a:lumOff val="40000"/>
                  </a:schemeClr>
                </a:solidFill>
                <a:latin typeface="Times New Roman" panose="02020603050405020304" pitchFamily="18" charset="0"/>
                <a:cs typeface="Times New Roman" panose="02020603050405020304" pitchFamily="18" charset="0"/>
              </a:rPr>
              <a:t>slip your answer out as soon as he’s </a:t>
            </a:r>
            <a:r>
              <a:rPr lang="en-US" sz="1600" dirty="0" smtClean="0">
                <a:solidFill>
                  <a:schemeClr val="accent5">
                    <a:lumMod val="60000"/>
                    <a:lumOff val="40000"/>
                  </a:schemeClr>
                </a:solidFill>
                <a:latin typeface="Times New Roman" panose="02020603050405020304" pitchFamily="18" charset="0"/>
                <a:cs typeface="Times New Roman" panose="02020603050405020304" pitchFamily="18" charset="0"/>
              </a:rPr>
              <a:t>done</a:t>
            </a:r>
          </a:p>
          <a:p>
            <a:pPr indent="-166688" algn="just"/>
            <a:endParaRPr lang="en-US" sz="1600" dirty="0" smtClean="0">
              <a:solidFill>
                <a:schemeClr val="accent5">
                  <a:lumMod val="60000"/>
                  <a:lumOff val="40000"/>
                </a:schemeClr>
              </a:solidFill>
              <a:latin typeface="Times New Roman" panose="02020603050405020304" pitchFamily="18" charset="0"/>
              <a:cs typeface="Times New Roman" panose="02020603050405020304" pitchFamily="18" charset="0"/>
            </a:endParaRPr>
          </a:p>
          <a:p>
            <a:pPr indent="-166688" algn="just"/>
            <a:r>
              <a:rPr lang="en-US" sz="1600" dirty="0" smtClean="0">
                <a:latin typeface="Times New Roman" panose="02020603050405020304" pitchFamily="18" charset="0"/>
                <a:cs typeface="Times New Roman" panose="02020603050405020304" pitchFamily="18" charset="0"/>
              </a:rPr>
              <a:t>Symbolic AI Example: If </a:t>
            </a:r>
            <a:r>
              <a:rPr lang="en-US" sz="1600" dirty="0">
                <a:latin typeface="Times New Roman" panose="02020603050405020304" pitchFamily="18" charset="0"/>
                <a:cs typeface="Times New Roman" panose="02020603050405020304" pitchFamily="18" charset="0"/>
              </a:rPr>
              <a:t>the man were a symbolic AI, he would look at your paper and see that you have an English phrase and want to translate it </a:t>
            </a:r>
            <a:r>
              <a:rPr lang="en-US" sz="1600" dirty="0" smtClean="0">
                <a:latin typeface="Times New Roman" panose="02020603050405020304" pitchFamily="18" charset="0"/>
                <a:cs typeface="Times New Roman" panose="02020603050405020304" pitchFamily="18" charset="0"/>
              </a:rPr>
              <a:t>to Chinese</a:t>
            </a:r>
            <a:r>
              <a:rPr lang="en-US" sz="1600" dirty="0" smtClean="0">
                <a:solidFill>
                  <a:schemeClr val="accent5">
                    <a:lumMod val="60000"/>
                    <a:lumOff val="40000"/>
                  </a:schemeClr>
                </a:solidFill>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He’d walk over to the Chinese bookshelves and grab a few </a:t>
            </a:r>
            <a:r>
              <a:rPr lang="en-US" sz="1600" dirty="0" smtClean="0">
                <a:latin typeface="Times New Roman" panose="02020603050405020304" pitchFamily="18" charset="0"/>
                <a:cs typeface="Times New Roman" panose="02020603050405020304" pitchFamily="18" charset="0"/>
              </a:rPr>
              <a:t>Chinese</a:t>
            </a:r>
            <a:r>
              <a:rPr lang="en-US" sz="1600" dirty="0">
                <a:solidFill>
                  <a:schemeClr val="accent5">
                    <a:lumMod val="60000"/>
                    <a:lumOff val="40000"/>
                  </a:schemeClr>
                </a:solidFill>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phrasebooks</a:t>
            </a:r>
            <a:r>
              <a:rPr lang="en-US" sz="1600" dirty="0">
                <a:latin typeface="Times New Roman" panose="02020603050405020304" pitchFamily="18" charset="0"/>
                <a:cs typeface="Times New Roman" panose="02020603050405020304" pitchFamily="18" charset="0"/>
              </a:rPr>
              <a:t>, look up your English phrases and </a:t>
            </a:r>
            <a:r>
              <a:rPr lang="en-US" sz="1600" dirty="0" smtClean="0">
                <a:latin typeface="Times New Roman" panose="02020603050405020304" pitchFamily="18" charset="0"/>
                <a:cs typeface="Times New Roman" panose="02020603050405020304" pitchFamily="18" charset="0"/>
              </a:rPr>
              <a:t>note </a:t>
            </a:r>
            <a:r>
              <a:rPr lang="en-US" sz="1600" dirty="0">
                <a:latin typeface="Times New Roman" panose="02020603050405020304" pitchFamily="18" charset="0"/>
                <a:cs typeface="Times New Roman" panose="02020603050405020304" pitchFamily="18" charset="0"/>
              </a:rPr>
              <a:t>down the equivalent phrases in </a:t>
            </a:r>
            <a:r>
              <a:rPr lang="en-US" sz="1600" dirty="0" smtClean="0">
                <a:latin typeface="Times New Roman" panose="02020603050405020304" pitchFamily="18" charset="0"/>
                <a:cs typeface="Times New Roman" panose="02020603050405020304" pitchFamily="18" charset="0"/>
              </a:rPr>
              <a:t>Chinese. </a:t>
            </a:r>
            <a:r>
              <a:rPr lang="en-US" sz="1600" dirty="0">
                <a:latin typeface="Times New Roman" panose="02020603050405020304" pitchFamily="18" charset="0"/>
                <a:cs typeface="Times New Roman" panose="02020603050405020304" pitchFamily="18" charset="0"/>
              </a:rPr>
              <a:t>After a while, he’ll then slide the translated paper back under the door to you. From your perspective, it looks like the man behind the door knows </a:t>
            </a:r>
            <a:r>
              <a:rPr lang="en-US" sz="1600" dirty="0" smtClean="0">
                <a:latin typeface="Times New Roman" panose="02020603050405020304" pitchFamily="18" charset="0"/>
                <a:cs typeface="Times New Roman" panose="02020603050405020304" pitchFamily="18" charset="0"/>
              </a:rPr>
              <a:t>Chinese, </a:t>
            </a:r>
            <a:r>
              <a:rPr lang="en-US" sz="1600" dirty="0">
                <a:latin typeface="Times New Roman" panose="02020603050405020304" pitchFamily="18" charset="0"/>
                <a:cs typeface="Times New Roman" panose="02020603050405020304" pitchFamily="18" charset="0"/>
              </a:rPr>
              <a:t>but he actually doesn’t. </a:t>
            </a:r>
            <a:endParaRPr 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7497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54375" y="1466671"/>
            <a:ext cx="6799880" cy="2784833"/>
          </a:xfrm>
          <a:prstGeom prst="rect">
            <a:avLst/>
          </a:prstGeom>
        </p:spPr>
      </p:pic>
    </p:spTree>
    <p:extLst>
      <p:ext uri="{BB962C8B-B14F-4D97-AF65-F5344CB8AC3E}">
        <p14:creationId xmlns:p14="http://schemas.microsoft.com/office/powerpoint/2010/main" val="234251645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3555" y="1502815"/>
            <a:ext cx="8856890" cy="1323439"/>
          </a:xfrm>
          <a:prstGeom prst="rect">
            <a:avLst/>
          </a:prstGeom>
        </p:spPr>
        <p:txBody>
          <a:bodyPr wrap="square">
            <a:spAutoFit/>
          </a:bodyPr>
          <a:lstStyle/>
          <a:p>
            <a:r>
              <a:rPr lang="en-US" sz="1600" b="1" dirty="0">
                <a:solidFill>
                  <a:srgbClr val="00B0F0"/>
                </a:solidFill>
                <a:latin typeface="Times New Roman" panose="02020603050405020304" pitchFamily="18" charset="0"/>
                <a:cs typeface="Times New Roman" panose="02020603050405020304" pitchFamily="18" charset="0"/>
              </a:rPr>
              <a:t>Note</a:t>
            </a:r>
            <a:r>
              <a:rPr lang="en-US" sz="1600" dirty="0">
                <a:solidFill>
                  <a:srgbClr val="00B0F0"/>
                </a:solidFill>
                <a:latin typeface="Times New Roman" panose="02020603050405020304" pitchFamily="18" charset="0"/>
                <a:cs typeface="Times New Roman" panose="02020603050405020304" pitchFamily="18" charset="0"/>
              </a:rPr>
              <a:t>:</a:t>
            </a:r>
          </a:p>
          <a:p>
            <a:r>
              <a:rPr lang="en-US" sz="1600" dirty="0">
                <a:solidFill>
                  <a:schemeClr val="bg1"/>
                </a:solidFill>
                <a:latin typeface="Times New Roman" panose="02020603050405020304" pitchFamily="18" charset="0"/>
                <a:cs typeface="Times New Roman" panose="02020603050405020304" pitchFamily="18" charset="0"/>
              </a:rPr>
              <a:t>In this semantic net we have identified certain specific </a:t>
            </a:r>
            <a:r>
              <a:rPr lang="en-US" sz="1600" dirty="0" smtClean="0">
                <a:solidFill>
                  <a:schemeClr val="bg1"/>
                </a:solidFill>
                <a:latin typeface="Times New Roman" panose="02020603050405020304" pitchFamily="18" charset="0"/>
                <a:cs typeface="Times New Roman" panose="02020603050405020304" pitchFamily="18" charset="0"/>
              </a:rPr>
              <a:t>individuals, such </a:t>
            </a:r>
            <a:r>
              <a:rPr lang="en-US" sz="1600" dirty="0">
                <a:solidFill>
                  <a:schemeClr val="bg1"/>
                </a:solidFill>
                <a:latin typeface="Times New Roman" panose="02020603050405020304" pitchFamily="18" charset="0"/>
                <a:cs typeface="Times New Roman" panose="02020603050405020304" pitchFamily="18" charset="0"/>
              </a:rPr>
              <a:t>as Fang, Bob, and Fido. </a:t>
            </a:r>
            <a:endParaRPr lang="en-US" sz="1600" dirty="0" smtClean="0">
              <a:solidFill>
                <a:schemeClr val="bg1"/>
              </a:solidFill>
              <a:latin typeface="Times New Roman" panose="02020603050405020304" pitchFamily="18" charset="0"/>
              <a:cs typeface="Times New Roman" panose="02020603050405020304" pitchFamily="18" charset="0"/>
            </a:endParaRPr>
          </a:p>
          <a:p>
            <a:r>
              <a:rPr lang="en-US" sz="1600" dirty="0" smtClean="0">
                <a:solidFill>
                  <a:schemeClr val="bg1"/>
                </a:solidFill>
                <a:latin typeface="Times New Roman" panose="02020603050405020304" pitchFamily="18" charset="0"/>
                <a:cs typeface="Times New Roman" panose="02020603050405020304" pitchFamily="18" charset="0"/>
              </a:rPr>
              <a:t>We </a:t>
            </a:r>
            <a:r>
              <a:rPr lang="en-US" sz="1600" dirty="0">
                <a:solidFill>
                  <a:schemeClr val="bg1"/>
                </a:solidFill>
                <a:latin typeface="Times New Roman" panose="02020603050405020304" pitchFamily="18" charset="0"/>
                <a:cs typeface="Times New Roman" panose="02020603050405020304" pitchFamily="18" charset="0"/>
              </a:rPr>
              <a:t>have also identified classes of </a:t>
            </a:r>
            <a:r>
              <a:rPr lang="en-US" sz="1600" dirty="0" smtClean="0">
                <a:solidFill>
                  <a:schemeClr val="bg1"/>
                </a:solidFill>
                <a:latin typeface="Times New Roman" panose="02020603050405020304" pitchFamily="18" charset="0"/>
                <a:cs typeface="Times New Roman" panose="02020603050405020304" pitchFamily="18" charset="0"/>
              </a:rPr>
              <a:t>things, such </a:t>
            </a:r>
            <a:r>
              <a:rPr lang="en-US" sz="1600" dirty="0">
                <a:solidFill>
                  <a:schemeClr val="bg1"/>
                </a:solidFill>
                <a:latin typeface="Times New Roman" panose="02020603050405020304" pitchFamily="18" charset="0"/>
                <a:cs typeface="Times New Roman" panose="02020603050405020304" pitchFamily="18" charset="0"/>
              </a:rPr>
              <a:t>as cats and dogs.</a:t>
            </a:r>
          </a:p>
          <a:p>
            <a:r>
              <a:rPr lang="en-US" sz="1600" dirty="0">
                <a:solidFill>
                  <a:schemeClr val="bg1"/>
                </a:solidFill>
                <a:latin typeface="Times New Roman" panose="02020603050405020304" pitchFamily="18" charset="0"/>
                <a:cs typeface="Times New Roman" panose="02020603050405020304" pitchFamily="18" charset="0"/>
              </a:rPr>
              <a:t>Specific objects are referred to as </a:t>
            </a:r>
            <a:r>
              <a:rPr lang="en-US" sz="1600" i="1" dirty="0">
                <a:solidFill>
                  <a:schemeClr val="bg1"/>
                </a:solidFill>
                <a:latin typeface="Times New Roman" panose="02020603050405020304" pitchFamily="18" charset="0"/>
                <a:cs typeface="Times New Roman" panose="02020603050405020304" pitchFamily="18" charset="0"/>
              </a:rPr>
              <a:t>instances </a:t>
            </a:r>
            <a:r>
              <a:rPr lang="en-US" sz="1600" dirty="0">
                <a:solidFill>
                  <a:schemeClr val="bg1"/>
                </a:solidFill>
                <a:latin typeface="Times New Roman" panose="02020603050405020304" pitchFamily="18" charset="0"/>
                <a:cs typeface="Times New Roman" panose="02020603050405020304" pitchFamily="18" charset="0"/>
              </a:rPr>
              <a:t>that are representative of </a:t>
            </a:r>
            <a:r>
              <a:rPr lang="en-US" sz="1600" dirty="0" smtClean="0">
                <a:solidFill>
                  <a:schemeClr val="bg1"/>
                </a:solidFill>
                <a:latin typeface="Times New Roman" panose="02020603050405020304" pitchFamily="18" charset="0"/>
                <a:cs typeface="Times New Roman" panose="02020603050405020304" pitchFamily="18" charset="0"/>
              </a:rPr>
              <a:t>a particular </a:t>
            </a:r>
            <a:r>
              <a:rPr lang="en-US" sz="1600" i="1" dirty="0">
                <a:solidFill>
                  <a:schemeClr val="bg1"/>
                </a:solidFill>
                <a:latin typeface="Times New Roman" panose="02020603050405020304" pitchFamily="18" charset="0"/>
                <a:cs typeface="Times New Roman" panose="02020603050405020304" pitchFamily="18" charset="0"/>
              </a:rPr>
              <a:t>class</a:t>
            </a:r>
            <a:r>
              <a:rPr lang="en-US" sz="1600" dirty="0">
                <a:solidFill>
                  <a:schemeClr val="bg1"/>
                </a:solidFill>
                <a:latin typeface="Times New Roman" panose="02020603050405020304" pitchFamily="18" charset="0"/>
                <a:cs typeface="Times New Roman" panose="02020603050405020304" pitchFamily="18" charset="0"/>
              </a:rPr>
              <a:t>. </a:t>
            </a:r>
            <a:endParaRPr lang="en-US" sz="1600" dirty="0" smtClean="0">
              <a:solidFill>
                <a:schemeClr val="bg1"/>
              </a:solidFill>
              <a:latin typeface="Times New Roman" panose="02020603050405020304" pitchFamily="18" charset="0"/>
              <a:cs typeface="Times New Roman" panose="02020603050405020304" pitchFamily="18" charset="0"/>
            </a:endParaRPr>
          </a:p>
          <a:p>
            <a:r>
              <a:rPr lang="en-US" sz="1600" dirty="0" smtClean="0">
                <a:solidFill>
                  <a:schemeClr val="bg1"/>
                </a:solidFill>
                <a:latin typeface="Times New Roman" panose="02020603050405020304" pitchFamily="18" charset="0"/>
                <a:cs typeface="Times New Roman" panose="02020603050405020304" pitchFamily="18" charset="0"/>
              </a:rPr>
              <a:t>So </a:t>
            </a:r>
            <a:r>
              <a:rPr lang="en-US" sz="1600" dirty="0">
                <a:solidFill>
                  <a:schemeClr val="bg1"/>
                </a:solidFill>
                <a:latin typeface="Times New Roman" panose="02020603050405020304" pitchFamily="18" charset="0"/>
                <a:cs typeface="Times New Roman" panose="02020603050405020304" pitchFamily="18" charset="0"/>
              </a:rPr>
              <a:t>Fido is an instance of class </a:t>
            </a:r>
            <a:r>
              <a:rPr lang="en-US" sz="1600" dirty="0" smtClean="0">
                <a:solidFill>
                  <a:schemeClr val="bg1"/>
                </a:solidFill>
                <a:latin typeface="Times New Roman" panose="02020603050405020304" pitchFamily="18" charset="0"/>
                <a:cs typeface="Times New Roman" panose="02020603050405020304" pitchFamily="18" charset="0"/>
              </a:rPr>
              <a:t>dog. But </a:t>
            </a:r>
            <a:r>
              <a:rPr lang="en-US" sz="1600" dirty="0">
                <a:solidFill>
                  <a:schemeClr val="bg1"/>
                </a:solidFill>
                <a:latin typeface="Times New Roman" panose="02020603050405020304" pitchFamily="18" charset="0"/>
                <a:cs typeface="Times New Roman" panose="02020603050405020304" pitchFamily="18" charset="0"/>
              </a:rPr>
              <a:t>what about cheese?</a:t>
            </a:r>
          </a:p>
        </p:txBody>
      </p:sp>
    </p:spTree>
    <p:extLst>
      <p:ext uri="{BB962C8B-B14F-4D97-AF65-F5344CB8AC3E}">
        <p14:creationId xmlns:p14="http://schemas.microsoft.com/office/powerpoint/2010/main" val="265105744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12489" y="769058"/>
            <a:ext cx="7177135" cy="4340087"/>
          </a:xfrm>
          <a:prstGeom prst="rect">
            <a:avLst/>
          </a:prstGeom>
        </p:spPr>
      </p:pic>
    </p:spTree>
    <p:extLst>
      <p:ext uri="{BB962C8B-B14F-4D97-AF65-F5344CB8AC3E}">
        <p14:creationId xmlns:p14="http://schemas.microsoft.com/office/powerpoint/2010/main" val="286033935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3555" y="1350110"/>
            <a:ext cx="8847740" cy="2800767"/>
          </a:xfrm>
          <a:prstGeom prst="rect">
            <a:avLst/>
          </a:prstGeom>
        </p:spPr>
        <p:txBody>
          <a:bodyPr wrap="square">
            <a:spAutoFit/>
          </a:bodyPr>
          <a:lstStyle/>
          <a:p>
            <a:pPr algn="just"/>
            <a:r>
              <a:rPr lang="en-US" sz="1600" dirty="0" smtClean="0">
                <a:solidFill>
                  <a:srgbClr val="00B0F0"/>
                </a:solidFill>
                <a:latin typeface="Times New Roman" panose="02020603050405020304" pitchFamily="18" charset="0"/>
                <a:cs typeface="Times New Roman" panose="02020603050405020304" pitchFamily="18" charset="0"/>
              </a:rPr>
              <a:t>Bivalent Logics</a:t>
            </a:r>
            <a:r>
              <a:rPr lang="en-US" sz="1600" dirty="0" smtClean="0">
                <a:solidFill>
                  <a:schemeClr val="bg1"/>
                </a:solidFill>
                <a:latin typeface="Times New Roman" panose="02020603050405020304" pitchFamily="18" charset="0"/>
                <a:cs typeface="Times New Roman" panose="02020603050405020304" pitchFamily="18" charset="0"/>
              </a:rPr>
              <a:t>:</a:t>
            </a:r>
            <a:endParaRPr lang="en-US" sz="1600" dirty="0">
              <a:solidFill>
                <a:schemeClr val="bg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1600" dirty="0" smtClean="0">
                <a:solidFill>
                  <a:schemeClr val="bg1"/>
                </a:solidFill>
                <a:latin typeface="Times New Roman" panose="02020603050405020304" pitchFamily="18" charset="0"/>
                <a:cs typeface="Times New Roman" panose="02020603050405020304" pitchFamily="18" charset="0"/>
              </a:rPr>
              <a:t> </a:t>
            </a:r>
            <a:r>
              <a:rPr lang="en-US" sz="1600" dirty="0">
                <a:solidFill>
                  <a:schemeClr val="bg1"/>
                </a:solidFill>
                <a:latin typeface="Times New Roman" panose="02020603050405020304" pitchFamily="18" charset="0"/>
                <a:cs typeface="Times New Roman" panose="02020603050405020304" pitchFamily="18" charset="0"/>
              </a:rPr>
              <a:t>Bottom-up reasoning with rule-based systems – predicate calculus </a:t>
            </a:r>
            <a:r>
              <a:rPr lang="en-US" sz="1600" dirty="0" smtClean="0">
                <a:solidFill>
                  <a:schemeClr val="bg1"/>
                </a:solidFill>
                <a:latin typeface="Times New Roman" panose="02020603050405020304" pitchFamily="18" charset="0"/>
                <a:cs typeface="Times New Roman" panose="02020603050405020304" pitchFamily="18" charset="0"/>
              </a:rPr>
              <a:t>and logic </a:t>
            </a:r>
            <a:r>
              <a:rPr lang="en-US" sz="1600" dirty="0">
                <a:solidFill>
                  <a:schemeClr val="bg1"/>
                </a:solidFill>
                <a:latin typeface="Times New Roman" panose="02020603050405020304" pitchFamily="18" charset="0"/>
                <a:cs typeface="Times New Roman" panose="02020603050405020304" pitchFamily="18" charset="0"/>
              </a:rPr>
              <a:t>into facts and rules/monotonic reasoning; frames; </a:t>
            </a:r>
            <a:r>
              <a:rPr lang="en-US" sz="1600" dirty="0" smtClean="0">
                <a:solidFill>
                  <a:schemeClr val="bg1"/>
                </a:solidFill>
                <a:latin typeface="Times New Roman" panose="02020603050405020304" pitchFamily="18" charset="0"/>
                <a:cs typeface="Times New Roman" panose="02020603050405020304" pitchFamily="18" charset="0"/>
              </a:rPr>
              <a:t>semantic networks;</a:t>
            </a:r>
          </a:p>
          <a:p>
            <a:pPr marL="285750" indent="-285750" algn="just">
              <a:buFont typeface="Wingdings" panose="05000000000000000000" pitchFamily="2" charset="2"/>
              <a:buChar char="v"/>
            </a:pPr>
            <a:endParaRPr lang="en-US" sz="1600" dirty="0">
              <a:solidFill>
                <a:schemeClr val="bg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1600" dirty="0" smtClean="0">
                <a:solidFill>
                  <a:schemeClr val="bg1"/>
                </a:solidFill>
                <a:latin typeface="Times New Roman" panose="02020603050405020304" pitchFamily="18" charset="0"/>
                <a:cs typeface="Times New Roman" panose="02020603050405020304" pitchFamily="18" charset="0"/>
              </a:rPr>
              <a:t>Top-down </a:t>
            </a:r>
            <a:r>
              <a:rPr lang="en-US" sz="1600" dirty="0">
                <a:solidFill>
                  <a:schemeClr val="bg1"/>
                </a:solidFill>
                <a:latin typeface="Times New Roman" panose="02020603050405020304" pitchFamily="18" charset="0"/>
                <a:cs typeface="Times New Roman" panose="02020603050405020304" pitchFamily="18" charset="0"/>
              </a:rPr>
              <a:t>reasoning and representation with case-based </a:t>
            </a:r>
            <a:r>
              <a:rPr lang="en-US" sz="1600" dirty="0" smtClean="0">
                <a:solidFill>
                  <a:schemeClr val="bg1"/>
                </a:solidFill>
                <a:latin typeface="Times New Roman" panose="02020603050405020304" pitchFamily="18" charset="0"/>
                <a:cs typeface="Times New Roman" panose="02020603050405020304" pitchFamily="18" charset="0"/>
              </a:rPr>
              <a:t>systems</a:t>
            </a:r>
          </a:p>
          <a:p>
            <a:pPr marL="285750" indent="-285750" algn="just">
              <a:buFont typeface="Wingdings" panose="05000000000000000000" pitchFamily="2" charset="2"/>
              <a:buChar char="v"/>
            </a:pPr>
            <a:endParaRPr lang="en-US" sz="1600" dirty="0">
              <a:solidFill>
                <a:schemeClr val="bg1"/>
              </a:solidFill>
              <a:latin typeface="Times New Roman" panose="02020603050405020304" pitchFamily="18" charset="0"/>
              <a:cs typeface="Times New Roman" panose="02020603050405020304" pitchFamily="18" charset="0"/>
            </a:endParaRPr>
          </a:p>
          <a:p>
            <a:pPr algn="just"/>
            <a:endParaRPr lang="en-US" sz="1600" dirty="0" smtClean="0">
              <a:solidFill>
                <a:schemeClr val="bg1"/>
              </a:solidFill>
              <a:latin typeface="Times New Roman" panose="02020603050405020304" pitchFamily="18" charset="0"/>
              <a:cs typeface="Times New Roman" panose="02020603050405020304" pitchFamily="18" charset="0"/>
            </a:endParaRPr>
          </a:p>
          <a:p>
            <a:pPr algn="just"/>
            <a:endParaRPr lang="en-US" sz="1600" dirty="0">
              <a:solidFill>
                <a:schemeClr val="bg1"/>
              </a:solidFill>
              <a:latin typeface="Times New Roman" panose="02020603050405020304" pitchFamily="18" charset="0"/>
              <a:cs typeface="Times New Roman" panose="02020603050405020304" pitchFamily="18" charset="0"/>
            </a:endParaRPr>
          </a:p>
          <a:p>
            <a:pPr algn="just"/>
            <a:r>
              <a:rPr lang="en-US" sz="1600" dirty="0" smtClean="0">
                <a:solidFill>
                  <a:srgbClr val="00B0F0"/>
                </a:solidFill>
                <a:latin typeface="Times New Roman" panose="02020603050405020304" pitchFamily="18" charset="0"/>
                <a:cs typeface="Times New Roman" panose="02020603050405020304" pitchFamily="18" charset="0"/>
              </a:rPr>
              <a:t>Multivalent Logics:</a:t>
            </a:r>
          </a:p>
          <a:p>
            <a:pPr marL="285750" indent="-285750" algn="just">
              <a:buFont typeface="Wingdings" panose="05000000000000000000" pitchFamily="2" charset="2"/>
              <a:buChar char="v"/>
            </a:pPr>
            <a:r>
              <a:rPr lang="en-US" sz="1600" dirty="0" smtClean="0">
                <a:solidFill>
                  <a:schemeClr val="bg1"/>
                </a:solidFill>
                <a:latin typeface="Times New Roman" panose="02020603050405020304" pitchFamily="18" charset="0"/>
                <a:cs typeface="Times New Roman" panose="02020603050405020304" pitchFamily="18" charset="0"/>
              </a:rPr>
              <a:t> </a:t>
            </a:r>
            <a:r>
              <a:rPr lang="en-US" sz="1600" dirty="0">
                <a:solidFill>
                  <a:schemeClr val="bg1"/>
                </a:solidFill>
                <a:latin typeface="Times New Roman" panose="02020603050405020304" pitchFamily="18" charset="0"/>
                <a:cs typeface="Times New Roman" panose="02020603050405020304" pitchFamily="18" charset="0"/>
              </a:rPr>
              <a:t>Representing uncertainty in rule-based systems – certainty factors </a:t>
            </a:r>
            <a:r>
              <a:rPr lang="en-US" sz="1600" dirty="0" smtClean="0">
                <a:solidFill>
                  <a:schemeClr val="bg1"/>
                </a:solidFill>
                <a:latin typeface="Times New Roman" panose="02020603050405020304" pitchFamily="18" charset="0"/>
                <a:cs typeface="Times New Roman" panose="02020603050405020304" pitchFamily="18" charset="0"/>
              </a:rPr>
              <a:t>and probabilistic </a:t>
            </a:r>
            <a:r>
              <a:rPr lang="en-US" sz="1600" dirty="0">
                <a:solidFill>
                  <a:schemeClr val="bg1"/>
                </a:solidFill>
                <a:latin typeface="Times New Roman" panose="02020603050405020304" pitchFamily="18" charset="0"/>
                <a:cs typeface="Times New Roman" panose="02020603050405020304" pitchFamily="18" charset="0"/>
              </a:rPr>
              <a:t>methods; fuzzy logics; neural expert systems to add </a:t>
            </a:r>
            <a:r>
              <a:rPr lang="en-US" sz="1600" dirty="0" smtClean="0">
                <a:solidFill>
                  <a:schemeClr val="bg1"/>
                </a:solidFill>
                <a:latin typeface="Times New Roman" panose="02020603050405020304" pitchFamily="18" charset="0"/>
                <a:cs typeface="Times New Roman" panose="02020603050405020304" pitchFamily="18" charset="0"/>
              </a:rPr>
              <a:t>learning capability</a:t>
            </a:r>
            <a:r>
              <a:rPr lang="en-US" sz="1600" dirty="0">
                <a:solidFill>
                  <a:schemeClr val="bg1"/>
                </a:solidFill>
                <a:latin typeface="Times New Roman" panose="02020603050405020304" pitchFamily="18" charset="0"/>
                <a:cs typeface="Times New Roman" panose="02020603050405020304" pitchFamily="18" charset="0"/>
              </a:rPr>
              <a:t>; non-monotonic reasoning</a:t>
            </a:r>
          </a:p>
        </p:txBody>
      </p:sp>
      <p:sp>
        <p:nvSpPr>
          <p:cNvPr id="5" name="Rectangle 4"/>
          <p:cNvSpPr/>
          <p:nvPr/>
        </p:nvSpPr>
        <p:spPr>
          <a:xfrm>
            <a:off x="601670" y="281175"/>
            <a:ext cx="3550972" cy="369332"/>
          </a:xfrm>
          <a:prstGeom prst="rect">
            <a:avLst/>
          </a:prstGeom>
        </p:spPr>
        <p:txBody>
          <a:bodyPr wrap="none">
            <a:spAutoFit/>
          </a:bodyPr>
          <a:lstStyle/>
          <a:p>
            <a:r>
              <a:rPr lang="en-US" dirty="0">
                <a:solidFill>
                  <a:srgbClr val="0070C0"/>
                </a:solidFill>
                <a:latin typeface="Times New Roman" panose="02020603050405020304" pitchFamily="18" charset="0"/>
                <a:cs typeface="Times New Roman" panose="02020603050405020304" pitchFamily="18" charset="0"/>
              </a:rPr>
              <a:t>KRLs in Knowledge-based systems</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91006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35" y="55734"/>
            <a:ext cx="5928810" cy="830997"/>
          </a:xfrm>
          <a:prstGeom prst="rect">
            <a:avLst/>
          </a:prstGeom>
        </p:spPr>
        <p:txBody>
          <a:bodyPr wrap="square">
            <a:spAutoFit/>
          </a:bodyPr>
          <a:lstStyle/>
          <a:p>
            <a:r>
              <a:rPr lang="en-US" sz="2400" b="1" dirty="0">
                <a:solidFill>
                  <a:srgbClr val="0070C0"/>
                </a:solidFill>
                <a:latin typeface="Times New Roman" panose="02020603050405020304" pitchFamily="18" charset="0"/>
                <a:cs typeface="Times New Roman" panose="02020603050405020304" pitchFamily="18" charset="0"/>
              </a:rPr>
              <a:t>Representing knowledge computationally – how do we do it?</a:t>
            </a: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3" name="Rectangle 2"/>
          <p:cNvSpPr/>
          <p:nvPr/>
        </p:nvSpPr>
        <p:spPr>
          <a:xfrm>
            <a:off x="143555" y="1350110"/>
            <a:ext cx="8830205" cy="2800767"/>
          </a:xfrm>
          <a:prstGeom prst="rect">
            <a:avLst/>
          </a:prstGeom>
        </p:spPr>
        <p:txBody>
          <a:bodyPr wrap="square">
            <a:spAutoFit/>
          </a:bodyPr>
          <a:lstStyle/>
          <a:p>
            <a:r>
              <a:rPr lang="en-US" sz="1600" dirty="0">
                <a:solidFill>
                  <a:schemeClr val="bg1"/>
                </a:solidFill>
                <a:latin typeface="Times New Roman" panose="02020603050405020304" pitchFamily="18" charset="0"/>
                <a:cs typeface="Times New Roman" panose="02020603050405020304" pitchFamily="18" charset="0"/>
              </a:rPr>
              <a:t>Intelligent behaviour achieved through the use of</a:t>
            </a:r>
            <a:r>
              <a:rPr lang="en-US" sz="1600" dirty="0" smtClean="0">
                <a:solidFill>
                  <a:schemeClr val="bg1"/>
                </a:solidFill>
                <a:latin typeface="Times New Roman" panose="02020603050405020304" pitchFamily="18" charset="0"/>
                <a:cs typeface="Times New Roman" panose="02020603050405020304" pitchFamily="18" charset="0"/>
              </a:rPr>
              <a:t>:</a:t>
            </a:r>
          </a:p>
          <a:p>
            <a:endParaRPr lang="en-US" sz="1600" dirty="0">
              <a:solidFill>
                <a:schemeClr val="bg1"/>
              </a:solidFill>
              <a:latin typeface="Times New Roman" panose="02020603050405020304" pitchFamily="18" charset="0"/>
              <a:cs typeface="Times New Roman" panose="02020603050405020304" pitchFamily="18" charset="0"/>
            </a:endParaRPr>
          </a:p>
          <a:p>
            <a:r>
              <a:rPr lang="en-US" sz="1600" dirty="0">
                <a:solidFill>
                  <a:schemeClr val="bg1"/>
                </a:solidFill>
                <a:latin typeface="Times New Roman" panose="02020603050405020304" pitchFamily="18" charset="0"/>
                <a:cs typeface="Times New Roman" panose="02020603050405020304" pitchFamily="18" charset="0"/>
              </a:rPr>
              <a:t>1. </a:t>
            </a:r>
            <a:r>
              <a:rPr lang="en-US" sz="1600" i="1" dirty="0">
                <a:solidFill>
                  <a:srgbClr val="00B0F0"/>
                </a:solidFill>
                <a:latin typeface="Times New Roman" panose="02020603050405020304" pitchFamily="18" charset="0"/>
                <a:cs typeface="Times New Roman" panose="02020603050405020304" pitchFamily="18" charset="0"/>
              </a:rPr>
              <a:t>Symbols</a:t>
            </a:r>
            <a:r>
              <a:rPr lang="en-US" sz="1600" dirty="0">
                <a:solidFill>
                  <a:schemeClr val="bg1"/>
                </a:solidFill>
                <a:latin typeface="Times New Roman" panose="02020603050405020304" pitchFamily="18" charset="0"/>
                <a:cs typeface="Times New Roman" panose="02020603050405020304" pitchFamily="18" charset="0"/>
              </a:rPr>
              <a:t> to represent significant aspects of a domain.</a:t>
            </a:r>
          </a:p>
          <a:p>
            <a:r>
              <a:rPr lang="en-US" sz="1600" dirty="0">
                <a:solidFill>
                  <a:schemeClr val="bg1"/>
                </a:solidFill>
                <a:latin typeface="Times New Roman" panose="02020603050405020304" pitchFamily="18" charset="0"/>
                <a:cs typeface="Times New Roman" panose="02020603050405020304" pitchFamily="18" charset="0"/>
              </a:rPr>
              <a:t>2. </a:t>
            </a:r>
            <a:r>
              <a:rPr lang="en-US" sz="1600" i="1" dirty="0">
                <a:solidFill>
                  <a:srgbClr val="00B0F0"/>
                </a:solidFill>
                <a:latin typeface="Times New Roman" panose="02020603050405020304" pitchFamily="18" charset="0"/>
                <a:cs typeface="Times New Roman" panose="02020603050405020304" pitchFamily="18" charset="0"/>
              </a:rPr>
              <a:t>Operations</a:t>
            </a:r>
            <a:r>
              <a:rPr lang="en-US" sz="1600" dirty="0">
                <a:solidFill>
                  <a:schemeClr val="bg1"/>
                </a:solidFill>
                <a:latin typeface="Times New Roman" panose="02020603050405020304" pitchFamily="18" charset="0"/>
                <a:cs typeface="Times New Roman" panose="02020603050405020304" pitchFamily="18" charset="0"/>
              </a:rPr>
              <a:t> on these symbols to generate potential solutions to a </a:t>
            </a:r>
            <a:r>
              <a:rPr lang="en-US" sz="1600" dirty="0" smtClean="0">
                <a:solidFill>
                  <a:schemeClr val="bg1"/>
                </a:solidFill>
                <a:latin typeface="Times New Roman" panose="02020603050405020304" pitchFamily="18" charset="0"/>
                <a:cs typeface="Times New Roman" panose="02020603050405020304" pitchFamily="18" charset="0"/>
              </a:rPr>
              <a:t>given problem</a:t>
            </a:r>
            <a:r>
              <a:rPr lang="en-US" sz="1600" dirty="0">
                <a:solidFill>
                  <a:schemeClr val="bg1"/>
                </a:solidFill>
                <a:latin typeface="Times New Roman" panose="02020603050405020304" pitchFamily="18" charset="0"/>
                <a:cs typeface="Times New Roman" panose="02020603050405020304" pitchFamily="18" charset="0"/>
              </a:rPr>
              <a:t>.</a:t>
            </a:r>
          </a:p>
          <a:p>
            <a:r>
              <a:rPr lang="en-US" sz="1600" dirty="0">
                <a:solidFill>
                  <a:schemeClr val="bg1"/>
                </a:solidFill>
                <a:latin typeface="Times New Roman" panose="02020603050405020304" pitchFamily="18" charset="0"/>
                <a:cs typeface="Times New Roman" panose="02020603050405020304" pitchFamily="18" charset="0"/>
              </a:rPr>
              <a:t>3. </a:t>
            </a:r>
            <a:r>
              <a:rPr lang="en-US" sz="1600" i="1" dirty="0">
                <a:solidFill>
                  <a:srgbClr val="00B0F0"/>
                </a:solidFill>
                <a:latin typeface="Times New Roman" panose="02020603050405020304" pitchFamily="18" charset="0"/>
                <a:cs typeface="Times New Roman" panose="02020603050405020304" pitchFamily="18" charset="0"/>
              </a:rPr>
              <a:t>Search mechanisms </a:t>
            </a:r>
            <a:r>
              <a:rPr lang="en-US" sz="1600" dirty="0">
                <a:solidFill>
                  <a:schemeClr val="bg1"/>
                </a:solidFill>
                <a:latin typeface="Times New Roman" panose="02020603050405020304" pitchFamily="18" charset="0"/>
                <a:cs typeface="Times New Roman" panose="02020603050405020304" pitchFamily="18" charset="0"/>
              </a:rPr>
              <a:t>to select or find a solution among the </a:t>
            </a:r>
            <a:r>
              <a:rPr lang="en-US" sz="1600" dirty="0" smtClean="0">
                <a:solidFill>
                  <a:schemeClr val="bg1"/>
                </a:solidFill>
                <a:latin typeface="Times New Roman" panose="02020603050405020304" pitchFamily="18" charset="0"/>
                <a:cs typeface="Times New Roman" panose="02020603050405020304" pitchFamily="18" charset="0"/>
              </a:rPr>
              <a:t>possibilities offered.</a:t>
            </a:r>
          </a:p>
          <a:p>
            <a:endParaRPr lang="en-US" sz="1600" dirty="0">
              <a:solidFill>
                <a:schemeClr val="bg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1600" dirty="0">
                <a:solidFill>
                  <a:schemeClr val="bg1"/>
                </a:solidFill>
                <a:latin typeface="Times New Roman" panose="02020603050405020304" pitchFamily="18" charset="0"/>
                <a:cs typeface="Times New Roman" panose="02020603050405020304" pitchFamily="18" charset="0"/>
              </a:rPr>
              <a:t>This process underlies much of the AI research programme, which </a:t>
            </a:r>
            <a:r>
              <a:rPr lang="en-US" sz="1600" dirty="0" smtClean="0">
                <a:solidFill>
                  <a:schemeClr val="bg1"/>
                </a:solidFill>
                <a:latin typeface="Times New Roman" panose="02020603050405020304" pitchFamily="18" charset="0"/>
                <a:cs typeface="Times New Roman" panose="02020603050405020304" pitchFamily="18" charset="0"/>
              </a:rPr>
              <a:t>involves defining </a:t>
            </a:r>
            <a:r>
              <a:rPr lang="en-US" sz="1600" dirty="0">
                <a:solidFill>
                  <a:schemeClr val="bg1"/>
                </a:solidFill>
                <a:latin typeface="Times New Roman" panose="02020603050405020304" pitchFamily="18" charset="0"/>
                <a:cs typeface="Times New Roman" panose="02020603050405020304" pitchFamily="18" charset="0"/>
              </a:rPr>
              <a:t>and/or creating symbolic structures to represent the knowledge in </a:t>
            </a:r>
            <a:r>
              <a:rPr lang="en-US" sz="1600" dirty="0" smtClean="0">
                <a:solidFill>
                  <a:schemeClr val="bg1"/>
                </a:solidFill>
                <a:latin typeface="Times New Roman" panose="02020603050405020304" pitchFamily="18" charset="0"/>
                <a:cs typeface="Times New Roman" panose="02020603050405020304" pitchFamily="18" charset="0"/>
              </a:rPr>
              <a:t>a   domain </a:t>
            </a:r>
            <a:r>
              <a:rPr lang="en-US" sz="1600" dirty="0">
                <a:solidFill>
                  <a:schemeClr val="bg1"/>
                </a:solidFill>
                <a:latin typeface="Times New Roman" panose="02020603050405020304" pitchFamily="18" charset="0"/>
                <a:cs typeface="Times New Roman" panose="02020603050405020304" pitchFamily="18" charset="0"/>
              </a:rPr>
              <a:t>area, </a:t>
            </a:r>
            <a:r>
              <a:rPr lang="en-US" sz="1600" dirty="0" smtClean="0">
                <a:solidFill>
                  <a:schemeClr val="bg1"/>
                </a:solidFill>
                <a:latin typeface="Times New Roman" panose="02020603050405020304" pitchFamily="18" charset="0"/>
                <a:cs typeface="Times New Roman" panose="02020603050405020304" pitchFamily="18" charset="0"/>
              </a:rPr>
              <a:t>operations  which </a:t>
            </a:r>
            <a:r>
              <a:rPr lang="en-US" sz="1600" dirty="0">
                <a:solidFill>
                  <a:schemeClr val="bg1"/>
                </a:solidFill>
                <a:latin typeface="Times New Roman" panose="02020603050405020304" pitchFamily="18" charset="0"/>
                <a:cs typeface="Times New Roman" panose="02020603050405020304" pitchFamily="18" charset="0"/>
              </a:rPr>
              <a:t>manipulate these structures, and </a:t>
            </a:r>
            <a:r>
              <a:rPr lang="en-US" sz="1600" dirty="0" smtClean="0">
                <a:solidFill>
                  <a:schemeClr val="bg1"/>
                </a:solidFill>
                <a:latin typeface="Times New Roman" panose="02020603050405020304" pitchFamily="18" charset="0"/>
                <a:cs typeface="Times New Roman" panose="02020603050405020304" pitchFamily="18" charset="0"/>
              </a:rPr>
              <a:t>search mechanisms </a:t>
            </a:r>
            <a:r>
              <a:rPr lang="en-US" sz="1600" dirty="0">
                <a:solidFill>
                  <a:schemeClr val="bg1"/>
                </a:solidFill>
                <a:latin typeface="Times New Roman" panose="02020603050405020304" pitchFamily="18" charset="0"/>
                <a:cs typeface="Times New Roman" panose="02020603050405020304" pitchFamily="18" charset="0"/>
              </a:rPr>
              <a:t>to generate solutions to the original problem.</a:t>
            </a:r>
          </a:p>
          <a:p>
            <a:pPr marL="285750" indent="-285750" algn="just">
              <a:buFont typeface="Wingdings" panose="05000000000000000000" pitchFamily="2" charset="2"/>
              <a:buChar char="v"/>
            </a:pPr>
            <a:r>
              <a:rPr lang="en-US" sz="1600" dirty="0">
                <a:solidFill>
                  <a:schemeClr val="bg1"/>
                </a:solidFill>
                <a:latin typeface="Times New Roman" panose="02020603050405020304" pitchFamily="18" charset="0"/>
                <a:cs typeface="Times New Roman" panose="02020603050405020304" pitchFamily="18" charset="0"/>
              </a:rPr>
              <a:t>Any representation language that an AI researcher uses must be rich enough </a:t>
            </a:r>
            <a:r>
              <a:rPr lang="en-US" sz="1600" dirty="0" smtClean="0">
                <a:solidFill>
                  <a:schemeClr val="bg1"/>
                </a:solidFill>
                <a:latin typeface="Times New Roman" panose="02020603050405020304" pitchFamily="18" charset="0"/>
                <a:cs typeface="Times New Roman" panose="02020603050405020304" pitchFamily="18" charset="0"/>
              </a:rPr>
              <a:t>to capture </a:t>
            </a:r>
            <a:r>
              <a:rPr lang="en-US" sz="1600" dirty="0">
                <a:solidFill>
                  <a:schemeClr val="bg1"/>
                </a:solidFill>
                <a:latin typeface="Times New Roman" panose="02020603050405020304" pitchFamily="18" charset="0"/>
                <a:cs typeface="Times New Roman" panose="02020603050405020304" pitchFamily="18" charset="0"/>
              </a:rPr>
              <a:t>the important features of a knowledge domain.</a:t>
            </a:r>
          </a:p>
        </p:txBody>
      </p:sp>
    </p:spTree>
    <p:extLst>
      <p:ext uri="{BB962C8B-B14F-4D97-AF65-F5344CB8AC3E}">
        <p14:creationId xmlns:p14="http://schemas.microsoft.com/office/powerpoint/2010/main" val="98966833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43555" y="1197405"/>
            <a:ext cx="8704184" cy="3293209"/>
          </a:xfrm>
          <a:prstGeom prst="rect">
            <a:avLst/>
          </a:prstGeom>
        </p:spPr>
        <p:txBody>
          <a:bodyPr wrap="square">
            <a:spAutoFit/>
          </a:bodyPr>
          <a:lstStyle/>
          <a:p>
            <a:r>
              <a:rPr lang="en-US" sz="1600" dirty="0">
                <a:solidFill>
                  <a:schemeClr val="bg1"/>
                </a:solidFill>
                <a:latin typeface="Times New Roman" panose="02020603050405020304" pitchFamily="18" charset="0"/>
                <a:cs typeface="Times New Roman" panose="02020603050405020304" pitchFamily="18" charset="0"/>
              </a:rPr>
              <a:t>But AI is more concerned with:</a:t>
            </a:r>
          </a:p>
          <a:p>
            <a:r>
              <a:rPr lang="en-US" sz="1600" dirty="0">
                <a:solidFill>
                  <a:schemeClr val="bg1"/>
                </a:solidFill>
                <a:latin typeface="Times New Roman" panose="02020603050405020304" pitchFamily="18" charset="0"/>
                <a:cs typeface="Times New Roman" panose="02020603050405020304" pitchFamily="18" charset="0"/>
              </a:rPr>
              <a:t> </a:t>
            </a:r>
            <a:r>
              <a:rPr lang="en-US" sz="1600" dirty="0">
                <a:solidFill>
                  <a:srgbClr val="00B0F0"/>
                </a:solidFill>
                <a:latin typeface="Times New Roman" panose="02020603050405020304" pitchFamily="18" charset="0"/>
                <a:cs typeface="Times New Roman" panose="02020603050405020304" pitchFamily="18" charset="0"/>
              </a:rPr>
              <a:t>qualitative</a:t>
            </a:r>
          </a:p>
          <a:p>
            <a:r>
              <a:rPr lang="en-US" sz="1600" dirty="0">
                <a:solidFill>
                  <a:schemeClr val="bg1"/>
                </a:solidFill>
                <a:latin typeface="Times New Roman" panose="02020603050405020304" pitchFamily="18" charset="0"/>
                <a:cs typeface="Times New Roman" panose="02020603050405020304" pitchFamily="18" charset="0"/>
              </a:rPr>
              <a:t>rather than</a:t>
            </a:r>
          </a:p>
          <a:p>
            <a:r>
              <a:rPr lang="en-US" sz="1600" dirty="0">
                <a:solidFill>
                  <a:schemeClr val="bg1"/>
                </a:solidFill>
                <a:latin typeface="Times New Roman" panose="02020603050405020304" pitchFamily="18" charset="0"/>
                <a:cs typeface="Times New Roman" panose="02020603050405020304" pitchFamily="18" charset="0"/>
              </a:rPr>
              <a:t> </a:t>
            </a:r>
            <a:r>
              <a:rPr lang="en-US" sz="1600" dirty="0" smtClean="0">
                <a:solidFill>
                  <a:srgbClr val="00B0F0"/>
                </a:solidFill>
                <a:latin typeface="Times New Roman" panose="02020603050405020304" pitchFamily="18" charset="0"/>
                <a:cs typeface="Times New Roman" panose="02020603050405020304" pitchFamily="18" charset="0"/>
              </a:rPr>
              <a:t>quantitative </a:t>
            </a:r>
          </a:p>
          <a:p>
            <a:endParaRPr lang="en-US" sz="1600" dirty="0" smtClean="0">
              <a:solidFill>
                <a:schemeClr val="bg1"/>
              </a:solidFill>
              <a:latin typeface="Times New Roman" panose="02020603050405020304" pitchFamily="18" charset="0"/>
              <a:cs typeface="Times New Roman" panose="02020603050405020304" pitchFamily="18" charset="0"/>
            </a:endParaRPr>
          </a:p>
          <a:p>
            <a:r>
              <a:rPr lang="en-US" sz="1600" dirty="0" smtClean="0">
                <a:solidFill>
                  <a:schemeClr val="bg1"/>
                </a:solidFill>
                <a:latin typeface="Times New Roman" panose="02020603050405020304" pitchFamily="18" charset="0"/>
                <a:cs typeface="Times New Roman" panose="02020603050405020304" pitchFamily="18" charset="0"/>
              </a:rPr>
              <a:t>problem </a:t>
            </a:r>
            <a:r>
              <a:rPr lang="en-US" sz="1600" dirty="0">
                <a:solidFill>
                  <a:schemeClr val="bg1"/>
                </a:solidFill>
                <a:latin typeface="Times New Roman" panose="02020603050405020304" pitchFamily="18" charset="0"/>
                <a:cs typeface="Times New Roman" panose="02020603050405020304" pitchFamily="18" charset="0"/>
              </a:rPr>
              <a:t>solving, with </a:t>
            </a:r>
            <a:r>
              <a:rPr lang="en-US" sz="1600" i="1" dirty="0">
                <a:solidFill>
                  <a:srgbClr val="00B0F0"/>
                </a:solidFill>
                <a:latin typeface="Times New Roman" panose="02020603050405020304" pitchFamily="18" charset="0"/>
                <a:cs typeface="Times New Roman" panose="02020603050405020304" pitchFamily="18" charset="0"/>
              </a:rPr>
              <a:t>reasoning</a:t>
            </a:r>
            <a:r>
              <a:rPr lang="en-US" sz="1600" i="1" dirty="0">
                <a:solidFill>
                  <a:schemeClr val="bg1"/>
                </a:solidFill>
                <a:latin typeface="Times New Roman" panose="02020603050405020304" pitchFamily="18" charset="0"/>
                <a:cs typeface="Times New Roman" panose="02020603050405020304" pitchFamily="18" charset="0"/>
              </a:rPr>
              <a:t> </a:t>
            </a:r>
            <a:r>
              <a:rPr lang="en-US" sz="1600" dirty="0">
                <a:solidFill>
                  <a:schemeClr val="bg1"/>
                </a:solidFill>
                <a:latin typeface="Times New Roman" panose="02020603050405020304" pitchFamily="18" charset="0"/>
                <a:cs typeface="Times New Roman" panose="02020603050405020304" pitchFamily="18" charset="0"/>
              </a:rPr>
              <a:t>rather than </a:t>
            </a:r>
            <a:r>
              <a:rPr lang="en-US" sz="1600" i="1" dirty="0">
                <a:solidFill>
                  <a:srgbClr val="00B0F0"/>
                </a:solidFill>
                <a:latin typeface="Times New Roman" panose="02020603050405020304" pitchFamily="18" charset="0"/>
                <a:cs typeface="Times New Roman" panose="02020603050405020304" pitchFamily="18" charset="0"/>
              </a:rPr>
              <a:t>calculation</a:t>
            </a:r>
            <a:r>
              <a:rPr lang="en-US" sz="1600" dirty="0">
                <a:solidFill>
                  <a:srgbClr val="00B0F0"/>
                </a:solidFill>
                <a:latin typeface="Times New Roman" panose="02020603050405020304" pitchFamily="18" charset="0"/>
                <a:cs typeface="Times New Roman" panose="02020603050405020304" pitchFamily="18" charset="0"/>
              </a:rPr>
              <a:t>,</a:t>
            </a:r>
            <a:r>
              <a:rPr lang="en-US" sz="1600" dirty="0">
                <a:solidFill>
                  <a:schemeClr val="bg1"/>
                </a:solidFill>
                <a:latin typeface="Times New Roman" panose="02020603050405020304" pitchFamily="18" charset="0"/>
                <a:cs typeface="Times New Roman" panose="02020603050405020304" pitchFamily="18" charset="0"/>
              </a:rPr>
              <a:t> managing complex </a:t>
            </a:r>
            <a:r>
              <a:rPr lang="en-US" sz="1600" dirty="0" smtClean="0">
                <a:solidFill>
                  <a:schemeClr val="bg1"/>
                </a:solidFill>
                <a:latin typeface="Times New Roman" panose="02020603050405020304" pitchFamily="18" charset="0"/>
                <a:cs typeface="Times New Roman" panose="02020603050405020304" pitchFamily="18" charset="0"/>
              </a:rPr>
              <a:t>and frequently highly differentiated </a:t>
            </a:r>
            <a:r>
              <a:rPr lang="en-US" sz="1600" dirty="0">
                <a:solidFill>
                  <a:schemeClr val="bg1"/>
                </a:solidFill>
                <a:latin typeface="Times New Roman" panose="02020603050405020304" pitchFamily="18" charset="0"/>
                <a:cs typeface="Times New Roman" panose="02020603050405020304" pitchFamily="18" charset="0"/>
              </a:rPr>
              <a:t>knowledge. </a:t>
            </a:r>
            <a:endParaRPr lang="en-US" sz="1600" dirty="0" smtClean="0">
              <a:solidFill>
                <a:schemeClr val="bg1"/>
              </a:solidFill>
              <a:latin typeface="Times New Roman" panose="02020603050405020304" pitchFamily="18" charset="0"/>
              <a:cs typeface="Times New Roman" panose="02020603050405020304" pitchFamily="18" charset="0"/>
            </a:endParaRPr>
          </a:p>
          <a:p>
            <a:endParaRPr lang="en-US" sz="1600" dirty="0" smtClean="0">
              <a:solidFill>
                <a:schemeClr val="bg1"/>
              </a:solidFill>
              <a:latin typeface="Times New Roman" panose="02020603050405020304" pitchFamily="18" charset="0"/>
              <a:cs typeface="Times New Roman" panose="02020603050405020304" pitchFamily="18" charset="0"/>
            </a:endParaRPr>
          </a:p>
          <a:p>
            <a:r>
              <a:rPr lang="en-US" sz="1600" dirty="0" smtClean="0">
                <a:solidFill>
                  <a:schemeClr val="bg1"/>
                </a:solidFill>
                <a:latin typeface="Times New Roman" panose="02020603050405020304" pitchFamily="18" charset="0"/>
                <a:cs typeface="Times New Roman" panose="02020603050405020304" pitchFamily="18" charset="0"/>
              </a:rPr>
              <a:t>To </a:t>
            </a:r>
            <a:r>
              <a:rPr lang="en-US" sz="1600" dirty="0">
                <a:solidFill>
                  <a:schemeClr val="bg1"/>
                </a:solidFill>
                <a:latin typeface="Times New Roman" panose="02020603050405020304" pitchFamily="18" charset="0"/>
                <a:cs typeface="Times New Roman" panose="02020603050405020304" pitchFamily="18" charset="0"/>
              </a:rPr>
              <a:t>support this requirement, an </a:t>
            </a:r>
            <a:r>
              <a:rPr lang="en-US" sz="1600" dirty="0" smtClean="0">
                <a:solidFill>
                  <a:schemeClr val="bg1"/>
                </a:solidFill>
                <a:latin typeface="Times New Roman" panose="02020603050405020304" pitchFamily="18" charset="0"/>
                <a:cs typeface="Times New Roman" panose="02020603050405020304" pitchFamily="18" charset="0"/>
              </a:rPr>
              <a:t>AI representation </a:t>
            </a:r>
            <a:r>
              <a:rPr lang="en-US" sz="1600" dirty="0">
                <a:solidFill>
                  <a:schemeClr val="bg1"/>
                </a:solidFill>
                <a:latin typeface="Times New Roman" panose="02020603050405020304" pitchFamily="18" charset="0"/>
                <a:cs typeface="Times New Roman" panose="02020603050405020304" pitchFamily="18" charset="0"/>
              </a:rPr>
              <a:t>language must:</a:t>
            </a:r>
          </a:p>
          <a:p>
            <a:r>
              <a:rPr lang="en-US" sz="1600" dirty="0">
                <a:solidFill>
                  <a:schemeClr val="bg1"/>
                </a:solidFill>
                <a:latin typeface="Times New Roman" panose="02020603050405020304" pitchFamily="18" charset="0"/>
                <a:cs typeface="Times New Roman" panose="02020603050405020304" pitchFamily="18" charset="0"/>
              </a:rPr>
              <a:t>1. Support the representation of qualitative knowledge</a:t>
            </a:r>
          </a:p>
          <a:p>
            <a:r>
              <a:rPr lang="en-US" sz="1600" dirty="0">
                <a:solidFill>
                  <a:schemeClr val="bg1"/>
                </a:solidFill>
                <a:latin typeface="Times New Roman" panose="02020603050405020304" pitchFamily="18" charset="0"/>
                <a:cs typeface="Times New Roman" panose="02020603050405020304" pitchFamily="18" charset="0"/>
              </a:rPr>
              <a:t>2. Allow new knowledge to be inferred from a set of existing facts</a:t>
            </a:r>
          </a:p>
          <a:p>
            <a:r>
              <a:rPr lang="en-US" sz="1600" dirty="0">
                <a:solidFill>
                  <a:schemeClr val="bg1"/>
                </a:solidFill>
                <a:latin typeface="Times New Roman" panose="02020603050405020304" pitchFamily="18" charset="0"/>
                <a:cs typeface="Times New Roman" panose="02020603050405020304" pitchFamily="18" charset="0"/>
              </a:rPr>
              <a:t>3. Allow the representation of general principles in addition to </a:t>
            </a:r>
            <a:r>
              <a:rPr lang="en-US" sz="1600" dirty="0" smtClean="0">
                <a:solidFill>
                  <a:schemeClr val="bg1"/>
                </a:solidFill>
                <a:latin typeface="Times New Roman" panose="02020603050405020304" pitchFamily="18" charset="0"/>
                <a:cs typeface="Times New Roman" panose="02020603050405020304" pitchFamily="18" charset="0"/>
              </a:rPr>
              <a:t>specific situations</a:t>
            </a:r>
            <a:endParaRPr lang="en-US" sz="1600" dirty="0">
              <a:solidFill>
                <a:schemeClr val="bg1"/>
              </a:solidFill>
              <a:latin typeface="Times New Roman" panose="02020603050405020304" pitchFamily="18" charset="0"/>
              <a:cs typeface="Times New Roman" panose="02020603050405020304" pitchFamily="18" charset="0"/>
            </a:endParaRPr>
          </a:p>
          <a:p>
            <a:r>
              <a:rPr lang="en-US" sz="1600" dirty="0">
                <a:solidFill>
                  <a:schemeClr val="bg1"/>
                </a:solidFill>
                <a:latin typeface="Times New Roman" panose="02020603050405020304" pitchFamily="18" charset="0"/>
                <a:cs typeface="Times New Roman" panose="02020603050405020304" pitchFamily="18" charset="0"/>
              </a:rPr>
              <a:t>4. Capture complex semantic meaning</a:t>
            </a:r>
          </a:p>
        </p:txBody>
      </p:sp>
    </p:spTree>
    <p:extLst>
      <p:ext uri="{BB962C8B-B14F-4D97-AF65-F5344CB8AC3E}">
        <p14:creationId xmlns:p14="http://schemas.microsoft.com/office/powerpoint/2010/main" val="100504279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54" y="59807"/>
            <a:ext cx="8246070" cy="916229"/>
          </a:xfrm>
        </p:spPr>
        <p:txBody>
          <a:bodyPr>
            <a:normAutofit/>
          </a:bodyPr>
          <a:lstStyle/>
          <a:p>
            <a:r>
              <a:rPr lang="en-US" sz="2400" dirty="0" smtClean="0">
                <a:latin typeface="Times New Roman" panose="02020603050405020304" pitchFamily="18" charset="0"/>
                <a:cs typeface="Times New Roman" panose="02020603050405020304" pitchFamily="18" charset="0"/>
              </a:rPr>
              <a:t>Logical Reasoning</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044700"/>
            <a:ext cx="9000445" cy="3359504"/>
          </a:xfrm>
        </p:spPr>
        <p:txBody>
          <a:bodyPr>
            <a:noAutofit/>
          </a:bodyPr>
          <a:lstStyle/>
          <a:p>
            <a:pPr marL="0" indent="0" algn="just">
              <a:buNone/>
            </a:pPr>
            <a:r>
              <a:rPr lang="en-US" sz="1800" dirty="0" smtClean="0">
                <a:solidFill>
                  <a:schemeClr val="accent5">
                    <a:lumMod val="60000"/>
                    <a:lumOff val="40000"/>
                  </a:schemeClr>
                </a:solidFill>
                <a:latin typeface="Times New Roman" panose="02020603050405020304" pitchFamily="18" charset="0"/>
                <a:cs typeface="Times New Roman" panose="02020603050405020304" pitchFamily="18" charset="0"/>
              </a:rPr>
              <a:t>Reasoning</a:t>
            </a:r>
          </a:p>
          <a:p>
            <a:pPr marL="0" indent="0" algn="just">
              <a:buNone/>
            </a:pPr>
            <a:endParaRPr lang="en-US" sz="18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reasoning is the mental process of deriving logical conclusion and making predictions from available knowledge, facts, and beliefs. </a:t>
            </a:r>
            <a:endParaRPr lang="en-US" sz="16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1600" dirty="0" smtClean="0">
                <a:latin typeface="Times New Roman" panose="02020603050405020304" pitchFamily="18" charset="0"/>
                <a:cs typeface="Times New Roman" panose="02020603050405020304" pitchFamily="18" charset="0"/>
              </a:rPr>
              <a:t>Or </a:t>
            </a:r>
            <a:r>
              <a:rPr lang="en-US" sz="1600" dirty="0">
                <a:latin typeface="Times New Roman" panose="02020603050405020304" pitchFamily="18" charset="0"/>
                <a:cs typeface="Times New Roman" panose="02020603050405020304" pitchFamily="18" charset="0"/>
              </a:rPr>
              <a:t>we can say, "Reasoning is a way to infer facts from existing data." It is a general process of thinking rationally, to find valid conclusions.</a:t>
            </a:r>
          </a:p>
          <a:p>
            <a:pPr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In short , reasoning is drawing the inference</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In artificial intelligence, the reasoning is essential so that the machine can also think rationally as a human brain, and can perform like a human</a:t>
            </a:r>
            <a:r>
              <a:rPr lang="en-US" sz="16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v"/>
            </a:pP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 logic reasoning is the process of drawing conclusions from premises using rules </a:t>
            </a:r>
            <a:r>
              <a:rPr lang="en-US" sz="1600" dirty="0" smtClean="0">
                <a:latin typeface="Times New Roman" panose="02020603050405020304" pitchFamily="18" charset="0"/>
                <a:cs typeface="Times New Roman" panose="02020603050405020304" pitchFamily="18" charset="0"/>
              </a:rPr>
              <a:t>of inference.</a:t>
            </a:r>
          </a:p>
          <a:p>
            <a:pPr marL="1204913" indent="-1204913" algn="just">
              <a:buNone/>
            </a:pPr>
            <a:r>
              <a:rPr lang="en-US" sz="1600" dirty="0">
                <a:solidFill>
                  <a:schemeClr val="accent5">
                    <a:lumMod val="60000"/>
                    <a:lumOff val="40000"/>
                  </a:schemeClr>
                </a:solidFill>
                <a:latin typeface="Times New Roman" panose="02020603050405020304" pitchFamily="18" charset="0"/>
                <a:cs typeface="Times New Roman" panose="02020603050405020304" pitchFamily="18" charset="0"/>
              </a:rPr>
              <a:t>Example</a:t>
            </a:r>
          </a:p>
          <a:p>
            <a:pPr marL="1204913" indent="-1204913" algn="just">
              <a:buNone/>
            </a:pPr>
            <a:r>
              <a:rPr lang="en-US" sz="1600" dirty="0">
                <a:latin typeface="Times New Roman" panose="02020603050405020304" pitchFamily="18" charset="0"/>
                <a:cs typeface="Times New Roman" panose="02020603050405020304" pitchFamily="18" charset="0"/>
              </a:rPr>
              <a:t>If we know : Robins are birds. All birds have wings.</a:t>
            </a:r>
          </a:p>
          <a:p>
            <a:pPr marL="1204913" indent="-1204913" algn="just">
              <a:buNone/>
            </a:pPr>
            <a:r>
              <a:rPr lang="en-US" sz="1600" dirty="0">
                <a:latin typeface="Times New Roman" panose="02020603050405020304" pitchFamily="18" charset="0"/>
                <a:cs typeface="Times New Roman" panose="02020603050405020304" pitchFamily="18" charset="0"/>
              </a:rPr>
              <a:t>Then if we ask : Do robins have wings?</a:t>
            </a:r>
          </a:p>
          <a:p>
            <a:pPr marL="1204913" indent="-1204913" algn="just">
              <a:buNone/>
            </a:pPr>
            <a:r>
              <a:rPr lang="en-US" sz="1600" dirty="0">
                <a:latin typeface="Times New Roman" panose="02020603050405020304" pitchFamily="18" charset="0"/>
                <a:cs typeface="Times New Roman" panose="02020603050405020304" pitchFamily="18" charset="0"/>
              </a:rPr>
              <a:t>Some reasoning (although very simple) has to go on answering the question.</a:t>
            </a:r>
          </a:p>
        </p:txBody>
      </p:sp>
    </p:spTree>
    <p:extLst>
      <p:ext uri="{BB962C8B-B14F-4D97-AF65-F5344CB8AC3E}">
        <p14:creationId xmlns:p14="http://schemas.microsoft.com/office/powerpoint/2010/main" val="398005394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55" y="1350110"/>
            <a:ext cx="8856890" cy="3359504"/>
          </a:xfrm>
        </p:spPr>
        <p:txBody>
          <a:bodyPr>
            <a:normAutofit/>
          </a:bodyPr>
          <a:lstStyle/>
          <a:p>
            <a:pPr marL="0" indent="0">
              <a:buNone/>
            </a:pPr>
            <a:r>
              <a:rPr lang="en-US" sz="1800" b="1" dirty="0" smtClean="0">
                <a:solidFill>
                  <a:schemeClr val="accent5">
                    <a:lumMod val="60000"/>
                    <a:lumOff val="40000"/>
                  </a:schemeClr>
                </a:solidFill>
                <a:latin typeface="Times New Roman" panose="02020603050405020304" pitchFamily="18" charset="0"/>
                <a:cs typeface="Times New Roman" panose="02020603050405020304" pitchFamily="18" charset="0"/>
              </a:rPr>
              <a:t>Logic</a:t>
            </a:r>
          </a:p>
          <a:p>
            <a:pPr marL="0" indent="0">
              <a:buNone/>
            </a:pPr>
            <a:r>
              <a:rPr lang="en-US" sz="1600" dirty="0" smtClean="0">
                <a:latin typeface="Times New Roman" panose="02020603050405020304" pitchFamily="18" charset="0"/>
                <a:cs typeface="Times New Roman" panose="02020603050405020304" pitchFamily="18" charset="0"/>
              </a:rPr>
              <a:t>Logic is </a:t>
            </a:r>
            <a:r>
              <a:rPr lang="en-US" sz="1600" dirty="0">
                <a:latin typeface="Times New Roman" panose="02020603050405020304" pitchFamily="18" charset="0"/>
                <a:cs typeface="Times New Roman" panose="02020603050405020304" pitchFamily="18" charset="0"/>
              </a:rPr>
              <a:t>a language for reasoning. It is a collection of rules </a:t>
            </a:r>
            <a:r>
              <a:rPr lang="en-US" sz="1600" dirty="0" smtClean="0">
                <a:latin typeface="Times New Roman" panose="02020603050405020304" pitchFamily="18" charset="0"/>
                <a:cs typeface="Times New Roman" panose="02020603050405020304" pitchFamily="18" charset="0"/>
              </a:rPr>
              <a:t>called Logic </a:t>
            </a:r>
            <a:r>
              <a:rPr lang="en-US" sz="1600" dirty="0">
                <a:latin typeface="Times New Roman" panose="02020603050405020304" pitchFamily="18" charset="0"/>
                <a:cs typeface="Times New Roman" panose="02020603050405020304" pitchFamily="18" charset="0"/>
              </a:rPr>
              <a:t>arguments, we use when doing logical reasoning</a:t>
            </a:r>
            <a:r>
              <a:rPr lang="en-US" sz="1600" dirty="0" smtClean="0">
                <a:latin typeface="Times New Roman" panose="02020603050405020304" pitchFamily="18" charset="0"/>
                <a:cs typeface="Times New Roman" panose="02020603050405020304" pitchFamily="18" charset="0"/>
              </a:rPr>
              <a:t>. </a:t>
            </a:r>
          </a:p>
          <a:p>
            <a:pPr marL="0" indent="0">
              <a:buNone/>
            </a:pPr>
            <a:endParaRPr lang="en-US" sz="1600" dirty="0" smtClean="0">
              <a:latin typeface="Times New Roman" panose="02020603050405020304" pitchFamily="18" charset="0"/>
              <a:cs typeface="Times New Roman" panose="02020603050405020304" pitchFamily="18" charset="0"/>
            </a:endParaRPr>
          </a:p>
          <a:p>
            <a:pPr marL="0" indent="0">
              <a:buNone/>
            </a:pPr>
            <a:r>
              <a:rPr lang="en-US" sz="1600" b="1" dirty="0" smtClean="0">
                <a:solidFill>
                  <a:schemeClr val="accent5">
                    <a:lumMod val="60000"/>
                    <a:lumOff val="40000"/>
                  </a:schemeClr>
                </a:solidFill>
                <a:latin typeface="Times New Roman" panose="02020603050405020304" pitchFamily="18" charset="0"/>
                <a:cs typeface="Times New Roman" panose="02020603050405020304" pitchFamily="18" charset="0"/>
              </a:rPr>
              <a:t>Goals </a:t>
            </a:r>
            <a:r>
              <a:rPr lang="en-US" sz="1600" b="1" dirty="0">
                <a:solidFill>
                  <a:schemeClr val="accent5">
                    <a:lumMod val="60000"/>
                    <a:lumOff val="40000"/>
                  </a:schemeClr>
                </a:solidFill>
                <a:latin typeface="Times New Roman" panose="02020603050405020304" pitchFamily="18" charset="0"/>
                <a:cs typeface="Times New Roman" panose="02020603050405020304" pitchFamily="18" charset="0"/>
              </a:rPr>
              <a:t>Of Logic </a:t>
            </a:r>
            <a:r>
              <a:rPr lang="en-US" sz="1600" dirty="0">
                <a:latin typeface="Times New Roman" panose="02020603050405020304" pitchFamily="18" charset="0"/>
                <a:cs typeface="Times New Roman" panose="02020603050405020304" pitchFamily="18" charset="0"/>
              </a:rPr>
              <a:t>(why do we need logic</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Represen</a:t>
            </a:r>
            <a:r>
              <a:rPr lang="en-US" sz="1600" dirty="0">
                <a:latin typeface="Times New Roman" panose="02020603050405020304" pitchFamily="18" charset="0"/>
                <a:cs typeface="Times New Roman" panose="02020603050405020304" pitchFamily="18" charset="0"/>
              </a:rPr>
              <a:t>t   knowledge about the world.	</a:t>
            </a:r>
          </a:p>
          <a:p>
            <a:pPr marL="0" indent="0">
              <a:buNone/>
            </a:pPr>
            <a:r>
              <a:rPr lang="en-US" sz="16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Reason  </a:t>
            </a:r>
            <a:r>
              <a:rPr lang="en-US" sz="1600" dirty="0">
                <a:latin typeface="Times New Roman" panose="02020603050405020304" pitchFamily="18" charset="0"/>
                <a:cs typeface="Times New Roman" panose="02020603050405020304" pitchFamily="18" charset="0"/>
              </a:rPr>
              <a:t>   with that knowledge</a:t>
            </a:r>
            <a:r>
              <a:rPr lang="en-US" sz="1600" dirty="0" smtClean="0">
                <a:latin typeface="Times New Roman" panose="02020603050405020304" pitchFamily="18" charset="0"/>
                <a:cs typeface="Times New Roman" panose="02020603050405020304" pitchFamily="18" charset="0"/>
              </a:rPr>
              <a:t>.</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smtClean="0">
                <a:latin typeface="Times New Roman" panose="02020603050405020304" pitchFamily="18" charset="0"/>
                <a:cs typeface="Times New Roman" panose="02020603050405020304" pitchFamily="18" charset="0"/>
              </a:rPr>
              <a:t>Logical Reasoning</a:t>
            </a:r>
          </a:p>
          <a:p>
            <a:r>
              <a:rPr lang="en-US" sz="1600" dirty="0">
                <a:latin typeface="Times New Roman" panose="02020603050405020304" pitchFamily="18" charset="0"/>
                <a:cs typeface="Times New Roman" panose="02020603050405020304" pitchFamily="18" charset="0"/>
              </a:rPr>
              <a:t>Logic reasoning is the process of drawing conclusions from </a:t>
            </a:r>
            <a:r>
              <a:rPr lang="en-US" sz="1600" dirty="0" smtClean="0">
                <a:latin typeface="Times New Roman" panose="02020603050405020304" pitchFamily="18" charset="0"/>
                <a:cs typeface="Times New Roman" panose="02020603050405020304" pitchFamily="18" charset="0"/>
              </a:rPr>
              <a:t>premises using </a:t>
            </a:r>
            <a:r>
              <a:rPr lang="en-US" sz="1600" dirty="0">
                <a:latin typeface="Times New Roman" panose="02020603050405020304" pitchFamily="18" charset="0"/>
                <a:cs typeface="Times New Roman" panose="02020603050405020304" pitchFamily="18" charset="0"/>
              </a:rPr>
              <a:t>rules of inference</a:t>
            </a:r>
          </a:p>
        </p:txBody>
      </p:sp>
    </p:spTree>
    <p:extLst>
      <p:ext uri="{BB962C8B-B14F-4D97-AF65-F5344CB8AC3E}">
        <p14:creationId xmlns:p14="http://schemas.microsoft.com/office/powerpoint/2010/main" val="318808540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3555" y="1197405"/>
            <a:ext cx="9305854" cy="3416320"/>
          </a:xfrm>
          <a:prstGeom prst="rect">
            <a:avLst/>
          </a:prstGeom>
        </p:spPr>
        <p:txBody>
          <a:bodyPr wrap="square">
            <a:spAutoFit/>
          </a:bodyPr>
          <a:lstStyle/>
          <a:p>
            <a:r>
              <a:rPr lang="en-US" dirty="0">
                <a:solidFill>
                  <a:schemeClr val="bg1"/>
                </a:solidFill>
              </a:rPr>
              <a:t>Take the following description of a bluebird</a:t>
            </a:r>
            <a:r>
              <a:rPr lang="en-US" dirty="0" smtClean="0">
                <a:solidFill>
                  <a:schemeClr val="bg1"/>
                </a:solidFill>
              </a:rPr>
              <a:t>:</a:t>
            </a:r>
          </a:p>
          <a:p>
            <a:endParaRPr lang="en-US" dirty="0">
              <a:solidFill>
                <a:schemeClr val="bg1"/>
              </a:solidFill>
            </a:endParaRPr>
          </a:p>
          <a:p>
            <a:r>
              <a:rPr lang="en-US" dirty="0">
                <a:solidFill>
                  <a:srgbClr val="00B0F0"/>
                </a:solidFill>
              </a:rPr>
              <a:t>“A bluebird is a small, blue coloured bird. </a:t>
            </a:r>
            <a:r>
              <a:rPr lang="en-US" dirty="0" smtClean="0">
                <a:solidFill>
                  <a:srgbClr val="00B0F0"/>
                </a:solidFill>
              </a:rPr>
              <a:t>A bird </a:t>
            </a:r>
            <a:r>
              <a:rPr lang="en-US" dirty="0">
                <a:solidFill>
                  <a:srgbClr val="00B0F0"/>
                </a:solidFill>
              </a:rPr>
              <a:t>is a feathered, flying vertebrate</a:t>
            </a:r>
            <a:r>
              <a:rPr lang="en-US" dirty="0" smtClean="0">
                <a:solidFill>
                  <a:srgbClr val="00B0F0"/>
                </a:solidFill>
              </a:rPr>
              <a:t>”</a:t>
            </a:r>
          </a:p>
          <a:p>
            <a:endParaRPr lang="en-US" dirty="0">
              <a:solidFill>
                <a:srgbClr val="00B0F0"/>
              </a:solidFill>
            </a:endParaRPr>
          </a:p>
          <a:p>
            <a:r>
              <a:rPr lang="en-US" dirty="0">
                <a:solidFill>
                  <a:schemeClr val="bg1"/>
                </a:solidFill>
              </a:rPr>
              <a:t>These features can be captured as sets of logical predicates</a:t>
            </a:r>
            <a:r>
              <a:rPr lang="en-US" dirty="0" smtClean="0">
                <a:solidFill>
                  <a:schemeClr val="bg1"/>
                </a:solidFill>
              </a:rPr>
              <a:t>:</a:t>
            </a:r>
          </a:p>
          <a:p>
            <a:endParaRPr lang="en-US" dirty="0">
              <a:solidFill>
                <a:schemeClr val="bg1"/>
              </a:solidFill>
            </a:endParaRPr>
          </a:p>
          <a:p>
            <a:r>
              <a:rPr lang="en-US" dirty="0">
                <a:solidFill>
                  <a:srgbClr val="00B0F0"/>
                </a:solidFill>
              </a:rPr>
              <a:t>hasSize(bluebird, small)</a:t>
            </a:r>
          </a:p>
          <a:p>
            <a:r>
              <a:rPr lang="en-US" dirty="0">
                <a:solidFill>
                  <a:srgbClr val="00B0F0"/>
                </a:solidFill>
              </a:rPr>
              <a:t>hasCovering(bird, feathers)</a:t>
            </a:r>
          </a:p>
          <a:p>
            <a:r>
              <a:rPr lang="en-US" dirty="0">
                <a:solidFill>
                  <a:srgbClr val="00B0F0"/>
                </a:solidFill>
              </a:rPr>
              <a:t>hasColour(bluebird, blue)</a:t>
            </a:r>
          </a:p>
          <a:p>
            <a:r>
              <a:rPr lang="en-US" dirty="0">
                <a:solidFill>
                  <a:srgbClr val="00B0F0"/>
                </a:solidFill>
              </a:rPr>
              <a:t>hasProperty(bird, flies)</a:t>
            </a:r>
          </a:p>
          <a:p>
            <a:r>
              <a:rPr lang="en-US" dirty="0">
                <a:solidFill>
                  <a:srgbClr val="00B0F0"/>
                </a:solidFill>
              </a:rPr>
              <a:t>isA(bluebird, bird)</a:t>
            </a:r>
          </a:p>
          <a:p>
            <a:r>
              <a:rPr lang="en-US" dirty="0">
                <a:solidFill>
                  <a:srgbClr val="00B0F0"/>
                </a:solidFill>
              </a:rPr>
              <a:t>isA(bird, vertebrate)</a:t>
            </a:r>
          </a:p>
        </p:txBody>
      </p:sp>
    </p:spTree>
    <p:extLst>
      <p:ext uri="{BB962C8B-B14F-4D97-AF65-F5344CB8AC3E}">
        <p14:creationId xmlns:p14="http://schemas.microsoft.com/office/powerpoint/2010/main" val="221502855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97405"/>
            <a:ext cx="9144000" cy="3359504"/>
          </a:xfrm>
        </p:spPr>
        <p:txBody>
          <a:bodyPr>
            <a:noAutofit/>
          </a:bodyPr>
          <a:lstStyle/>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Here the logical arguments are a set of rules for </a:t>
            </a:r>
            <a:r>
              <a:rPr lang="en-US" sz="1600" dirty="0" smtClean="0">
                <a:latin typeface="Times New Roman" panose="02020603050405020304" pitchFamily="18" charset="0"/>
                <a:cs typeface="Times New Roman" panose="02020603050405020304" pitchFamily="18" charset="0"/>
              </a:rPr>
              <a:t>manipulating symbols</a:t>
            </a:r>
            <a:r>
              <a:rPr lang="en-US" sz="1600" dirty="0">
                <a:latin typeface="Times New Roman" panose="02020603050405020304" pitchFamily="18" charset="0"/>
                <a:cs typeface="Times New Roman" panose="02020603050405020304" pitchFamily="18" charset="0"/>
              </a:rPr>
              <a:t>. The rules are of two types</a:t>
            </a:r>
          </a:p>
          <a:p>
            <a:pPr marL="0" indent="0" algn="just">
              <a:buNone/>
            </a:pPr>
            <a:r>
              <a:rPr lang="en-US" sz="1600" dirty="0">
                <a:latin typeface="Times New Roman" panose="02020603050405020304" pitchFamily="18" charset="0"/>
                <a:cs typeface="Times New Roman" panose="02020603050405020304" pitchFamily="18" charset="0"/>
              </a:rPr>
              <a:t>◊ Syntax rules : say how to build meaningful expressions.</a:t>
            </a:r>
          </a:p>
          <a:p>
            <a:pPr marL="0" indent="0" algn="just">
              <a:buNone/>
            </a:pPr>
            <a:r>
              <a:rPr lang="en-US" sz="1600" dirty="0">
                <a:latin typeface="Times New Roman" panose="02020603050405020304" pitchFamily="18" charset="0"/>
                <a:cs typeface="Times New Roman" panose="02020603050405020304" pitchFamily="18" charset="0"/>
              </a:rPr>
              <a:t>◊ Inference rules : say how to obtain true formulas from </a:t>
            </a:r>
            <a:r>
              <a:rPr lang="en-US" sz="1600" dirty="0" smtClean="0">
                <a:latin typeface="Times New Roman" panose="02020603050405020304" pitchFamily="18" charset="0"/>
                <a:cs typeface="Times New Roman" panose="02020603050405020304" pitchFamily="18" charset="0"/>
              </a:rPr>
              <a:t>other true formulas.</a:t>
            </a:r>
          </a:p>
          <a:p>
            <a:pPr marL="0" indent="0">
              <a:buNone/>
            </a:pPr>
            <a:r>
              <a:rPr lang="en-US" sz="1600" dirty="0" smtClean="0">
                <a:latin typeface="Times New Roman" panose="02020603050405020304" pitchFamily="18" charset="0"/>
                <a:cs typeface="Times New Roman" panose="02020603050405020304" pitchFamily="18" charset="0"/>
              </a:rPr>
              <a:t>Logic </a:t>
            </a:r>
            <a:r>
              <a:rPr lang="en-US" sz="1600" dirty="0">
                <a:latin typeface="Times New Roman" panose="02020603050405020304" pitchFamily="18" charset="0"/>
                <a:cs typeface="Times New Roman" panose="02020603050405020304" pitchFamily="18" charset="0"/>
              </a:rPr>
              <a:t>also needs semantics, which says how to assign meaning </a:t>
            </a:r>
            <a:r>
              <a:rPr lang="en-US" sz="1600" dirty="0" smtClean="0">
                <a:latin typeface="Times New Roman" panose="02020603050405020304" pitchFamily="18" charset="0"/>
                <a:cs typeface="Times New Roman" panose="02020603050405020304" pitchFamily="18" charset="0"/>
              </a:rPr>
              <a:t>to expressions</a:t>
            </a:r>
            <a:r>
              <a:rPr lang="en-US" sz="1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4469007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55" y="1197405"/>
            <a:ext cx="8246070" cy="3359504"/>
          </a:xfrm>
        </p:spPr>
        <p:txBody>
          <a:bodyPr>
            <a:normAutofit/>
          </a:bodyPr>
          <a:lstStyle/>
          <a:p>
            <a:pPr marL="0" indent="0">
              <a:buNone/>
            </a:pPr>
            <a:r>
              <a:rPr lang="en-US" sz="1600" dirty="0" smtClean="0">
                <a:latin typeface="Times New Roman" panose="02020603050405020304" pitchFamily="18" charset="0"/>
                <a:cs typeface="Times New Roman" panose="02020603050405020304" pitchFamily="18" charset="0"/>
              </a:rPr>
              <a:t>Non Symbolic </a:t>
            </a:r>
            <a:r>
              <a:rPr lang="en-US" sz="1600" dirty="0">
                <a:latin typeface="Times New Roman" panose="02020603050405020304" pitchFamily="18" charset="0"/>
                <a:cs typeface="Times New Roman" panose="02020603050405020304" pitchFamily="18" charset="0"/>
              </a:rPr>
              <a:t>AI</a:t>
            </a:r>
          </a:p>
          <a:p>
            <a:pPr>
              <a:buFont typeface="Wingdings" panose="05000000000000000000" pitchFamily="2" charset="2"/>
              <a:buChar char="v"/>
            </a:pPr>
            <a:endParaRPr lang="en-US" sz="1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non symbolic approach admits that human-based information formats aren’t always the best fit for AI, and encourages feeding raw information into the AI </a:t>
            </a:r>
            <a:r>
              <a:rPr lang="en-US" sz="1600" dirty="0" smtClean="0">
                <a:latin typeface="Times New Roman" panose="02020603050405020304" pitchFamily="18" charset="0"/>
                <a:cs typeface="Times New Roman" panose="02020603050405020304" pitchFamily="18" charset="0"/>
              </a:rPr>
              <a:t> and making it learn so that </a:t>
            </a:r>
            <a:r>
              <a:rPr lang="en-US" sz="1600" dirty="0">
                <a:latin typeface="Times New Roman" panose="02020603050405020304" pitchFamily="18" charset="0"/>
                <a:cs typeface="Times New Roman" panose="02020603050405020304" pitchFamily="18" charset="0"/>
              </a:rPr>
              <a:t>it can analyze and construct its own implicit knowledge about. </a:t>
            </a:r>
          </a:p>
          <a:p>
            <a:pPr marL="0" indent="0">
              <a:buNone/>
            </a:pPr>
            <a:r>
              <a:rPr lang="en-US" sz="1600" dirty="0">
                <a:latin typeface="Times New Roman" panose="02020603050405020304" pitchFamily="18" charset="0"/>
                <a:cs typeface="Times New Roman" panose="02020603050405020304" pitchFamily="18" charset="0"/>
              </a:rPr>
              <a:t>Example: If the man behind the door were a nonsymbolic AI, he’d receive the paper under the door, see you want to translate from English to Mandarin, and just write down the translation and immediately send it back</a:t>
            </a:r>
            <a:r>
              <a:rPr lang="en-US" sz="16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US" sz="1600" dirty="0" smtClean="0">
                <a:latin typeface="Times New Roman" panose="02020603050405020304" pitchFamily="18" charset="0"/>
                <a:cs typeface="Times New Roman" panose="02020603050405020304" pitchFamily="18" charset="0"/>
              </a:rPr>
              <a:t>Non-symbolic AI usually </a:t>
            </a:r>
            <a:r>
              <a:rPr lang="en-US" sz="1600" dirty="0">
                <a:latin typeface="Times New Roman" panose="02020603050405020304" pitchFamily="18" charset="0"/>
                <a:cs typeface="Times New Roman" panose="02020603050405020304" pitchFamily="18" charset="0"/>
              </a:rPr>
              <a:t>refers to statistic methods including things like </a:t>
            </a:r>
            <a:r>
              <a:rPr lang="en-US" sz="1600" dirty="0" smtClean="0">
                <a:latin typeface="Times New Roman" panose="02020603050405020304" pitchFamily="18" charset="0"/>
                <a:cs typeface="Times New Roman" panose="02020603050405020304" pitchFamily="18" charset="0"/>
              </a:rPr>
              <a:t>artificial neural neural </a:t>
            </a:r>
            <a:r>
              <a:rPr lang="en-US" sz="1600" dirty="0">
                <a:latin typeface="Times New Roman" panose="02020603050405020304" pitchFamily="18" charset="0"/>
                <a:cs typeface="Times New Roman" panose="02020603050405020304" pitchFamily="18" charset="0"/>
              </a:rPr>
              <a:t>networks, support vector machines </a:t>
            </a:r>
            <a:r>
              <a:rPr lang="en-US" sz="1600" dirty="0" smtClean="0">
                <a:latin typeface="Times New Roman" panose="02020603050405020304" pitchFamily="18" charset="0"/>
                <a:cs typeface="Times New Roman" panose="02020603050405020304" pitchFamily="18" charset="0"/>
              </a:rPr>
              <a:t> etc..</a:t>
            </a: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565607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54" y="1197405"/>
            <a:ext cx="9000445" cy="3359504"/>
          </a:xfrm>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Uncertainty in </a:t>
            </a:r>
            <a:r>
              <a:rPr lang="en-US" sz="1600" dirty="0" smtClean="0">
                <a:latin typeface="Times New Roman" panose="02020603050405020304" pitchFamily="18" charset="0"/>
                <a:cs typeface="Times New Roman" panose="02020603050405020304" pitchFamily="18" charset="0"/>
              </a:rPr>
              <a:t>Reasoning</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 The world is an uncertain place; often the Knowledge is </a:t>
            </a:r>
            <a:r>
              <a:rPr lang="en-US" sz="1600" dirty="0" smtClean="0">
                <a:latin typeface="Times New Roman" panose="02020603050405020304" pitchFamily="18" charset="0"/>
                <a:cs typeface="Times New Roman" panose="02020603050405020304" pitchFamily="18" charset="0"/>
              </a:rPr>
              <a:t>imperfect which </a:t>
            </a:r>
            <a:r>
              <a:rPr lang="en-US" sz="1600" dirty="0">
                <a:latin typeface="Times New Roman" panose="02020603050405020304" pitchFamily="18" charset="0"/>
                <a:cs typeface="Times New Roman" panose="02020603050405020304" pitchFamily="18" charset="0"/>
              </a:rPr>
              <a:t>causes uncertainty. </a:t>
            </a:r>
            <a:endParaRPr lang="en-US" sz="1600" dirty="0" smtClean="0">
              <a:latin typeface="Times New Roman" panose="02020603050405020304" pitchFamily="18" charset="0"/>
              <a:cs typeface="Times New Roman" panose="02020603050405020304" pitchFamily="18" charset="0"/>
            </a:endParaRPr>
          </a:p>
          <a:p>
            <a:pPr marL="0" indent="0">
              <a:buNone/>
            </a:pPr>
            <a:r>
              <a:rPr lang="en-US" sz="1600" dirty="0" smtClean="0">
                <a:latin typeface="Times New Roman" panose="02020603050405020304" pitchFamily="18" charset="0"/>
                <a:cs typeface="Times New Roman" panose="02020603050405020304" pitchFamily="18" charset="0"/>
              </a:rPr>
              <a:t>Therefore </a:t>
            </a:r>
            <a:r>
              <a:rPr lang="en-US" sz="1600" dirty="0">
                <a:latin typeface="Times New Roman" panose="02020603050405020304" pitchFamily="18" charset="0"/>
                <a:cs typeface="Times New Roman" panose="02020603050405020304" pitchFamily="18" charset="0"/>
              </a:rPr>
              <a:t>reasoning must be able </a:t>
            </a:r>
            <a:r>
              <a:rPr lang="en-US" sz="1600" dirty="0" smtClean="0">
                <a:latin typeface="Times New Roman" panose="02020603050405020304" pitchFamily="18" charset="0"/>
                <a:cs typeface="Times New Roman" panose="02020603050405020304" pitchFamily="18" charset="0"/>
              </a:rPr>
              <a:t>to operate </a:t>
            </a:r>
            <a:r>
              <a:rPr lang="en-US" sz="1600" dirty="0">
                <a:latin typeface="Times New Roman" panose="02020603050405020304" pitchFamily="18" charset="0"/>
                <a:cs typeface="Times New Roman" panose="02020603050405020304" pitchFamily="18" charset="0"/>
              </a:rPr>
              <a:t>under uncertainty.</a:t>
            </a:r>
          </a:p>
          <a:p>
            <a:pPr marL="0" indent="0">
              <a:buNone/>
            </a:pPr>
            <a:r>
              <a:rPr lang="en-US" sz="1600" dirty="0">
                <a:latin typeface="Times New Roman" panose="02020603050405020304" pitchFamily="18" charset="0"/>
                <a:cs typeface="Times New Roman" panose="02020603050405020304" pitchFamily="18" charset="0"/>
              </a:rPr>
              <a:t>■ AI systems must have ability to reason under conditions of uncertainty</a:t>
            </a:r>
            <a:r>
              <a:rPr lang="en-US" sz="1600" dirty="0" smtClean="0">
                <a:latin typeface="Times New Roman" panose="02020603050405020304" pitchFamily="18" charset="0"/>
                <a:cs typeface="Times New Roman" panose="02020603050405020304" pitchFamily="18" charset="0"/>
              </a:rPr>
              <a:t>.</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smtClean="0">
                <a:latin typeface="Times New Roman" panose="02020603050405020304" pitchFamily="18" charset="0"/>
                <a:cs typeface="Times New Roman" panose="02020603050405020304" pitchFamily="18" charset="0"/>
              </a:rPr>
              <a:t>            </a:t>
            </a:r>
            <a:r>
              <a:rPr lang="en-US" sz="1600" dirty="0" smtClean="0">
                <a:solidFill>
                  <a:srgbClr val="00B0F0"/>
                </a:solidFill>
                <a:latin typeface="Times New Roman" panose="02020603050405020304" pitchFamily="18" charset="0"/>
                <a:cs typeface="Times New Roman" panose="02020603050405020304" pitchFamily="18" charset="0"/>
              </a:rPr>
              <a:t> Uncertainties                                 Desired </a:t>
            </a:r>
            <a:r>
              <a:rPr lang="en-US" sz="1600" dirty="0">
                <a:solidFill>
                  <a:srgbClr val="00B0F0"/>
                </a:solidFill>
                <a:latin typeface="Times New Roman" panose="02020603050405020304" pitchFamily="18" charset="0"/>
                <a:cs typeface="Times New Roman" panose="02020603050405020304" pitchFamily="18" charset="0"/>
              </a:rPr>
              <a:t>action</a:t>
            </a:r>
          </a:p>
          <a:p>
            <a:pPr marL="0" indent="0">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Incompleteness of  </a:t>
            </a:r>
            <a:r>
              <a:rPr lang="en-US" sz="1600" dirty="0">
                <a:latin typeface="Times New Roman" panose="02020603050405020304" pitchFamily="18" charset="0"/>
                <a:cs typeface="Times New Roman" panose="02020603050405020304" pitchFamily="18" charset="0"/>
              </a:rPr>
              <a:t>Knowledge : </a:t>
            </a:r>
            <a:r>
              <a:rPr lang="en-US" sz="1600" dirty="0" smtClean="0">
                <a:latin typeface="Times New Roman" panose="02020603050405020304" pitchFamily="18" charset="0"/>
                <a:cs typeface="Times New Roman" panose="02020603050405020304" pitchFamily="18" charset="0"/>
              </a:rPr>
              <a:t>                  Compensate </a:t>
            </a:r>
            <a:r>
              <a:rPr lang="en-US" sz="1600" dirty="0">
                <a:latin typeface="Times New Roman" panose="02020603050405020304" pitchFamily="18" charset="0"/>
                <a:cs typeface="Times New Roman" panose="02020603050405020304" pitchFamily="18" charset="0"/>
              </a:rPr>
              <a:t>for lack of knowledge</a:t>
            </a:r>
          </a:p>
          <a:p>
            <a:pPr marL="0" indent="0">
              <a:buNone/>
            </a:pPr>
            <a:r>
              <a:rPr lang="en-US" sz="1600" dirty="0">
                <a:latin typeface="Times New Roman" panose="02020603050405020304" pitchFamily="18" charset="0"/>
                <a:cs typeface="Times New Roman" panose="02020603050405020304" pitchFamily="18" charset="0"/>
              </a:rPr>
              <a:t>‡ Inconsistencies </a:t>
            </a:r>
            <a:r>
              <a:rPr lang="en-US" sz="1600" dirty="0" smtClean="0">
                <a:latin typeface="Times New Roman" panose="02020603050405020304" pitchFamily="18" charset="0"/>
                <a:cs typeface="Times New Roman" panose="02020603050405020304" pitchFamily="18" charset="0"/>
              </a:rPr>
              <a:t> of Knowledge </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Resolve </a:t>
            </a:r>
            <a:r>
              <a:rPr lang="en-US" sz="1600" dirty="0">
                <a:latin typeface="Times New Roman" panose="02020603050405020304" pitchFamily="18" charset="0"/>
                <a:cs typeface="Times New Roman" panose="02020603050405020304" pitchFamily="18" charset="0"/>
              </a:rPr>
              <a:t>ambiguities and contradictions</a:t>
            </a:r>
          </a:p>
          <a:p>
            <a:pPr marL="0" indent="0">
              <a:buNone/>
            </a:pPr>
            <a:r>
              <a:rPr lang="en-US" sz="1600" dirty="0">
                <a:latin typeface="Times New Roman" panose="02020603050405020304" pitchFamily="18" charset="0"/>
                <a:cs typeface="Times New Roman" panose="02020603050405020304" pitchFamily="18" charset="0"/>
              </a:rPr>
              <a:t>‡ Changing Knowledge </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Update the knowledge base over time</a:t>
            </a:r>
          </a:p>
        </p:txBody>
      </p:sp>
      <p:sp>
        <p:nvSpPr>
          <p:cNvPr id="4" name="Rectangle 3"/>
          <p:cNvSpPr/>
          <p:nvPr/>
        </p:nvSpPr>
        <p:spPr>
          <a:xfrm>
            <a:off x="448965" y="277625"/>
            <a:ext cx="3326552" cy="461665"/>
          </a:xfrm>
          <a:prstGeom prst="rect">
            <a:avLst/>
          </a:prstGeom>
        </p:spPr>
        <p:txBody>
          <a:bodyPr wrap="none">
            <a:spAutoFit/>
          </a:bodyPr>
          <a:lstStyle/>
          <a:p>
            <a:r>
              <a:rPr lang="en-US" sz="2400" dirty="0">
                <a:solidFill>
                  <a:schemeClr val="accent1">
                    <a:lumMod val="75000"/>
                  </a:schemeClr>
                </a:solidFill>
                <a:latin typeface="Times New Roman" panose="02020603050405020304" pitchFamily="18" charset="0"/>
                <a:cs typeface="Times New Roman" panose="02020603050405020304" pitchFamily="18" charset="0"/>
              </a:rPr>
              <a:t>Uncertainty in Reasoning</a:t>
            </a:r>
          </a:p>
        </p:txBody>
      </p:sp>
    </p:spTree>
    <p:extLst>
      <p:ext uri="{BB962C8B-B14F-4D97-AF65-F5344CB8AC3E}">
        <p14:creationId xmlns:p14="http://schemas.microsoft.com/office/powerpoint/2010/main" val="332860797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55" y="1197405"/>
            <a:ext cx="9162300" cy="3359504"/>
          </a:xfrm>
        </p:spPr>
        <p:txBody>
          <a:bodyPr>
            <a:normAutofit/>
          </a:bodyPr>
          <a:lstStyle/>
          <a:p>
            <a:pPr marL="0" indent="0">
              <a:buNone/>
            </a:pPr>
            <a:r>
              <a:rPr lang="en-US" sz="1600" dirty="0" smtClean="0">
                <a:latin typeface="Times New Roman" panose="02020603050405020304" pitchFamily="18" charset="0"/>
                <a:cs typeface="Times New Roman" panose="02020603050405020304" pitchFamily="18" charset="0"/>
              </a:rPr>
              <a:t>Mostly </a:t>
            </a:r>
            <a:r>
              <a:rPr lang="en-US" sz="1600" dirty="0">
                <a:latin typeface="Times New Roman" panose="02020603050405020304" pitchFamily="18" charset="0"/>
                <a:cs typeface="Times New Roman" panose="02020603050405020304" pitchFamily="18" charset="0"/>
              </a:rPr>
              <a:t>three kinds of logical reasoning: Deduction, Induction, Abduction</a:t>
            </a:r>
            <a:r>
              <a:rPr lang="en-US" sz="1600" dirty="0" smtClean="0">
                <a:latin typeface="Times New Roman" panose="02020603050405020304" pitchFamily="18" charset="0"/>
                <a:cs typeface="Times New Roman" panose="02020603050405020304" pitchFamily="18" charset="0"/>
              </a:rPr>
              <a:t>.</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Deduction</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 Example: "When it rains, the grass gets wet. It </a:t>
            </a:r>
            <a:r>
              <a:rPr lang="en-US" sz="1600" dirty="0" smtClean="0">
                <a:latin typeface="Times New Roman" panose="02020603050405020304" pitchFamily="18" charset="0"/>
                <a:cs typeface="Times New Roman" panose="02020603050405020304" pitchFamily="18" charset="0"/>
              </a:rPr>
              <a:t>rained. </a:t>
            </a:r>
            <a:r>
              <a:rPr lang="en-US" sz="1600" dirty="0">
                <a:latin typeface="Times New Roman" panose="02020603050405020304" pitchFamily="18" charset="0"/>
                <a:cs typeface="Times New Roman" panose="02020603050405020304" pitchFamily="18" charset="0"/>
              </a:rPr>
              <a:t>Thus, </a:t>
            </a:r>
            <a:r>
              <a:rPr lang="en-US" sz="1600" dirty="0" smtClean="0">
                <a:latin typeface="Times New Roman" panose="02020603050405020304" pitchFamily="18" charset="0"/>
                <a:cs typeface="Times New Roman" panose="02020603050405020304" pitchFamily="18" charset="0"/>
              </a:rPr>
              <a:t>the grass </a:t>
            </a:r>
            <a:r>
              <a:rPr lang="en-US" sz="1600" dirty="0">
                <a:latin typeface="Times New Roman" panose="02020603050405020304" pitchFamily="18" charset="0"/>
                <a:cs typeface="Times New Roman" panose="02020603050405020304" pitchFamily="18" charset="0"/>
              </a:rPr>
              <a:t>is wet</a:t>
            </a:r>
            <a:r>
              <a:rPr lang="en-US" sz="1600" dirty="0" smtClean="0">
                <a:latin typeface="Times New Roman" panose="02020603050405020304" pitchFamily="18" charset="0"/>
                <a:cs typeface="Times New Roman" panose="02020603050405020304" pitchFamily="18" charset="0"/>
              </a:rPr>
              <a:t>.“</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This means in determining the conclusion; it is using </a:t>
            </a:r>
            <a:r>
              <a:rPr lang="en-US" sz="1600" dirty="0">
                <a:solidFill>
                  <a:srgbClr val="00B0F0"/>
                </a:solidFill>
                <a:latin typeface="Times New Roman" panose="02020603050405020304" pitchFamily="18" charset="0"/>
                <a:cs typeface="Times New Roman" panose="02020603050405020304" pitchFamily="18" charset="0"/>
              </a:rPr>
              <a:t>rule and </a:t>
            </a:r>
            <a:r>
              <a:rPr lang="en-US" sz="1600" dirty="0" smtClean="0">
                <a:solidFill>
                  <a:srgbClr val="00B0F0"/>
                </a:solidFill>
                <a:latin typeface="Times New Roman" panose="02020603050405020304" pitchFamily="18" charset="0"/>
                <a:cs typeface="Times New Roman" panose="02020603050405020304" pitchFamily="18" charset="0"/>
              </a:rPr>
              <a:t>its  precondition </a:t>
            </a:r>
            <a:r>
              <a:rPr lang="en-US" sz="1600" dirty="0">
                <a:latin typeface="Times New Roman" panose="02020603050405020304" pitchFamily="18" charset="0"/>
                <a:cs typeface="Times New Roman" panose="02020603050405020304" pitchFamily="18" charset="0"/>
              </a:rPr>
              <a:t>to make a conclusion.</a:t>
            </a:r>
          </a:p>
          <a:p>
            <a:pPr marL="0" indent="0">
              <a:buNone/>
            </a:pPr>
            <a:r>
              <a:rPr lang="en-US" sz="1600" dirty="0">
                <a:latin typeface="Times New Roman" panose="02020603050405020304" pitchFamily="18" charset="0"/>
                <a:cs typeface="Times New Roman" panose="02020603050405020304" pitchFamily="18" charset="0"/>
              </a:rPr>
              <a:t>‡ Applying a general principle to a special case.</a:t>
            </a:r>
          </a:p>
          <a:p>
            <a:pPr marL="0" indent="0">
              <a:buNone/>
            </a:pPr>
            <a:r>
              <a:rPr lang="en-US" sz="1600" dirty="0">
                <a:latin typeface="Times New Roman" panose="02020603050405020304" pitchFamily="18" charset="0"/>
                <a:cs typeface="Times New Roman" panose="02020603050405020304" pitchFamily="18" charset="0"/>
              </a:rPr>
              <a:t>‡ Using theory to make predictions</a:t>
            </a:r>
          </a:p>
          <a:p>
            <a:pPr marL="0" indent="0">
              <a:buNone/>
            </a:pPr>
            <a:r>
              <a:rPr lang="en-US" sz="1600" dirty="0">
                <a:latin typeface="Times New Roman" panose="02020603050405020304" pitchFamily="18" charset="0"/>
                <a:cs typeface="Times New Roman" panose="02020603050405020304" pitchFamily="18" charset="0"/>
              </a:rPr>
              <a:t>‡ Usage: Inference engines, Theorem provers, Planning.</a:t>
            </a:r>
          </a:p>
        </p:txBody>
      </p:sp>
      <p:sp>
        <p:nvSpPr>
          <p:cNvPr id="4" name="Rectangle 3"/>
          <p:cNvSpPr/>
          <p:nvPr/>
        </p:nvSpPr>
        <p:spPr>
          <a:xfrm>
            <a:off x="78588" y="0"/>
            <a:ext cx="4168962" cy="1200329"/>
          </a:xfrm>
          <a:prstGeom prst="rect">
            <a:avLst/>
          </a:prstGeom>
        </p:spPr>
        <p:txBody>
          <a:bodyPr wrap="none">
            <a:spAutoFit/>
          </a:bodyPr>
          <a:lstStyle/>
          <a:p>
            <a:r>
              <a:rPr lang="en-US" sz="2400" dirty="0">
                <a:solidFill>
                  <a:schemeClr val="accent1">
                    <a:lumMod val="75000"/>
                  </a:schemeClr>
                </a:solidFill>
                <a:latin typeface="Times New Roman" panose="02020603050405020304" pitchFamily="18" charset="0"/>
                <a:cs typeface="Times New Roman" panose="02020603050405020304" pitchFamily="18" charset="0"/>
              </a:rPr>
              <a:t>Different Methods of </a:t>
            </a:r>
            <a:r>
              <a:rPr lang="en-US" sz="2400" dirty="0" smtClean="0">
                <a:solidFill>
                  <a:schemeClr val="accent1">
                    <a:lumMod val="75000"/>
                  </a:schemeClr>
                </a:solidFill>
                <a:latin typeface="Times New Roman" panose="02020603050405020304" pitchFamily="18" charset="0"/>
                <a:cs typeface="Times New Roman" panose="02020603050405020304" pitchFamily="18" charset="0"/>
              </a:rPr>
              <a:t>Reasoning</a:t>
            </a:r>
          </a:p>
          <a:p>
            <a:r>
              <a:rPr lang="en-US" sz="2400" dirty="0" smtClean="0">
                <a:solidFill>
                  <a:schemeClr val="accent1">
                    <a:lumMod val="75000"/>
                  </a:schemeClr>
                </a:solidFill>
                <a:latin typeface="Times New Roman" panose="02020603050405020304" pitchFamily="18" charset="0"/>
                <a:cs typeface="Times New Roman" panose="02020603050405020304" pitchFamily="18" charset="0"/>
              </a:rPr>
              <a:t>1. </a:t>
            </a:r>
            <a:r>
              <a:rPr lang="en-US" sz="2400" dirty="0">
                <a:latin typeface="Times New Roman" panose="02020603050405020304" pitchFamily="18" charset="0"/>
                <a:cs typeface="Times New Roman" panose="02020603050405020304" pitchFamily="18" charset="0"/>
              </a:rPr>
              <a:t>Deduction</a:t>
            </a:r>
          </a:p>
          <a:p>
            <a:endParaRPr lang="en-US" sz="2400"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270131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6" y="281175"/>
            <a:ext cx="8246070" cy="916229"/>
          </a:xfrm>
        </p:spPr>
        <p:txBody>
          <a:bodyPr>
            <a:normAutofit fontScale="90000"/>
          </a:bodyPr>
          <a:lstStyle/>
          <a:p>
            <a:r>
              <a:rPr lang="en-US" sz="2700" dirty="0" smtClean="0">
                <a:latin typeface="Times New Roman" panose="02020603050405020304" pitchFamily="18" charset="0"/>
                <a:cs typeface="Times New Roman" panose="02020603050405020304" pitchFamily="18" charset="0"/>
              </a:rPr>
              <a:t>2. Induction</a:t>
            </a:r>
            <a:r>
              <a:rPr lang="en-US" dirty="0"/>
              <a:t/>
            </a:r>
            <a:br>
              <a:rPr lang="en-US" dirty="0"/>
            </a:br>
            <a:endParaRPr lang="en-US" dirty="0"/>
          </a:p>
        </p:txBody>
      </p:sp>
      <p:sp>
        <p:nvSpPr>
          <p:cNvPr id="3" name="Content Placeholder 2"/>
          <p:cNvSpPr>
            <a:spLocks noGrp="1"/>
          </p:cNvSpPr>
          <p:nvPr>
            <p:ph idx="1"/>
          </p:nvPr>
        </p:nvSpPr>
        <p:spPr>
          <a:xfrm>
            <a:off x="64088" y="1217478"/>
            <a:ext cx="9079912" cy="3359504"/>
          </a:xfrm>
        </p:spPr>
        <p:txBody>
          <a:bodyPr>
            <a:normAutofit/>
          </a:bodyPr>
          <a:lstStyle/>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 Example: "The grass has been wet every time it has rained. </a:t>
            </a:r>
            <a:r>
              <a:rPr lang="en-US" sz="1600" dirty="0" smtClean="0">
                <a:latin typeface="Times New Roman" panose="02020603050405020304" pitchFamily="18" charset="0"/>
                <a:cs typeface="Times New Roman" panose="02020603050405020304" pitchFamily="18" charset="0"/>
              </a:rPr>
              <a:t>Thus, when </a:t>
            </a:r>
            <a:r>
              <a:rPr lang="en-US" sz="1600" dirty="0">
                <a:latin typeface="Times New Roman" panose="02020603050405020304" pitchFamily="18" charset="0"/>
                <a:cs typeface="Times New Roman" panose="02020603050405020304" pitchFamily="18" charset="0"/>
              </a:rPr>
              <a:t>it rains, the grass gets wet."</a:t>
            </a:r>
          </a:p>
          <a:p>
            <a:pPr marL="0" indent="0">
              <a:buNone/>
            </a:pPr>
            <a:r>
              <a:rPr lang="en-US" sz="1600" dirty="0">
                <a:latin typeface="Times New Roman" panose="02020603050405020304" pitchFamily="18" charset="0"/>
                <a:cs typeface="Times New Roman" panose="02020603050405020304" pitchFamily="18" charset="0"/>
              </a:rPr>
              <a:t>This means in determining the rule; </a:t>
            </a:r>
            <a:r>
              <a:rPr lang="en-US" sz="1600" dirty="0">
                <a:solidFill>
                  <a:srgbClr val="00B0F0"/>
                </a:solidFill>
                <a:latin typeface="Times New Roman" panose="02020603050405020304" pitchFamily="18" charset="0"/>
                <a:cs typeface="Times New Roman" panose="02020603050405020304" pitchFamily="18" charset="0"/>
              </a:rPr>
              <a:t>it is learning the rule </a:t>
            </a:r>
            <a:r>
              <a:rPr lang="en-US" sz="1600" dirty="0" smtClean="0">
                <a:latin typeface="Times New Roman" panose="02020603050405020304" pitchFamily="18" charset="0"/>
                <a:cs typeface="Times New Roman" panose="02020603050405020304" pitchFamily="18" charset="0"/>
              </a:rPr>
              <a:t>after numerous </a:t>
            </a:r>
            <a:r>
              <a:rPr lang="en-US" sz="1600" dirty="0">
                <a:latin typeface="Times New Roman" panose="02020603050405020304" pitchFamily="18" charset="0"/>
                <a:cs typeface="Times New Roman" panose="02020603050405020304" pitchFamily="18" charset="0"/>
              </a:rPr>
              <a:t>examples </a:t>
            </a:r>
            <a:r>
              <a:rPr lang="en-US" sz="1600" dirty="0">
                <a:solidFill>
                  <a:srgbClr val="00B0F0"/>
                </a:solidFill>
                <a:latin typeface="Times New Roman" panose="02020603050405020304" pitchFamily="18" charset="0"/>
                <a:cs typeface="Times New Roman" panose="02020603050405020304" pitchFamily="18" charset="0"/>
              </a:rPr>
              <a:t>of conclusion following the precondition.</a:t>
            </a:r>
          </a:p>
          <a:p>
            <a:pPr marL="0" indent="0">
              <a:buNone/>
            </a:pPr>
            <a:r>
              <a:rPr lang="en-US" sz="1600" dirty="0">
                <a:latin typeface="Times New Roman" panose="02020603050405020304" pitchFamily="18" charset="0"/>
                <a:cs typeface="Times New Roman" panose="02020603050405020304" pitchFamily="18" charset="0"/>
              </a:rPr>
              <a:t>‡ Deriving a </a:t>
            </a:r>
            <a:r>
              <a:rPr lang="en-US" sz="1600" dirty="0">
                <a:solidFill>
                  <a:srgbClr val="00B0F0"/>
                </a:solidFill>
                <a:latin typeface="Times New Roman" panose="02020603050405020304" pitchFamily="18" charset="0"/>
                <a:cs typeface="Times New Roman" panose="02020603050405020304" pitchFamily="18" charset="0"/>
              </a:rPr>
              <a:t>general principle </a:t>
            </a:r>
            <a:r>
              <a:rPr lang="en-US" sz="1600" dirty="0">
                <a:latin typeface="Times New Roman" panose="02020603050405020304" pitchFamily="18" charset="0"/>
                <a:cs typeface="Times New Roman" panose="02020603050405020304" pitchFamily="18" charset="0"/>
              </a:rPr>
              <a:t>from special cases</a:t>
            </a:r>
          </a:p>
          <a:p>
            <a:pPr marL="0" indent="0">
              <a:buNone/>
            </a:pPr>
            <a:r>
              <a:rPr lang="en-US" sz="1600" dirty="0">
                <a:latin typeface="Times New Roman" panose="02020603050405020304" pitchFamily="18" charset="0"/>
                <a:cs typeface="Times New Roman" panose="02020603050405020304" pitchFamily="18" charset="0"/>
              </a:rPr>
              <a:t>‡ From observations to generalizations to knowledge</a:t>
            </a:r>
          </a:p>
          <a:p>
            <a:pPr marL="0" indent="0">
              <a:buNone/>
            </a:pPr>
            <a:r>
              <a:rPr lang="en-US" sz="1600" dirty="0">
                <a:latin typeface="Times New Roman" panose="02020603050405020304" pitchFamily="18" charset="0"/>
                <a:cs typeface="Times New Roman" panose="02020603050405020304" pitchFamily="18" charset="0"/>
              </a:rPr>
              <a:t>‡ Usage: Neural nets, Bayesian nets, Pattern recognition</a:t>
            </a:r>
          </a:p>
        </p:txBody>
      </p:sp>
    </p:spTree>
    <p:extLst>
      <p:ext uri="{BB962C8B-B14F-4D97-AF65-F5344CB8AC3E}">
        <p14:creationId xmlns:p14="http://schemas.microsoft.com/office/powerpoint/2010/main" val="318970466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buNone/>
            </a:pPr>
            <a:r>
              <a:rPr lang="en-US" sz="1600" dirty="0" smtClean="0">
                <a:latin typeface="Times New Roman" panose="02020603050405020304" pitchFamily="18" charset="0"/>
                <a:cs typeface="Times New Roman" panose="02020603050405020304" pitchFamily="18" charset="0"/>
              </a:rPr>
              <a:t>Abduction</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 Example: "When it rains, the grass gets wet. The grass is wet, </a:t>
            </a:r>
            <a:r>
              <a:rPr lang="en-US" sz="1600" dirty="0" smtClean="0">
                <a:latin typeface="Times New Roman" panose="02020603050405020304" pitchFamily="18" charset="0"/>
                <a:cs typeface="Times New Roman" panose="02020603050405020304" pitchFamily="18" charset="0"/>
              </a:rPr>
              <a:t>it must </a:t>
            </a:r>
            <a:r>
              <a:rPr lang="en-US" sz="1600" dirty="0">
                <a:latin typeface="Times New Roman" panose="02020603050405020304" pitchFamily="18" charset="0"/>
                <a:cs typeface="Times New Roman" panose="02020603050405020304" pitchFamily="18" charset="0"/>
              </a:rPr>
              <a:t>have rained."</a:t>
            </a:r>
          </a:p>
          <a:p>
            <a:pPr marL="0" indent="0">
              <a:buNone/>
            </a:pPr>
            <a:r>
              <a:rPr lang="en-US" sz="1600" dirty="0">
                <a:solidFill>
                  <a:srgbClr val="00B0F0"/>
                </a:solidFill>
                <a:latin typeface="Times New Roman" panose="02020603050405020304" pitchFamily="18" charset="0"/>
                <a:cs typeface="Times New Roman" panose="02020603050405020304" pitchFamily="18" charset="0"/>
              </a:rPr>
              <a:t>Means determining the precondition</a:t>
            </a:r>
            <a:r>
              <a:rPr lang="en-US" sz="1600" dirty="0">
                <a:latin typeface="Times New Roman" panose="02020603050405020304" pitchFamily="18" charset="0"/>
                <a:cs typeface="Times New Roman" panose="02020603050405020304" pitchFamily="18" charset="0"/>
              </a:rPr>
              <a:t>; it is </a:t>
            </a:r>
            <a:r>
              <a:rPr lang="en-US" sz="1600" dirty="0">
                <a:solidFill>
                  <a:srgbClr val="00B0F0"/>
                </a:solidFill>
                <a:latin typeface="Times New Roman" panose="02020603050405020304" pitchFamily="18" charset="0"/>
                <a:cs typeface="Times New Roman" panose="02020603050405020304" pitchFamily="18" charset="0"/>
              </a:rPr>
              <a:t>using the conclusion </a:t>
            </a:r>
            <a:r>
              <a:rPr lang="en-US" sz="1600" dirty="0" smtClean="0">
                <a:solidFill>
                  <a:srgbClr val="00B0F0"/>
                </a:solidFill>
                <a:latin typeface="Times New Roman" panose="02020603050405020304" pitchFamily="18" charset="0"/>
                <a:cs typeface="Times New Roman" panose="02020603050405020304" pitchFamily="18" charset="0"/>
              </a:rPr>
              <a:t>(present status)and the </a:t>
            </a:r>
            <a:r>
              <a:rPr lang="en-US" sz="1600" dirty="0">
                <a:solidFill>
                  <a:srgbClr val="00B0F0"/>
                </a:solidFill>
                <a:latin typeface="Times New Roman" panose="02020603050405020304" pitchFamily="18" charset="0"/>
                <a:cs typeface="Times New Roman" panose="02020603050405020304" pitchFamily="18" charset="0"/>
              </a:rPr>
              <a:t>rule </a:t>
            </a:r>
            <a:r>
              <a:rPr lang="en-US" sz="1600" dirty="0">
                <a:latin typeface="Times New Roman" panose="02020603050405020304" pitchFamily="18" charset="0"/>
                <a:cs typeface="Times New Roman" panose="02020603050405020304" pitchFamily="18" charset="0"/>
              </a:rPr>
              <a:t>to support that the precondition could explain the conclusion</a:t>
            </a:r>
            <a:r>
              <a:rPr lang="en-US" sz="1600" dirty="0" smtClean="0">
                <a:latin typeface="Times New Roman" panose="02020603050405020304" pitchFamily="18" charset="0"/>
                <a:cs typeface="Times New Roman" panose="02020603050405020304" pitchFamily="18" charset="0"/>
              </a:rPr>
              <a:t>.</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 Guessing that some general principle can relate a given pattern </a:t>
            </a:r>
            <a:r>
              <a:rPr lang="en-US" sz="1600" dirty="0" smtClean="0">
                <a:latin typeface="Times New Roman" panose="02020603050405020304" pitchFamily="18" charset="0"/>
                <a:cs typeface="Times New Roman" panose="02020603050405020304" pitchFamily="18" charset="0"/>
              </a:rPr>
              <a:t>of cases</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 Extract hypotheses to form a tentative theory</a:t>
            </a:r>
          </a:p>
          <a:p>
            <a:pPr marL="0" indent="0">
              <a:buNone/>
            </a:pPr>
            <a:r>
              <a:rPr lang="en-US" sz="1600" dirty="0">
                <a:latin typeface="Times New Roman" panose="02020603050405020304" pitchFamily="18" charset="0"/>
                <a:cs typeface="Times New Roman" panose="02020603050405020304" pitchFamily="18" charset="0"/>
              </a:rPr>
              <a:t>‡ Usage: Knowledge discovery, Statistical methods, Data mining</a:t>
            </a:r>
            <a:r>
              <a:rPr lang="en-US" sz="1600" dirty="0" smtClean="0">
                <a:latin typeface="Times New Roman" panose="02020603050405020304" pitchFamily="18" charset="0"/>
                <a:cs typeface="Times New Roman" panose="02020603050405020304" pitchFamily="18" charset="0"/>
              </a:rPr>
              <a:t>.</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b="1" dirty="0">
                <a:solidFill>
                  <a:schemeClr val="accent5">
                    <a:lumMod val="60000"/>
                    <a:lumOff val="40000"/>
                  </a:schemeClr>
                </a:solidFill>
                <a:latin typeface="Times New Roman" panose="02020603050405020304" pitchFamily="18" charset="0"/>
                <a:cs typeface="Times New Roman" panose="02020603050405020304" pitchFamily="18" charset="0"/>
              </a:rPr>
              <a:t>Note: Deductive reasoning and Inductive reasoning are the two </a:t>
            </a:r>
            <a:r>
              <a:rPr lang="en-US" sz="1600" b="1" dirty="0" smtClean="0">
                <a:solidFill>
                  <a:schemeClr val="accent5">
                    <a:lumMod val="60000"/>
                    <a:lumOff val="40000"/>
                  </a:schemeClr>
                </a:solidFill>
                <a:latin typeface="Times New Roman" panose="02020603050405020304" pitchFamily="18" charset="0"/>
                <a:cs typeface="Times New Roman" panose="02020603050405020304" pitchFamily="18" charset="0"/>
              </a:rPr>
              <a:t>most commonly </a:t>
            </a:r>
            <a:r>
              <a:rPr lang="en-US" sz="1600" b="1" dirty="0">
                <a:solidFill>
                  <a:schemeClr val="accent5">
                    <a:lumMod val="60000"/>
                    <a:lumOff val="40000"/>
                  </a:schemeClr>
                </a:solidFill>
                <a:latin typeface="Times New Roman" panose="02020603050405020304" pitchFamily="18" charset="0"/>
                <a:cs typeface="Times New Roman" panose="02020603050405020304" pitchFamily="18" charset="0"/>
              </a:rPr>
              <a:t>used explicit methods of reasoning to reach a conclusion.</a:t>
            </a:r>
          </a:p>
        </p:txBody>
      </p:sp>
      <p:sp>
        <p:nvSpPr>
          <p:cNvPr id="2" name="Rectangle 1"/>
          <p:cNvSpPr/>
          <p:nvPr/>
        </p:nvSpPr>
        <p:spPr>
          <a:xfrm>
            <a:off x="601670" y="128470"/>
            <a:ext cx="1773884" cy="461665"/>
          </a:xfrm>
          <a:prstGeom prst="rect">
            <a:avLst/>
          </a:prstGeom>
        </p:spPr>
        <p:txBody>
          <a:bodyPr wrap="none">
            <a:spAutoFit/>
          </a:bodyPr>
          <a:lstStyle/>
          <a:p>
            <a:r>
              <a:rPr lang="en-US" sz="2400" dirty="0" smtClean="0">
                <a:solidFill>
                  <a:srgbClr val="0070C0"/>
                </a:solidFill>
                <a:latin typeface="Times New Roman" panose="02020603050405020304" pitchFamily="18" charset="0"/>
                <a:cs typeface="Times New Roman" panose="02020603050405020304" pitchFamily="18" charset="0"/>
              </a:rPr>
              <a:t>3. Abduction</a:t>
            </a:r>
            <a:endParaRPr lang="en-US" sz="24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768154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60" y="281175"/>
            <a:ext cx="8246070" cy="916229"/>
          </a:xfrm>
        </p:spPr>
        <p:txBody>
          <a:bodyPr>
            <a:normAutofit fontScale="90000"/>
          </a:bodyPr>
          <a:lstStyle/>
          <a:p>
            <a:r>
              <a:rPr lang="en-US" sz="2700" dirty="0">
                <a:latin typeface="Times New Roman" panose="02020603050405020304" pitchFamily="18" charset="0"/>
                <a:cs typeface="Times New Roman" panose="02020603050405020304" pitchFamily="18" charset="0"/>
              </a:rPr>
              <a:t>Deduction Example</a:t>
            </a:r>
            <a:r>
              <a:rPr lang="en-US" dirty="0"/>
              <a:t/>
            </a:r>
            <a:br>
              <a:rPr lang="en-US" dirty="0"/>
            </a:br>
            <a:endParaRPr lang="en-US" dirty="0"/>
          </a:p>
        </p:txBody>
      </p:sp>
      <p:sp>
        <p:nvSpPr>
          <p:cNvPr id="3" name="Content Placeholder 2"/>
          <p:cNvSpPr>
            <a:spLocks noGrp="1"/>
          </p:cNvSpPr>
          <p:nvPr>
            <p:ph idx="1"/>
          </p:nvPr>
        </p:nvSpPr>
        <p:spPr>
          <a:xfrm>
            <a:off x="296260" y="891995"/>
            <a:ext cx="8704185" cy="3359504"/>
          </a:xfrm>
        </p:spPr>
        <p:txBody>
          <a:bodyPr>
            <a:noAutofit/>
          </a:bodyPr>
          <a:lstStyle/>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Reason from facts and general principles to other </a:t>
            </a:r>
            <a:r>
              <a:rPr lang="en-US" sz="1600" dirty="0" smtClean="0">
                <a:latin typeface="Times New Roman" panose="02020603050405020304" pitchFamily="18" charset="0"/>
                <a:cs typeface="Times New Roman" panose="02020603050405020304" pitchFamily="18" charset="0"/>
              </a:rPr>
              <a:t>facts. Guarantees </a:t>
            </a:r>
            <a:r>
              <a:rPr lang="en-US" sz="1600" dirty="0">
                <a:latin typeface="Times New Roman" panose="02020603050405020304" pitchFamily="18" charset="0"/>
                <a:cs typeface="Times New Roman" panose="02020603050405020304" pitchFamily="18" charset="0"/>
              </a:rPr>
              <a:t>that the conclusion is true</a:t>
            </a:r>
            <a:r>
              <a:rPr lang="en-US" sz="1600" dirty="0" smtClean="0">
                <a:latin typeface="Times New Roman" panose="02020603050405020304" pitchFamily="18" charset="0"/>
                <a:cs typeface="Times New Roman" panose="02020603050405020304" pitchFamily="18" charset="0"/>
              </a:rPr>
              <a:t>.</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b="1" dirty="0" smtClean="0">
                <a:solidFill>
                  <a:schemeClr val="accent5">
                    <a:lumMod val="60000"/>
                    <a:lumOff val="40000"/>
                  </a:schemeClr>
                </a:solidFill>
                <a:latin typeface="Times New Roman" panose="02020603050405020304" pitchFamily="18" charset="0"/>
                <a:cs typeface="Times New Roman" panose="02020603050405020304" pitchFamily="18" charset="0"/>
              </a:rPr>
              <a:t>Modus </a:t>
            </a:r>
            <a:r>
              <a:rPr lang="en-US" sz="1600" b="1" dirty="0">
                <a:solidFill>
                  <a:schemeClr val="accent5">
                    <a:lumMod val="60000"/>
                    <a:lumOff val="40000"/>
                  </a:schemeClr>
                </a:solidFill>
                <a:latin typeface="Times New Roman" panose="02020603050405020304" pitchFamily="18" charset="0"/>
                <a:cs typeface="Times New Roman" panose="02020603050405020304" pitchFamily="18" charset="0"/>
              </a:rPr>
              <a:t>Ponens </a:t>
            </a:r>
            <a:r>
              <a:rPr lang="en-US" sz="1600" dirty="0">
                <a:latin typeface="Times New Roman" panose="02020603050405020304" pitchFamily="18" charset="0"/>
                <a:cs typeface="Times New Roman" panose="02020603050405020304" pitchFamily="18" charset="0"/>
              </a:rPr>
              <a:t>: a valid form of argument </a:t>
            </a:r>
            <a:r>
              <a:rPr lang="en-US" sz="1600" b="1" dirty="0">
                <a:solidFill>
                  <a:schemeClr val="accent5">
                    <a:lumMod val="60000"/>
                    <a:lumOff val="40000"/>
                  </a:schemeClr>
                </a:solidFill>
                <a:latin typeface="Times New Roman" panose="02020603050405020304" pitchFamily="18" charset="0"/>
                <a:cs typeface="Times New Roman" panose="02020603050405020304" pitchFamily="18" charset="0"/>
              </a:rPr>
              <a:t>affirming the antecedent</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 If it is rainy, John carries an </a:t>
            </a:r>
            <a:r>
              <a:rPr lang="en-US" sz="1600" dirty="0" smtClean="0">
                <a:latin typeface="Times New Roman" panose="02020603050405020304" pitchFamily="18" charset="0"/>
                <a:cs typeface="Times New Roman" panose="02020603050405020304" pitchFamily="18" charset="0"/>
              </a:rPr>
              <a:t>umbrella</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It is rainy</a:t>
            </a:r>
          </a:p>
          <a:p>
            <a:pPr marL="0" indent="0">
              <a:buNone/>
            </a:pPr>
            <a:r>
              <a:rPr lang="en-US" sz="1600" dirty="0">
                <a:latin typeface="Times New Roman" panose="02020603050405020304" pitchFamily="18" charset="0"/>
                <a:cs typeface="Times New Roman" panose="02020603050405020304" pitchFamily="18" charset="0"/>
              </a:rPr>
              <a:t>----------------- (doted line read as "therefore")</a:t>
            </a:r>
          </a:p>
          <a:p>
            <a:pPr marL="0" indent="0">
              <a:buNone/>
            </a:pPr>
            <a:r>
              <a:rPr lang="en-US" sz="1600" dirty="0">
                <a:latin typeface="Times New Roman" panose="02020603050405020304" pitchFamily="18" charset="0"/>
                <a:cs typeface="Times New Roman" panose="02020603050405020304" pitchFamily="18" charset="0"/>
              </a:rPr>
              <a:t>John carries an umbrella.</a:t>
            </a:r>
          </a:p>
          <a:p>
            <a:pPr marL="0" indent="0">
              <a:buNone/>
            </a:pPr>
            <a:r>
              <a:rPr lang="en-US" sz="1600" dirty="0">
                <a:latin typeface="Times New Roman" panose="02020603050405020304" pitchFamily="18" charset="0"/>
                <a:cs typeface="Times New Roman" panose="02020603050405020304" pitchFamily="18" charset="0"/>
              </a:rPr>
              <a:t>◊ If p then q</a:t>
            </a:r>
          </a:p>
          <a:p>
            <a:pPr marL="0" indent="0">
              <a:buNone/>
            </a:pPr>
            <a:r>
              <a:rPr lang="en-US" sz="1600" dirty="0">
                <a:latin typeface="Times New Roman" panose="02020603050405020304" pitchFamily="18" charset="0"/>
                <a:cs typeface="Times New Roman" panose="02020603050405020304" pitchFamily="18" charset="0"/>
              </a:rPr>
              <a:t>p</a:t>
            </a:r>
          </a:p>
          <a:p>
            <a:pPr marL="0" indent="0">
              <a:buNone/>
            </a:pP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q</a:t>
            </a:r>
          </a:p>
          <a:p>
            <a:pPr marL="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777035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6260" y="1350110"/>
            <a:ext cx="8246070" cy="3359504"/>
          </a:xfrm>
        </p:spPr>
        <p:txBody>
          <a:bodyPr>
            <a:normAutofit lnSpcReduction="10000"/>
          </a:bodyPr>
          <a:lstStyle/>
          <a:p>
            <a:pPr marL="0" indent="0">
              <a:buNone/>
            </a:pPr>
            <a:r>
              <a:rPr lang="en-US" sz="1600" b="1" dirty="0">
                <a:solidFill>
                  <a:schemeClr val="accent5">
                    <a:lumMod val="60000"/>
                    <a:lumOff val="40000"/>
                  </a:schemeClr>
                </a:solidFill>
                <a:latin typeface="Times New Roman" panose="02020603050405020304" pitchFamily="18" charset="0"/>
                <a:cs typeface="Times New Roman" panose="02020603050405020304" pitchFamily="18" charset="0"/>
              </a:rPr>
              <a:t>Modus Tollens </a:t>
            </a:r>
            <a:r>
              <a:rPr lang="en-US" sz="1600" dirty="0">
                <a:latin typeface="Times New Roman" panose="02020603050405020304" pitchFamily="18" charset="0"/>
                <a:cs typeface="Times New Roman" panose="02020603050405020304" pitchFamily="18" charset="0"/>
              </a:rPr>
              <a:t>: a valid form of argument </a:t>
            </a:r>
            <a:r>
              <a:rPr lang="en-US" sz="1600" dirty="0">
                <a:solidFill>
                  <a:srgbClr val="00B0F0"/>
                </a:solidFill>
                <a:latin typeface="Times New Roman" panose="02020603050405020304" pitchFamily="18" charset="0"/>
                <a:cs typeface="Times New Roman" panose="02020603050405020304" pitchFamily="18" charset="0"/>
              </a:rPr>
              <a:t>denying the consequent</a:t>
            </a:r>
            <a:r>
              <a:rPr lang="en-US" sz="1600" dirty="0" smtClean="0">
                <a:latin typeface="Times New Roman" panose="02020603050405020304" pitchFamily="18" charset="0"/>
                <a:cs typeface="Times New Roman" panose="02020603050405020304" pitchFamily="18" charset="0"/>
              </a:rPr>
              <a:t>.</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 If it is rainy, John carries an </a:t>
            </a:r>
            <a:r>
              <a:rPr lang="en-US" sz="1600" dirty="0" smtClean="0">
                <a:latin typeface="Times New Roman" panose="02020603050405020304" pitchFamily="18" charset="0"/>
                <a:cs typeface="Times New Roman" panose="02020603050405020304" pitchFamily="18" charset="0"/>
              </a:rPr>
              <a:t>umbrella</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John does not carry an umbrella</a:t>
            </a:r>
          </a:p>
          <a:p>
            <a:pPr marL="0" indent="0">
              <a:buNone/>
            </a:pPr>
            <a:r>
              <a:rPr lang="en-US" sz="1600" dirty="0">
                <a:latin typeface="Times New Roman" panose="02020603050405020304" pitchFamily="18" charset="0"/>
                <a:cs typeface="Times New Roman" panose="02020603050405020304" pitchFamily="18" charset="0"/>
              </a:rPr>
              <a:t>----------------- (doted line read as "because")</a:t>
            </a:r>
          </a:p>
          <a:p>
            <a:pPr marL="0" indent="0">
              <a:buNone/>
            </a:pPr>
            <a:r>
              <a:rPr lang="en-US" sz="1600" dirty="0">
                <a:latin typeface="Times New Roman" panose="02020603050405020304" pitchFamily="18" charset="0"/>
                <a:cs typeface="Times New Roman" panose="02020603050405020304" pitchFamily="18" charset="0"/>
              </a:rPr>
              <a:t>It is not </a:t>
            </a:r>
            <a:r>
              <a:rPr lang="en-US" sz="1600" dirty="0" smtClean="0">
                <a:latin typeface="Times New Roman" panose="02020603050405020304" pitchFamily="18" charset="0"/>
                <a:cs typeface="Times New Roman" panose="02020603050405020304" pitchFamily="18" charset="0"/>
              </a:rPr>
              <a:t>rainy</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 If p then q</a:t>
            </a:r>
          </a:p>
          <a:p>
            <a:pPr marL="0" indent="0">
              <a:buNone/>
            </a:pPr>
            <a:r>
              <a:rPr lang="en-US" sz="1600" dirty="0">
                <a:latin typeface="Times New Roman" panose="02020603050405020304" pitchFamily="18" charset="0"/>
                <a:cs typeface="Times New Roman" panose="02020603050405020304" pitchFamily="18" charset="0"/>
              </a:rPr>
              <a:t>not q</a:t>
            </a:r>
          </a:p>
          <a:p>
            <a:pPr marL="0" indent="0">
              <a:buNone/>
            </a:pP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not p</a:t>
            </a:r>
          </a:p>
        </p:txBody>
      </p:sp>
    </p:spTree>
    <p:extLst>
      <p:ext uri="{BB962C8B-B14F-4D97-AF65-F5344CB8AC3E}">
        <p14:creationId xmlns:p14="http://schemas.microsoft.com/office/powerpoint/2010/main" val="379501473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930" y="292187"/>
            <a:ext cx="8246070" cy="916229"/>
          </a:xfrm>
        </p:spPr>
        <p:txBody>
          <a:bodyPr>
            <a:normAutofit fontScale="90000"/>
          </a:bodyPr>
          <a:lstStyle/>
          <a:p>
            <a:r>
              <a:rPr lang="en-US" sz="2700" dirty="0">
                <a:latin typeface="Times New Roman" panose="02020603050405020304" pitchFamily="18" charset="0"/>
                <a:cs typeface="Times New Roman" panose="02020603050405020304" pitchFamily="18" charset="0"/>
              </a:rPr>
              <a:t>Induction Example</a:t>
            </a:r>
            <a:r>
              <a:rPr lang="en-US" dirty="0"/>
              <a:t/>
            </a:r>
            <a:br>
              <a:rPr lang="en-US" dirty="0"/>
            </a:br>
            <a:endParaRPr lang="en-US" dirty="0"/>
          </a:p>
        </p:txBody>
      </p:sp>
      <p:sp>
        <p:nvSpPr>
          <p:cNvPr id="3" name="Content Placeholder 2"/>
          <p:cNvSpPr>
            <a:spLocks noGrp="1"/>
          </p:cNvSpPr>
          <p:nvPr>
            <p:ph idx="1"/>
          </p:nvPr>
        </p:nvSpPr>
        <p:spPr>
          <a:xfrm>
            <a:off x="161090" y="1197405"/>
            <a:ext cx="8246070" cy="3359504"/>
          </a:xfrm>
        </p:spPr>
        <p:txBody>
          <a:bodyPr>
            <a:noAutofit/>
          </a:bodyPr>
          <a:lstStyle/>
          <a:p>
            <a:pPr marL="0" indent="0" algn="just">
              <a:buNone/>
            </a:pPr>
            <a:r>
              <a:rPr lang="en-US" sz="1600" dirty="0" smtClean="0">
                <a:latin typeface="Times New Roman" panose="02020603050405020304" pitchFamily="18" charset="0"/>
                <a:cs typeface="Times New Roman" panose="02020603050405020304" pitchFamily="18" charset="0"/>
              </a:rPr>
              <a:t>Reasoning </a:t>
            </a:r>
            <a:r>
              <a:rPr lang="en-US" sz="1600" dirty="0">
                <a:latin typeface="Times New Roman" panose="02020603050405020304" pitchFamily="18" charset="0"/>
                <a:cs typeface="Times New Roman" panose="02020603050405020304" pitchFamily="18" charset="0"/>
              </a:rPr>
              <a:t>from many instances to all instances</a:t>
            </a:r>
            <a:r>
              <a:rPr lang="en-US" sz="1600" dirty="0" smtClean="0">
                <a:latin typeface="Times New Roman" panose="02020603050405020304" pitchFamily="18" charset="0"/>
                <a:cs typeface="Times New Roman" panose="02020603050405020304" pitchFamily="18" charset="0"/>
              </a:rPr>
              <a:t>.</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a:t>
            </a:r>
            <a:r>
              <a:rPr lang="en-US" sz="1600" b="1" dirty="0">
                <a:solidFill>
                  <a:schemeClr val="accent5">
                    <a:lumMod val="60000"/>
                    <a:lumOff val="40000"/>
                  </a:schemeClr>
                </a:solidFill>
                <a:latin typeface="Times New Roman" panose="02020603050405020304" pitchFamily="18" charset="0"/>
                <a:cs typeface="Times New Roman" panose="02020603050405020304" pitchFamily="18" charset="0"/>
              </a:rPr>
              <a:t> Good </a:t>
            </a:r>
            <a:r>
              <a:rPr lang="en-US" sz="1600" b="1" dirty="0" smtClean="0">
                <a:solidFill>
                  <a:schemeClr val="accent5">
                    <a:lumMod val="60000"/>
                    <a:lumOff val="40000"/>
                  </a:schemeClr>
                </a:solidFill>
                <a:latin typeface="Times New Roman" panose="02020603050405020304" pitchFamily="18" charset="0"/>
                <a:cs typeface="Times New Roman" panose="02020603050405020304" pitchFamily="18" charset="0"/>
              </a:rPr>
              <a:t>Movie related</a:t>
            </a:r>
            <a:endParaRPr lang="en-US" sz="1600" b="1" dirty="0">
              <a:solidFill>
                <a:schemeClr val="accent5">
                  <a:lumMod val="60000"/>
                  <a:lumOff val="40000"/>
                </a:schemeClr>
              </a:solidFill>
              <a:latin typeface="Times New Roman" panose="02020603050405020304" pitchFamily="18" charset="0"/>
              <a:cs typeface="Times New Roman" panose="02020603050405020304" pitchFamily="18" charset="0"/>
            </a:endParaRPr>
          </a:p>
          <a:p>
            <a:pPr marL="0" indent="0" algn="just">
              <a:buNone/>
            </a:pPr>
            <a:endParaRPr lang="en-US" sz="1600" b="1" dirty="0">
              <a:solidFill>
                <a:schemeClr val="accent5">
                  <a:lumMod val="60000"/>
                  <a:lumOff val="40000"/>
                </a:schemeClr>
              </a:solidFill>
              <a:latin typeface="Times New Roman" panose="02020603050405020304" pitchFamily="18" charset="0"/>
              <a:cs typeface="Times New Roman" panose="02020603050405020304" pitchFamily="18" charset="0"/>
            </a:endParaRPr>
          </a:p>
          <a:p>
            <a:pPr marL="0" indent="0" algn="just">
              <a:buNone/>
            </a:pPr>
            <a:r>
              <a:rPr lang="en-US" sz="1600" dirty="0" smtClean="0">
                <a:latin typeface="Times New Roman" panose="02020603050405020304" pitchFamily="18" charset="0"/>
                <a:cs typeface="Times New Roman" panose="02020603050405020304" pitchFamily="18" charset="0"/>
              </a:rPr>
              <a:t>Fact:             You </a:t>
            </a:r>
            <a:r>
              <a:rPr lang="en-US" sz="1600" dirty="0">
                <a:latin typeface="Times New Roman" panose="02020603050405020304" pitchFamily="18" charset="0"/>
                <a:cs typeface="Times New Roman" panose="02020603050405020304" pitchFamily="18" charset="0"/>
              </a:rPr>
              <a:t>have liked all movies starring </a:t>
            </a:r>
            <a:r>
              <a:rPr lang="en-US" sz="1600" dirty="0" smtClean="0">
                <a:latin typeface="Times New Roman" panose="02020603050405020304" pitchFamily="18" charset="0"/>
                <a:cs typeface="Times New Roman" panose="02020603050405020304" pitchFamily="18" charset="0"/>
              </a:rPr>
              <a:t>MERY.</a:t>
            </a:r>
            <a:endParaRPr lang="en-US" sz="1600" dirty="0">
              <a:latin typeface="Times New Roman" panose="02020603050405020304" pitchFamily="18" charset="0"/>
              <a:cs typeface="Times New Roman" panose="02020603050405020304" pitchFamily="18" charset="0"/>
            </a:endParaRPr>
          </a:p>
          <a:p>
            <a:pPr marL="0" indent="0" algn="just">
              <a:buNone/>
            </a:pPr>
            <a:r>
              <a:rPr lang="en-US" sz="1600" dirty="0" smtClean="0">
                <a:latin typeface="Times New Roman" panose="02020603050405020304" pitchFamily="18" charset="0"/>
                <a:cs typeface="Times New Roman" panose="02020603050405020304" pitchFamily="18" charset="0"/>
              </a:rPr>
              <a:t>Inference:     You </a:t>
            </a:r>
            <a:r>
              <a:rPr lang="en-US" sz="1600" dirty="0">
                <a:latin typeface="Times New Roman" panose="02020603050405020304" pitchFamily="18" charset="0"/>
                <a:cs typeface="Times New Roman" panose="02020603050405020304" pitchFamily="18" charset="0"/>
              </a:rPr>
              <a:t>will like her next movie</a:t>
            </a:r>
            <a:r>
              <a:rPr lang="en-US" sz="1600" dirty="0" smtClean="0">
                <a:latin typeface="Times New Roman" panose="02020603050405020304" pitchFamily="18" charset="0"/>
                <a:cs typeface="Times New Roman" panose="02020603050405020304" pitchFamily="18" charset="0"/>
              </a:rPr>
              <a:t>.</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r>
              <a:rPr lang="en-US" sz="1600" b="1" dirty="0">
                <a:solidFill>
                  <a:schemeClr val="accent5">
                    <a:lumMod val="60000"/>
                    <a:lumOff val="40000"/>
                  </a:schemeClr>
                </a:solidFill>
                <a:latin typeface="Times New Roman" panose="02020603050405020304" pitchFamily="18" charset="0"/>
                <a:cs typeface="Times New Roman" panose="02020603050405020304" pitchFamily="18" charset="0"/>
              </a:rPr>
              <a:t>‡ </a:t>
            </a:r>
            <a:r>
              <a:rPr lang="en-US" sz="1600" b="1" dirty="0" smtClean="0">
                <a:solidFill>
                  <a:schemeClr val="accent5">
                    <a:lumMod val="60000"/>
                    <a:lumOff val="40000"/>
                  </a:schemeClr>
                </a:solidFill>
                <a:latin typeface="Times New Roman" panose="02020603050405020304" pitchFamily="18" charset="0"/>
                <a:cs typeface="Times New Roman" panose="02020603050405020304" pitchFamily="18" charset="0"/>
              </a:rPr>
              <a:t>Birds related</a:t>
            </a:r>
            <a:endParaRPr lang="en-US" sz="1600" b="1" dirty="0">
              <a:solidFill>
                <a:schemeClr val="accent5">
                  <a:lumMod val="60000"/>
                  <a:lumOff val="40000"/>
                </a:schemeClr>
              </a:solidFill>
              <a:latin typeface="Times New Roman" panose="02020603050405020304" pitchFamily="18" charset="0"/>
              <a:cs typeface="Times New Roman" panose="02020603050405020304" pitchFamily="18" charset="0"/>
            </a:endParaRPr>
          </a:p>
          <a:p>
            <a:pPr marL="0" indent="0" algn="just">
              <a:buNone/>
            </a:pPr>
            <a:endParaRPr lang="en-US" sz="1600" b="1" dirty="0">
              <a:solidFill>
                <a:schemeClr val="accent5">
                  <a:lumMod val="60000"/>
                  <a:lumOff val="40000"/>
                </a:schemeClr>
              </a:solidFill>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Facts: Woodpeckers, swifts, eagles, finches have </a:t>
            </a:r>
            <a:r>
              <a:rPr lang="en-US" sz="1600" dirty="0" smtClean="0">
                <a:latin typeface="Times New Roman" panose="02020603050405020304" pitchFamily="18" charset="0"/>
                <a:cs typeface="Times New Roman" panose="02020603050405020304" pitchFamily="18" charset="0"/>
              </a:rPr>
              <a:t>four toes </a:t>
            </a:r>
            <a:r>
              <a:rPr lang="en-US" sz="1600" dirty="0">
                <a:latin typeface="Times New Roman" panose="02020603050405020304" pitchFamily="18" charset="0"/>
                <a:cs typeface="Times New Roman" panose="02020603050405020304" pitchFamily="18" charset="0"/>
              </a:rPr>
              <a:t>on each foot.</a:t>
            </a:r>
          </a:p>
          <a:p>
            <a:pPr marL="0" indent="0" algn="just">
              <a:buNone/>
            </a:pPr>
            <a:r>
              <a:rPr lang="en-US" sz="1600" dirty="0">
                <a:latin typeface="Times New Roman" panose="02020603050405020304" pitchFamily="18" charset="0"/>
                <a:cs typeface="Times New Roman" panose="02020603050405020304" pitchFamily="18" charset="0"/>
              </a:rPr>
              <a:t>Inductive Inference </a:t>
            </a:r>
            <a:r>
              <a:rPr lang="en-US" sz="1600" dirty="0" smtClean="0">
                <a:latin typeface="Times New Roman" panose="02020603050405020304" pitchFamily="18" charset="0"/>
                <a:cs typeface="Times New Roman" panose="02020603050405020304" pitchFamily="18" charset="0"/>
              </a:rPr>
              <a:t>: All </a:t>
            </a:r>
            <a:r>
              <a:rPr lang="en-US" sz="1600" dirty="0">
                <a:latin typeface="Times New Roman" panose="02020603050405020304" pitchFamily="18" charset="0"/>
                <a:cs typeface="Times New Roman" panose="02020603050405020304" pitchFamily="18" charset="0"/>
              </a:rPr>
              <a:t>birds have 4 toes on each foot.</a:t>
            </a:r>
          </a:p>
          <a:p>
            <a:pPr marL="0" indent="0" algn="just">
              <a:buNone/>
            </a:pPr>
            <a:r>
              <a:rPr lang="en-US" sz="1600" dirty="0">
                <a:latin typeface="Times New Roman" panose="02020603050405020304" pitchFamily="18" charset="0"/>
                <a:cs typeface="Times New Roman" panose="02020603050405020304" pitchFamily="18" charset="0"/>
              </a:rPr>
              <a:t>(Note: partridges have only 3</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933500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55" y="1085554"/>
            <a:ext cx="8856890" cy="3359504"/>
          </a:xfrm>
        </p:spPr>
        <p:txBody>
          <a:bodyPr>
            <a:normAutofit fontScale="25000" lnSpcReduction="20000"/>
          </a:bodyPr>
          <a:lstStyle/>
          <a:p>
            <a:endParaRPr lang="en-US" sz="1900" dirty="0">
              <a:latin typeface="Times New Roman" panose="02020603050405020304" pitchFamily="18" charset="0"/>
              <a:cs typeface="Times New Roman" panose="02020603050405020304" pitchFamily="18" charset="0"/>
            </a:endParaRPr>
          </a:p>
          <a:p>
            <a:pPr marL="0" indent="0">
              <a:buNone/>
            </a:pPr>
            <a:r>
              <a:rPr lang="en-US" sz="6400" b="1" dirty="0">
                <a:solidFill>
                  <a:schemeClr val="accent5">
                    <a:lumMod val="60000"/>
                    <a:lumOff val="40000"/>
                  </a:schemeClr>
                </a:solidFill>
                <a:latin typeface="Times New Roman" panose="02020603050405020304" pitchFamily="18" charset="0"/>
                <a:cs typeface="Times New Roman" panose="02020603050405020304" pitchFamily="18" charset="0"/>
              </a:rPr>
              <a:t>‡ </a:t>
            </a:r>
            <a:r>
              <a:rPr lang="en-US" sz="6400" b="1" dirty="0" smtClean="0">
                <a:solidFill>
                  <a:schemeClr val="accent5">
                    <a:lumMod val="60000"/>
                    <a:lumOff val="40000"/>
                  </a:schemeClr>
                </a:solidFill>
                <a:latin typeface="Times New Roman" panose="02020603050405020304" pitchFamily="18" charset="0"/>
                <a:cs typeface="Times New Roman" panose="02020603050405020304" pitchFamily="18" charset="0"/>
              </a:rPr>
              <a:t>Objects related</a:t>
            </a:r>
            <a:endParaRPr lang="en-US" sz="6400" b="1" dirty="0">
              <a:solidFill>
                <a:schemeClr val="accent5">
                  <a:lumMod val="60000"/>
                  <a:lumOff val="40000"/>
                </a:schemeClr>
              </a:solidFill>
              <a:latin typeface="Times New Roman" panose="02020603050405020304" pitchFamily="18" charset="0"/>
              <a:cs typeface="Times New Roman" panose="02020603050405020304" pitchFamily="18" charset="0"/>
            </a:endParaRPr>
          </a:p>
          <a:p>
            <a:pPr marL="0" indent="0">
              <a:buNone/>
            </a:pPr>
            <a:endParaRPr lang="en-US" sz="6400" b="1" dirty="0">
              <a:solidFill>
                <a:schemeClr val="accent5">
                  <a:lumMod val="60000"/>
                  <a:lumOff val="40000"/>
                </a:schemeClr>
              </a:solidFill>
              <a:latin typeface="Times New Roman" panose="02020603050405020304" pitchFamily="18" charset="0"/>
              <a:cs typeface="Times New Roman" panose="02020603050405020304" pitchFamily="18" charset="0"/>
            </a:endParaRPr>
          </a:p>
          <a:p>
            <a:pPr marL="0" indent="0">
              <a:buNone/>
            </a:pPr>
            <a:r>
              <a:rPr lang="en-US" sz="6400" dirty="0" smtClean="0">
                <a:latin typeface="Times New Roman" panose="02020603050405020304" pitchFamily="18" charset="0"/>
                <a:cs typeface="Times New Roman" panose="02020603050405020304" pitchFamily="18" charset="0"/>
              </a:rPr>
              <a:t>Facts:          </a:t>
            </a:r>
            <a:r>
              <a:rPr lang="en-US" sz="6400" dirty="0">
                <a:latin typeface="Times New Roman" panose="02020603050405020304" pitchFamily="18" charset="0"/>
                <a:cs typeface="Times New Roman" panose="02020603050405020304" pitchFamily="18" charset="0"/>
              </a:rPr>
              <a:t>Cars, bottles, blocks fall if not held up.</a:t>
            </a:r>
          </a:p>
          <a:p>
            <a:pPr marL="0" indent="0">
              <a:buNone/>
            </a:pPr>
            <a:r>
              <a:rPr lang="en-US" sz="6400" dirty="0">
                <a:latin typeface="Times New Roman" panose="02020603050405020304" pitchFamily="18" charset="0"/>
                <a:cs typeface="Times New Roman" panose="02020603050405020304" pitchFamily="18" charset="0"/>
              </a:rPr>
              <a:t>Inductive </a:t>
            </a:r>
            <a:r>
              <a:rPr lang="en-US" sz="6400" dirty="0" smtClean="0">
                <a:latin typeface="Times New Roman" panose="02020603050405020304" pitchFamily="18" charset="0"/>
                <a:cs typeface="Times New Roman" panose="02020603050405020304" pitchFamily="18" charset="0"/>
              </a:rPr>
              <a:t>Inference:   </a:t>
            </a:r>
            <a:r>
              <a:rPr lang="en-US" sz="6400" dirty="0">
                <a:latin typeface="Times New Roman" panose="02020603050405020304" pitchFamily="18" charset="0"/>
                <a:cs typeface="Times New Roman" panose="02020603050405020304" pitchFamily="18" charset="0"/>
              </a:rPr>
              <a:t>If not supported, an object will fall.</a:t>
            </a:r>
          </a:p>
          <a:p>
            <a:pPr marL="0" indent="0">
              <a:buNone/>
            </a:pPr>
            <a:r>
              <a:rPr lang="en-US" sz="6400" dirty="0">
                <a:latin typeface="Times New Roman" panose="02020603050405020304" pitchFamily="18" charset="0"/>
                <a:cs typeface="Times New Roman" panose="02020603050405020304" pitchFamily="18" charset="0"/>
              </a:rPr>
              <a:t>(Note: an unsupported helium balloon will rise</a:t>
            </a:r>
            <a:r>
              <a:rPr lang="en-US" sz="6400" dirty="0" smtClean="0">
                <a:latin typeface="Times New Roman" panose="02020603050405020304" pitchFamily="18" charset="0"/>
                <a:cs typeface="Times New Roman" panose="02020603050405020304" pitchFamily="18" charset="0"/>
              </a:rPr>
              <a:t>.)</a:t>
            </a:r>
          </a:p>
          <a:p>
            <a:pPr marL="0" indent="0">
              <a:buNone/>
            </a:pPr>
            <a:endParaRPr lang="en-US" sz="6400" dirty="0">
              <a:latin typeface="Times New Roman" panose="02020603050405020304" pitchFamily="18" charset="0"/>
              <a:cs typeface="Times New Roman" panose="02020603050405020304" pitchFamily="18" charset="0"/>
            </a:endParaRPr>
          </a:p>
          <a:p>
            <a:pPr marL="0" indent="0">
              <a:buNone/>
            </a:pPr>
            <a:r>
              <a:rPr lang="en-US" sz="6400" b="1" dirty="0">
                <a:solidFill>
                  <a:schemeClr val="accent5">
                    <a:lumMod val="60000"/>
                    <a:lumOff val="40000"/>
                  </a:schemeClr>
                </a:solidFill>
                <a:latin typeface="Times New Roman" panose="02020603050405020304" pitchFamily="18" charset="0"/>
                <a:cs typeface="Times New Roman" panose="02020603050405020304" pitchFamily="18" charset="0"/>
              </a:rPr>
              <a:t>‡ </a:t>
            </a:r>
            <a:r>
              <a:rPr lang="en-US" sz="6400" b="1" dirty="0" smtClean="0">
                <a:solidFill>
                  <a:schemeClr val="accent5">
                    <a:lumMod val="60000"/>
                    <a:lumOff val="40000"/>
                  </a:schemeClr>
                </a:solidFill>
                <a:latin typeface="Times New Roman" panose="02020603050405020304" pitchFamily="18" charset="0"/>
                <a:cs typeface="Times New Roman" panose="02020603050405020304" pitchFamily="18" charset="0"/>
              </a:rPr>
              <a:t>Medicine related</a:t>
            </a:r>
            <a:endParaRPr lang="en-US" sz="6400" b="1" dirty="0">
              <a:solidFill>
                <a:schemeClr val="accent5">
                  <a:lumMod val="60000"/>
                  <a:lumOff val="40000"/>
                </a:schemeClr>
              </a:solidFill>
              <a:latin typeface="Times New Roman" panose="02020603050405020304" pitchFamily="18" charset="0"/>
              <a:cs typeface="Times New Roman" panose="02020603050405020304" pitchFamily="18" charset="0"/>
            </a:endParaRPr>
          </a:p>
          <a:p>
            <a:pPr marL="0" indent="0">
              <a:buNone/>
            </a:pPr>
            <a:r>
              <a:rPr lang="en-US" sz="6400" dirty="0">
                <a:latin typeface="Times New Roman" panose="02020603050405020304" pitchFamily="18" charset="0"/>
                <a:cs typeface="Times New Roman" panose="02020603050405020304" pitchFamily="18" charset="0"/>
              </a:rPr>
              <a:t>Noted People who had cowpox did not get smallpox.</a:t>
            </a:r>
          </a:p>
          <a:p>
            <a:pPr marL="0" indent="0">
              <a:buNone/>
            </a:pPr>
            <a:r>
              <a:rPr lang="en-US" sz="6400" dirty="0">
                <a:latin typeface="Times New Roman" panose="02020603050405020304" pitchFamily="18" charset="0"/>
                <a:cs typeface="Times New Roman" panose="02020603050405020304" pitchFamily="18" charset="0"/>
              </a:rPr>
              <a:t>Induction: Cowpox prevents smallpox</a:t>
            </a:r>
            <a:r>
              <a:rPr lang="en-US" sz="6400" dirty="0" smtClean="0">
                <a:latin typeface="Times New Roman" panose="02020603050405020304" pitchFamily="18" charset="0"/>
                <a:cs typeface="Times New Roman" panose="02020603050405020304" pitchFamily="18" charset="0"/>
              </a:rPr>
              <a:t>.</a:t>
            </a:r>
          </a:p>
          <a:p>
            <a:pPr marL="0" indent="0">
              <a:buNone/>
            </a:pPr>
            <a:endParaRPr lang="en-US" sz="6400" dirty="0">
              <a:latin typeface="Times New Roman" panose="02020603050405020304" pitchFamily="18" charset="0"/>
              <a:cs typeface="Times New Roman" panose="02020603050405020304" pitchFamily="18" charset="0"/>
            </a:endParaRPr>
          </a:p>
          <a:p>
            <a:pPr marL="0" indent="0">
              <a:buNone/>
            </a:pPr>
            <a:r>
              <a:rPr lang="en-US" sz="6400" dirty="0">
                <a:latin typeface="Times New Roman" panose="02020603050405020304" pitchFamily="18" charset="0"/>
                <a:cs typeface="Times New Roman" panose="02020603050405020304" pitchFamily="18" charset="0"/>
              </a:rPr>
              <a:t>Problem : Sometime inference is correct, sometimes not correct.</a:t>
            </a:r>
          </a:p>
          <a:p>
            <a:pPr marL="0" indent="0">
              <a:buNone/>
            </a:pPr>
            <a:r>
              <a:rPr lang="en-US" sz="6400" dirty="0">
                <a:latin typeface="Times New Roman" panose="02020603050405020304" pitchFamily="18" charset="0"/>
                <a:cs typeface="Times New Roman" panose="02020603050405020304" pitchFamily="18" charset="0"/>
              </a:rPr>
              <a:t>Advantage : Inductive inference may be useful even if not correct</a:t>
            </a:r>
            <a:r>
              <a:rPr lang="en-US" sz="6400" dirty="0" smtClean="0">
                <a:latin typeface="Times New Roman" panose="02020603050405020304" pitchFamily="18" charset="0"/>
                <a:cs typeface="Times New Roman" panose="02020603050405020304" pitchFamily="18" charset="0"/>
              </a:rPr>
              <a:t>.</a:t>
            </a:r>
          </a:p>
          <a:p>
            <a:pPr marL="0" indent="0">
              <a:buNone/>
            </a:pPr>
            <a:endParaRPr lang="en-US" sz="6400" dirty="0" smtClean="0">
              <a:latin typeface="Times New Roman" panose="02020603050405020304" pitchFamily="18" charset="0"/>
              <a:cs typeface="Times New Roman" panose="02020603050405020304" pitchFamily="18" charset="0"/>
            </a:endParaRPr>
          </a:p>
          <a:p>
            <a:pPr marL="0" indent="0">
              <a:buNone/>
            </a:pPr>
            <a:r>
              <a:rPr lang="en-US" sz="6400" dirty="0" smtClean="0">
                <a:latin typeface="Times New Roman" panose="02020603050405020304" pitchFamily="18" charset="0"/>
                <a:cs typeface="Times New Roman" panose="02020603050405020304" pitchFamily="18" charset="0"/>
              </a:rPr>
              <a:t>It </a:t>
            </a:r>
            <a:r>
              <a:rPr lang="en-US" sz="6400" dirty="0">
                <a:latin typeface="Times New Roman" panose="02020603050405020304" pitchFamily="18" charset="0"/>
                <a:cs typeface="Times New Roman" panose="02020603050405020304" pitchFamily="18" charset="0"/>
              </a:rPr>
              <a:t>generates a proposition which may be validated deductively.</a:t>
            </a: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757624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55" y="0"/>
            <a:ext cx="8246070" cy="916229"/>
          </a:xfrm>
        </p:spPr>
        <p:txBody>
          <a:bodyPr>
            <a:normAutofit/>
          </a:bodyPr>
          <a:lstStyle/>
          <a:p>
            <a:r>
              <a:rPr lang="en-US" sz="2400" dirty="0">
                <a:latin typeface="Times New Roman" panose="02020603050405020304" pitchFamily="18" charset="0"/>
                <a:cs typeface="Times New Roman" panose="02020603050405020304" pitchFamily="18" charset="0"/>
              </a:rPr>
              <a:t>Abduction Example</a:t>
            </a:r>
          </a:p>
        </p:txBody>
      </p:sp>
      <p:sp>
        <p:nvSpPr>
          <p:cNvPr id="3" name="Content Placeholder 2"/>
          <p:cNvSpPr>
            <a:spLocks noGrp="1"/>
          </p:cNvSpPr>
          <p:nvPr>
            <p:ph idx="1"/>
          </p:nvPr>
        </p:nvSpPr>
        <p:spPr>
          <a:xfrm>
            <a:off x="143554" y="1197405"/>
            <a:ext cx="9000445" cy="3359504"/>
          </a:xfrm>
        </p:spPr>
        <p:txBody>
          <a:bodyPr>
            <a:normAutofit fontScale="92500" lnSpcReduction="10000"/>
          </a:bodyPr>
          <a:lstStyle/>
          <a:p>
            <a:pPr marL="0" indent="0">
              <a:buNone/>
            </a:pPr>
            <a:r>
              <a:rPr lang="en-US" sz="1600" dirty="0">
                <a:latin typeface="Times New Roman" panose="02020603050405020304" pitchFamily="18" charset="0"/>
                <a:cs typeface="Times New Roman" panose="02020603050405020304" pitchFamily="18" charset="0"/>
              </a:rPr>
              <a:t>Common form of human reasoning– "Inference to the best explanation".</a:t>
            </a:r>
          </a:p>
          <a:p>
            <a:pPr marL="0" indent="0">
              <a:buNone/>
            </a:pPr>
            <a:r>
              <a:rPr lang="en-US" sz="1600" dirty="0">
                <a:latin typeface="Times New Roman" panose="02020603050405020304" pitchFamily="18" charset="0"/>
                <a:cs typeface="Times New Roman" panose="02020603050405020304" pitchFamily="18" charset="0"/>
              </a:rPr>
              <a:t>In Abductive reasoning you make an assumption which, if </a:t>
            </a:r>
            <a:r>
              <a:rPr lang="en-US" sz="1600" dirty="0" smtClean="0">
                <a:latin typeface="Times New Roman" panose="02020603050405020304" pitchFamily="18" charset="0"/>
                <a:cs typeface="Times New Roman" panose="02020603050405020304" pitchFamily="18" charset="0"/>
              </a:rPr>
              <a:t>true, together </a:t>
            </a:r>
            <a:r>
              <a:rPr lang="en-US" sz="1600" dirty="0">
                <a:latin typeface="Times New Roman" panose="02020603050405020304" pitchFamily="18" charset="0"/>
                <a:cs typeface="Times New Roman" panose="02020603050405020304" pitchFamily="18" charset="0"/>
              </a:rPr>
              <a:t>with your </a:t>
            </a:r>
            <a:r>
              <a:rPr lang="en-US" sz="1600" dirty="0" smtClean="0">
                <a:latin typeface="Times New Roman" panose="02020603050405020304" pitchFamily="18" charset="0"/>
                <a:cs typeface="Times New Roman" panose="02020603050405020304" pitchFamily="18" charset="0"/>
              </a:rPr>
              <a:t>general knowledge</a:t>
            </a:r>
            <a:r>
              <a:rPr lang="en-US" sz="1600" dirty="0">
                <a:latin typeface="Times New Roman" panose="02020603050405020304" pitchFamily="18" charset="0"/>
                <a:cs typeface="Times New Roman" panose="02020603050405020304" pitchFamily="18" charset="0"/>
              </a:rPr>
              <a:t>, will explain the facts.</a:t>
            </a:r>
          </a:p>
          <a:p>
            <a:pPr marL="0" indent="0">
              <a:buNone/>
            </a:pPr>
            <a:r>
              <a:rPr lang="en-US" sz="1600" b="1" dirty="0">
                <a:solidFill>
                  <a:schemeClr val="accent5">
                    <a:lumMod val="60000"/>
                    <a:lumOff val="40000"/>
                  </a:schemeClr>
                </a:solidFill>
                <a:latin typeface="Times New Roman" panose="02020603050405020304" pitchFamily="18" charset="0"/>
                <a:cs typeface="Times New Roman" panose="02020603050405020304" pitchFamily="18" charset="0"/>
              </a:rPr>
              <a:t>‡ Dating</a:t>
            </a:r>
          </a:p>
          <a:p>
            <a:pPr marL="0" indent="0">
              <a:buNone/>
            </a:pPr>
            <a:r>
              <a:rPr lang="en-US" sz="1600" dirty="0" smtClean="0">
                <a:latin typeface="Times New Roman" panose="02020603050405020304" pitchFamily="18" charset="0"/>
                <a:cs typeface="Times New Roman" panose="02020603050405020304" pitchFamily="18" charset="0"/>
              </a:rPr>
              <a:t>                        Fact</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Mary </a:t>
            </a:r>
            <a:r>
              <a:rPr lang="en-US" sz="1600" dirty="0">
                <a:latin typeface="Times New Roman" panose="02020603050405020304" pitchFamily="18" charset="0"/>
                <a:cs typeface="Times New Roman" panose="02020603050405020304" pitchFamily="18" charset="0"/>
              </a:rPr>
              <a:t>asks John to a party.</a:t>
            </a:r>
          </a:p>
          <a:p>
            <a:pPr marL="0" indent="0">
              <a:buNone/>
            </a:pPr>
            <a:r>
              <a:rPr lang="en-US" sz="1600" dirty="0" smtClean="0">
                <a:latin typeface="Times New Roman" panose="02020603050405020304" pitchFamily="18" charset="0"/>
                <a:cs typeface="Times New Roman" panose="02020603050405020304" pitchFamily="18" charset="0"/>
              </a:rPr>
              <a:t>                        Abductive </a:t>
            </a:r>
            <a:r>
              <a:rPr lang="en-US" sz="1600" dirty="0">
                <a:latin typeface="Times New Roman" panose="02020603050405020304" pitchFamily="18" charset="0"/>
                <a:cs typeface="Times New Roman" panose="02020603050405020304" pitchFamily="18" charset="0"/>
              </a:rPr>
              <a:t>Inferences </a:t>
            </a:r>
            <a:r>
              <a:rPr lang="en-US" sz="1600" dirty="0" smtClean="0">
                <a:latin typeface="Times New Roman" panose="02020603050405020304" pitchFamily="18" charset="0"/>
                <a:cs typeface="Times New Roman" panose="02020603050405020304" pitchFamily="18" charset="0"/>
              </a:rPr>
              <a:t>:        Mary </a:t>
            </a:r>
            <a:r>
              <a:rPr lang="en-US" sz="1600" dirty="0">
                <a:latin typeface="Times New Roman" panose="02020603050405020304" pitchFamily="18" charset="0"/>
                <a:cs typeface="Times New Roman" panose="02020603050405020304" pitchFamily="18" charset="0"/>
              </a:rPr>
              <a:t>likes John.</a:t>
            </a:r>
          </a:p>
          <a:p>
            <a:pPr marL="0" indent="0">
              <a:buNone/>
            </a:pPr>
            <a:r>
              <a:rPr lang="en-US" sz="1600" dirty="0" smtClean="0">
                <a:latin typeface="Times New Roman" panose="02020603050405020304" pitchFamily="18" charset="0"/>
                <a:cs typeface="Times New Roman" panose="02020603050405020304" pitchFamily="18" charset="0"/>
              </a:rPr>
              <a:t>                                                                    John </a:t>
            </a:r>
            <a:r>
              <a:rPr lang="en-US" sz="1600" dirty="0">
                <a:latin typeface="Times New Roman" panose="02020603050405020304" pitchFamily="18" charset="0"/>
                <a:cs typeface="Times New Roman" panose="02020603050405020304" pitchFamily="18" charset="0"/>
              </a:rPr>
              <a:t>is Mary's last choice.</a:t>
            </a:r>
          </a:p>
          <a:p>
            <a:pPr marL="0" indent="0">
              <a:buNone/>
            </a:pPr>
            <a:r>
              <a:rPr lang="en-US" sz="1600" dirty="0" smtClean="0">
                <a:latin typeface="Times New Roman" panose="02020603050405020304" pitchFamily="18" charset="0"/>
                <a:cs typeface="Times New Roman" panose="02020603050405020304" pitchFamily="18" charset="0"/>
              </a:rPr>
              <a:t>                                                                    Mary </a:t>
            </a:r>
            <a:r>
              <a:rPr lang="en-US" sz="1600" dirty="0">
                <a:latin typeface="Times New Roman" panose="02020603050405020304" pitchFamily="18" charset="0"/>
                <a:cs typeface="Times New Roman" panose="02020603050405020304" pitchFamily="18" charset="0"/>
              </a:rPr>
              <a:t>wants to make </a:t>
            </a:r>
            <a:r>
              <a:rPr lang="en-US" sz="1600" dirty="0" smtClean="0">
                <a:latin typeface="Times New Roman" panose="02020603050405020304" pitchFamily="18" charset="0"/>
                <a:cs typeface="Times New Roman" panose="02020603050405020304" pitchFamily="18" charset="0"/>
              </a:rPr>
              <a:t>someone </a:t>
            </a:r>
            <a:r>
              <a:rPr lang="en-US" sz="1600" dirty="0">
                <a:latin typeface="Times New Roman" panose="02020603050405020304" pitchFamily="18" charset="0"/>
                <a:cs typeface="Times New Roman" panose="02020603050405020304" pitchFamily="18" charset="0"/>
              </a:rPr>
              <a:t>else jealous</a:t>
            </a:r>
            <a:r>
              <a:rPr lang="en-US" sz="1600" dirty="0" smtClean="0">
                <a:latin typeface="Times New Roman" panose="02020603050405020304" pitchFamily="18" charset="0"/>
                <a:cs typeface="Times New Roman" panose="02020603050405020304" pitchFamily="18" charset="0"/>
              </a:rPr>
              <a:t>.</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b="1" dirty="0">
                <a:solidFill>
                  <a:schemeClr val="accent5">
                    <a:lumMod val="60000"/>
                    <a:lumOff val="40000"/>
                  </a:schemeClr>
                </a:solidFill>
                <a:latin typeface="Times New Roman" panose="02020603050405020304" pitchFamily="18" charset="0"/>
                <a:cs typeface="Times New Roman" panose="02020603050405020304" pitchFamily="18" charset="0"/>
              </a:rPr>
              <a:t>Smoking house</a:t>
            </a:r>
          </a:p>
          <a:p>
            <a:pPr marL="0" indent="0">
              <a:buNone/>
            </a:pPr>
            <a:r>
              <a:rPr lang="en-US" sz="1600" dirty="0" smtClean="0">
                <a:latin typeface="Times New Roman" panose="02020603050405020304" pitchFamily="18" charset="0"/>
                <a:cs typeface="Times New Roman" panose="02020603050405020304" pitchFamily="18" charset="0"/>
              </a:rPr>
              <a:t>                      Fact:                     A </a:t>
            </a:r>
            <a:r>
              <a:rPr lang="en-US" sz="1600" dirty="0">
                <a:latin typeface="Times New Roman" panose="02020603050405020304" pitchFamily="18" charset="0"/>
                <a:cs typeface="Times New Roman" panose="02020603050405020304" pitchFamily="18" charset="0"/>
              </a:rPr>
              <a:t>large amount of black smoke is </a:t>
            </a:r>
            <a:r>
              <a:rPr lang="en-US" sz="1600" dirty="0" smtClean="0">
                <a:latin typeface="Times New Roman" panose="02020603050405020304" pitchFamily="18" charset="0"/>
                <a:cs typeface="Times New Roman" panose="02020603050405020304" pitchFamily="18" charset="0"/>
              </a:rPr>
              <a:t>coming from </a:t>
            </a:r>
            <a:r>
              <a:rPr lang="en-US" sz="1600" dirty="0">
                <a:latin typeface="Times New Roman" panose="02020603050405020304" pitchFamily="18" charset="0"/>
                <a:cs typeface="Times New Roman" panose="02020603050405020304" pitchFamily="18" charset="0"/>
              </a:rPr>
              <a:t>a home.</a:t>
            </a:r>
          </a:p>
          <a:p>
            <a:pPr marL="0" indent="0">
              <a:buNone/>
            </a:pPr>
            <a:r>
              <a:rPr lang="en-US" sz="1600" dirty="0" smtClean="0">
                <a:latin typeface="Times New Roman" panose="02020603050405020304" pitchFamily="18" charset="0"/>
                <a:cs typeface="Times New Roman" panose="02020603050405020304" pitchFamily="18" charset="0"/>
              </a:rPr>
              <a:t>                      Abduction1</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the </a:t>
            </a:r>
            <a:r>
              <a:rPr lang="en-US" sz="1600" dirty="0">
                <a:latin typeface="Times New Roman" panose="02020603050405020304" pitchFamily="18" charset="0"/>
                <a:cs typeface="Times New Roman" panose="02020603050405020304" pitchFamily="18" charset="0"/>
              </a:rPr>
              <a:t>house is on fire.</a:t>
            </a:r>
          </a:p>
          <a:p>
            <a:pPr marL="0" indent="0">
              <a:buNone/>
            </a:pPr>
            <a:r>
              <a:rPr lang="en-US" sz="1600" dirty="0" smtClean="0">
                <a:latin typeface="Times New Roman" panose="02020603050405020304" pitchFamily="18" charset="0"/>
                <a:cs typeface="Times New Roman" panose="02020603050405020304" pitchFamily="18" charset="0"/>
              </a:rPr>
              <a:t>                      Abduction2</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bad </a:t>
            </a:r>
            <a:r>
              <a:rPr lang="en-US" sz="1600" dirty="0">
                <a:latin typeface="Times New Roman" panose="02020603050405020304" pitchFamily="18" charset="0"/>
                <a:cs typeface="Times New Roman" panose="02020603050405020304" pitchFamily="18" charset="0"/>
              </a:rPr>
              <a:t>cook.</a:t>
            </a:r>
          </a:p>
        </p:txBody>
      </p:sp>
    </p:spTree>
    <p:extLst>
      <p:ext uri="{BB962C8B-B14F-4D97-AF65-F5344CB8AC3E}">
        <p14:creationId xmlns:p14="http://schemas.microsoft.com/office/powerpoint/2010/main" val="84989069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1600" b="1" dirty="0">
                <a:solidFill>
                  <a:schemeClr val="accent5">
                    <a:lumMod val="60000"/>
                    <a:lumOff val="40000"/>
                  </a:schemeClr>
                </a:solidFill>
                <a:latin typeface="Times New Roman" panose="02020603050405020304" pitchFamily="18" charset="0"/>
                <a:cs typeface="Times New Roman" panose="02020603050405020304" pitchFamily="18" charset="0"/>
              </a:rPr>
              <a:t>Diagnosis</a:t>
            </a:r>
          </a:p>
          <a:p>
            <a:pPr marL="0" indent="0">
              <a:buNone/>
            </a:pPr>
            <a:r>
              <a:rPr lang="en-US" sz="1600" dirty="0" smtClean="0">
                <a:latin typeface="Times New Roman" panose="02020603050405020304" pitchFamily="18" charset="0"/>
                <a:cs typeface="Times New Roman" panose="02020603050405020304" pitchFamily="18" charset="0"/>
              </a:rPr>
              <a:t>                          Facts:                                A </a:t>
            </a:r>
            <a:r>
              <a:rPr lang="en-US" sz="1600" dirty="0">
                <a:latin typeface="Times New Roman" panose="02020603050405020304" pitchFamily="18" charset="0"/>
                <a:cs typeface="Times New Roman" panose="02020603050405020304" pitchFamily="18" charset="0"/>
              </a:rPr>
              <a:t>thirteen year-old boy has a sharp </a:t>
            </a:r>
            <a:r>
              <a:rPr lang="en-US" sz="1600" dirty="0" smtClean="0">
                <a:latin typeface="Times New Roman" panose="02020603050405020304" pitchFamily="18" charset="0"/>
                <a:cs typeface="Times New Roman" panose="02020603050405020304" pitchFamily="18" charset="0"/>
              </a:rPr>
              <a:t>pain in </a:t>
            </a:r>
            <a:r>
              <a:rPr lang="en-US" sz="1600" dirty="0">
                <a:latin typeface="Times New Roman" panose="02020603050405020304" pitchFamily="18" charset="0"/>
                <a:cs typeface="Times New Roman" panose="02020603050405020304" pitchFamily="18" charset="0"/>
              </a:rPr>
              <a:t>his right side</a:t>
            </a:r>
            <a:r>
              <a:rPr lang="en-US" sz="1600" dirty="0" smtClean="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a </a:t>
            </a:r>
            <a:r>
              <a:rPr lang="en-US" sz="1600" dirty="0">
                <a:latin typeface="Times New Roman" panose="02020603050405020304" pitchFamily="18" charset="0"/>
                <a:cs typeface="Times New Roman" panose="02020603050405020304" pitchFamily="18" charset="0"/>
              </a:rPr>
              <a:t>fever, and a high </a:t>
            </a:r>
            <a:r>
              <a:rPr lang="en-US" sz="1600" dirty="0" smtClean="0">
                <a:latin typeface="Times New Roman" panose="02020603050405020304" pitchFamily="18" charset="0"/>
                <a:cs typeface="Times New Roman" panose="02020603050405020304" pitchFamily="18" charset="0"/>
              </a:rPr>
              <a:t>white blood count.</a:t>
            </a:r>
          </a:p>
          <a:p>
            <a:pPr marL="0" indent="0">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Abductive inference :            Appendicitis.</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Problem: Not always correct; many explanations possible.</a:t>
            </a:r>
          </a:p>
          <a:p>
            <a:pPr marL="0" indent="0">
              <a:buNone/>
            </a:pPr>
            <a:r>
              <a:rPr lang="en-US" sz="1600" dirty="0">
                <a:latin typeface="Times New Roman" panose="02020603050405020304" pitchFamily="18" charset="0"/>
                <a:cs typeface="Times New Roman" panose="02020603050405020304" pitchFamily="18" charset="0"/>
              </a:rPr>
              <a:t>Advantage : Understandable conclusions.</a:t>
            </a:r>
          </a:p>
        </p:txBody>
      </p:sp>
    </p:spTree>
    <p:extLst>
      <p:ext uri="{BB962C8B-B14F-4D97-AF65-F5344CB8AC3E}">
        <p14:creationId xmlns:p14="http://schemas.microsoft.com/office/powerpoint/2010/main" val="38598464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68159"/>
            <a:ext cx="9144000" cy="5190197"/>
          </a:xfrm>
        </p:spPr>
      </p:pic>
    </p:spTree>
    <p:extLst>
      <p:ext uri="{BB962C8B-B14F-4D97-AF65-F5344CB8AC3E}">
        <p14:creationId xmlns:p14="http://schemas.microsoft.com/office/powerpoint/2010/main" val="25741473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2490" y="1960930"/>
            <a:ext cx="8246070" cy="916229"/>
          </a:xfrm>
        </p:spPr>
        <p:txBody>
          <a:bodyPr>
            <a:normAutofit/>
          </a:bodyPr>
          <a:lstStyle/>
          <a:p>
            <a:r>
              <a:rPr lang="en-US" sz="2400" dirty="0" smtClean="0">
                <a:latin typeface="Times New Roman" panose="02020603050405020304" pitchFamily="18" charset="0"/>
                <a:cs typeface="Times New Roman" panose="02020603050405020304" pitchFamily="18" charset="0"/>
              </a:rPr>
              <a:t>Knowledge Representation Fundamentals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5239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85874" y="-32064"/>
            <a:ext cx="6570407" cy="725349"/>
          </a:xfrm>
        </p:spPr>
        <p:txBody>
          <a:bodyPr>
            <a:normAutofit/>
          </a:bodyPr>
          <a:lstStyle/>
          <a:p>
            <a:r>
              <a:rPr lang="en-US" sz="2400" b="1" dirty="0" smtClean="0">
                <a:solidFill>
                  <a:srgbClr val="002060"/>
                </a:solidFill>
                <a:latin typeface="Times New Roman" panose="02020603050405020304" pitchFamily="18" charset="0"/>
                <a:cs typeface="Times New Roman" panose="02020603050405020304" pitchFamily="18" charset="0"/>
              </a:rPr>
              <a:t>Knowledge &amp; Meta-knowledge</a:t>
            </a:r>
            <a:endParaRPr lang="en-US" sz="2400" b="1" dirty="0">
              <a:solidFill>
                <a:srgbClr val="002060"/>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0" y="570609"/>
            <a:ext cx="6251755" cy="3511061"/>
          </a:xfrm>
        </p:spPr>
        <p:txBody>
          <a:bodyPr>
            <a:normAutofit fontScale="25000" lnSpcReduction="20000"/>
          </a:bodyPr>
          <a:lstStyle/>
          <a:p>
            <a:pPr algn="just"/>
            <a:endParaRPr lang="en-US" sz="1600" b="1" dirty="0" smtClean="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v"/>
            </a:pPr>
            <a:r>
              <a:rPr lang="en-US" sz="6400" b="1" i="1" u="sng" dirty="0" smtClean="0">
                <a:latin typeface="Times New Roman" panose="02020603050405020304" pitchFamily="18" charset="0"/>
                <a:cs typeface="Times New Roman" panose="02020603050405020304" pitchFamily="18" charset="0"/>
              </a:rPr>
              <a:t>Data</a:t>
            </a:r>
            <a:r>
              <a:rPr lang="en-US" sz="6400" i="1" dirty="0">
                <a:latin typeface="Times New Roman" panose="02020603050405020304" pitchFamily="18" charset="0"/>
                <a:cs typeface="Times New Roman" panose="02020603050405020304" pitchFamily="18" charset="0"/>
              </a:rPr>
              <a:t> </a:t>
            </a:r>
            <a:r>
              <a:rPr lang="en-US" sz="6400" dirty="0">
                <a:latin typeface="Times New Roman" panose="02020603050405020304" pitchFamily="18" charset="0"/>
                <a:cs typeface="Times New Roman" panose="02020603050405020304" pitchFamily="18" charset="0"/>
              </a:rPr>
              <a:t>is unprocessed facts and figures without any added interpretation or analysis.  </a:t>
            </a:r>
            <a:r>
              <a:rPr lang="en-US" sz="6400" dirty="0" smtClean="0">
                <a:latin typeface="Times New Roman" panose="02020603050405020304" pitchFamily="18" charset="0"/>
                <a:cs typeface="Times New Roman" panose="02020603050405020304" pitchFamily="18" charset="0"/>
              </a:rPr>
              <a:t>It is unstructured or raw</a:t>
            </a:r>
          </a:p>
          <a:p>
            <a:pPr algn="just">
              <a:lnSpc>
                <a:spcPct val="120000"/>
              </a:lnSpc>
              <a:buFont typeface="Wingdings" panose="05000000000000000000" pitchFamily="2" charset="2"/>
              <a:buChar char="v"/>
            </a:pPr>
            <a:r>
              <a:rPr lang="en-US" sz="6400" b="1" i="1" u="sng" dirty="0" smtClean="0">
                <a:latin typeface="Times New Roman" panose="02020603050405020304" pitchFamily="18" charset="0"/>
                <a:cs typeface="Times New Roman" panose="02020603050405020304" pitchFamily="18" charset="0"/>
              </a:rPr>
              <a:t>Information</a:t>
            </a:r>
            <a:r>
              <a:rPr lang="en-US" sz="6400" dirty="0">
                <a:solidFill>
                  <a:srgbClr val="FF856D"/>
                </a:solidFill>
                <a:latin typeface="Times New Roman" panose="02020603050405020304" pitchFamily="18" charset="0"/>
                <a:cs typeface="Times New Roman" panose="02020603050405020304" pitchFamily="18" charset="0"/>
              </a:rPr>
              <a:t> </a:t>
            </a:r>
            <a:r>
              <a:rPr lang="en-US" sz="6400" dirty="0">
                <a:latin typeface="Times New Roman" panose="02020603050405020304" pitchFamily="18" charset="0"/>
                <a:cs typeface="Times New Roman" panose="02020603050405020304" pitchFamily="18" charset="0"/>
              </a:rPr>
              <a:t>is data that has been interpreted so that it has meaning for the user</a:t>
            </a:r>
            <a:r>
              <a:rPr lang="en-US" sz="6400" dirty="0" smtClean="0">
                <a:latin typeface="Times New Roman" panose="02020603050405020304" pitchFamily="18" charset="0"/>
                <a:cs typeface="Times New Roman" panose="02020603050405020304" pitchFamily="18" charset="0"/>
              </a:rPr>
              <a:t>. In short, structured/processed data is information.</a:t>
            </a:r>
          </a:p>
          <a:p>
            <a:pPr algn="just">
              <a:lnSpc>
                <a:spcPct val="120000"/>
              </a:lnSpc>
              <a:buFont typeface="Wingdings" panose="05000000000000000000" pitchFamily="2" charset="2"/>
              <a:buChar char="v"/>
            </a:pPr>
            <a:r>
              <a:rPr lang="en-US" sz="6400" b="1" i="1" u="sng" dirty="0" smtClean="0">
                <a:latin typeface="Times New Roman" panose="02020603050405020304" pitchFamily="18" charset="0"/>
                <a:cs typeface="Times New Roman" panose="02020603050405020304" pitchFamily="18" charset="0"/>
              </a:rPr>
              <a:t>Metainformation</a:t>
            </a:r>
            <a:r>
              <a:rPr lang="en-US" sz="6400" dirty="0" smtClean="0">
                <a:latin typeface="Times New Roman" panose="02020603050405020304" pitchFamily="18" charset="0"/>
                <a:cs typeface="Times New Roman" panose="02020603050405020304" pitchFamily="18" charset="0"/>
              </a:rPr>
              <a:t> </a:t>
            </a:r>
            <a:r>
              <a:rPr lang="en-US" sz="6400" dirty="0">
                <a:latin typeface="Times New Roman" panose="02020603050405020304" pitchFamily="18" charset="0"/>
                <a:cs typeface="Times New Roman" panose="02020603050405020304" pitchFamily="18" charset="0"/>
              </a:rPr>
              <a:t>is information about information</a:t>
            </a:r>
            <a:r>
              <a:rPr lang="en-US" sz="6400" dirty="0" smtClean="0">
                <a:latin typeface="Times New Roman" panose="02020603050405020304" pitchFamily="18" charset="0"/>
                <a:cs typeface="Times New Roman" panose="02020603050405020304" pitchFamily="18" charset="0"/>
              </a:rPr>
              <a:t>.</a:t>
            </a:r>
          </a:p>
          <a:p>
            <a:pPr marL="457200" indent="-114300" algn="just">
              <a:lnSpc>
                <a:spcPct val="120000"/>
              </a:lnSpc>
              <a:buNone/>
            </a:pPr>
            <a:r>
              <a:rPr lang="en-US" sz="6400" dirty="0" smtClean="0">
                <a:latin typeface="Times New Roman" panose="02020603050405020304" pitchFamily="18" charset="0"/>
                <a:cs typeface="Times New Roman" panose="02020603050405020304" pitchFamily="18" charset="0"/>
              </a:rPr>
              <a:t> </a:t>
            </a:r>
            <a:r>
              <a:rPr lang="en-US" sz="6400" dirty="0">
                <a:latin typeface="Times New Roman" panose="02020603050405020304" pitchFamily="18" charset="0"/>
                <a:cs typeface="Times New Roman" panose="02020603050405020304" pitchFamily="18" charset="0"/>
              </a:rPr>
              <a:t>For example, a if a document is considered to be </a:t>
            </a:r>
            <a:r>
              <a:rPr lang="en-US" sz="6400" b="1" dirty="0">
                <a:latin typeface="Times New Roman" panose="02020603050405020304" pitchFamily="18" charset="0"/>
                <a:cs typeface="Times New Roman" panose="02020603050405020304" pitchFamily="18" charset="0"/>
              </a:rPr>
              <a:t>information</a:t>
            </a:r>
            <a:r>
              <a:rPr lang="en-US" sz="6400" dirty="0">
                <a:latin typeface="Times New Roman" panose="02020603050405020304" pitchFamily="18" charset="0"/>
                <a:cs typeface="Times New Roman" panose="02020603050405020304" pitchFamily="18" charset="0"/>
              </a:rPr>
              <a:t>, its title, location, and subject are examples of </a:t>
            </a:r>
            <a:r>
              <a:rPr lang="en-US" sz="6400" dirty="0" smtClean="0">
                <a:latin typeface="Times New Roman" panose="02020603050405020304" pitchFamily="18" charset="0"/>
                <a:cs typeface="Times New Roman" panose="02020603050405020304" pitchFamily="18" charset="0"/>
              </a:rPr>
              <a:t>metainformation.</a:t>
            </a:r>
          </a:p>
          <a:p>
            <a:pPr algn="just">
              <a:lnSpc>
                <a:spcPct val="120000"/>
              </a:lnSpc>
              <a:buFont typeface="Wingdings" panose="05000000000000000000" pitchFamily="2" charset="2"/>
              <a:buChar char="v"/>
            </a:pPr>
            <a:r>
              <a:rPr lang="en-US" sz="6400" b="1" i="1" u="sng" dirty="0" smtClean="0">
                <a:latin typeface="Times New Roman" panose="02020603050405020304" pitchFamily="18" charset="0"/>
                <a:cs typeface="Times New Roman" panose="02020603050405020304" pitchFamily="18" charset="0"/>
              </a:rPr>
              <a:t>Knowledge</a:t>
            </a:r>
            <a:r>
              <a:rPr lang="en-US" sz="6400" dirty="0" smtClean="0">
                <a:latin typeface="Times New Roman" panose="02020603050405020304" pitchFamily="18" charset="0"/>
                <a:cs typeface="Times New Roman" panose="02020603050405020304" pitchFamily="18" charset="0"/>
              </a:rPr>
              <a:t> </a:t>
            </a:r>
            <a:r>
              <a:rPr lang="en-US" sz="6400" dirty="0">
                <a:latin typeface="Times New Roman" panose="02020603050405020304" pitchFamily="18" charset="0"/>
                <a:cs typeface="Times New Roman" panose="02020603050405020304" pitchFamily="18" charset="0"/>
              </a:rPr>
              <a:t>is a more “processed” version of information</a:t>
            </a:r>
            <a:r>
              <a:rPr lang="en-US" sz="6400" dirty="0" smtClean="0">
                <a:latin typeface="Times New Roman" panose="02020603050405020304" pitchFamily="18" charset="0"/>
                <a:cs typeface="Times New Roman" panose="02020603050405020304" pitchFamily="18" charset="0"/>
              </a:rPr>
              <a:t>.</a:t>
            </a:r>
          </a:p>
          <a:p>
            <a:pPr algn="just">
              <a:lnSpc>
                <a:spcPct val="120000"/>
              </a:lnSpc>
              <a:buFont typeface="Wingdings" panose="05000000000000000000" pitchFamily="2" charset="2"/>
              <a:buChar char="v"/>
            </a:pPr>
            <a:r>
              <a:rPr lang="en-US" sz="6400" b="1" u="sng" dirty="0">
                <a:latin typeface="Times New Roman" panose="02020603050405020304" pitchFamily="18" charset="0"/>
                <a:cs typeface="Times New Roman" panose="02020603050405020304" pitchFamily="18" charset="0"/>
              </a:rPr>
              <a:t>Meta-knowledge</a:t>
            </a:r>
            <a:r>
              <a:rPr lang="en-US" sz="6400" dirty="0">
                <a:latin typeface="Times New Roman" panose="02020603050405020304" pitchFamily="18" charset="0"/>
                <a:cs typeface="Times New Roman" panose="02020603050405020304" pitchFamily="18" charset="0"/>
              </a:rPr>
              <a:t> is knowledge about a preselected knowledge. </a:t>
            </a:r>
            <a:r>
              <a:rPr lang="en-US" sz="6400" dirty="0" smtClean="0">
                <a:latin typeface="Times New Roman" panose="02020603050405020304" pitchFamily="18" charset="0"/>
                <a:cs typeface="Times New Roman" panose="02020603050405020304" pitchFamily="18" charset="0"/>
              </a:rPr>
              <a:t>(knowledge about knowledge)</a:t>
            </a:r>
          </a:p>
          <a:p>
            <a:pPr marL="0" indent="0" algn="just">
              <a:buNone/>
            </a:pPr>
            <a:endParaRPr lang="en-US" sz="1600" dirty="0">
              <a:latin typeface="Times New Roman" panose="02020603050405020304" pitchFamily="18" charset="0"/>
              <a:cs typeface="Times New Roman" panose="02020603050405020304" pitchFamily="18" charset="0"/>
            </a:endParaRPr>
          </a:p>
        </p:txBody>
      </p:sp>
      <p:sp>
        <p:nvSpPr>
          <p:cNvPr id="3" name="Rectangle 2"/>
          <p:cNvSpPr/>
          <p:nvPr/>
        </p:nvSpPr>
        <p:spPr>
          <a:xfrm>
            <a:off x="601670" y="3793390"/>
            <a:ext cx="6841475" cy="1107996"/>
          </a:xfrm>
          <a:prstGeom prst="rect">
            <a:avLst/>
          </a:prstGeom>
        </p:spPr>
        <p:txBody>
          <a:bodyPr wrap="square">
            <a:spAutoFit/>
          </a:bodyPr>
          <a:lstStyle/>
          <a:p>
            <a:pPr algn="just"/>
            <a:r>
              <a:rPr lang="en-US" sz="1600" dirty="0">
                <a:solidFill>
                  <a:srgbClr val="002060"/>
                </a:solidFill>
                <a:latin typeface="Times New Roman" panose="02020603050405020304" pitchFamily="18" charset="0"/>
                <a:cs typeface="Times New Roman" panose="02020603050405020304" pitchFamily="18" charset="0"/>
              </a:rPr>
              <a:t>A book on the shelf is information — until a person reads it, understands it, and absorbs it. Then (and only then) it has been converted into that person’s knowledge. (When the person subsequently socializes that knowledge and applies it to make decisions and/or take actions, then it has become intelligence</a:t>
            </a:r>
            <a:r>
              <a:rPr lang="en-US" dirty="0" smtClean="0">
                <a:solidFill>
                  <a:srgbClr val="002060"/>
                </a:solidFill>
              </a:rPr>
              <a:t>.)</a:t>
            </a:r>
            <a:r>
              <a:rPr lang="en-US" dirty="0">
                <a:solidFill>
                  <a:srgbClr val="002060"/>
                </a:solidFill>
              </a:rPr>
              <a:t> </a:t>
            </a:r>
          </a:p>
        </p:txBody>
      </p:sp>
    </p:spTree>
    <p:extLst>
      <p:ext uri="{BB962C8B-B14F-4D97-AF65-F5344CB8AC3E}">
        <p14:creationId xmlns:p14="http://schemas.microsoft.com/office/powerpoint/2010/main" val="22105148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785" y="38502"/>
            <a:ext cx="6570407" cy="725349"/>
          </a:xfrm>
        </p:spPr>
        <p:txBody>
          <a:bodyPr>
            <a:noAutofit/>
          </a:bodyPr>
          <a:lstStyle/>
          <a:p>
            <a:r>
              <a:rPr lang="en-US" sz="2400" dirty="0" smtClean="0">
                <a:solidFill>
                  <a:srgbClr val="002060"/>
                </a:solidFill>
                <a:effectLst/>
                <a:latin typeface="Times New Roman" panose="02020603050405020304" pitchFamily="18" charset="0"/>
                <a:cs typeface="Times New Roman" panose="02020603050405020304" pitchFamily="18" charset="0"/>
              </a:rPr>
              <a:t>What To Represent ?</a:t>
            </a:r>
            <a:br>
              <a:rPr lang="en-US" sz="2400" dirty="0" smtClean="0">
                <a:solidFill>
                  <a:srgbClr val="002060"/>
                </a:solidFill>
                <a:effectLst/>
                <a:latin typeface="Times New Roman" panose="02020603050405020304" pitchFamily="18" charset="0"/>
                <a:cs typeface="Times New Roman" panose="02020603050405020304" pitchFamily="18" charset="0"/>
              </a:rPr>
            </a:br>
            <a:endParaRPr lang="en-US" sz="2400"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3555" y="739290"/>
            <a:ext cx="6566315" cy="4275740"/>
          </a:xfrm>
        </p:spPr>
        <p:txBody>
          <a:bodyPr>
            <a:normAutofit fontScale="25000" lnSpcReduction="20000"/>
          </a:bodyPr>
          <a:lstStyle/>
          <a:p>
            <a:pPr marL="0" indent="0">
              <a:buNone/>
            </a:pPr>
            <a:r>
              <a:rPr lang="en-US" sz="6200" dirty="0">
                <a:latin typeface="Times New Roman" panose="02020603050405020304" pitchFamily="18" charset="0"/>
                <a:cs typeface="Times New Roman" panose="02020603050405020304" pitchFamily="18" charset="0"/>
              </a:rPr>
              <a:t>Following are the </a:t>
            </a:r>
            <a:r>
              <a:rPr lang="en-US" sz="6200" dirty="0" smtClean="0">
                <a:latin typeface="Times New Roman" panose="02020603050405020304" pitchFamily="18" charset="0"/>
                <a:cs typeface="Times New Roman" panose="02020603050405020304" pitchFamily="18" charset="0"/>
              </a:rPr>
              <a:t>various fields of </a:t>
            </a:r>
            <a:r>
              <a:rPr lang="en-US" sz="6200" dirty="0">
                <a:latin typeface="Times New Roman" panose="02020603050405020304" pitchFamily="18" charset="0"/>
                <a:cs typeface="Times New Roman" panose="02020603050405020304" pitchFamily="18" charset="0"/>
              </a:rPr>
              <a:t>knowledge which needs to be represented in AI </a:t>
            </a:r>
            <a:r>
              <a:rPr lang="en-US" sz="6200" dirty="0" smtClean="0">
                <a:latin typeface="Times New Roman" panose="02020603050405020304" pitchFamily="18" charset="0"/>
                <a:cs typeface="Times New Roman" panose="02020603050405020304" pitchFamily="18" charset="0"/>
              </a:rPr>
              <a:t>systems. </a:t>
            </a:r>
          </a:p>
          <a:p>
            <a:pPr>
              <a:buFont typeface="Wingdings" panose="05000000000000000000" pitchFamily="2" charset="2"/>
              <a:buChar char="v"/>
            </a:pPr>
            <a:endParaRPr lang="en-US" sz="62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v"/>
            </a:pPr>
            <a:r>
              <a:rPr lang="en-US" sz="6200" b="1" i="1" u="sng" dirty="0">
                <a:latin typeface="Times New Roman" panose="02020603050405020304" pitchFamily="18" charset="0"/>
                <a:cs typeface="Times New Roman" panose="02020603050405020304" pitchFamily="18" charset="0"/>
              </a:rPr>
              <a:t>Object:</a:t>
            </a:r>
            <a:r>
              <a:rPr lang="en-US" sz="6200" u="sng" dirty="0">
                <a:solidFill>
                  <a:schemeClr val="accent2">
                    <a:lumMod val="20000"/>
                    <a:lumOff val="80000"/>
                  </a:schemeClr>
                </a:solidFill>
                <a:latin typeface="Times New Roman" panose="02020603050405020304" pitchFamily="18" charset="0"/>
                <a:cs typeface="Times New Roman" panose="02020603050405020304" pitchFamily="18" charset="0"/>
              </a:rPr>
              <a:t> </a:t>
            </a:r>
            <a:r>
              <a:rPr lang="en-US" sz="6200" dirty="0">
                <a:latin typeface="Times New Roman" panose="02020603050405020304" pitchFamily="18" charset="0"/>
                <a:cs typeface="Times New Roman" panose="02020603050405020304" pitchFamily="18" charset="0"/>
              </a:rPr>
              <a:t>All the facts about objects in our </a:t>
            </a:r>
            <a:r>
              <a:rPr lang="en-US" sz="6200" dirty="0" smtClean="0">
                <a:latin typeface="Times New Roman" panose="02020603050405020304" pitchFamily="18" charset="0"/>
                <a:cs typeface="Times New Roman" panose="02020603050405020304" pitchFamily="18" charset="0"/>
              </a:rPr>
              <a:t>domain world. </a:t>
            </a:r>
            <a:r>
              <a:rPr lang="en-US" sz="6200" dirty="0">
                <a:latin typeface="Times New Roman" panose="02020603050405020304" pitchFamily="18" charset="0"/>
                <a:cs typeface="Times New Roman" panose="02020603050405020304" pitchFamily="18" charset="0"/>
              </a:rPr>
              <a:t>E.g., Guitars contains strings, trumpets are brass instruments.</a:t>
            </a:r>
          </a:p>
          <a:p>
            <a:pPr algn="just">
              <a:lnSpc>
                <a:spcPct val="120000"/>
              </a:lnSpc>
              <a:buFont typeface="Wingdings" panose="05000000000000000000" pitchFamily="2" charset="2"/>
              <a:buChar char="v"/>
            </a:pPr>
            <a:r>
              <a:rPr lang="en-US" sz="6200" b="1" i="1" u="sng" dirty="0">
                <a:latin typeface="Times New Roman" panose="02020603050405020304" pitchFamily="18" charset="0"/>
                <a:cs typeface="Times New Roman" panose="02020603050405020304" pitchFamily="18" charset="0"/>
              </a:rPr>
              <a:t>Events:</a:t>
            </a:r>
            <a:r>
              <a:rPr lang="en-US" sz="6200" dirty="0">
                <a:latin typeface="Times New Roman" panose="02020603050405020304" pitchFamily="18" charset="0"/>
                <a:cs typeface="Times New Roman" panose="02020603050405020304" pitchFamily="18" charset="0"/>
              </a:rPr>
              <a:t> Events are the actions which occur in our </a:t>
            </a:r>
            <a:r>
              <a:rPr lang="en-US" sz="6200" dirty="0" smtClean="0">
                <a:latin typeface="Times New Roman" panose="02020603050405020304" pitchFamily="18" charset="0"/>
                <a:cs typeface="Times New Roman" panose="02020603050405020304" pitchFamily="18" charset="0"/>
              </a:rPr>
              <a:t>domain world</a:t>
            </a:r>
            <a:r>
              <a:rPr lang="en-US" sz="6200" dirty="0">
                <a:latin typeface="Times New Roman" panose="02020603050405020304" pitchFamily="18" charset="0"/>
                <a:cs typeface="Times New Roman" panose="02020603050405020304" pitchFamily="18" charset="0"/>
              </a:rPr>
              <a:t>.</a:t>
            </a:r>
          </a:p>
          <a:p>
            <a:pPr algn="just">
              <a:lnSpc>
                <a:spcPct val="120000"/>
              </a:lnSpc>
              <a:buFont typeface="Wingdings" panose="05000000000000000000" pitchFamily="2" charset="2"/>
              <a:buChar char="v"/>
            </a:pPr>
            <a:r>
              <a:rPr lang="en-US" sz="6200" b="1" i="1" u="sng" dirty="0">
                <a:latin typeface="Times New Roman" panose="02020603050405020304" pitchFamily="18" charset="0"/>
                <a:cs typeface="Times New Roman" panose="02020603050405020304" pitchFamily="18" charset="0"/>
              </a:rPr>
              <a:t>Performance:</a:t>
            </a:r>
            <a:r>
              <a:rPr lang="en-US" sz="6200" dirty="0">
                <a:latin typeface="Times New Roman" panose="02020603050405020304" pitchFamily="18" charset="0"/>
                <a:cs typeface="Times New Roman" panose="02020603050405020304" pitchFamily="18" charset="0"/>
              </a:rPr>
              <a:t> It describe behavior which involves knowledge about how to do things</a:t>
            </a:r>
            <a:r>
              <a:rPr lang="en-US" sz="6200" dirty="0" smtClean="0">
                <a:latin typeface="Times New Roman" panose="02020603050405020304" pitchFamily="18" charset="0"/>
                <a:cs typeface="Times New Roman" panose="02020603050405020304" pitchFamily="18" charset="0"/>
              </a:rPr>
              <a:t>. How it </a:t>
            </a:r>
            <a:r>
              <a:rPr lang="en-US" sz="6200" dirty="0">
                <a:latin typeface="Times New Roman" panose="02020603050405020304" pitchFamily="18" charset="0"/>
                <a:cs typeface="Times New Roman" panose="02020603050405020304" pitchFamily="18" charset="0"/>
              </a:rPr>
              <a:t> respond and act or </a:t>
            </a:r>
            <a:r>
              <a:rPr lang="en-US" sz="6200" dirty="0" smtClean="0">
                <a:latin typeface="Times New Roman" panose="02020603050405020304" pitchFamily="18" charset="0"/>
                <a:cs typeface="Times New Roman" panose="02020603050405020304" pitchFamily="18" charset="0"/>
              </a:rPr>
              <a:t>how efficiently it reacts.</a:t>
            </a:r>
            <a:endParaRPr lang="en-US" sz="62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v"/>
            </a:pPr>
            <a:r>
              <a:rPr lang="en-US" sz="6200" b="1" i="1" u="sng" dirty="0">
                <a:latin typeface="Times New Roman" panose="02020603050405020304" pitchFamily="18" charset="0"/>
                <a:cs typeface="Times New Roman" panose="02020603050405020304" pitchFamily="18" charset="0"/>
              </a:rPr>
              <a:t>Meta-knowledge:</a:t>
            </a:r>
            <a:r>
              <a:rPr lang="en-US" sz="6200" i="1" dirty="0">
                <a:latin typeface="Times New Roman" panose="02020603050405020304" pitchFamily="18" charset="0"/>
                <a:cs typeface="Times New Roman" panose="02020603050405020304" pitchFamily="18" charset="0"/>
              </a:rPr>
              <a:t> </a:t>
            </a:r>
            <a:r>
              <a:rPr lang="en-US" sz="6200" dirty="0">
                <a:latin typeface="Times New Roman" panose="02020603050405020304" pitchFamily="18" charset="0"/>
                <a:cs typeface="Times New Roman" panose="02020603050405020304" pitchFamily="18" charset="0"/>
              </a:rPr>
              <a:t>It is knowledge about </a:t>
            </a:r>
            <a:r>
              <a:rPr lang="en-US" sz="6200" dirty="0" smtClean="0">
                <a:latin typeface="Times New Roman" panose="02020603050405020304" pitchFamily="18" charset="0"/>
                <a:cs typeface="Times New Roman" panose="02020603050405020304" pitchFamily="18" charset="0"/>
              </a:rPr>
              <a:t>the all the knowledge that we consider in our domain.</a:t>
            </a:r>
            <a:endParaRPr lang="en-US" sz="62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v"/>
            </a:pPr>
            <a:r>
              <a:rPr lang="en-US" sz="6200" b="1" i="1" u="sng" dirty="0">
                <a:latin typeface="Times New Roman" panose="02020603050405020304" pitchFamily="18" charset="0"/>
                <a:cs typeface="Times New Roman" panose="02020603050405020304" pitchFamily="18" charset="0"/>
              </a:rPr>
              <a:t>Facts:</a:t>
            </a:r>
            <a:r>
              <a:rPr lang="en-US" sz="6200" i="1" u="sng" dirty="0">
                <a:latin typeface="Times New Roman" panose="02020603050405020304" pitchFamily="18" charset="0"/>
                <a:cs typeface="Times New Roman" panose="02020603050405020304" pitchFamily="18" charset="0"/>
              </a:rPr>
              <a:t> </a:t>
            </a:r>
            <a:r>
              <a:rPr lang="en-US" sz="6200" dirty="0">
                <a:latin typeface="Times New Roman" panose="02020603050405020304" pitchFamily="18" charset="0"/>
                <a:cs typeface="Times New Roman" panose="02020603050405020304" pitchFamily="18" charset="0"/>
              </a:rPr>
              <a:t>Facts are the truths about the real world and </a:t>
            </a:r>
            <a:r>
              <a:rPr lang="en-US" sz="6200" dirty="0" smtClean="0">
                <a:latin typeface="Times New Roman" panose="02020603050405020304" pitchFamily="18" charset="0"/>
                <a:cs typeface="Times New Roman" panose="02020603050405020304" pitchFamily="18" charset="0"/>
              </a:rPr>
              <a:t>the domain what </a:t>
            </a:r>
            <a:r>
              <a:rPr lang="en-US" sz="6200" dirty="0">
                <a:latin typeface="Times New Roman" panose="02020603050405020304" pitchFamily="18" charset="0"/>
                <a:cs typeface="Times New Roman" panose="02020603050405020304" pitchFamily="18" charset="0"/>
              </a:rPr>
              <a:t>we represent.</a:t>
            </a:r>
          </a:p>
          <a:p>
            <a:pPr marL="0" indent="0" algn="just">
              <a:lnSpc>
                <a:spcPct val="120000"/>
              </a:lnSpc>
              <a:buNone/>
            </a:pPr>
            <a:r>
              <a:rPr lang="en-US" sz="6200" b="1" i="1" u="sng" dirty="0">
                <a:latin typeface="Times New Roman" panose="02020603050405020304" pitchFamily="18" charset="0"/>
                <a:cs typeface="Times New Roman" panose="02020603050405020304" pitchFamily="18" charset="0"/>
              </a:rPr>
              <a:t>Knowledge-Base:</a:t>
            </a:r>
            <a:r>
              <a:rPr lang="en-US" sz="6200" dirty="0">
                <a:solidFill>
                  <a:srgbClr val="FF856D"/>
                </a:solidFill>
                <a:latin typeface="Times New Roman" panose="02020603050405020304" pitchFamily="18" charset="0"/>
                <a:cs typeface="Times New Roman" panose="02020603050405020304" pitchFamily="18" charset="0"/>
              </a:rPr>
              <a:t> </a:t>
            </a:r>
            <a:r>
              <a:rPr lang="en-US" sz="6200" dirty="0">
                <a:latin typeface="Times New Roman" panose="02020603050405020304" pitchFamily="18" charset="0"/>
                <a:cs typeface="Times New Roman" panose="02020603050405020304" pitchFamily="18" charset="0"/>
              </a:rPr>
              <a:t>The central component of the knowledge-based agents is the knowledge base. It is represented as KB. The Knowledgebase is a group of the Sentences (Here, sentences are used as </a:t>
            </a:r>
            <a:r>
              <a:rPr lang="en-US" sz="6200" dirty="0" smtClean="0">
                <a:latin typeface="Times New Roman" panose="02020603050405020304" pitchFamily="18" charset="0"/>
                <a:cs typeface="Times New Roman" panose="02020603050405020304" pitchFamily="18" charset="0"/>
              </a:rPr>
              <a:t>a technical </a:t>
            </a:r>
            <a:r>
              <a:rPr lang="en-US" sz="6200" dirty="0">
                <a:latin typeface="Times New Roman" panose="02020603050405020304" pitchFamily="18" charset="0"/>
                <a:cs typeface="Times New Roman" panose="02020603050405020304" pitchFamily="18" charset="0"/>
              </a:rPr>
              <a:t>term </a:t>
            </a:r>
            <a:r>
              <a:rPr lang="en-US" sz="6200" dirty="0" smtClean="0">
                <a:latin typeface="Times New Roman" panose="02020603050405020304" pitchFamily="18" charset="0"/>
                <a:cs typeface="Times New Roman" panose="02020603050405020304" pitchFamily="18" charset="0"/>
              </a:rPr>
              <a:t>– (NLP )and </a:t>
            </a:r>
            <a:r>
              <a:rPr lang="en-US" sz="6200" dirty="0">
                <a:latin typeface="Times New Roman" panose="02020603050405020304" pitchFamily="18" charset="0"/>
                <a:cs typeface="Times New Roman" panose="02020603050405020304" pitchFamily="18" charset="0"/>
              </a:rPr>
              <a:t>not identical with the English language).</a:t>
            </a:r>
          </a:p>
          <a:p>
            <a:endParaRPr lang="en-US" dirty="0"/>
          </a:p>
        </p:txBody>
      </p:sp>
    </p:spTree>
    <p:extLst>
      <p:ext uri="{BB962C8B-B14F-4D97-AF65-F5344CB8AC3E}">
        <p14:creationId xmlns:p14="http://schemas.microsoft.com/office/powerpoint/2010/main" val="33160617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3194</TotalTime>
  <Words>4164</Words>
  <Application>Microsoft Office PowerPoint</Application>
  <PresentationFormat>On-screen Show (16:9)</PresentationFormat>
  <Paragraphs>457</Paragraphs>
  <Slides>59</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59</vt:i4>
      </vt:variant>
    </vt:vector>
  </HeadingPairs>
  <TitlesOfParts>
    <vt:vector size="71" baseType="lpstr">
      <vt:lpstr>Arial</vt:lpstr>
      <vt:lpstr>Calibri</vt:lpstr>
      <vt:lpstr>Courier New</vt:lpstr>
      <vt:lpstr>Dubai</vt:lpstr>
      <vt:lpstr>Georgia</vt:lpstr>
      <vt:lpstr>medium-content-serif-font</vt:lpstr>
      <vt:lpstr>Symbol</vt:lpstr>
      <vt:lpstr>times new roman</vt:lpstr>
      <vt:lpstr>times new roman</vt:lpstr>
      <vt:lpstr>verdana</vt:lpstr>
      <vt:lpstr>Wingdings</vt:lpstr>
      <vt:lpstr>Office Theme</vt:lpstr>
      <vt:lpstr>Intelligent Systems </vt:lpstr>
      <vt:lpstr>CONTENTS</vt:lpstr>
      <vt:lpstr>Symbolic AI Vs Nonsymbolic AI </vt:lpstr>
      <vt:lpstr>PowerPoint Presentation</vt:lpstr>
      <vt:lpstr>PowerPoint Presentation</vt:lpstr>
      <vt:lpstr>PowerPoint Presentation</vt:lpstr>
      <vt:lpstr>Knowledge Representation Fundamentals</vt:lpstr>
      <vt:lpstr>Knowledge &amp; Meta-knowledge</vt:lpstr>
      <vt:lpstr>What To Represent ? </vt:lpstr>
      <vt:lpstr>PowerPoint Presentation</vt:lpstr>
      <vt:lpstr>Symbolic Knowledge Representation                 Techniques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Logical Reasoning</vt:lpstr>
      <vt:lpstr>PowerPoint Presentation</vt:lpstr>
      <vt:lpstr>PowerPoint Presentation</vt:lpstr>
      <vt:lpstr>PowerPoint Presentation</vt:lpstr>
      <vt:lpstr>PowerPoint Presentation</vt:lpstr>
      <vt:lpstr>PowerPoint Presentation</vt:lpstr>
      <vt:lpstr>2. Induction </vt:lpstr>
      <vt:lpstr>PowerPoint Presentation</vt:lpstr>
      <vt:lpstr>Deduction Example </vt:lpstr>
      <vt:lpstr>PowerPoint Presentation</vt:lpstr>
      <vt:lpstr>Induction Example </vt:lpstr>
      <vt:lpstr>PowerPoint Presentation</vt:lpstr>
      <vt:lpstr>Abduction Example</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john varghese</cp:lastModifiedBy>
  <cp:revision>422</cp:revision>
  <dcterms:created xsi:type="dcterms:W3CDTF">2013-08-21T19:17:07Z</dcterms:created>
  <dcterms:modified xsi:type="dcterms:W3CDTF">2020-06-20T14:11:31Z</dcterms:modified>
</cp:coreProperties>
</file>