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40"/>
  </p:handoutMasterIdLst>
  <p:sldIdLst>
    <p:sldId id="274" r:id="rId2"/>
    <p:sldId id="256" r:id="rId3"/>
    <p:sldId id="258" r:id="rId4"/>
    <p:sldId id="257" r:id="rId5"/>
    <p:sldId id="281" r:id="rId6"/>
    <p:sldId id="282" r:id="rId7"/>
    <p:sldId id="260" r:id="rId8"/>
    <p:sldId id="305" r:id="rId9"/>
    <p:sldId id="311" r:id="rId10"/>
    <p:sldId id="261" r:id="rId11"/>
    <p:sldId id="276" r:id="rId12"/>
    <p:sldId id="262" r:id="rId13"/>
    <p:sldId id="267" r:id="rId14"/>
    <p:sldId id="264" r:id="rId15"/>
    <p:sldId id="283" r:id="rId16"/>
    <p:sldId id="265" r:id="rId17"/>
    <p:sldId id="263" r:id="rId18"/>
    <p:sldId id="266" r:id="rId19"/>
    <p:sldId id="268" r:id="rId20"/>
    <p:sldId id="277" r:id="rId21"/>
    <p:sldId id="269" r:id="rId22"/>
    <p:sldId id="280" r:id="rId23"/>
    <p:sldId id="270" r:id="rId24"/>
    <p:sldId id="297" r:id="rId25"/>
    <p:sldId id="298" r:id="rId26"/>
    <p:sldId id="296" r:id="rId27"/>
    <p:sldId id="271" r:id="rId28"/>
    <p:sldId id="299" r:id="rId29"/>
    <p:sldId id="272" r:id="rId30"/>
    <p:sldId id="273" r:id="rId31"/>
    <p:sldId id="279" r:id="rId32"/>
    <p:sldId id="278" r:id="rId33"/>
    <p:sldId id="287" r:id="rId34"/>
    <p:sldId id="288" r:id="rId35"/>
    <p:sldId id="286" r:id="rId36"/>
    <p:sldId id="289" r:id="rId37"/>
    <p:sldId id="285" r:id="rId38"/>
    <p:sldId id="295" r:id="rId39"/>
  </p:sldIdLst>
  <p:sldSz cx="12192000" cy="6858000"/>
  <p:notesSz cx="6797675" cy="99282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ED5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68" d="100"/>
          <a:sy n="68" d="100"/>
        </p:scale>
        <p:origin x="96"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13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50443" y="0"/>
            <a:ext cx="2945659" cy="498135"/>
          </a:xfrm>
          <a:prstGeom prst="rect">
            <a:avLst/>
          </a:prstGeom>
        </p:spPr>
        <p:txBody>
          <a:bodyPr vert="horz" lIns="91440" tIns="45720" rIns="91440" bIns="45720" rtlCol="0"/>
          <a:lstStyle>
            <a:lvl1pPr algn="r">
              <a:defRPr sz="1200"/>
            </a:lvl1pPr>
          </a:lstStyle>
          <a:p>
            <a:fld id="{7B7D9523-2350-4446-A816-EC123594CDA5}" type="datetimeFigureOut">
              <a:rPr lang="en-US" smtClean="0"/>
              <a:t>6/2/2021</a:t>
            </a:fld>
            <a:endParaRPr lang="en-US"/>
          </a:p>
        </p:txBody>
      </p:sp>
      <p:sp>
        <p:nvSpPr>
          <p:cNvPr id="4" name="Footer Placeholder 3"/>
          <p:cNvSpPr>
            <a:spLocks noGrp="1"/>
          </p:cNvSpPr>
          <p:nvPr>
            <p:ph type="ftr" sz="quarter" idx="2"/>
          </p:nvPr>
        </p:nvSpPr>
        <p:spPr>
          <a:xfrm>
            <a:off x="0" y="9430091"/>
            <a:ext cx="2945659" cy="498134"/>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50443" y="9430091"/>
            <a:ext cx="2945659" cy="498134"/>
          </a:xfrm>
          <a:prstGeom prst="rect">
            <a:avLst/>
          </a:prstGeom>
        </p:spPr>
        <p:txBody>
          <a:bodyPr vert="horz" lIns="91440" tIns="45720" rIns="91440" bIns="45720" rtlCol="0" anchor="b"/>
          <a:lstStyle>
            <a:lvl1pPr algn="r">
              <a:defRPr sz="1200"/>
            </a:lvl1pPr>
          </a:lstStyle>
          <a:p>
            <a:fld id="{44C07744-8A18-4AF0-BA12-C7D002330118}" type="slidenum">
              <a:rPr lang="en-US" smtClean="0"/>
              <a:t>‹#›</a:t>
            </a:fld>
            <a:endParaRPr lang="en-US"/>
          </a:p>
        </p:txBody>
      </p:sp>
    </p:spTree>
    <p:extLst>
      <p:ext uri="{BB962C8B-B14F-4D97-AF65-F5344CB8AC3E}">
        <p14:creationId xmlns:p14="http://schemas.microsoft.com/office/powerpoint/2010/main" val="1771016035"/>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SG"/>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SG"/>
          </a:p>
        </p:txBody>
      </p:sp>
      <p:sp>
        <p:nvSpPr>
          <p:cNvPr id="4" name="Date Placeholder 3"/>
          <p:cNvSpPr>
            <a:spLocks noGrp="1"/>
          </p:cNvSpPr>
          <p:nvPr>
            <p:ph type="dt" sz="half" idx="10"/>
          </p:nvPr>
        </p:nvSpPr>
        <p:spPr/>
        <p:txBody>
          <a:bodyPr/>
          <a:lstStyle/>
          <a:p>
            <a:fld id="{E806647C-55C7-4077-A1C7-146A9FA2D71C}" type="datetimeFigureOut">
              <a:rPr lang="en-SG" smtClean="0"/>
              <a:t>2/6/2021</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66A3B329-7F3D-4011-ABB5-FAE8421B7D7F}" type="slidenum">
              <a:rPr lang="en-SG" smtClean="0"/>
              <a:t>‹#›</a:t>
            </a:fld>
            <a:endParaRPr lang="en-SG"/>
          </a:p>
        </p:txBody>
      </p:sp>
    </p:spTree>
    <p:extLst>
      <p:ext uri="{BB962C8B-B14F-4D97-AF65-F5344CB8AC3E}">
        <p14:creationId xmlns:p14="http://schemas.microsoft.com/office/powerpoint/2010/main" val="11035944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p>
            <a:fld id="{E806647C-55C7-4077-A1C7-146A9FA2D71C}" type="datetimeFigureOut">
              <a:rPr lang="en-SG" smtClean="0"/>
              <a:t>2/6/2021</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66A3B329-7F3D-4011-ABB5-FAE8421B7D7F}" type="slidenum">
              <a:rPr lang="en-SG" smtClean="0"/>
              <a:t>‹#›</a:t>
            </a:fld>
            <a:endParaRPr lang="en-SG"/>
          </a:p>
        </p:txBody>
      </p:sp>
    </p:spTree>
    <p:extLst>
      <p:ext uri="{BB962C8B-B14F-4D97-AF65-F5344CB8AC3E}">
        <p14:creationId xmlns:p14="http://schemas.microsoft.com/office/powerpoint/2010/main" val="18018620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SG"/>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p>
            <a:fld id="{E806647C-55C7-4077-A1C7-146A9FA2D71C}" type="datetimeFigureOut">
              <a:rPr lang="en-SG" smtClean="0"/>
              <a:t>2/6/2021</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66A3B329-7F3D-4011-ABB5-FAE8421B7D7F}" type="slidenum">
              <a:rPr lang="en-SG" smtClean="0"/>
              <a:t>‹#›</a:t>
            </a:fld>
            <a:endParaRPr lang="en-SG"/>
          </a:p>
        </p:txBody>
      </p:sp>
    </p:spTree>
    <p:extLst>
      <p:ext uri="{BB962C8B-B14F-4D97-AF65-F5344CB8AC3E}">
        <p14:creationId xmlns:p14="http://schemas.microsoft.com/office/powerpoint/2010/main" val="1353968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p>
            <a:fld id="{E806647C-55C7-4077-A1C7-146A9FA2D71C}" type="datetimeFigureOut">
              <a:rPr lang="en-SG" smtClean="0"/>
              <a:t>2/6/2021</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66A3B329-7F3D-4011-ABB5-FAE8421B7D7F}" type="slidenum">
              <a:rPr lang="en-SG" smtClean="0"/>
              <a:t>‹#›</a:t>
            </a:fld>
            <a:endParaRPr lang="en-SG"/>
          </a:p>
        </p:txBody>
      </p:sp>
    </p:spTree>
    <p:extLst>
      <p:ext uri="{BB962C8B-B14F-4D97-AF65-F5344CB8AC3E}">
        <p14:creationId xmlns:p14="http://schemas.microsoft.com/office/powerpoint/2010/main" val="2070118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SG"/>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806647C-55C7-4077-A1C7-146A9FA2D71C}" type="datetimeFigureOut">
              <a:rPr lang="en-SG" smtClean="0"/>
              <a:t>2/6/2021</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66A3B329-7F3D-4011-ABB5-FAE8421B7D7F}" type="slidenum">
              <a:rPr lang="en-SG" smtClean="0"/>
              <a:t>‹#›</a:t>
            </a:fld>
            <a:endParaRPr lang="en-SG"/>
          </a:p>
        </p:txBody>
      </p:sp>
    </p:spTree>
    <p:extLst>
      <p:ext uri="{BB962C8B-B14F-4D97-AF65-F5344CB8AC3E}">
        <p14:creationId xmlns:p14="http://schemas.microsoft.com/office/powerpoint/2010/main" val="12262949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Date Placeholder 4"/>
          <p:cNvSpPr>
            <a:spLocks noGrp="1"/>
          </p:cNvSpPr>
          <p:nvPr>
            <p:ph type="dt" sz="half" idx="10"/>
          </p:nvPr>
        </p:nvSpPr>
        <p:spPr/>
        <p:txBody>
          <a:bodyPr/>
          <a:lstStyle/>
          <a:p>
            <a:fld id="{E806647C-55C7-4077-A1C7-146A9FA2D71C}" type="datetimeFigureOut">
              <a:rPr lang="en-SG" smtClean="0"/>
              <a:t>2/6/2021</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66A3B329-7F3D-4011-ABB5-FAE8421B7D7F}" type="slidenum">
              <a:rPr lang="en-SG" smtClean="0"/>
              <a:t>‹#›</a:t>
            </a:fld>
            <a:endParaRPr lang="en-SG"/>
          </a:p>
        </p:txBody>
      </p:sp>
    </p:spTree>
    <p:extLst>
      <p:ext uri="{BB962C8B-B14F-4D97-AF65-F5344CB8AC3E}">
        <p14:creationId xmlns:p14="http://schemas.microsoft.com/office/powerpoint/2010/main" val="4167757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SG"/>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7" name="Date Placeholder 6"/>
          <p:cNvSpPr>
            <a:spLocks noGrp="1"/>
          </p:cNvSpPr>
          <p:nvPr>
            <p:ph type="dt" sz="half" idx="10"/>
          </p:nvPr>
        </p:nvSpPr>
        <p:spPr/>
        <p:txBody>
          <a:bodyPr/>
          <a:lstStyle/>
          <a:p>
            <a:fld id="{E806647C-55C7-4077-A1C7-146A9FA2D71C}" type="datetimeFigureOut">
              <a:rPr lang="en-SG" smtClean="0"/>
              <a:t>2/6/2021</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66A3B329-7F3D-4011-ABB5-FAE8421B7D7F}" type="slidenum">
              <a:rPr lang="en-SG" smtClean="0"/>
              <a:t>‹#›</a:t>
            </a:fld>
            <a:endParaRPr lang="en-SG"/>
          </a:p>
        </p:txBody>
      </p:sp>
    </p:spTree>
    <p:extLst>
      <p:ext uri="{BB962C8B-B14F-4D97-AF65-F5344CB8AC3E}">
        <p14:creationId xmlns:p14="http://schemas.microsoft.com/office/powerpoint/2010/main" val="41700125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Date Placeholder 2"/>
          <p:cNvSpPr>
            <a:spLocks noGrp="1"/>
          </p:cNvSpPr>
          <p:nvPr>
            <p:ph type="dt" sz="half" idx="10"/>
          </p:nvPr>
        </p:nvSpPr>
        <p:spPr/>
        <p:txBody>
          <a:bodyPr/>
          <a:lstStyle/>
          <a:p>
            <a:fld id="{E806647C-55C7-4077-A1C7-146A9FA2D71C}" type="datetimeFigureOut">
              <a:rPr lang="en-SG" smtClean="0"/>
              <a:t>2/6/2021</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66A3B329-7F3D-4011-ABB5-FAE8421B7D7F}" type="slidenum">
              <a:rPr lang="en-SG" smtClean="0"/>
              <a:t>‹#›</a:t>
            </a:fld>
            <a:endParaRPr lang="en-SG"/>
          </a:p>
        </p:txBody>
      </p:sp>
    </p:spTree>
    <p:extLst>
      <p:ext uri="{BB962C8B-B14F-4D97-AF65-F5344CB8AC3E}">
        <p14:creationId xmlns:p14="http://schemas.microsoft.com/office/powerpoint/2010/main" val="30145785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06647C-55C7-4077-A1C7-146A9FA2D71C}" type="datetimeFigureOut">
              <a:rPr lang="en-SG" smtClean="0"/>
              <a:t>2/6/2021</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66A3B329-7F3D-4011-ABB5-FAE8421B7D7F}" type="slidenum">
              <a:rPr lang="en-SG" smtClean="0"/>
              <a:t>‹#›</a:t>
            </a:fld>
            <a:endParaRPr lang="en-SG"/>
          </a:p>
        </p:txBody>
      </p:sp>
    </p:spTree>
    <p:extLst>
      <p:ext uri="{BB962C8B-B14F-4D97-AF65-F5344CB8AC3E}">
        <p14:creationId xmlns:p14="http://schemas.microsoft.com/office/powerpoint/2010/main" val="35512898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SG"/>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806647C-55C7-4077-A1C7-146A9FA2D71C}" type="datetimeFigureOut">
              <a:rPr lang="en-SG" smtClean="0"/>
              <a:t>2/6/2021</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66A3B329-7F3D-4011-ABB5-FAE8421B7D7F}" type="slidenum">
              <a:rPr lang="en-SG" smtClean="0"/>
              <a:t>‹#›</a:t>
            </a:fld>
            <a:endParaRPr lang="en-SG"/>
          </a:p>
        </p:txBody>
      </p:sp>
    </p:spTree>
    <p:extLst>
      <p:ext uri="{BB962C8B-B14F-4D97-AF65-F5344CB8AC3E}">
        <p14:creationId xmlns:p14="http://schemas.microsoft.com/office/powerpoint/2010/main" val="7936314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SG"/>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806647C-55C7-4077-A1C7-146A9FA2D71C}" type="datetimeFigureOut">
              <a:rPr lang="en-SG" smtClean="0"/>
              <a:t>2/6/2021</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66A3B329-7F3D-4011-ABB5-FAE8421B7D7F}" type="slidenum">
              <a:rPr lang="en-SG" smtClean="0"/>
              <a:t>‹#›</a:t>
            </a:fld>
            <a:endParaRPr lang="en-SG"/>
          </a:p>
        </p:txBody>
      </p:sp>
    </p:spTree>
    <p:extLst>
      <p:ext uri="{BB962C8B-B14F-4D97-AF65-F5344CB8AC3E}">
        <p14:creationId xmlns:p14="http://schemas.microsoft.com/office/powerpoint/2010/main" val="2047921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SG"/>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06647C-55C7-4077-A1C7-146A9FA2D71C}" type="datetimeFigureOut">
              <a:rPr lang="en-SG" smtClean="0"/>
              <a:t>2/6/2021</a:t>
            </a:fld>
            <a:endParaRPr lang="en-SG"/>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A3B329-7F3D-4011-ABB5-FAE8421B7D7F}" type="slidenum">
              <a:rPr lang="en-SG" smtClean="0"/>
              <a:t>‹#›</a:t>
            </a:fld>
            <a:endParaRPr lang="en-SG"/>
          </a:p>
        </p:txBody>
      </p:sp>
    </p:spTree>
    <p:extLst>
      <p:ext uri="{BB962C8B-B14F-4D97-AF65-F5344CB8AC3E}">
        <p14:creationId xmlns:p14="http://schemas.microsoft.com/office/powerpoint/2010/main" val="21328162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17.png"/></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28.png"/></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3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1058" y="-1"/>
            <a:ext cx="12193058" cy="6858003"/>
            <a:chOff x="-1058" y="-1"/>
            <a:chExt cx="12193058" cy="6858003"/>
          </a:xfrm>
        </p:grpSpPr>
        <p:pic>
          <p:nvPicPr>
            <p:cNvPr id="2" name="Picture 1"/>
            <p:cNvPicPr>
              <a:picLocks noChangeAspect="1"/>
            </p:cNvPicPr>
            <p:nvPr/>
          </p:nvPicPr>
          <p:blipFill>
            <a:blip r:embed="rId2"/>
            <a:stretch>
              <a:fillRect/>
            </a:stretch>
          </p:blipFill>
          <p:spPr>
            <a:xfrm>
              <a:off x="0" y="0"/>
              <a:ext cx="12192000" cy="1210954"/>
            </a:xfrm>
            <a:prstGeom prst="rect">
              <a:avLst/>
            </a:prstGeom>
          </p:spPr>
        </p:pic>
        <p:pic>
          <p:nvPicPr>
            <p:cNvPr id="6" name="Picture 5"/>
            <p:cNvPicPr>
              <a:picLocks noChangeAspect="1"/>
            </p:cNvPicPr>
            <p:nvPr/>
          </p:nvPicPr>
          <p:blipFill>
            <a:blip r:embed="rId3"/>
            <a:stretch>
              <a:fillRect/>
            </a:stretch>
          </p:blipFill>
          <p:spPr>
            <a:xfrm rot="16200000">
              <a:off x="-2965794" y="2965795"/>
              <a:ext cx="6858002" cy="926412"/>
            </a:xfrm>
            <a:prstGeom prst="rect">
              <a:avLst/>
            </a:prstGeom>
          </p:spPr>
        </p:pic>
        <p:pic>
          <p:nvPicPr>
            <p:cNvPr id="7" name="Picture 6"/>
            <p:cNvPicPr>
              <a:picLocks noChangeAspect="1"/>
            </p:cNvPicPr>
            <p:nvPr/>
          </p:nvPicPr>
          <p:blipFill>
            <a:blip r:embed="rId3"/>
            <a:stretch>
              <a:fillRect/>
            </a:stretch>
          </p:blipFill>
          <p:spPr>
            <a:xfrm rot="5400000">
              <a:off x="8299792" y="2965793"/>
              <a:ext cx="6858001" cy="926413"/>
            </a:xfrm>
            <a:prstGeom prst="rect">
              <a:avLst/>
            </a:prstGeom>
          </p:spPr>
        </p:pic>
        <p:pic>
          <p:nvPicPr>
            <p:cNvPr id="8" name="Picture 7"/>
            <p:cNvPicPr>
              <a:picLocks noChangeAspect="1"/>
            </p:cNvPicPr>
            <p:nvPr/>
          </p:nvPicPr>
          <p:blipFill>
            <a:blip r:embed="rId3"/>
            <a:stretch>
              <a:fillRect/>
            </a:stretch>
          </p:blipFill>
          <p:spPr>
            <a:xfrm>
              <a:off x="-1058" y="5644791"/>
              <a:ext cx="12193057" cy="1213209"/>
            </a:xfrm>
            <a:prstGeom prst="rect">
              <a:avLst/>
            </a:prstGeom>
          </p:spPr>
        </p:pic>
        <p:pic>
          <p:nvPicPr>
            <p:cNvPr id="5" name="Picture 4"/>
            <p:cNvPicPr>
              <a:picLocks noChangeAspect="1"/>
            </p:cNvPicPr>
            <p:nvPr/>
          </p:nvPicPr>
          <p:blipFill>
            <a:blip r:embed="rId4"/>
            <a:stretch>
              <a:fillRect/>
            </a:stretch>
          </p:blipFill>
          <p:spPr>
            <a:xfrm>
              <a:off x="803051" y="700046"/>
              <a:ext cx="10592829" cy="5720344"/>
            </a:xfrm>
            <a:prstGeom prst="rect">
              <a:avLst/>
            </a:prstGeom>
          </p:spPr>
        </p:pic>
      </p:grpSp>
      <p:sp>
        <p:nvSpPr>
          <p:cNvPr id="9" name="TextBox 8"/>
          <p:cNvSpPr txBox="1"/>
          <p:nvPr/>
        </p:nvSpPr>
        <p:spPr>
          <a:xfrm>
            <a:off x="1049772" y="5167735"/>
            <a:ext cx="4260555" cy="954107"/>
          </a:xfrm>
          <a:prstGeom prst="rect">
            <a:avLst/>
          </a:prstGeom>
          <a:noFill/>
        </p:spPr>
        <p:txBody>
          <a:bodyPr wrap="square" rtlCol="0">
            <a:spAutoFit/>
          </a:bodyPr>
          <a:lstStyle/>
          <a:p>
            <a:r>
              <a:rPr lang="en-US" sz="2800" b="1" dirty="0" smtClean="0">
                <a:solidFill>
                  <a:srgbClr val="CCED55"/>
                </a:solidFill>
                <a:latin typeface="Monotype Corsiva" panose="03010101010201010101" pitchFamily="66" charset="0"/>
              </a:rPr>
              <a:t>Litty Tressa George </a:t>
            </a:r>
          </a:p>
          <a:p>
            <a:r>
              <a:rPr lang="en-US" sz="2800" b="1" dirty="0" smtClean="0">
                <a:solidFill>
                  <a:srgbClr val="CCED55"/>
                </a:solidFill>
                <a:latin typeface="Monotype Corsiva" panose="03010101010201010101" pitchFamily="66" charset="0"/>
              </a:rPr>
              <a:t>FICT</a:t>
            </a:r>
            <a:endParaRPr lang="en-US" sz="2800" b="1" dirty="0">
              <a:solidFill>
                <a:srgbClr val="CCED55"/>
              </a:solidFill>
              <a:latin typeface="Monotype Corsiva" panose="03010101010201010101" pitchFamily="66" charset="0"/>
            </a:endParaRPr>
          </a:p>
        </p:txBody>
      </p:sp>
    </p:spTree>
    <p:extLst>
      <p:ext uri="{BB962C8B-B14F-4D97-AF65-F5344CB8AC3E}">
        <p14:creationId xmlns:p14="http://schemas.microsoft.com/office/powerpoint/2010/main" val="269494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61854" y="153059"/>
            <a:ext cx="12030146" cy="1104900"/>
          </a:xfrm>
          <a:prstGeom prst="rect">
            <a:avLst/>
          </a:prstGeom>
        </p:spPr>
      </p:pic>
      <p:sp>
        <p:nvSpPr>
          <p:cNvPr id="3" name="TextBox 2"/>
          <p:cNvSpPr txBox="1"/>
          <p:nvPr/>
        </p:nvSpPr>
        <p:spPr>
          <a:xfrm>
            <a:off x="3505267" y="382343"/>
            <a:ext cx="6925235" cy="646331"/>
          </a:xfrm>
          <a:prstGeom prst="rect">
            <a:avLst/>
          </a:prstGeom>
          <a:noFill/>
        </p:spPr>
        <p:txBody>
          <a:bodyPr wrap="square" rtlCol="0">
            <a:spAutoFit/>
          </a:bodyPr>
          <a:lstStyle/>
          <a:p>
            <a:r>
              <a:rPr lang="en-SG" sz="3600" b="1" u="sng" dirty="0">
                <a:latin typeface="Monotype Corsiva" panose="03010101010201010101" pitchFamily="66" charset="0"/>
              </a:rPr>
              <a:t>A</a:t>
            </a:r>
            <a:r>
              <a:rPr lang="en-SG" sz="3600" b="1" u="sng" dirty="0" smtClean="0">
                <a:latin typeface="Monotype Corsiva" panose="03010101010201010101" pitchFamily="66" charset="0"/>
              </a:rPr>
              <a:t>rtificial Neurons </a:t>
            </a:r>
            <a:endParaRPr lang="en-SG" sz="3600" b="1" u="sng" dirty="0">
              <a:latin typeface="Monotype Corsiva" panose="03010101010201010101" pitchFamily="66" charset="0"/>
            </a:endParaRPr>
          </a:p>
        </p:txBody>
      </p:sp>
      <p:sp>
        <p:nvSpPr>
          <p:cNvPr id="8" name="Rectangle 7"/>
          <p:cNvSpPr/>
          <p:nvPr/>
        </p:nvSpPr>
        <p:spPr>
          <a:xfrm>
            <a:off x="161854" y="1154734"/>
            <a:ext cx="11808473" cy="5401479"/>
          </a:xfrm>
          <a:prstGeom prst="rect">
            <a:avLst/>
          </a:prstGeom>
        </p:spPr>
        <p:txBody>
          <a:bodyPr wrap="square">
            <a:spAutoFit/>
          </a:bodyPr>
          <a:lstStyle/>
          <a:p>
            <a:pPr marL="342900" indent="-342900" algn="just">
              <a:buFont typeface="Wingdings" panose="05000000000000000000" pitchFamily="2" charset="2"/>
              <a:buChar char="v"/>
            </a:pPr>
            <a:r>
              <a:rPr lang="en-SG" sz="2300" b="0" i="0" u="none" strike="noStrike" baseline="0" dirty="0" smtClean="0">
                <a:solidFill>
                  <a:srgbClr val="C00000"/>
                </a:solidFill>
                <a:latin typeface="Times New Roman" panose="02020603050405020304" pitchFamily="18" charset="0"/>
                <a:cs typeface="Times New Roman" panose="02020603050405020304" pitchFamily="18" charset="0"/>
              </a:rPr>
              <a:t>ANN’s </a:t>
            </a:r>
            <a:r>
              <a:rPr lang="en-SG" sz="2300" b="0" i="0" u="none" strike="noStrike" baseline="0" dirty="0" smtClean="0">
                <a:solidFill>
                  <a:srgbClr val="231F20"/>
                </a:solidFill>
                <a:latin typeface="Times New Roman" panose="02020603050405020304" pitchFamily="18" charset="0"/>
                <a:cs typeface="Times New Roman" panose="02020603050405020304" pitchFamily="18" charset="0"/>
              </a:rPr>
              <a:t>are </a:t>
            </a:r>
            <a:r>
              <a:rPr lang="en-SG" sz="2300" b="0" i="0" u="none" strike="noStrike" baseline="0" dirty="0" smtClean="0">
                <a:solidFill>
                  <a:srgbClr val="C00000"/>
                </a:solidFill>
                <a:latin typeface="Times New Roman" panose="02020603050405020304" pitchFamily="18" charset="0"/>
                <a:cs typeface="Times New Roman" panose="02020603050405020304" pitchFamily="18" charset="0"/>
              </a:rPr>
              <a:t>modelled</a:t>
            </a:r>
            <a:r>
              <a:rPr lang="en-SG" sz="2300" b="0" i="0" u="none" strike="noStrike" baseline="0" dirty="0" smtClean="0">
                <a:solidFill>
                  <a:srgbClr val="231F20"/>
                </a:solidFill>
                <a:latin typeface="Times New Roman" panose="02020603050405020304" pitchFamily="18" charset="0"/>
                <a:cs typeface="Times New Roman" panose="02020603050405020304" pitchFamily="18" charset="0"/>
              </a:rPr>
              <a:t> on the </a:t>
            </a:r>
            <a:r>
              <a:rPr lang="en-SG" sz="2300" b="0" i="0" u="none" strike="noStrike" baseline="0" dirty="0" smtClean="0">
                <a:solidFill>
                  <a:srgbClr val="C00000"/>
                </a:solidFill>
                <a:latin typeface="Times New Roman" panose="02020603050405020304" pitchFamily="18" charset="0"/>
                <a:cs typeface="Times New Roman" panose="02020603050405020304" pitchFamily="18" charset="0"/>
              </a:rPr>
              <a:t>human brain </a:t>
            </a:r>
            <a:r>
              <a:rPr lang="en-SG" sz="2300" b="0" i="0" u="none" strike="noStrike" baseline="0" dirty="0" smtClean="0">
                <a:solidFill>
                  <a:srgbClr val="231F20"/>
                </a:solidFill>
                <a:latin typeface="Times New Roman" panose="02020603050405020304" pitchFamily="18" charset="0"/>
                <a:cs typeface="Times New Roman" panose="02020603050405020304" pitchFamily="18" charset="0"/>
              </a:rPr>
              <a:t>and consist of</a:t>
            </a:r>
            <a:r>
              <a:rPr lang="en-SG" sz="2300" b="0" i="0" u="none" strike="noStrike" dirty="0" smtClean="0">
                <a:solidFill>
                  <a:srgbClr val="231F20"/>
                </a:solidFill>
                <a:latin typeface="Times New Roman" panose="02020603050405020304" pitchFamily="18" charset="0"/>
                <a:cs typeface="Times New Roman" panose="02020603050405020304" pitchFamily="18" charset="0"/>
              </a:rPr>
              <a:t> </a:t>
            </a:r>
            <a:r>
              <a:rPr lang="en-SG" sz="2300" b="0" i="0" u="none" strike="noStrike" baseline="0" dirty="0" smtClean="0">
                <a:solidFill>
                  <a:srgbClr val="231F20"/>
                </a:solidFill>
                <a:latin typeface="Times New Roman" panose="02020603050405020304" pitchFamily="18" charset="0"/>
                <a:cs typeface="Times New Roman" panose="02020603050405020304" pitchFamily="18" charset="0"/>
              </a:rPr>
              <a:t>a number of </a:t>
            </a:r>
            <a:r>
              <a:rPr lang="en-SG" sz="2300" b="0" i="0" u="none" strike="noStrike" baseline="0" dirty="0" smtClean="0">
                <a:solidFill>
                  <a:srgbClr val="C00000"/>
                </a:solidFill>
                <a:latin typeface="Times New Roman" panose="02020603050405020304" pitchFamily="18" charset="0"/>
                <a:cs typeface="Times New Roman" panose="02020603050405020304" pitchFamily="18" charset="0"/>
              </a:rPr>
              <a:t>very simple and highly interconnected processors </a:t>
            </a:r>
            <a:r>
              <a:rPr lang="en-SG" sz="2300" b="0" i="0" u="none" strike="noStrike" baseline="0" dirty="0" smtClean="0">
                <a:solidFill>
                  <a:srgbClr val="231F20"/>
                </a:solidFill>
                <a:latin typeface="Times New Roman" panose="02020603050405020304" pitchFamily="18" charset="0"/>
                <a:cs typeface="Times New Roman" panose="02020603050405020304" pitchFamily="18" charset="0"/>
              </a:rPr>
              <a:t>called </a:t>
            </a:r>
            <a:r>
              <a:rPr lang="en-SG" sz="2300" b="0" i="0" u="none" strike="noStrike" baseline="0" dirty="0" smtClean="0">
                <a:solidFill>
                  <a:srgbClr val="C00000"/>
                </a:solidFill>
                <a:latin typeface="Times New Roman" panose="02020603050405020304" pitchFamily="18" charset="0"/>
                <a:cs typeface="Times New Roman" panose="02020603050405020304" pitchFamily="18" charset="0"/>
              </a:rPr>
              <a:t>artificial neurons</a:t>
            </a:r>
            <a:r>
              <a:rPr lang="en-SG" sz="2300" b="0" i="0" u="none" strike="noStrike" baseline="0" dirty="0" smtClean="0">
                <a:solidFill>
                  <a:srgbClr val="231F20"/>
                </a:solidFill>
                <a:latin typeface="Times New Roman" panose="02020603050405020304" pitchFamily="18" charset="0"/>
                <a:cs typeface="Times New Roman" panose="02020603050405020304" pitchFamily="18" charset="0"/>
              </a:rPr>
              <a:t>. </a:t>
            </a:r>
          </a:p>
          <a:p>
            <a:pPr algn="just"/>
            <a:endParaRPr lang="en-SG" sz="2300" b="0" i="0" u="none" strike="noStrike" baseline="0" dirty="0" smtClean="0">
              <a:solidFill>
                <a:srgbClr val="231F20"/>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v"/>
            </a:pPr>
            <a:r>
              <a:rPr lang="en-SG" sz="2300" b="0" i="0" u="none" strike="noStrike" baseline="0" dirty="0" smtClean="0">
                <a:solidFill>
                  <a:srgbClr val="231F20"/>
                </a:solidFill>
                <a:latin typeface="Times New Roman" panose="02020603050405020304" pitchFamily="18" charset="0"/>
                <a:cs typeface="Times New Roman" panose="02020603050405020304" pitchFamily="18" charset="0"/>
              </a:rPr>
              <a:t>Neurons in </a:t>
            </a:r>
            <a:r>
              <a:rPr lang="en-SG" sz="2300" dirty="0" smtClean="0">
                <a:solidFill>
                  <a:srgbClr val="231F20"/>
                </a:solidFill>
                <a:latin typeface="Times New Roman" panose="02020603050405020304" pitchFamily="18" charset="0"/>
                <a:cs typeface="Times New Roman" panose="02020603050405020304" pitchFamily="18" charset="0"/>
              </a:rPr>
              <a:t>ANN’s</a:t>
            </a:r>
            <a:r>
              <a:rPr lang="en-SG" sz="2300" b="0" i="0" u="none" strike="noStrike" baseline="0" dirty="0" smtClean="0">
                <a:solidFill>
                  <a:srgbClr val="231F20"/>
                </a:solidFill>
                <a:latin typeface="Times New Roman" panose="02020603050405020304" pitchFamily="18" charset="0"/>
                <a:cs typeface="Times New Roman" panose="02020603050405020304" pitchFamily="18" charset="0"/>
              </a:rPr>
              <a:t> tend</a:t>
            </a:r>
            <a:r>
              <a:rPr lang="en-SG" sz="2300" b="0" i="0" u="none" strike="noStrike" dirty="0" smtClean="0">
                <a:solidFill>
                  <a:srgbClr val="231F20"/>
                </a:solidFill>
                <a:latin typeface="Times New Roman" panose="02020603050405020304" pitchFamily="18" charset="0"/>
                <a:cs typeface="Times New Roman" panose="02020603050405020304" pitchFamily="18" charset="0"/>
              </a:rPr>
              <a:t> </a:t>
            </a:r>
            <a:r>
              <a:rPr lang="en-SG" sz="2300" b="0" i="0" u="none" strike="noStrike" baseline="0" dirty="0" smtClean="0">
                <a:solidFill>
                  <a:srgbClr val="231F20"/>
                </a:solidFill>
                <a:latin typeface="Times New Roman" panose="02020603050405020304" pitchFamily="18" charset="0"/>
                <a:cs typeface="Times New Roman" panose="02020603050405020304" pitchFamily="18" charset="0"/>
              </a:rPr>
              <a:t>to have </a:t>
            </a:r>
            <a:r>
              <a:rPr lang="en-SG" sz="2300" b="0" i="0" u="none" strike="noStrike" baseline="0" dirty="0" smtClean="0">
                <a:solidFill>
                  <a:srgbClr val="C00000"/>
                </a:solidFill>
                <a:latin typeface="Times New Roman" panose="02020603050405020304" pitchFamily="18" charset="0"/>
                <a:cs typeface="Times New Roman" panose="02020603050405020304" pitchFamily="18" charset="0"/>
              </a:rPr>
              <a:t>fewer connections than biological neurons</a:t>
            </a:r>
            <a:r>
              <a:rPr lang="en-SG" sz="2300" b="0" i="0" u="none" strike="noStrike" baseline="0" dirty="0" smtClean="0">
                <a:solidFill>
                  <a:srgbClr val="231F20"/>
                </a:solidFill>
                <a:latin typeface="Times New Roman" panose="02020603050405020304" pitchFamily="18" charset="0"/>
                <a:cs typeface="Times New Roman" panose="02020603050405020304" pitchFamily="18" charset="0"/>
              </a:rPr>
              <a:t>, and </a:t>
            </a:r>
            <a:r>
              <a:rPr lang="en-SG" sz="2300" b="0" i="0" u="none" strike="noStrike" baseline="0" dirty="0" smtClean="0">
                <a:solidFill>
                  <a:srgbClr val="C00000"/>
                </a:solidFill>
                <a:latin typeface="Times New Roman" panose="02020603050405020304" pitchFamily="18" charset="0"/>
                <a:cs typeface="Times New Roman" panose="02020603050405020304" pitchFamily="18" charset="0"/>
              </a:rPr>
              <a:t>neural networks </a:t>
            </a:r>
            <a:r>
              <a:rPr lang="en-SG" sz="2300" b="0" i="0" u="none" strike="noStrike" baseline="0" dirty="0" smtClean="0">
                <a:solidFill>
                  <a:srgbClr val="231F20"/>
                </a:solidFill>
                <a:latin typeface="Times New Roman" panose="02020603050405020304" pitchFamily="18" charset="0"/>
                <a:cs typeface="Times New Roman" panose="02020603050405020304" pitchFamily="18" charset="0"/>
              </a:rPr>
              <a:t>are all (currently) significantly </a:t>
            </a:r>
            <a:r>
              <a:rPr lang="en-SG" sz="2300" b="0" i="0" u="none" strike="noStrike" baseline="0" dirty="0" smtClean="0">
                <a:solidFill>
                  <a:srgbClr val="C00000"/>
                </a:solidFill>
                <a:latin typeface="Times New Roman" panose="02020603050405020304" pitchFamily="18" charset="0"/>
                <a:cs typeface="Times New Roman" panose="02020603050405020304" pitchFamily="18" charset="0"/>
              </a:rPr>
              <a:t>smaller in terms </a:t>
            </a:r>
            <a:r>
              <a:rPr lang="en-SG" sz="2300" b="0" i="0" u="none" strike="noStrike" baseline="0" dirty="0" smtClean="0">
                <a:solidFill>
                  <a:srgbClr val="231F20"/>
                </a:solidFill>
                <a:latin typeface="Times New Roman" panose="02020603050405020304" pitchFamily="18" charset="0"/>
                <a:cs typeface="Times New Roman" panose="02020603050405020304" pitchFamily="18" charset="0"/>
              </a:rPr>
              <a:t>of </a:t>
            </a:r>
            <a:r>
              <a:rPr lang="en-SG" sz="2300" b="0" i="0" u="none" strike="noStrike" baseline="0" dirty="0" smtClean="0">
                <a:solidFill>
                  <a:srgbClr val="C00000"/>
                </a:solidFill>
                <a:latin typeface="Times New Roman" panose="02020603050405020304" pitchFamily="18" charset="0"/>
                <a:cs typeface="Times New Roman" panose="02020603050405020304" pitchFamily="18" charset="0"/>
              </a:rPr>
              <a:t>number of neurons </a:t>
            </a:r>
            <a:r>
              <a:rPr lang="en-SG" sz="2300" b="0" i="0" u="none" strike="noStrike" baseline="0" dirty="0" smtClean="0">
                <a:solidFill>
                  <a:srgbClr val="231F20"/>
                </a:solidFill>
                <a:latin typeface="Times New Roman" panose="02020603050405020304" pitchFamily="18" charset="0"/>
                <a:cs typeface="Times New Roman" panose="02020603050405020304" pitchFamily="18" charset="0"/>
              </a:rPr>
              <a:t>than</a:t>
            </a:r>
            <a:r>
              <a:rPr lang="en-SG" sz="2300" b="0" i="0" u="none" strike="noStrike" dirty="0" smtClean="0">
                <a:solidFill>
                  <a:srgbClr val="231F20"/>
                </a:solidFill>
                <a:latin typeface="Times New Roman" panose="02020603050405020304" pitchFamily="18" charset="0"/>
                <a:cs typeface="Times New Roman" panose="02020603050405020304" pitchFamily="18" charset="0"/>
              </a:rPr>
              <a:t> </a:t>
            </a:r>
            <a:r>
              <a:rPr lang="en-SG" sz="2300" b="0" i="0" u="none" strike="noStrike" baseline="0" dirty="0" smtClean="0">
                <a:solidFill>
                  <a:srgbClr val="231F20"/>
                </a:solidFill>
                <a:latin typeface="Times New Roman" panose="02020603050405020304" pitchFamily="18" charset="0"/>
                <a:cs typeface="Times New Roman" panose="02020603050405020304" pitchFamily="18" charset="0"/>
              </a:rPr>
              <a:t>the human brain.</a:t>
            </a:r>
          </a:p>
          <a:p>
            <a:pPr algn="just"/>
            <a:endParaRPr lang="en-SG" sz="2300" b="0" i="0" u="none" strike="noStrike" baseline="0" dirty="0" smtClean="0">
              <a:solidFill>
                <a:srgbClr val="231F20"/>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v"/>
            </a:pPr>
            <a:r>
              <a:rPr lang="en-SG" sz="2300" dirty="0" smtClean="0">
                <a:latin typeface="Times New Roman" panose="02020603050405020304" pitchFamily="18" charset="0"/>
                <a:cs typeface="Times New Roman" panose="02020603050405020304" pitchFamily="18" charset="0"/>
              </a:rPr>
              <a:t>The neurons that we examine in this chapter were invented by </a:t>
            </a:r>
            <a:r>
              <a:rPr lang="en-SG" sz="2300" dirty="0" smtClean="0">
                <a:solidFill>
                  <a:srgbClr val="C00000"/>
                </a:solidFill>
                <a:latin typeface="Times New Roman" panose="02020603050405020304" pitchFamily="18" charset="0"/>
                <a:cs typeface="Times New Roman" panose="02020603050405020304" pitchFamily="18" charset="0"/>
              </a:rPr>
              <a:t>McCulloch  and Pitts </a:t>
            </a:r>
            <a:r>
              <a:rPr lang="en-SG" sz="2300" dirty="0" smtClean="0">
                <a:latin typeface="Times New Roman" panose="02020603050405020304" pitchFamily="18" charset="0"/>
                <a:cs typeface="Times New Roman" panose="02020603050405020304" pitchFamily="18" charset="0"/>
              </a:rPr>
              <a:t>(1943) and so are often referred to as </a:t>
            </a:r>
            <a:r>
              <a:rPr lang="en-SG" sz="2300" dirty="0" smtClean="0">
                <a:solidFill>
                  <a:srgbClr val="C00000"/>
                </a:solidFill>
                <a:latin typeface="Times New Roman" panose="02020603050405020304" pitchFamily="18" charset="0"/>
                <a:cs typeface="Times New Roman" panose="02020603050405020304" pitchFamily="18" charset="0"/>
              </a:rPr>
              <a:t>McCulloch and Pitts neurons</a:t>
            </a:r>
            <a:r>
              <a:rPr lang="en-SG" sz="2300" dirty="0" smtClean="0">
                <a:latin typeface="Times New Roman" panose="02020603050405020304" pitchFamily="18" charset="0"/>
                <a:cs typeface="Times New Roman" panose="02020603050405020304" pitchFamily="18" charset="0"/>
              </a:rPr>
              <a:t>.</a:t>
            </a:r>
          </a:p>
          <a:p>
            <a:pPr algn="just"/>
            <a:endParaRPr lang="en-SG" sz="2300" dirty="0" smtClean="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v"/>
            </a:pPr>
            <a:r>
              <a:rPr lang="en-SG" sz="2300" dirty="0" smtClean="0">
                <a:latin typeface="Times New Roman" panose="02020603050405020304" pitchFamily="18" charset="0"/>
                <a:cs typeface="Times New Roman" panose="02020603050405020304" pitchFamily="18" charset="0"/>
              </a:rPr>
              <a:t>Each </a:t>
            </a:r>
            <a:r>
              <a:rPr lang="en-SG" sz="2300" dirty="0" smtClean="0">
                <a:solidFill>
                  <a:srgbClr val="C00000"/>
                </a:solidFill>
                <a:latin typeface="Times New Roman" panose="02020603050405020304" pitchFamily="18" charset="0"/>
                <a:cs typeface="Times New Roman" panose="02020603050405020304" pitchFamily="18" charset="0"/>
              </a:rPr>
              <a:t>neuron</a:t>
            </a:r>
            <a:r>
              <a:rPr lang="en-SG" sz="2300" dirty="0" smtClean="0">
                <a:latin typeface="Times New Roman" panose="02020603050405020304" pitchFamily="18" charset="0"/>
                <a:cs typeface="Times New Roman" panose="02020603050405020304" pitchFamily="18" charset="0"/>
              </a:rPr>
              <a:t> (or node) in a neural network </a:t>
            </a:r>
            <a:r>
              <a:rPr lang="en-SG" sz="2300" dirty="0" smtClean="0">
                <a:solidFill>
                  <a:srgbClr val="C00000"/>
                </a:solidFill>
                <a:latin typeface="Times New Roman" panose="02020603050405020304" pitchFamily="18" charset="0"/>
                <a:cs typeface="Times New Roman" panose="02020603050405020304" pitchFamily="18" charset="0"/>
              </a:rPr>
              <a:t>receives a number of inputs</a:t>
            </a:r>
            <a:r>
              <a:rPr lang="en-SG" sz="2300" dirty="0" smtClean="0">
                <a:latin typeface="Times New Roman" panose="02020603050405020304" pitchFamily="18" charset="0"/>
                <a:cs typeface="Times New Roman" panose="02020603050405020304" pitchFamily="18" charset="0"/>
              </a:rPr>
              <a:t>, but </a:t>
            </a:r>
            <a:r>
              <a:rPr lang="en-SG" sz="2300" dirty="0" smtClean="0">
                <a:solidFill>
                  <a:srgbClr val="C00000"/>
                </a:solidFill>
                <a:latin typeface="Times New Roman" panose="02020603050405020304" pitchFamily="18" charset="0"/>
                <a:cs typeface="Times New Roman" panose="02020603050405020304" pitchFamily="18" charset="0"/>
              </a:rPr>
              <a:t>never produces more than one output</a:t>
            </a:r>
            <a:r>
              <a:rPr lang="en-SG" sz="2300" dirty="0" smtClean="0">
                <a:latin typeface="Times New Roman" panose="02020603050405020304" pitchFamily="18" charset="0"/>
                <a:cs typeface="Times New Roman" panose="02020603050405020304" pitchFamily="18" charset="0"/>
              </a:rPr>
              <a:t> signal. ( It </a:t>
            </a:r>
            <a:r>
              <a:rPr lang="en-SG" sz="2300" dirty="0" smtClean="0">
                <a:solidFill>
                  <a:srgbClr val="C00000"/>
                </a:solidFill>
                <a:latin typeface="Times New Roman" panose="02020603050405020304" pitchFamily="18" charset="0"/>
                <a:cs typeface="Times New Roman" panose="02020603050405020304" pitchFamily="18" charset="0"/>
              </a:rPr>
              <a:t>can distribute same signal </a:t>
            </a:r>
            <a:r>
              <a:rPr lang="en-SG" sz="2300" dirty="0" smtClean="0">
                <a:latin typeface="Times New Roman" panose="02020603050405020304" pitchFamily="18" charset="0"/>
                <a:cs typeface="Times New Roman" panose="02020603050405020304" pitchFamily="18" charset="0"/>
              </a:rPr>
              <a:t>through multiple links.)</a:t>
            </a:r>
          </a:p>
          <a:p>
            <a:pPr algn="just"/>
            <a:endParaRPr lang="en-SG" sz="2300" dirty="0" smtClean="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v"/>
            </a:pPr>
            <a:r>
              <a:rPr lang="en-SG" sz="2300" dirty="0" smtClean="0">
                <a:latin typeface="Times New Roman" panose="02020603050405020304" pitchFamily="18" charset="0"/>
                <a:cs typeface="Times New Roman" panose="02020603050405020304" pitchFamily="18" charset="0"/>
              </a:rPr>
              <a:t>A function called the </a:t>
            </a:r>
            <a:r>
              <a:rPr lang="en-SG" sz="2300" dirty="0" smtClean="0">
                <a:solidFill>
                  <a:srgbClr val="C00000"/>
                </a:solidFill>
                <a:latin typeface="Times New Roman" panose="02020603050405020304" pitchFamily="18" charset="0"/>
                <a:cs typeface="Times New Roman" panose="02020603050405020304" pitchFamily="18" charset="0"/>
              </a:rPr>
              <a:t>activation function </a:t>
            </a:r>
            <a:r>
              <a:rPr lang="en-SG" sz="2300" dirty="0" smtClean="0">
                <a:latin typeface="Times New Roman" panose="02020603050405020304" pitchFamily="18" charset="0"/>
                <a:cs typeface="Times New Roman" panose="02020603050405020304" pitchFamily="18" charset="0"/>
              </a:rPr>
              <a:t>is applied to neurons input values, which results in the activation level of the neuron</a:t>
            </a:r>
            <a:r>
              <a:rPr lang="en-SG" sz="2300" dirty="0">
                <a:latin typeface="Times New Roman" panose="02020603050405020304" pitchFamily="18" charset="0"/>
                <a:cs typeface="Times New Roman" panose="02020603050405020304" pitchFamily="18" charset="0"/>
              </a:rPr>
              <a:t>.</a:t>
            </a:r>
            <a:endParaRPr lang="en-SG" sz="2300" dirty="0" smtClean="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v"/>
            </a:pPr>
            <a:r>
              <a:rPr lang="en-SG" sz="2300" dirty="0" smtClean="0">
                <a:latin typeface="Times New Roman" panose="02020603050405020304" pitchFamily="18" charset="0"/>
                <a:cs typeface="Times New Roman" panose="02020603050405020304" pitchFamily="18" charset="0"/>
              </a:rPr>
              <a:t>There are a number of possible functions that can be used in neurons.</a:t>
            </a:r>
            <a:endParaRPr lang="en-SG" sz="2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162813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12192000" cy="1210954"/>
          </a:xfrm>
          <a:prstGeom prst="rect">
            <a:avLst/>
          </a:prstGeom>
        </p:spPr>
      </p:pic>
      <p:sp>
        <p:nvSpPr>
          <p:cNvPr id="3" name="Rectangle 2"/>
          <p:cNvSpPr/>
          <p:nvPr/>
        </p:nvSpPr>
        <p:spPr>
          <a:xfrm>
            <a:off x="1156987" y="324482"/>
            <a:ext cx="10164962" cy="1200329"/>
          </a:xfrm>
          <a:prstGeom prst="rect">
            <a:avLst/>
          </a:prstGeom>
        </p:spPr>
        <p:txBody>
          <a:bodyPr wrap="none">
            <a:spAutoFit/>
          </a:bodyPr>
          <a:lstStyle/>
          <a:p>
            <a:pPr lvl="0"/>
            <a:r>
              <a:rPr lang="en-US" sz="3600" b="1" u="sng" dirty="0" smtClean="0">
                <a:solidFill>
                  <a:prstClr val="black"/>
                </a:solidFill>
                <a:latin typeface="Monotype Corsiva" panose="03010101010201010101" pitchFamily="66" charset="0"/>
              </a:rPr>
              <a:t>Analogy Between Biological And Artificial Neural Networks</a:t>
            </a:r>
          </a:p>
          <a:p>
            <a:pPr lvl="0"/>
            <a:r>
              <a:rPr lang="en-SG" sz="3600" b="1" dirty="0" smtClean="0">
                <a:solidFill>
                  <a:prstClr val="black"/>
                </a:solidFill>
                <a:latin typeface="Monotype Corsiva" panose="03010101010201010101" pitchFamily="66" charset="0"/>
              </a:rPr>
              <a:t> </a:t>
            </a:r>
            <a:endParaRPr lang="en-SG" sz="3600" b="1" dirty="0">
              <a:solidFill>
                <a:prstClr val="black"/>
              </a:solidFill>
              <a:latin typeface="Monotype Corsiva" panose="03010101010201010101" pitchFamily="66" charset="0"/>
            </a:endParaRPr>
          </a:p>
        </p:txBody>
      </p:sp>
      <p:pic>
        <p:nvPicPr>
          <p:cNvPr id="4" name="Picture 3"/>
          <p:cNvPicPr>
            <a:picLocks noChangeAspect="1"/>
          </p:cNvPicPr>
          <p:nvPr/>
        </p:nvPicPr>
        <p:blipFill>
          <a:blip r:embed="rId3"/>
          <a:stretch>
            <a:fillRect/>
          </a:stretch>
        </p:blipFill>
        <p:spPr>
          <a:xfrm>
            <a:off x="1428309" y="1849293"/>
            <a:ext cx="10115297" cy="3061967"/>
          </a:xfrm>
          <a:prstGeom prst="rect">
            <a:avLst/>
          </a:prstGeom>
        </p:spPr>
      </p:pic>
    </p:spTree>
    <p:extLst>
      <p:ext uri="{BB962C8B-B14F-4D97-AF65-F5344CB8AC3E}">
        <p14:creationId xmlns:p14="http://schemas.microsoft.com/office/powerpoint/2010/main" val="18431354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34558" y="69088"/>
            <a:ext cx="11943711" cy="1104900"/>
          </a:xfrm>
          <a:prstGeom prst="rect">
            <a:avLst/>
          </a:prstGeom>
        </p:spPr>
      </p:pic>
      <p:sp>
        <p:nvSpPr>
          <p:cNvPr id="3" name="TextBox 2"/>
          <p:cNvSpPr txBox="1"/>
          <p:nvPr/>
        </p:nvSpPr>
        <p:spPr>
          <a:xfrm>
            <a:off x="3311722" y="298372"/>
            <a:ext cx="6925235" cy="646331"/>
          </a:xfrm>
          <a:prstGeom prst="rect">
            <a:avLst/>
          </a:prstGeom>
          <a:noFill/>
        </p:spPr>
        <p:txBody>
          <a:bodyPr wrap="square" rtlCol="0">
            <a:spAutoFit/>
          </a:bodyPr>
          <a:lstStyle/>
          <a:p>
            <a:r>
              <a:rPr lang="en-SG" sz="3600" b="1" u="sng" dirty="0" smtClean="0">
                <a:latin typeface="Monotype Corsiva" panose="03010101010201010101" pitchFamily="66" charset="0"/>
              </a:rPr>
              <a:t>Activation function</a:t>
            </a:r>
            <a:endParaRPr lang="en-SG" sz="3600" b="1" u="sng" dirty="0">
              <a:latin typeface="Monotype Corsiva" panose="03010101010201010101" pitchFamily="66" charset="0"/>
            </a:endParaRPr>
          </a:p>
        </p:txBody>
      </p:sp>
      <p:sp>
        <p:nvSpPr>
          <p:cNvPr id="2" name="Rectangle 1"/>
          <p:cNvSpPr/>
          <p:nvPr/>
        </p:nvSpPr>
        <p:spPr>
          <a:xfrm>
            <a:off x="134558" y="2124782"/>
            <a:ext cx="11954436" cy="3985706"/>
          </a:xfrm>
          <a:prstGeom prst="rect">
            <a:avLst/>
          </a:prstGeom>
        </p:spPr>
        <p:txBody>
          <a:bodyPr wrap="square">
            <a:spAutoFit/>
          </a:bodyPr>
          <a:lstStyle/>
          <a:p>
            <a:pPr marL="285750" indent="-285750" algn="just">
              <a:buFont typeface="Wingdings" panose="05000000000000000000" pitchFamily="2" charset="2"/>
              <a:buChar char="v"/>
            </a:pPr>
            <a:endParaRPr lang="en-SG" sz="2300" i="0" dirty="0" smtClean="0">
              <a:solidFill>
                <a:schemeClr val="tx1">
                  <a:lumMod val="95000"/>
                  <a:lumOff val="5000"/>
                </a:schemeClr>
              </a:solidFill>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SG" sz="2300" i="0" dirty="0" smtClean="0">
                <a:solidFill>
                  <a:schemeClr val="tx1">
                    <a:lumMod val="95000"/>
                    <a:lumOff val="5000"/>
                  </a:schemeClr>
                </a:solidFill>
                <a:effectLst/>
                <a:latin typeface="Times New Roman" panose="02020603050405020304" pitchFamily="18" charset="0"/>
                <a:cs typeface="Times New Roman" panose="02020603050405020304" pitchFamily="18" charset="0"/>
              </a:rPr>
              <a:t>The </a:t>
            </a:r>
            <a:r>
              <a:rPr lang="en-SG" sz="2300" b="1" i="0" dirty="0" smtClean="0">
                <a:solidFill>
                  <a:srgbClr val="C00000"/>
                </a:solidFill>
                <a:effectLst/>
                <a:latin typeface="Times New Roman" panose="02020603050405020304" pitchFamily="18" charset="0"/>
                <a:cs typeface="Times New Roman" panose="02020603050405020304" pitchFamily="18" charset="0"/>
              </a:rPr>
              <a:t>activation function </a:t>
            </a:r>
            <a:r>
              <a:rPr lang="en-SG" sz="2300" i="0" dirty="0" smtClean="0">
                <a:solidFill>
                  <a:schemeClr val="tx1">
                    <a:lumMod val="95000"/>
                    <a:lumOff val="5000"/>
                  </a:schemeClr>
                </a:solidFill>
                <a:effectLst/>
                <a:latin typeface="Times New Roman" panose="02020603050405020304" pitchFamily="18" charset="0"/>
                <a:cs typeface="Times New Roman" panose="02020603050405020304" pitchFamily="18" charset="0"/>
              </a:rPr>
              <a:t>of a neuron </a:t>
            </a:r>
            <a:r>
              <a:rPr lang="en-SG" sz="2300" b="1" i="0" dirty="0" smtClean="0">
                <a:solidFill>
                  <a:srgbClr val="C00000"/>
                </a:solidFill>
                <a:effectLst/>
                <a:latin typeface="Times New Roman" panose="02020603050405020304" pitchFamily="18" charset="0"/>
                <a:cs typeface="Times New Roman" panose="02020603050405020304" pitchFamily="18" charset="0"/>
              </a:rPr>
              <a:t>determines </a:t>
            </a:r>
            <a:r>
              <a:rPr lang="en-SG" sz="2300" b="1" dirty="0" smtClean="0">
                <a:solidFill>
                  <a:srgbClr val="C00000"/>
                </a:solidFill>
                <a:latin typeface="Times New Roman" panose="02020603050405020304" pitchFamily="18" charset="0"/>
                <a:cs typeface="Times New Roman" panose="02020603050405020304" pitchFamily="18" charset="0"/>
              </a:rPr>
              <a:t>the</a:t>
            </a:r>
            <a:r>
              <a:rPr lang="en-SG" sz="2300" b="1" i="0" dirty="0" smtClean="0">
                <a:solidFill>
                  <a:srgbClr val="C00000"/>
                </a:solidFill>
                <a:effectLst/>
                <a:latin typeface="Times New Roman" panose="02020603050405020304" pitchFamily="18" charset="0"/>
                <a:cs typeface="Times New Roman" panose="02020603050405020304" pitchFamily="18" charset="0"/>
              </a:rPr>
              <a:t> output of the neuron </a:t>
            </a:r>
            <a:r>
              <a:rPr lang="en-SG" sz="2300" i="0" dirty="0" smtClean="0">
                <a:solidFill>
                  <a:schemeClr val="tx1">
                    <a:lumMod val="95000"/>
                    <a:lumOff val="5000"/>
                  </a:schemeClr>
                </a:solidFill>
                <a:effectLst/>
                <a:latin typeface="Times New Roman" panose="02020603050405020304" pitchFamily="18" charset="0"/>
                <a:cs typeface="Times New Roman" panose="02020603050405020304" pitchFamily="18" charset="0"/>
              </a:rPr>
              <a:t>, given a weighted input.</a:t>
            </a:r>
          </a:p>
          <a:p>
            <a:pPr marL="285750" indent="-285750" algn="just">
              <a:buFont typeface="Wingdings" panose="05000000000000000000" pitchFamily="2" charset="2"/>
              <a:buChar char="v"/>
            </a:pPr>
            <a:r>
              <a:rPr lang="en-SG" sz="2300" dirty="0">
                <a:solidFill>
                  <a:schemeClr val="tx1">
                    <a:lumMod val="95000"/>
                    <a:lumOff val="5000"/>
                  </a:schemeClr>
                </a:solidFill>
                <a:latin typeface="Times New Roman" panose="02020603050405020304" pitchFamily="18" charset="0"/>
                <a:cs typeface="Times New Roman" panose="02020603050405020304" pitchFamily="18" charset="0"/>
              </a:rPr>
              <a:t>The activation function </a:t>
            </a:r>
            <a:r>
              <a:rPr lang="en-SG" sz="2300" dirty="0">
                <a:solidFill>
                  <a:srgbClr val="C00000"/>
                </a:solidFill>
                <a:latin typeface="Times New Roman" panose="02020603050405020304" pitchFamily="18" charset="0"/>
                <a:cs typeface="Times New Roman" panose="02020603050405020304" pitchFamily="18" charset="0"/>
              </a:rPr>
              <a:t>maps</a:t>
            </a:r>
            <a:r>
              <a:rPr lang="en-SG" sz="23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SG" sz="2300" i="0" dirty="0" smtClean="0">
                <a:solidFill>
                  <a:schemeClr val="tx1">
                    <a:lumMod val="95000"/>
                    <a:lumOff val="5000"/>
                  </a:schemeClr>
                </a:solidFill>
                <a:effectLst/>
                <a:latin typeface="Times New Roman" panose="02020603050405020304" pitchFamily="18" charset="0"/>
                <a:cs typeface="Times New Roman" panose="02020603050405020304" pitchFamily="18" charset="0"/>
              </a:rPr>
              <a:t>the </a:t>
            </a:r>
            <a:r>
              <a:rPr lang="en-SG" sz="2300" i="0" dirty="0" smtClean="0">
                <a:solidFill>
                  <a:srgbClr val="C00000"/>
                </a:solidFill>
                <a:effectLst/>
                <a:latin typeface="Times New Roman" panose="02020603050405020304" pitchFamily="18" charset="0"/>
                <a:cs typeface="Times New Roman" panose="02020603050405020304" pitchFamily="18" charset="0"/>
              </a:rPr>
              <a:t>inputs</a:t>
            </a:r>
            <a:r>
              <a:rPr lang="en-SG" sz="2300" i="0" dirty="0" smtClean="0">
                <a:solidFill>
                  <a:schemeClr val="tx1">
                    <a:lumMod val="95000"/>
                    <a:lumOff val="5000"/>
                  </a:schemeClr>
                </a:solidFill>
                <a:effectLst/>
                <a:latin typeface="Times New Roman" panose="02020603050405020304" pitchFamily="18" charset="0"/>
                <a:cs typeface="Times New Roman" panose="02020603050405020304" pitchFamily="18" charset="0"/>
              </a:rPr>
              <a:t> into a </a:t>
            </a:r>
            <a:r>
              <a:rPr lang="en-SG" sz="2300" i="0" dirty="0" smtClean="0">
                <a:solidFill>
                  <a:srgbClr val="C00000"/>
                </a:solidFill>
                <a:effectLst/>
                <a:latin typeface="Times New Roman" panose="02020603050405020304" pitchFamily="18" charset="0"/>
                <a:cs typeface="Times New Roman" panose="02020603050405020304" pitchFamily="18" charset="0"/>
              </a:rPr>
              <a:t>corresponding output class</a:t>
            </a:r>
            <a:r>
              <a:rPr lang="en-SG" sz="2300" i="0" dirty="0" smtClean="0">
                <a:solidFill>
                  <a:schemeClr val="tx1">
                    <a:lumMod val="95000"/>
                    <a:lumOff val="5000"/>
                  </a:schemeClr>
                </a:solidFill>
                <a:effectLst/>
                <a:latin typeface="Times New Roman" panose="02020603050405020304" pitchFamily="18" charset="0"/>
                <a:cs typeface="Times New Roman" panose="02020603050405020304" pitchFamily="18" charset="0"/>
              </a:rPr>
              <a:t>.</a:t>
            </a:r>
          </a:p>
          <a:p>
            <a:pPr marL="285750" indent="-285750" algn="just">
              <a:buFont typeface="Wingdings" panose="05000000000000000000" pitchFamily="2" charset="2"/>
              <a:buChar char="v"/>
            </a:pPr>
            <a:r>
              <a:rPr lang="en-SG" sz="2300" i="0" dirty="0" smtClean="0">
                <a:solidFill>
                  <a:schemeClr val="tx1">
                    <a:lumMod val="95000"/>
                    <a:lumOff val="5000"/>
                  </a:schemeClr>
                </a:solidFill>
                <a:effectLst/>
                <a:latin typeface="Times New Roman" panose="02020603050405020304" pitchFamily="18" charset="0"/>
                <a:cs typeface="Times New Roman" panose="02020603050405020304" pitchFamily="18" charset="0"/>
              </a:rPr>
              <a:t>The </a:t>
            </a:r>
            <a:r>
              <a:rPr lang="en-SG" sz="2300" i="0" dirty="0" smtClean="0">
                <a:solidFill>
                  <a:srgbClr val="C00000"/>
                </a:solidFill>
                <a:effectLst/>
                <a:latin typeface="Times New Roman" panose="02020603050405020304" pitchFamily="18" charset="0"/>
                <a:cs typeface="Times New Roman" panose="02020603050405020304" pitchFamily="18" charset="0"/>
              </a:rPr>
              <a:t>purpose</a:t>
            </a:r>
            <a:r>
              <a:rPr lang="en-SG" sz="2300" i="0" dirty="0" smtClean="0">
                <a:solidFill>
                  <a:schemeClr val="tx1">
                    <a:lumMod val="95000"/>
                    <a:lumOff val="5000"/>
                  </a:schemeClr>
                </a:solidFill>
                <a:effectLst/>
                <a:latin typeface="Times New Roman" panose="02020603050405020304" pitchFamily="18" charset="0"/>
                <a:cs typeface="Times New Roman" panose="02020603050405020304" pitchFamily="18" charset="0"/>
              </a:rPr>
              <a:t> of the </a:t>
            </a:r>
            <a:r>
              <a:rPr lang="en-SG" sz="2300" i="0" dirty="0" smtClean="0">
                <a:solidFill>
                  <a:srgbClr val="C00000"/>
                </a:solidFill>
                <a:effectLst/>
                <a:latin typeface="Times New Roman" panose="02020603050405020304" pitchFamily="18" charset="0"/>
                <a:cs typeface="Times New Roman" panose="02020603050405020304" pitchFamily="18" charset="0"/>
              </a:rPr>
              <a:t>activation function </a:t>
            </a:r>
            <a:r>
              <a:rPr lang="en-SG" sz="2300" i="0" dirty="0" smtClean="0">
                <a:solidFill>
                  <a:schemeClr val="tx1">
                    <a:lumMod val="95000"/>
                    <a:lumOff val="5000"/>
                  </a:schemeClr>
                </a:solidFill>
                <a:effectLst/>
                <a:latin typeface="Times New Roman" panose="02020603050405020304" pitchFamily="18" charset="0"/>
                <a:cs typeface="Times New Roman" panose="02020603050405020304" pitchFamily="18" charset="0"/>
              </a:rPr>
              <a:t>is </a:t>
            </a:r>
            <a:r>
              <a:rPr lang="en-SG" sz="2300" b="1" i="0" dirty="0" smtClean="0">
                <a:solidFill>
                  <a:srgbClr val="C00000"/>
                </a:solidFill>
                <a:effectLst/>
                <a:latin typeface="Times New Roman" panose="02020603050405020304" pitchFamily="18" charset="0"/>
                <a:cs typeface="Times New Roman" panose="02020603050405020304" pitchFamily="18" charset="0"/>
              </a:rPr>
              <a:t>to introduce non-linearity </a:t>
            </a:r>
            <a:r>
              <a:rPr lang="en-SG" sz="2300" i="0" dirty="0" smtClean="0">
                <a:solidFill>
                  <a:schemeClr val="tx1">
                    <a:lumMod val="95000"/>
                    <a:lumOff val="5000"/>
                  </a:schemeClr>
                </a:solidFill>
                <a:effectLst/>
                <a:latin typeface="Times New Roman" panose="02020603050405020304" pitchFamily="18" charset="0"/>
                <a:cs typeface="Times New Roman" panose="02020603050405020304" pitchFamily="18" charset="0"/>
              </a:rPr>
              <a:t>into the output of a neuron. </a:t>
            </a:r>
          </a:p>
          <a:p>
            <a:pPr marL="285750" indent="-285750" algn="just">
              <a:buFont typeface="Wingdings" panose="05000000000000000000" pitchFamily="2" charset="2"/>
              <a:buChar char="v"/>
            </a:pPr>
            <a:r>
              <a:rPr lang="en-SG" sz="2300" i="0" dirty="0" smtClean="0">
                <a:solidFill>
                  <a:schemeClr val="tx1">
                    <a:lumMod val="95000"/>
                    <a:lumOff val="5000"/>
                  </a:schemeClr>
                </a:solidFill>
                <a:effectLst/>
                <a:latin typeface="Times New Roman" panose="02020603050405020304" pitchFamily="18" charset="0"/>
                <a:cs typeface="Times New Roman" panose="02020603050405020304" pitchFamily="18" charset="0"/>
              </a:rPr>
              <a:t>This is important because </a:t>
            </a:r>
            <a:r>
              <a:rPr lang="en-SG" sz="2300" i="0" dirty="0" smtClean="0">
                <a:solidFill>
                  <a:srgbClr val="C00000"/>
                </a:solidFill>
                <a:effectLst/>
                <a:latin typeface="Times New Roman" panose="02020603050405020304" pitchFamily="18" charset="0"/>
                <a:cs typeface="Times New Roman" panose="02020603050405020304" pitchFamily="18" charset="0"/>
              </a:rPr>
              <a:t>most real world data is non linear</a:t>
            </a:r>
            <a:r>
              <a:rPr lang="en-SG" sz="2300" i="0" dirty="0" smtClean="0">
                <a:solidFill>
                  <a:schemeClr val="tx1">
                    <a:lumMod val="95000"/>
                    <a:lumOff val="5000"/>
                  </a:schemeClr>
                </a:solidFill>
                <a:effectLst/>
                <a:latin typeface="Times New Roman" panose="02020603050405020304" pitchFamily="18" charset="0"/>
                <a:cs typeface="Times New Roman" panose="02020603050405020304" pitchFamily="18" charset="0"/>
              </a:rPr>
              <a:t> and we want neurons to </a:t>
            </a:r>
            <a:r>
              <a:rPr lang="en-SG" sz="2300" i="1" dirty="0" smtClean="0">
                <a:solidFill>
                  <a:srgbClr val="C00000"/>
                </a:solidFill>
                <a:effectLst/>
                <a:latin typeface="Times New Roman" panose="02020603050405020304" pitchFamily="18" charset="0"/>
                <a:cs typeface="Times New Roman" panose="02020603050405020304" pitchFamily="18" charset="0"/>
              </a:rPr>
              <a:t>learn </a:t>
            </a:r>
            <a:r>
              <a:rPr lang="en-SG" sz="2300" i="0" dirty="0" smtClean="0">
                <a:solidFill>
                  <a:schemeClr val="tx1">
                    <a:lumMod val="95000"/>
                    <a:lumOff val="5000"/>
                  </a:schemeClr>
                </a:solidFill>
                <a:effectLst/>
                <a:latin typeface="Times New Roman" panose="02020603050405020304" pitchFamily="18" charset="0"/>
                <a:cs typeface="Times New Roman" panose="02020603050405020304" pitchFamily="18" charset="0"/>
              </a:rPr>
              <a:t>these</a:t>
            </a:r>
            <a:r>
              <a:rPr lang="en-SG" sz="2300" i="1" dirty="0" smtClean="0">
                <a:solidFill>
                  <a:schemeClr val="tx1">
                    <a:lumMod val="95000"/>
                    <a:lumOff val="5000"/>
                  </a:schemeClr>
                </a:solidFill>
                <a:effectLst/>
                <a:latin typeface="Times New Roman" panose="02020603050405020304" pitchFamily="18" charset="0"/>
                <a:cs typeface="Times New Roman" panose="02020603050405020304" pitchFamily="18" charset="0"/>
              </a:rPr>
              <a:t> </a:t>
            </a:r>
            <a:r>
              <a:rPr lang="en-SG" sz="2300" i="0" dirty="0" smtClean="0">
                <a:solidFill>
                  <a:schemeClr val="tx1">
                    <a:lumMod val="95000"/>
                    <a:lumOff val="5000"/>
                  </a:schemeClr>
                </a:solidFill>
                <a:effectLst/>
                <a:latin typeface="Times New Roman" panose="02020603050405020304" pitchFamily="18" charset="0"/>
                <a:cs typeface="Times New Roman" panose="02020603050405020304" pitchFamily="18" charset="0"/>
              </a:rPr>
              <a:t>non linear representations.</a:t>
            </a:r>
          </a:p>
          <a:p>
            <a:pPr marL="285750" indent="-285750" algn="just">
              <a:buFont typeface="Wingdings" panose="05000000000000000000" pitchFamily="2" charset="2"/>
              <a:buChar char="v"/>
            </a:pPr>
            <a:r>
              <a:rPr lang="en-SG" sz="2300" i="0" dirty="0" smtClean="0">
                <a:solidFill>
                  <a:schemeClr val="tx1">
                    <a:lumMod val="95000"/>
                    <a:lumOff val="5000"/>
                  </a:schemeClr>
                </a:solidFill>
                <a:effectLst/>
                <a:latin typeface="Times New Roman" panose="02020603050405020304" pitchFamily="18" charset="0"/>
                <a:cs typeface="Times New Roman" panose="02020603050405020304" pitchFamily="18" charset="0"/>
              </a:rPr>
              <a:t>Every activation function (or </a:t>
            </a:r>
            <a:r>
              <a:rPr lang="en-SG" sz="2300" i="1" dirty="0" smtClean="0">
                <a:solidFill>
                  <a:schemeClr val="tx1">
                    <a:lumMod val="95000"/>
                    <a:lumOff val="5000"/>
                  </a:schemeClr>
                </a:solidFill>
                <a:effectLst/>
                <a:latin typeface="Times New Roman" panose="02020603050405020304" pitchFamily="18" charset="0"/>
                <a:cs typeface="Times New Roman" panose="02020603050405020304" pitchFamily="18" charset="0"/>
              </a:rPr>
              <a:t>non-linearity</a:t>
            </a:r>
            <a:r>
              <a:rPr lang="en-SG" sz="2300" i="0" dirty="0" smtClean="0">
                <a:solidFill>
                  <a:schemeClr val="tx1">
                    <a:lumMod val="95000"/>
                    <a:lumOff val="5000"/>
                  </a:schemeClr>
                </a:solidFill>
                <a:effectLst/>
                <a:latin typeface="Times New Roman" panose="02020603050405020304" pitchFamily="18" charset="0"/>
                <a:cs typeface="Times New Roman" panose="02020603050405020304" pitchFamily="18" charset="0"/>
              </a:rPr>
              <a:t>) takes a single </a:t>
            </a:r>
            <a:r>
              <a:rPr lang="en-SG" sz="2300" dirty="0" smtClean="0">
                <a:solidFill>
                  <a:schemeClr val="tx1">
                    <a:lumMod val="95000"/>
                    <a:lumOff val="5000"/>
                  </a:schemeClr>
                </a:solidFill>
                <a:latin typeface="Times New Roman" panose="02020603050405020304" pitchFamily="18" charset="0"/>
                <a:cs typeface="Times New Roman" panose="02020603050405020304" pitchFamily="18" charset="0"/>
              </a:rPr>
              <a:t>input</a:t>
            </a:r>
            <a:r>
              <a:rPr lang="en-SG" sz="2300" i="0" dirty="0" smtClean="0">
                <a:solidFill>
                  <a:schemeClr val="tx1">
                    <a:lumMod val="95000"/>
                    <a:lumOff val="5000"/>
                  </a:schemeClr>
                </a:solidFill>
                <a:effectLst/>
                <a:latin typeface="Times New Roman" panose="02020603050405020304" pitchFamily="18" charset="0"/>
                <a:cs typeface="Times New Roman" panose="02020603050405020304" pitchFamily="18" charset="0"/>
              </a:rPr>
              <a:t> and performs a certain fixed mathematical operation on it . </a:t>
            </a:r>
          </a:p>
          <a:p>
            <a:pPr algn="just"/>
            <a:endParaRPr lang="en-SG" sz="2300" i="0" dirty="0" smtClean="0">
              <a:solidFill>
                <a:schemeClr val="tx1">
                  <a:lumMod val="95000"/>
                  <a:lumOff val="5000"/>
                </a:schemeClr>
              </a:solidFill>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endParaRPr lang="en-SG" sz="2300" b="0" i="0" dirty="0" smtClean="0">
              <a:solidFill>
                <a:srgbClr val="6D6D6D"/>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15677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27398" y="5505"/>
            <a:ext cx="11934613" cy="1104900"/>
          </a:xfrm>
          <a:prstGeom prst="rect">
            <a:avLst/>
          </a:prstGeom>
        </p:spPr>
      </p:pic>
      <p:sp>
        <p:nvSpPr>
          <p:cNvPr id="3" name="TextBox 2"/>
          <p:cNvSpPr txBox="1"/>
          <p:nvPr/>
        </p:nvSpPr>
        <p:spPr>
          <a:xfrm>
            <a:off x="2006025" y="234789"/>
            <a:ext cx="6925235" cy="646331"/>
          </a:xfrm>
          <a:prstGeom prst="rect">
            <a:avLst/>
          </a:prstGeom>
          <a:noFill/>
        </p:spPr>
        <p:txBody>
          <a:bodyPr wrap="square" rtlCol="0">
            <a:spAutoFit/>
          </a:bodyPr>
          <a:lstStyle/>
          <a:p>
            <a:r>
              <a:rPr lang="en-SG" sz="3600" b="1" u="sng" dirty="0" smtClean="0">
                <a:latin typeface="Monotype Corsiva" panose="03010101010201010101" pitchFamily="66" charset="0"/>
              </a:rPr>
              <a:t>Why do we need Activation Function ?</a:t>
            </a:r>
            <a:endParaRPr lang="en-SG" sz="3600" b="1" u="sng" dirty="0">
              <a:latin typeface="Monotype Corsiva" panose="03010101010201010101" pitchFamily="66" charset="0"/>
            </a:endParaRPr>
          </a:p>
        </p:txBody>
      </p:sp>
      <p:sp>
        <p:nvSpPr>
          <p:cNvPr id="4" name="Rectangle 3"/>
          <p:cNvSpPr/>
          <p:nvPr/>
        </p:nvSpPr>
        <p:spPr>
          <a:xfrm>
            <a:off x="63698" y="1133911"/>
            <a:ext cx="12062012" cy="5062924"/>
          </a:xfrm>
          <a:prstGeom prst="rect">
            <a:avLst/>
          </a:prstGeom>
        </p:spPr>
        <p:txBody>
          <a:bodyPr wrap="square">
            <a:spAutoFit/>
          </a:bodyPr>
          <a:lstStyle/>
          <a:p>
            <a:pPr marL="342900" indent="-342900" algn="just">
              <a:buFont typeface="Wingdings" panose="05000000000000000000" pitchFamily="2" charset="2"/>
              <a:buChar char="v"/>
            </a:pPr>
            <a:r>
              <a:rPr lang="en-SG" sz="2300" dirty="0" smtClean="0">
                <a:latin typeface="Times New Roman" panose="02020603050405020304" pitchFamily="18" charset="0"/>
                <a:cs typeface="Times New Roman" panose="02020603050405020304" pitchFamily="18" charset="0"/>
              </a:rPr>
              <a:t>If an  </a:t>
            </a:r>
            <a:r>
              <a:rPr lang="en-SG" sz="2300" b="0" i="0" dirty="0" smtClean="0">
                <a:effectLst/>
                <a:latin typeface="Times New Roman" panose="02020603050405020304" pitchFamily="18" charset="0"/>
                <a:cs typeface="Times New Roman" panose="02020603050405020304" pitchFamily="18" charset="0"/>
              </a:rPr>
              <a:t>Activation function is not applied, then the output signal would simply be a simple </a:t>
            </a:r>
            <a:r>
              <a:rPr lang="en-SG" sz="2300" b="1" i="1" dirty="0" smtClean="0">
                <a:solidFill>
                  <a:srgbClr val="C00000"/>
                </a:solidFill>
                <a:effectLst/>
                <a:latin typeface="Times New Roman" panose="02020603050405020304" pitchFamily="18" charset="0"/>
                <a:cs typeface="Times New Roman" panose="02020603050405020304" pitchFamily="18" charset="0"/>
              </a:rPr>
              <a:t>linear function</a:t>
            </a:r>
            <a:r>
              <a:rPr lang="en-SG" sz="2300" b="0" i="1" dirty="0" smtClean="0">
                <a:solidFill>
                  <a:srgbClr val="C00000"/>
                </a:solidFill>
                <a:effectLst/>
                <a:latin typeface="Times New Roman" panose="02020603050405020304" pitchFamily="18" charset="0"/>
                <a:cs typeface="Times New Roman" panose="02020603050405020304" pitchFamily="18" charset="0"/>
              </a:rPr>
              <a:t>.</a:t>
            </a:r>
            <a:r>
              <a:rPr lang="en-SG" sz="2300" b="1" i="0" dirty="0" smtClean="0">
                <a:solidFill>
                  <a:srgbClr val="C00000"/>
                </a:solidFill>
                <a:effectLst/>
                <a:latin typeface="Times New Roman" panose="02020603050405020304" pitchFamily="18" charset="0"/>
                <a:cs typeface="Times New Roman" panose="02020603050405020304" pitchFamily="18" charset="0"/>
              </a:rPr>
              <a:t> </a:t>
            </a:r>
          </a:p>
          <a:p>
            <a:pPr marL="342900" indent="-342900" algn="just">
              <a:buFont typeface="Wingdings" panose="05000000000000000000" pitchFamily="2" charset="2"/>
              <a:buChar char="v"/>
            </a:pPr>
            <a:r>
              <a:rPr lang="en-SG" sz="2300" b="0" i="0" dirty="0" smtClean="0">
                <a:effectLst/>
                <a:latin typeface="Times New Roman" panose="02020603050405020304" pitchFamily="18" charset="0"/>
                <a:cs typeface="Times New Roman" panose="02020603050405020304" pitchFamily="18" charset="0"/>
              </a:rPr>
              <a:t>Now, a linear equation is easy to solve but they are </a:t>
            </a:r>
            <a:r>
              <a:rPr lang="en-SG" sz="2300" b="0" i="0" dirty="0" smtClean="0">
                <a:solidFill>
                  <a:srgbClr val="C00000"/>
                </a:solidFill>
                <a:effectLst/>
                <a:latin typeface="Times New Roman" panose="02020603050405020304" pitchFamily="18" charset="0"/>
                <a:cs typeface="Times New Roman" panose="02020603050405020304" pitchFamily="18" charset="0"/>
              </a:rPr>
              <a:t>limited in their complexity </a:t>
            </a:r>
            <a:r>
              <a:rPr lang="en-SG" sz="2300" b="0" i="0" dirty="0" smtClean="0">
                <a:effectLst/>
                <a:latin typeface="Times New Roman" panose="02020603050405020304" pitchFamily="18" charset="0"/>
                <a:cs typeface="Times New Roman" panose="02020603050405020304" pitchFamily="18" charset="0"/>
              </a:rPr>
              <a:t>and have less </a:t>
            </a:r>
            <a:r>
              <a:rPr lang="en-SG" sz="2300" b="0" i="0" dirty="0" smtClean="0">
                <a:solidFill>
                  <a:srgbClr val="C00000"/>
                </a:solidFill>
                <a:effectLst/>
                <a:latin typeface="Times New Roman" panose="02020603050405020304" pitchFamily="18" charset="0"/>
                <a:cs typeface="Times New Roman" panose="02020603050405020304" pitchFamily="18" charset="0"/>
              </a:rPr>
              <a:t>power to learn complex functional mappings </a:t>
            </a:r>
            <a:r>
              <a:rPr lang="en-SG" sz="2300" b="0" i="0" dirty="0" smtClean="0">
                <a:effectLst/>
                <a:latin typeface="Times New Roman" panose="02020603050405020304" pitchFamily="18" charset="0"/>
                <a:cs typeface="Times New Roman" panose="02020603050405020304" pitchFamily="18" charset="0"/>
              </a:rPr>
              <a:t>from data.</a:t>
            </a:r>
          </a:p>
          <a:p>
            <a:pPr marL="342900" indent="-342900" algn="just">
              <a:buFont typeface="Wingdings" panose="05000000000000000000" pitchFamily="2" charset="2"/>
              <a:buChar char="v"/>
            </a:pPr>
            <a:r>
              <a:rPr lang="en-SG" sz="2300" b="0" i="0" dirty="0" smtClean="0">
                <a:effectLst/>
                <a:latin typeface="Times New Roman" panose="02020603050405020304" pitchFamily="18" charset="0"/>
                <a:cs typeface="Times New Roman" panose="02020603050405020304" pitchFamily="18" charset="0"/>
              </a:rPr>
              <a:t> A Neural Network without activation function would simply be a </a:t>
            </a:r>
            <a:r>
              <a:rPr lang="en-SG" sz="2300" b="1" i="0" dirty="0" smtClean="0">
                <a:solidFill>
                  <a:srgbClr val="C00000"/>
                </a:solidFill>
                <a:effectLst/>
                <a:latin typeface="Times New Roman" panose="02020603050405020304" pitchFamily="18" charset="0"/>
                <a:cs typeface="Times New Roman" panose="02020603050405020304" pitchFamily="18" charset="0"/>
              </a:rPr>
              <a:t>Linear regression Model</a:t>
            </a:r>
            <a:r>
              <a:rPr lang="en-SG" sz="2300" b="1" i="0" dirty="0" smtClean="0">
                <a:effectLst/>
                <a:latin typeface="Times New Roman" panose="02020603050405020304" pitchFamily="18" charset="0"/>
                <a:cs typeface="Times New Roman" panose="02020603050405020304" pitchFamily="18" charset="0"/>
              </a:rPr>
              <a:t>, </a:t>
            </a:r>
            <a:r>
              <a:rPr lang="en-SG" sz="2300" b="0" i="0" dirty="0" smtClean="0">
                <a:effectLst/>
                <a:latin typeface="Times New Roman" panose="02020603050405020304" pitchFamily="18" charset="0"/>
                <a:cs typeface="Times New Roman" panose="02020603050405020304" pitchFamily="18" charset="0"/>
              </a:rPr>
              <a:t>which has limited power and does not performs good most of the times.</a:t>
            </a:r>
          </a:p>
          <a:p>
            <a:pPr marL="342900" indent="-342900" algn="just">
              <a:buFont typeface="Wingdings" panose="05000000000000000000" pitchFamily="2" charset="2"/>
              <a:buChar char="v"/>
            </a:pPr>
            <a:r>
              <a:rPr lang="en-SG" sz="2300" b="0" i="0" dirty="0" smtClean="0">
                <a:effectLst/>
                <a:latin typeface="Times New Roman" panose="02020603050405020304" pitchFamily="18" charset="0"/>
                <a:cs typeface="Times New Roman" panose="02020603050405020304" pitchFamily="18" charset="0"/>
              </a:rPr>
              <a:t> We want our Neural Network to not just learn and compute a linear function but </a:t>
            </a:r>
            <a:r>
              <a:rPr lang="en-SG" sz="2300" b="0" i="0" dirty="0" smtClean="0">
                <a:solidFill>
                  <a:srgbClr val="FF0000"/>
                </a:solidFill>
                <a:effectLst/>
                <a:latin typeface="Times New Roman" panose="02020603050405020304" pitchFamily="18" charset="0"/>
                <a:cs typeface="Times New Roman" panose="02020603050405020304" pitchFamily="18" charset="0"/>
              </a:rPr>
              <a:t>something more complicated than that.</a:t>
            </a:r>
          </a:p>
          <a:p>
            <a:pPr marL="342900" indent="-342900" algn="just">
              <a:buFont typeface="Wingdings" panose="05000000000000000000" pitchFamily="2" charset="2"/>
              <a:buChar char="v"/>
            </a:pPr>
            <a:r>
              <a:rPr lang="en-SG" sz="2300" b="0" i="0" dirty="0" smtClean="0">
                <a:solidFill>
                  <a:srgbClr val="FF0000"/>
                </a:solidFill>
                <a:effectLst/>
                <a:latin typeface="Times New Roman" panose="02020603050405020304" pitchFamily="18" charset="0"/>
                <a:cs typeface="Times New Roman" panose="02020603050405020304" pitchFamily="18" charset="0"/>
              </a:rPr>
              <a:t>  </a:t>
            </a:r>
            <a:r>
              <a:rPr lang="en-SG" sz="2300" i="1" dirty="0" smtClean="0">
                <a:latin typeface="Times New Roman" panose="02020603050405020304" pitchFamily="18" charset="0"/>
                <a:cs typeface="Times New Roman" panose="02020603050405020304" pitchFamily="18" charset="0"/>
              </a:rPr>
              <a:t>For eg; </a:t>
            </a:r>
            <a:r>
              <a:rPr lang="en-SG" sz="2300" b="0" i="1" dirty="0" smtClean="0">
                <a:effectLst/>
                <a:latin typeface="Times New Roman" panose="02020603050405020304" pitchFamily="18" charset="0"/>
                <a:cs typeface="Times New Roman" panose="02020603050405020304" pitchFamily="18" charset="0"/>
              </a:rPr>
              <a:t>without activation function our Neural network </a:t>
            </a:r>
            <a:r>
              <a:rPr lang="en-SG" sz="2300" b="0" i="1" dirty="0" smtClean="0">
                <a:solidFill>
                  <a:srgbClr val="C00000"/>
                </a:solidFill>
                <a:effectLst/>
                <a:latin typeface="Times New Roman" panose="02020603050405020304" pitchFamily="18" charset="0"/>
                <a:cs typeface="Times New Roman" panose="02020603050405020304" pitchFamily="18" charset="0"/>
              </a:rPr>
              <a:t>would not be able to learn </a:t>
            </a:r>
            <a:r>
              <a:rPr lang="en-SG" sz="2300" b="0" i="1" dirty="0" smtClean="0">
                <a:effectLst/>
                <a:latin typeface="Times New Roman" panose="02020603050405020304" pitchFamily="18" charset="0"/>
                <a:cs typeface="Times New Roman" panose="02020603050405020304" pitchFamily="18" charset="0"/>
              </a:rPr>
              <a:t>and model other </a:t>
            </a:r>
            <a:r>
              <a:rPr lang="en-SG" sz="2300" b="0" i="1" dirty="0" smtClean="0">
                <a:solidFill>
                  <a:srgbClr val="C00000"/>
                </a:solidFill>
                <a:effectLst/>
                <a:latin typeface="Times New Roman" panose="02020603050405020304" pitchFamily="18" charset="0"/>
                <a:cs typeface="Times New Roman" panose="02020603050405020304" pitchFamily="18" charset="0"/>
              </a:rPr>
              <a:t>complicated kinds of data </a:t>
            </a:r>
            <a:r>
              <a:rPr lang="en-SG" sz="2300" b="0" i="1" dirty="0" smtClean="0">
                <a:effectLst/>
                <a:latin typeface="Times New Roman" panose="02020603050405020304" pitchFamily="18" charset="0"/>
                <a:cs typeface="Times New Roman" panose="02020603050405020304" pitchFamily="18" charset="0"/>
              </a:rPr>
              <a:t>such as images, videos , audio , speech etc. </a:t>
            </a:r>
          </a:p>
          <a:p>
            <a:pPr marL="342900" indent="-342900" algn="just">
              <a:buFont typeface="Wingdings" panose="05000000000000000000" pitchFamily="2" charset="2"/>
              <a:buChar char="v"/>
            </a:pPr>
            <a:r>
              <a:rPr lang="en-SG" sz="2300" b="0" i="1" dirty="0" smtClean="0">
                <a:effectLst/>
                <a:latin typeface="Times New Roman" panose="02020603050405020304" pitchFamily="18" charset="0"/>
                <a:cs typeface="Times New Roman" panose="02020603050405020304" pitchFamily="18" charset="0"/>
              </a:rPr>
              <a:t>That is why we use Artificial Neural network techniques such as</a:t>
            </a:r>
            <a:r>
              <a:rPr lang="en-SG" sz="2300" b="1" i="1" dirty="0" smtClean="0">
                <a:effectLst/>
                <a:latin typeface="Times New Roman" panose="02020603050405020304" pitchFamily="18" charset="0"/>
                <a:cs typeface="Times New Roman" panose="02020603050405020304" pitchFamily="18" charset="0"/>
              </a:rPr>
              <a:t> Deep learning to make sense of something complicated ,high dimensional non-linear -big datasets, where the model has lots and lots of hidden layers in between and has a very complicated architecture which helps us to make sense and extract knowledge form such complicated big datasets</a:t>
            </a:r>
            <a:r>
              <a:rPr lang="en-SG" sz="2400" b="1" i="1" dirty="0" smtClean="0">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9302467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261321"/>
            <a:ext cx="11940988" cy="800219"/>
          </a:xfrm>
          <a:prstGeom prst="rect">
            <a:avLst/>
          </a:prstGeom>
        </p:spPr>
        <p:txBody>
          <a:bodyPr wrap="square">
            <a:spAutoFit/>
          </a:bodyPr>
          <a:lstStyle/>
          <a:p>
            <a:pPr marL="285750" indent="-285750" algn="just">
              <a:buFont typeface="Wingdings" panose="05000000000000000000" pitchFamily="2" charset="2"/>
              <a:buChar char="v"/>
            </a:pPr>
            <a:r>
              <a:rPr lang="en-SG" sz="2300" i="0" dirty="0" smtClean="0">
                <a:solidFill>
                  <a:schemeClr val="tx1">
                    <a:lumMod val="95000"/>
                    <a:lumOff val="5000"/>
                  </a:schemeClr>
                </a:solidFill>
                <a:effectLst/>
                <a:latin typeface="Times New Roman" panose="02020603050405020304" pitchFamily="18" charset="0"/>
                <a:cs typeface="Times New Roman" panose="02020603050405020304" pitchFamily="18" charset="0"/>
              </a:rPr>
              <a:t>In Figure, the </a:t>
            </a:r>
            <a:r>
              <a:rPr lang="en-SG" sz="2300" i="0" dirty="0" smtClean="0">
                <a:solidFill>
                  <a:srgbClr val="C00000"/>
                </a:solidFill>
                <a:effectLst/>
                <a:latin typeface="Times New Roman" panose="02020603050405020304" pitchFamily="18" charset="0"/>
                <a:cs typeface="Times New Roman" panose="02020603050405020304" pitchFamily="18" charset="0"/>
              </a:rPr>
              <a:t>x-axis</a:t>
            </a:r>
            <a:r>
              <a:rPr lang="en-SG" sz="2300" i="0" dirty="0" smtClean="0">
                <a:solidFill>
                  <a:schemeClr val="tx1">
                    <a:lumMod val="95000"/>
                    <a:lumOff val="5000"/>
                  </a:schemeClr>
                </a:solidFill>
                <a:effectLst/>
                <a:latin typeface="Times New Roman" panose="02020603050405020304" pitchFamily="18" charset="0"/>
                <a:cs typeface="Times New Roman" panose="02020603050405020304" pitchFamily="18" charset="0"/>
              </a:rPr>
              <a:t> of each graph represents </a:t>
            </a:r>
            <a:r>
              <a:rPr lang="en-SG" sz="2300" i="0" dirty="0" smtClean="0">
                <a:solidFill>
                  <a:srgbClr val="C00000"/>
                </a:solidFill>
                <a:effectLst/>
                <a:latin typeface="Times New Roman" panose="02020603050405020304" pitchFamily="18" charset="0"/>
                <a:cs typeface="Times New Roman" panose="02020603050405020304" pitchFamily="18" charset="0"/>
              </a:rPr>
              <a:t>the input value </a:t>
            </a:r>
            <a:r>
              <a:rPr lang="en-SG" sz="2300" i="0" dirty="0" smtClean="0">
                <a:solidFill>
                  <a:schemeClr val="tx1">
                    <a:lumMod val="95000"/>
                    <a:lumOff val="5000"/>
                  </a:schemeClr>
                </a:solidFill>
                <a:effectLst/>
                <a:latin typeface="Times New Roman" panose="02020603050405020304" pitchFamily="18" charset="0"/>
                <a:cs typeface="Times New Roman" panose="02020603050405020304" pitchFamily="18" charset="0"/>
              </a:rPr>
              <a:t>to the neuron, and the </a:t>
            </a:r>
            <a:r>
              <a:rPr lang="en-SG" sz="2300" i="0" dirty="0" smtClean="0">
                <a:solidFill>
                  <a:srgbClr val="C00000"/>
                </a:solidFill>
                <a:effectLst/>
                <a:latin typeface="Times New Roman" panose="02020603050405020304" pitchFamily="18" charset="0"/>
                <a:cs typeface="Times New Roman" panose="02020603050405020304" pitchFamily="18" charset="0"/>
              </a:rPr>
              <a:t>y-axis</a:t>
            </a:r>
            <a:r>
              <a:rPr lang="en-SG" sz="2300" i="0" dirty="0" smtClean="0">
                <a:solidFill>
                  <a:schemeClr val="tx1">
                    <a:lumMod val="95000"/>
                    <a:lumOff val="5000"/>
                  </a:schemeClr>
                </a:solidFill>
                <a:effectLst/>
                <a:latin typeface="Times New Roman" panose="02020603050405020304" pitchFamily="18" charset="0"/>
                <a:cs typeface="Times New Roman" panose="02020603050405020304" pitchFamily="18" charset="0"/>
              </a:rPr>
              <a:t> represents the </a:t>
            </a:r>
            <a:r>
              <a:rPr lang="en-SG" sz="2300" i="0" dirty="0" smtClean="0">
                <a:solidFill>
                  <a:srgbClr val="C00000"/>
                </a:solidFill>
                <a:effectLst/>
                <a:latin typeface="Times New Roman" panose="02020603050405020304" pitchFamily="18" charset="0"/>
                <a:cs typeface="Times New Roman" panose="02020603050405020304" pitchFamily="18" charset="0"/>
              </a:rPr>
              <a:t>output, or the activation level, of the neuron</a:t>
            </a:r>
            <a:r>
              <a:rPr lang="en-SG" sz="2300" i="0" dirty="0" smtClean="0">
                <a:solidFill>
                  <a:schemeClr val="tx1">
                    <a:lumMod val="95000"/>
                    <a:lumOff val="5000"/>
                  </a:schemeClr>
                </a:solidFill>
                <a:effectLst/>
                <a:latin typeface="Times New Roman" panose="02020603050405020304" pitchFamily="18" charset="0"/>
                <a:cs typeface="Times New Roman" panose="02020603050405020304" pitchFamily="18" charset="0"/>
              </a:rPr>
              <a:t>.</a:t>
            </a:r>
          </a:p>
        </p:txBody>
      </p:sp>
      <p:pic>
        <p:nvPicPr>
          <p:cNvPr id="3" name="Picture 2"/>
          <p:cNvPicPr>
            <a:picLocks noChangeAspect="1"/>
          </p:cNvPicPr>
          <p:nvPr/>
        </p:nvPicPr>
        <p:blipFill>
          <a:blip r:embed="rId2"/>
          <a:stretch>
            <a:fillRect/>
          </a:stretch>
        </p:blipFill>
        <p:spPr>
          <a:xfrm>
            <a:off x="0" y="0"/>
            <a:ext cx="12192000" cy="1104900"/>
          </a:xfrm>
          <a:prstGeom prst="rect">
            <a:avLst/>
          </a:prstGeom>
        </p:spPr>
      </p:pic>
      <p:pic>
        <p:nvPicPr>
          <p:cNvPr id="4" name="Picture 3"/>
          <p:cNvPicPr>
            <a:picLocks noChangeAspect="1"/>
          </p:cNvPicPr>
          <p:nvPr/>
        </p:nvPicPr>
        <p:blipFill>
          <a:blip r:embed="rId3"/>
          <a:stretch>
            <a:fillRect/>
          </a:stretch>
        </p:blipFill>
        <p:spPr>
          <a:xfrm>
            <a:off x="613873" y="2217961"/>
            <a:ext cx="10933390" cy="4017385"/>
          </a:xfrm>
          <a:prstGeom prst="rect">
            <a:avLst/>
          </a:prstGeom>
        </p:spPr>
      </p:pic>
      <p:sp>
        <p:nvSpPr>
          <p:cNvPr id="5" name="Rectangle 4"/>
          <p:cNvSpPr/>
          <p:nvPr/>
        </p:nvSpPr>
        <p:spPr>
          <a:xfrm>
            <a:off x="2565452" y="293278"/>
            <a:ext cx="5511445" cy="646331"/>
          </a:xfrm>
          <a:prstGeom prst="rect">
            <a:avLst/>
          </a:prstGeom>
        </p:spPr>
        <p:txBody>
          <a:bodyPr wrap="none">
            <a:spAutoFit/>
          </a:bodyPr>
          <a:lstStyle/>
          <a:p>
            <a:r>
              <a:rPr lang="en-US" sz="3600" b="1" dirty="0">
                <a:latin typeface="Monotype Corsiva" panose="03010101010201010101" pitchFamily="66" charset="0"/>
              </a:rPr>
              <a:t>Activation functions of a neuron</a:t>
            </a:r>
          </a:p>
        </p:txBody>
      </p:sp>
    </p:spTree>
    <p:extLst>
      <p:ext uri="{BB962C8B-B14F-4D97-AF65-F5344CB8AC3E}">
        <p14:creationId xmlns:p14="http://schemas.microsoft.com/office/powerpoint/2010/main" val="19010195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0" y="0"/>
            <a:ext cx="12192000" cy="1104900"/>
          </a:xfrm>
          <a:prstGeom prst="rect">
            <a:avLst/>
          </a:prstGeom>
        </p:spPr>
      </p:pic>
      <p:sp>
        <p:nvSpPr>
          <p:cNvPr id="4" name="Rectangle 3"/>
          <p:cNvSpPr/>
          <p:nvPr/>
        </p:nvSpPr>
        <p:spPr>
          <a:xfrm>
            <a:off x="415636" y="1608676"/>
            <a:ext cx="11360727" cy="3985706"/>
          </a:xfrm>
          <a:prstGeom prst="rect">
            <a:avLst/>
          </a:prstGeom>
        </p:spPr>
        <p:txBody>
          <a:bodyPr wrap="square">
            <a:spAutoFit/>
          </a:bodyPr>
          <a:lstStyle/>
          <a:p>
            <a:pPr marL="285750" lvl="0" indent="-285750" algn="just">
              <a:buFont typeface="Wingdings" panose="05000000000000000000" pitchFamily="2" charset="2"/>
              <a:buChar char="v"/>
            </a:pPr>
            <a:endParaRPr lang="en-SG" sz="2300" dirty="0">
              <a:solidFill>
                <a:prstClr val="black">
                  <a:lumMod val="95000"/>
                  <a:lumOff val="5000"/>
                </a:prstClr>
              </a:solidFill>
              <a:latin typeface="Times New Roman" panose="02020603050405020304" pitchFamily="18" charset="0"/>
              <a:cs typeface="Times New Roman" panose="02020603050405020304" pitchFamily="18" charset="0"/>
            </a:endParaRPr>
          </a:p>
          <a:p>
            <a:pPr marL="285750" lvl="0" indent="-285750" algn="just">
              <a:buFont typeface="Wingdings" panose="05000000000000000000" pitchFamily="2" charset="2"/>
              <a:buChar char="v"/>
            </a:pPr>
            <a:r>
              <a:rPr lang="en-SG" sz="2300" dirty="0">
                <a:solidFill>
                  <a:prstClr val="black">
                    <a:lumMod val="95000"/>
                    <a:lumOff val="5000"/>
                  </a:prstClr>
                </a:solidFill>
                <a:latin typeface="Times New Roman" panose="02020603050405020304" pitchFamily="18" charset="0"/>
                <a:cs typeface="Times New Roman" panose="02020603050405020304" pitchFamily="18" charset="0"/>
              </a:rPr>
              <a:t>One of the most commonly used functions is the </a:t>
            </a:r>
            <a:r>
              <a:rPr lang="en-SG" sz="2300" b="1" dirty="0">
                <a:solidFill>
                  <a:srgbClr val="C00000"/>
                </a:solidFill>
                <a:latin typeface="Times New Roman" panose="02020603050405020304" pitchFamily="18" charset="0"/>
                <a:cs typeface="Times New Roman" panose="02020603050405020304" pitchFamily="18" charset="0"/>
              </a:rPr>
              <a:t>step </a:t>
            </a:r>
            <a:r>
              <a:rPr lang="en-SG" sz="2300" b="1" dirty="0" smtClean="0">
                <a:solidFill>
                  <a:srgbClr val="C00000"/>
                </a:solidFill>
                <a:latin typeface="Times New Roman" panose="02020603050405020304" pitchFamily="18" charset="0"/>
                <a:cs typeface="Times New Roman" panose="02020603050405020304" pitchFamily="18" charset="0"/>
              </a:rPr>
              <a:t>function</a:t>
            </a:r>
            <a:r>
              <a:rPr lang="en-SG" sz="2300" dirty="0" smtClean="0">
                <a:solidFill>
                  <a:prstClr val="black">
                    <a:lumMod val="95000"/>
                    <a:lumOff val="5000"/>
                  </a:prstClr>
                </a:solidFill>
                <a:latin typeface="Times New Roman" panose="02020603050405020304" pitchFamily="18" charset="0"/>
                <a:cs typeface="Times New Roman" panose="02020603050405020304" pitchFamily="18" charset="0"/>
              </a:rPr>
              <a:t>.</a:t>
            </a:r>
            <a:endParaRPr lang="en-SG" sz="2300" dirty="0">
              <a:solidFill>
                <a:prstClr val="black">
                  <a:lumMod val="95000"/>
                  <a:lumOff val="5000"/>
                </a:prstClr>
              </a:solidFill>
              <a:latin typeface="Times New Roman" panose="02020603050405020304" pitchFamily="18" charset="0"/>
              <a:cs typeface="Times New Roman" panose="02020603050405020304" pitchFamily="18" charset="0"/>
            </a:endParaRPr>
          </a:p>
          <a:p>
            <a:pPr marL="285750" lvl="0" indent="-285750" algn="just">
              <a:buFont typeface="Wingdings" panose="05000000000000000000" pitchFamily="2" charset="2"/>
              <a:buChar char="v"/>
            </a:pPr>
            <a:r>
              <a:rPr lang="en-SG" sz="2300" dirty="0">
                <a:solidFill>
                  <a:prstClr val="black">
                    <a:lumMod val="95000"/>
                    <a:lumOff val="5000"/>
                  </a:prstClr>
                </a:solidFill>
                <a:latin typeface="Times New Roman" panose="02020603050405020304" pitchFamily="18" charset="0"/>
                <a:cs typeface="Times New Roman" panose="02020603050405020304" pitchFamily="18" charset="0"/>
              </a:rPr>
              <a:t> In using this function, the inputs to the neuron are summed (having each been multiplied by a weight), and this sum is compared with a </a:t>
            </a:r>
            <a:r>
              <a:rPr lang="en-SG" sz="2300" b="1" dirty="0">
                <a:solidFill>
                  <a:srgbClr val="C00000"/>
                </a:solidFill>
                <a:latin typeface="Times New Roman" panose="02020603050405020304" pitchFamily="18" charset="0"/>
                <a:cs typeface="Times New Roman" panose="02020603050405020304" pitchFamily="18" charset="0"/>
              </a:rPr>
              <a:t>threshold, t</a:t>
            </a:r>
            <a:r>
              <a:rPr lang="en-SG" sz="2300" dirty="0">
                <a:solidFill>
                  <a:prstClr val="black">
                    <a:lumMod val="95000"/>
                    <a:lumOff val="5000"/>
                  </a:prstClr>
                </a:solidFill>
                <a:latin typeface="Times New Roman" panose="02020603050405020304" pitchFamily="18" charset="0"/>
                <a:cs typeface="Times New Roman" panose="02020603050405020304" pitchFamily="18" charset="0"/>
              </a:rPr>
              <a:t>. </a:t>
            </a:r>
          </a:p>
          <a:p>
            <a:pPr marL="285750" lvl="0" indent="-285750" algn="just">
              <a:buFont typeface="Wingdings" panose="05000000000000000000" pitchFamily="2" charset="2"/>
              <a:buChar char="v"/>
            </a:pPr>
            <a:r>
              <a:rPr lang="en-SG" sz="2300" dirty="0">
                <a:solidFill>
                  <a:prstClr val="black">
                    <a:lumMod val="95000"/>
                    <a:lumOff val="5000"/>
                  </a:prstClr>
                </a:solidFill>
                <a:latin typeface="Times New Roman" panose="02020603050405020304" pitchFamily="18" charset="0"/>
                <a:cs typeface="Times New Roman" panose="02020603050405020304" pitchFamily="18" charset="0"/>
              </a:rPr>
              <a:t>If the </a:t>
            </a:r>
            <a:r>
              <a:rPr lang="en-SG" sz="2300" dirty="0">
                <a:solidFill>
                  <a:srgbClr val="C00000"/>
                </a:solidFill>
                <a:latin typeface="Times New Roman" panose="02020603050405020304" pitchFamily="18" charset="0"/>
                <a:cs typeface="Times New Roman" panose="02020603050405020304" pitchFamily="18" charset="0"/>
              </a:rPr>
              <a:t>sum is greater than the threshold</a:t>
            </a:r>
            <a:r>
              <a:rPr lang="en-SG" sz="2300" dirty="0">
                <a:solidFill>
                  <a:prstClr val="black">
                    <a:lumMod val="95000"/>
                    <a:lumOff val="5000"/>
                  </a:prstClr>
                </a:solidFill>
                <a:latin typeface="Times New Roman" panose="02020603050405020304" pitchFamily="18" charset="0"/>
                <a:cs typeface="Times New Roman" panose="02020603050405020304" pitchFamily="18" charset="0"/>
              </a:rPr>
              <a:t>, then the neuron fires and has an </a:t>
            </a:r>
            <a:r>
              <a:rPr lang="en-SG" sz="2300" dirty="0">
                <a:solidFill>
                  <a:srgbClr val="C00000"/>
                </a:solidFill>
                <a:latin typeface="Times New Roman" panose="02020603050405020304" pitchFamily="18" charset="0"/>
                <a:cs typeface="Times New Roman" panose="02020603050405020304" pitchFamily="18" charset="0"/>
              </a:rPr>
              <a:t>activation level of +1</a:t>
            </a:r>
            <a:r>
              <a:rPr lang="en-SG" sz="2300" dirty="0">
                <a:solidFill>
                  <a:prstClr val="black">
                    <a:lumMod val="95000"/>
                    <a:lumOff val="5000"/>
                  </a:prstClr>
                </a:solidFill>
                <a:latin typeface="Times New Roman" panose="02020603050405020304" pitchFamily="18" charset="0"/>
                <a:cs typeface="Times New Roman" panose="02020603050405020304" pitchFamily="18" charset="0"/>
              </a:rPr>
              <a:t>. </a:t>
            </a:r>
            <a:endParaRPr lang="en-SG" sz="2300" dirty="0" smtClean="0">
              <a:solidFill>
                <a:prstClr val="black">
                  <a:lumMod val="95000"/>
                  <a:lumOff val="5000"/>
                </a:prstClr>
              </a:solidFill>
              <a:latin typeface="Times New Roman" panose="02020603050405020304" pitchFamily="18" charset="0"/>
              <a:cs typeface="Times New Roman" panose="02020603050405020304" pitchFamily="18" charset="0"/>
            </a:endParaRPr>
          </a:p>
          <a:p>
            <a:pPr marL="285750" lvl="0" indent="-285750" algn="just">
              <a:buFont typeface="Wingdings" panose="05000000000000000000" pitchFamily="2" charset="2"/>
              <a:buChar char="v"/>
            </a:pPr>
            <a:r>
              <a:rPr lang="en-SG" sz="2300" dirty="0" smtClean="0">
                <a:solidFill>
                  <a:prstClr val="black">
                    <a:lumMod val="95000"/>
                    <a:lumOff val="5000"/>
                  </a:prstClr>
                </a:solidFill>
                <a:latin typeface="Times New Roman" panose="02020603050405020304" pitchFamily="18" charset="0"/>
                <a:cs typeface="Times New Roman" panose="02020603050405020304" pitchFamily="18" charset="0"/>
              </a:rPr>
              <a:t>Otherwise</a:t>
            </a:r>
            <a:r>
              <a:rPr lang="en-SG" sz="2300" dirty="0">
                <a:solidFill>
                  <a:prstClr val="black">
                    <a:lumMod val="95000"/>
                    <a:lumOff val="5000"/>
                  </a:prstClr>
                </a:solidFill>
                <a:latin typeface="Times New Roman" panose="02020603050405020304" pitchFamily="18" charset="0"/>
                <a:cs typeface="Times New Roman" panose="02020603050405020304" pitchFamily="18" charset="0"/>
              </a:rPr>
              <a:t>, it is inactive and has an </a:t>
            </a:r>
            <a:r>
              <a:rPr lang="en-SG" sz="2300" dirty="0">
                <a:solidFill>
                  <a:srgbClr val="C00000"/>
                </a:solidFill>
                <a:latin typeface="Times New Roman" panose="02020603050405020304" pitchFamily="18" charset="0"/>
                <a:cs typeface="Times New Roman" panose="02020603050405020304" pitchFamily="18" charset="0"/>
              </a:rPr>
              <a:t>activation level of zero</a:t>
            </a:r>
            <a:r>
              <a:rPr lang="en-SG" sz="2300" dirty="0">
                <a:solidFill>
                  <a:prstClr val="black">
                    <a:lumMod val="95000"/>
                    <a:lumOff val="5000"/>
                  </a:prstClr>
                </a:solidFill>
                <a:latin typeface="Times New Roman" panose="02020603050405020304" pitchFamily="18" charset="0"/>
                <a:cs typeface="Times New Roman" panose="02020603050405020304" pitchFamily="18" charset="0"/>
              </a:rPr>
              <a:t>. (In some networks, when the sum does not exceed the threshold, the activation level is considered to be 1 instead of 0</a:t>
            </a:r>
            <a:r>
              <a:rPr lang="en-SG" sz="2300" dirty="0" smtClean="0">
                <a:solidFill>
                  <a:prstClr val="black">
                    <a:lumMod val="95000"/>
                    <a:lumOff val="5000"/>
                  </a:prstClr>
                </a:solidFill>
                <a:latin typeface="Times New Roman" panose="02020603050405020304" pitchFamily="18" charset="0"/>
                <a:cs typeface="Times New Roman" panose="02020603050405020304" pitchFamily="18" charset="0"/>
              </a:rPr>
              <a:t>).</a:t>
            </a:r>
          </a:p>
          <a:p>
            <a:pPr marL="285750" lvl="0" indent="-285750" algn="just">
              <a:buFont typeface="Wingdings" panose="05000000000000000000" pitchFamily="2" charset="2"/>
              <a:buChar char="v"/>
            </a:pPr>
            <a:r>
              <a:rPr lang="en-US" sz="2300" dirty="0">
                <a:solidFill>
                  <a:prstClr val="black">
                    <a:lumMod val="95000"/>
                    <a:lumOff val="5000"/>
                  </a:prstClr>
                </a:solidFill>
                <a:latin typeface="Times New Roman" panose="02020603050405020304" pitchFamily="18" charset="0"/>
                <a:cs typeface="Times New Roman" panose="02020603050405020304" pitchFamily="18" charset="0"/>
              </a:rPr>
              <a:t>The </a:t>
            </a:r>
            <a:r>
              <a:rPr lang="en-US" sz="2300" i="1" dirty="0">
                <a:solidFill>
                  <a:prstClr val="black">
                    <a:lumMod val="95000"/>
                    <a:lumOff val="5000"/>
                  </a:prstClr>
                </a:solidFill>
                <a:latin typeface="Times New Roman" panose="02020603050405020304" pitchFamily="18" charset="0"/>
                <a:cs typeface="Times New Roman" panose="02020603050405020304" pitchFamily="18" charset="0"/>
              </a:rPr>
              <a:t>step</a:t>
            </a:r>
            <a:r>
              <a:rPr lang="en-US" sz="2300" dirty="0">
                <a:solidFill>
                  <a:prstClr val="black">
                    <a:lumMod val="95000"/>
                    <a:lumOff val="5000"/>
                  </a:prstClr>
                </a:solidFill>
                <a:latin typeface="Times New Roman" panose="02020603050405020304" pitchFamily="18" charset="0"/>
                <a:cs typeface="Times New Roman" panose="02020603050405020304" pitchFamily="18" charset="0"/>
              </a:rPr>
              <a:t> and </a:t>
            </a:r>
            <a:r>
              <a:rPr lang="en-US" sz="2300" i="1" dirty="0">
                <a:solidFill>
                  <a:prstClr val="black">
                    <a:lumMod val="95000"/>
                    <a:lumOff val="5000"/>
                  </a:prstClr>
                </a:solidFill>
                <a:latin typeface="Times New Roman" panose="02020603050405020304" pitchFamily="18" charset="0"/>
                <a:cs typeface="Times New Roman" panose="02020603050405020304" pitchFamily="18" charset="0"/>
              </a:rPr>
              <a:t>sign </a:t>
            </a:r>
            <a:r>
              <a:rPr lang="en-US" sz="2300" dirty="0">
                <a:solidFill>
                  <a:prstClr val="black">
                    <a:lumMod val="95000"/>
                    <a:lumOff val="5000"/>
                  </a:prstClr>
                </a:solidFill>
                <a:latin typeface="Times New Roman" panose="02020603050405020304" pitchFamily="18" charset="0"/>
                <a:cs typeface="Times New Roman" panose="02020603050405020304" pitchFamily="18" charset="0"/>
              </a:rPr>
              <a:t>activation functions, also called </a:t>
            </a:r>
            <a:r>
              <a:rPr lang="en-US" sz="2300" i="1" dirty="0">
                <a:solidFill>
                  <a:srgbClr val="C00000"/>
                </a:solidFill>
                <a:latin typeface="Times New Roman" panose="02020603050405020304" pitchFamily="18" charset="0"/>
                <a:cs typeface="Times New Roman" panose="02020603050405020304" pitchFamily="18" charset="0"/>
              </a:rPr>
              <a:t>hard limit functions</a:t>
            </a:r>
            <a:r>
              <a:rPr lang="en-US" sz="2300" dirty="0">
                <a:solidFill>
                  <a:prstClr val="black">
                    <a:lumMod val="95000"/>
                    <a:lumOff val="5000"/>
                  </a:prstClr>
                </a:solidFill>
                <a:latin typeface="Times New Roman" panose="02020603050405020304" pitchFamily="18" charset="0"/>
                <a:cs typeface="Times New Roman" panose="02020603050405020304" pitchFamily="18" charset="0"/>
              </a:rPr>
              <a:t>, </a:t>
            </a:r>
            <a:r>
              <a:rPr lang="en-US" sz="2300" dirty="0" smtClean="0">
                <a:solidFill>
                  <a:prstClr val="black">
                    <a:lumMod val="95000"/>
                    <a:lumOff val="5000"/>
                  </a:prstClr>
                </a:solidFill>
                <a:latin typeface="Times New Roman" panose="02020603050405020304" pitchFamily="18" charset="0"/>
                <a:cs typeface="Times New Roman" panose="02020603050405020304" pitchFamily="18" charset="0"/>
              </a:rPr>
              <a:t>are often </a:t>
            </a:r>
            <a:r>
              <a:rPr lang="en-US" sz="2300" dirty="0">
                <a:solidFill>
                  <a:prstClr val="black">
                    <a:lumMod val="95000"/>
                    <a:lumOff val="5000"/>
                  </a:prstClr>
                </a:solidFill>
                <a:latin typeface="Times New Roman" panose="02020603050405020304" pitchFamily="18" charset="0"/>
                <a:cs typeface="Times New Roman" panose="02020603050405020304" pitchFamily="18" charset="0"/>
              </a:rPr>
              <a:t>used in decision-making neurons </a:t>
            </a:r>
            <a:r>
              <a:rPr lang="en-US" sz="2300" dirty="0" smtClean="0">
                <a:solidFill>
                  <a:prstClr val="black">
                    <a:lumMod val="95000"/>
                    <a:lumOff val="5000"/>
                  </a:prstClr>
                </a:solidFill>
                <a:latin typeface="Times New Roman" panose="02020603050405020304" pitchFamily="18" charset="0"/>
                <a:cs typeface="Times New Roman" panose="02020603050405020304" pitchFamily="18" charset="0"/>
              </a:rPr>
              <a:t>(</a:t>
            </a:r>
            <a:r>
              <a:rPr lang="en-US" sz="2300" dirty="0" err="1">
                <a:solidFill>
                  <a:prstClr val="black">
                    <a:lumMod val="95000"/>
                    <a:lumOff val="5000"/>
                  </a:prstClr>
                </a:solidFill>
                <a:latin typeface="Times New Roman" panose="02020603050405020304" pitchFamily="18" charset="0"/>
                <a:cs typeface="Times New Roman" panose="02020603050405020304" pitchFamily="18" charset="0"/>
              </a:rPr>
              <a:t>p</a:t>
            </a:r>
            <a:r>
              <a:rPr lang="en-US" sz="2300" dirty="0" err="1" smtClean="0">
                <a:solidFill>
                  <a:prstClr val="black">
                    <a:lumMod val="95000"/>
                    <a:lumOff val="5000"/>
                  </a:prstClr>
                </a:solidFill>
                <a:latin typeface="Times New Roman" panose="02020603050405020304" pitchFamily="18" charset="0"/>
                <a:cs typeface="Times New Roman" panose="02020603050405020304" pitchFamily="18" charset="0"/>
              </a:rPr>
              <a:t>erceptrons</a:t>
            </a:r>
            <a:r>
              <a:rPr lang="en-US" sz="2300" dirty="0" smtClean="0">
                <a:solidFill>
                  <a:prstClr val="black">
                    <a:lumMod val="95000"/>
                    <a:lumOff val="5000"/>
                  </a:prstClr>
                </a:solidFill>
                <a:latin typeface="Times New Roman" panose="02020603050405020304" pitchFamily="18" charset="0"/>
                <a:cs typeface="Times New Roman" panose="02020603050405020304" pitchFamily="18" charset="0"/>
              </a:rPr>
              <a:t>)for </a:t>
            </a:r>
            <a:r>
              <a:rPr lang="en-US" sz="2300" i="1" dirty="0">
                <a:solidFill>
                  <a:prstClr val="black">
                    <a:lumMod val="95000"/>
                    <a:lumOff val="5000"/>
                  </a:prstClr>
                </a:solidFill>
                <a:latin typeface="Times New Roman" panose="02020603050405020304" pitchFamily="18" charset="0"/>
                <a:cs typeface="Times New Roman" panose="02020603050405020304" pitchFamily="18" charset="0"/>
              </a:rPr>
              <a:t>classification</a:t>
            </a:r>
            <a:r>
              <a:rPr lang="en-US" sz="2300" dirty="0">
                <a:solidFill>
                  <a:prstClr val="black">
                    <a:lumMod val="95000"/>
                    <a:lumOff val="5000"/>
                  </a:prstClr>
                </a:solidFill>
                <a:latin typeface="Times New Roman" panose="02020603050405020304" pitchFamily="18" charset="0"/>
                <a:cs typeface="Times New Roman" panose="02020603050405020304" pitchFamily="18" charset="0"/>
              </a:rPr>
              <a:t> and </a:t>
            </a:r>
            <a:r>
              <a:rPr lang="en-US" sz="2300" i="1" dirty="0">
                <a:solidFill>
                  <a:prstClr val="black">
                    <a:lumMod val="95000"/>
                    <a:lumOff val="5000"/>
                  </a:prstClr>
                </a:solidFill>
                <a:latin typeface="Times New Roman" panose="02020603050405020304" pitchFamily="18" charset="0"/>
                <a:cs typeface="Times New Roman" panose="02020603050405020304" pitchFamily="18" charset="0"/>
              </a:rPr>
              <a:t>pattern </a:t>
            </a:r>
            <a:r>
              <a:rPr lang="en-US" sz="2300" i="1" dirty="0" smtClean="0">
                <a:solidFill>
                  <a:prstClr val="black">
                    <a:lumMod val="95000"/>
                    <a:lumOff val="5000"/>
                  </a:prstClr>
                </a:solidFill>
                <a:latin typeface="Times New Roman" panose="02020603050405020304" pitchFamily="18" charset="0"/>
                <a:cs typeface="Times New Roman" panose="02020603050405020304" pitchFamily="18" charset="0"/>
              </a:rPr>
              <a:t>recognition tasks</a:t>
            </a:r>
            <a:r>
              <a:rPr lang="en-US" sz="2300" dirty="0">
                <a:solidFill>
                  <a:prstClr val="black">
                    <a:lumMod val="95000"/>
                    <a:lumOff val="5000"/>
                  </a:prstClr>
                </a:solidFill>
                <a:latin typeface="Times New Roman" panose="02020603050405020304" pitchFamily="18" charset="0"/>
                <a:cs typeface="Times New Roman" panose="02020603050405020304" pitchFamily="18" charset="0"/>
              </a:rPr>
              <a:t>.</a:t>
            </a:r>
          </a:p>
          <a:p>
            <a:pPr marL="285750" lvl="0" indent="-285750" algn="just">
              <a:buFont typeface="Wingdings" panose="05000000000000000000" pitchFamily="2" charset="2"/>
              <a:buChar char="v"/>
            </a:pPr>
            <a:endParaRPr lang="en-SG" sz="2300" dirty="0">
              <a:solidFill>
                <a:prstClr val="black">
                  <a:lumMod val="95000"/>
                  <a:lumOff val="5000"/>
                </a:prstClr>
              </a:solidFill>
              <a:latin typeface="Times New Roman" panose="02020603050405020304" pitchFamily="18" charset="0"/>
              <a:cs typeface="Times New Roman" panose="02020603050405020304" pitchFamily="18" charset="0"/>
            </a:endParaRPr>
          </a:p>
        </p:txBody>
      </p:sp>
      <p:sp>
        <p:nvSpPr>
          <p:cNvPr id="5" name="Rectangle 4"/>
          <p:cNvSpPr/>
          <p:nvPr/>
        </p:nvSpPr>
        <p:spPr>
          <a:xfrm>
            <a:off x="4077199" y="367784"/>
            <a:ext cx="2393604" cy="646331"/>
          </a:xfrm>
          <a:prstGeom prst="rect">
            <a:avLst/>
          </a:prstGeom>
        </p:spPr>
        <p:txBody>
          <a:bodyPr wrap="none">
            <a:spAutoFit/>
          </a:bodyPr>
          <a:lstStyle/>
          <a:p>
            <a:r>
              <a:rPr lang="en-SG" sz="3600" b="1" dirty="0" smtClean="0">
                <a:latin typeface="Monotype Corsiva" panose="03010101010201010101" pitchFamily="66" charset="0"/>
                <a:cs typeface="Times New Roman" panose="02020603050405020304" pitchFamily="18" charset="0"/>
              </a:rPr>
              <a:t>Step </a:t>
            </a:r>
            <a:r>
              <a:rPr lang="en-SG" sz="3600" b="1" dirty="0">
                <a:latin typeface="Monotype Corsiva" panose="03010101010201010101" pitchFamily="66" charset="0"/>
                <a:cs typeface="Times New Roman" panose="02020603050405020304" pitchFamily="18" charset="0"/>
              </a:rPr>
              <a:t>function</a:t>
            </a:r>
            <a:endParaRPr lang="en-US" sz="3600" b="1" dirty="0">
              <a:latin typeface="Monotype Corsiva" panose="03010101010201010101" pitchFamily="66" charset="0"/>
            </a:endParaRPr>
          </a:p>
        </p:txBody>
      </p:sp>
    </p:spTree>
    <p:extLst>
      <p:ext uri="{BB962C8B-B14F-4D97-AF65-F5344CB8AC3E}">
        <p14:creationId xmlns:p14="http://schemas.microsoft.com/office/powerpoint/2010/main" val="44932372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0" y="0"/>
            <a:ext cx="12192000" cy="1104900"/>
          </a:xfrm>
          <a:prstGeom prst="rect">
            <a:avLst/>
          </a:prstGeom>
        </p:spPr>
      </p:pic>
      <p:sp>
        <p:nvSpPr>
          <p:cNvPr id="2" name="Rectangle 1"/>
          <p:cNvSpPr/>
          <p:nvPr/>
        </p:nvSpPr>
        <p:spPr>
          <a:xfrm>
            <a:off x="283507" y="1359711"/>
            <a:ext cx="11624983" cy="3277820"/>
          </a:xfrm>
          <a:prstGeom prst="rect">
            <a:avLst/>
          </a:prstGeom>
        </p:spPr>
        <p:txBody>
          <a:bodyPr wrap="square">
            <a:spAutoFit/>
          </a:bodyPr>
          <a:lstStyle/>
          <a:p>
            <a:endParaRPr lang="en-SG" sz="2300" dirty="0">
              <a:solidFill>
                <a:srgbClr val="231F20"/>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endParaRPr lang="en-SG" sz="2300" dirty="0" smtClean="0">
              <a:solidFill>
                <a:srgbClr val="231F20"/>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v"/>
            </a:pPr>
            <a:endParaRPr lang="en-SG" sz="2300" dirty="0">
              <a:solidFill>
                <a:srgbClr val="231F20"/>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v"/>
            </a:pPr>
            <a:r>
              <a:rPr lang="en-US" sz="2300" dirty="0">
                <a:latin typeface="Times New Roman" panose="02020603050405020304" pitchFamily="18" charset="0"/>
                <a:cs typeface="Times New Roman" panose="02020603050405020304" pitchFamily="18" charset="0"/>
              </a:rPr>
              <a:t>The </a:t>
            </a:r>
            <a:r>
              <a:rPr lang="en-US" sz="2300" b="1" dirty="0">
                <a:solidFill>
                  <a:srgbClr val="C00000"/>
                </a:solidFill>
                <a:latin typeface="Times New Roman" panose="02020603050405020304" pitchFamily="18" charset="0"/>
                <a:cs typeface="Times New Roman" panose="02020603050405020304" pitchFamily="18" charset="0"/>
              </a:rPr>
              <a:t>sigmoid function </a:t>
            </a:r>
            <a:r>
              <a:rPr lang="en-US" sz="2300" dirty="0">
                <a:latin typeface="Times New Roman" panose="02020603050405020304" pitchFamily="18" charset="0"/>
                <a:cs typeface="Times New Roman" panose="02020603050405020304" pitchFamily="18" charset="0"/>
              </a:rPr>
              <a:t>transforms </a:t>
            </a:r>
            <a:r>
              <a:rPr lang="en-US" sz="2300" dirty="0">
                <a:solidFill>
                  <a:srgbClr val="C00000"/>
                </a:solidFill>
                <a:latin typeface="Times New Roman" panose="02020603050405020304" pitchFamily="18" charset="0"/>
                <a:cs typeface="Times New Roman" panose="02020603050405020304" pitchFamily="18" charset="0"/>
              </a:rPr>
              <a:t>the input</a:t>
            </a:r>
            <a:r>
              <a:rPr lang="en-US" sz="2300" dirty="0">
                <a:latin typeface="Times New Roman" panose="02020603050405020304" pitchFamily="18" charset="0"/>
                <a:cs typeface="Times New Roman" panose="02020603050405020304" pitchFamily="18" charset="0"/>
              </a:rPr>
              <a:t>, which can have any </a:t>
            </a:r>
            <a:r>
              <a:rPr lang="en-US" sz="2300" dirty="0" smtClean="0">
                <a:latin typeface="Times New Roman" panose="02020603050405020304" pitchFamily="18" charset="0"/>
                <a:cs typeface="Times New Roman" panose="02020603050405020304" pitchFamily="18" charset="0"/>
              </a:rPr>
              <a:t>value between </a:t>
            </a:r>
            <a:r>
              <a:rPr lang="en-US" sz="2300" dirty="0">
                <a:latin typeface="Times New Roman" panose="02020603050405020304" pitchFamily="18" charset="0"/>
                <a:cs typeface="Times New Roman" panose="02020603050405020304" pitchFamily="18" charset="0"/>
              </a:rPr>
              <a:t>plus and minus </a:t>
            </a:r>
            <a:r>
              <a:rPr lang="en-US" sz="2300" dirty="0" smtClean="0">
                <a:latin typeface="Times New Roman" panose="02020603050405020304" pitchFamily="18" charset="0"/>
                <a:cs typeface="Times New Roman" panose="02020603050405020304" pitchFamily="18" charset="0"/>
              </a:rPr>
              <a:t>infinity (</a:t>
            </a:r>
            <a:r>
              <a:rPr lang="en-SG" sz="2300" dirty="0" smtClean="0">
                <a:solidFill>
                  <a:srgbClr val="231F20"/>
                </a:solidFill>
                <a:latin typeface="Times New Roman" panose="02020603050405020304" pitchFamily="18" charset="0"/>
                <a:cs typeface="Times New Roman" panose="02020603050405020304" pitchFamily="18" charset="0"/>
              </a:rPr>
              <a:t>range </a:t>
            </a:r>
            <a:r>
              <a:rPr lang="en-SG" sz="2300" dirty="0">
                <a:solidFill>
                  <a:srgbClr val="231F20"/>
                </a:solidFill>
                <a:latin typeface="Times New Roman" panose="02020603050405020304" pitchFamily="18" charset="0"/>
                <a:cs typeface="Times New Roman" panose="02020603050405020304" pitchFamily="18" charset="0"/>
              </a:rPr>
              <a:t>of  </a:t>
            </a:r>
            <a:r>
              <a:rPr lang="en-SG" sz="2300" dirty="0">
                <a:solidFill>
                  <a:srgbClr val="C00000"/>
                </a:solidFill>
                <a:latin typeface="Times New Roman" panose="02020603050405020304" pitchFamily="18" charset="0"/>
                <a:cs typeface="Times New Roman" panose="02020603050405020304" pitchFamily="18" charset="0"/>
              </a:rPr>
              <a:t>-∞ to + ∞ </a:t>
            </a:r>
            <a:r>
              <a:rPr lang="en-SG" sz="2300" dirty="0" smtClean="0">
                <a:solidFill>
                  <a:srgbClr val="231F20"/>
                </a:solidFill>
                <a:latin typeface="Times New Roman" panose="02020603050405020304" pitchFamily="18" charset="0"/>
                <a:cs typeface="Times New Roman" panose="02020603050405020304" pitchFamily="18" charset="0"/>
              </a:rPr>
              <a:t>) </a:t>
            </a:r>
            <a:r>
              <a:rPr lang="en-US" sz="2300" dirty="0" smtClean="0">
                <a:latin typeface="Times New Roman" panose="02020603050405020304" pitchFamily="18" charset="0"/>
                <a:cs typeface="Times New Roman" panose="02020603050405020304" pitchFamily="18" charset="0"/>
              </a:rPr>
              <a:t>, </a:t>
            </a:r>
            <a:r>
              <a:rPr lang="en-US" sz="2300" dirty="0">
                <a:latin typeface="Times New Roman" panose="02020603050405020304" pitchFamily="18" charset="0"/>
                <a:cs typeface="Times New Roman" panose="02020603050405020304" pitchFamily="18" charset="0"/>
              </a:rPr>
              <a:t>into a reasonable value in the </a:t>
            </a:r>
            <a:r>
              <a:rPr lang="en-US" sz="2300" dirty="0">
                <a:solidFill>
                  <a:srgbClr val="C00000"/>
                </a:solidFill>
                <a:latin typeface="Times New Roman" panose="02020603050405020304" pitchFamily="18" charset="0"/>
                <a:cs typeface="Times New Roman" panose="02020603050405020304" pitchFamily="18" charset="0"/>
              </a:rPr>
              <a:t>range </a:t>
            </a:r>
            <a:r>
              <a:rPr lang="en-US" sz="2300" dirty="0" smtClean="0">
                <a:solidFill>
                  <a:srgbClr val="C00000"/>
                </a:solidFill>
                <a:latin typeface="Times New Roman" panose="02020603050405020304" pitchFamily="18" charset="0"/>
                <a:cs typeface="Times New Roman" panose="02020603050405020304" pitchFamily="18" charset="0"/>
              </a:rPr>
              <a:t>between 0 </a:t>
            </a:r>
            <a:r>
              <a:rPr lang="en-US" sz="2300" dirty="0">
                <a:solidFill>
                  <a:srgbClr val="C00000"/>
                </a:solidFill>
                <a:latin typeface="Times New Roman" panose="02020603050405020304" pitchFamily="18" charset="0"/>
                <a:cs typeface="Times New Roman" panose="02020603050405020304" pitchFamily="18" charset="0"/>
              </a:rPr>
              <a:t>and 1</a:t>
            </a:r>
            <a:r>
              <a:rPr lang="en-US" sz="2300" dirty="0">
                <a:latin typeface="Times New Roman" panose="02020603050405020304" pitchFamily="18" charset="0"/>
                <a:cs typeface="Times New Roman" panose="02020603050405020304" pitchFamily="18" charset="0"/>
              </a:rPr>
              <a:t>. </a:t>
            </a:r>
            <a:endParaRPr lang="en-US" sz="2300" dirty="0" smtClean="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v"/>
            </a:pPr>
            <a:r>
              <a:rPr lang="en-US" sz="2300" dirty="0" smtClean="0">
                <a:latin typeface="Times New Roman" panose="02020603050405020304" pitchFamily="18" charset="0"/>
                <a:cs typeface="Times New Roman" panose="02020603050405020304" pitchFamily="18" charset="0"/>
              </a:rPr>
              <a:t>Neurons </a:t>
            </a:r>
            <a:r>
              <a:rPr lang="en-US" sz="2300" dirty="0">
                <a:latin typeface="Times New Roman" panose="02020603050405020304" pitchFamily="18" charset="0"/>
                <a:cs typeface="Times New Roman" panose="02020603050405020304" pitchFamily="18" charset="0"/>
              </a:rPr>
              <a:t>with this function are used in the </a:t>
            </a:r>
            <a:r>
              <a:rPr lang="en-US" sz="2300" i="1" dirty="0">
                <a:latin typeface="Times New Roman" panose="02020603050405020304" pitchFamily="18" charset="0"/>
                <a:cs typeface="Times New Roman" panose="02020603050405020304" pitchFamily="18" charset="0"/>
              </a:rPr>
              <a:t>back-propagation networks</a:t>
            </a:r>
            <a:r>
              <a:rPr lang="en-US" sz="2300" i="1" dirty="0" smtClean="0">
                <a:latin typeface="Times New Roman" panose="02020603050405020304" pitchFamily="18" charset="0"/>
                <a:cs typeface="Times New Roman" panose="02020603050405020304" pitchFamily="18" charset="0"/>
              </a:rPr>
              <a:t>.</a:t>
            </a:r>
          </a:p>
          <a:p>
            <a:pPr algn="just"/>
            <a:endParaRPr lang="en-US" sz="2300" i="1"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v"/>
            </a:pPr>
            <a:r>
              <a:rPr lang="en-US" sz="2300" dirty="0">
                <a:latin typeface="Times New Roman" panose="02020603050405020304" pitchFamily="18" charset="0"/>
                <a:cs typeface="Times New Roman" panose="02020603050405020304" pitchFamily="18" charset="0"/>
              </a:rPr>
              <a:t>The </a:t>
            </a:r>
            <a:r>
              <a:rPr lang="en-US" sz="2300" b="1" dirty="0">
                <a:solidFill>
                  <a:srgbClr val="C00000"/>
                </a:solidFill>
                <a:latin typeface="Times New Roman" panose="02020603050405020304" pitchFamily="18" charset="0"/>
                <a:cs typeface="Times New Roman" panose="02020603050405020304" pitchFamily="18" charset="0"/>
              </a:rPr>
              <a:t>linear activation </a:t>
            </a:r>
            <a:r>
              <a:rPr lang="en-US" sz="2300" dirty="0">
                <a:latin typeface="Times New Roman" panose="02020603050405020304" pitchFamily="18" charset="0"/>
                <a:cs typeface="Times New Roman" panose="02020603050405020304" pitchFamily="18" charset="0"/>
              </a:rPr>
              <a:t>function provides an </a:t>
            </a:r>
            <a:r>
              <a:rPr lang="en-US" sz="2300" dirty="0">
                <a:solidFill>
                  <a:srgbClr val="C00000"/>
                </a:solidFill>
                <a:latin typeface="Times New Roman" panose="02020603050405020304" pitchFamily="18" charset="0"/>
                <a:cs typeface="Times New Roman" panose="02020603050405020304" pitchFamily="18" charset="0"/>
              </a:rPr>
              <a:t>output equal to the </a:t>
            </a:r>
            <a:r>
              <a:rPr lang="en-US" sz="2300" dirty="0" smtClean="0">
                <a:solidFill>
                  <a:srgbClr val="C00000"/>
                </a:solidFill>
                <a:latin typeface="Times New Roman" panose="02020603050405020304" pitchFamily="18" charset="0"/>
                <a:cs typeface="Times New Roman" panose="02020603050405020304" pitchFamily="18" charset="0"/>
              </a:rPr>
              <a:t>neuron weighted </a:t>
            </a:r>
            <a:r>
              <a:rPr lang="en-US" sz="2300" dirty="0">
                <a:solidFill>
                  <a:srgbClr val="C00000"/>
                </a:solidFill>
                <a:latin typeface="Times New Roman" panose="02020603050405020304" pitchFamily="18" charset="0"/>
                <a:cs typeface="Times New Roman" panose="02020603050405020304" pitchFamily="18" charset="0"/>
              </a:rPr>
              <a:t>input</a:t>
            </a:r>
            <a:r>
              <a:rPr lang="en-US" sz="2300" dirty="0">
                <a:latin typeface="Times New Roman" panose="02020603050405020304" pitchFamily="18" charset="0"/>
                <a:cs typeface="Times New Roman" panose="02020603050405020304" pitchFamily="18" charset="0"/>
              </a:rPr>
              <a:t>. </a:t>
            </a:r>
            <a:endParaRPr lang="en-US" sz="2300" dirty="0" smtClean="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v"/>
            </a:pPr>
            <a:r>
              <a:rPr lang="en-US" sz="2300" dirty="0" smtClean="0">
                <a:latin typeface="Times New Roman" panose="02020603050405020304" pitchFamily="18" charset="0"/>
                <a:cs typeface="Times New Roman" panose="02020603050405020304" pitchFamily="18" charset="0"/>
              </a:rPr>
              <a:t>Neurons </a:t>
            </a:r>
            <a:r>
              <a:rPr lang="en-US" sz="2300" dirty="0">
                <a:latin typeface="Times New Roman" panose="02020603050405020304" pitchFamily="18" charset="0"/>
                <a:cs typeface="Times New Roman" panose="02020603050405020304" pitchFamily="18" charset="0"/>
              </a:rPr>
              <a:t>with the linear function are often used for </a:t>
            </a:r>
            <a:r>
              <a:rPr lang="en-US" sz="2300" i="1" dirty="0" smtClean="0">
                <a:latin typeface="Times New Roman" panose="02020603050405020304" pitchFamily="18" charset="0"/>
                <a:cs typeface="Times New Roman" panose="02020603050405020304" pitchFamily="18" charset="0"/>
              </a:rPr>
              <a:t>linear approximation</a:t>
            </a:r>
            <a:endParaRPr lang="en-SG" sz="23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551625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50126" y="34312"/>
            <a:ext cx="11887200" cy="1104900"/>
          </a:xfrm>
          <a:prstGeom prst="rect">
            <a:avLst/>
          </a:prstGeom>
        </p:spPr>
      </p:pic>
      <p:sp>
        <p:nvSpPr>
          <p:cNvPr id="2" name="Rectangle 1"/>
          <p:cNvSpPr/>
          <p:nvPr/>
        </p:nvSpPr>
        <p:spPr>
          <a:xfrm>
            <a:off x="0" y="34312"/>
            <a:ext cx="12191999" cy="3693319"/>
          </a:xfrm>
          <a:prstGeom prst="rect">
            <a:avLst/>
          </a:prstGeom>
        </p:spPr>
        <p:txBody>
          <a:bodyPr wrap="square">
            <a:spAutoFit/>
          </a:bodyPr>
          <a:lstStyle/>
          <a:p>
            <a:pPr algn="just"/>
            <a:r>
              <a:rPr lang="en-SG" sz="3200" b="1" i="0" dirty="0" smtClean="0">
                <a:effectLst/>
                <a:latin typeface="Monotype Corsiva" panose="03010101010201010101" pitchFamily="66" charset="0"/>
              </a:rPr>
              <a:t>                        A </a:t>
            </a:r>
            <a:r>
              <a:rPr lang="en-SG" sz="3200" b="1" dirty="0" smtClean="0">
                <a:latin typeface="Monotype Corsiva" panose="03010101010201010101" pitchFamily="66" charset="0"/>
              </a:rPr>
              <a:t>Typical </a:t>
            </a:r>
            <a:r>
              <a:rPr lang="en-SG" sz="3200" b="1" i="0" dirty="0" smtClean="0">
                <a:effectLst/>
                <a:latin typeface="Monotype Corsiva" panose="03010101010201010101" pitchFamily="66" charset="0"/>
              </a:rPr>
              <a:t>Neuron - as a simple computing element </a:t>
            </a:r>
          </a:p>
          <a:p>
            <a:pPr algn="just"/>
            <a:endParaRPr lang="en-SG" b="0" i="0" dirty="0" smtClean="0">
              <a:solidFill>
                <a:srgbClr val="5E0722"/>
              </a:solidFill>
              <a:effectLst/>
              <a:latin typeface="Noticia Text"/>
            </a:endParaRPr>
          </a:p>
          <a:p>
            <a:pPr algn="just"/>
            <a:r>
              <a:rPr lang="en-SG" sz="2300" b="0" i="0" dirty="0" smtClean="0">
                <a:effectLst/>
                <a:latin typeface="Times New Roman" panose="02020603050405020304" pitchFamily="18" charset="0"/>
                <a:cs typeface="Times New Roman" panose="02020603050405020304" pitchFamily="18" charset="0"/>
              </a:rPr>
              <a:t>The basic unit of computation in a neural network is the </a:t>
            </a:r>
            <a:r>
              <a:rPr lang="en-SG" sz="2300" b="1" i="0" dirty="0" smtClean="0">
                <a:solidFill>
                  <a:srgbClr val="C00000"/>
                </a:solidFill>
                <a:effectLst/>
                <a:latin typeface="Times New Roman" panose="02020603050405020304" pitchFamily="18" charset="0"/>
                <a:cs typeface="Times New Roman" panose="02020603050405020304" pitchFamily="18" charset="0"/>
              </a:rPr>
              <a:t>neuron</a:t>
            </a:r>
            <a:r>
              <a:rPr lang="en-SG" sz="2300" b="0" i="0" dirty="0" smtClean="0">
                <a:effectLst/>
                <a:latin typeface="Times New Roman" panose="02020603050405020304" pitchFamily="18" charset="0"/>
                <a:cs typeface="Times New Roman" panose="02020603050405020304" pitchFamily="18" charset="0"/>
              </a:rPr>
              <a:t>, often called a </a:t>
            </a:r>
            <a:r>
              <a:rPr lang="en-SG" sz="2300" b="1" i="0" dirty="0" smtClean="0">
                <a:solidFill>
                  <a:srgbClr val="C00000"/>
                </a:solidFill>
                <a:effectLst/>
                <a:latin typeface="Times New Roman" panose="02020603050405020304" pitchFamily="18" charset="0"/>
                <a:cs typeface="Times New Roman" panose="02020603050405020304" pitchFamily="18" charset="0"/>
              </a:rPr>
              <a:t>node</a:t>
            </a:r>
            <a:r>
              <a:rPr lang="en-SG" sz="2300" b="0" i="0" dirty="0" smtClean="0">
                <a:solidFill>
                  <a:srgbClr val="C00000"/>
                </a:solidFill>
                <a:effectLst/>
                <a:latin typeface="Times New Roman" panose="02020603050405020304" pitchFamily="18" charset="0"/>
                <a:cs typeface="Times New Roman" panose="02020603050405020304" pitchFamily="18" charset="0"/>
              </a:rPr>
              <a:t> </a:t>
            </a:r>
            <a:r>
              <a:rPr lang="en-SG" sz="2300" b="0" i="0" dirty="0" smtClean="0">
                <a:effectLst/>
                <a:latin typeface="Times New Roman" panose="02020603050405020304" pitchFamily="18" charset="0"/>
                <a:cs typeface="Times New Roman" panose="02020603050405020304" pitchFamily="18" charset="0"/>
              </a:rPr>
              <a:t>or </a:t>
            </a:r>
            <a:r>
              <a:rPr lang="en-SG" sz="2300" b="1" i="0" dirty="0" smtClean="0">
                <a:solidFill>
                  <a:srgbClr val="C00000"/>
                </a:solidFill>
                <a:effectLst/>
                <a:latin typeface="Times New Roman" panose="02020603050405020304" pitchFamily="18" charset="0"/>
                <a:cs typeface="Times New Roman" panose="02020603050405020304" pitchFamily="18" charset="0"/>
              </a:rPr>
              <a:t>unit</a:t>
            </a:r>
            <a:r>
              <a:rPr lang="en-SG" sz="2300" b="0" i="0" dirty="0" smtClean="0">
                <a:solidFill>
                  <a:srgbClr val="C00000"/>
                </a:solidFill>
                <a:effectLst/>
                <a:latin typeface="Times New Roman" panose="02020603050405020304" pitchFamily="18" charset="0"/>
                <a:cs typeface="Times New Roman" panose="02020603050405020304" pitchFamily="18" charset="0"/>
              </a:rPr>
              <a:t>. </a:t>
            </a:r>
            <a:r>
              <a:rPr lang="en-SG" sz="2300" b="0" i="0" dirty="0" smtClean="0">
                <a:effectLst/>
                <a:latin typeface="Times New Roman" panose="02020603050405020304" pitchFamily="18" charset="0"/>
                <a:cs typeface="Times New Roman" panose="02020603050405020304" pitchFamily="18" charset="0"/>
              </a:rPr>
              <a:t>It receives input from some other nodes, or from an external source and computes an output. </a:t>
            </a:r>
            <a:r>
              <a:rPr lang="en-US" sz="2300" dirty="0">
                <a:latin typeface="Times New Roman" panose="02020603050405020304" pitchFamily="18" charset="0"/>
                <a:cs typeface="Times New Roman" panose="02020603050405020304" pitchFamily="18" charset="0"/>
              </a:rPr>
              <a:t>The output signal can be either </a:t>
            </a:r>
            <a:r>
              <a:rPr lang="en-US" sz="2300" dirty="0" smtClean="0">
                <a:latin typeface="Times New Roman" panose="02020603050405020304" pitchFamily="18" charset="0"/>
                <a:cs typeface="Times New Roman" panose="02020603050405020304" pitchFamily="18" charset="0"/>
              </a:rPr>
              <a:t>a final </a:t>
            </a:r>
            <a:r>
              <a:rPr lang="en-US" sz="2300" dirty="0">
                <a:latin typeface="Times New Roman" panose="02020603050405020304" pitchFamily="18" charset="0"/>
                <a:cs typeface="Times New Roman" panose="02020603050405020304" pitchFamily="18" charset="0"/>
              </a:rPr>
              <a:t>solution to the problem or an input to other </a:t>
            </a:r>
            <a:r>
              <a:rPr lang="en-US" sz="2300" dirty="0" smtClean="0">
                <a:latin typeface="Times New Roman" panose="02020603050405020304" pitchFamily="18" charset="0"/>
                <a:cs typeface="Times New Roman" panose="02020603050405020304" pitchFamily="18" charset="0"/>
              </a:rPr>
              <a:t>neurons. </a:t>
            </a:r>
            <a:r>
              <a:rPr lang="en-SG" sz="2300" b="0" i="0" dirty="0" smtClean="0">
                <a:effectLst/>
                <a:latin typeface="Times New Roman" panose="02020603050405020304" pitchFamily="18" charset="0"/>
                <a:cs typeface="Times New Roman" panose="02020603050405020304" pitchFamily="18" charset="0"/>
              </a:rPr>
              <a:t>Each input has an associated </a:t>
            </a:r>
            <a:r>
              <a:rPr lang="en-SG" sz="2300" b="1" i="0" dirty="0" smtClean="0">
                <a:solidFill>
                  <a:srgbClr val="C00000"/>
                </a:solidFill>
                <a:effectLst/>
                <a:latin typeface="Times New Roman" panose="02020603050405020304" pitchFamily="18" charset="0"/>
                <a:cs typeface="Times New Roman" panose="02020603050405020304" pitchFamily="18" charset="0"/>
              </a:rPr>
              <a:t>weight</a:t>
            </a:r>
            <a:r>
              <a:rPr lang="en-SG" sz="2300" b="0" i="0" dirty="0" smtClean="0">
                <a:effectLst/>
                <a:latin typeface="Times New Roman" panose="02020603050405020304" pitchFamily="18" charset="0"/>
                <a:cs typeface="Times New Roman" panose="02020603050405020304" pitchFamily="18" charset="0"/>
              </a:rPr>
              <a:t> (w), which is assigned on the basis of its </a:t>
            </a:r>
            <a:r>
              <a:rPr lang="en-SG" sz="2300" b="1" i="0" dirty="0" smtClean="0">
                <a:solidFill>
                  <a:srgbClr val="C00000"/>
                </a:solidFill>
                <a:effectLst/>
                <a:latin typeface="Times New Roman" panose="02020603050405020304" pitchFamily="18" charset="0"/>
                <a:cs typeface="Times New Roman" panose="02020603050405020304" pitchFamily="18" charset="0"/>
              </a:rPr>
              <a:t>relative importance to other inputs</a:t>
            </a:r>
            <a:r>
              <a:rPr lang="en-SG" sz="2300" b="0" i="0" dirty="0" smtClean="0">
                <a:effectLst/>
                <a:latin typeface="Times New Roman" panose="02020603050405020304" pitchFamily="18" charset="0"/>
                <a:cs typeface="Times New Roman" panose="02020603050405020304" pitchFamily="18" charset="0"/>
              </a:rPr>
              <a:t>. </a:t>
            </a:r>
            <a:r>
              <a:rPr lang="en-US" sz="2300" dirty="0">
                <a:latin typeface="Times New Roman" panose="02020603050405020304" pitchFamily="18" charset="0"/>
                <a:cs typeface="Times New Roman" panose="02020603050405020304" pitchFamily="18" charset="0"/>
              </a:rPr>
              <a:t>A neural network </a:t>
            </a:r>
            <a:r>
              <a:rPr lang="en-US" sz="2300" b="1" dirty="0">
                <a:solidFill>
                  <a:srgbClr val="C00000"/>
                </a:solidFill>
                <a:latin typeface="Times New Roman" panose="02020603050405020304" pitchFamily="18" charset="0"/>
                <a:cs typeface="Times New Roman" panose="02020603050405020304" pitchFamily="18" charset="0"/>
              </a:rPr>
              <a:t>‘learns’ </a:t>
            </a:r>
            <a:r>
              <a:rPr lang="en-US" sz="2300" dirty="0">
                <a:latin typeface="Times New Roman" panose="02020603050405020304" pitchFamily="18" charset="0"/>
                <a:cs typeface="Times New Roman" panose="02020603050405020304" pitchFamily="18" charset="0"/>
              </a:rPr>
              <a:t>through repeated adjustments of these weights. Each neuron is an elementary information-processing unit</a:t>
            </a:r>
            <a:r>
              <a:rPr lang="en-US" sz="2300" dirty="0" smtClean="0">
                <a:latin typeface="Times New Roman" panose="02020603050405020304" pitchFamily="18" charset="0"/>
                <a:cs typeface="Times New Roman" panose="02020603050405020304" pitchFamily="18" charset="0"/>
              </a:rPr>
              <a:t>.</a:t>
            </a:r>
          </a:p>
          <a:p>
            <a:pPr algn="just"/>
            <a:endParaRPr lang="en-US" sz="2300" dirty="0" smtClean="0">
              <a:latin typeface="Times New Roman" panose="02020603050405020304" pitchFamily="18" charset="0"/>
              <a:cs typeface="Times New Roman" panose="02020603050405020304" pitchFamily="18" charset="0"/>
            </a:endParaRPr>
          </a:p>
          <a:p>
            <a:pPr algn="just"/>
            <a:endParaRPr lang="en-SG" sz="2300" b="0" i="0" dirty="0">
              <a:effectLst/>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3"/>
          <a:stretch>
            <a:fillRect/>
          </a:stretch>
        </p:blipFill>
        <p:spPr>
          <a:xfrm>
            <a:off x="4439317" y="3018294"/>
            <a:ext cx="7730405" cy="3439596"/>
          </a:xfrm>
          <a:prstGeom prst="rect">
            <a:avLst/>
          </a:prstGeom>
        </p:spPr>
      </p:pic>
      <p:sp>
        <p:nvSpPr>
          <p:cNvPr id="6" name="Rectangle 5"/>
          <p:cNvSpPr/>
          <p:nvPr/>
        </p:nvSpPr>
        <p:spPr>
          <a:xfrm>
            <a:off x="7219183" y="6457890"/>
            <a:ext cx="3014158" cy="400110"/>
          </a:xfrm>
          <a:prstGeom prst="rect">
            <a:avLst/>
          </a:prstGeom>
        </p:spPr>
        <p:txBody>
          <a:bodyPr wrap="none">
            <a:spAutoFit/>
          </a:bodyPr>
          <a:lstStyle/>
          <a:p>
            <a:r>
              <a:rPr lang="en-US" sz="2000" b="1" dirty="0" smtClean="0">
                <a:latin typeface="Times New Roman" panose="02020603050405020304" pitchFamily="18" charset="0"/>
                <a:cs typeface="Times New Roman" panose="02020603050405020304" pitchFamily="18" charset="0"/>
              </a:rPr>
              <a:t>Fig: Diagram </a:t>
            </a:r>
            <a:r>
              <a:rPr lang="en-US" sz="2000" b="1" dirty="0">
                <a:latin typeface="Times New Roman" panose="02020603050405020304" pitchFamily="18" charset="0"/>
                <a:cs typeface="Times New Roman" panose="02020603050405020304" pitchFamily="18" charset="0"/>
              </a:rPr>
              <a:t>of a </a:t>
            </a:r>
            <a:r>
              <a:rPr lang="en-US" sz="2000" b="1" dirty="0" smtClean="0">
                <a:latin typeface="Times New Roman" panose="02020603050405020304" pitchFamily="18" charset="0"/>
                <a:cs typeface="Times New Roman" panose="02020603050405020304" pitchFamily="18" charset="0"/>
              </a:rPr>
              <a:t>Neuron</a:t>
            </a:r>
            <a:endParaRPr lang="en-US" sz="2000" b="1" dirty="0">
              <a:latin typeface="Times New Roman" panose="02020603050405020304" pitchFamily="18" charset="0"/>
              <a:cs typeface="Times New Roman" panose="02020603050405020304" pitchFamily="18" charset="0"/>
            </a:endParaRPr>
          </a:p>
        </p:txBody>
      </p:sp>
      <p:sp>
        <p:nvSpPr>
          <p:cNvPr id="5" name="Rectangle 4"/>
          <p:cNvSpPr/>
          <p:nvPr/>
        </p:nvSpPr>
        <p:spPr>
          <a:xfrm>
            <a:off x="150126" y="3270000"/>
            <a:ext cx="4324110" cy="3477875"/>
          </a:xfrm>
          <a:prstGeom prst="rect">
            <a:avLst/>
          </a:prstGeom>
        </p:spPr>
        <p:txBody>
          <a:bodyPr wrap="square">
            <a:spAutoFit/>
          </a:bodyPr>
          <a:lstStyle/>
          <a:p>
            <a:pPr marL="285750" indent="-285750" algn="just">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The </a:t>
            </a:r>
            <a:r>
              <a:rPr lang="en-US" sz="2000" dirty="0" smtClean="0">
                <a:latin typeface="Times New Roman" panose="02020603050405020304" pitchFamily="18" charset="0"/>
                <a:cs typeface="Times New Roman" panose="02020603050405020304" pitchFamily="18" charset="0"/>
              </a:rPr>
              <a:t>computation within neuron  </a:t>
            </a:r>
            <a:r>
              <a:rPr lang="en-US" sz="2000" dirty="0">
                <a:latin typeface="Times New Roman" panose="02020603050405020304" pitchFamily="18" charset="0"/>
                <a:cs typeface="Times New Roman" panose="02020603050405020304" pitchFamily="18" charset="0"/>
              </a:rPr>
              <a:t>is split </a:t>
            </a:r>
            <a:r>
              <a:rPr lang="en-US" sz="2000" dirty="0" smtClean="0">
                <a:latin typeface="Times New Roman" panose="02020603050405020304" pitchFamily="18" charset="0"/>
                <a:cs typeface="Times New Roman" panose="02020603050405020304" pitchFamily="18" charset="0"/>
              </a:rPr>
              <a:t>into two </a:t>
            </a:r>
            <a:r>
              <a:rPr lang="en-US" sz="2000" dirty="0">
                <a:latin typeface="Times New Roman" panose="02020603050405020304" pitchFamily="18" charset="0"/>
                <a:cs typeface="Times New Roman" panose="02020603050405020304" pitchFamily="18" charset="0"/>
              </a:rPr>
              <a:t>components. </a:t>
            </a:r>
            <a:endParaRPr lang="en-US" sz="2000" dirty="0" smtClean="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sz="2000" dirty="0" smtClean="0">
                <a:latin typeface="Times New Roman" panose="02020603050405020304" pitchFamily="18" charset="0"/>
                <a:cs typeface="Times New Roman" panose="02020603050405020304" pitchFamily="18" charset="0"/>
              </a:rPr>
              <a:t>First </a:t>
            </a:r>
            <a:r>
              <a:rPr lang="en-US" sz="2000" dirty="0">
                <a:latin typeface="Times New Roman" panose="02020603050405020304" pitchFamily="18" charset="0"/>
                <a:cs typeface="Times New Roman" panose="02020603050405020304" pitchFamily="18" charset="0"/>
              </a:rPr>
              <a:t>is a </a:t>
            </a:r>
            <a:r>
              <a:rPr lang="en-US" sz="2000" b="1" dirty="0">
                <a:latin typeface="Times New Roman" panose="02020603050405020304" pitchFamily="18" charset="0"/>
                <a:cs typeface="Times New Roman" panose="02020603050405020304" pitchFamily="18" charset="0"/>
              </a:rPr>
              <a:t>linear component</a:t>
            </a:r>
            <a:r>
              <a:rPr lang="en-US" sz="2000" dirty="0">
                <a:latin typeface="Times New Roman" panose="02020603050405020304" pitchFamily="18" charset="0"/>
                <a:cs typeface="Times New Roman" panose="02020603050405020304" pitchFamily="18" charset="0"/>
              </a:rPr>
              <a:t>, called the </a:t>
            </a:r>
            <a:r>
              <a:rPr lang="en-US" sz="2000" b="1" dirty="0">
                <a:latin typeface="Times New Roman" panose="02020603050405020304" pitchFamily="18" charset="0"/>
                <a:cs typeface="Times New Roman" panose="02020603050405020304" pitchFamily="18" charset="0"/>
              </a:rPr>
              <a:t>input function</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that </a:t>
            </a:r>
            <a:r>
              <a:rPr lang="en-US" sz="2000" dirty="0">
                <a:latin typeface="Times New Roman" panose="02020603050405020304" pitchFamily="18" charset="0"/>
                <a:cs typeface="Times New Roman" panose="02020603050405020304" pitchFamily="18" charset="0"/>
              </a:rPr>
              <a:t>computes </a:t>
            </a:r>
            <a:r>
              <a:rPr lang="en-US" sz="2000" dirty="0" smtClean="0">
                <a:latin typeface="Times New Roman" panose="02020603050405020304" pitchFamily="18" charset="0"/>
                <a:cs typeface="Times New Roman" panose="02020603050405020304" pitchFamily="18" charset="0"/>
              </a:rPr>
              <a:t>the weighted </a:t>
            </a:r>
            <a:r>
              <a:rPr lang="en-US" sz="2000" dirty="0">
                <a:latin typeface="Times New Roman" panose="02020603050405020304" pitchFamily="18" charset="0"/>
                <a:cs typeface="Times New Roman" panose="02020603050405020304" pitchFamily="18" charset="0"/>
              </a:rPr>
              <a:t>sum of the unit's input </a:t>
            </a:r>
            <a:r>
              <a:rPr lang="en-US" sz="2000" dirty="0" smtClean="0">
                <a:latin typeface="Times New Roman" panose="02020603050405020304" pitchFamily="18" charset="0"/>
                <a:cs typeface="Times New Roman" panose="02020603050405020304" pitchFamily="18" charset="0"/>
              </a:rPr>
              <a:t>values.</a:t>
            </a:r>
          </a:p>
          <a:p>
            <a:pPr marL="285750" indent="-285750" algn="just">
              <a:buFont typeface="Wingdings" panose="05000000000000000000" pitchFamily="2" charset="2"/>
              <a:buChar char="v"/>
            </a:pPr>
            <a:r>
              <a:rPr lang="en-US" sz="2000" dirty="0" smtClean="0">
                <a:latin typeface="Times New Roman" panose="02020603050405020304" pitchFamily="18" charset="0"/>
                <a:cs typeface="Times New Roman" panose="02020603050405020304" pitchFamily="18" charset="0"/>
              </a:rPr>
              <a:t>Second </a:t>
            </a:r>
            <a:r>
              <a:rPr lang="en-US" sz="2000" dirty="0">
                <a:latin typeface="Times New Roman" panose="02020603050405020304" pitchFamily="18" charset="0"/>
                <a:cs typeface="Times New Roman" panose="02020603050405020304" pitchFamily="18" charset="0"/>
              </a:rPr>
              <a:t>is a </a:t>
            </a:r>
            <a:r>
              <a:rPr lang="en-US" sz="2000" b="1" dirty="0">
                <a:latin typeface="Times New Roman" panose="02020603050405020304" pitchFamily="18" charset="0"/>
                <a:cs typeface="Times New Roman" panose="02020603050405020304" pitchFamily="18" charset="0"/>
              </a:rPr>
              <a:t>nonlinear component</a:t>
            </a:r>
            <a:r>
              <a:rPr lang="en-US" sz="2000" dirty="0">
                <a:latin typeface="Times New Roman" panose="02020603050405020304" pitchFamily="18" charset="0"/>
                <a:cs typeface="Times New Roman" panose="02020603050405020304" pitchFamily="18" charset="0"/>
              </a:rPr>
              <a:t> called the </a:t>
            </a:r>
            <a:r>
              <a:rPr lang="en-US" sz="2000" b="1" dirty="0" smtClean="0">
                <a:latin typeface="Times New Roman" panose="02020603050405020304" pitchFamily="18" charset="0"/>
                <a:cs typeface="Times New Roman" panose="02020603050405020304" pitchFamily="18" charset="0"/>
              </a:rPr>
              <a:t>activation function</a:t>
            </a:r>
            <a:r>
              <a:rPr lang="en-US" sz="2000" dirty="0">
                <a:latin typeface="Times New Roman" panose="02020603050405020304" pitchFamily="18" charset="0"/>
                <a:cs typeface="Times New Roman" panose="02020603050405020304" pitchFamily="18" charset="0"/>
              </a:rPr>
              <a:t>, g, that transforms the weighted sum into the final value that serves as the unit's </a:t>
            </a:r>
            <a:r>
              <a:rPr lang="en-US" sz="2000" dirty="0" smtClean="0">
                <a:latin typeface="Times New Roman" panose="02020603050405020304" pitchFamily="18" charset="0"/>
                <a:cs typeface="Times New Roman" panose="02020603050405020304" pitchFamily="18" charset="0"/>
              </a:rPr>
              <a:t>activation value</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959852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 y="0"/>
            <a:ext cx="12078269" cy="1104900"/>
          </a:xfrm>
          <a:prstGeom prst="rect">
            <a:avLst/>
          </a:prstGeom>
        </p:spPr>
      </p:pic>
      <p:sp>
        <p:nvSpPr>
          <p:cNvPr id="2" name="Rectangle 1"/>
          <p:cNvSpPr/>
          <p:nvPr/>
        </p:nvSpPr>
        <p:spPr>
          <a:xfrm>
            <a:off x="498509" y="1590212"/>
            <a:ext cx="11326905" cy="3631763"/>
          </a:xfrm>
          <a:prstGeom prst="rect">
            <a:avLst/>
          </a:prstGeom>
        </p:spPr>
        <p:txBody>
          <a:bodyPr wrap="square">
            <a:spAutoFit/>
          </a:bodyPr>
          <a:lstStyle/>
          <a:p>
            <a:pPr marL="285750" indent="-285750">
              <a:buFont typeface="Wingdings" panose="05000000000000000000" pitchFamily="2" charset="2"/>
              <a:buChar char="v"/>
            </a:pPr>
            <a:r>
              <a:rPr lang="en-SG" sz="2300" dirty="0" smtClean="0">
                <a:latin typeface="Times New Roman" panose="02020603050405020304" pitchFamily="18" charset="0"/>
                <a:cs typeface="Times New Roman" panose="02020603050405020304" pitchFamily="18" charset="0"/>
              </a:rPr>
              <a:t>Neural-Networks are considered </a:t>
            </a:r>
            <a:r>
              <a:rPr lang="en-SG" sz="2300" b="1" i="1" dirty="0" smtClean="0">
                <a:latin typeface="Times New Roman" panose="02020603050405020304" pitchFamily="18" charset="0"/>
                <a:cs typeface="Times New Roman" panose="02020603050405020304" pitchFamily="18" charset="0"/>
              </a:rPr>
              <a:t>Universal Function Approximators</a:t>
            </a:r>
            <a:r>
              <a:rPr lang="en-SG" sz="2300" dirty="0" smtClean="0">
                <a:latin typeface="Times New Roman" panose="02020603050405020304" pitchFamily="18" charset="0"/>
                <a:cs typeface="Times New Roman" panose="02020603050405020304" pitchFamily="18" charset="0"/>
              </a:rPr>
              <a:t>. </a:t>
            </a:r>
          </a:p>
          <a:p>
            <a:pPr marL="285750" indent="-285750">
              <a:buFont typeface="Wingdings" panose="05000000000000000000" pitchFamily="2" charset="2"/>
              <a:buChar char="v"/>
            </a:pPr>
            <a:r>
              <a:rPr lang="en-SG" sz="2300" i="1" dirty="0" smtClean="0">
                <a:latin typeface="Times New Roman" panose="02020603050405020304" pitchFamily="18" charset="0"/>
                <a:cs typeface="Times New Roman" panose="02020603050405020304" pitchFamily="18" charset="0"/>
              </a:rPr>
              <a:t>It means that they can compute and learn any </a:t>
            </a:r>
            <a:r>
              <a:rPr lang="en-SG" sz="2300" i="1" dirty="0" smtClean="0">
                <a:latin typeface="Times New Roman" panose="02020603050405020304" pitchFamily="18" charset="0"/>
                <a:cs typeface="Times New Roman" panose="02020603050405020304" pitchFamily="18" charset="0"/>
              </a:rPr>
              <a:t>function</a:t>
            </a:r>
            <a:r>
              <a:rPr lang="en-SG" sz="2300" dirty="0" smtClean="0">
                <a:latin typeface="Times New Roman" panose="02020603050405020304" pitchFamily="18" charset="0"/>
                <a:cs typeface="Times New Roman" panose="02020603050405020304" pitchFamily="18" charset="0"/>
              </a:rPr>
              <a:t>. </a:t>
            </a:r>
            <a:endParaRPr lang="en-SG" sz="2300"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SG" sz="2300" dirty="0" smtClean="0">
                <a:latin typeface="Times New Roman" panose="02020603050405020304" pitchFamily="18" charset="0"/>
                <a:cs typeface="Times New Roman" panose="02020603050405020304" pitchFamily="18" charset="0"/>
              </a:rPr>
              <a:t>Almost any process we can think of can be represented as a functional computation in Neural Networks.</a:t>
            </a:r>
          </a:p>
          <a:p>
            <a:pPr marL="285750" indent="-285750">
              <a:buFont typeface="Wingdings" panose="05000000000000000000" pitchFamily="2" charset="2"/>
              <a:buChar char="v"/>
            </a:pPr>
            <a:r>
              <a:rPr lang="en-SG" sz="2300" b="0" i="1" dirty="0" smtClean="0">
                <a:effectLst/>
                <a:latin typeface="Times New Roman" panose="02020603050405020304" pitchFamily="18" charset="0"/>
                <a:cs typeface="Times New Roman" panose="02020603050405020304" pitchFamily="18" charset="0"/>
              </a:rPr>
              <a:t>Hence it all comes down to this, </a:t>
            </a:r>
            <a:r>
              <a:rPr lang="en-SG" sz="2300" b="0" i="1" dirty="0" smtClean="0">
                <a:solidFill>
                  <a:srgbClr val="C00000"/>
                </a:solidFill>
                <a:effectLst/>
                <a:latin typeface="Times New Roman" panose="02020603050405020304" pitchFamily="18" charset="0"/>
                <a:cs typeface="Times New Roman" panose="02020603050405020304" pitchFamily="18" charset="0"/>
              </a:rPr>
              <a:t>we need to apply a Activation function f(x) so as to make the network more powerfull and add ability to it to learn something complex and complicated form data and represent non-linear complex arbitrary functional mappings between inputs and outputs</a:t>
            </a:r>
            <a:r>
              <a:rPr lang="en-SG" sz="2300" b="0" i="1" dirty="0" smtClean="0">
                <a:effectLst/>
                <a:latin typeface="Times New Roman" panose="02020603050405020304" pitchFamily="18" charset="0"/>
                <a:cs typeface="Times New Roman" panose="02020603050405020304" pitchFamily="18" charset="0"/>
              </a:rPr>
              <a:t>. </a:t>
            </a:r>
          </a:p>
          <a:p>
            <a:pPr marL="285750" indent="-285750">
              <a:buFont typeface="Wingdings" panose="05000000000000000000" pitchFamily="2" charset="2"/>
              <a:buChar char="v"/>
            </a:pPr>
            <a:r>
              <a:rPr lang="en-SG" sz="2300" b="0" i="1" dirty="0" smtClean="0">
                <a:effectLst/>
                <a:latin typeface="Times New Roman" panose="02020603050405020304" pitchFamily="18" charset="0"/>
                <a:cs typeface="Times New Roman" panose="02020603050405020304" pitchFamily="18" charset="0"/>
              </a:rPr>
              <a:t>Hence using a non linear Activation we are able to generate non-linear mappings from inputs to outputs</a:t>
            </a:r>
            <a:endParaRPr lang="en-SG" sz="23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6941798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12192000" cy="1104900"/>
          </a:xfrm>
          <a:prstGeom prst="rect">
            <a:avLst/>
          </a:prstGeom>
        </p:spPr>
      </p:pic>
      <p:sp>
        <p:nvSpPr>
          <p:cNvPr id="3" name="TextBox 2"/>
          <p:cNvSpPr txBox="1"/>
          <p:nvPr/>
        </p:nvSpPr>
        <p:spPr>
          <a:xfrm>
            <a:off x="1601271" y="607894"/>
            <a:ext cx="9421906" cy="646331"/>
          </a:xfrm>
          <a:prstGeom prst="rect">
            <a:avLst/>
          </a:prstGeom>
          <a:noFill/>
        </p:spPr>
        <p:txBody>
          <a:bodyPr wrap="square" rtlCol="0">
            <a:spAutoFit/>
          </a:bodyPr>
          <a:lstStyle/>
          <a:p>
            <a:r>
              <a:rPr lang="en-SG" sz="3600" b="1" dirty="0" smtClean="0">
                <a:latin typeface="Monotype Corsiva" panose="03010101010201010101" pitchFamily="66" charset="0"/>
              </a:rPr>
              <a:t>Working Principle of Artificial Neural Network</a:t>
            </a:r>
            <a:endParaRPr lang="en-SG" sz="3600" b="1" dirty="0">
              <a:latin typeface="Monotype Corsiva" panose="03010101010201010101" pitchFamily="66" charset="0"/>
            </a:endParaRPr>
          </a:p>
        </p:txBody>
      </p:sp>
      <p:sp>
        <p:nvSpPr>
          <p:cNvPr id="2" name="Rectangle 1"/>
          <p:cNvSpPr/>
          <p:nvPr/>
        </p:nvSpPr>
        <p:spPr>
          <a:xfrm>
            <a:off x="270165" y="1862119"/>
            <a:ext cx="11026588" cy="3985706"/>
          </a:xfrm>
          <a:prstGeom prst="rect">
            <a:avLst/>
          </a:prstGeom>
        </p:spPr>
        <p:txBody>
          <a:bodyPr wrap="square">
            <a:spAutoFit/>
          </a:bodyPr>
          <a:lstStyle/>
          <a:p>
            <a:pPr marL="342900" indent="-342900" algn="just">
              <a:buFont typeface="Wingdings" panose="05000000000000000000" pitchFamily="2" charset="2"/>
              <a:buChar char="v"/>
            </a:pPr>
            <a:r>
              <a:rPr lang="en-SG" sz="2300" b="0" i="0" u="none" strike="noStrike" baseline="0" dirty="0" smtClean="0">
                <a:solidFill>
                  <a:srgbClr val="231F20"/>
                </a:solidFill>
                <a:latin typeface="Times New Roman" panose="02020603050405020304" pitchFamily="18" charset="0"/>
                <a:cs typeface="Times New Roman" panose="02020603050405020304" pitchFamily="18" charset="0"/>
              </a:rPr>
              <a:t>An </a:t>
            </a:r>
            <a:r>
              <a:rPr lang="en-SG" sz="2300" dirty="0" smtClean="0">
                <a:solidFill>
                  <a:srgbClr val="231F20"/>
                </a:solidFill>
                <a:latin typeface="Times New Roman" panose="02020603050405020304" pitchFamily="18" charset="0"/>
                <a:cs typeface="Times New Roman" panose="02020603050405020304" pitchFamily="18" charset="0"/>
              </a:rPr>
              <a:t>ANN </a:t>
            </a:r>
            <a:r>
              <a:rPr lang="en-SG" sz="2300" b="0" i="0" u="none" strike="noStrike" baseline="0" dirty="0" smtClean="0">
                <a:solidFill>
                  <a:srgbClr val="231F20"/>
                </a:solidFill>
                <a:latin typeface="Times New Roman" panose="02020603050405020304" pitchFamily="18" charset="0"/>
                <a:cs typeface="Times New Roman" panose="02020603050405020304" pitchFamily="18" charset="0"/>
              </a:rPr>
              <a:t>consists of a </a:t>
            </a:r>
            <a:r>
              <a:rPr lang="en-SG" sz="2300" b="0" i="0" u="none" strike="noStrike" baseline="0" dirty="0" smtClean="0">
                <a:solidFill>
                  <a:srgbClr val="C00000"/>
                </a:solidFill>
                <a:latin typeface="Times New Roman" panose="02020603050405020304" pitchFamily="18" charset="0"/>
                <a:cs typeface="Times New Roman" panose="02020603050405020304" pitchFamily="18" charset="0"/>
              </a:rPr>
              <a:t>set of  processor </a:t>
            </a:r>
            <a:r>
              <a:rPr lang="en-SG" sz="2300" dirty="0" smtClean="0">
                <a:solidFill>
                  <a:srgbClr val="C00000"/>
                </a:solidFill>
                <a:latin typeface="Times New Roman" panose="02020603050405020304" pitchFamily="18" charset="0"/>
                <a:cs typeface="Times New Roman" panose="02020603050405020304" pitchFamily="18" charset="0"/>
              </a:rPr>
              <a:t>nodes or </a:t>
            </a:r>
            <a:r>
              <a:rPr lang="en-SG" sz="2300" b="0" i="0" u="none" strike="noStrike" baseline="0" dirty="0" smtClean="0">
                <a:solidFill>
                  <a:srgbClr val="C00000"/>
                </a:solidFill>
                <a:latin typeface="Times New Roman" panose="02020603050405020304" pitchFamily="18" charset="0"/>
                <a:cs typeface="Times New Roman" panose="02020603050405020304" pitchFamily="18" charset="0"/>
              </a:rPr>
              <a:t>neurons </a:t>
            </a:r>
            <a:r>
              <a:rPr lang="en-SG" sz="2300" b="0" i="0" u="none" strike="noStrike" baseline="0" dirty="0" smtClean="0">
                <a:solidFill>
                  <a:srgbClr val="231F20"/>
                </a:solidFill>
                <a:latin typeface="Times New Roman" panose="02020603050405020304" pitchFamily="18" charset="0"/>
                <a:cs typeface="Times New Roman" panose="02020603050405020304" pitchFamily="18" charset="0"/>
              </a:rPr>
              <a:t>that are connected together.</a:t>
            </a:r>
          </a:p>
          <a:p>
            <a:pPr marL="342900" indent="-342900" algn="just">
              <a:buFont typeface="Wingdings" panose="05000000000000000000" pitchFamily="2" charset="2"/>
              <a:buChar char="v"/>
            </a:pPr>
            <a:r>
              <a:rPr lang="en-SG" sz="2300" b="0" i="0" u="none" strike="noStrike" baseline="0" dirty="0" smtClean="0">
                <a:solidFill>
                  <a:srgbClr val="231F20"/>
                </a:solidFill>
                <a:latin typeface="Times New Roman" panose="02020603050405020304" pitchFamily="18" charset="0"/>
                <a:cs typeface="Times New Roman" panose="02020603050405020304" pitchFamily="18" charset="0"/>
              </a:rPr>
              <a:t>The connections between neurons have </a:t>
            </a:r>
            <a:r>
              <a:rPr lang="en-SG" sz="2300" b="0" i="0" u="none" strike="noStrike" baseline="0" dirty="0" smtClean="0">
                <a:solidFill>
                  <a:srgbClr val="C00000"/>
                </a:solidFill>
                <a:latin typeface="Times New Roman" panose="02020603050405020304" pitchFamily="18" charset="0"/>
                <a:cs typeface="Times New Roman" panose="02020603050405020304" pitchFamily="18" charset="0"/>
              </a:rPr>
              <a:t>weights</a:t>
            </a:r>
            <a:r>
              <a:rPr lang="en-SG" sz="2300" b="0" i="0" u="none" strike="noStrike" baseline="0" dirty="0" smtClean="0">
                <a:solidFill>
                  <a:srgbClr val="231F20"/>
                </a:solidFill>
                <a:latin typeface="Times New Roman" panose="02020603050405020304" pitchFamily="18" charset="0"/>
                <a:cs typeface="Times New Roman" panose="02020603050405020304" pitchFamily="18" charset="0"/>
              </a:rPr>
              <a:t> associated</a:t>
            </a:r>
            <a:r>
              <a:rPr lang="en-SG" sz="2300" b="0" i="0" u="none" strike="noStrike" dirty="0" smtClean="0">
                <a:solidFill>
                  <a:srgbClr val="231F20"/>
                </a:solidFill>
                <a:latin typeface="Times New Roman" panose="02020603050405020304" pitchFamily="18" charset="0"/>
                <a:cs typeface="Times New Roman" panose="02020603050405020304" pitchFamily="18" charset="0"/>
              </a:rPr>
              <a:t> </a:t>
            </a:r>
            <a:r>
              <a:rPr lang="en-SG" sz="2300" b="0" i="0" u="none" strike="noStrike" baseline="0" dirty="0" smtClean="0">
                <a:solidFill>
                  <a:srgbClr val="231F20"/>
                </a:solidFill>
                <a:latin typeface="Times New Roman" panose="02020603050405020304" pitchFamily="18" charset="0"/>
                <a:cs typeface="Times New Roman" panose="02020603050405020304" pitchFamily="18" charset="0"/>
              </a:rPr>
              <a:t>with them, and </a:t>
            </a:r>
            <a:r>
              <a:rPr lang="en-SG" sz="2300" b="0" i="0" u="none" strike="noStrike" baseline="0" dirty="0" smtClean="0">
                <a:solidFill>
                  <a:srgbClr val="C00000"/>
                </a:solidFill>
                <a:latin typeface="Times New Roman" panose="02020603050405020304" pitchFamily="18" charset="0"/>
                <a:cs typeface="Times New Roman" panose="02020603050405020304" pitchFamily="18" charset="0"/>
              </a:rPr>
              <a:t>each neuron passes its output on to the inputs of the neurons</a:t>
            </a:r>
            <a:r>
              <a:rPr lang="en-SG" sz="2300" b="0" i="0" u="none" strike="noStrike" dirty="0" smtClean="0">
                <a:solidFill>
                  <a:srgbClr val="C00000"/>
                </a:solidFill>
                <a:latin typeface="Times New Roman" panose="02020603050405020304" pitchFamily="18" charset="0"/>
                <a:cs typeface="Times New Roman" panose="02020603050405020304" pitchFamily="18" charset="0"/>
              </a:rPr>
              <a:t> </a:t>
            </a:r>
            <a:r>
              <a:rPr lang="en-SG" sz="2300" b="0" i="0" u="none" strike="noStrike" baseline="0" dirty="0" smtClean="0">
                <a:solidFill>
                  <a:srgbClr val="231F20"/>
                </a:solidFill>
                <a:latin typeface="Times New Roman" panose="02020603050405020304" pitchFamily="18" charset="0"/>
                <a:cs typeface="Times New Roman" panose="02020603050405020304" pitchFamily="18" charset="0"/>
              </a:rPr>
              <a:t>to which it is connected. </a:t>
            </a:r>
          </a:p>
          <a:p>
            <a:pPr marL="342900" indent="-342900" algn="just">
              <a:buFont typeface="Wingdings" panose="05000000000000000000" pitchFamily="2" charset="2"/>
              <a:buChar char="v"/>
            </a:pPr>
            <a:r>
              <a:rPr lang="en-SG" sz="2300" b="0" i="0" u="none" strike="noStrike" baseline="0" dirty="0" smtClean="0">
                <a:solidFill>
                  <a:srgbClr val="231F20"/>
                </a:solidFill>
                <a:latin typeface="Times New Roman" panose="02020603050405020304" pitchFamily="18" charset="0"/>
                <a:cs typeface="Times New Roman" panose="02020603050405020304" pitchFamily="18" charset="0"/>
              </a:rPr>
              <a:t>This </a:t>
            </a:r>
            <a:r>
              <a:rPr lang="en-SG" sz="2300" b="0" i="0" u="none" strike="noStrike" baseline="0" dirty="0" smtClean="0">
                <a:solidFill>
                  <a:srgbClr val="C00000"/>
                </a:solidFill>
                <a:latin typeface="Times New Roman" panose="02020603050405020304" pitchFamily="18" charset="0"/>
                <a:cs typeface="Times New Roman" panose="02020603050405020304" pitchFamily="18" charset="0"/>
              </a:rPr>
              <a:t>output depends </a:t>
            </a:r>
            <a:r>
              <a:rPr lang="en-SG" sz="2300" b="0" i="0" u="none" strike="noStrike" baseline="0" dirty="0" smtClean="0">
                <a:solidFill>
                  <a:srgbClr val="231F20"/>
                </a:solidFill>
                <a:latin typeface="Times New Roman" panose="02020603050405020304" pitchFamily="18" charset="0"/>
                <a:cs typeface="Times New Roman" panose="02020603050405020304" pitchFamily="18" charset="0"/>
              </a:rPr>
              <a:t>on the application of</a:t>
            </a:r>
            <a:r>
              <a:rPr lang="en-SG" sz="2300" b="0" i="0" u="none" strike="noStrike" dirty="0" smtClean="0">
                <a:solidFill>
                  <a:srgbClr val="231F20"/>
                </a:solidFill>
                <a:latin typeface="Times New Roman" panose="02020603050405020304" pitchFamily="18" charset="0"/>
                <a:cs typeface="Times New Roman" panose="02020603050405020304" pitchFamily="18" charset="0"/>
              </a:rPr>
              <a:t> </a:t>
            </a:r>
            <a:r>
              <a:rPr lang="en-SG" sz="2300" b="0" i="0" u="none" strike="noStrike" baseline="0" dirty="0" smtClean="0">
                <a:solidFill>
                  <a:srgbClr val="231F20"/>
                </a:solidFill>
                <a:latin typeface="Times New Roman" panose="02020603050405020304" pitchFamily="18" charset="0"/>
                <a:cs typeface="Times New Roman" panose="02020603050405020304" pitchFamily="18" charset="0"/>
              </a:rPr>
              <a:t>the </a:t>
            </a:r>
            <a:r>
              <a:rPr lang="en-SG" sz="2300" b="0" i="0" u="none" strike="noStrike" baseline="0" dirty="0" smtClean="0">
                <a:solidFill>
                  <a:srgbClr val="C00000"/>
                </a:solidFill>
                <a:latin typeface="Times New Roman" panose="02020603050405020304" pitchFamily="18" charset="0"/>
                <a:cs typeface="Times New Roman" panose="02020603050405020304" pitchFamily="18" charset="0"/>
              </a:rPr>
              <a:t>activation function </a:t>
            </a:r>
            <a:r>
              <a:rPr lang="en-SG" sz="2300" b="0" i="0" u="none" strike="noStrike" baseline="0" dirty="0" smtClean="0">
                <a:solidFill>
                  <a:srgbClr val="231F20"/>
                </a:solidFill>
                <a:latin typeface="Times New Roman" panose="02020603050405020304" pitchFamily="18" charset="0"/>
                <a:cs typeface="Times New Roman" panose="02020603050405020304" pitchFamily="18" charset="0"/>
              </a:rPr>
              <a:t>to the inputs it receives. </a:t>
            </a:r>
          </a:p>
          <a:p>
            <a:pPr marL="342900" indent="-342900" algn="just">
              <a:buFont typeface="Wingdings" panose="05000000000000000000" pitchFamily="2" charset="2"/>
              <a:buChar char="v"/>
            </a:pPr>
            <a:r>
              <a:rPr lang="en-SG" sz="2300" b="0" i="0" u="none" strike="noStrike" baseline="0" dirty="0" smtClean="0">
                <a:solidFill>
                  <a:srgbClr val="231F20"/>
                </a:solidFill>
                <a:latin typeface="Times New Roman" panose="02020603050405020304" pitchFamily="18" charset="0"/>
                <a:cs typeface="Times New Roman" panose="02020603050405020304" pitchFamily="18" charset="0"/>
              </a:rPr>
              <a:t>In this way, </a:t>
            </a:r>
            <a:r>
              <a:rPr lang="en-SG" sz="2300" b="0" i="0" u="none" strike="noStrike" baseline="0" dirty="0" smtClean="0">
                <a:solidFill>
                  <a:srgbClr val="C00000"/>
                </a:solidFill>
                <a:latin typeface="Times New Roman" panose="02020603050405020304" pitchFamily="18" charset="0"/>
                <a:cs typeface="Times New Roman" panose="02020603050405020304" pitchFamily="18" charset="0"/>
              </a:rPr>
              <a:t>an input signal</a:t>
            </a:r>
            <a:r>
              <a:rPr lang="en-SG" sz="2300" b="0" i="0" u="none" strike="noStrike" dirty="0" smtClean="0">
                <a:solidFill>
                  <a:srgbClr val="C00000"/>
                </a:solidFill>
                <a:latin typeface="Times New Roman" panose="02020603050405020304" pitchFamily="18" charset="0"/>
                <a:cs typeface="Times New Roman" panose="02020603050405020304" pitchFamily="18" charset="0"/>
              </a:rPr>
              <a:t> </a:t>
            </a:r>
            <a:r>
              <a:rPr lang="en-SG" sz="2300" b="0" i="0" u="none" strike="noStrike" baseline="0" dirty="0" smtClean="0">
                <a:solidFill>
                  <a:srgbClr val="C00000"/>
                </a:solidFill>
                <a:latin typeface="Times New Roman" panose="02020603050405020304" pitchFamily="18" charset="0"/>
                <a:cs typeface="Times New Roman" panose="02020603050405020304" pitchFamily="18" charset="0"/>
              </a:rPr>
              <a:t>to the network </a:t>
            </a:r>
            <a:r>
              <a:rPr lang="en-SG" sz="2300" b="0" i="0" u="none" strike="noStrike" baseline="0" dirty="0" smtClean="0">
                <a:solidFill>
                  <a:srgbClr val="231F20"/>
                </a:solidFill>
                <a:latin typeface="Times New Roman" panose="02020603050405020304" pitchFamily="18" charset="0"/>
                <a:cs typeface="Times New Roman" panose="02020603050405020304" pitchFamily="18" charset="0"/>
              </a:rPr>
              <a:t>is processed by the </a:t>
            </a:r>
            <a:r>
              <a:rPr lang="en-SG" sz="2300" b="0" i="0" u="none" strike="noStrike" baseline="0" dirty="0" smtClean="0">
                <a:solidFill>
                  <a:srgbClr val="C00000"/>
                </a:solidFill>
                <a:latin typeface="Times New Roman" panose="02020603050405020304" pitchFamily="18" charset="0"/>
                <a:cs typeface="Times New Roman" panose="02020603050405020304" pitchFamily="18" charset="0"/>
              </a:rPr>
              <a:t>entire network </a:t>
            </a:r>
            <a:r>
              <a:rPr lang="en-SG" sz="2300" b="0" i="0" u="none" strike="noStrike" baseline="0" dirty="0" smtClean="0">
                <a:solidFill>
                  <a:srgbClr val="231F20"/>
                </a:solidFill>
                <a:latin typeface="Times New Roman" panose="02020603050405020304" pitchFamily="18" charset="0"/>
                <a:cs typeface="Times New Roman" panose="02020603050405020304" pitchFamily="18" charset="0"/>
              </a:rPr>
              <a:t>and an output (or multiple</a:t>
            </a:r>
            <a:r>
              <a:rPr lang="en-SG" sz="2300" b="0" i="0" u="none" strike="noStrike" dirty="0" smtClean="0">
                <a:solidFill>
                  <a:srgbClr val="231F20"/>
                </a:solidFill>
                <a:latin typeface="Times New Roman" panose="02020603050405020304" pitchFamily="18" charset="0"/>
                <a:cs typeface="Times New Roman" panose="02020603050405020304" pitchFamily="18" charset="0"/>
              </a:rPr>
              <a:t> </a:t>
            </a:r>
            <a:r>
              <a:rPr lang="en-SG" sz="2300" b="0" i="0" u="none" strike="noStrike" baseline="0" dirty="0" smtClean="0">
                <a:solidFill>
                  <a:srgbClr val="231F20"/>
                </a:solidFill>
                <a:latin typeface="Times New Roman" panose="02020603050405020304" pitchFamily="18" charset="0"/>
                <a:cs typeface="Times New Roman" panose="02020603050405020304" pitchFamily="18" charset="0"/>
              </a:rPr>
              <a:t>outputs) produced. </a:t>
            </a:r>
          </a:p>
          <a:p>
            <a:pPr marL="342900" indent="-342900" algn="just">
              <a:buFont typeface="Wingdings" panose="05000000000000000000" pitchFamily="2" charset="2"/>
              <a:buChar char="v"/>
            </a:pPr>
            <a:r>
              <a:rPr lang="en-SG" sz="2300" b="0" i="0" u="none" strike="noStrike" baseline="0" dirty="0" smtClean="0">
                <a:solidFill>
                  <a:srgbClr val="231F20"/>
                </a:solidFill>
                <a:latin typeface="Times New Roman" panose="02020603050405020304" pitchFamily="18" charset="0"/>
                <a:cs typeface="Times New Roman" panose="02020603050405020304" pitchFamily="18" charset="0"/>
              </a:rPr>
              <a:t>There is no central processing or control mechanism—</a:t>
            </a:r>
            <a:r>
              <a:rPr lang="en-SG" sz="2300" b="0" i="0" u="none" strike="noStrike" dirty="0" smtClean="0">
                <a:solidFill>
                  <a:srgbClr val="231F20"/>
                </a:solidFill>
                <a:latin typeface="Times New Roman" panose="02020603050405020304" pitchFamily="18" charset="0"/>
                <a:cs typeface="Times New Roman" panose="02020603050405020304" pitchFamily="18" charset="0"/>
              </a:rPr>
              <a:t> </a:t>
            </a:r>
            <a:r>
              <a:rPr lang="en-SG" sz="2300" b="0" i="0" u="none" strike="noStrike" baseline="0" dirty="0" smtClean="0">
                <a:solidFill>
                  <a:srgbClr val="231F20"/>
                </a:solidFill>
                <a:latin typeface="Times New Roman" panose="02020603050405020304" pitchFamily="18" charset="0"/>
                <a:cs typeface="Times New Roman" panose="02020603050405020304" pitchFamily="18" charset="0"/>
              </a:rPr>
              <a:t>the entire network is involved in every piece of computation that</a:t>
            </a:r>
            <a:r>
              <a:rPr lang="en-SG" sz="2300" b="0" i="0" u="none" strike="noStrike" dirty="0" smtClean="0">
                <a:solidFill>
                  <a:srgbClr val="231F20"/>
                </a:solidFill>
                <a:latin typeface="Times New Roman" panose="02020603050405020304" pitchFamily="18" charset="0"/>
                <a:cs typeface="Times New Roman" panose="02020603050405020304" pitchFamily="18" charset="0"/>
              </a:rPr>
              <a:t> </a:t>
            </a:r>
            <a:r>
              <a:rPr lang="en-SG" sz="2300" b="0" i="0" u="none" strike="noStrike" baseline="0" dirty="0" smtClean="0">
                <a:solidFill>
                  <a:srgbClr val="231F20"/>
                </a:solidFill>
                <a:latin typeface="Times New Roman" panose="02020603050405020304" pitchFamily="18" charset="0"/>
                <a:cs typeface="Times New Roman" panose="02020603050405020304" pitchFamily="18" charset="0"/>
              </a:rPr>
              <a:t>takes place.</a:t>
            </a:r>
          </a:p>
          <a:p>
            <a:pPr algn="just"/>
            <a:endParaRPr lang="en-SG" sz="2300" b="0" i="0" u="none" strike="noStrike" baseline="0" dirty="0" smtClean="0">
              <a:solidFill>
                <a:srgbClr val="231F20"/>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v"/>
            </a:pPr>
            <a:r>
              <a:rPr lang="en-SG" sz="2300" b="0" i="0" u="none" strike="noStrike" baseline="0" dirty="0" smtClean="0">
                <a:solidFill>
                  <a:srgbClr val="231F20"/>
                </a:solidFill>
                <a:latin typeface="Times New Roman" panose="02020603050405020304" pitchFamily="18" charset="0"/>
                <a:cs typeface="Times New Roman" panose="02020603050405020304" pitchFamily="18" charset="0"/>
              </a:rPr>
              <a:t>When an input is given to a neural network, the output does not appear</a:t>
            </a:r>
            <a:r>
              <a:rPr lang="en-SG" sz="2300" b="0" i="0" u="none" strike="noStrike" dirty="0" smtClean="0">
                <a:solidFill>
                  <a:srgbClr val="231F20"/>
                </a:solidFill>
                <a:latin typeface="Times New Roman" panose="02020603050405020304" pitchFamily="18" charset="0"/>
                <a:cs typeface="Times New Roman" panose="02020603050405020304" pitchFamily="18" charset="0"/>
              </a:rPr>
              <a:t> </a:t>
            </a:r>
            <a:r>
              <a:rPr lang="en-SG" sz="2300" b="0" i="0" u="none" strike="noStrike" baseline="0" dirty="0" smtClean="0">
                <a:solidFill>
                  <a:srgbClr val="231F20"/>
                </a:solidFill>
                <a:latin typeface="Times New Roman" panose="02020603050405020304" pitchFamily="18" charset="0"/>
                <a:cs typeface="Times New Roman" panose="02020603050405020304" pitchFamily="18" charset="0"/>
              </a:rPr>
              <a:t>immediately because it takes some finite period of time for signals to pass</a:t>
            </a:r>
            <a:r>
              <a:rPr lang="en-SG" sz="2300" b="0" i="0" u="none" strike="noStrike" dirty="0" smtClean="0">
                <a:solidFill>
                  <a:srgbClr val="231F20"/>
                </a:solidFill>
                <a:latin typeface="Times New Roman" panose="02020603050405020304" pitchFamily="18" charset="0"/>
                <a:cs typeface="Times New Roman" panose="02020603050405020304" pitchFamily="18" charset="0"/>
              </a:rPr>
              <a:t> </a:t>
            </a:r>
            <a:r>
              <a:rPr lang="en-SG" sz="2300" b="0" i="0" u="none" strike="noStrike" baseline="0" dirty="0" smtClean="0">
                <a:solidFill>
                  <a:srgbClr val="231F20"/>
                </a:solidFill>
                <a:latin typeface="Times New Roman" panose="02020603050405020304" pitchFamily="18" charset="0"/>
                <a:cs typeface="Times New Roman" panose="02020603050405020304" pitchFamily="18" charset="0"/>
              </a:rPr>
              <a:t>from one neuron to another. </a:t>
            </a:r>
          </a:p>
        </p:txBody>
      </p:sp>
    </p:spTree>
    <p:extLst>
      <p:ext uri="{BB962C8B-B14F-4D97-AF65-F5344CB8AC3E}">
        <p14:creationId xmlns:p14="http://schemas.microsoft.com/office/powerpoint/2010/main" val="16316761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 y="18588"/>
            <a:ext cx="12078270" cy="1104900"/>
          </a:xfrm>
          <a:prstGeom prst="rect">
            <a:avLst/>
          </a:prstGeom>
        </p:spPr>
      </p:pic>
      <p:sp>
        <p:nvSpPr>
          <p:cNvPr id="7" name="Rectangle 6"/>
          <p:cNvSpPr/>
          <p:nvPr/>
        </p:nvSpPr>
        <p:spPr>
          <a:xfrm>
            <a:off x="368355" y="1123488"/>
            <a:ext cx="11259671" cy="5401479"/>
          </a:xfrm>
          <a:prstGeom prst="rect">
            <a:avLst/>
          </a:prstGeom>
        </p:spPr>
        <p:txBody>
          <a:bodyPr wrap="square">
            <a:spAutoFit/>
          </a:bodyPr>
          <a:lstStyle/>
          <a:p>
            <a:pPr marL="285750" indent="-285750" algn="just">
              <a:buFont typeface="Wingdings" panose="05000000000000000000" pitchFamily="2" charset="2"/>
              <a:buChar char="v"/>
            </a:pPr>
            <a:r>
              <a:rPr lang="en-SG" sz="2300" dirty="0" smtClean="0">
                <a:latin typeface="Times New Roman" panose="02020603050405020304" pitchFamily="18" charset="0"/>
                <a:cs typeface="Times New Roman" panose="02020603050405020304" pitchFamily="18" charset="0"/>
              </a:rPr>
              <a:t>Human brain has many incredible characteristics such as </a:t>
            </a:r>
            <a:r>
              <a:rPr lang="en-SG" sz="2300" dirty="0" smtClean="0">
                <a:solidFill>
                  <a:srgbClr val="C00000"/>
                </a:solidFill>
                <a:latin typeface="Times New Roman" panose="02020603050405020304" pitchFamily="18" charset="0"/>
                <a:cs typeface="Times New Roman" panose="02020603050405020304" pitchFamily="18" charset="0"/>
              </a:rPr>
              <a:t>massive parallelism, distributed representation and computation, learning ability,  generalization ability , adaptivity</a:t>
            </a:r>
            <a:r>
              <a:rPr lang="en-SG" sz="2300" dirty="0" smtClean="0">
                <a:latin typeface="Times New Roman" panose="02020603050405020304" pitchFamily="18" charset="0"/>
                <a:cs typeface="Times New Roman" panose="02020603050405020304" pitchFamily="18" charset="0"/>
              </a:rPr>
              <a:t>, which seems simple but is really complicated. </a:t>
            </a:r>
          </a:p>
          <a:p>
            <a:pPr marL="285750" indent="-285750" algn="just">
              <a:buFont typeface="Wingdings" panose="05000000000000000000" pitchFamily="2" charset="2"/>
              <a:buChar char="v"/>
            </a:pPr>
            <a:r>
              <a:rPr lang="en-SG" sz="2300" dirty="0" smtClean="0">
                <a:latin typeface="Times New Roman" panose="02020603050405020304" pitchFamily="18" charset="0"/>
                <a:cs typeface="Times New Roman" panose="02020603050405020304" pitchFamily="18" charset="0"/>
              </a:rPr>
              <a:t> It has been always a dream for computer scientist to create a computer which could solve complex  perceptual problems  this fast. </a:t>
            </a:r>
          </a:p>
          <a:p>
            <a:pPr marL="285750" indent="-285750" algn="just">
              <a:buFont typeface="Wingdings" panose="05000000000000000000" pitchFamily="2" charset="2"/>
              <a:buChar char="v"/>
            </a:pPr>
            <a:r>
              <a:rPr lang="en-SG" sz="2300" dirty="0" smtClean="0">
                <a:latin typeface="Times New Roman" panose="02020603050405020304" pitchFamily="18" charset="0"/>
                <a:cs typeface="Times New Roman" panose="02020603050405020304" pitchFamily="18" charset="0"/>
              </a:rPr>
              <a:t> ANN models was an effort to apply the same method as human brain uses to solve perceptual problems.</a:t>
            </a:r>
          </a:p>
          <a:p>
            <a:pPr marL="285750" indent="-285750" algn="just">
              <a:buFont typeface="Wingdings" panose="05000000000000000000" pitchFamily="2" charset="2"/>
              <a:buChar char="v"/>
            </a:pPr>
            <a:endParaRPr lang="en-SG" sz="2300" dirty="0">
              <a:latin typeface="Times New Roman" panose="02020603050405020304" pitchFamily="18" charset="0"/>
              <a:cs typeface="Times New Roman" panose="02020603050405020304" pitchFamily="18" charset="0"/>
            </a:endParaRPr>
          </a:p>
          <a:p>
            <a:pPr algn="just"/>
            <a:endParaRPr lang="en-SG" sz="2300" dirty="0" smtClean="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SG" sz="2300" dirty="0" smtClean="0">
                <a:latin typeface="Times New Roman" panose="02020603050405020304" pitchFamily="18" charset="0"/>
                <a:cs typeface="Times New Roman" panose="02020603050405020304" pitchFamily="18" charset="0"/>
              </a:rPr>
              <a:t>Three </a:t>
            </a:r>
            <a:r>
              <a:rPr lang="en-SG" sz="2300" dirty="0" smtClean="0">
                <a:solidFill>
                  <a:srgbClr val="C00000"/>
                </a:solidFill>
                <a:latin typeface="Times New Roman" panose="02020603050405020304" pitchFamily="18" charset="0"/>
                <a:cs typeface="Times New Roman" panose="02020603050405020304" pitchFamily="18" charset="0"/>
              </a:rPr>
              <a:t>periods of development  </a:t>
            </a:r>
            <a:r>
              <a:rPr lang="en-SG" sz="2300" dirty="0" smtClean="0">
                <a:latin typeface="Times New Roman" panose="02020603050405020304" pitchFamily="18" charset="0"/>
                <a:cs typeface="Times New Roman" panose="02020603050405020304" pitchFamily="18" charset="0"/>
              </a:rPr>
              <a:t>of  </a:t>
            </a:r>
            <a:r>
              <a:rPr lang="en-SG" sz="2300" dirty="0" smtClean="0">
                <a:solidFill>
                  <a:srgbClr val="C00000"/>
                </a:solidFill>
                <a:latin typeface="Times New Roman" panose="02020603050405020304" pitchFamily="18" charset="0"/>
                <a:cs typeface="Times New Roman" panose="02020603050405020304" pitchFamily="18" charset="0"/>
              </a:rPr>
              <a:t>ANN</a:t>
            </a:r>
            <a:r>
              <a:rPr lang="en-SG" sz="2300" dirty="0" smtClean="0">
                <a:latin typeface="Times New Roman" panose="02020603050405020304" pitchFamily="18" charset="0"/>
                <a:cs typeface="Times New Roman" panose="02020603050405020304" pitchFamily="18" charset="0"/>
              </a:rPr>
              <a:t>: </a:t>
            </a:r>
          </a:p>
          <a:p>
            <a:pPr marL="806450" indent="93663" algn="just">
              <a:buFont typeface="Wingdings" panose="05000000000000000000" pitchFamily="2" charset="2"/>
              <a:buChar char="ü"/>
            </a:pPr>
            <a:r>
              <a:rPr lang="en-SG" sz="2300" dirty="0">
                <a:latin typeface="Times New Roman" panose="02020603050405020304" pitchFamily="18" charset="0"/>
                <a:cs typeface="Times New Roman" panose="02020603050405020304" pitchFamily="18" charset="0"/>
              </a:rPr>
              <a:t> </a:t>
            </a:r>
            <a:r>
              <a:rPr lang="en-SG" sz="2300" dirty="0" smtClean="0">
                <a:latin typeface="Times New Roman" panose="02020603050405020304" pitchFamily="18" charset="0"/>
                <a:cs typeface="Times New Roman" panose="02020603050405020304" pitchFamily="18" charset="0"/>
              </a:rPr>
              <a:t> 1940:  Mcculloch and Pitts: Initial works( exact year 1943)</a:t>
            </a:r>
          </a:p>
          <a:p>
            <a:pPr marL="806450" indent="93663" algn="just">
              <a:buFont typeface="Wingdings" panose="05000000000000000000" pitchFamily="2" charset="2"/>
              <a:buChar char="ü"/>
            </a:pPr>
            <a:r>
              <a:rPr lang="en-SG" sz="2300" dirty="0" smtClean="0">
                <a:latin typeface="Times New Roman" panose="02020603050405020304" pitchFamily="18" charset="0"/>
                <a:cs typeface="Times New Roman" panose="02020603050405020304" pitchFamily="18" charset="0"/>
              </a:rPr>
              <a:t>  1960: Rosenblatt: perceptron convergence theorem (1958), Minsky and Papert: work showing the limitations of a simple perceptron </a:t>
            </a:r>
          </a:p>
          <a:p>
            <a:pPr marL="806450" indent="93663" algn="just">
              <a:buFont typeface="Wingdings" panose="05000000000000000000" pitchFamily="2" charset="2"/>
              <a:buChar char="ü"/>
            </a:pPr>
            <a:r>
              <a:rPr lang="en-SG" sz="2300" dirty="0" smtClean="0">
                <a:latin typeface="Times New Roman" panose="02020603050405020304" pitchFamily="18" charset="0"/>
                <a:cs typeface="Times New Roman" panose="02020603050405020304" pitchFamily="18" charset="0"/>
              </a:rPr>
              <a:t>  1980: Hopfield, </a:t>
            </a:r>
            <a:r>
              <a:rPr lang="en-SG" sz="2300" dirty="0" err="1" smtClean="0">
                <a:latin typeface="Times New Roman" panose="02020603050405020304" pitchFamily="18" charset="0"/>
                <a:cs typeface="Times New Roman" panose="02020603050405020304" pitchFamily="18" charset="0"/>
              </a:rPr>
              <a:t>Werbos</a:t>
            </a:r>
            <a:r>
              <a:rPr lang="en-SG" sz="2300" dirty="0" smtClean="0">
                <a:latin typeface="Times New Roman" panose="02020603050405020304" pitchFamily="18" charset="0"/>
                <a:cs typeface="Times New Roman" panose="02020603050405020304" pitchFamily="18" charset="0"/>
              </a:rPr>
              <a:t> and Rumelhart: Hopfield's energy approach/back-propagation learning algorithm</a:t>
            </a:r>
            <a:endParaRPr lang="en-SG" sz="2300" dirty="0">
              <a:latin typeface="Times New Roman" panose="02020603050405020304" pitchFamily="18" charset="0"/>
              <a:cs typeface="Times New Roman" panose="02020603050405020304" pitchFamily="18" charset="0"/>
            </a:endParaRPr>
          </a:p>
        </p:txBody>
      </p:sp>
      <p:sp>
        <p:nvSpPr>
          <p:cNvPr id="8" name="TextBox 7"/>
          <p:cNvSpPr txBox="1"/>
          <p:nvPr/>
        </p:nvSpPr>
        <p:spPr>
          <a:xfrm>
            <a:off x="4205149" y="247872"/>
            <a:ext cx="6925235" cy="646331"/>
          </a:xfrm>
          <a:prstGeom prst="rect">
            <a:avLst/>
          </a:prstGeom>
          <a:noFill/>
        </p:spPr>
        <p:txBody>
          <a:bodyPr wrap="square" rtlCol="0">
            <a:spAutoFit/>
          </a:bodyPr>
          <a:lstStyle/>
          <a:p>
            <a:r>
              <a:rPr lang="en-SG" sz="3600" b="1" u="sng" dirty="0" smtClean="0">
                <a:latin typeface="Monotype Corsiva" panose="03010101010201010101" pitchFamily="66" charset="0"/>
              </a:rPr>
              <a:t>Introduction</a:t>
            </a:r>
            <a:endParaRPr lang="en-SG" sz="3600" b="1" u="sng" dirty="0">
              <a:latin typeface="Monotype Corsiva" panose="03010101010201010101" pitchFamily="66" charset="0"/>
            </a:endParaRPr>
          </a:p>
        </p:txBody>
      </p:sp>
    </p:spTree>
    <p:extLst>
      <p:ext uri="{BB962C8B-B14F-4D97-AF65-F5344CB8AC3E}">
        <p14:creationId xmlns:p14="http://schemas.microsoft.com/office/powerpoint/2010/main" val="10770366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12192000" cy="1210954"/>
          </a:xfrm>
          <a:prstGeom prst="rect">
            <a:avLst/>
          </a:prstGeom>
        </p:spPr>
      </p:pic>
      <p:pic>
        <p:nvPicPr>
          <p:cNvPr id="3" name="Picture 2"/>
          <p:cNvPicPr>
            <a:picLocks noChangeAspect="1"/>
          </p:cNvPicPr>
          <p:nvPr/>
        </p:nvPicPr>
        <p:blipFill>
          <a:blip r:embed="rId3"/>
          <a:stretch>
            <a:fillRect/>
          </a:stretch>
        </p:blipFill>
        <p:spPr>
          <a:xfrm>
            <a:off x="2094634" y="1357066"/>
            <a:ext cx="7271038" cy="4748027"/>
          </a:xfrm>
          <a:prstGeom prst="rect">
            <a:avLst/>
          </a:prstGeom>
        </p:spPr>
      </p:pic>
    </p:spTree>
    <p:extLst>
      <p:ext uri="{BB962C8B-B14F-4D97-AF65-F5344CB8AC3E}">
        <p14:creationId xmlns:p14="http://schemas.microsoft.com/office/powerpoint/2010/main" val="99424606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9950" y="0"/>
            <a:ext cx="12018319" cy="1104900"/>
          </a:xfrm>
          <a:prstGeom prst="rect">
            <a:avLst/>
          </a:prstGeom>
        </p:spPr>
      </p:pic>
      <p:sp>
        <p:nvSpPr>
          <p:cNvPr id="3" name="TextBox 2"/>
          <p:cNvSpPr txBox="1"/>
          <p:nvPr/>
        </p:nvSpPr>
        <p:spPr>
          <a:xfrm>
            <a:off x="3388658" y="147918"/>
            <a:ext cx="6925235" cy="646331"/>
          </a:xfrm>
          <a:prstGeom prst="rect">
            <a:avLst/>
          </a:prstGeom>
          <a:noFill/>
        </p:spPr>
        <p:txBody>
          <a:bodyPr wrap="square" rtlCol="0">
            <a:spAutoFit/>
          </a:bodyPr>
          <a:lstStyle/>
          <a:p>
            <a:r>
              <a:rPr lang="en-SG" sz="3600" b="1" dirty="0" smtClean="0">
                <a:latin typeface="Monotype Corsiva" panose="03010101010201010101" pitchFamily="66" charset="0"/>
              </a:rPr>
              <a:t>Typical Behaviour of a Neuron</a:t>
            </a:r>
            <a:endParaRPr lang="en-SG" sz="3600" b="1" dirty="0">
              <a:latin typeface="Monotype Corsiva" panose="03010101010201010101" pitchFamily="66" charset="0"/>
            </a:endParaRPr>
          </a:p>
        </p:txBody>
      </p:sp>
      <p:pic>
        <p:nvPicPr>
          <p:cNvPr id="5" name="Picture 4"/>
          <p:cNvPicPr>
            <a:picLocks noChangeAspect="1"/>
          </p:cNvPicPr>
          <p:nvPr/>
        </p:nvPicPr>
        <p:blipFill>
          <a:blip r:embed="rId3"/>
          <a:stretch>
            <a:fillRect/>
          </a:stretch>
        </p:blipFill>
        <p:spPr>
          <a:xfrm>
            <a:off x="5574108" y="5122003"/>
            <a:ext cx="5370796" cy="1334748"/>
          </a:xfrm>
          <a:prstGeom prst="rect">
            <a:avLst/>
          </a:prstGeom>
        </p:spPr>
      </p:pic>
      <p:sp>
        <p:nvSpPr>
          <p:cNvPr id="6" name="Rectangle 5"/>
          <p:cNvSpPr/>
          <p:nvPr/>
        </p:nvSpPr>
        <p:spPr>
          <a:xfrm>
            <a:off x="134471" y="6100028"/>
            <a:ext cx="11752730" cy="830997"/>
          </a:xfrm>
          <a:prstGeom prst="rect">
            <a:avLst/>
          </a:prstGeom>
        </p:spPr>
        <p:txBody>
          <a:bodyPr wrap="square">
            <a:spAutoFit/>
          </a:bodyPr>
          <a:lstStyle/>
          <a:p>
            <a:r>
              <a:rPr lang="en-SG" sz="2300" b="0" i="0" u="none" strike="noStrike" baseline="0" dirty="0" smtClean="0">
                <a:solidFill>
                  <a:schemeClr val="tx1">
                    <a:lumMod val="95000"/>
                    <a:lumOff val="5000"/>
                  </a:schemeClr>
                </a:solidFill>
                <a:latin typeface="Times New Roman" panose="02020603050405020304" pitchFamily="18" charset="0"/>
                <a:cs typeface="Times New Roman" panose="02020603050405020304" pitchFamily="18" charset="0"/>
              </a:rPr>
              <a:t>Hence, if </a:t>
            </a:r>
            <a:r>
              <a:rPr lang="en-SG" sz="2300" b="0" i="1" u="none" strike="noStrike" baseline="0" dirty="0" smtClean="0">
                <a:solidFill>
                  <a:schemeClr val="tx1">
                    <a:lumMod val="95000"/>
                    <a:lumOff val="5000"/>
                  </a:schemeClr>
                </a:solidFill>
                <a:latin typeface="Times New Roman" panose="02020603050405020304" pitchFamily="18" charset="0"/>
                <a:cs typeface="Times New Roman" panose="02020603050405020304" pitchFamily="18" charset="0"/>
              </a:rPr>
              <a:t>t </a:t>
            </a:r>
            <a:r>
              <a:rPr lang="en-SG" sz="2300" b="0" i="0" u="none" strike="noStrike" baseline="0" dirty="0" smtClean="0">
                <a:solidFill>
                  <a:schemeClr val="tx1">
                    <a:lumMod val="95000"/>
                    <a:lumOff val="5000"/>
                  </a:schemeClr>
                </a:solidFill>
                <a:latin typeface="Times New Roman" panose="02020603050405020304" pitchFamily="18" charset="0"/>
                <a:cs typeface="Times New Roman" panose="02020603050405020304" pitchFamily="18" charset="0"/>
              </a:rPr>
              <a:t>is less than or equal to 0.92, then this neuron will  not fire with this</a:t>
            </a:r>
            <a:r>
              <a:rPr lang="en-SG" sz="2300" b="0" i="0" u="none" strike="noStrike"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SG" sz="2300" b="0" i="0" u="none" strike="noStrike" baseline="0" dirty="0" smtClean="0">
                <a:solidFill>
                  <a:schemeClr val="tx1">
                    <a:lumMod val="95000"/>
                    <a:lumOff val="5000"/>
                  </a:schemeClr>
                </a:solidFill>
                <a:latin typeface="Times New Roman" panose="02020603050405020304" pitchFamily="18" charset="0"/>
                <a:cs typeface="Times New Roman" panose="02020603050405020304" pitchFamily="18" charset="0"/>
              </a:rPr>
              <a:t>particular set of inputs. Otherwise, it will have an activation level of </a:t>
            </a:r>
            <a:r>
              <a:rPr lang="en-SG" sz="2300" dirty="0" smtClean="0">
                <a:solidFill>
                  <a:schemeClr val="tx1">
                    <a:lumMod val="95000"/>
                    <a:lumOff val="5000"/>
                  </a:schemeClr>
                </a:solidFill>
                <a:latin typeface="Times New Roman" panose="02020603050405020304" pitchFamily="18" charset="0"/>
                <a:cs typeface="Times New Roman" panose="02020603050405020304" pitchFamily="18" charset="0"/>
              </a:rPr>
              <a:t>one</a:t>
            </a:r>
            <a:r>
              <a:rPr lang="en-SG" sz="2300" b="0" i="0" u="none" strike="noStrike" baseline="0" dirty="0" smtClean="0">
                <a:solidFill>
                  <a:schemeClr val="tx1">
                    <a:lumMod val="95000"/>
                    <a:lumOff val="5000"/>
                  </a:schemeClr>
                </a:solidFill>
                <a:latin typeface="Times New Roman" panose="02020603050405020304" pitchFamily="18" charset="0"/>
                <a:cs typeface="Times New Roman" panose="02020603050405020304" pitchFamily="18" charset="0"/>
              </a:rPr>
              <a:t>.</a:t>
            </a:r>
            <a:endParaRPr lang="en-SG" sz="23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4" name="Rectangle 3"/>
          <p:cNvSpPr/>
          <p:nvPr/>
        </p:nvSpPr>
        <p:spPr>
          <a:xfrm>
            <a:off x="325539" y="942167"/>
            <a:ext cx="11752730" cy="5047536"/>
          </a:xfrm>
          <a:prstGeom prst="rect">
            <a:avLst/>
          </a:prstGeom>
        </p:spPr>
        <p:txBody>
          <a:bodyPr wrap="square">
            <a:spAutoFit/>
          </a:bodyPr>
          <a:lstStyle/>
          <a:p>
            <a:pPr algn="just"/>
            <a:r>
              <a:rPr lang="en-SG" sz="2300" dirty="0" smtClean="0">
                <a:latin typeface="Times New Roman" panose="02020603050405020304" pitchFamily="18" charset="0"/>
                <a:cs typeface="Times New Roman" panose="02020603050405020304" pitchFamily="18" charset="0"/>
              </a:rPr>
              <a:t>Hence, the behaviour of the neuron can be expressed as follows:</a:t>
            </a:r>
          </a:p>
          <a:p>
            <a:pPr algn="just"/>
            <a:r>
              <a:rPr lang="en-SG" sz="2300" dirty="0" smtClean="0">
                <a:latin typeface="Times New Roman" panose="02020603050405020304" pitchFamily="18" charset="0"/>
                <a:cs typeface="Times New Roman" panose="02020603050405020304" pitchFamily="18" charset="0"/>
              </a:rPr>
              <a:t>X is the weighted sum of the n inputs to the neuron, </a:t>
            </a:r>
            <a:r>
              <a:rPr lang="en-SG" sz="2300" b="0" i="1" u="none" strike="noStrike" baseline="0" dirty="0" smtClean="0">
                <a:latin typeface="Times New Roman" panose="02020603050405020304" pitchFamily="18" charset="0"/>
                <a:cs typeface="Times New Roman" panose="02020603050405020304" pitchFamily="18" charset="0"/>
              </a:rPr>
              <a:t>x</a:t>
            </a:r>
            <a:r>
              <a:rPr lang="en-SG" sz="2300" b="0" i="0" u="none" strike="noStrike" baseline="0" dirty="0" smtClean="0">
                <a:latin typeface="Times New Roman" panose="02020603050405020304" pitchFamily="18" charset="0"/>
                <a:cs typeface="Times New Roman" panose="02020603050405020304" pitchFamily="18" charset="0"/>
              </a:rPr>
              <a:t>1</a:t>
            </a:r>
            <a:r>
              <a:rPr lang="en-SG" sz="2300" dirty="0" smtClean="0">
                <a:latin typeface="Times New Roman" panose="02020603050405020304" pitchFamily="18" charset="0"/>
                <a:cs typeface="Times New Roman" panose="02020603050405020304" pitchFamily="18" charset="0"/>
              </a:rPr>
              <a:t> to ,</a:t>
            </a:r>
            <a:r>
              <a:rPr lang="en-SG" sz="2300" b="0" i="1" u="none" strike="noStrike" baseline="0" dirty="0" smtClean="0">
                <a:latin typeface="Times New Roman" panose="02020603050405020304" pitchFamily="18" charset="0"/>
                <a:cs typeface="Times New Roman" panose="02020603050405020304" pitchFamily="18" charset="0"/>
              </a:rPr>
              <a:t> xn</a:t>
            </a:r>
            <a:r>
              <a:rPr lang="en-SG" sz="2300" dirty="0" smtClean="0">
                <a:latin typeface="Times New Roman" panose="02020603050405020304" pitchFamily="18" charset="0"/>
                <a:cs typeface="Times New Roman" panose="02020603050405020304" pitchFamily="18" charset="0"/>
              </a:rPr>
              <a:t> where each input, </a:t>
            </a:r>
            <a:r>
              <a:rPr lang="en-SG" sz="2300" b="0" i="1" u="none" strike="noStrike" baseline="0" dirty="0" smtClean="0">
                <a:latin typeface="Times New Roman" panose="02020603050405020304" pitchFamily="18" charset="0"/>
                <a:cs typeface="Times New Roman" panose="02020603050405020304" pitchFamily="18" charset="0"/>
              </a:rPr>
              <a:t>xn</a:t>
            </a:r>
            <a:r>
              <a:rPr lang="en-SG" sz="2300" dirty="0" smtClean="0">
                <a:latin typeface="Times New Roman" panose="02020603050405020304" pitchFamily="18" charset="0"/>
                <a:cs typeface="Times New Roman" panose="02020603050405020304" pitchFamily="18" charset="0"/>
              </a:rPr>
              <a:t> is multiplied by its corresponding weight </a:t>
            </a:r>
            <a:r>
              <a:rPr lang="en-SG" sz="2300" b="0" i="1" u="none" strike="noStrike" baseline="0" dirty="0" smtClean="0">
                <a:latin typeface="Times New Roman" panose="02020603050405020304" pitchFamily="18" charset="0"/>
                <a:cs typeface="Times New Roman" panose="02020603050405020304" pitchFamily="18" charset="0"/>
              </a:rPr>
              <a:t>wn</a:t>
            </a:r>
            <a:r>
              <a:rPr lang="en-SG" sz="2300" b="0" i="0" u="none" strike="noStrike" baseline="0" dirty="0" smtClean="0">
                <a:latin typeface="Times New Roman" panose="02020603050405020304" pitchFamily="18" charset="0"/>
                <a:cs typeface="Times New Roman" panose="02020603050405020304" pitchFamily="18" charset="0"/>
              </a:rPr>
              <a:t>.</a:t>
            </a:r>
            <a:endParaRPr lang="en-SG" sz="2300" dirty="0" smtClean="0">
              <a:latin typeface="Times New Roman" panose="02020603050405020304" pitchFamily="18" charset="0"/>
              <a:cs typeface="Times New Roman" panose="02020603050405020304" pitchFamily="18" charset="0"/>
            </a:endParaRPr>
          </a:p>
          <a:p>
            <a:pPr algn="just"/>
            <a:r>
              <a:rPr lang="en-SG" sz="2300" b="1" i="1" dirty="0" smtClean="0">
                <a:latin typeface="Times New Roman" panose="02020603050405020304" pitchFamily="18" charset="0"/>
                <a:cs typeface="Times New Roman" panose="02020603050405020304" pitchFamily="18" charset="0"/>
              </a:rPr>
              <a:t>For example</a:t>
            </a:r>
            <a:r>
              <a:rPr lang="en-SG" sz="2300" dirty="0" smtClean="0">
                <a:latin typeface="Times New Roman" panose="02020603050405020304" pitchFamily="18" charset="0"/>
                <a:cs typeface="Times New Roman" panose="02020603050405020304" pitchFamily="18" charset="0"/>
              </a:rPr>
              <a:t>, let us consider a simple neuron that has just two inputs. Each of these inputs has a weight associated with it, as follows:</a:t>
            </a:r>
          </a:p>
          <a:p>
            <a:pPr algn="just"/>
            <a:r>
              <a:rPr lang="en-SG" sz="2300" b="0" i="0" u="none" strike="noStrike" baseline="0" dirty="0" smtClean="0">
                <a:latin typeface="Times New Roman" panose="02020603050405020304" pitchFamily="18" charset="0"/>
                <a:cs typeface="Times New Roman" panose="02020603050405020304" pitchFamily="18" charset="0"/>
              </a:rPr>
              <a:t>w1 = 0.8</a:t>
            </a:r>
          </a:p>
          <a:p>
            <a:pPr algn="just"/>
            <a:r>
              <a:rPr lang="en-SG" sz="2300" b="0" i="0" u="none" strike="noStrike" baseline="0" dirty="0" smtClean="0">
                <a:latin typeface="Times New Roman" panose="02020603050405020304" pitchFamily="18" charset="0"/>
                <a:cs typeface="Times New Roman" panose="02020603050405020304" pitchFamily="18" charset="0"/>
              </a:rPr>
              <a:t>w2 = 0.4</a:t>
            </a:r>
            <a:endParaRPr lang="en-SG" sz="2300" dirty="0" smtClean="0">
              <a:latin typeface="Times New Roman" panose="02020603050405020304" pitchFamily="18" charset="0"/>
              <a:cs typeface="Times New Roman" panose="02020603050405020304" pitchFamily="18" charset="0"/>
            </a:endParaRPr>
          </a:p>
          <a:p>
            <a:pPr algn="just"/>
            <a:endParaRPr lang="en-SG" sz="2300" dirty="0">
              <a:latin typeface="Times New Roman" panose="02020603050405020304" pitchFamily="18" charset="0"/>
              <a:cs typeface="Times New Roman" panose="02020603050405020304" pitchFamily="18" charset="0"/>
            </a:endParaRPr>
          </a:p>
          <a:p>
            <a:pPr algn="just"/>
            <a:r>
              <a:rPr lang="en-SG" sz="2300" dirty="0" smtClean="0">
                <a:latin typeface="Times New Roman" panose="02020603050405020304" pitchFamily="18" charset="0"/>
                <a:cs typeface="Times New Roman" panose="02020603050405020304" pitchFamily="18" charset="0"/>
              </a:rPr>
              <a:t>The inputs to the neuron are </a:t>
            </a:r>
            <a:r>
              <a:rPr lang="en-SG" sz="2300" b="0" i="0" u="none" strike="noStrike" baseline="0" dirty="0" smtClean="0">
                <a:latin typeface="Times New Roman" panose="02020603050405020304" pitchFamily="18" charset="0"/>
                <a:cs typeface="Times New Roman" panose="02020603050405020304" pitchFamily="18" charset="0"/>
              </a:rPr>
              <a:t>x1</a:t>
            </a:r>
            <a:r>
              <a:rPr lang="en-SG" sz="2300" dirty="0" smtClean="0">
                <a:latin typeface="Times New Roman" panose="02020603050405020304" pitchFamily="18" charset="0"/>
                <a:cs typeface="Times New Roman" panose="02020603050405020304" pitchFamily="18" charset="0"/>
              </a:rPr>
              <a:t>  and </a:t>
            </a:r>
            <a:r>
              <a:rPr lang="en-SG" sz="2300" b="0" i="0" u="none" strike="noStrike" baseline="0" dirty="0" smtClean="0">
                <a:latin typeface="Times New Roman" panose="02020603050405020304" pitchFamily="18" charset="0"/>
                <a:cs typeface="Times New Roman" panose="02020603050405020304" pitchFamily="18" charset="0"/>
              </a:rPr>
              <a:t>x2</a:t>
            </a:r>
            <a:r>
              <a:rPr lang="en-SG" sz="2300" dirty="0" smtClean="0">
                <a:latin typeface="Times New Roman" panose="02020603050405020304" pitchFamily="18" charset="0"/>
                <a:cs typeface="Times New Roman" panose="02020603050405020304" pitchFamily="18" charset="0"/>
              </a:rPr>
              <a:t>:</a:t>
            </a:r>
          </a:p>
          <a:p>
            <a:pPr algn="just"/>
            <a:r>
              <a:rPr lang="en-SG" sz="2300" b="0" i="0" u="none" strike="noStrike" baseline="0" dirty="0" smtClean="0">
                <a:latin typeface="Times New Roman" panose="02020603050405020304" pitchFamily="18" charset="0"/>
                <a:cs typeface="Times New Roman" panose="02020603050405020304" pitchFamily="18" charset="0"/>
              </a:rPr>
              <a:t>x1 = 0.7</a:t>
            </a:r>
          </a:p>
          <a:p>
            <a:pPr algn="just"/>
            <a:r>
              <a:rPr lang="en-SG" sz="2300" b="0" i="0" u="none" strike="noStrike" baseline="0" dirty="0" smtClean="0">
                <a:latin typeface="Times New Roman" panose="02020603050405020304" pitchFamily="18" charset="0"/>
                <a:cs typeface="Times New Roman" panose="02020603050405020304" pitchFamily="18" charset="0"/>
              </a:rPr>
              <a:t>x2 = 0.9</a:t>
            </a:r>
            <a:endParaRPr lang="en-SG" sz="2300" dirty="0" smtClean="0">
              <a:latin typeface="Times New Roman" panose="02020603050405020304" pitchFamily="18" charset="0"/>
              <a:cs typeface="Times New Roman" panose="02020603050405020304" pitchFamily="18" charset="0"/>
            </a:endParaRPr>
          </a:p>
          <a:p>
            <a:pPr algn="just"/>
            <a:r>
              <a:rPr lang="en-SG" sz="2300" dirty="0" smtClean="0">
                <a:latin typeface="Times New Roman" panose="02020603050405020304" pitchFamily="18" charset="0"/>
                <a:cs typeface="Times New Roman" panose="02020603050405020304" pitchFamily="18" charset="0"/>
              </a:rPr>
              <a:t>So, the summed weight of these inputs is</a:t>
            </a:r>
          </a:p>
          <a:p>
            <a:pPr algn="just"/>
            <a:r>
              <a:rPr lang="en-SG" sz="2300" dirty="0" smtClean="0">
                <a:latin typeface="Times New Roman" panose="02020603050405020304" pitchFamily="18" charset="0"/>
                <a:cs typeface="Times New Roman" panose="02020603050405020304" pitchFamily="18" charset="0"/>
              </a:rPr>
              <a:t>(0.8 *0.7) + (0.4 *0.9) = </a:t>
            </a:r>
            <a:r>
              <a:rPr lang="en-SG" sz="2300" dirty="0" smtClean="0">
                <a:latin typeface="Times New Roman" panose="02020603050405020304" pitchFamily="18" charset="0"/>
                <a:cs typeface="Times New Roman" panose="02020603050405020304" pitchFamily="18" charset="0"/>
              </a:rPr>
              <a:t>0.92    [</a:t>
            </a:r>
            <a:r>
              <a:rPr lang="en-SG" sz="2300" i="1" dirty="0" smtClean="0">
                <a:latin typeface="Times New Roman" panose="02020603050405020304" pitchFamily="18" charset="0"/>
                <a:cs typeface="Times New Roman" panose="02020603050405020304" pitchFamily="18" charset="0"/>
              </a:rPr>
              <a:t>Total input </a:t>
            </a:r>
            <a:r>
              <a:rPr lang="en-SG" sz="2300" dirty="0" smtClean="0">
                <a:latin typeface="Times New Roman" panose="02020603050405020304" pitchFamily="18" charset="0"/>
                <a:cs typeface="Times New Roman" panose="02020603050405020304" pitchFamily="18" charset="0"/>
              </a:rPr>
              <a:t>X]</a:t>
            </a:r>
            <a:endParaRPr lang="en-SG" sz="2300" dirty="0" smtClean="0">
              <a:latin typeface="Times New Roman" panose="02020603050405020304" pitchFamily="18" charset="0"/>
              <a:cs typeface="Times New Roman" panose="02020603050405020304" pitchFamily="18" charset="0"/>
            </a:endParaRPr>
          </a:p>
          <a:p>
            <a:pPr algn="just"/>
            <a:r>
              <a:rPr lang="en-SG" sz="2300" dirty="0" smtClean="0">
                <a:latin typeface="Times New Roman" panose="02020603050405020304" pitchFamily="18" charset="0"/>
                <a:cs typeface="Times New Roman" panose="02020603050405020304" pitchFamily="18" charset="0"/>
              </a:rPr>
              <a:t>The activation level </a:t>
            </a:r>
            <a:r>
              <a:rPr lang="en-SG" sz="2300" dirty="0" smtClean="0">
                <a:latin typeface="Times New Roman" panose="02020603050405020304" pitchFamily="18" charset="0"/>
                <a:cs typeface="Times New Roman" panose="02020603050405020304" pitchFamily="18" charset="0"/>
              </a:rPr>
              <a:t> </a:t>
            </a:r>
            <a:r>
              <a:rPr lang="en-SG" sz="2300" dirty="0" smtClean="0">
                <a:latin typeface="Times New Roman" panose="02020603050405020304" pitchFamily="18" charset="0"/>
                <a:cs typeface="Times New Roman" panose="02020603050405020304" pitchFamily="18" charset="0"/>
              </a:rPr>
              <a:t>defined for this neuron as </a:t>
            </a:r>
          </a:p>
        </p:txBody>
      </p:sp>
    </p:spTree>
    <p:extLst>
      <p:ext uri="{BB962C8B-B14F-4D97-AF65-F5344CB8AC3E}">
        <p14:creationId xmlns:p14="http://schemas.microsoft.com/office/powerpoint/2010/main" val="230745854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12192000" cy="1210954"/>
          </a:xfrm>
          <a:prstGeom prst="rect">
            <a:avLst/>
          </a:prstGeom>
        </p:spPr>
      </p:pic>
      <p:sp>
        <p:nvSpPr>
          <p:cNvPr id="3" name="Rectangle 2"/>
          <p:cNvSpPr/>
          <p:nvPr/>
        </p:nvSpPr>
        <p:spPr>
          <a:xfrm>
            <a:off x="2339200" y="282311"/>
            <a:ext cx="5549917" cy="646331"/>
          </a:xfrm>
          <a:prstGeom prst="rect">
            <a:avLst/>
          </a:prstGeom>
        </p:spPr>
        <p:txBody>
          <a:bodyPr wrap="none">
            <a:spAutoFit/>
          </a:bodyPr>
          <a:lstStyle/>
          <a:p>
            <a:r>
              <a:rPr lang="en-US" sz="3600" b="1" dirty="0">
                <a:latin typeface="Monotype Corsiva" panose="03010101010201010101" pitchFamily="66" charset="0"/>
              </a:rPr>
              <a:t>Can a single neuron learn a task?</a:t>
            </a:r>
          </a:p>
        </p:txBody>
      </p:sp>
      <p:sp>
        <p:nvSpPr>
          <p:cNvPr id="4" name="Rectangle 3"/>
          <p:cNvSpPr/>
          <p:nvPr/>
        </p:nvSpPr>
        <p:spPr>
          <a:xfrm>
            <a:off x="282150" y="1033057"/>
            <a:ext cx="11627697" cy="1938992"/>
          </a:xfrm>
          <a:prstGeom prst="rect">
            <a:avLst/>
          </a:prstGeom>
        </p:spPr>
        <p:txBody>
          <a:bodyPr wrap="square">
            <a:spAutoFit/>
          </a:bodyPr>
          <a:lstStyle/>
          <a:p>
            <a:pPr marL="342900" indent="-342900"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In 1958, </a:t>
            </a:r>
            <a:r>
              <a:rPr lang="en-US" sz="2400" b="1" dirty="0">
                <a:solidFill>
                  <a:srgbClr val="C00000"/>
                </a:solidFill>
                <a:latin typeface="Times New Roman" panose="02020603050405020304" pitchFamily="18" charset="0"/>
                <a:cs typeface="Times New Roman" panose="02020603050405020304" pitchFamily="18" charset="0"/>
              </a:rPr>
              <a:t>Frank Rosenblatt </a:t>
            </a:r>
            <a:r>
              <a:rPr lang="en-US" sz="2400" dirty="0">
                <a:latin typeface="Times New Roman" panose="02020603050405020304" pitchFamily="18" charset="0"/>
                <a:cs typeface="Times New Roman" panose="02020603050405020304" pitchFamily="18" charset="0"/>
              </a:rPr>
              <a:t>introduced a training algorithm that provided the </a:t>
            </a:r>
            <a:r>
              <a:rPr lang="en-US" sz="2400" dirty="0" smtClean="0">
                <a:latin typeface="Times New Roman" panose="02020603050405020304" pitchFamily="18" charset="0"/>
                <a:cs typeface="Times New Roman" panose="02020603050405020304" pitchFamily="18" charset="0"/>
              </a:rPr>
              <a:t>first procedure </a:t>
            </a:r>
            <a:r>
              <a:rPr lang="en-US" sz="2400" dirty="0">
                <a:latin typeface="Times New Roman" panose="02020603050405020304" pitchFamily="18" charset="0"/>
                <a:cs typeface="Times New Roman" panose="02020603050405020304" pitchFamily="18" charset="0"/>
              </a:rPr>
              <a:t>for training a simple ANN: </a:t>
            </a:r>
            <a:r>
              <a:rPr lang="en-US" sz="2400" b="1" dirty="0">
                <a:solidFill>
                  <a:srgbClr val="C00000"/>
                </a:solidFill>
                <a:latin typeface="Times New Roman" panose="02020603050405020304" pitchFamily="18" charset="0"/>
                <a:cs typeface="Times New Roman" panose="02020603050405020304" pitchFamily="18" charset="0"/>
              </a:rPr>
              <a:t>a perceptron </a:t>
            </a:r>
            <a:r>
              <a:rPr lang="en-US" sz="2400" dirty="0">
                <a:latin typeface="Times New Roman" panose="02020603050405020304" pitchFamily="18" charset="0"/>
                <a:cs typeface="Times New Roman" panose="02020603050405020304" pitchFamily="18" charset="0"/>
              </a:rPr>
              <a:t>(Rosenblatt, 1958</a:t>
            </a:r>
            <a:r>
              <a:rPr lang="en-US" sz="2400" dirty="0" smtClean="0">
                <a:latin typeface="Times New Roman" panose="02020603050405020304" pitchFamily="18" charset="0"/>
                <a:cs typeface="Times New Roman" panose="02020603050405020304" pitchFamily="18" charset="0"/>
              </a:rPr>
              <a:t>).</a:t>
            </a:r>
          </a:p>
          <a:p>
            <a:pPr marL="342900" indent="-342900" algn="just">
              <a:buFont typeface="Wingdings" panose="05000000000000000000" pitchFamily="2" charset="2"/>
              <a:buChar char="v"/>
            </a:pPr>
            <a:r>
              <a:rPr lang="en-US" sz="2400" dirty="0" smtClean="0">
                <a:latin typeface="Times New Roman" panose="02020603050405020304" pitchFamily="18" charset="0"/>
                <a:cs typeface="Times New Roman" panose="02020603050405020304" pitchFamily="18" charset="0"/>
              </a:rPr>
              <a:t> The perceptron </a:t>
            </a:r>
            <a:r>
              <a:rPr lang="en-US" sz="2400" dirty="0">
                <a:latin typeface="Times New Roman" panose="02020603050405020304" pitchFamily="18" charset="0"/>
                <a:cs typeface="Times New Roman" panose="02020603050405020304" pitchFamily="18" charset="0"/>
              </a:rPr>
              <a:t>is the </a:t>
            </a:r>
            <a:r>
              <a:rPr lang="en-US" sz="2400" dirty="0">
                <a:solidFill>
                  <a:srgbClr val="C00000"/>
                </a:solidFill>
                <a:latin typeface="Times New Roman" panose="02020603050405020304" pitchFamily="18" charset="0"/>
                <a:cs typeface="Times New Roman" panose="02020603050405020304" pitchFamily="18" charset="0"/>
              </a:rPr>
              <a:t>simplest form of a neural network</a:t>
            </a:r>
            <a:r>
              <a:rPr lang="en-US" sz="2400" dirty="0">
                <a:latin typeface="Times New Roman" panose="02020603050405020304" pitchFamily="18" charset="0"/>
                <a:cs typeface="Times New Roman" panose="02020603050405020304" pitchFamily="18" charset="0"/>
              </a:rPr>
              <a:t>. </a:t>
            </a:r>
            <a:endParaRPr lang="en-US" sz="2400" dirty="0" smtClean="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v"/>
            </a:pPr>
            <a:r>
              <a:rPr lang="en-US" sz="2400" dirty="0" smtClean="0">
                <a:latin typeface="Times New Roman" panose="02020603050405020304" pitchFamily="18" charset="0"/>
                <a:cs typeface="Times New Roman" panose="02020603050405020304" pitchFamily="18" charset="0"/>
              </a:rPr>
              <a:t>It </a:t>
            </a:r>
            <a:r>
              <a:rPr lang="en-US" sz="2400" dirty="0">
                <a:latin typeface="Times New Roman" panose="02020603050405020304" pitchFamily="18" charset="0"/>
                <a:cs typeface="Times New Roman" panose="02020603050405020304" pitchFamily="18" charset="0"/>
              </a:rPr>
              <a:t>consists of </a:t>
            </a:r>
            <a:r>
              <a:rPr lang="en-US" sz="2400" dirty="0">
                <a:solidFill>
                  <a:srgbClr val="C00000"/>
                </a:solidFill>
                <a:latin typeface="Times New Roman" panose="02020603050405020304" pitchFamily="18" charset="0"/>
                <a:cs typeface="Times New Roman" panose="02020603050405020304" pitchFamily="18" charset="0"/>
              </a:rPr>
              <a:t>a single </a:t>
            </a:r>
            <a:r>
              <a:rPr lang="en-US" sz="2400" dirty="0" smtClean="0">
                <a:solidFill>
                  <a:srgbClr val="C00000"/>
                </a:solidFill>
                <a:latin typeface="Times New Roman" panose="02020603050405020304" pitchFamily="18" charset="0"/>
                <a:cs typeface="Times New Roman" panose="02020603050405020304" pitchFamily="18" charset="0"/>
              </a:rPr>
              <a:t>neuron </a:t>
            </a:r>
            <a:r>
              <a:rPr lang="en-US" sz="2400" dirty="0" smtClean="0">
                <a:latin typeface="Times New Roman" panose="02020603050405020304" pitchFamily="18" charset="0"/>
                <a:cs typeface="Times New Roman" panose="02020603050405020304" pitchFamily="18" charset="0"/>
              </a:rPr>
              <a:t>with </a:t>
            </a:r>
            <a:r>
              <a:rPr lang="en-US" sz="2400" dirty="0">
                <a:solidFill>
                  <a:srgbClr val="C00000"/>
                </a:solidFill>
                <a:latin typeface="Times New Roman" panose="02020603050405020304" pitchFamily="18" charset="0"/>
                <a:cs typeface="Times New Roman" panose="02020603050405020304" pitchFamily="18" charset="0"/>
              </a:rPr>
              <a:t>adjustable synaptic weights </a:t>
            </a:r>
            <a:r>
              <a:rPr lang="en-US" sz="2400" dirty="0">
                <a:latin typeface="Times New Roman" panose="02020603050405020304" pitchFamily="18" charset="0"/>
                <a:cs typeface="Times New Roman" panose="02020603050405020304" pitchFamily="18" charset="0"/>
              </a:rPr>
              <a:t>and a </a:t>
            </a:r>
            <a:r>
              <a:rPr lang="en-US" sz="2400" dirty="0">
                <a:solidFill>
                  <a:srgbClr val="C00000"/>
                </a:solidFill>
                <a:latin typeface="Times New Roman" panose="02020603050405020304" pitchFamily="18" charset="0"/>
                <a:cs typeface="Times New Roman" panose="02020603050405020304" pitchFamily="18" charset="0"/>
              </a:rPr>
              <a:t>hard limiter</a:t>
            </a:r>
            <a:r>
              <a:rPr lang="en-US" sz="2400" dirty="0">
                <a:latin typeface="Times New Roman" panose="02020603050405020304" pitchFamily="18" charset="0"/>
                <a:cs typeface="Times New Roman" panose="02020603050405020304" pitchFamily="18" charset="0"/>
              </a:rPr>
              <a:t>. A single-layer </a:t>
            </a:r>
            <a:r>
              <a:rPr lang="en-US" sz="2400" dirty="0" smtClean="0">
                <a:latin typeface="Times New Roman" panose="02020603050405020304" pitchFamily="18" charset="0"/>
                <a:cs typeface="Times New Roman" panose="02020603050405020304" pitchFamily="18" charset="0"/>
              </a:rPr>
              <a:t>two-input perceptron </a:t>
            </a:r>
            <a:r>
              <a:rPr lang="en-US" sz="2400" dirty="0">
                <a:latin typeface="Times New Roman" panose="02020603050405020304" pitchFamily="18" charset="0"/>
                <a:cs typeface="Times New Roman" panose="02020603050405020304" pitchFamily="18" charset="0"/>
              </a:rPr>
              <a:t>is shown in </a:t>
            </a:r>
            <a:r>
              <a:rPr lang="en-US" sz="2400" dirty="0" smtClean="0">
                <a:latin typeface="Times New Roman" panose="02020603050405020304" pitchFamily="18" charset="0"/>
                <a:cs typeface="Times New Roman" panose="02020603050405020304" pitchFamily="18" charset="0"/>
              </a:rPr>
              <a:t>Figure</a:t>
            </a:r>
            <a:endParaRPr lang="en-US" sz="24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a:stretch>
            <a:fillRect/>
          </a:stretch>
        </p:blipFill>
        <p:spPr>
          <a:xfrm>
            <a:off x="2042436" y="3254361"/>
            <a:ext cx="8107127" cy="3151208"/>
          </a:xfrm>
          <a:prstGeom prst="rect">
            <a:avLst/>
          </a:prstGeom>
        </p:spPr>
      </p:pic>
      <p:sp>
        <p:nvSpPr>
          <p:cNvPr id="6" name="Rectangle 5"/>
          <p:cNvSpPr/>
          <p:nvPr/>
        </p:nvSpPr>
        <p:spPr>
          <a:xfrm>
            <a:off x="3212036" y="6396335"/>
            <a:ext cx="4923143" cy="461665"/>
          </a:xfrm>
          <a:prstGeom prst="rect">
            <a:avLst/>
          </a:prstGeom>
        </p:spPr>
        <p:txBody>
          <a:bodyPr wrap="none">
            <a:spAutoFit/>
          </a:bodyPr>
          <a:lstStyle/>
          <a:p>
            <a:r>
              <a:rPr lang="en-US" sz="2400" dirty="0" smtClean="0">
                <a:latin typeface="Times New Roman" panose="02020603050405020304" pitchFamily="18" charset="0"/>
                <a:cs typeface="Times New Roman" panose="02020603050405020304" pitchFamily="18" charset="0"/>
              </a:rPr>
              <a:t>Fig: Single-layer </a:t>
            </a:r>
            <a:r>
              <a:rPr lang="en-US" sz="2400" dirty="0">
                <a:latin typeface="Times New Roman" panose="02020603050405020304" pitchFamily="18" charset="0"/>
                <a:cs typeface="Times New Roman" panose="02020603050405020304" pitchFamily="18" charset="0"/>
              </a:rPr>
              <a:t>two-input perceptron</a:t>
            </a:r>
          </a:p>
        </p:txBody>
      </p:sp>
    </p:spTree>
    <p:extLst>
      <p:ext uri="{BB962C8B-B14F-4D97-AF65-F5344CB8AC3E}">
        <p14:creationId xmlns:p14="http://schemas.microsoft.com/office/powerpoint/2010/main" val="346978288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18588"/>
            <a:ext cx="12192000" cy="1104900"/>
          </a:xfrm>
          <a:prstGeom prst="rect">
            <a:avLst/>
          </a:prstGeom>
        </p:spPr>
      </p:pic>
      <p:sp>
        <p:nvSpPr>
          <p:cNvPr id="3" name="TextBox 2"/>
          <p:cNvSpPr txBox="1"/>
          <p:nvPr/>
        </p:nvSpPr>
        <p:spPr>
          <a:xfrm>
            <a:off x="3602608" y="332437"/>
            <a:ext cx="6925235" cy="646331"/>
          </a:xfrm>
          <a:prstGeom prst="rect">
            <a:avLst/>
          </a:prstGeom>
          <a:noFill/>
        </p:spPr>
        <p:txBody>
          <a:bodyPr wrap="square" rtlCol="0">
            <a:spAutoFit/>
          </a:bodyPr>
          <a:lstStyle/>
          <a:p>
            <a:r>
              <a:rPr lang="en-SG" sz="3600" b="1" dirty="0" smtClean="0">
                <a:latin typeface="Monotype Corsiva" panose="03010101010201010101" pitchFamily="66" charset="0"/>
              </a:rPr>
              <a:t>Perceptrons</a:t>
            </a:r>
            <a:endParaRPr lang="en-SG" sz="3600" b="1" dirty="0">
              <a:latin typeface="Monotype Corsiva" panose="03010101010201010101" pitchFamily="66" charset="0"/>
            </a:endParaRPr>
          </a:p>
        </p:txBody>
      </p:sp>
      <p:sp>
        <p:nvSpPr>
          <p:cNvPr id="4" name="Rectangle 3"/>
          <p:cNvSpPr/>
          <p:nvPr/>
        </p:nvSpPr>
        <p:spPr>
          <a:xfrm>
            <a:off x="0" y="978768"/>
            <a:ext cx="11968953" cy="3754874"/>
          </a:xfrm>
          <a:prstGeom prst="rect">
            <a:avLst/>
          </a:prstGeom>
        </p:spPr>
        <p:txBody>
          <a:bodyPr wrap="square">
            <a:spAutoFit/>
          </a:bodyPr>
          <a:lstStyle/>
          <a:p>
            <a:pPr marL="285750" indent="-285750" algn="just">
              <a:buFont typeface="Wingdings" panose="05000000000000000000" pitchFamily="2" charset="2"/>
              <a:buChar char="v"/>
            </a:pPr>
            <a:r>
              <a:rPr lang="en-SG" sz="2300" b="0" i="0" u="none" strike="noStrike" baseline="0" dirty="0" smtClean="0">
                <a:latin typeface="Times New Roman" panose="02020603050405020304" pitchFamily="18" charset="0"/>
                <a:cs typeface="Times New Roman" panose="02020603050405020304" pitchFamily="18" charset="0"/>
              </a:rPr>
              <a:t>The Perceptron models a neuron.</a:t>
            </a:r>
            <a:r>
              <a:rPr lang="en-US" sz="2300" dirty="0">
                <a:latin typeface="Times New Roman" panose="02020603050405020304" pitchFamily="18" charset="0"/>
                <a:cs typeface="Times New Roman" panose="02020603050405020304" pitchFamily="18" charset="0"/>
              </a:rPr>
              <a:t> </a:t>
            </a:r>
            <a:endParaRPr lang="en-US" sz="2300" dirty="0" smtClean="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sz="2300" dirty="0" smtClean="0">
                <a:latin typeface="Times New Roman" panose="02020603050405020304" pitchFamily="18" charset="0"/>
                <a:cs typeface="Times New Roman" panose="02020603050405020304" pitchFamily="18" charset="0"/>
              </a:rPr>
              <a:t>A </a:t>
            </a:r>
            <a:r>
              <a:rPr lang="en-US" sz="2300" dirty="0">
                <a:latin typeface="Times New Roman" panose="02020603050405020304" pitchFamily="18" charset="0"/>
                <a:cs typeface="Times New Roman" panose="02020603050405020304" pitchFamily="18" charset="0"/>
              </a:rPr>
              <a:t>neural network that has </a:t>
            </a:r>
            <a:r>
              <a:rPr lang="en-US" sz="2300" b="1" dirty="0">
                <a:latin typeface="Times New Roman" panose="02020603050405020304" pitchFamily="18" charset="0"/>
                <a:cs typeface="Times New Roman" panose="02020603050405020304" pitchFamily="18" charset="0"/>
              </a:rPr>
              <a:t>no hidden units </a:t>
            </a:r>
            <a:r>
              <a:rPr lang="en-US" sz="2300" dirty="0">
                <a:latin typeface="Times New Roman" panose="02020603050405020304" pitchFamily="18" charset="0"/>
                <a:cs typeface="Times New Roman" panose="02020603050405020304" pitchFamily="18" charset="0"/>
              </a:rPr>
              <a:t>is called a Perceptron</a:t>
            </a:r>
            <a:endParaRPr lang="en-SG" sz="2300" b="0" i="0" u="none" strike="noStrike" baseline="0" dirty="0" smtClean="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SG" sz="2300" dirty="0" smtClean="0">
                <a:latin typeface="Times New Roman" panose="02020603050405020304" pitchFamily="18" charset="0"/>
                <a:cs typeface="Times New Roman" panose="02020603050405020304" pitchFamily="18" charset="0"/>
              </a:rPr>
              <a:t>It receives ‘</a:t>
            </a:r>
            <a:r>
              <a:rPr lang="en-SG" sz="2300" b="1" dirty="0" smtClean="0">
                <a:latin typeface="Times New Roman" panose="02020603050405020304" pitchFamily="18" charset="0"/>
                <a:cs typeface="Times New Roman" panose="02020603050405020304" pitchFamily="18" charset="0"/>
              </a:rPr>
              <a:t>n</a:t>
            </a:r>
            <a:r>
              <a:rPr lang="en-SG" sz="2300" dirty="0" smtClean="0">
                <a:latin typeface="Times New Roman" panose="02020603050405020304" pitchFamily="18" charset="0"/>
                <a:cs typeface="Times New Roman" panose="02020603050405020304" pitchFamily="18" charset="0"/>
              </a:rPr>
              <a:t>’ inputs corresponding to the features of the data in the dataset.</a:t>
            </a:r>
          </a:p>
          <a:p>
            <a:pPr marL="285750" indent="-285750" algn="just">
              <a:buFont typeface="Wingdings" panose="05000000000000000000" pitchFamily="2" charset="2"/>
              <a:buChar char="v"/>
            </a:pPr>
            <a:r>
              <a:rPr lang="en-SG" sz="2300" dirty="0" smtClean="0">
                <a:latin typeface="Times New Roman" panose="02020603050405020304" pitchFamily="18" charset="0"/>
                <a:cs typeface="Times New Roman" panose="02020603050405020304" pitchFamily="18" charset="0"/>
              </a:rPr>
              <a:t>A perceptron module consists of inputs, weights, summation processor and an activation function.</a:t>
            </a:r>
          </a:p>
          <a:p>
            <a:pPr marL="285750" indent="-285750" algn="just">
              <a:buFont typeface="Wingdings" panose="05000000000000000000" pitchFamily="2" charset="2"/>
              <a:buChar char="v"/>
            </a:pPr>
            <a:r>
              <a:rPr lang="en-SG" sz="2300" dirty="0" smtClean="0">
                <a:latin typeface="Times New Roman" panose="02020603050405020304" pitchFamily="18" charset="0"/>
                <a:cs typeface="Times New Roman" panose="02020603050405020304" pitchFamily="18" charset="0"/>
              </a:rPr>
              <a:t>It sums those inputs (each weighted input), activates according to applied function and produces an output.</a:t>
            </a:r>
          </a:p>
          <a:p>
            <a:pPr marL="285750" indent="-285750" algn="just">
              <a:buFont typeface="Wingdings" panose="05000000000000000000" pitchFamily="2" charset="2"/>
              <a:buChar char="v"/>
            </a:pPr>
            <a:r>
              <a:rPr lang="en-SG" sz="2300" b="0" i="0" u="none" strike="noStrike" baseline="0" dirty="0" smtClean="0">
                <a:latin typeface="Times New Roman" panose="02020603050405020304" pitchFamily="18" charset="0"/>
                <a:cs typeface="Times New Roman" panose="02020603050405020304" pitchFamily="18" charset="0"/>
              </a:rPr>
              <a:t>It is used to classify linearly separable classes. </a:t>
            </a:r>
          </a:p>
          <a:p>
            <a:pPr marL="285750" indent="-285750" algn="just">
              <a:buFont typeface="Wingdings" panose="05000000000000000000" pitchFamily="2" charset="2"/>
              <a:buChar char="v"/>
            </a:pPr>
            <a:r>
              <a:rPr lang="en-SG" sz="2300" dirty="0" smtClean="0">
                <a:latin typeface="Times New Roman" panose="02020603050405020304" pitchFamily="18" charset="0"/>
                <a:cs typeface="Times New Roman" panose="02020603050405020304" pitchFamily="18" charset="0"/>
              </a:rPr>
              <a:t>Often used for binary classification.</a:t>
            </a:r>
            <a:endParaRPr lang="en-SG" b="0" i="0" u="none" strike="noStrike" baseline="0" dirty="0" smtClean="0">
              <a:latin typeface="Minion-Regular"/>
            </a:endParaRPr>
          </a:p>
          <a:p>
            <a:pPr algn="just"/>
            <a:endParaRPr lang="en-SG" b="0" i="0" u="none" strike="noStrike" baseline="0" dirty="0" smtClean="0">
              <a:latin typeface="Minion-Regular"/>
            </a:endParaRPr>
          </a:p>
          <a:p>
            <a:pPr marL="285750" indent="-285750" algn="just">
              <a:buFont typeface="Wingdings" panose="05000000000000000000" pitchFamily="2" charset="2"/>
              <a:buChar char="v"/>
            </a:pPr>
            <a:endParaRPr lang="en-SG" b="0" i="0" u="none" strike="noStrike" baseline="0" dirty="0" smtClean="0">
              <a:latin typeface="Minion-Regular"/>
            </a:endParaRPr>
          </a:p>
          <a:p>
            <a:pPr marL="285750" indent="-285750" algn="just">
              <a:buFont typeface="Wingdings" panose="05000000000000000000" pitchFamily="2" charset="2"/>
              <a:buChar char="v"/>
            </a:pPr>
            <a:endParaRPr lang="en-SG" dirty="0"/>
          </a:p>
        </p:txBody>
      </p:sp>
      <p:pic>
        <p:nvPicPr>
          <p:cNvPr id="6" name="Picture 5"/>
          <p:cNvPicPr>
            <a:picLocks noChangeAspect="1"/>
          </p:cNvPicPr>
          <p:nvPr/>
        </p:nvPicPr>
        <p:blipFill>
          <a:blip r:embed="rId3"/>
          <a:stretch>
            <a:fillRect/>
          </a:stretch>
        </p:blipFill>
        <p:spPr>
          <a:xfrm>
            <a:off x="688339" y="3763214"/>
            <a:ext cx="4026033" cy="2935903"/>
          </a:xfrm>
          <a:prstGeom prst="rect">
            <a:avLst/>
          </a:prstGeom>
        </p:spPr>
      </p:pic>
      <p:pic>
        <p:nvPicPr>
          <p:cNvPr id="7" name="Picture 6"/>
          <p:cNvPicPr>
            <a:picLocks noChangeAspect="1"/>
          </p:cNvPicPr>
          <p:nvPr/>
        </p:nvPicPr>
        <p:blipFill>
          <a:blip r:embed="rId4"/>
          <a:stretch>
            <a:fillRect/>
          </a:stretch>
        </p:blipFill>
        <p:spPr>
          <a:xfrm>
            <a:off x="5066416" y="3965394"/>
            <a:ext cx="6111171" cy="2169994"/>
          </a:xfrm>
          <a:prstGeom prst="rect">
            <a:avLst/>
          </a:prstGeom>
        </p:spPr>
      </p:pic>
    </p:spTree>
    <p:extLst>
      <p:ext uri="{BB962C8B-B14F-4D97-AF65-F5344CB8AC3E}">
        <p14:creationId xmlns:p14="http://schemas.microsoft.com/office/powerpoint/2010/main" val="186676184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18588"/>
            <a:ext cx="12192000" cy="1104900"/>
          </a:xfrm>
          <a:prstGeom prst="rect">
            <a:avLst/>
          </a:prstGeom>
        </p:spPr>
      </p:pic>
      <p:sp>
        <p:nvSpPr>
          <p:cNvPr id="3" name="TextBox 2"/>
          <p:cNvSpPr txBox="1"/>
          <p:nvPr/>
        </p:nvSpPr>
        <p:spPr>
          <a:xfrm>
            <a:off x="3602608" y="332437"/>
            <a:ext cx="6925235" cy="646331"/>
          </a:xfrm>
          <a:prstGeom prst="rect">
            <a:avLst/>
          </a:prstGeom>
          <a:noFill/>
        </p:spPr>
        <p:txBody>
          <a:bodyPr wrap="square" rtlCol="0">
            <a:spAutoFit/>
          </a:bodyPr>
          <a:lstStyle/>
          <a:p>
            <a:r>
              <a:rPr lang="en-SG" sz="3600" b="1" dirty="0" smtClean="0">
                <a:latin typeface="Monotype Corsiva" panose="03010101010201010101" pitchFamily="66" charset="0"/>
              </a:rPr>
              <a:t>Perceptrons</a:t>
            </a:r>
            <a:endParaRPr lang="en-SG" sz="3600" b="1" dirty="0">
              <a:latin typeface="Monotype Corsiva" panose="03010101010201010101" pitchFamily="66" charset="0"/>
            </a:endParaRPr>
          </a:p>
        </p:txBody>
      </p:sp>
      <p:pic>
        <p:nvPicPr>
          <p:cNvPr id="5" name="Picture 4"/>
          <p:cNvPicPr>
            <a:picLocks noChangeAspect="1"/>
          </p:cNvPicPr>
          <p:nvPr/>
        </p:nvPicPr>
        <p:blipFill>
          <a:blip r:embed="rId3"/>
          <a:stretch>
            <a:fillRect/>
          </a:stretch>
        </p:blipFill>
        <p:spPr>
          <a:xfrm>
            <a:off x="1619961" y="1437337"/>
            <a:ext cx="8042654" cy="5188300"/>
          </a:xfrm>
          <a:prstGeom prst="rect">
            <a:avLst/>
          </a:prstGeom>
        </p:spPr>
      </p:pic>
    </p:spTree>
    <p:extLst>
      <p:ext uri="{BB962C8B-B14F-4D97-AF65-F5344CB8AC3E}">
        <p14:creationId xmlns:p14="http://schemas.microsoft.com/office/powerpoint/2010/main" val="40473793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18588"/>
            <a:ext cx="12192000" cy="1104900"/>
          </a:xfrm>
          <a:prstGeom prst="rect">
            <a:avLst/>
          </a:prstGeom>
        </p:spPr>
      </p:pic>
      <p:sp>
        <p:nvSpPr>
          <p:cNvPr id="3" name="TextBox 2"/>
          <p:cNvSpPr txBox="1"/>
          <p:nvPr/>
        </p:nvSpPr>
        <p:spPr>
          <a:xfrm>
            <a:off x="3602608" y="332437"/>
            <a:ext cx="6925235" cy="646331"/>
          </a:xfrm>
          <a:prstGeom prst="rect">
            <a:avLst/>
          </a:prstGeom>
          <a:noFill/>
        </p:spPr>
        <p:txBody>
          <a:bodyPr wrap="square" rtlCol="0">
            <a:spAutoFit/>
          </a:bodyPr>
          <a:lstStyle/>
          <a:p>
            <a:r>
              <a:rPr lang="en-SG" sz="3600" b="1" dirty="0" smtClean="0">
                <a:latin typeface="Monotype Corsiva" panose="03010101010201010101" pitchFamily="66" charset="0"/>
              </a:rPr>
              <a:t>Perceptrons</a:t>
            </a:r>
            <a:endParaRPr lang="en-SG" sz="3600" b="1" dirty="0">
              <a:latin typeface="Monotype Corsiva" panose="03010101010201010101" pitchFamily="66" charset="0"/>
            </a:endParaRPr>
          </a:p>
        </p:txBody>
      </p:sp>
      <p:pic>
        <p:nvPicPr>
          <p:cNvPr id="4" name="Picture 3"/>
          <p:cNvPicPr>
            <a:picLocks noChangeAspect="1"/>
          </p:cNvPicPr>
          <p:nvPr/>
        </p:nvPicPr>
        <p:blipFill>
          <a:blip r:embed="rId3"/>
          <a:stretch>
            <a:fillRect/>
          </a:stretch>
        </p:blipFill>
        <p:spPr>
          <a:xfrm>
            <a:off x="379661" y="2183148"/>
            <a:ext cx="3248426" cy="2379129"/>
          </a:xfrm>
          <a:prstGeom prst="rect">
            <a:avLst/>
          </a:prstGeom>
        </p:spPr>
      </p:pic>
      <p:pic>
        <p:nvPicPr>
          <p:cNvPr id="7" name="Picture 6"/>
          <p:cNvPicPr>
            <a:picLocks noChangeAspect="1"/>
          </p:cNvPicPr>
          <p:nvPr/>
        </p:nvPicPr>
        <p:blipFill>
          <a:blip r:embed="rId4"/>
          <a:stretch>
            <a:fillRect/>
          </a:stretch>
        </p:blipFill>
        <p:spPr>
          <a:xfrm>
            <a:off x="8431364" y="2511170"/>
            <a:ext cx="3133725" cy="1514475"/>
          </a:xfrm>
          <a:prstGeom prst="rect">
            <a:avLst/>
          </a:prstGeom>
        </p:spPr>
      </p:pic>
      <p:pic>
        <p:nvPicPr>
          <p:cNvPr id="8" name="Picture 7"/>
          <p:cNvPicPr>
            <a:picLocks noChangeAspect="1"/>
          </p:cNvPicPr>
          <p:nvPr/>
        </p:nvPicPr>
        <p:blipFill>
          <a:blip r:embed="rId5"/>
          <a:stretch>
            <a:fillRect/>
          </a:stretch>
        </p:blipFill>
        <p:spPr>
          <a:xfrm>
            <a:off x="4690054" y="2073719"/>
            <a:ext cx="3023148" cy="2875076"/>
          </a:xfrm>
          <a:prstGeom prst="rect">
            <a:avLst/>
          </a:prstGeom>
        </p:spPr>
      </p:pic>
    </p:spTree>
    <p:extLst>
      <p:ext uri="{BB962C8B-B14F-4D97-AF65-F5344CB8AC3E}">
        <p14:creationId xmlns:p14="http://schemas.microsoft.com/office/powerpoint/2010/main" val="316478962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18588"/>
            <a:ext cx="12192000" cy="1104900"/>
          </a:xfrm>
          <a:prstGeom prst="rect">
            <a:avLst/>
          </a:prstGeom>
        </p:spPr>
      </p:pic>
      <p:sp>
        <p:nvSpPr>
          <p:cNvPr id="3" name="TextBox 2"/>
          <p:cNvSpPr txBox="1"/>
          <p:nvPr/>
        </p:nvSpPr>
        <p:spPr>
          <a:xfrm>
            <a:off x="3602608" y="332437"/>
            <a:ext cx="6925235" cy="646331"/>
          </a:xfrm>
          <a:prstGeom prst="rect">
            <a:avLst/>
          </a:prstGeom>
          <a:noFill/>
        </p:spPr>
        <p:txBody>
          <a:bodyPr wrap="square" rtlCol="0">
            <a:spAutoFit/>
          </a:bodyPr>
          <a:lstStyle/>
          <a:p>
            <a:r>
              <a:rPr lang="en-SG" sz="3600" b="1" dirty="0" smtClean="0">
                <a:latin typeface="Monotype Corsiva" panose="03010101010201010101" pitchFamily="66" charset="0"/>
              </a:rPr>
              <a:t>Perceptrons</a:t>
            </a:r>
            <a:endParaRPr lang="en-SG" sz="3600" b="1" dirty="0">
              <a:latin typeface="Monotype Corsiva" panose="03010101010201010101" pitchFamily="66" charset="0"/>
            </a:endParaRP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58151" y="3182221"/>
            <a:ext cx="6723529" cy="3638614"/>
          </a:xfrm>
          <a:prstGeom prst="rect">
            <a:avLst/>
          </a:prstGeom>
        </p:spPr>
      </p:pic>
      <p:grpSp>
        <p:nvGrpSpPr>
          <p:cNvPr id="5" name="Group 4"/>
          <p:cNvGrpSpPr/>
          <p:nvPr/>
        </p:nvGrpSpPr>
        <p:grpSpPr>
          <a:xfrm>
            <a:off x="161771" y="978768"/>
            <a:ext cx="11729911" cy="4739759"/>
            <a:chOff x="125912" y="611074"/>
            <a:chExt cx="11729911" cy="4739759"/>
          </a:xfrm>
        </p:grpSpPr>
        <p:sp>
          <p:nvSpPr>
            <p:cNvPr id="4" name="Rectangle 3"/>
            <p:cNvSpPr/>
            <p:nvPr/>
          </p:nvSpPr>
          <p:spPr>
            <a:xfrm>
              <a:off x="125912" y="611074"/>
              <a:ext cx="11729911" cy="4739759"/>
            </a:xfrm>
            <a:prstGeom prst="rect">
              <a:avLst/>
            </a:prstGeom>
          </p:spPr>
          <p:txBody>
            <a:bodyPr wrap="square">
              <a:spAutoFit/>
            </a:bodyPr>
            <a:lstStyle/>
            <a:p>
              <a:pPr marL="285750" indent="-285750" algn="just">
                <a:buFont typeface="Wingdings" panose="05000000000000000000" pitchFamily="2" charset="2"/>
                <a:buChar char="v"/>
              </a:pPr>
              <a:r>
                <a:rPr lang="en-SG" sz="2300" b="0" i="0" u="none" strike="noStrike" baseline="0" dirty="0" smtClean="0">
                  <a:latin typeface="Times New Roman" panose="02020603050405020304" pitchFamily="18" charset="0"/>
                  <a:cs typeface="Times New Roman" panose="02020603050405020304" pitchFamily="18" charset="0"/>
                </a:rPr>
                <a:t>The perceptron, which was first proposed by Rosenblatt (1958), is a simple</a:t>
              </a:r>
              <a:r>
                <a:rPr lang="en-SG" sz="2300" b="0" i="0" u="none" strike="noStrike" dirty="0" smtClean="0">
                  <a:latin typeface="Times New Roman" panose="02020603050405020304" pitchFamily="18" charset="0"/>
                  <a:cs typeface="Times New Roman" panose="02020603050405020304" pitchFamily="18" charset="0"/>
                </a:rPr>
                <a:t> </a:t>
              </a:r>
              <a:r>
                <a:rPr lang="en-SG" sz="2300" b="0" i="0" u="none" strike="noStrike" baseline="0" dirty="0" smtClean="0">
                  <a:latin typeface="Times New Roman" panose="02020603050405020304" pitchFamily="18" charset="0"/>
                  <a:cs typeface="Times New Roman" panose="02020603050405020304" pitchFamily="18" charset="0"/>
                </a:rPr>
                <a:t>neuron that is used </a:t>
              </a:r>
              <a:r>
                <a:rPr lang="en-SG" sz="2300" b="0" i="0" u="none" strike="noStrike" baseline="0" dirty="0" smtClean="0">
                  <a:solidFill>
                    <a:srgbClr val="C00000"/>
                  </a:solidFill>
                  <a:latin typeface="Times New Roman" panose="02020603050405020304" pitchFamily="18" charset="0"/>
                  <a:cs typeface="Times New Roman" panose="02020603050405020304" pitchFamily="18" charset="0"/>
                </a:rPr>
                <a:t>to classify its inputs into one of two categories</a:t>
              </a:r>
              <a:r>
                <a:rPr lang="en-SG" sz="2300" b="0" i="0" u="none" strike="noStrike" baseline="0" dirty="0" smtClean="0">
                  <a:latin typeface="Times New Roman" panose="02020603050405020304" pitchFamily="18" charset="0"/>
                  <a:cs typeface="Times New Roman" panose="02020603050405020304" pitchFamily="18" charset="0"/>
                </a:rPr>
                <a:t>.</a:t>
              </a:r>
            </a:p>
            <a:p>
              <a:pPr marL="285750" indent="-285750" algn="just">
                <a:buFont typeface="Wingdings" panose="05000000000000000000" pitchFamily="2" charset="2"/>
                <a:buChar char="v"/>
              </a:pPr>
              <a:r>
                <a:rPr lang="en-SG" sz="2300" b="0" i="0" u="none" strike="noStrike" baseline="0" dirty="0" smtClean="0">
                  <a:latin typeface="Times New Roman" panose="02020603050405020304" pitchFamily="18" charset="0"/>
                  <a:cs typeface="Times New Roman" panose="02020603050405020304" pitchFamily="18" charset="0"/>
                </a:rPr>
                <a:t>The perceptron can have </a:t>
              </a:r>
              <a:r>
                <a:rPr lang="en-SG" sz="2300" b="0" i="0" u="none" strike="noStrike" baseline="0" dirty="0" smtClean="0">
                  <a:solidFill>
                    <a:srgbClr val="C00000"/>
                  </a:solidFill>
                  <a:latin typeface="Times New Roman" panose="02020603050405020304" pitchFamily="18" charset="0"/>
                  <a:cs typeface="Times New Roman" panose="02020603050405020304" pitchFamily="18" charset="0"/>
                </a:rPr>
                <a:t>any number of inputs</a:t>
              </a:r>
              <a:r>
                <a:rPr lang="en-SG" sz="2300" b="0" i="0" u="none" strike="noStrike" baseline="0" dirty="0" smtClean="0">
                  <a:latin typeface="Times New Roman" panose="02020603050405020304" pitchFamily="18" charset="0"/>
                  <a:cs typeface="Times New Roman" panose="02020603050405020304" pitchFamily="18" charset="0"/>
                </a:rPr>
                <a:t>, which are sometimes</a:t>
              </a:r>
              <a:r>
                <a:rPr lang="en-SG" sz="2300" b="0" i="0" u="none" strike="noStrike" dirty="0" smtClean="0">
                  <a:latin typeface="Times New Roman" panose="02020603050405020304" pitchFamily="18" charset="0"/>
                  <a:cs typeface="Times New Roman" panose="02020603050405020304" pitchFamily="18" charset="0"/>
                </a:rPr>
                <a:t> </a:t>
              </a:r>
              <a:r>
                <a:rPr lang="en-SG" sz="2300" b="0" i="0" u="none" strike="noStrike" baseline="0" dirty="0" smtClean="0">
                  <a:latin typeface="Times New Roman" panose="02020603050405020304" pitchFamily="18" charset="0"/>
                  <a:cs typeface="Times New Roman" panose="02020603050405020304" pitchFamily="18" charset="0"/>
                </a:rPr>
                <a:t>arranged into a grid. </a:t>
              </a:r>
            </a:p>
            <a:p>
              <a:pPr marL="285750" indent="-285750" algn="just">
                <a:buFont typeface="Wingdings" panose="05000000000000000000" pitchFamily="2" charset="2"/>
                <a:buChar char="v"/>
              </a:pPr>
              <a:r>
                <a:rPr lang="en-SG" sz="2300" b="0" i="0" u="none" strike="noStrike" baseline="0" dirty="0" smtClean="0">
                  <a:latin typeface="Times New Roman" panose="02020603050405020304" pitchFamily="18" charset="0"/>
                  <a:cs typeface="Times New Roman" panose="02020603050405020304" pitchFamily="18" charset="0"/>
                </a:rPr>
                <a:t>This grid can be used to represent an image, or a field</a:t>
              </a:r>
              <a:r>
                <a:rPr lang="en-SG" sz="2300" b="0" i="0" u="none" strike="noStrike" dirty="0" smtClean="0">
                  <a:latin typeface="Times New Roman" panose="02020603050405020304" pitchFamily="18" charset="0"/>
                  <a:cs typeface="Times New Roman" panose="02020603050405020304" pitchFamily="18" charset="0"/>
                </a:rPr>
                <a:t> </a:t>
              </a:r>
              <a:r>
                <a:rPr lang="en-SG" sz="2300" b="0" i="0" u="none" strike="noStrike" baseline="0" dirty="0" smtClean="0">
                  <a:latin typeface="Times New Roman" panose="02020603050405020304" pitchFamily="18" charset="0"/>
                  <a:cs typeface="Times New Roman" panose="02020603050405020304" pitchFamily="18" charset="0"/>
                </a:rPr>
                <a:t>of vision, and so perceptrons can be used to carry out simple </a:t>
              </a:r>
              <a:r>
                <a:rPr lang="en-SG" sz="2300" b="0" i="0" u="none" strike="noStrike" baseline="0" dirty="0" smtClean="0">
                  <a:solidFill>
                    <a:srgbClr val="C00000"/>
                  </a:solidFill>
                  <a:latin typeface="Times New Roman" panose="02020603050405020304" pitchFamily="18" charset="0"/>
                  <a:cs typeface="Times New Roman" panose="02020603050405020304" pitchFamily="18" charset="0"/>
                </a:rPr>
                <a:t>image classification</a:t>
              </a:r>
              <a:r>
                <a:rPr lang="en-SG" sz="2300" b="0" i="0" u="none" strike="noStrike" dirty="0" smtClean="0">
                  <a:solidFill>
                    <a:srgbClr val="C00000"/>
                  </a:solidFill>
                  <a:latin typeface="Times New Roman" panose="02020603050405020304" pitchFamily="18" charset="0"/>
                  <a:cs typeface="Times New Roman" panose="02020603050405020304" pitchFamily="18" charset="0"/>
                </a:rPr>
                <a:t> </a:t>
              </a:r>
              <a:r>
                <a:rPr lang="en-SG" sz="2300" b="0" i="0" u="none" strike="noStrike" baseline="0" dirty="0" smtClean="0">
                  <a:solidFill>
                    <a:srgbClr val="C00000"/>
                  </a:solidFill>
                  <a:latin typeface="Times New Roman" panose="02020603050405020304" pitchFamily="18" charset="0"/>
                  <a:cs typeface="Times New Roman" panose="02020603050405020304" pitchFamily="18" charset="0"/>
                </a:rPr>
                <a:t>or recognition tasks</a:t>
              </a:r>
              <a:r>
                <a:rPr lang="en-SG" sz="2300" b="0" i="0" u="none" strike="noStrike" baseline="0" dirty="0" smtClean="0">
                  <a:latin typeface="Times New Roman" panose="02020603050405020304" pitchFamily="18" charset="0"/>
                  <a:cs typeface="Times New Roman" panose="02020603050405020304" pitchFamily="18" charset="0"/>
                </a:rPr>
                <a:t>.</a:t>
              </a:r>
            </a:p>
            <a:p>
              <a:pPr marL="285750" indent="-285750" algn="just">
                <a:buFont typeface="Wingdings" panose="05000000000000000000" pitchFamily="2" charset="2"/>
                <a:buChar char="v"/>
              </a:pPr>
              <a:endParaRPr lang="en-SG" sz="23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endParaRPr lang="en-SG" sz="2300" b="0" i="0" u="none" strike="noStrike" baseline="0" dirty="0" smtClean="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endParaRPr lang="en-SG" sz="23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endParaRPr lang="en-SG" sz="2300" b="0" i="0" u="none" strike="noStrike" baseline="0" dirty="0" smtClean="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endParaRPr lang="en-SG" sz="2300" b="0" i="0" u="none" strike="noStrike" baseline="0" dirty="0" smtClean="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endParaRPr lang="en-SG" b="0" i="0" u="none" strike="noStrike" baseline="0" dirty="0" smtClean="0">
                <a:latin typeface="Minion-Regular"/>
              </a:endParaRPr>
            </a:p>
            <a:p>
              <a:pPr algn="just"/>
              <a:endParaRPr lang="en-SG" b="0" i="0" u="none" strike="noStrike" baseline="0" dirty="0" smtClean="0">
                <a:latin typeface="Minion-Regular"/>
              </a:endParaRPr>
            </a:p>
            <a:p>
              <a:pPr marL="285750" indent="-285750" algn="just">
                <a:buFont typeface="Wingdings" panose="05000000000000000000" pitchFamily="2" charset="2"/>
                <a:buChar char="v"/>
              </a:pPr>
              <a:endParaRPr lang="en-SG" b="0" i="0" u="none" strike="noStrike" baseline="0" dirty="0" smtClean="0">
                <a:latin typeface="Minion-Regular"/>
              </a:endParaRPr>
            </a:p>
            <a:p>
              <a:pPr marL="285750" indent="-285750" algn="just">
                <a:buFont typeface="Wingdings" panose="05000000000000000000" pitchFamily="2" charset="2"/>
                <a:buChar char="v"/>
              </a:pPr>
              <a:endParaRPr lang="en-SG" dirty="0"/>
            </a:p>
          </p:txBody>
        </p:sp>
        <p:sp>
          <p:nvSpPr>
            <p:cNvPr id="8" name="Rectangle 7"/>
            <p:cNvSpPr/>
            <p:nvPr/>
          </p:nvSpPr>
          <p:spPr>
            <a:xfrm>
              <a:off x="125912" y="2414417"/>
              <a:ext cx="11729911" cy="800219"/>
            </a:xfrm>
            <a:prstGeom prst="rect">
              <a:avLst/>
            </a:prstGeom>
          </p:spPr>
          <p:txBody>
            <a:bodyPr wrap="square">
              <a:spAutoFit/>
            </a:bodyPr>
            <a:lstStyle/>
            <a:p>
              <a:pPr marL="285750" indent="-285750">
                <a:buFont typeface="Wingdings" panose="05000000000000000000" pitchFamily="2" charset="2"/>
                <a:buChar char="v"/>
              </a:pPr>
              <a:r>
                <a:rPr lang="en-SG" sz="2300" b="0" i="0" u="none" strike="noStrike" baseline="0" dirty="0" smtClean="0">
                  <a:latin typeface="Times New Roman" panose="02020603050405020304" pitchFamily="18" charset="0"/>
                  <a:cs typeface="Times New Roman" panose="02020603050405020304" pitchFamily="18" charset="0"/>
                </a:rPr>
                <a:t>A perceptron that uses a step function  returns +1 if the weighted sum of the</a:t>
              </a:r>
              <a:r>
                <a:rPr lang="en-SG" sz="2300" b="0" i="0" u="none" strike="noStrike" dirty="0" smtClean="0">
                  <a:latin typeface="Times New Roman" panose="02020603050405020304" pitchFamily="18" charset="0"/>
                  <a:cs typeface="Times New Roman" panose="02020603050405020304" pitchFamily="18" charset="0"/>
                </a:rPr>
                <a:t> </a:t>
              </a:r>
              <a:r>
                <a:rPr lang="en-SG" sz="2300" b="0" i="0" u="none" strike="noStrike" baseline="0" dirty="0" smtClean="0">
                  <a:latin typeface="Times New Roman" panose="02020603050405020304" pitchFamily="18" charset="0"/>
                  <a:cs typeface="Times New Roman" panose="02020603050405020304" pitchFamily="18" charset="0"/>
                </a:rPr>
                <a:t>inputs, </a:t>
              </a:r>
              <a:r>
                <a:rPr lang="en-SG" sz="2300" b="0" i="1" u="none" strike="noStrike" baseline="0" dirty="0" smtClean="0">
                  <a:latin typeface="Times New Roman" panose="02020603050405020304" pitchFamily="18" charset="0"/>
                  <a:cs typeface="Times New Roman" panose="02020603050405020304" pitchFamily="18" charset="0"/>
                </a:rPr>
                <a:t>X</a:t>
              </a:r>
              <a:r>
                <a:rPr lang="en-SG" sz="2300" b="0" i="0" u="none" strike="noStrike" baseline="0" dirty="0" smtClean="0">
                  <a:latin typeface="Times New Roman" panose="02020603050405020304" pitchFamily="18" charset="0"/>
                  <a:cs typeface="Times New Roman" panose="02020603050405020304" pitchFamily="18" charset="0"/>
                </a:rPr>
                <a:t>, is greater than a threshold, </a:t>
              </a:r>
              <a:r>
                <a:rPr lang="en-SG" sz="2300" b="0" i="1" u="none" strike="noStrike" baseline="0" dirty="0" smtClean="0">
                  <a:latin typeface="Times New Roman" panose="02020603050405020304" pitchFamily="18" charset="0"/>
                  <a:cs typeface="Times New Roman" panose="02020603050405020304" pitchFamily="18" charset="0"/>
                </a:rPr>
                <a:t>t</a:t>
              </a:r>
              <a:r>
                <a:rPr lang="en-SG" sz="2300" b="0" i="0" u="none" strike="noStrike" baseline="0" dirty="0" smtClean="0">
                  <a:latin typeface="Times New Roman" panose="02020603050405020304" pitchFamily="18" charset="0"/>
                  <a:cs typeface="Times New Roman" panose="02020603050405020304" pitchFamily="18" charset="0"/>
                </a:rPr>
                <a:t>, and 0 if </a:t>
              </a:r>
              <a:r>
                <a:rPr lang="en-SG" sz="2300" b="0" i="1" u="none" strike="noStrike" baseline="0" dirty="0" smtClean="0">
                  <a:latin typeface="Times New Roman" panose="02020603050405020304" pitchFamily="18" charset="0"/>
                  <a:cs typeface="Times New Roman" panose="02020603050405020304" pitchFamily="18" charset="0"/>
                </a:rPr>
                <a:t>X </a:t>
              </a:r>
              <a:r>
                <a:rPr lang="en-SG" sz="2300" b="0" i="0" u="none" strike="noStrike" baseline="0" dirty="0" smtClean="0">
                  <a:latin typeface="Times New Roman" panose="02020603050405020304" pitchFamily="18" charset="0"/>
                  <a:cs typeface="Times New Roman" panose="02020603050405020304" pitchFamily="18" charset="0"/>
                </a:rPr>
                <a:t>is less than or equal to </a:t>
              </a:r>
              <a:r>
                <a:rPr lang="en-SG" sz="2300" b="0" i="1" u="none" strike="noStrike" baseline="0" dirty="0" smtClean="0">
                  <a:latin typeface="Times New Roman" panose="02020603050405020304" pitchFamily="18" charset="0"/>
                  <a:cs typeface="Times New Roman" panose="02020603050405020304" pitchFamily="18" charset="0"/>
                </a:rPr>
                <a:t>t.</a:t>
              </a:r>
              <a:endParaRPr lang="en-SG" sz="2300"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2182952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0" y="0"/>
            <a:ext cx="12192000" cy="1104900"/>
          </a:xfrm>
          <a:prstGeom prst="rect">
            <a:avLst/>
          </a:prstGeom>
        </p:spPr>
      </p:pic>
      <p:sp>
        <p:nvSpPr>
          <p:cNvPr id="2" name="Rectangle 1"/>
          <p:cNvSpPr/>
          <p:nvPr/>
        </p:nvSpPr>
        <p:spPr>
          <a:xfrm>
            <a:off x="197224" y="1000193"/>
            <a:ext cx="11994776" cy="5047536"/>
          </a:xfrm>
          <a:prstGeom prst="rect">
            <a:avLst/>
          </a:prstGeom>
        </p:spPr>
        <p:txBody>
          <a:bodyPr wrap="square">
            <a:spAutoFit/>
          </a:bodyPr>
          <a:lstStyle/>
          <a:p>
            <a:pPr marL="342900" indent="-342900">
              <a:buFont typeface="Wingdings" panose="05000000000000000000" pitchFamily="2" charset="2"/>
              <a:buChar char="v"/>
            </a:pPr>
            <a:r>
              <a:rPr lang="en-SG" sz="2300" b="0" i="0" u="none" strike="noStrike" baseline="0" dirty="0" smtClean="0">
                <a:latin typeface="Times New Roman" panose="02020603050405020304" pitchFamily="18" charset="0"/>
                <a:cs typeface="Times New Roman" panose="02020603050405020304" pitchFamily="18" charset="0"/>
              </a:rPr>
              <a:t>A single perceptron can be used to learn a </a:t>
            </a:r>
            <a:r>
              <a:rPr lang="en-SG" sz="2300" b="0" i="0" u="none" strike="noStrike" baseline="0" dirty="0" smtClean="0">
                <a:solidFill>
                  <a:srgbClr val="C00000"/>
                </a:solidFill>
                <a:latin typeface="Times New Roman" panose="02020603050405020304" pitchFamily="18" charset="0"/>
                <a:cs typeface="Times New Roman" panose="02020603050405020304" pitchFamily="18" charset="0"/>
              </a:rPr>
              <a:t>classification task</a:t>
            </a:r>
            <a:r>
              <a:rPr lang="en-SG" sz="2300" b="0" i="0" u="none" strike="noStrike" baseline="0" dirty="0" smtClean="0">
                <a:latin typeface="Times New Roman" panose="02020603050405020304" pitchFamily="18" charset="0"/>
                <a:cs typeface="Times New Roman" panose="02020603050405020304" pitchFamily="18" charset="0"/>
              </a:rPr>
              <a:t>, where it</a:t>
            </a:r>
            <a:r>
              <a:rPr lang="en-SG" sz="2300" b="0" i="0" u="none" strike="noStrike" dirty="0" smtClean="0">
                <a:latin typeface="Times New Roman" panose="02020603050405020304" pitchFamily="18" charset="0"/>
                <a:cs typeface="Times New Roman" panose="02020603050405020304" pitchFamily="18" charset="0"/>
              </a:rPr>
              <a:t> </a:t>
            </a:r>
            <a:r>
              <a:rPr lang="en-SG" sz="2300" b="0" i="0" u="none" strike="noStrike" baseline="0" dirty="0" smtClean="0">
                <a:latin typeface="Times New Roman" panose="02020603050405020304" pitchFamily="18" charset="0"/>
                <a:cs typeface="Times New Roman" panose="02020603050405020304" pitchFamily="18" charset="0"/>
              </a:rPr>
              <a:t>receives </a:t>
            </a:r>
            <a:r>
              <a:rPr lang="en-SG" sz="2300" b="0" i="0" u="none" strike="noStrike" baseline="0" dirty="0" smtClean="0">
                <a:solidFill>
                  <a:srgbClr val="C00000"/>
                </a:solidFill>
                <a:latin typeface="Times New Roman" panose="02020603050405020304" pitchFamily="18" charset="0"/>
                <a:cs typeface="Times New Roman" panose="02020603050405020304" pitchFamily="18" charset="0"/>
              </a:rPr>
              <a:t>an input </a:t>
            </a:r>
            <a:r>
              <a:rPr lang="en-SG" sz="2300" b="0" i="0" u="none" strike="noStrike" baseline="0" dirty="0" smtClean="0">
                <a:latin typeface="Times New Roman" panose="02020603050405020304" pitchFamily="18" charset="0"/>
                <a:cs typeface="Times New Roman" panose="02020603050405020304" pitchFamily="18" charset="0"/>
              </a:rPr>
              <a:t>and classifies it into one of </a:t>
            </a:r>
            <a:r>
              <a:rPr lang="en-SG" sz="2300" b="0" i="0" u="none" strike="noStrike" baseline="0" dirty="0" smtClean="0">
                <a:solidFill>
                  <a:srgbClr val="C00000"/>
                </a:solidFill>
                <a:latin typeface="Times New Roman" panose="02020603050405020304" pitchFamily="18" charset="0"/>
                <a:cs typeface="Times New Roman" panose="02020603050405020304" pitchFamily="18" charset="0"/>
              </a:rPr>
              <a:t>two categories: 1 or 0.</a:t>
            </a:r>
          </a:p>
          <a:p>
            <a:pPr marL="342900" indent="-342900">
              <a:buFont typeface="Wingdings" panose="05000000000000000000" pitchFamily="2" charset="2"/>
              <a:buChar char="v"/>
            </a:pPr>
            <a:r>
              <a:rPr lang="en-SG" sz="2300" b="0" i="0" u="none" strike="noStrike" baseline="0" dirty="0" smtClean="0">
                <a:latin typeface="Times New Roman" panose="02020603050405020304" pitchFamily="18" charset="0"/>
                <a:cs typeface="Times New Roman" panose="02020603050405020304" pitchFamily="18" charset="0"/>
              </a:rPr>
              <a:t>We can</a:t>
            </a:r>
            <a:r>
              <a:rPr lang="en-SG" sz="2300" b="0" i="0" u="none" strike="noStrike" dirty="0" smtClean="0">
                <a:latin typeface="Times New Roman" panose="02020603050405020304" pitchFamily="18" charset="0"/>
                <a:cs typeface="Times New Roman" panose="02020603050405020304" pitchFamily="18" charset="0"/>
              </a:rPr>
              <a:t> </a:t>
            </a:r>
            <a:r>
              <a:rPr lang="en-SG" sz="2300" b="0" i="0" u="none" strike="noStrike" baseline="0" dirty="0" smtClean="0">
                <a:latin typeface="Times New Roman" panose="02020603050405020304" pitchFamily="18" charset="0"/>
                <a:cs typeface="Times New Roman" panose="02020603050405020304" pitchFamily="18" charset="0"/>
              </a:rPr>
              <a:t>consider these to represent </a:t>
            </a:r>
            <a:r>
              <a:rPr lang="en-SG" sz="2300" b="0" i="1" u="none" strike="noStrike" baseline="0" dirty="0" smtClean="0">
                <a:solidFill>
                  <a:srgbClr val="C00000"/>
                </a:solidFill>
                <a:latin typeface="Times New Roman" panose="02020603050405020304" pitchFamily="18" charset="0"/>
                <a:cs typeface="Times New Roman" panose="02020603050405020304" pitchFamily="18" charset="0"/>
              </a:rPr>
              <a:t>true </a:t>
            </a:r>
            <a:r>
              <a:rPr lang="en-SG" sz="2300" b="0" i="0" u="none" strike="noStrike" baseline="0" dirty="0" smtClean="0">
                <a:solidFill>
                  <a:srgbClr val="C00000"/>
                </a:solidFill>
                <a:latin typeface="Times New Roman" panose="02020603050405020304" pitchFamily="18" charset="0"/>
                <a:cs typeface="Times New Roman" panose="02020603050405020304" pitchFamily="18" charset="0"/>
              </a:rPr>
              <a:t>and </a:t>
            </a:r>
            <a:r>
              <a:rPr lang="en-SG" sz="2300" b="0" i="1" u="none" strike="noStrike" baseline="0" dirty="0" smtClean="0">
                <a:solidFill>
                  <a:srgbClr val="C00000"/>
                </a:solidFill>
                <a:latin typeface="Times New Roman" panose="02020603050405020304" pitchFamily="18" charset="0"/>
                <a:cs typeface="Times New Roman" panose="02020603050405020304" pitchFamily="18" charset="0"/>
              </a:rPr>
              <a:t>false</a:t>
            </a:r>
            <a:r>
              <a:rPr lang="en-SG" sz="2300" b="0" i="0" u="none" strike="noStrike" baseline="0" dirty="0" smtClean="0">
                <a:latin typeface="Times New Roman" panose="02020603050405020304" pitchFamily="18" charset="0"/>
                <a:cs typeface="Times New Roman" panose="02020603050405020304" pitchFamily="18" charset="0"/>
              </a:rPr>
              <a:t>, in which case the perceptron can</a:t>
            </a:r>
            <a:r>
              <a:rPr lang="en-SG" sz="2300" b="0" i="0" u="none" strike="noStrike" dirty="0" smtClean="0">
                <a:latin typeface="Times New Roman" panose="02020603050405020304" pitchFamily="18" charset="0"/>
                <a:cs typeface="Times New Roman" panose="02020603050405020304" pitchFamily="18" charset="0"/>
              </a:rPr>
              <a:t> </a:t>
            </a:r>
            <a:r>
              <a:rPr lang="en-SG" sz="2300" b="0" i="0" u="none" strike="noStrike" baseline="0" dirty="0" smtClean="0">
                <a:latin typeface="Times New Roman" panose="02020603050405020304" pitchFamily="18" charset="0"/>
                <a:cs typeface="Times New Roman" panose="02020603050405020304" pitchFamily="18" charset="0"/>
              </a:rPr>
              <a:t>learn to represent a Boolean operator, such as AND or OR</a:t>
            </a:r>
          </a:p>
          <a:p>
            <a:pPr marL="342900" indent="-342900">
              <a:buFont typeface="Wingdings" panose="05000000000000000000" pitchFamily="2" charset="2"/>
              <a:buChar char="v"/>
            </a:pPr>
            <a:endParaRPr lang="en-SG" sz="2300" dirty="0">
              <a:latin typeface="Times New Roman" panose="02020603050405020304" pitchFamily="18" charset="0"/>
              <a:cs typeface="Times New Roman" panose="02020603050405020304" pitchFamily="18" charset="0"/>
            </a:endParaRPr>
          </a:p>
          <a:p>
            <a:r>
              <a:rPr lang="en-SG" sz="2300" dirty="0">
                <a:latin typeface="Times New Roman" panose="02020603050405020304" pitchFamily="18" charset="0"/>
                <a:cs typeface="Times New Roman" panose="02020603050405020304" pitchFamily="18" charset="0"/>
              </a:rPr>
              <a:t>The </a:t>
            </a:r>
            <a:r>
              <a:rPr lang="en-SG" sz="2300" b="1" dirty="0">
                <a:latin typeface="Times New Roman" panose="02020603050405020304" pitchFamily="18" charset="0"/>
                <a:cs typeface="Times New Roman" panose="02020603050405020304" pitchFamily="18" charset="0"/>
              </a:rPr>
              <a:t>learning process </a:t>
            </a:r>
            <a:r>
              <a:rPr lang="en-SG" sz="2300" b="1" dirty="0" smtClean="0">
                <a:latin typeface="Times New Roman" panose="02020603050405020304" pitchFamily="18" charset="0"/>
                <a:cs typeface="Times New Roman" panose="02020603050405020304" pitchFamily="18" charset="0"/>
              </a:rPr>
              <a:t>or training </a:t>
            </a:r>
            <a:r>
              <a:rPr lang="en-SG" sz="2300" dirty="0" smtClean="0">
                <a:latin typeface="Times New Roman" panose="02020603050405020304" pitchFamily="18" charset="0"/>
                <a:cs typeface="Times New Roman" panose="02020603050405020304" pitchFamily="18" charset="0"/>
              </a:rPr>
              <a:t> </a:t>
            </a:r>
            <a:r>
              <a:rPr lang="en-SG" sz="2300" dirty="0">
                <a:latin typeface="Times New Roman" panose="02020603050405020304" pitchFamily="18" charset="0"/>
                <a:cs typeface="Times New Roman" panose="02020603050405020304" pitchFamily="18" charset="0"/>
              </a:rPr>
              <a:t>a perceptron is as follows</a:t>
            </a:r>
            <a:r>
              <a:rPr lang="en-SG" sz="2300" dirty="0" smtClean="0">
                <a:latin typeface="Times New Roman" panose="02020603050405020304" pitchFamily="18" charset="0"/>
                <a:cs typeface="Times New Roman" panose="02020603050405020304" pitchFamily="18" charset="0"/>
              </a:rPr>
              <a:t>:</a:t>
            </a:r>
          </a:p>
          <a:p>
            <a:endParaRPr lang="en-SG" sz="23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en-SG" sz="2300" dirty="0">
                <a:latin typeface="Times New Roman" panose="02020603050405020304" pitchFamily="18" charset="0"/>
                <a:cs typeface="Times New Roman" panose="02020603050405020304" pitchFamily="18" charset="0"/>
              </a:rPr>
              <a:t>First, random </a:t>
            </a:r>
            <a:r>
              <a:rPr lang="en-SG" sz="2300" dirty="0">
                <a:solidFill>
                  <a:srgbClr val="C00000"/>
                </a:solidFill>
                <a:latin typeface="Times New Roman" panose="02020603050405020304" pitchFamily="18" charset="0"/>
                <a:cs typeface="Times New Roman" panose="02020603050405020304" pitchFamily="18" charset="0"/>
              </a:rPr>
              <a:t>weights are assigned to the inputs</a:t>
            </a:r>
            <a:r>
              <a:rPr lang="en-SG" sz="2300" dirty="0">
                <a:latin typeface="Times New Roman" panose="02020603050405020304" pitchFamily="18" charset="0"/>
                <a:cs typeface="Times New Roman" panose="02020603050405020304" pitchFamily="18" charset="0"/>
              </a:rPr>
              <a:t>. </a:t>
            </a:r>
            <a:endParaRPr lang="en-SG" sz="2300"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en-SG" sz="2300" dirty="0" smtClean="0">
                <a:latin typeface="Times New Roman" panose="02020603050405020304" pitchFamily="18" charset="0"/>
                <a:cs typeface="Times New Roman" panose="02020603050405020304" pitchFamily="18" charset="0"/>
              </a:rPr>
              <a:t>Typically</a:t>
            </a:r>
            <a:r>
              <a:rPr lang="en-SG" sz="2300" dirty="0">
                <a:latin typeface="Times New Roman" panose="02020603050405020304" pitchFamily="18" charset="0"/>
                <a:cs typeface="Times New Roman" panose="02020603050405020304" pitchFamily="18" charset="0"/>
              </a:rPr>
              <a:t>, these </a:t>
            </a:r>
            <a:r>
              <a:rPr lang="en-SG" sz="2300" dirty="0" smtClean="0">
                <a:solidFill>
                  <a:srgbClr val="C00000"/>
                </a:solidFill>
                <a:latin typeface="Times New Roman" panose="02020603050405020304" pitchFamily="18" charset="0"/>
                <a:cs typeface="Times New Roman" panose="02020603050405020304" pitchFamily="18" charset="0"/>
              </a:rPr>
              <a:t>weights will </a:t>
            </a:r>
            <a:r>
              <a:rPr lang="en-SG" sz="2300" dirty="0">
                <a:solidFill>
                  <a:srgbClr val="C00000"/>
                </a:solidFill>
                <a:latin typeface="Times New Roman" panose="02020603050405020304" pitchFamily="18" charset="0"/>
                <a:cs typeface="Times New Roman" panose="02020603050405020304" pitchFamily="18" charset="0"/>
              </a:rPr>
              <a:t>be chosen between </a:t>
            </a:r>
            <a:r>
              <a:rPr lang="en-SG" sz="2300" dirty="0" smtClean="0">
                <a:solidFill>
                  <a:srgbClr val="C00000"/>
                </a:solidFill>
                <a:latin typeface="Times New Roman" panose="02020603050405020304" pitchFamily="18" charset="0"/>
                <a:cs typeface="Times New Roman" panose="02020603050405020304" pitchFamily="18" charset="0"/>
              </a:rPr>
              <a:t>-0.5 </a:t>
            </a:r>
            <a:r>
              <a:rPr lang="en-SG" sz="2300" dirty="0">
                <a:solidFill>
                  <a:srgbClr val="C00000"/>
                </a:solidFill>
                <a:latin typeface="Times New Roman" panose="02020603050405020304" pitchFamily="18" charset="0"/>
                <a:cs typeface="Times New Roman" panose="02020603050405020304" pitchFamily="18" charset="0"/>
              </a:rPr>
              <a:t>and +</a:t>
            </a:r>
            <a:r>
              <a:rPr lang="en-SG" sz="2300" dirty="0" smtClean="0">
                <a:solidFill>
                  <a:srgbClr val="C00000"/>
                </a:solidFill>
                <a:latin typeface="Times New Roman" panose="02020603050405020304" pitchFamily="18" charset="0"/>
                <a:cs typeface="Times New Roman" panose="02020603050405020304" pitchFamily="18" charset="0"/>
              </a:rPr>
              <a:t>0.5. </a:t>
            </a:r>
          </a:p>
          <a:p>
            <a:pPr marL="342900" indent="-342900">
              <a:buFont typeface="Wingdings" panose="05000000000000000000" pitchFamily="2" charset="2"/>
              <a:buChar char="v"/>
            </a:pPr>
            <a:r>
              <a:rPr lang="en-SG" sz="2300" dirty="0" smtClean="0">
                <a:latin typeface="Times New Roman" panose="02020603050405020304" pitchFamily="18" charset="0"/>
                <a:cs typeface="Times New Roman" panose="02020603050405020304" pitchFamily="18" charset="0"/>
              </a:rPr>
              <a:t>Next</a:t>
            </a:r>
            <a:r>
              <a:rPr lang="en-SG" sz="2300" dirty="0">
                <a:latin typeface="Times New Roman" panose="02020603050405020304" pitchFamily="18" charset="0"/>
                <a:cs typeface="Times New Roman" panose="02020603050405020304" pitchFamily="18" charset="0"/>
              </a:rPr>
              <a:t>, an item of </a:t>
            </a:r>
            <a:r>
              <a:rPr lang="en-SG" sz="2300" dirty="0">
                <a:solidFill>
                  <a:srgbClr val="C00000"/>
                </a:solidFill>
                <a:latin typeface="Times New Roman" panose="02020603050405020304" pitchFamily="18" charset="0"/>
                <a:cs typeface="Times New Roman" panose="02020603050405020304" pitchFamily="18" charset="0"/>
              </a:rPr>
              <a:t>training data is presented to the perceptron</a:t>
            </a:r>
            <a:r>
              <a:rPr lang="en-SG" sz="2300" dirty="0">
                <a:latin typeface="Times New Roman" panose="02020603050405020304" pitchFamily="18" charset="0"/>
                <a:cs typeface="Times New Roman" panose="02020603050405020304" pitchFamily="18" charset="0"/>
              </a:rPr>
              <a:t>, and its </a:t>
            </a:r>
            <a:r>
              <a:rPr lang="en-SG" sz="2300" dirty="0" smtClean="0">
                <a:latin typeface="Times New Roman" panose="02020603050405020304" pitchFamily="18" charset="0"/>
                <a:cs typeface="Times New Roman" panose="02020603050405020304" pitchFamily="18" charset="0"/>
              </a:rPr>
              <a:t>output classification </a:t>
            </a:r>
            <a:r>
              <a:rPr lang="en-SG" sz="2300" dirty="0">
                <a:latin typeface="Times New Roman" panose="02020603050405020304" pitchFamily="18" charset="0"/>
                <a:cs typeface="Times New Roman" panose="02020603050405020304" pitchFamily="18" charset="0"/>
              </a:rPr>
              <a:t>observed. </a:t>
            </a:r>
            <a:endParaRPr lang="en-SG" sz="2300"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en-SG" sz="2300" dirty="0" smtClean="0">
                <a:latin typeface="Times New Roman" panose="02020603050405020304" pitchFamily="18" charset="0"/>
                <a:cs typeface="Times New Roman" panose="02020603050405020304" pitchFamily="18" charset="0"/>
              </a:rPr>
              <a:t>If </a:t>
            </a:r>
            <a:r>
              <a:rPr lang="en-SG" sz="2300" dirty="0">
                <a:latin typeface="Times New Roman" panose="02020603050405020304" pitchFamily="18" charset="0"/>
                <a:cs typeface="Times New Roman" panose="02020603050405020304" pitchFamily="18" charset="0"/>
              </a:rPr>
              <a:t>the </a:t>
            </a:r>
            <a:r>
              <a:rPr lang="en-SG" sz="2300" dirty="0">
                <a:solidFill>
                  <a:srgbClr val="C00000"/>
                </a:solidFill>
                <a:latin typeface="Times New Roman" panose="02020603050405020304" pitchFamily="18" charset="0"/>
                <a:cs typeface="Times New Roman" panose="02020603050405020304" pitchFamily="18" charset="0"/>
              </a:rPr>
              <a:t>output is incorrect, the weights are </a:t>
            </a:r>
            <a:r>
              <a:rPr lang="en-SG" sz="2300" dirty="0" smtClean="0">
                <a:solidFill>
                  <a:srgbClr val="C00000"/>
                </a:solidFill>
                <a:latin typeface="Times New Roman" panose="02020603050405020304" pitchFamily="18" charset="0"/>
                <a:cs typeface="Times New Roman" panose="02020603050405020304" pitchFamily="18" charset="0"/>
              </a:rPr>
              <a:t>adjusted</a:t>
            </a:r>
            <a:r>
              <a:rPr lang="en-SG" sz="2300" dirty="0" smtClean="0">
                <a:latin typeface="Times New Roman" panose="02020603050405020304" pitchFamily="18" charset="0"/>
                <a:cs typeface="Times New Roman" panose="02020603050405020304" pitchFamily="18" charset="0"/>
              </a:rPr>
              <a:t> to </a:t>
            </a:r>
            <a:r>
              <a:rPr lang="en-SG" sz="2300" dirty="0">
                <a:latin typeface="Times New Roman" panose="02020603050405020304" pitchFamily="18" charset="0"/>
                <a:cs typeface="Times New Roman" panose="02020603050405020304" pitchFamily="18" charset="0"/>
              </a:rPr>
              <a:t>try to more closely classify this input. </a:t>
            </a:r>
            <a:endParaRPr lang="en-SG" sz="2300"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en-SG" sz="2300" dirty="0" smtClean="0">
                <a:latin typeface="Times New Roman" panose="02020603050405020304" pitchFamily="18" charset="0"/>
                <a:cs typeface="Times New Roman" panose="02020603050405020304" pitchFamily="18" charset="0"/>
              </a:rPr>
              <a:t>In </a:t>
            </a:r>
            <a:r>
              <a:rPr lang="en-SG" sz="2300" dirty="0">
                <a:latin typeface="Times New Roman" panose="02020603050405020304" pitchFamily="18" charset="0"/>
                <a:cs typeface="Times New Roman" panose="02020603050405020304" pitchFamily="18" charset="0"/>
              </a:rPr>
              <a:t>other words, if the </a:t>
            </a:r>
            <a:r>
              <a:rPr lang="en-SG" sz="2300" dirty="0" smtClean="0">
                <a:solidFill>
                  <a:srgbClr val="C00000"/>
                </a:solidFill>
                <a:latin typeface="Times New Roman" panose="02020603050405020304" pitchFamily="18" charset="0"/>
                <a:cs typeface="Times New Roman" panose="02020603050405020304" pitchFamily="18" charset="0"/>
              </a:rPr>
              <a:t>perceptron incorrectly classifies </a:t>
            </a:r>
            <a:r>
              <a:rPr lang="en-SG" sz="2300" dirty="0" smtClean="0">
                <a:latin typeface="Times New Roman" panose="02020603050405020304" pitchFamily="18" charset="0"/>
                <a:cs typeface="Times New Roman" panose="02020603050405020304" pitchFamily="18" charset="0"/>
              </a:rPr>
              <a:t>a positive piece of training data as negative, </a:t>
            </a:r>
            <a:r>
              <a:rPr lang="en-SG" sz="2300" dirty="0" smtClean="0">
                <a:solidFill>
                  <a:srgbClr val="C00000"/>
                </a:solidFill>
                <a:latin typeface="Times New Roman" panose="02020603050405020304" pitchFamily="18" charset="0"/>
                <a:cs typeface="Times New Roman" panose="02020603050405020304" pitchFamily="18" charset="0"/>
              </a:rPr>
              <a:t>then the weights </a:t>
            </a:r>
            <a:r>
              <a:rPr lang="en-SG" sz="2300" dirty="0">
                <a:solidFill>
                  <a:srgbClr val="C00000"/>
                </a:solidFill>
                <a:latin typeface="Times New Roman" panose="02020603050405020304" pitchFamily="18" charset="0"/>
                <a:cs typeface="Times New Roman" panose="02020603050405020304" pitchFamily="18" charset="0"/>
              </a:rPr>
              <a:t>need to be modified</a:t>
            </a:r>
            <a:r>
              <a:rPr lang="en-SG" sz="2300" dirty="0">
                <a:latin typeface="Times New Roman" panose="02020603050405020304" pitchFamily="18" charset="0"/>
                <a:cs typeface="Times New Roman" panose="02020603050405020304" pitchFamily="18" charset="0"/>
              </a:rPr>
              <a:t> to increase the output for that set of inputs</a:t>
            </a:r>
            <a:r>
              <a:rPr lang="en-SG" sz="2300" dirty="0" smtClean="0">
                <a:latin typeface="Times New Roman" panose="02020603050405020304" pitchFamily="18" charset="0"/>
                <a:cs typeface="Times New Roman" panose="02020603050405020304" pitchFamily="18" charset="0"/>
              </a:rPr>
              <a:t>.</a:t>
            </a:r>
            <a:endParaRPr lang="en-SG" sz="2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7297238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0" y="0"/>
            <a:ext cx="12192000" cy="1104900"/>
          </a:xfrm>
          <a:prstGeom prst="rect">
            <a:avLst/>
          </a:prstGeom>
        </p:spPr>
      </p:pic>
      <p:pic>
        <p:nvPicPr>
          <p:cNvPr id="4" name="Picture 3"/>
          <p:cNvPicPr>
            <a:picLocks noChangeAspect="1"/>
          </p:cNvPicPr>
          <p:nvPr/>
        </p:nvPicPr>
        <p:blipFill>
          <a:blip r:embed="rId3"/>
          <a:stretch>
            <a:fillRect/>
          </a:stretch>
        </p:blipFill>
        <p:spPr>
          <a:xfrm>
            <a:off x="0" y="1353084"/>
            <a:ext cx="5936279" cy="4419066"/>
          </a:xfrm>
          <a:prstGeom prst="rect">
            <a:avLst/>
          </a:prstGeom>
        </p:spPr>
      </p:pic>
      <p:sp>
        <p:nvSpPr>
          <p:cNvPr id="5" name="Rectangle 4"/>
          <p:cNvSpPr/>
          <p:nvPr/>
        </p:nvSpPr>
        <p:spPr>
          <a:xfrm>
            <a:off x="6346209" y="1984696"/>
            <a:ext cx="5745706" cy="3046988"/>
          </a:xfrm>
          <a:prstGeom prst="rect">
            <a:avLst/>
          </a:prstGeom>
        </p:spPr>
        <p:txBody>
          <a:bodyPr wrap="square">
            <a:spAutoFit/>
          </a:bodyPr>
          <a:lstStyle/>
          <a:p>
            <a:pPr marL="285750" indent="-285750">
              <a:buFont typeface="Wingdings" panose="05000000000000000000" pitchFamily="2" charset="2"/>
              <a:buChar char="q"/>
            </a:pPr>
            <a:r>
              <a:rPr lang="en-US" dirty="0"/>
              <a:t> </a:t>
            </a:r>
            <a:r>
              <a:rPr lang="en-US" sz="2400" b="1" dirty="0">
                <a:latin typeface="Times New Roman" panose="02020603050405020304" pitchFamily="18" charset="0"/>
                <a:cs typeface="Times New Roman" panose="02020603050405020304" pitchFamily="18" charset="0"/>
              </a:rPr>
              <a:t>e</a:t>
            </a:r>
            <a:r>
              <a:rPr lang="en-US" sz="2400" dirty="0">
                <a:latin typeface="Times New Roman" panose="02020603050405020304" pitchFamily="18" charset="0"/>
                <a:cs typeface="Times New Roman" panose="02020603050405020304" pitchFamily="18" charset="0"/>
              </a:rPr>
              <a:t> is defined as </a:t>
            </a:r>
            <a:r>
              <a:rPr lang="en-US" sz="2400" b="1" dirty="0">
                <a:latin typeface="Times New Roman" panose="02020603050405020304" pitchFamily="18" charset="0"/>
                <a:cs typeface="Times New Roman" panose="02020603050405020304" pitchFamily="18" charset="0"/>
              </a:rPr>
              <a:t>0</a:t>
            </a:r>
            <a:r>
              <a:rPr lang="en-US" sz="2400" dirty="0">
                <a:latin typeface="Times New Roman" panose="02020603050405020304" pitchFamily="18" charset="0"/>
                <a:cs typeface="Times New Roman" panose="02020603050405020304" pitchFamily="18" charset="0"/>
              </a:rPr>
              <a:t> if the output is </a:t>
            </a:r>
            <a:r>
              <a:rPr lang="en-US" sz="2400" b="1" dirty="0">
                <a:latin typeface="Times New Roman" panose="02020603050405020304" pitchFamily="18" charset="0"/>
                <a:cs typeface="Times New Roman" panose="02020603050405020304" pitchFamily="18" charset="0"/>
              </a:rPr>
              <a:t>correct</a:t>
            </a:r>
            <a:r>
              <a:rPr lang="en-US" sz="2400" dirty="0">
                <a:latin typeface="Times New Roman" panose="02020603050405020304" pitchFamily="18" charset="0"/>
                <a:cs typeface="Times New Roman" panose="02020603050405020304" pitchFamily="18" charset="0"/>
              </a:rPr>
              <a:t>, and otherwise it is </a:t>
            </a:r>
            <a:r>
              <a:rPr lang="en-US" sz="2400" b="1" dirty="0">
                <a:latin typeface="Times New Roman" panose="02020603050405020304" pitchFamily="18" charset="0"/>
                <a:cs typeface="Times New Roman" panose="02020603050405020304" pitchFamily="18" charset="0"/>
              </a:rPr>
              <a:t>positive </a:t>
            </a:r>
            <a:r>
              <a:rPr lang="en-US" sz="2400" dirty="0">
                <a:latin typeface="Times New Roman" panose="02020603050405020304" pitchFamily="18" charset="0"/>
                <a:cs typeface="Times New Roman" panose="02020603050405020304" pitchFamily="18" charset="0"/>
              </a:rPr>
              <a:t>if the output is too </a:t>
            </a:r>
            <a:r>
              <a:rPr lang="en-US" sz="2400" b="1" dirty="0">
                <a:latin typeface="Times New Roman" panose="02020603050405020304" pitchFamily="18" charset="0"/>
                <a:cs typeface="Times New Roman" panose="02020603050405020304" pitchFamily="18" charset="0"/>
              </a:rPr>
              <a:t>low </a:t>
            </a:r>
            <a:r>
              <a:rPr lang="en-US" sz="2400" dirty="0">
                <a:latin typeface="Times New Roman" panose="02020603050405020304" pitchFamily="18" charset="0"/>
                <a:cs typeface="Times New Roman" panose="02020603050405020304" pitchFamily="18" charset="0"/>
              </a:rPr>
              <a:t>and </a:t>
            </a:r>
            <a:r>
              <a:rPr lang="en-US" sz="2400" b="1" dirty="0">
                <a:latin typeface="Times New Roman" panose="02020603050405020304" pitchFamily="18" charset="0"/>
                <a:cs typeface="Times New Roman" panose="02020603050405020304" pitchFamily="18" charset="0"/>
              </a:rPr>
              <a:t>negative</a:t>
            </a:r>
            <a:r>
              <a:rPr lang="en-US" sz="2400" dirty="0">
                <a:latin typeface="Times New Roman" panose="02020603050405020304" pitchFamily="18" charset="0"/>
                <a:cs typeface="Times New Roman" panose="02020603050405020304" pitchFamily="18" charset="0"/>
              </a:rPr>
              <a:t> if the output is too </a:t>
            </a:r>
            <a:r>
              <a:rPr lang="en-US" sz="2400" b="1" dirty="0">
                <a:latin typeface="Times New Roman" panose="02020603050405020304" pitchFamily="18" charset="0"/>
                <a:cs typeface="Times New Roman" panose="02020603050405020304" pitchFamily="18" charset="0"/>
              </a:rPr>
              <a:t>high</a:t>
            </a:r>
            <a:r>
              <a:rPr lang="en-US" sz="2400" dirty="0" smtClean="0">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q"/>
            </a:pPr>
            <a:r>
              <a:rPr lang="en-US" sz="2400" dirty="0">
                <a:solidFill>
                  <a:srgbClr val="231F20"/>
                </a:solidFill>
                <a:latin typeface="Times New Roman" panose="02020603050405020304" pitchFamily="18" charset="0"/>
                <a:cs typeface="Times New Roman" panose="02020603050405020304" pitchFamily="18" charset="0"/>
              </a:rPr>
              <a:t>If the </a:t>
            </a:r>
            <a:r>
              <a:rPr lang="en-US" sz="2400" b="1" dirty="0">
                <a:solidFill>
                  <a:srgbClr val="231F20"/>
                </a:solidFill>
                <a:latin typeface="Times New Roman" panose="02020603050405020304" pitchFamily="18" charset="0"/>
                <a:cs typeface="Times New Roman" panose="02020603050405020304" pitchFamily="18" charset="0"/>
              </a:rPr>
              <a:t>error, e(p), </a:t>
            </a:r>
            <a:r>
              <a:rPr lang="en-US" sz="2400" dirty="0">
                <a:solidFill>
                  <a:srgbClr val="231F20"/>
                </a:solidFill>
                <a:latin typeface="Times New Roman" panose="02020603050405020304" pitchFamily="18" charset="0"/>
                <a:cs typeface="Times New Roman" panose="02020603050405020304" pitchFamily="18" charset="0"/>
              </a:rPr>
              <a:t>is </a:t>
            </a:r>
            <a:r>
              <a:rPr lang="en-US" sz="2400" b="1" dirty="0">
                <a:solidFill>
                  <a:srgbClr val="231F20"/>
                </a:solidFill>
                <a:latin typeface="Times New Roman" panose="02020603050405020304" pitchFamily="18" charset="0"/>
                <a:cs typeface="Times New Roman" panose="02020603050405020304" pitchFamily="18" charset="0"/>
              </a:rPr>
              <a:t>positive</a:t>
            </a:r>
            <a:r>
              <a:rPr lang="en-US" sz="2400" dirty="0">
                <a:solidFill>
                  <a:srgbClr val="231F20"/>
                </a:solidFill>
                <a:latin typeface="Times New Roman" panose="02020603050405020304" pitchFamily="18" charset="0"/>
                <a:cs typeface="Times New Roman" panose="02020603050405020304" pitchFamily="18" charset="0"/>
              </a:rPr>
              <a:t>, we need </a:t>
            </a:r>
            <a:r>
              <a:rPr lang="en-US" sz="2400" b="1" dirty="0">
                <a:solidFill>
                  <a:srgbClr val="231F20"/>
                </a:solidFill>
                <a:latin typeface="Times New Roman" panose="02020603050405020304" pitchFamily="18" charset="0"/>
                <a:cs typeface="Times New Roman" panose="02020603050405020304" pitchFamily="18" charset="0"/>
              </a:rPr>
              <a:t>to increase perceptron output Y(p), </a:t>
            </a:r>
            <a:r>
              <a:rPr lang="en-US" sz="2400" dirty="0">
                <a:solidFill>
                  <a:srgbClr val="231F20"/>
                </a:solidFill>
                <a:latin typeface="Times New Roman" panose="02020603050405020304" pitchFamily="18" charset="0"/>
                <a:cs typeface="Times New Roman" panose="02020603050405020304" pitchFamily="18" charset="0"/>
              </a:rPr>
              <a:t>but if it is </a:t>
            </a:r>
            <a:r>
              <a:rPr lang="en-US" sz="2400" b="1" dirty="0">
                <a:solidFill>
                  <a:srgbClr val="231F20"/>
                </a:solidFill>
                <a:latin typeface="Times New Roman" panose="02020603050405020304" pitchFamily="18" charset="0"/>
                <a:cs typeface="Times New Roman" panose="02020603050405020304" pitchFamily="18" charset="0"/>
              </a:rPr>
              <a:t>negative, we need to decrease Y(p).</a:t>
            </a:r>
            <a:endParaRPr lang="en-SG" sz="2400" b="1" dirty="0">
              <a:solidFill>
                <a:srgbClr val="231F20"/>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q"/>
            </a:pPr>
            <a:endParaRPr lang="en-US" sz="2400" dirty="0">
              <a:latin typeface="Times New Roman" panose="02020603050405020304" pitchFamily="18" charset="0"/>
              <a:cs typeface="Times New Roman" panose="02020603050405020304" pitchFamily="18" charset="0"/>
            </a:endParaRPr>
          </a:p>
        </p:txBody>
      </p:sp>
      <p:sp>
        <p:nvSpPr>
          <p:cNvPr id="7" name="TextBox 6"/>
          <p:cNvSpPr txBox="1"/>
          <p:nvPr/>
        </p:nvSpPr>
        <p:spPr>
          <a:xfrm>
            <a:off x="4776716" y="477672"/>
            <a:ext cx="1170513" cy="646331"/>
          </a:xfrm>
          <a:prstGeom prst="rect">
            <a:avLst/>
          </a:prstGeom>
          <a:noFill/>
        </p:spPr>
        <p:txBody>
          <a:bodyPr wrap="none" rtlCol="0">
            <a:spAutoFit/>
          </a:bodyPr>
          <a:lstStyle/>
          <a:p>
            <a:r>
              <a:rPr lang="en-US" sz="3600" b="1" dirty="0" smtClean="0">
                <a:latin typeface="Monotype Corsiva" panose="03010101010201010101" pitchFamily="66" charset="0"/>
              </a:rPr>
              <a:t>Error</a:t>
            </a:r>
            <a:r>
              <a:rPr lang="en-US" sz="3600" dirty="0" smtClean="0">
                <a:latin typeface="Monotype Corsiva" panose="03010101010201010101" pitchFamily="66" charset="0"/>
              </a:rPr>
              <a:t> </a:t>
            </a:r>
            <a:endParaRPr lang="en-US" sz="3600" dirty="0">
              <a:latin typeface="Monotype Corsiva" panose="03010101010201010101" pitchFamily="66" charset="0"/>
            </a:endParaRPr>
          </a:p>
        </p:txBody>
      </p:sp>
    </p:spTree>
    <p:extLst>
      <p:ext uri="{BB962C8B-B14F-4D97-AF65-F5344CB8AC3E}">
        <p14:creationId xmlns:p14="http://schemas.microsoft.com/office/powerpoint/2010/main" val="367581880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5519" y="1082073"/>
            <a:ext cx="6576344" cy="1886237"/>
          </a:xfrm>
          <a:prstGeom prst="rect">
            <a:avLst/>
          </a:prstGeom>
        </p:spPr>
      </p:pic>
      <p:sp>
        <p:nvSpPr>
          <p:cNvPr id="5" name="Rectangle 4"/>
          <p:cNvSpPr/>
          <p:nvPr/>
        </p:nvSpPr>
        <p:spPr>
          <a:xfrm>
            <a:off x="0" y="2789084"/>
            <a:ext cx="11960046" cy="4278094"/>
          </a:xfrm>
          <a:prstGeom prst="rect">
            <a:avLst/>
          </a:prstGeom>
        </p:spPr>
        <p:txBody>
          <a:bodyPr wrap="square">
            <a:spAutoFit/>
          </a:bodyPr>
          <a:lstStyle/>
          <a:p>
            <a:pPr marL="285750" indent="-285750">
              <a:buFont typeface="Wingdings" panose="05000000000000000000" pitchFamily="2" charset="2"/>
              <a:buChar char="v"/>
            </a:pPr>
            <a:r>
              <a:rPr lang="en-SG" sz="2300" b="0" i="0" u="none" strike="noStrike" baseline="0" dirty="0" smtClean="0">
                <a:solidFill>
                  <a:srgbClr val="231F20"/>
                </a:solidFill>
                <a:latin typeface="Times New Roman" panose="02020603050405020304" pitchFamily="18" charset="0"/>
                <a:cs typeface="Times New Roman" panose="02020603050405020304" pitchFamily="18" charset="0"/>
              </a:rPr>
              <a:t>where </a:t>
            </a:r>
            <a:r>
              <a:rPr lang="en-SG" sz="3200" b="1" i="1" u="none" strike="noStrike" baseline="0" dirty="0" smtClean="0">
                <a:solidFill>
                  <a:srgbClr val="C00000"/>
                </a:solidFill>
                <a:latin typeface="Times New Roman" panose="02020603050405020304" pitchFamily="18" charset="0"/>
                <a:cs typeface="Times New Roman" panose="02020603050405020304" pitchFamily="18" charset="0"/>
              </a:rPr>
              <a:t>e</a:t>
            </a:r>
            <a:r>
              <a:rPr lang="en-SG" sz="2300" b="0" i="1" u="none" strike="noStrike" baseline="0" dirty="0" smtClean="0">
                <a:solidFill>
                  <a:srgbClr val="231F20"/>
                </a:solidFill>
                <a:latin typeface="Times New Roman" panose="02020603050405020304" pitchFamily="18" charset="0"/>
                <a:cs typeface="Times New Roman" panose="02020603050405020304" pitchFamily="18" charset="0"/>
              </a:rPr>
              <a:t> </a:t>
            </a:r>
            <a:r>
              <a:rPr lang="en-SG" sz="2300" b="0" i="0" u="none" strike="noStrike" baseline="0" dirty="0" smtClean="0">
                <a:solidFill>
                  <a:srgbClr val="231F20"/>
                </a:solidFill>
                <a:latin typeface="Times New Roman" panose="02020603050405020304" pitchFamily="18" charset="0"/>
                <a:cs typeface="Times New Roman" panose="02020603050405020304" pitchFamily="18" charset="0"/>
              </a:rPr>
              <a:t>is the error that was produced</a:t>
            </a:r>
            <a:r>
              <a:rPr lang="en-SG" sz="2300" b="0" i="0" u="none" strike="noStrike" dirty="0" smtClean="0">
                <a:solidFill>
                  <a:srgbClr val="231F20"/>
                </a:solidFill>
                <a:latin typeface="Times New Roman" panose="02020603050405020304" pitchFamily="18" charset="0"/>
                <a:cs typeface="Times New Roman" panose="02020603050405020304" pitchFamily="18" charset="0"/>
              </a:rPr>
              <a:t> ie </a:t>
            </a:r>
            <a:r>
              <a:rPr lang="en-SG" sz="2300" b="1" i="0" u="none" strike="noStrike" baseline="0" dirty="0" smtClean="0">
                <a:solidFill>
                  <a:srgbClr val="C00000"/>
                </a:solidFill>
                <a:latin typeface="Times New Roman" panose="02020603050405020304" pitchFamily="18" charset="0"/>
                <a:cs typeface="Times New Roman" panose="02020603050405020304" pitchFamily="18" charset="0"/>
              </a:rPr>
              <a:t>error rate (</a:t>
            </a:r>
            <a:r>
              <a:rPr lang="en-SG" sz="2300" b="1" dirty="0" smtClean="0">
                <a:solidFill>
                  <a:srgbClr val="C00000"/>
                </a:solidFill>
                <a:latin typeface="Times New Roman" panose="02020603050405020304" pitchFamily="18" charset="0"/>
                <a:cs typeface="Times New Roman" panose="02020603050405020304" pitchFamily="18" charset="0"/>
              </a:rPr>
              <a:t>expected</a:t>
            </a:r>
            <a:r>
              <a:rPr lang="en-SG" sz="2300" b="1" i="0" u="none" strike="noStrike" baseline="0" dirty="0" smtClean="0">
                <a:solidFill>
                  <a:srgbClr val="C00000"/>
                </a:solidFill>
                <a:latin typeface="Times New Roman" panose="02020603050405020304" pitchFamily="18" charset="0"/>
                <a:cs typeface="Times New Roman" panose="02020603050405020304" pitchFamily="18" charset="0"/>
              </a:rPr>
              <a:t> </a:t>
            </a:r>
            <a:r>
              <a:rPr lang="en-SG" sz="2300" b="1" dirty="0" smtClean="0">
                <a:solidFill>
                  <a:srgbClr val="C00000"/>
                </a:solidFill>
                <a:latin typeface="Times New Roman" panose="02020603050405020304" pitchFamily="18" charset="0"/>
                <a:cs typeface="Times New Roman" panose="02020603050405020304" pitchFamily="18" charset="0"/>
              </a:rPr>
              <a:t>o</a:t>
            </a:r>
            <a:r>
              <a:rPr lang="en-SG" sz="2300" b="1" i="0" u="none" strike="noStrike" baseline="0" dirty="0" smtClean="0">
                <a:solidFill>
                  <a:srgbClr val="C00000"/>
                </a:solidFill>
                <a:latin typeface="Times New Roman" panose="02020603050405020304" pitchFamily="18" charset="0"/>
                <a:cs typeface="Times New Roman" panose="02020603050405020304" pitchFamily="18" charset="0"/>
              </a:rPr>
              <a:t>utput</a:t>
            </a:r>
            <a:r>
              <a:rPr lang="en-SG" sz="2300" b="1" i="0" u="none" strike="noStrike" dirty="0" smtClean="0">
                <a:solidFill>
                  <a:srgbClr val="C00000"/>
                </a:solidFill>
                <a:latin typeface="Times New Roman" panose="02020603050405020304" pitchFamily="18" charset="0"/>
                <a:cs typeface="Times New Roman" panose="02020603050405020304" pitchFamily="18" charset="0"/>
              </a:rPr>
              <a:t> – actual </a:t>
            </a:r>
            <a:r>
              <a:rPr lang="en-SG" sz="2300" b="1" dirty="0">
                <a:solidFill>
                  <a:srgbClr val="C00000"/>
                </a:solidFill>
                <a:latin typeface="Times New Roman" panose="02020603050405020304" pitchFamily="18" charset="0"/>
                <a:cs typeface="Times New Roman" panose="02020603050405020304" pitchFamily="18" charset="0"/>
              </a:rPr>
              <a:t>o</a:t>
            </a:r>
            <a:r>
              <a:rPr lang="en-SG" sz="2300" b="1" i="0" u="none" strike="noStrike" dirty="0" smtClean="0">
                <a:solidFill>
                  <a:srgbClr val="C00000"/>
                </a:solidFill>
                <a:latin typeface="Times New Roman" panose="02020603050405020304" pitchFamily="18" charset="0"/>
                <a:cs typeface="Times New Roman" panose="02020603050405020304" pitchFamily="18" charset="0"/>
              </a:rPr>
              <a:t>utput) </a:t>
            </a:r>
            <a:r>
              <a:rPr lang="en-SG" sz="2300" b="0" i="0" u="none" strike="noStrike" baseline="0" dirty="0" smtClean="0">
                <a:solidFill>
                  <a:srgbClr val="231F20"/>
                </a:solidFill>
                <a:latin typeface="Times New Roman" panose="02020603050405020304" pitchFamily="18" charset="0"/>
                <a:cs typeface="Times New Roman" panose="02020603050405020304" pitchFamily="18" charset="0"/>
              </a:rPr>
              <a:t>, and </a:t>
            </a:r>
            <a:r>
              <a:rPr lang="en-SG" sz="2800" b="1" i="1" u="none" strike="noStrike" baseline="0" dirty="0" smtClean="0">
                <a:solidFill>
                  <a:srgbClr val="C00000"/>
                </a:solidFill>
                <a:latin typeface="Times New Roman" panose="02020603050405020304" pitchFamily="18" charset="0"/>
                <a:cs typeface="Times New Roman" panose="02020603050405020304" pitchFamily="18" charset="0"/>
              </a:rPr>
              <a:t>a</a:t>
            </a:r>
            <a:r>
              <a:rPr lang="en-SG" sz="2300" b="0" i="1" u="none" strike="noStrike" baseline="0" dirty="0" smtClean="0">
                <a:solidFill>
                  <a:srgbClr val="231F20"/>
                </a:solidFill>
                <a:latin typeface="Times New Roman" panose="02020603050405020304" pitchFamily="18" charset="0"/>
                <a:cs typeface="Times New Roman" panose="02020603050405020304" pitchFamily="18" charset="0"/>
              </a:rPr>
              <a:t> </a:t>
            </a:r>
            <a:r>
              <a:rPr lang="en-SG" sz="2300" b="0" i="0" u="none" strike="noStrike" baseline="0" dirty="0" smtClean="0">
                <a:solidFill>
                  <a:srgbClr val="231F20"/>
                </a:solidFill>
                <a:latin typeface="Times New Roman" panose="02020603050405020304" pitchFamily="18" charset="0"/>
                <a:cs typeface="Times New Roman" panose="02020603050405020304" pitchFamily="18" charset="0"/>
              </a:rPr>
              <a:t>is the </a:t>
            </a:r>
            <a:r>
              <a:rPr lang="en-SG" sz="2300" b="1" i="0" u="none" strike="noStrike" baseline="0" dirty="0" smtClean="0">
                <a:solidFill>
                  <a:srgbClr val="C00000"/>
                </a:solidFill>
                <a:latin typeface="Times New Roman" panose="02020603050405020304" pitchFamily="18" charset="0"/>
                <a:cs typeface="Times New Roman" panose="02020603050405020304" pitchFamily="18" charset="0"/>
              </a:rPr>
              <a:t>learning rate</a:t>
            </a:r>
            <a:r>
              <a:rPr lang="en-SG" sz="2300" b="0" i="0" u="none" strike="noStrike" baseline="0" dirty="0" smtClean="0">
                <a:solidFill>
                  <a:srgbClr val="231F20"/>
                </a:solidFill>
                <a:latin typeface="Times New Roman" panose="02020603050405020304" pitchFamily="18" charset="0"/>
                <a:cs typeface="Times New Roman" panose="02020603050405020304" pitchFamily="18" charset="0"/>
              </a:rPr>
              <a:t>, where </a:t>
            </a:r>
            <a:r>
              <a:rPr lang="en-SG" sz="2300" b="0" i="0" u="none" strike="noStrike" baseline="0" dirty="0" smtClean="0">
                <a:solidFill>
                  <a:srgbClr val="C00000"/>
                </a:solidFill>
                <a:latin typeface="Times New Roman" panose="02020603050405020304" pitchFamily="18" charset="0"/>
                <a:cs typeface="Times New Roman" panose="02020603050405020304" pitchFamily="18" charset="0"/>
              </a:rPr>
              <a:t>0 &lt;</a:t>
            </a:r>
            <a:r>
              <a:rPr lang="en-SG" sz="2300" b="0" i="0" u="none" strike="noStrike" dirty="0" smtClean="0">
                <a:solidFill>
                  <a:srgbClr val="C00000"/>
                </a:solidFill>
                <a:latin typeface="Times New Roman" panose="02020603050405020304" pitchFamily="18" charset="0"/>
                <a:cs typeface="Times New Roman" panose="02020603050405020304" pitchFamily="18" charset="0"/>
              </a:rPr>
              <a:t> </a:t>
            </a:r>
            <a:r>
              <a:rPr lang="en-SG" sz="2300" b="0" i="1" u="none" strike="noStrike" baseline="0" dirty="0" smtClean="0">
                <a:solidFill>
                  <a:srgbClr val="C00000"/>
                </a:solidFill>
                <a:latin typeface="Times New Roman" panose="02020603050405020304" pitchFamily="18" charset="0"/>
                <a:cs typeface="Times New Roman" panose="02020603050405020304" pitchFamily="18" charset="0"/>
              </a:rPr>
              <a:t>a </a:t>
            </a:r>
            <a:r>
              <a:rPr lang="en-SG" sz="2300" b="0" i="0" u="none" strike="noStrike" baseline="0" dirty="0" smtClean="0">
                <a:solidFill>
                  <a:srgbClr val="C00000"/>
                </a:solidFill>
                <a:latin typeface="Times New Roman" panose="02020603050405020304" pitchFamily="18" charset="0"/>
                <a:cs typeface="Times New Roman" panose="02020603050405020304" pitchFamily="18" charset="0"/>
              </a:rPr>
              <a:t>&lt; 1</a:t>
            </a:r>
            <a:r>
              <a:rPr lang="en-SG" sz="2300" b="0" i="0" u="none" strike="noStrike" baseline="0" dirty="0" smtClean="0">
                <a:solidFill>
                  <a:srgbClr val="231F20"/>
                </a:solidFill>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v"/>
            </a:pPr>
            <a:r>
              <a:rPr lang="en-SG" sz="2300" b="0" i="0" u="none" strike="noStrike" baseline="0" dirty="0" smtClean="0">
                <a:solidFill>
                  <a:srgbClr val="231F20"/>
                </a:solidFill>
                <a:latin typeface="Times New Roman" panose="02020603050405020304" pitchFamily="18" charset="0"/>
                <a:cs typeface="Times New Roman" panose="02020603050405020304" pitchFamily="18" charset="0"/>
              </a:rPr>
              <a:t>  </a:t>
            </a:r>
            <a:r>
              <a:rPr lang="en-SG" sz="2800" b="1" i="1" u="none" strike="noStrike" baseline="0" dirty="0" smtClean="0">
                <a:solidFill>
                  <a:srgbClr val="C00000"/>
                </a:solidFill>
                <a:latin typeface="Times New Roman" panose="02020603050405020304" pitchFamily="18" charset="0"/>
                <a:cs typeface="Times New Roman" panose="02020603050405020304" pitchFamily="18" charset="0"/>
              </a:rPr>
              <a:t>e</a:t>
            </a:r>
            <a:r>
              <a:rPr lang="en-SG" sz="2300" b="0" i="1" u="none" strike="noStrike" baseline="0" dirty="0" smtClean="0">
                <a:solidFill>
                  <a:srgbClr val="231F20"/>
                </a:solidFill>
                <a:latin typeface="Times New Roman" panose="02020603050405020304" pitchFamily="18" charset="0"/>
                <a:cs typeface="Times New Roman" panose="02020603050405020304" pitchFamily="18" charset="0"/>
              </a:rPr>
              <a:t> </a:t>
            </a:r>
            <a:r>
              <a:rPr lang="en-SG" sz="2300" b="0" i="0" u="none" strike="noStrike" baseline="0" dirty="0" smtClean="0">
                <a:solidFill>
                  <a:srgbClr val="231F20"/>
                </a:solidFill>
                <a:latin typeface="Times New Roman" panose="02020603050405020304" pitchFamily="18" charset="0"/>
                <a:cs typeface="Times New Roman" panose="02020603050405020304" pitchFamily="18" charset="0"/>
              </a:rPr>
              <a:t>is defined as </a:t>
            </a:r>
            <a:r>
              <a:rPr lang="en-SG" sz="2300" b="1" i="0" u="none" strike="noStrike" baseline="0" dirty="0" smtClean="0">
                <a:solidFill>
                  <a:srgbClr val="C00000"/>
                </a:solidFill>
                <a:latin typeface="Times New Roman" panose="02020603050405020304" pitchFamily="18" charset="0"/>
                <a:cs typeface="Times New Roman" panose="02020603050405020304" pitchFamily="18" charset="0"/>
              </a:rPr>
              <a:t>0 </a:t>
            </a:r>
            <a:r>
              <a:rPr lang="en-SG" sz="2300" b="0" i="0" u="none" strike="noStrike" baseline="0" dirty="0" smtClean="0">
                <a:solidFill>
                  <a:srgbClr val="231F20"/>
                </a:solidFill>
                <a:latin typeface="Times New Roman" panose="02020603050405020304" pitchFamily="18" charset="0"/>
                <a:cs typeface="Times New Roman" panose="02020603050405020304" pitchFamily="18" charset="0"/>
              </a:rPr>
              <a:t>if the output is </a:t>
            </a:r>
            <a:r>
              <a:rPr lang="en-SG" sz="2300" b="1" i="0" u="none" strike="noStrike" baseline="0" dirty="0" smtClean="0">
                <a:solidFill>
                  <a:srgbClr val="C00000"/>
                </a:solidFill>
                <a:latin typeface="Times New Roman" panose="02020603050405020304" pitchFamily="18" charset="0"/>
                <a:cs typeface="Times New Roman" panose="02020603050405020304" pitchFamily="18" charset="0"/>
              </a:rPr>
              <a:t>correct</a:t>
            </a:r>
            <a:r>
              <a:rPr lang="en-SG" sz="2300" b="0" i="0" u="none" strike="noStrike" baseline="0" dirty="0" smtClean="0">
                <a:solidFill>
                  <a:srgbClr val="231F20"/>
                </a:solidFill>
                <a:latin typeface="Times New Roman" panose="02020603050405020304" pitchFamily="18" charset="0"/>
                <a:cs typeface="Times New Roman" panose="02020603050405020304" pitchFamily="18" charset="0"/>
              </a:rPr>
              <a:t>, and otherwise it is </a:t>
            </a:r>
            <a:r>
              <a:rPr lang="en-SG" sz="2300" b="1" i="0" u="none" strike="noStrike" baseline="0" dirty="0" smtClean="0">
                <a:solidFill>
                  <a:srgbClr val="C00000"/>
                </a:solidFill>
                <a:latin typeface="Times New Roman" panose="02020603050405020304" pitchFamily="18" charset="0"/>
                <a:cs typeface="Times New Roman" panose="02020603050405020304" pitchFamily="18" charset="0"/>
              </a:rPr>
              <a:t>positive</a:t>
            </a:r>
            <a:r>
              <a:rPr lang="en-SG" sz="2300" b="0" i="0" u="none" strike="noStrike" baseline="0" dirty="0" smtClean="0">
                <a:solidFill>
                  <a:srgbClr val="231F20"/>
                </a:solidFill>
                <a:latin typeface="Times New Roman" panose="02020603050405020304" pitchFamily="18" charset="0"/>
                <a:cs typeface="Times New Roman" panose="02020603050405020304" pitchFamily="18" charset="0"/>
              </a:rPr>
              <a:t> if</a:t>
            </a:r>
            <a:r>
              <a:rPr lang="en-SG" sz="2300" b="0" i="0" u="none" strike="noStrike" dirty="0" smtClean="0">
                <a:solidFill>
                  <a:srgbClr val="231F20"/>
                </a:solidFill>
                <a:latin typeface="Times New Roman" panose="02020603050405020304" pitchFamily="18" charset="0"/>
                <a:cs typeface="Times New Roman" panose="02020603050405020304" pitchFamily="18" charset="0"/>
              </a:rPr>
              <a:t> </a:t>
            </a:r>
            <a:r>
              <a:rPr lang="en-SG" sz="2300" b="0" i="0" u="none" strike="noStrike" baseline="0" dirty="0" smtClean="0">
                <a:solidFill>
                  <a:srgbClr val="231F20"/>
                </a:solidFill>
                <a:latin typeface="Times New Roman" panose="02020603050405020304" pitchFamily="18" charset="0"/>
                <a:cs typeface="Times New Roman" panose="02020603050405020304" pitchFamily="18" charset="0"/>
              </a:rPr>
              <a:t>the </a:t>
            </a:r>
            <a:r>
              <a:rPr lang="en-SG" sz="2300" b="0" i="0" u="none" strike="noStrike" baseline="0" dirty="0" smtClean="0">
                <a:solidFill>
                  <a:srgbClr val="C00000"/>
                </a:solidFill>
                <a:latin typeface="Times New Roman" panose="02020603050405020304" pitchFamily="18" charset="0"/>
                <a:cs typeface="Times New Roman" panose="02020603050405020304" pitchFamily="18" charset="0"/>
              </a:rPr>
              <a:t>output is too low </a:t>
            </a:r>
            <a:r>
              <a:rPr lang="en-SG" sz="2300" b="0" i="0" u="none" strike="noStrike" baseline="0" dirty="0" smtClean="0">
                <a:solidFill>
                  <a:srgbClr val="231F20"/>
                </a:solidFill>
                <a:latin typeface="Times New Roman" panose="02020603050405020304" pitchFamily="18" charset="0"/>
                <a:cs typeface="Times New Roman" panose="02020603050405020304" pitchFamily="18" charset="0"/>
              </a:rPr>
              <a:t>and </a:t>
            </a:r>
            <a:r>
              <a:rPr lang="en-SG" sz="2300" b="1" i="0" u="none" strike="noStrike" baseline="0" dirty="0" smtClean="0">
                <a:solidFill>
                  <a:srgbClr val="C00000"/>
                </a:solidFill>
                <a:latin typeface="Times New Roman" panose="02020603050405020304" pitchFamily="18" charset="0"/>
                <a:cs typeface="Times New Roman" panose="02020603050405020304" pitchFamily="18" charset="0"/>
              </a:rPr>
              <a:t>negative</a:t>
            </a:r>
            <a:r>
              <a:rPr lang="en-SG" sz="2300" b="0" i="0" u="none" strike="noStrike" baseline="0" dirty="0" smtClean="0">
                <a:solidFill>
                  <a:srgbClr val="231F20"/>
                </a:solidFill>
                <a:latin typeface="Times New Roman" panose="02020603050405020304" pitchFamily="18" charset="0"/>
                <a:cs typeface="Times New Roman" panose="02020603050405020304" pitchFamily="18" charset="0"/>
              </a:rPr>
              <a:t> if the </a:t>
            </a:r>
            <a:r>
              <a:rPr lang="en-SG" sz="2300" b="0" i="0" u="none" strike="noStrike" baseline="0" dirty="0" smtClean="0">
                <a:solidFill>
                  <a:srgbClr val="C00000"/>
                </a:solidFill>
                <a:latin typeface="Times New Roman" panose="02020603050405020304" pitchFamily="18" charset="0"/>
                <a:cs typeface="Times New Roman" panose="02020603050405020304" pitchFamily="18" charset="0"/>
              </a:rPr>
              <a:t>output is too high</a:t>
            </a:r>
            <a:r>
              <a:rPr lang="en-SG" sz="2300" b="0" i="0" u="none" strike="noStrike" baseline="0" dirty="0" smtClean="0">
                <a:solidFill>
                  <a:srgbClr val="231F20"/>
                </a:solidFill>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v"/>
            </a:pPr>
            <a:r>
              <a:rPr lang="en-US" sz="2300" dirty="0" smtClean="0">
                <a:solidFill>
                  <a:srgbClr val="231F20"/>
                </a:solidFill>
                <a:latin typeface="Times New Roman" panose="02020603050405020304" pitchFamily="18" charset="0"/>
                <a:cs typeface="Times New Roman" panose="02020603050405020304" pitchFamily="18" charset="0"/>
              </a:rPr>
              <a:t>If </a:t>
            </a:r>
            <a:r>
              <a:rPr lang="en-US" sz="2300" dirty="0">
                <a:solidFill>
                  <a:srgbClr val="231F20"/>
                </a:solidFill>
                <a:latin typeface="Times New Roman" panose="02020603050405020304" pitchFamily="18" charset="0"/>
                <a:cs typeface="Times New Roman" panose="02020603050405020304" pitchFamily="18" charset="0"/>
              </a:rPr>
              <a:t>the </a:t>
            </a:r>
            <a:r>
              <a:rPr lang="en-US" sz="2300" b="1" dirty="0">
                <a:solidFill>
                  <a:srgbClr val="231F20"/>
                </a:solidFill>
                <a:latin typeface="Times New Roman" panose="02020603050405020304" pitchFamily="18" charset="0"/>
                <a:cs typeface="Times New Roman" panose="02020603050405020304" pitchFamily="18" charset="0"/>
              </a:rPr>
              <a:t>error, </a:t>
            </a:r>
            <a:r>
              <a:rPr lang="en-US" sz="2300" b="1" dirty="0" smtClean="0">
                <a:solidFill>
                  <a:srgbClr val="231F20"/>
                </a:solidFill>
                <a:latin typeface="Times New Roman" panose="02020603050405020304" pitchFamily="18" charset="0"/>
                <a:cs typeface="Times New Roman" panose="02020603050405020304" pitchFamily="18" charset="0"/>
              </a:rPr>
              <a:t>e(p), </a:t>
            </a:r>
            <a:r>
              <a:rPr lang="en-US" sz="2300" dirty="0">
                <a:solidFill>
                  <a:srgbClr val="231F20"/>
                </a:solidFill>
                <a:latin typeface="Times New Roman" panose="02020603050405020304" pitchFamily="18" charset="0"/>
                <a:cs typeface="Times New Roman" panose="02020603050405020304" pitchFamily="18" charset="0"/>
              </a:rPr>
              <a:t>is </a:t>
            </a:r>
            <a:r>
              <a:rPr lang="en-US" sz="2300" b="1" dirty="0">
                <a:solidFill>
                  <a:srgbClr val="231F20"/>
                </a:solidFill>
                <a:latin typeface="Times New Roman" panose="02020603050405020304" pitchFamily="18" charset="0"/>
                <a:cs typeface="Times New Roman" panose="02020603050405020304" pitchFamily="18" charset="0"/>
              </a:rPr>
              <a:t>positive</a:t>
            </a:r>
            <a:r>
              <a:rPr lang="en-US" sz="2300" dirty="0">
                <a:solidFill>
                  <a:srgbClr val="231F20"/>
                </a:solidFill>
                <a:latin typeface="Times New Roman" panose="02020603050405020304" pitchFamily="18" charset="0"/>
                <a:cs typeface="Times New Roman" panose="02020603050405020304" pitchFamily="18" charset="0"/>
              </a:rPr>
              <a:t>, we need </a:t>
            </a:r>
            <a:r>
              <a:rPr lang="en-US" sz="2300" b="1" dirty="0">
                <a:solidFill>
                  <a:srgbClr val="231F20"/>
                </a:solidFill>
                <a:latin typeface="Times New Roman" panose="02020603050405020304" pitchFamily="18" charset="0"/>
                <a:cs typeface="Times New Roman" panose="02020603050405020304" pitchFamily="18" charset="0"/>
              </a:rPr>
              <a:t>to increase perceptron output </a:t>
            </a:r>
            <a:r>
              <a:rPr lang="en-US" sz="2300" b="1" dirty="0" smtClean="0">
                <a:solidFill>
                  <a:srgbClr val="231F20"/>
                </a:solidFill>
                <a:latin typeface="Times New Roman" panose="02020603050405020304" pitchFamily="18" charset="0"/>
                <a:cs typeface="Times New Roman" panose="02020603050405020304" pitchFamily="18" charset="0"/>
              </a:rPr>
              <a:t>Y(p), </a:t>
            </a:r>
            <a:r>
              <a:rPr lang="en-US" sz="2300" dirty="0">
                <a:solidFill>
                  <a:srgbClr val="231F20"/>
                </a:solidFill>
                <a:latin typeface="Times New Roman" panose="02020603050405020304" pitchFamily="18" charset="0"/>
                <a:cs typeface="Times New Roman" panose="02020603050405020304" pitchFamily="18" charset="0"/>
              </a:rPr>
              <a:t>but </a:t>
            </a:r>
            <a:r>
              <a:rPr lang="en-US" sz="2300" dirty="0" smtClean="0">
                <a:solidFill>
                  <a:srgbClr val="231F20"/>
                </a:solidFill>
                <a:latin typeface="Times New Roman" panose="02020603050405020304" pitchFamily="18" charset="0"/>
                <a:cs typeface="Times New Roman" panose="02020603050405020304" pitchFamily="18" charset="0"/>
              </a:rPr>
              <a:t>if it </a:t>
            </a:r>
            <a:r>
              <a:rPr lang="en-US" sz="2300" dirty="0">
                <a:solidFill>
                  <a:srgbClr val="231F20"/>
                </a:solidFill>
                <a:latin typeface="Times New Roman" panose="02020603050405020304" pitchFamily="18" charset="0"/>
                <a:cs typeface="Times New Roman" panose="02020603050405020304" pitchFamily="18" charset="0"/>
              </a:rPr>
              <a:t>is </a:t>
            </a:r>
            <a:r>
              <a:rPr lang="en-US" sz="2300" b="1" dirty="0">
                <a:solidFill>
                  <a:srgbClr val="231F20"/>
                </a:solidFill>
                <a:latin typeface="Times New Roman" panose="02020603050405020304" pitchFamily="18" charset="0"/>
                <a:cs typeface="Times New Roman" panose="02020603050405020304" pitchFamily="18" charset="0"/>
              </a:rPr>
              <a:t>negative, we need to decrease </a:t>
            </a:r>
            <a:r>
              <a:rPr lang="en-US" sz="2300" b="1" dirty="0" smtClean="0">
                <a:solidFill>
                  <a:srgbClr val="231F20"/>
                </a:solidFill>
                <a:latin typeface="Times New Roman" panose="02020603050405020304" pitchFamily="18" charset="0"/>
                <a:cs typeface="Times New Roman" panose="02020603050405020304" pitchFamily="18" charset="0"/>
              </a:rPr>
              <a:t>Y(p).</a:t>
            </a:r>
            <a:endParaRPr lang="en-SG" sz="2300" b="1" i="0" u="none" strike="noStrike" baseline="0" dirty="0" smtClean="0">
              <a:solidFill>
                <a:srgbClr val="231F2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SG" sz="2300" b="0" i="0" u="none" strike="noStrike" baseline="0" dirty="0" smtClean="0">
                <a:solidFill>
                  <a:srgbClr val="231F20"/>
                </a:solidFill>
                <a:latin typeface="Times New Roman" panose="02020603050405020304" pitchFamily="18" charset="0"/>
                <a:cs typeface="Times New Roman" panose="02020603050405020304" pitchFamily="18" charset="0"/>
              </a:rPr>
              <a:t>This rule is known as the </a:t>
            </a:r>
            <a:r>
              <a:rPr lang="en-SG" sz="2300" b="1" i="0" u="none" strike="noStrike" baseline="0" dirty="0" smtClean="0">
                <a:solidFill>
                  <a:srgbClr val="231F20"/>
                </a:solidFill>
                <a:latin typeface="Times New Roman" panose="02020603050405020304" pitchFamily="18" charset="0"/>
                <a:cs typeface="Times New Roman" panose="02020603050405020304" pitchFamily="18" charset="0"/>
              </a:rPr>
              <a:t>perceptron training rule</a:t>
            </a:r>
            <a:r>
              <a:rPr lang="en-SG" sz="2300" b="0" i="0" u="none" strike="noStrike" baseline="0" dirty="0" smtClean="0">
                <a:solidFill>
                  <a:srgbClr val="231F20"/>
                </a:solidFill>
                <a:latin typeface="Times New Roman" panose="02020603050405020304" pitchFamily="18" charset="0"/>
                <a:cs typeface="Times New Roman" panose="02020603050405020304" pitchFamily="18" charset="0"/>
              </a:rPr>
              <a:t>. </a:t>
            </a:r>
          </a:p>
          <a:p>
            <a:pPr marL="342900" indent="-342900">
              <a:buFont typeface="Wingdings" panose="05000000000000000000" pitchFamily="2" charset="2"/>
              <a:buChar char="v"/>
            </a:pPr>
            <a:r>
              <a:rPr lang="en-SG" sz="2300" dirty="0" smtClean="0">
                <a:solidFill>
                  <a:srgbClr val="231F20"/>
                </a:solidFill>
                <a:latin typeface="Times New Roman" panose="02020603050405020304" pitchFamily="18" charset="0"/>
                <a:cs typeface="Times New Roman" panose="02020603050405020304" pitchFamily="18" charset="0"/>
              </a:rPr>
              <a:t>The </a:t>
            </a:r>
            <a:r>
              <a:rPr lang="en-SG" sz="2300" dirty="0">
                <a:solidFill>
                  <a:srgbClr val="231F20"/>
                </a:solidFill>
                <a:latin typeface="Times New Roman" panose="02020603050405020304" pitchFamily="18" charset="0"/>
                <a:cs typeface="Times New Roman" panose="02020603050405020304" pitchFamily="18" charset="0"/>
              </a:rPr>
              <a:t>process starts again, until all the weights are correct and </a:t>
            </a:r>
            <a:r>
              <a:rPr lang="en-SG" sz="2300" dirty="0" smtClean="0">
                <a:solidFill>
                  <a:srgbClr val="231F20"/>
                </a:solidFill>
                <a:latin typeface="Times New Roman" panose="02020603050405020304" pitchFamily="18" charset="0"/>
                <a:cs typeface="Times New Roman" panose="02020603050405020304" pitchFamily="18" charset="0"/>
              </a:rPr>
              <a:t>all errors </a:t>
            </a:r>
            <a:r>
              <a:rPr lang="en-SG" sz="2300" dirty="0">
                <a:solidFill>
                  <a:srgbClr val="231F20"/>
                </a:solidFill>
                <a:latin typeface="Times New Roman" panose="02020603050405020304" pitchFamily="18" charset="0"/>
                <a:cs typeface="Times New Roman" panose="02020603050405020304" pitchFamily="18" charset="0"/>
              </a:rPr>
              <a:t>are zero. </a:t>
            </a:r>
            <a:endParaRPr lang="en-SG" sz="2300" dirty="0" smtClean="0">
              <a:solidFill>
                <a:srgbClr val="231F2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SG" sz="2300" dirty="0" smtClean="0">
                <a:solidFill>
                  <a:srgbClr val="231F20"/>
                </a:solidFill>
                <a:latin typeface="Times New Roman" panose="02020603050405020304" pitchFamily="18" charset="0"/>
                <a:cs typeface="Times New Roman" panose="02020603050405020304" pitchFamily="18" charset="0"/>
              </a:rPr>
              <a:t>Each </a:t>
            </a:r>
            <a:r>
              <a:rPr lang="en-SG" sz="2300" dirty="0">
                <a:solidFill>
                  <a:srgbClr val="231F20"/>
                </a:solidFill>
                <a:latin typeface="Times New Roman" panose="02020603050405020304" pitchFamily="18" charset="0"/>
                <a:cs typeface="Times New Roman" panose="02020603050405020304" pitchFamily="18" charset="0"/>
              </a:rPr>
              <a:t>iteration of this process is known as an </a:t>
            </a:r>
            <a:r>
              <a:rPr lang="en-SG" sz="2300" b="1" dirty="0">
                <a:solidFill>
                  <a:srgbClr val="231F20"/>
                </a:solidFill>
                <a:latin typeface="Times New Roman" panose="02020603050405020304" pitchFamily="18" charset="0"/>
                <a:cs typeface="Times New Roman" panose="02020603050405020304" pitchFamily="18" charset="0"/>
              </a:rPr>
              <a:t>epoch.</a:t>
            </a:r>
          </a:p>
          <a:p>
            <a:pPr marL="285750" indent="-285750">
              <a:buFont typeface="Wingdings" panose="05000000000000000000" pitchFamily="2" charset="2"/>
              <a:buChar char="v"/>
            </a:pPr>
            <a:endParaRPr lang="en-SG" sz="2300" b="0" i="0" u="none" strike="noStrike" baseline="0" dirty="0" smtClean="0">
              <a:solidFill>
                <a:srgbClr val="231F20"/>
              </a:solidFill>
              <a:latin typeface="Times New Roman" panose="02020603050405020304" pitchFamily="18" charset="0"/>
              <a:cs typeface="Times New Roman" panose="02020603050405020304" pitchFamily="18" charset="0"/>
            </a:endParaRPr>
          </a:p>
          <a:p>
            <a:endParaRPr lang="en-SG" sz="2300"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a:stretch>
            <a:fillRect/>
          </a:stretch>
        </p:blipFill>
        <p:spPr>
          <a:xfrm>
            <a:off x="107263" y="0"/>
            <a:ext cx="12084737" cy="1104900"/>
          </a:xfrm>
          <a:prstGeom prst="rect">
            <a:avLst/>
          </a:prstGeom>
        </p:spPr>
      </p:pic>
      <p:pic>
        <p:nvPicPr>
          <p:cNvPr id="3" name="Picture 2"/>
          <p:cNvPicPr>
            <a:picLocks noChangeAspect="1"/>
          </p:cNvPicPr>
          <p:nvPr/>
        </p:nvPicPr>
        <p:blipFill>
          <a:blip r:embed="rId4"/>
          <a:stretch>
            <a:fillRect/>
          </a:stretch>
        </p:blipFill>
        <p:spPr>
          <a:xfrm>
            <a:off x="4959" y="1403346"/>
            <a:ext cx="11522439" cy="621846"/>
          </a:xfrm>
          <a:prstGeom prst="rect">
            <a:avLst/>
          </a:prstGeom>
        </p:spPr>
      </p:pic>
      <p:sp>
        <p:nvSpPr>
          <p:cNvPr id="6" name="TextBox 5"/>
          <p:cNvSpPr txBox="1"/>
          <p:nvPr/>
        </p:nvSpPr>
        <p:spPr>
          <a:xfrm>
            <a:off x="2770496" y="395785"/>
            <a:ext cx="5991367" cy="646331"/>
          </a:xfrm>
          <a:prstGeom prst="rect">
            <a:avLst/>
          </a:prstGeom>
          <a:noFill/>
        </p:spPr>
        <p:txBody>
          <a:bodyPr wrap="square" rtlCol="0">
            <a:spAutoFit/>
          </a:bodyPr>
          <a:lstStyle/>
          <a:p>
            <a:r>
              <a:rPr lang="en-US" sz="3600" b="1" dirty="0" smtClean="0">
                <a:latin typeface="Monotype Corsiva" panose="03010101010201010101" pitchFamily="66" charset="0"/>
              </a:rPr>
              <a:t>Perceptron Training Process</a:t>
            </a:r>
            <a:endParaRPr lang="en-US" sz="3600" b="1" dirty="0">
              <a:latin typeface="Monotype Corsiva" panose="03010101010201010101" pitchFamily="66" charset="0"/>
            </a:endParaRPr>
          </a:p>
        </p:txBody>
      </p:sp>
    </p:spTree>
    <p:extLst>
      <p:ext uri="{BB962C8B-B14F-4D97-AF65-F5344CB8AC3E}">
        <p14:creationId xmlns:p14="http://schemas.microsoft.com/office/powerpoint/2010/main" val="19884322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42364" y="2065579"/>
            <a:ext cx="11501718" cy="4755148"/>
          </a:xfrm>
          <a:prstGeom prst="rect">
            <a:avLst/>
          </a:prstGeom>
        </p:spPr>
        <p:txBody>
          <a:bodyPr wrap="square">
            <a:spAutoFit/>
          </a:bodyPr>
          <a:lstStyle/>
          <a:p>
            <a:pPr marL="342900" indent="-342900">
              <a:buFont typeface="Wingdings" panose="05000000000000000000" pitchFamily="2" charset="2"/>
              <a:buChar char="v"/>
            </a:pPr>
            <a:r>
              <a:rPr lang="en-SG" sz="2300" b="0" i="0" dirty="0" smtClean="0">
                <a:solidFill>
                  <a:srgbClr val="000000"/>
                </a:solidFill>
                <a:effectLst/>
                <a:latin typeface="Times New Roman" panose="02020603050405020304" pitchFamily="18" charset="0"/>
                <a:cs typeface="Times New Roman" panose="02020603050405020304" pitchFamily="18" charset="0"/>
              </a:rPr>
              <a:t>The </a:t>
            </a:r>
            <a:r>
              <a:rPr lang="en-SG" sz="2300" b="0" i="0" dirty="0" smtClean="0">
                <a:solidFill>
                  <a:srgbClr val="C00000"/>
                </a:solidFill>
                <a:effectLst/>
                <a:latin typeface="Times New Roman" panose="02020603050405020304" pitchFamily="18" charset="0"/>
                <a:cs typeface="Times New Roman" panose="02020603050405020304" pitchFamily="18" charset="0"/>
              </a:rPr>
              <a:t>basic computational unit of the brain </a:t>
            </a:r>
            <a:r>
              <a:rPr lang="en-SG" sz="2300" b="0" i="0" dirty="0" smtClean="0">
                <a:solidFill>
                  <a:srgbClr val="000000"/>
                </a:solidFill>
                <a:effectLst/>
                <a:latin typeface="Times New Roman" panose="02020603050405020304" pitchFamily="18" charset="0"/>
                <a:cs typeface="Times New Roman" panose="02020603050405020304" pitchFamily="18" charset="0"/>
              </a:rPr>
              <a:t>is a </a:t>
            </a:r>
            <a:r>
              <a:rPr lang="en-SG" sz="2300" b="1" i="0" dirty="0" smtClean="0">
                <a:solidFill>
                  <a:srgbClr val="C00000"/>
                </a:solidFill>
                <a:effectLst/>
                <a:latin typeface="Times New Roman" panose="02020603050405020304" pitchFamily="18" charset="0"/>
                <a:cs typeface="Times New Roman" panose="02020603050405020304" pitchFamily="18" charset="0"/>
              </a:rPr>
              <a:t>neuron</a:t>
            </a:r>
            <a:r>
              <a:rPr lang="en-SG" sz="2300" b="0" i="0" dirty="0" smtClean="0">
                <a:solidFill>
                  <a:srgbClr val="000000"/>
                </a:solidFill>
                <a:effectLst/>
                <a:latin typeface="Times New Roman" panose="02020603050405020304" pitchFamily="18" charset="0"/>
                <a:cs typeface="Times New Roman" panose="02020603050405020304" pitchFamily="18" charset="0"/>
              </a:rPr>
              <a:t>. </a:t>
            </a:r>
          </a:p>
          <a:p>
            <a:pPr marL="342900" indent="-342900">
              <a:buFont typeface="Wingdings" panose="05000000000000000000" pitchFamily="2" charset="2"/>
              <a:buChar char="v"/>
            </a:pPr>
            <a:r>
              <a:rPr lang="en-SG" sz="2300" dirty="0" smtClean="0">
                <a:solidFill>
                  <a:srgbClr val="000000"/>
                </a:solidFill>
                <a:latin typeface="Times New Roman" panose="02020603050405020304" pitchFamily="18" charset="0"/>
                <a:cs typeface="Times New Roman" panose="02020603050405020304" pitchFamily="18" charset="0"/>
              </a:rPr>
              <a:t>It is the </a:t>
            </a:r>
            <a:r>
              <a:rPr lang="en-SG" sz="2300" dirty="0" smtClean="0">
                <a:solidFill>
                  <a:srgbClr val="C00000"/>
                </a:solidFill>
                <a:latin typeface="Times New Roman" panose="02020603050405020304" pitchFamily="18" charset="0"/>
                <a:cs typeface="Times New Roman" panose="02020603050405020304" pitchFamily="18" charset="0"/>
              </a:rPr>
              <a:t>structural and functional unit </a:t>
            </a:r>
            <a:r>
              <a:rPr lang="en-SG" sz="2300" dirty="0" smtClean="0">
                <a:solidFill>
                  <a:srgbClr val="000000"/>
                </a:solidFill>
                <a:latin typeface="Times New Roman" panose="02020603050405020304" pitchFamily="18" charset="0"/>
                <a:cs typeface="Times New Roman" panose="02020603050405020304" pitchFamily="18" charset="0"/>
              </a:rPr>
              <a:t>of human nervous system</a:t>
            </a:r>
            <a:endParaRPr lang="en-SG" sz="2300" b="0" i="0" dirty="0" smtClean="0">
              <a:solidFill>
                <a:srgbClr val="000000"/>
              </a:solidFill>
              <a:effectLst/>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en-SG" sz="2300" dirty="0">
                <a:solidFill>
                  <a:srgbClr val="000000"/>
                </a:solidFill>
                <a:latin typeface="Times New Roman" panose="02020603050405020304" pitchFamily="18" charset="0"/>
                <a:cs typeface="Times New Roman" panose="02020603050405020304" pitchFamily="18" charset="0"/>
              </a:rPr>
              <a:t>A</a:t>
            </a:r>
            <a:r>
              <a:rPr lang="en-SG" sz="2300" b="0" i="0" dirty="0" smtClean="0">
                <a:solidFill>
                  <a:srgbClr val="000000"/>
                </a:solidFill>
                <a:effectLst/>
                <a:latin typeface="Times New Roman" panose="02020603050405020304" pitchFamily="18" charset="0"/>
                <a:cs typeface="Times New Roman" panose="02020603050405020304" pitchFamily="18" charset="0"/>
              </a:rPr>
              <a:t>n </a:t>
            </a:r>
            <a:r>
              <a:rPr lang="en-SG" sz="2300" b="0" i="0" dirty="0" smtClean="0">
                <a:solidFill>
                  <a:srgbClr val="C00000"/>
                </a:solidFill>
                <a:effectLst/>
                <a:latin typeface="Times New Roman" panose="02020603050405020304" pitchFamily="18" charset="0"/>
                <a:cs typeface="Times New Roman" panose="02020603050405020304" pitchFamily="18" charset="0"/>
              </a:rPr>
              <a:t>average human brain  </a:t>
            </a:r>
            <a:r>
              <a:rPr lang="en-SG" sz="2300" b="0" i="0" dirty="0" smtClean="0">
                <a:solidFill>
                  <a:srgbClr val="000000"/>
                </a:solidFill>
                <a:effectLst/>
                <a:latin typeface="Times New Roman" panose="02020603050405020304" pitchFamily="18" charset="0"/>
                <a:cs typeface="Times New Roman" panose="02020603050405020304" pitchFamily="18" charset="0"/>
              </a:rPr>
              <a:t>consists of  approximately </a:t>
            </a:r>
            <a:r>
              <a:rPr lang="en-SG" sz="2300" dirty="0" smtClean="0">
                <a:solidFill>
                  <a:srgbClr val="C00000"/>
                </a:solidFill>
                <a:latin typeface="Times New Roman" panose="02020603050405020304" pitchFamily="18" charset="0"/>
                <a:cs typeface="Times New Roman" panose="02020603050405020304" pitchFamily="18" charset="0"/>
              </a:rPr>
              <a:t>10</a:t>
            </a:r>
            <a:r>
              <a:rPr lang="en-SG" sz="2300" b="0" i="0" dirty="0" smtClean="0">
                <a:solidFill>
                  <a:srgbClr val="C00000"/>
                </a:solidFill>
                <a:effectLst/>
                <a:latin typeface="Times New Roman" panose="02020603050405020304" pitchFamily="18" charset="0"/>
                <a:cs typeface="Times New Roman" panose="02020603050405020304" pitchFamily="18" charset="0"/>
              </a:rPr>
              <a:t>  billion neurons </a:t>
            </a:r>
            <a:r>
              <a:rPr lang="en-SG" sz="2300" b="0" i="0" dirty="0" smtClean="0">
                <a:solidFill>
                  <a:srgbClr val="000000"/>
                </a:solidFill>
                <a:effectLst/>
                <a:latin typeface="Times New Roman" panose="02020603050405020304" pitchFamily="18" charset="0"/>
                <a:cs typeface="Times New Roman" panose="02020603050405020304" pitchFamily="18" charset="0"/>
              </a:rPr>
              <a:t>in the human nervous system. (Shepherd and Koch,1990)</a:t>
            </a:r>
          </a:p>
          <a:p>
            <a:pPr marL="342900" indent="-342900">
              <a:buFont typeface="Wingdings" panose="05000000000000000000" pitchFamily="2" charset="2"/>
              <a:buChar char="v"/>
            </a:pPr>
            <a:r>
              <a:rPr lang="en-SG" sz="2300" dirty="0">
                <a:solidFill>
                  <a:srgbClr val="000000"/>
                </a:solidFill>
                <a:latin typeface="Times New Roman" panose="02020603050405020304" pitchFamily="18" charset="0"/>
                <a:cs typeface="Times New Roman" panose="02020603050405020304" pitchFamily="18" charset="0"/>
              </a:rPr>
              <a:t>E</a:t>
            </a:r>
            <a:r>
              <a:rPr lang="en-SG" sz="2300" b="0" i="0" dirty="0" smtClean="0">
                <a:solidFill>
                  <a:srgbClr val="000000"/>
                </a:solidFill>
                <a:effectLst/>
                <a:latin typeface="Times New Roman" panose="02020603050405020304" pitchFamily="18" charset="0"/>
                <a:cs typeface="Times New Roman" panose="02020603050405020304" pitchFamily="18" charset="0"/>
              </a:rPr>
              <a:t>ach of which is connected, on average, to several thousands of other neurons.</a:t>
            </a:r>
          </a:p>
          <a:p>
            <a:pPr marL="342900" indent="-342900">
              <a:buFont typeface="Wingdings" panose="05000000000000000000" pitchFamily="2" charset="2"/>
              <a:buChar char="v"/>
            </a:pPr>
            <a:r>
              <a:rPr lang="en-SG" sz="2300" b="0" i="0" dirty="0" smtClean="0">
                <a:solidFill>
                  <a:srgbClr val="000000"/>
                </a:solidFill>
                <a:effectLst/>
                <a:latin typeface="Times New Roman" panose="02020603050405020304" pitchFamily="18" charset="0"/>
                <a:cs typeface="Times New Roman" panose="02020603050405020304" pitchFamily="18" charset="0"/>
              </a:rPr>
              <a:t>These </a:t>
            </a:r>
            <a:r>
              <a:rPr lang="en-SG" sz="2300" b="0" i="0" dirty="0" smtClean="0">
                <a:solidFill>
                  <a:srgbClr val="C00000"/>
                </a:solidFill>
                <a:effectLst/>
                <a:latin typeface="Times New Roman" panose="02020603050405020304" pitchFamily="18" charset="0"/>
                <a:cs typeface="Times New Roman" panose="02020603050405020304" pitchFamily="18" charset="0"/>
              </a:rPr>
              <a:t>connections</a:t>
            </a:r>
            <a:r>
              <a:rPr lang="en-SG" sz="2300" b="0" i="0" dirty="0" smtClean="0">
                <a:solidFill>
                  <a:srgbClr val="000000"/>
                </a:solidFill>
                <a:effectLst/>
                <a:latin typeface="Times New Roman" panose="02020603050405020304" pitchFamily="18" charset="0"/>
                <a:cs typeface="Times New Roman" panose="02020603050405020304" pitchFamily="18" charset="0"/>
              </a:rPr>
              <a:t> are known as </a:t>
            </a:r>
            <a:r>
              <a:rPr lang="en-SG" sz="2300" b="0" i="0" dirty="0" smtClean="0">
                <a:solidFill>
                  <a:srgbClr val="C00000"/>
                </a:solidFill>
                <a:effectLst/>
                <a:latin typeface="Times New Roman" panose="02020603050405020304" pitchFamily="18" charset="0"/>
                <a:cs typeface="Times New Roman" panose="02020603050405020304" pitchFamily="18" charset="0"/>
              </a:rPr>
              <a:t>synapses</a:t>
            </a:r>
            <a:r>
              <a:rPr lang="en-SG" sz="2300" b="0" i="0" dirty="0" smtClean="0">
                <a:solidFill>
                  <a:srgbClr val="000000"/>
                </a:solidFill>
                <a:effectLst/>
                <a:latin typeface="Times New Roman" panose="02020603050405020304" pitchFamily="18" charset="0"/>
                <a:cs typeface="Times New Roman" panose="02020603050405020304" pitchFamily="18" charset="0"/>
              </a:rPr>
              <a:t>, and the human brain contains about </a:t>
            </a:r>
            <a:r>
              <a:rPr lang="en-SG" sz="2300" b="0" i="0" dirty="0" smtClean="0">
                <a:solidFill>
                  <a:srgbClr val="C00000"/>
                </a:solidFill>
                <a:effectLst/>
                <a:latin typeface="Times New Roman" panose="02020603050405020304" pitchFamily="18" charset="0"/>
                <a:cs typeface="Times New Roman" panose="02020603050405020304" pitchFamily="18" charset="0"/>
              </a:rPr>
              <a:t>60 trillion</a:t>
            </a:r>
          </a:p>
          <a:p>
            <a:r>
              <a:rPr lang="en-SG" sz="2300" b="0" i="0" dirty="0" smtClean="0">
                <a:solidFill>
                  <a:srgbClr val="000000"/>
                </a:solidFill>
                <a:effectLst/>
                <a:latin typeface="Times New Roman" panose="02020603050405020304" pitchFamily="18" charset="0"/>
                <a:cs typeface="Times New Roman" panose="02020603050405020304" pitchFamily="18" charset="0"/>
              </a:rPr>
              <a:t>     such connections.</a:t>
            </a:r>
          </a:p>
          <a:p>
            <a:pPr indent="363538">
              <a:buFont typeface="Wingdings" panose="05000000000000000000" pitchFamily="2" charset="2"/>
              <a:buChar char="v"/>
            </a:pPr>
            <a:r>
              <a:rPr lang="en-SG" sz="2300" b="0" i="0" dirty="0" smtClean="0">
                <a:solidFill>
                  <a:srgbClr val="C00000"/>
                </a:solidFill>
                <a:effectLst/>
                <a:latin typeface="Times New Roman" panose="02020603050405020304" pitchFamily="18" charset="0"/>
                <a:cs typeface="Times New Roman" panose="02020603050405020304" pitchFamily="18" charset="0"/>
              </a:rPr>
              <a:t>Each neuron </a:t>
            </a:r>
            <a:r>
              <a:rPr lang="en-SG" sz="2300" b="0" i="0" dirty="0" smtClean="0">
                <a:solidFill>
                  <a:srgbClr val="000000"/>
                </a:solidFill>
                <a:effectLst/>
                <a:latin typeface="Times New Roman" panose="02020603050405020304" pitchFamily="18" charset="0"/>
                <a:cs typeface="Times New Roman" panose="02020603050405020304" pitchFamily="18" charset="0"/>
              </a:rPr>
              <a:t>contains </a:t>
            </a:r>
            <a:r>
              <a:rPr lang="en-SG" sz="2300" b="0" i="0" dirty="0" smtClean="0">
                <a:solidFill>
                  <a:srgbClr val="C00000"/>
                </a:solidFill>
                <a:effectLst/>
                <a:latin typeface="Times New Roman" panose="02020603050405020304" pitchFamily="18" charset="0"/>
                <a:cs typeface="Times New Roman" panose="02020603050405020304" pitchFamily="18" charset="0"/>
              </a:rPr>
              <a:t>three</a:t>
            </a:r>
            <a:r>
              <a:rPr lang="en-SG" sz="2300" b="0" i="0" dirty="0" smtClean="0">
                <a:solidFill>
                  <a:srgbClr val="000000"/>
                </a:solidFill>
                <a:effectLst/>
                <a:latin typeface="Times New Roman" panose="02020603050405020304" pitchFamily="18" charset="0"/>
                <a:cs typeface="Times New Roman" panose="02020603050405020304" pitchFamily="18" charset="0"/>
              </a:rPr>
              <a:t> constituent components,  a </a:t>
            </a:r>
            <a:r>
              <a:rPr lang="en-SG" sz="2300" b="1" i="0" dirty="0" smtClean="0">
                <a:solidFill>
                  <a:srgbClr val="C00000"/>
                </a:solidFill>
                <a:effectLst/>
                <a:latin typeface="Times New Roman" panose="02020603050405020304" pitchFamily="18" charset="0"/>
                <a:cs typeface="Times New Roman" panose="02020603050405020304" pitchFamily="18" charset="0"/>
              </a:rPr>
              <a:t>soma</a:t>
            </a:r>
            <a:r>
              <a:rPr lang="en-SG" sz="2300" b="0" i="0" dirty="0" smtClean="0">
                <a:solidFill>
                  <a:srgbClr val="000000"/>
                </a:solidFill>
                <a:effectLst/>
                <a:latin typeface="Times New Roman" panose="02020603050405020304" pitchFamily="18" charset="0"/>
                <a:cs typeface="Times New Roman" panose="02020603050405020304" pitchFamily="18" charset="0"/>
              </a:rPr>
              <a:t>, which is the body of the neuron, an </a:t>
            </a:r>
            <a:r>
              <a:rPr lang="en-SG" sz="2300" b="1" i="0" dirty="0" smtClean="0">
                <a:solidFill>
                  <a:srgbClr val="C00000"/>
                </a:solidFill>
                <a:effectLst/>
                <a:latin typeface="Times New Roman" panose="02020603050405020304" pitchFamily="18" charset="0"/>
                <a:cs typeface="Times New Roman" panose="02020603050405020304" pitchFamily="18" charset="0"/>
              </a:rPr>
              <a:t>axon</a:t>
            </a:r>
            <a:r>
              <a:rPr lang="en-SG" sz="2300" b="1" i="0" dirty="0" smtClean="0">
                <a:solidFill>
                  <a:srgbClr val="000000"/>
                </a:solidFill>
                <a:effectLst/>
                <a:latin typeface="Times New Roman" panose="02020603050405020304" pitchFamily="18" charset="0"/>
                <a:cs typeface="Times New Roman" panose="02020603050405020304" pitchFamily="18" charset="0"/>
              </a:rPr>
              <a:t>,</a:t>
            </a:r>
            <a:r>
              <a:rPr lang="en-SG" sz="2300" b="0" i="0" dirty="0" smtClean="0">
                <a:solidFill>
                  <a:srgbClr val="000000"/>
                </a:solidFill>
                <a:effectLst/>
                <a:latin typeface="Times New Roman" panose="02020603050405020304" pitchFamily="18" charset="0"/>
                <a:cs typeface="Times New Roman" panose="02020603050405020304" pitchFamily="18" charset="0"/>
              </a:rPr>
              <a:t> and a number of </a:t>
            </a:r>
            <a:r>
              <a:rPr lang="en-SG" sz="2300" b="1" i="0" dirty="0" smtClean="0">
                <a:solidFill>
                  <a:srgbClr val="C00000"/>
                </a:solidFill>
                <a:effectLst/>
                <a:latin typeface="Times New Roman" panose="02020603050405020304" pitchFamily="18" charset="0"/>
                <a:cs typeface="Times New Roman" panose="02020603050405020304" pitchFamily="18" charset="0"/>
              </a:rPr>
              <a:t>dendrites</a:t>
            </a:r>
            <a:r>
              <a:rPr lang="en-SG" sz="2300" b="0" i="0" dirty="0" smtClean="0">
                <a:solidFill>
                  <a:srgbClr val="000000"/>
                </a:solidFill>
                <a:effectLst/>
                <a:latin typeface="Times New Roman" panose="02020603050405020304" pitchFamily="18" charset="0"/>
                <a:cs typeface="Times New Roman" panose="02020603050405020304" pitchFamily="18" charset="0"/>
              </a:rPr>
              <a:t>.</a:t>
            </a:r>
          </a:p>
          <a:p>
            <a:endParaRPr lang="en-SG" sz="2400" b="0" i="0" dirty="0" smtClean="0">
              <a:solidFill>
                <a:srgbClr val="000000"/>
              </a:solidFill>
              <a:effectLst/>
              <a:latin typeface="Times New Roman" panose="02020603050405020304" pitchFamily="18" charset="0"/>
              <a:cs typeface="Times New Roman" panose="02020603050405020304" pitchFamily="18" charset="0"/>
            </a:endParaRPr>
          </a:p>
          <a:p>
            <a:endParaRPr lang="en-SG" sz="2400" b="0" i="0" dirty="0" smtClean="0">
              <a:solidFill>
                <a:srgbClr val="000000"/>
              </a:solidFill>
              <a:effectLst/>
              <a:latin typeface="Times New Roman" panose="02020603050405020304" pitchFamily="18" charset="0"/>
              <a:cs typeface="Times New Roman" panose="02020603050405020304" pitchFamily="18" charset="0"/>
            </a:endParaRPr>
          </a:p>
          <a:p>
            <a:endParaRPr lang="en-SG" sz="2400" b="0" i="0" dirty="0" smtClean="0">
              <a:solidFill>
                <a:srgbClr val="000000"/>
              </a:solidFill>
              <a:effectLst/>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endParaRPr lang="en-SG" sz="24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0" y="40445"/>
            <a:ext cx="12192000" cy="1104900"/>
          </a:xfrm>
          <a:prstGeom prst="rect">
            <a:avLst/>
          </a:prstGeom>
        </p:spPr>
      </p:pic>
      <p:sp>
        <p:nvSpPr>
          <p:cNvPr id="7" name="TextBox 6"/>
          <p:cNvSpPr txBox="1"/>
          <p:nvPr/>
        </p:nvSpPr>
        <p:spPr>
          <a:xfrm>
            <a:off x="3638131" y="408229"/>
            <a:ext cx="6320117" cy="646331"/>
          </a:xfrm>
          <a:prstGeom prst="rect">
            <a:avLst/>
          </a:prstGeom>
          <a:noFill/>
        </p:spPr>
        <p:txBody>
          <a:bodyPr wrap="square" rtlCol="0">
            <a:spAutoFit/>
          </a:bodyPr>
          <a:lstStyle/>
          <a:p>
            <a:r>
              <a:rPr lang="en-SG" sz="3600" b="1" u="sng" dirty="0" smtClean="0">
                <a:latin typeface="Monotype Corsiva" panose="03010101010201010101" pitchFamily="66" charset="0"/>
              </a:rPr>
              <a:t>Biological Neuron</a:t>
            </a:r>
            <a:endParaRPr lang="en-SG" sz="3600" b="1" u="sng" dirty="0">
              <a:latin typeface="Monotype Corsiva" panose="03010101010201010101" pitchFamily="66" charset="0"/>
            </a:endParaRPr>
          </a:p>
        </p:txBody>
      </p:sp>
    </p:spTree>
    <p:extLst>
      <p:ext uri="{BB962C8B-B14F-4D97-AF65-F5344CB8AC3E}">
        <p14:creationId xmlns:p14="http://schemas.microsoft.com/office/powerpoint/2010/main" val="288598188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12192000" cy="1210954"/>
          </a:xfrm>
          <a:prstGeom prst="rect">
            <a:avLst/>
          </a:prstGeom>
        </p:spPr>
      </p:pic>
      <p:pic>
        <p:nvPicPr>
          <p:cNvPr id="4" name="Picture 3"/>
          <p:cNvPicPr>
            <a:picLocks noChangeAspect="1"/>
          </p:cNvPicPr>
          <p:nvPr/>
        </p:nvPicPr>
        <p:blipFill>
          <a:blip r:embed="rId3"/>
          <a:stretch>
            <a:fillRect/>
          </a:stretch>
        </p:blipFill>
        <p:spPr>
          <a:xfrm>
            <a:off x="270598" y="712809"/>
            <a:ext cx="10404764" cy="6178430"/>
          </a:xfrm>
          <a:prstGeom prst="rect">
            <a:avLst/>
          </a:prstGeom>
        </p:spPr>
      </p:pic>
      <p:sp>
        <p:nvSpPr>
          <p:cNvPr id="5" name="Rectangle 4"/>
          <p:cNvSpPr/>
          <p:nvPr/>
        </p:nvSpPr>
        <p:spPr>
          <a:xfrm>
            <a:off x="2452255" y="33239"/>
            <a:ext cx="10557163" cy="646331"/>
          </a:xfrm>
          <a:prstGeom prst="rect">
            <a:avLst/>
          </a:prstGeom>
        </p:spPr>
        <p:txBody>
          <a:bodyPr wrap="square">
            <a:spAutoFit/>
          </a:bodyPr>
          <a:lstStyle/>
          <a:p>
            <a:r>
              <a:rPr lang="en-US" sz="3600" b="1" dirty="0" smtClean="0">
                <a:latin typeface="Monotype Corsiva" panose="03010101010201010101" pitchFamily="66" charset="0"/>
              </a:rPr>
              <a:t>Perceptron Training Algorithm</a:t>
            </a:r>
            <a:endParaRPr lang="en-US" sz="3600" b="1" dirty="0">
              <a:latin typeface="Monotype Corsiva" panose="03010101010201010101" pitchFamily="66" charset="0"/>
            </a:endParaRPr>
          </a:p>
        </p:txBody>
      </p:sp>
    </p:spTree>
    <p:extLst>
      <p:ext uri="{BB962C8B-B14F-4D97-AF65-F5344CB8AC3E}">
        <p14:creationId xmlns:p14="http://schemas.microsoft.com/office/powerpoint/2010/main" val="386570222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12192000" cy="1210954"/>
          </a:xfrm>
          <a:prstGeom prst="rect">
            <a:avLst/>
          </a:prstGeom>
        </p:spPr>
      </p:pic>
      <p:sp>
        <p:nvSpPr>
          <p:cNvPr id="3" name="TextBox 2"/>
          <p:cNvSpPr txBox="1"/>
          <p:nvPr/>
        </p:nvSpPr>
        <p:spPr>
          <a:xfrm>
            <a:off x="3509682" y="236145"/>
            <a:ext cx="7651376" cy="646331"/>
          </a:xfrm>
          <a:prstGeom prst="rect">
            <a:avLst/>
          </a:prstGeom>
          <a:noFill/>
        </p:spPr>
        <p:txBody>
          <a:bodyPr wrap="square" rtlCol="0">
            <a:spAutoFit/>
          </a:bodyPr>
          <a:lstStyle/>
          <a:p>
            <a:r>
              <a:rPr lang="en-SG" sz="3600" dirty="0" smtClean="0">
                <a:latin typeface="Monotype Corsiva" panose="03010101010201010101" pitchFamily="66" charset="0"/>
              </a:rPr>
              <a:t>Perceptron Training - Example</a:t>
            </a:r>
            <a:endParaRPr lang="en-SG" sz="3600" dirty="0">
              <a:latin typeface="Monotype Corsiva" panose="03010101010201010101" pitchFamily="66" charset="0"/>
            </a:endParaRPr>
          </a:p>
        </p:txBody>
      </p:sp>
      <p:sp>
        <p:nvSpPr>
          <p:cNvPr id="4" name="Rectangle 3"/>
          <p:cNvSpPr/>
          <p:nvPr/>
        </p:nvSpPr>
        <p:spPr>
          <a:xfrm>
            <a:off x="147917" y="1326076"/>
            <a:ext cx="12044083" cy="4893647"/>
          </a:xfrm>
          <a:prstGeom prst="rect">
            <a:avLst/>
          </a:prstGeom>
        </p:spPr>
        <p:txBody>
          <a:bodyPr wrap="square">
            <a:spAutoFit/>
          </a:bodyPr>
          <a:lstStyle/>
          <a:p>
            <a:pPr marL="342900" indent="-342900">
              <a:buFont typeface="Wingdings" panose="05000000000000000000" pitchFamily="2" charset="2"/>
              <a:buChar char="v"/>
            </a:pPr>
            <a:r>
              <a:rPr lang="en-SG" sz="2400" i="1" dirty="0" smtClean="0">
                <a:solidFill>
                  <a:srgbClr val="231F20"/>
                </a:solidFill>
                <a:latin typeface="Times New Roman" panose="02020603050405020304" pitchFamily="18" charset="0"/>
                <a:cs typeface="Times New Roman" panose="02020603050405020304" pitchFamily="18" charset="0"/>
              </a:rPr>
              <a:t>Consider a </a:t>
            </a:r>
            <a:r>
              <a:rPr lang="en-SG" sz="2400" i="1" dirty="0">
                <a:solidFill>
                  <a:srgbClr val="231F20"/>
                </a:solidFill>
                <a:latin typeface="Times New Roman" panose="02020603050405020304" pitchFamily="18" charset="0"/>
                <a:cs typeface="Times New Roman" panose="02020603050405020304" pitchFamily="18" charset="0"/>
              </a:rPr>
              <a:t>simple example</a:t>
            </a:r>
            <a:r>
              <a:rPr lang="en-SG" sz="2400" dirty="0">
                <a:solidFill>
                  <a:srgbClr val="231F20"/>
                </a:solidFill>
                <a:latin typeface="Times New Roman" panose="02020603050405020304" pitchFamily="18" charset="0"/>
                <a:cs typeface="Times New Roman" panose="02020603050405020304" pitchFamily="18" charset="0"/>
              </a:rPr>
              <a:t>: we will see how a perceptron can learn </a:t>
            </a:r>
            <a:r>
              <a:rPr lang="en-SG" sz="2400" dirty="0" smtClean="0">
                <a:solidFill>
                  <a:srgbClr val="231F20"/>
                </a:solidFill>
                <a:latin typeface="Times New Roman" panose="02020603050405020304" pitchFamily="18" charset="0"/>
                <a:cs typeface="Times New Roman" panose="02020603050405020304" pitchFamily="18" charset="0"/>
              </a:rPr>
              <a:t>to  represent </a:t>
            </a:r>
            <a:r>
              <a:rPr lang="en-SG" sz="2400" dirty="0">
                <a:solidFill>
                  <a:srgbClr val="231F20"/>
                </a:solidFill>
                <a:latin typeface="Times New Roman" panose="02020603050405020304" pitchFamily="18" charset="0"/>
                <a:cs typeface="Times New Roman" panose="02020603050405020304" pitchFamily="18" charset="0"/>
              </a:rPr>
              <a:t>the </a:t>
            </a:r>
            <a:r>
              <a:rPr lang="en-SG" sz="2400" b="1" dirty="0">
                <a:solidFill>
                  <a:srgbClr val="231F20"/>
                </a:solidFill>
                <a:latin typeface="Times New Roman" panose="02020603050405020304" pitchFamily="18" charset="0"/>
                <a:cs typeface="Times New Roman" panose="02020603050405020304" pitchFamily="18" charset="0"/>
              </a:rPr>
              <a:t>logical-OR function </a:t>
            </a:r>
            <a:r>
              <a:rPr lang="en-SG" sz="2400" dirty="0">
                <a:solidFill>
                  <a:srgbClr val="231F20"/>
                </a:solidFill>
                <a:latin typeface="Times New Roman" panose="02020603050405020304" pitchFamily="18" charset="0"/>
                <a:cs typeface="Times New Roman" panose="02020603050405020304" pitchFamily="18" charset="0"/>
              </a:rPr>
              <a:t>for two inputs</a:t>
            </a:r>
            <a:r>
              <a:rPr lang="en-SG" sz="2400" dirty="0" smtClean="0">
                <a:solidFill>
                  <a:srgbClr val="231F20"/>
                </a:solidFill>
                <a:latin typeface="Times New Roman" panose="02020603050405020304" pitchFamily="18" charset="0"/>
                <a:cs typeface="Times New Roman" panose="02020603050405020304" pitchFamily="18" charset="0"/>
              </a:rPr>
              <a:t>.</a:t>
            </a:r>
          </a:p>
          <a:p>
            <a:endParaRPr lang="en-SG" sz="2400" dirty="0" smtClean="0">
              <a:solidFill>
                <a:srgbClr val="231F20"/>
              </a:solidFill>
              <a:latin typeface="Times New Roman" panose="02020603050405020304" pitchFamily="18" charset="0"/>
              <a:cs typeface="Times New Roman" panose="02020603050405020304" pitchFamily="18" charset="0"/>
            </a:endParaRPr>
          </a:p>
          <a:p>
            <a:r>
              <a:rPr lang="en-SG" sz="2400" dirty="0" smtClean="0">
                <a:solidFill>
                  <a:srgbClr val="231F20"/>
                </a:solidFill>
                <a:latin typeface="Times New Roman" panose="02020603050405020304" pitchFamily="18" charset="0"/>
                <a:cs typeface="Times New Roman" panose="02020603050405020304" pitchFamily="18" charset="0"/>
              </a:rPr>
              <a:t>We </a:t>
            </a:r>
            <a:r>
              <a:rPr lang="en-SG" sz="2400" dirty="0">
                <a:solidFill>
                  <a:srgbClr val="231F20"/>
                </a:solidFill>
                <a:latin typeface="Times New Roman" panose="02020603050405020304" pitchFamily="18" charset="0"/>
                <a:cs typeface="Times New Roman" panose="02020603050405020304" pitchFamily="18" charset="0"/>
              </a:rPr>
              <a:t>will use a </a:t>
            </a:r>
            <a:r>
              <a:rPr lang="en-SG" sz="2400" b="1" dirty="0">
                <a:solidFill>
                  <a:srgbClr val="231F20"/>
                </a:solidFill>
                <a:latin typeface="Times New Roman" panose="02020603050405020304" pitchFamily="18" charset="0"/>
                <a:cs typeface="Times New Roman" panose="02020603050405020304" pitchFamily="18" charset="0"/>
              </a:rPr>
              <a:t>threshold</a:t>
            </a:r>
            <a:r>
              <a:rPr lang="en-SG" sz="2400" dirty="0">
                <a:solidFill>
                  <a:srgbClr val="231F20"/>
                </a:solidFill>
                <a:latin typeface="Times New Roman" panose="02020603050405020304" pitchFamily="18" charset="0"/>
                <a:cs typeface="Times New Roman" panose="02020603050405020304" pitchFamily="18" charset="0"/>
              </a:rPr>
              <a:t> </a:t>
            </a:r>
            <a:r>
              <a:rPr lang="en-SG" sz="2400" dirty="0" smtClean="0">
                <a:solidFill>
                  <a:srgbClr val="231F20"/>
                </a:solidFill>
                <a:latin typeface="Times New Roman" panose="02020603050405020304" pitchFamily="18" charset="0"/>
                <a:cs typeface="Times New Roman" panose="02020603050405020304" pitchFamily="18" charset="0"/>
              </a:rPr>
              <a:t>of zero </a:t>
            </a:r>
            <a:r>
              <a:rPr lang="en-SG" sz="2400" dirty="0">
                <a:solidFill>
                  <a:srgbClr val="231F20"/>
                </a:solidFill>
                <a:latin typeface="Times New Roman" panose="02020603050405020304" pitchFamily="18" charset="0"/>
                <a:cs typeface="Times New Roman" panose="02020603050405020304" pitchFamily="18" charset="0"/>
              </a:rPr>
              <a:t>(</a:t>
            </a:r>
            <a:r>
              <a:rPr lang="en-SG" sz="2400" b="1" i="1" dirty="0">
                <a:solidFill>
                  <a:srgbClr val="231F20"/>
                </a:solidFill>
                <a:latin typeface="Times New Roman" panose="02020603050405020304" pitchFamily="18" charset="0"/>
                <a:cs typeface="Times New Roman" panose="02020603050405020304" pitchFamily="18" charset="0"/>
              </a:rPr>
              <a:t>t </a:t>
            </a:r>
            <a:r>
              <a:rPr lang="en-SG" sz="2400" b="1" dirty="0">
                <a:solidFill>
                  <a:srgbClr val="231F20"/>
                </a:solidFill>
                <a:latin typeface="Times New Roman" panose="02020603050405020304" pitchFamily="18" charset="0"/>
                <a:cs typeface="Times New Roman" panose="02020603050405020304" pitchFamily="18" charset="0"/>
              </a:rPr>
              <a:t>= 0</a:t>
            </a:r>
            <a:r>
              <a:rPr lang="en-SG" sz="2400" dirty="0">
                <a:solidFill>
                  <a:srgbClr val="231F20"/>
                </a:solidFill>
                <a:latin typeface="Times New Roman" panose="02020603050405020304" pitchFamily="18" charset="0"/>
                <a:cs typeface="Times New Roman" panose="02020603050405020304" pitchFamily="18" charset="0"/>
              </a:rPr>
              <a:t>) and a </a:t>
            </a:r>
            <a:r>
              <a:rPr lang="en-SG" sz="2400" b="1" dirty="0">
                <a:solidFill>
                  <a:srgbClr val="231F20"/>
                </a:solidFill>
                <a:latin typeface="Times New Roman" panose="02020603050405020304" pitchFamily="18" charset="0"/>
                <a:cs typeface="Times New Roman" panose="02020603050405020304" pitchFamily="18" charset="0"/>
              </a:rPr>
              <a:t>learning rate </a:t>
            </a:r>
            <a:r>
              <a:rPr lang="en-SG" sz="2400" dirty="0">
                <a:solidFill>
                  <a:srgbClr val="231F20"/>
                </a:solidFill>
                <a:latin typeface="Times New Roman" panose="02020603050405020304" pitchFamily="18" charset="0"/>
                <a:cs typeface="Times New Roman" panose="02020603050405020304" pitchFamily="18" charset="0"/>
              </a:rPr>
              <a:t>of </a:t>
            </a:r>
            <a:r>
              <a:rPr lang="en-SG" sz="2400" b="1" dirty="0">
                <a:solidFill>
                  <a:srgbClr val="231F20"/>
                </a:solidFill>
                <a:latin typeface="Times New Roman" panose="02020603050405020304" pitchFamily="18" charset="0"/>
                <a:cs typeface="Times New Roman" panose="02020603050405020304" pitchFamily="18" charset="0"/>
              </a:rPr>
              <a:t>0.2</a:t>
            </a:r>
            <a:r>
              <a:rPr lang="en-SG" sz="2400" b="1" dirty="0" smtClean="0">
                <a:solidFill>
                  <a:srgbClr val="231F20"/>
                </a:solidFill>
                <a:latin typeface="Times New Roman" panose="02020603050405020304" pitchFamily="18" charset="0"/>
                <a:cs typeface="Times New Roman" panose="02020603050405020304" pitchFamily="18" charset="0"/>
              </a:rPr>
              <a:t>.</a:t>
            </a:r>
          </a:p>
          <a:p>
            <a:endParaRPr lang="en-SG" sz="2400" dirty="0">
              <a:solidFill>
                <a:srgbClr val="231F20"/>
              </a:solidFill>
              <a:latin typeface="Times New Roman" panose="02020603050405020304" pitchFamily="18" charset="0"/>
              <a:cs typeface="Times New Roman" panose="02020603050405020304" pitchFamily="18" charset="0"/>
            </a:endParaRPr>
          </a:p>
          <a:p>
            <a:endParaRPr lang="en-SG" sz="2400" dirty="0">
              <a:solidFill>
                <a:srgbClr val="231F20"/>
              </a:solidFill>
              <a:latin typeface="Times New Roman" panose="02020603050405020304" pitchFamily="18" charset="0"/>
              <a:cs typeface="Times New Roman" panose="02020603050405020304" pitchFamily="18" charset="0"/>
            </a:endParaRPr>
          </a:p>
          <a:p>
            <a:r>
              <a:rPr lang="en-SG" sz="2400" dirty="0">
                <a:solidFill>
                  <a:srgbClr val="231F20"/>
                </a:solidFill>
                <a:latin typeface="Times New Roman" panose="02020603050405020304" pitchFamily="18" charset="0"/>
                <a:cs typeface="Times New Roman" panose="02020603050405020304" pitchFamily="18" charset="0"/>
              </a:rPr>
              <a:t>First, the </a:t>
            </a:r>
            <a:r>
              <a:rPr lang="en-SG" sz="2400" b="1" dirty="0">
                <a:solidFill>
                  <a:srgbClr val="231F20"/>
                </a:solidFill>
                <a:latin typeface="Times New Roman" panose="02020603050405020304" pitchFamily="18" charset="0"/>
                <a:cs typeface="Times New Roman" panose="02020603050405020304" pitchFamily="18" charset="0"/>
              </a:rPr>
              <a:t>weight</a:t>
            </a:r>
            <a:r>
              <a:rPr lang="en-SG" sz="2400" dirty="0">
                <a:solidFill>
                  <a:srgbClr val="231F20"/>
                </a:solidFill>
                <a:latin typeface="Times New Roman" panose="02020603050405020304" pitchFamily="18" charset="0"/>
                <a:cs typeface="Times New Roman" panose="02020603050405020304" pitchFamily="18" charset="0"/>
              </a:rPr>
              <a:t> associated with each of the two inputs is initialized to </a:t>
            </a:r>
            <a:r>
              <a:rPr lang="en-SG" sz="2400" dirty="0" smtClean="0">
                <a:solidFill>
                  <a:srgbClr val="231F20"/>
                </a:solidFill>
                <a:latin typeface="Times New Roman" panose="02020603050405020304" pitchFamily="18" charset="0"/>
                <a:cs typeface="Times New Roman" panose="02020603050405020304" pitchFamily="18" charset="0"/>
              </a:rPr>
              <a:t>a random </a:t>
            </a:r>
            <a:r>
              <a:rPr lang="en-SG" sz="2400" dirty="0">
                <a:solidFill>
                  <a:srgbClr val="231F20"/>
                </a:solidFill>
                <a:latin typeface="Times New Roman" panose="02020603050405020304" pitchFamily="18" charset="0"/>
                <a:cs typeface="Times New Roman" panose="02020603050405020304" pitchFamily="18" charset="0"/>
              </a:rPr>
              <a:t>value between </a:t>
            </a:r>
            <a:r>
              <a:rPr lang="en-SG" sz="2400" b="1" dirty="0">
                <a:solidFill>
                  <a:srgbClr val="231F20"/>
                </a:solidFill>
                <a:latin typeface="Times New Roman" panose="02020603050405020304" pitchFamily="18" charset="0"/>
                <a:cs typeface="Times New Roman" panose="02020603050405020304" pitchFamily="18" charset="0"/>
              </a:rPr>
              <a:t>1 and +1:</a:t>
            </a:r>
          </a:p>
          <a:p>
            <a:r>
              <a:rPr lang="en-SG" sz="2400" dirty="0">
                <a:solidFill>
                  <a:srgbClr val="231F20"/>
                </a:solidFill>
                <a:latin typeface="Times New Roman" panose="02020603050405020304" pitchFamily="18" charset="0"/>
                <a:cs typeface="Times New Roman" panose="02020603050405020304" pitchFamily="18" charset="0"/>
              </a:rPr>
              <a:t>w1 = 0.2</a:t>
            </a:r>
          </a:p>
          <a:p>
            <a:r>
              <a:rPr lang="en-SG" sz="2400" dirty="0">
                <a:solidFill>
                  <a:srgbClr val="231F20"/>
                </a:solidFill>
                <a:latin typeface="Times New Roman" panose="02020603050405020304" pitchFamily="18" charset="0"/>
                <a:cs typeface="Times New Roman" panose="02020603050405020304" pitchFamily="18" charset="0"/>
              </a:rPr>
              <a:t>w2 = </a:t>
            </a:r>
            <a:r>
              <a:rPr lang="en-SG" sz="2400" dirty="0" smtClean="0">
                <a:solidFill>
                  <a:srgbClr val="231F20"/>
                </a:solidFill>
                <a:latin typeface="Times New Roman" panose="02020603050405020304" pitchFamily="18" charset="0"/>
                <a:cs typeface="Times New Roman" panose="02020603050405020304" pitchFamily="18" charset="0"/>
              </a:rPr>
              <a:t>0.4</a:t>
            </a:r>
          </a:p>
          <a:p>
            <a:endParaRPr lang="en-SG" sz="2400" dirty="0">
              <a:solidFill>
                <a:srgbClr val="231F20"/>
              </a:solidFill>
              <a:latin typeface="Times New Roman" panose="02020603050405020304" pitchFamily="18" charset="0"/>
              <a:cs typeface="Times New Roman" panose="02020603050405020304" pitchFamily="18" charset="0"/>
            </a:endParaRPr>
          </a:p>
          <a:p>
            <a:r>
              <a:rPr lang="en-SG" sz="2400" dirty="0">
                <a:solidFill>
                  <a:srgbClr val="231F20"/>
                </a:solidFill>
                <a:latin typeface="Times New Roman" panose="02020603050405020304" pitchFamily="18" charset="0"/>
                <a:cs typeface="Times New Roman" panose="02020603050405020304" pitchFamily="18" charset="0"/>
              </a:rPr>
              <a:t>Now, the first epoch is run through. The training data will consist of </a:t>
            </a:r>
            <a:r>
              <a:rPr lang="en-SG" sz="2400" dirty="0" smtClean="0">
                <a:solidFill>
                  <a:srgbClr val="231F20"/>
                </a:solidFill>
                <a:latin typeface="Times New Roman" panose="02020603050405020304" pitchFamily="18" charset="0"/>
                <a:cs typeface="Times New Roman" panose="02020603050405020304" pitchFamily="18" charset="0"/>
              </a:rPr>
              <a:t>the four </a:t>
            </a:r>
            <a:r>
              <a:rPr lang="en-SG" sz="2400" dirty="0">
                <a:solidFill>
                  <a:srgbClr val="231F20"/>
                </a:solidFill>
                <a:latin typeface="Times New Roman" panose="02020603050405020304" pitchFamily="18" charset="0"/>
                <a:cs typeface="Times New Roman" panose="02020603050405020304" pitchFamily="18" charset="0"/>
              </a:rPr>
              <a:t>combinations of 1’s and 0’s possible with two inputs.</a:t>
            </a:r>
            <a:endParaRPr lang="en-SG"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6513897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570249" y="3980329"/>
            <a:ext cx="8621751" cy="2412205"/>
          </a:xfrm>
          <a:prstGeom prst="rect">
            <a:avLst/>
          </a:prstGeom>
        </p:spPr>
      </p:pic>
      <p:pic>
        <p:nvPicPr>
          <p:cNvPr id="2" name="Picture 1"/>
          <p:cNvPicPr>
            <a:picLocks noChangeAspect="1"/>
          </p:cNvPicPr>
          <p:nvPr/>
        </p:nvPicPr>
        <p:blipFill>
          <a:blip r:embed="rId3"/>
          <a:stretch>
            <a:fillRect/>
          </a:stretch>
        </p:blipFill>
        <p:spPr>
          <a:xfrm>
            <a:off x="0" y="0"/>
            <a:ext cx="12192000" cy="1210954"/>
          </a:xfrm>
          <a:prstGeom prst="rect">
            <a:avLst/>
          </a:prstGeom>
        </p:spPr>
      </p:pic>
      <p:sp>
        <p:nvSpPr>
          <p:cNvPr id="3" name="Rectangle 2"/>
          <p:cNvSpPr/>
          <p:nvPr/>
        </p:nvSpPr>
        <p:spPr>
          <a:xfrm>
            <a:off x="156880" y="1090136"/>
            <a:ext cx="12035120" cy="5693866"/>
          </a:xfrm>
          <a:prstGeom prst="rect">
            <a:avLst/>
          </a:prstGeom>
        </p:spPr>
        <p:txBody>
          <a:bodyPr wrap="square">
            <a:spAutoFit/>
          </a:bodyPr>
          <a:lstStyle/>
          <a:p>
            <a:r>
              <a:rPr lang="en-SG" sz="2400" b="1" dirty="0" smtClean="0">
                <a:solidFill>
                  <a:srgbClr val="231F20"/>
                </a:solidFill>
                <a:latin typeface="Times New Roman" panose="02020603050405020304" pitchFamily="18" charset="0"/>
                <a:cs typeface="Times New Roman" panose="02020603050405020304" pitchFamily="18" charset="0"/>
              </a:rPr>
              <a:t>Epoch 1</a:t>
            </a:r>
          </a:p>
          <a:p>
            <a:endParaRPr lang="en-SG" sz="2400" dirty="0">
              <a:solidFill>
                <a:srgbClr val="231F20"/>
              </a:solidFill>
              <a:latin typeface="Times New Roman" panose="02020603050405020304" pitchFamily="18" charset="0"/>
              <a:cs typeface="Times New Roman" panose="02020603050405020304" pitchFamily="18" charset="0"/>
            </a:endParaRPr>
          </a:p>
          <a:p>
            <a:r>
              <a:rPr lang="en-SG" sz="2400" dirty="0" smtClean="0">
                <a:solidFill>
                  <a:srgbClr val="231F20"/>
                </a:solidFill>
                <a:latin typeface="Times New Roman" panose="02020603050405020304" pitchFamily="18" charset="0"/>
                <a:cs typeface="Times New Roman" panose="02020603050405020304" pitchFamily="18" charset="0"/>
              </a:rPr>
              <a:t>Hence</a:t>
            </a:r>
            <a:r>
              <a:rPr lang="en-SG" sz="2400" dirty="0">
                <a:solidFill>
                  <a:srgbClr val="231F20"/>
                </a:solidFill>
                <a:latin typeface="Times New Roman" panose="02020603050405020304" pitchFamily="18" charset="0"/>
                <a:cs typeface="Times New Roman" panose="02020603050405020304" pitchFamily="18" charset="0"/>
              </a:rPr>
              <a:t>, our first piece of training data is</a:t>
            </a:r>
          </a:p>
          <a:p>
            <a:r>
              <a:rPr lang="en-SG" sz="2400" dirty="0">
                <a:solidFill>
                  <a:srgbClr val="231F20"/>
                </a:solidFill>
                <a:latin typeface="Times New Roman" panose="02020603050405020304" pitchFamily="18" charset="0"/>
                <a:cs typeface="Times New Roman" panose="02020603050405020304" pitchFamily="18" charset="0"/>
              </a:rPr>
              <a:t>x1 = 0</a:t>
            </a:r>
          </a:p>
          <a:p>
            <a:r>
              <a:rPr lang="en-SG" sz="2400" dirty="0">
                <a:solidFill>
                  <a:srgbClr val="231F20"/>
                </a:solidFill>
                <a:latin typeface="Times New Roman" panose="02020603050405020304" pitchFamily="18" charset="0"/>
                <a:cs typeface="Times New Roman" panose="02020603050405020304" pitchFamily="18" charset="0"/>
              </a:rPr>
              <a:t>x2 = 0</a:t>
            </a:r>
          </a:p>
          <a:p>
            <a:r>
              <a:rPr lang="en-SG" sz="2400" dirty="0">
                <a:solidFill>
                  <a:srgbClr val="231F20"/>
                </a:solidFill>
                <a:latin typeface="Times New Roman" panose="02020603050405020304" pitchFamily="18" charset="0"/>
                <a:cs typeface="Times New Roman" panose="02020603050405020304" pitchFamily="18" charset="0"/>
              </a:rPr>
              <a:t>and our expected output is </a:t>
            </a:r>
            <a:r>
              <a:rPr lang="en-SG" sz="2400" i="1" dirty="0">
                <a:solidFill>
                  <a:srgbClr val="231F20"/>
                </a:solidFill>
                <a:latin typeface="Times New Roman" panose="02020603050405020304" pitchFamily="18" charset="0"/>
                <a:cs typeface="Times New Roman" panose="02020603050405020304" pitchFamily="18" charset="0"/>
              </a:rPr>
              <a:t>x</a:t>
            </a:r>
            <a:r>
              <a:rPr lang="en-SG" sz="2400" dirty="0">
                <a:solidFill>
                  <a:srgbClr val="231F20"/>
                </a:solidFill>
                <a:latin typeface="Times New Roman" panose="02020603050405020304" pitchFamily="18" charset="0"/>
                <a:cs typeface="Times New Roman" panose="02020603050405020304" pitchFamily="18" charset="0"/>
              </a:rPr>
              <a:t>1 </a:t>
            </a:r>
            <a:r>
              <a:rPr lang="en-SG" sz="2400" i="1" dirty="0">
                <a:solidFill>
                  <a:srgbClr val="231F20"/>
                </a:solidFill>
                <a:latin typeface="Times New Roman" panose="02020603050405020304" pitchFamily="18" charset="0"/>
                <a:cs typeface="Times New Roman" panose="02020603050405020304" pitchFamily="18" charset="0"/>
              </a:rPr>
              <a:t>∨ x</a:t>
            </a:r>
            <a:r>
              <a:rPr lang="en-SG" sz="2400" dirty="0">
                <a:solidFill>
                  <a:srgbClr val="231F20"/>
                </a:solidFill>
                <a:latin typeface="Times New Roman" panose="02020603050405020304" pitchFamily="18" charset="0"/>
                <a:cs typeface="Times New Roman" panose="02020603050405020304" pitchFamily="18" charset="0"/>
              </a:rPr>
              <a:t>2 = 0.</a:t>
            </a:r>
          </a:p>
          <a:p>
            <a:endParaRPr lang="en-SG" sz="2400" dirty="0" smtClean="0">
              <a:solidFill>
                <a:srgbClr val="231F20"/>
              </a:solidFill>
              <a:latin typeface="Times New Roman" panose="02020603050405020304" pitchFamily="18" charset="0"/>
              <a:cs typeface="Times New Roman" panose="02020603050405020304" pitchFamily="18" charset="0"/>
            </a:endParaRPr>
          </a:p>
          <a:p>
            <a:endParaRPr lang="en-SG" sz="2400" dirty="0">
              <a:solidFill>
                <a:srgbClr val="231F20"/>
              </a:solidFill>
              <a:latin typeface="Times New Roman" panose="02020603050405020304" pitchFamily="18" charset="0"/>
              <a:cs typeface="Times New Roman" panose="02020603050405020304" pitchFamily="18" charset="0"/>
            </a:endParaRPr>
          </a:p>
          <a:p>
            <a:r>
              <a:rPr lang="en-SG" sz="2400" dirty="0" smtClean="0">
                <a:solidFill>
                  <a:srgbClr val="231F20"/>
                </a:solidFill>
                <a:latin typeface="Times New Roman" panose="02020603050405020304" pitchFamily="18" charset="0"/>
                <a:cs typeface="Times New Roman" panose="02020603050405020304" pitchFamily="18" charset="0"/>
              </a:rPr>
              <a:t>We </a:t>
            </a:r>
            <a:r>
              <a:rPr lang="en-SG" sz="2400" dirty="0">
                <a:solidFill>
                  <a:srgbClr val="231F20"/>
                </a:solidFill>
                <a:latin typeface="Times New Roman" panose="02020603050405020304" pitchFamily="18" charset="0"/>
                <a:cs typeface="Times New Roman" panose="02020603050405020304" pitchFamily="18" charset="0"/>
              </a:rPr>
              <a:t>apply our formula for </a:t>
            </a:r>
            <a:r>
              <a:rPr lang="en-SG" sz="2400" i="1" dirty="0">
                <a:solidFill>
                  <a:srgbClr val="231F20"/>
                </a:solidFill>
                <a:latin typeface="Times New Roman" panose="02020603050405020304" pitchFamily="18" charset="0"/>
                <a:cs typeface="Times New Roman" panose="02020603050405020304" pitchFamily="18" charset="0"/>
              </a:rPr>
              <a:t>Y</a:t>
            </a:r>
            <a:r>
              <a:rPr lang="en-SG" sz="2400" dirty="0" smtClean="0">
                <a:solidFill>
                  <a:srgbClr val="231F20"/>
                </a:solidFill>
                <a:latin typeface="Times New Roman" panose="02020603050405020304" pitchFamily="18" charset="0"/>
                <a:cs typeface="Times New Roman" panose="02020603050405020304" pitchFamily="18" charset="0"/>
              </a:rPr>
              <a:t>:</a:t>
            </a:r>
          </a:p>
          <a:p>
            <a:endParaRPr lang="en-SG" sz="2400" dirty="0">
              <a:solidFill>
                <a:srgbClr val="231F20"/>
              </a:solidFill>
              <a:latin typeface="Times New Roman" panose="02020603050405020304" pitchFamily="18" charset="0"/>
              <a:cs typeface="Times New Roman" panose="02020603050405020304" pitchFamily="18" charset="0"/>
            </a:endParaRPr>
          </a:p>
          <a:p>
            <a:endParaRPr lang="en-SG" sz="2400" dirty="0" smtClean="0">
              <a:solidFill>
                <a:srgbClr val="231F20"/>
              </a:solidFill>
              <a:latin typeface="Times New Roman" panose="02020603050405020304" pitchFamily="18" charset="0"/>
              <a:cs typeface="Times New Roman" panose="02020603050405020304" pitchFamily="18" charset="0"/>
            </a:endParaRPr>
          </a:p>
          <a:p>
            <a:endParaRPr lang="en-SG" sz="2400" dirty="0">
              <a:solidFill>
                <a:srgbClr val="231F20"/>
              </a:solidFill>
              <a:latin typeface="Times New Roman" panose="02020603050405020304" pitchFamily="18" charset="0"/>
              <a:cs typeface="Times New Roman" panose="02020603050405020304" pitchFamily="18" charset="0"/>
            </a:endParaRPr>
          </a:p>
          <a:p>
            <a:endParaRPr lang="en-SG" sz="2400" dirty="0" smtClean="0">
              <a:solidFill>
                <a:srgbClr val="231F20"/>
              </a:solidFill>
              <a:latin typeface="Times New Roman" panose="02020603050405020304" pitchFamily="18" charset="0"/>
              <a:cs typeface="Times New Roman" panose="02020603050405020304" pitchFamily="18" charset="0"/>
            </a:endParaRPr>
          </a:p>
          <a:p>
            <a:endParaRPr lang="en-SG" sz="2400" dirty="0" smtClean="0">
              <a:solidFill>
                <a:srgbClr val="231F20"/>
              </a:solidFill>
              <a:latin typeface="Times New Roman" panose="02020603050405020304" pitchFamily="18" charset="0"/>
              <a:cs typeface="Times New Roman" panose="02020603050405020304" pitchFamily="18" charset="0"/>
            </a:endParaRPr>
          </a:p>
          <a:p>
            <a:r>
              <a:rPr lang="en-SG" sz="2400" dirty="0">
                <a:latin typeface="Times New Roman" panose="02020603050405020304" pitchFamily="18" charset="0"/>
                <a:cs typeface="Times New Roman" panose="02020603050405020304" pitchFamily="18" charset="0"/>
              </a:rPr>
              <a:t>Hence, the output </a:t>
            </a:r>
            <a:r>
              <a:rPr lang="en-SG" sz="2400" b="1" dirty="0">
                <a:latin typeface="Times New Roman" panose="02020603050405020304" pitchFamily="18" charset="0"/>
                <a:cs typeface="Times New Roman" panose="02020603050405020304" pitchFamily="18" charset="0"/>
              </a:rPr>
              <a:t>Y is as expected</a:t>
            </a:r>
            <a:r>
              <a:rPr lang="en-SG" sz="2400" dirty="0">
                <a:latin typeface="Times New Roman" panose="02020603050405020304" pitchFamily="18" charset="0"/>
                <a:cs typeface="Times New Roman" panose="02020603050405020304" pitchFamily="18" charset="0"/>
              </a:rPr>
              <a:t>, and the error, </a:t>
            </a:r>
            <a:r>
              <a:rPr lang="en-SG" sz="2800" b="1" dirty="0">
                <a:latin typeface="Times New Roman" panose="02020603050405020304" pitchFamily="18" charset="0"/>
                <a:cs typeface="Times New Roman" panose="02020603050405020304" pitchFamily="18" charset="0"/>
              </a:rPr>
              <a:t>e</a:t>
            </a:r>
            <a:r>
              <a:rPr lang="en-SG" sz="2400" dirty="0">
                <a:latin typeface="Times New Roman" panose="02020603050405020304" pitchFamily="18" charset="0"/>
                <a:cs typeface="Times New Roman" panose="02020603050405020304" pitchFamily="18" charset="0"/>
              </a:rPr>
              <a:t>, is therefore </a:t>
            </a:r>
            <a:r>
              <a:rPr lang="en-SG" sz="2400" b="1" dirty="0">
                <a:latin typeface="Times New Roman" panose="02020603050405020304" pitchFamily="18" charset="0"/>
                <a:cs typeface="Times New Roman" panose="02020603050405020304" pitchFamily="18" charset="0"/>
              </a:rPr>
              <a:t>0. </a:t>
            </a:r>
            <a:r>
              <a:rPr lang="en-SG" sz="2400" dirty="0">
                <a:latin typeface="Times New Roman" panose="02020603050405020304" pitchFamily="18" charset="0"/>
                <a:cs typeface="Times New Roman" panose="02020603050405020304" pitchFamily="18" charset="0"/>
              </a:rPr>
              <a:t>So </a:t>
            </a:r>
            <a:r>
              <a:rPr lang="en-SG" sz="2400" dirty="0" smtClean="0">
                <a:latin typeface="Times New Roman" panose="02020603050405020304" pitchFamily="18" charset="0"/>
                <a:cs typeface="Times New Roman" panose="02020603050405020304" pitchFamily="18" charset="0"/>
              </a:rPr>
              <a:t>the weights </a:t>
            </a:r>
            <a:r>
              <a:rPr lang="en-SG" sz="2400" dirty="0">
                <a:latin typeface="Times New Roman" panose="02020603050405020304" pitchFamily="18" charset="0"/>
                <a:cs typeface="Times New Roman" panose="02020603050405020304" pitchFamily="18" charset="0"/>
              </a:rPr>
              <a:t>do not change.</a:t>
            </a:r>
          </a:p>
        </p:txBody>
      </p:sp>
    </p:spTree>
    <p:extLst>
      <p:ext uri="{BB962C8B-B14F-4D97-AF65-F5344CB8AC3E}">
        <p14:creationId xmlns:p14="http://schemas.microsoft.com/office/powerpoint/2010/main" val="283468708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76517" y="1210954"/>
            <a:ext cx="6835064" cy="2588278"/>
          </a:xfrm>
          <a:prstGeom prst="rect">
            <a:avLst/>
          </a:prstGeom>
        </p:spPr>
      </p:pic>
      <p:pic>
        <p:nvPicPr>
          <p:cNvPr id="2" name="Picture 1"/>
          <p:cNvPicPr>
            <a:picLocks noChangeAspect="1"/>
          </p:cNvPicPr>
          <p:nvPr/>
        </p:nvPicPr>
        <p:blipFill>
          <a:blip r:embed="rId3"/>
          <a:stretch>
            <a:fillRect/>
          </a:stretch>
        </p:blipFill>
        <p:spPr>
          <a:xfrm>
            <a:off x="0" y="0"/>
            <a:ext cx="12192000" cy="1210954"/>
          </a:xfrm>
          <a:prstGeom prst="rect">
            <a:avLst/>
          </a:prstGeom>
        </p:spPr>
      </p:pic>
      <p:sp>
        <p:nvSpPr>
          <p:cNvPr id="3" name="Rectangle 2"/>
          <p:cNvSpPr/>
          <p:nvPr/>
        </p:nvSpPr>
        <p:spPr>
          <a:xfrm>
            <a:off x="120288" y="1402087"/>
            <a:ext cx="8235524" cy="3323987"/>
          </a:xfrm>
          <a:prstGeom prst="rect">
            <a:avLst/>
          </a:prstGeom>
        </p:spPr>
        <p:txBody>
          <a:bodyPr wrap="none">
            <a:spAutoFit/>
          </a:bodyPr>
          <a:lstStyle/>
          <a:p>
            <a:r>
              <a:rPr lang="en-SG" sz="2400" dirty="0">
                <a:solidFill>
                  <a:srgbClr val="231F20"/>
                </a:solidFill>
                <a:latin typeface="Times New Roman" panose="02020603050405020304" pitchFamily="18" charset="0"/>
                <a:cs typeface="Times New Roman" panose="02020603050405020304" pitchFamily="18" charset="0"/>
              </a:rPr>
              <a:t>Now, for </a:t>
            </a:r>
            <a:r>
              <a:rPr lang="en-SG" sz="2400" i="1" dirty="0">
                <a:solidFill>
                  <a:srgbClr val="231F20"/>
                </a:solidFill>
                <a:latin typeface="Times New Roman" panose="02020603050405020304" pitchFamily="18" charset="0"/>
                <a:cs typeface="Times New Roman" panose="02020603050405020304" pitchFamily="18" charset="0"/>
              </a:rPr>
              <a:t>x</a:t>
            </a:r>
            <a:r>
              <a:rPr lang="en-SG" sz="2400" dirty="0">
                <a:solidFill>
                  <a:srgbClr val="231F20"/>
                </a:solidFill>
                <a:latin typeface="Times New Roman" panose="02020603050405020304" pitchFamily="18" charset="0"/>
                <a:cs typeface="Times New Roman" panose="02020603050405020304" pitchFamily="18" charset="0"/>
              </a:rPr>
              <a:t>1 = 0 and </a:t>
            </a:r>
            <a:r>
              <a:rPr lang="en-SG" sz="2400" i="1" dirty="0">
                <a:solidFill>
                  <a:srgbClr val="231F20"/>
                </a:solidFill>
                <a:latin typeface="Times New Roman" panose="02020603050405020304" pitchFamily="18" charset="0"/>
                <a:cs typeface="Times New Roman" panose="02020603050405020304" pitchFamily="18" charset="0"/>
              </a:rPr>
              <a:t>x</a:t>
            </a:r>
            <a:r>
              <a:rPr lang="en-SG" sz="2400" dirty="0">
                <a:solidFill>
                  <a:srgbClr val="231F20"/>
                </a:solidFill>
                <a:latin typeface="Times New Roman" panose="02020603050405020304" pitchFamily="18" charset="0"/>
                <a:cs typeface="Times New Roman" panose="02020603050405020304" pitchFamily="18" charset="0"/>
              </a:rPr>
              <a:t>2 = </a:t>
            </a:r>
            <a:r>
              <a:rPr lang="en-SG" sz="2400" dirty="0" smtClean="0">
                <a:solidFill>
                  <a:srgbClr val="231F20"/>
                </a:solidFill>
                <a:latin typeface="Times New Roman" panose="02020603050405020304" pitchFamily="18" charset="0"/>
                <a:cs typeface="Times New Roman" panose="02020603050405020304" pitchFamily="18" charset="0"/>
              </a:rPr>
              <a:t>1</a:t>
            </a:r>
          </a:p>
          <a:p>
            <a:endParaRPr lang="en-SG" dirty="0">
              <a:solidFill>
                <a:srgbClr val="231F20"/>
              </a:solidFill>
              <a:latin typeface="Minion-Regular"/>
            </a:endParaRPr>
          </a:p>
          <a:p>
            <a:endParaRPr lang="en-SG" dirty="0" smtClean="0">
              <a:solidFill>
                <a:srgbClr val="231F20"/>
              </a:solidFill>
              <a:latin typeface="Minion-Regular"/>
            </a:endParaRPr>
          </a:p>
          <a:p>
            <a:endParaRPr lang="en-SG" dirty="0">
              <a:solidFill>
                <a:srgbClr val="231F20"/>
              </a:solidFill>
              <a:latin typeface="Minion-Regular"/>
            </a:endParaRPr>
          </a:p>
          <a:p>
            <a:endParaRPr lang="en-SG" dirty="0" smtClean="0">
              <a:solidFill>
                <a:srgbClr val="231F20"/>
              </a:solidFill>
              <a:latin typeface="Minion-Regular"/>
            </a:endParaRPr>
          </a:p>
          <a:p>
            <a:endParaRPr lang="en-SG" dirty="0">
              <a:solidFill>
                <a:srgbClr val="231F20"/>
              </a:solidFill>
              <a:latin typeface="Minion-Regular"/>
            </a:endParaRPr>
          </a:p>
          <a:p>
            <a:endParaRPr lang="en-SG" dirty="0" smtClean="0">
              <a:solidFill>
                <a:srgbClr val="231F20"/>
              </a:solidFill>
              <a:latin typeface="Minion-Regular"/>
            </a:endParaRPr>
          </a:p>
          <a:p>
            <a:endParaRPr lang="en-SG" dirty="0">
              <a:solidFill>
                <a:srgbClr val="231F20"/>
              </a:solidFill>
              <a:latin typeface="Minion-Regular"/>
            </a:endParaRPr>
          </a:p>
          <a:p>
            <a:endParaRPr lang="en-SG" dirty="0" smtClean="0">
              <a:solidFill>
                <a:srgbClr val="231F20"/>
              </a:solidFill>
              <a:latin typeface="Minion-Regular"/>
            </a:endParaRPr>
          </a:p>
          <a:p>
            <a:endParaRPr lang="en-SG" dirty="0">
              <a:solidFill>
                <a:srgbClr val="231F20"/>
              </a:solidFill>
              <a:latin typeface="Minion-Regular"/>
            </a:endParaRPr>
          </a:p>
          <a:p>
            <a:r>
              <a:rPr lang="en-SG" sz="2400" dirty="0">
                <a:latin typeface="Times New Roman" panose="02020603050405020304" pitchFamily="18" charset="0"/>
                <a:cs typeface="Times New Roman" panose="02020603050405020304" pitchFamily="18" charset="0"/>
              </a:rPr>
              <a:t>Again, this is correct, and so the weights do not need to change.</a:t>
            </a:r>
            <a:r>
              <a:rPr lang="en-SG" sz="2400" dirty="0" smtClean="0">
                <a:solidFill>
                  <a:srgbClr val="231F20"/>
                </a:solidFill>
                <a:latin typeface="Times New Roman" panose="02020603050405020304" pitchFamily="18" charset="0"/>
                <a:cs typeface="Times New Roman" panose="02020603050405020304" pitchFamily="18" charset="0"/>
              </a:rPr>
              <a:t>:</a:t>
            </a:r>
            <a:endParaRPr lang="en-SG"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2859606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2197284" y="5455621"/>
            <a:ext cx="5978528" cy="1402379"/>
          </a:xfrm>
          <a:prstGeom prst="rect">
            <a:avLst/>
          </a:prstGeom>
        </p:spPr>
      </p:pic>
      <p:pic>
        <p:nvPicPr>
          <p:cNvPr id="5" name="Picture 4"/>
          <p:cNvPicPr>
            <a:picLocks noChangeAspect="1"/>
          </p:cNvPicPr>
          <p:nvPr/>
        </p:nvPicPr>
        <p:blipFill>
          <a:blip r:embed="rId3"/>
          <a:stretch>
            <a:fillRect/>
          </a:stretch>
        </p:blipFill>
        <p:spPr>
          <a:xfrm>
            <a:off x="211771" y="4296855"/>
            <a:ext cx="7105041" cy="789449"/>
          </a:xfrm>
          <a:prstGeom prst="rect">
            <a:avLst/>
          </a:prstGeom>
        </p:spPr>
      </p:pic>
      <p:pic>
        <p:nvPicPr>
          <p:cNvPr id="4" name="Picture 3"/>
          <p:cNvPicPr>
            <a:picLocks noChangeAspect="1"/>
          </p:cNvPicPr>
          <p:nvPr/>
        </p:nvPicPr>
        <p:blipFill>
          <a:blip r:embed="rId4"/>
          <a:stretch>
            <a:fillRect/>
          </a:stretch>
        </p:blipFill>
        <p:spPr>
          <a:xfrm>
            <a:off x="383801" y="1518814"/>
            <a:ext cx="6702800" cy="1924352"/>
          </a:xfrm>
          <a:prstGeom prst="rect">
            <a:avLst/>
          </a:prstGeom>
        </p:spPr>
      </p:pic>
      <p:pic>
        <p:nvPicPr>
          <p:cNvPr id="2" name="Picture 1"/>
          <p:cNvPicPr>
            <a:picLocks noChangeAspect="1"/>
          </p:cNvPicPr>
          <p:nvPr/>
        </p:nvPicPr>
        <p:blipFill>
          <a:blip r:embed="rId5"/>
          <a:stretch>
            <a:fillRect/>
          </a:stretch>
        </p:blipFill>
        <p:spPr>
          <a:xfrm>
            <a:off x="0" y="0"/>
            <a:ext cx="12192000" cy="1210954"/>
          </a:xfrm>
          <a:prstGeom prst="rect">
            <a:avLst/>
          </a:prstGeom>
        </p:spPr>
      </p:pic>
      <p:sp>
        <p:nvSpPr>
          <p:cNvPr id="3" name="Rectangle 2"/>
          <p:cNvSpPr/>
          <p:nvPr/>
        </p:nvSpPr>
        <p:spPr>
          <a:xfrm>
            <a:off x="211771" y="996342"/>
            <a:ext cx="11516812" cy="4893647"/>
          </a:xfrm>
          <a:prstGeom prst="rect">
            <a:avLst/>
          </a:prstGeom>
        </p:spPr>
        <p:txBody>
          <a:bodyPr wrap="square">
            <a:spAutoFit/>
          </a:bodyPr>
          <a:lstStyle/>
          <a:p>
            <a:r>
              <a:rPr lang="en-SG" sz="2400" dirty="0">
                <a:latin typeface="Times New Roman" panose="02020603050405020304" pitchFamily="18" charset="0"/>
                <a:cs typeface="Times New Roman" panose="02020603050405020304" pitchFamily="18" charset="0"/>
              </a:rPr>
              <a:t>For </a:t>
            </a:r>
            <a:r>
              <a:rPr lang="en-SG" sz="2400" i="1" dirty="0">
                <a:latin typeface="Times New Roman" panose="02020603050405020304" pitchFamily="18" charset="0"/>
                <a:cs typeface="Times New Roman" panose="02020603050405020304" pitchFamily="18" charset="0"/>
              </a:rPr>
              <a:t>x</a:t>
            </a:r>
            <a:r>
              <a:rPr lang="en-SG" sz="2400" dirty="0">
                <a:latin typeface="Times New Roman" panose="02020603050405020304" pitchFamily="18" charset="0"/>
                <a:cs typeface="Times New Roman" panose="02020603050405020304" pitchFamily="18" charset="0"/>
              </a:rPr>
              <a:t>1 = 1 and </a:t>
            </a:r>
            <a:r>
              <a:rPr lang="en-SG" sz="2400" i="1" dirty="0">
                <a:latin typeface="Times New Roman" panose="02020603050405020304" pitchFamily="18" charset="0"/>
                <a:cs typeface="Times New Roman" panose="02020603050405020304" pitchFamily="18" charset="0"/>
              </a:rPr>
              <a:t>x</a:t>
            </a:r>
            <a:r>
              <a:rPr lang="en-SG" sz="2400" dirty="0">
                <a:latin typeface="Times New Roman" panose="02020603050405020304" pitchFamily="18" charset="0"/>
                <a:cs typeface="Times New Roman" panose="02020603050405020304" pitchFamily="18" charset="0"/>
              </a:rPr>
              <a:t>2 = 0</a:t>
            </a:r>
            <a:r>
              <a:rPr lang="en-SG" sz="2400" dirty="0" smtClean="0">
                <a:latin typeface="Times New Roman" panose="02020603050405020304" pitchFamily="18" charset="0"/>
                <a:cs typeface="Times New Roman" panose="02020603050405020304" pitchFamily="18" charset="0"/>
              </a:rPr>
              <a:t>:</a:t>
            </a:r>
          </a:p>
          <a:p>
            <a:endParaRPr lang="en-SG" sz="2400" dirty="0">
              <a:latin typeface="Times New Roman" panose="02020603050405020304" pitchFamily="18" charset="0"/>
              <a:cs typeface="Times New Roman" panose="02020603050405020304" pitchFamily="18" charset="0"/>
            </a:endParaRPr>
          </a:p>
          <a:p>
            <a:endParaRPr lang="en-SG" sz="2400" dirty="0" smtClean="0">
              <a:latin typeface="Times New Roman" panose="02020603050405020304" pitchFamily="18" charset="0"/>
              <a:cs typeface="Times New Roman" panose="02020603050405020304" pitchFamily="18" charset="0"/>
            </a:endParaRPr>
          </a:p>
          <a:p>
            <a:endParaRPr lang="en-SG" sz="2400" dirty="0">
              <a:latin typeface="Times New Roman" panose="02020603050405020304" pitchFamily="18" charset="0"/>
              <a:cs typeface="Times New Roman" panose="02020603050405020304" pitchFamily="18" charset="0"/>
            </a:endParaRPr>
          </a:p>
          <a:p>
            <a:endParaRPr lang="en-SG" sz="2400" dirty="0" smtClean="0">
              <a:latin typeface="Times New Roman" panose="02020603050405020304" pitchFamily="18" charset="0"/>
              <a:cs typeface="Times New Roman" panose="02020603050405020304" pitchFamily="18" charset="0"/>
            </a:endParaRPr>
          </a:p>
          <a:p>
            <a:endParaRPr lang="en-SG" sz="2400" dirty="0" smtClean="0">
              <a:latin typeface="Times New Roman" panose="02020603050405020304" pitchFamily="18" charset="0"/>
              <a:cs typeface="Times New Roman" panose="02020603050405020304" pitchFamily="18" charset="0"/>
            </a:endParaRPr>
          </a:p>
          <a:p>
            <a:r>
              <a:rPr lang="en-SG" sz="2400" dirty="0">
                <a:latin typeface="Times New Roman" panose="02020603050405020304" pitchFamily="18" charset="0"/>
                <a:cs typeface="Times New Roman" panose="02020603050405020304" pitchFamily="18" charset="0"/>
              </a:rPr>
              <a:t>This is incorrect because 1 </a:t>
            </a:r>
            <a:r>
              <a:rPr lang="en-SG" sz="2400" i="1" dirty="0">
                <a:latin typeface="Times New Roman" panose="02020603050405020304" pitchFamily="18" charset="0"/>
                <a:cs typeface="Times New Roman" panose="02020603050405020304" pitchFamily="18" charset="0"/>
              </a:rPr>
              <a:t>∨ </a:t>
            </a:r>
            <a:r>
              <a:rPr lang="en-SG" sz="2400" dirty="0">
                <a:latin typeface="Times New Roman" panose="02020603050405020304" pitchFamily="18" charset="0"/>
                <a:cs typeface="Times New Roman" panose="02020603050405020304" pitchFamily="18" charset="0"/>
              </a:rPr>
              <a:t>0 = 1, so we should expect </a:t>
            </a:r>
            <a:r>
              <a:rPr lang="en-SG" sz="2400" i="1" dirty="0">
                <a:latin typeface="Times New Roman" panose="02020603050405020304" pitchFamily="18" charset="0"/>
                <a:cs typeface="Times New Roman" panose="02020603050405020304" pitchFamily="18" charset="0"/>
              </a:rPr>
              <a:t>Y </a:t>
            </a:r>
            <a:r>
              <a:rPr lang="en-SG" sz="2400" dirty="0">
                <a:latin typeface="Times New Roman" panose="02020603050405020304" pitchFamily="18" charset="0"/>
                <a:cs typeface="Times New Roman" panose="02020603050405020304" pitchFamily="18" charset="0"/>
              </a:rPr>
              <a:t>to be 1 for this </a:t>
            </a:r>
            <a:r>
              <a:rPr lang="en-SG" sz="2400" dirty="0" smtClean="0">
                <a:latin typeface="Times New Roman" panose="02020603050405020304" pitchFamily="18" charset="0"/>
                <a:cs typeface="Times New Roman" panose="02020603050405020304" pitchFamily="18" charset="0"/>
              </a:rPr>
              <a:t>set of </a:t>
            </a:r>
            <a:r>
              <a:rPr lang="en-SG" sz="2400" dirty="0">
                <a:latin typeface="Times New Roman" panose="02020603050405020304" pitchFamily="18" charset="0"/>
                <a:cs typeface="Times New Roman" panose="02020603050405020304" pitchFamily="18" charset="0"/>
              </a:rPr>
              <a:t>inputs. Hence, the weights are adjusted.</a:t>
            </a:r>
          </a:p>
          <a:p>
            <a:r>
              <a:rPr lang="en-SG" sz="2400" dirty="0">
                <a:latin typeface="Times New Roman" panose="02020603050405020304" pitchFamily="18" charset="0"/>
                <a:cs typeface="Times New Roman" panose="02020603050405020304" pitchFamily="18" charset="0"/>
              </a:rPr>
              <a:t>We will use the perceptron training rule to assign new values to the weights</a:t>
            </a:r>
            <a:r>
              <a:rPr lang="en-SG" sz="2400" dirty="0" smtClean="0">
                <a:latin typeface="Times New Roman" panose="02020603050405020304" pitchFamily="18" charset="0"/>
                <a:cs typeface="Times New Roman" panose="02020603050405020304" pitchFamily="18" charset="0"/>
              </a:rPr>
              <a:t>:</a:t>
            </a:r>
          </a:p>
          <a:p>
            <a:endParaRPr lang="en-SG" sz="2400" dirty="0">
              <a:latin typeface="Times New Roman" panose="02020603050405020304" pitchFamily="18" charset="0"/>
              <a:cs typeface="Times New Roman" panose="02020603050405020304" pitchFamily="18" charset="0"/>
            </a:endParaRPr>
          </a:p>
          <a:p>
            <a:endParaRPr lang="en-SG" sz="2400" dirty="0" smtClean="0">
              <a:latin typeface="Times New Roman" panose="02020603050405020304" pitchFamily="18" charset="0"/>
              <a:cs typeface="Times New Roman" panose="02020603050405020304" pitchFamily="18" charset="0"/>
            </a:endParaRPr>
          </a:p>
          <a:p>
            <a:r>
              <a:rPr lang="en-SG" sz="2400" dirty="0">
                <a:latin typeface="Times New Roman" panose="02020603050405020304" pitchFamily="18" charset="0"/>
                <a:cs typeface="Times New Roman" panose="02020603050405020304" pitchFamily="18" charset="0"/>
              </a:rPr>
              <a:t>Our learning rate is 0.2, and in this case, the e is 1, so we will assign the following</a:t>
            </a:r>
          </a:p>
          <a:p>
            <a:r>
              <a:rPr lang="en-SG" sz="2400" dirty="0">
                <a:latin typeface="Times New Roman" panose="02020603050405020304" pitchFamily="18" charset="0"/>
                <a:cs typeface="Times New Roman" panose="02020603050405020304" pitchFamily="18" charset="0"/>
              </a:rPr>
              <a:t>value to w1:</a:t>
            </a:r>
          </a:p>
        </p:txBody>
      </p:sp>
    </p:spTree>
    <p:extLst>
      <p:ext uri="{BB962C8B-B14F-4D97-AF65-F5344CB8AC3E}">
        <p14:creationId xmlns:p14="http://schemas.microsoft.com/office/powerpoint/2010/main" val="401213773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2546282" y="3588085"/>
            <a:ext cx="5843844" cy="1785619"/>
          </a:xfrm>
          <a:prstGeom prst="rect">
            <a:avLst/>
          </a:prstGeom>
        </p:spPr>
      </p:pic>
      <p:pic>
        <p:nvPicPr>
          <p:cNvPr id="2" name="Picture 1"/>
          <p:cNvPicPr>
            <a:picLocks noChangeAspect="1"/>
          </p:cNvPicPr>
          <p:nvPr/>
        </p:nvPicPr>
        <p:blipFill>
          <a:blip r:embed="rId3"/>
          <a:stretch>
            <a:fillRect/>
          </a:stretch>
        </p:blipFill>
        <p:spPr>
          <a:xfrm>
            <a:off x="0" y="0"/>
            <a:ext cx="12192000" cy="1210954"/>
          </a:xfrm>
          <a:prstGeom prst="rect">
            <a:avLst/>
          </a:prstGeom>
        </p:spPr>
      </p:pic>
      <p:sp>
        <p:nvSpPr>
          <p:cNvPr id="3" name="Rectangle 2"/>
          <p:cNvSpPr/>
          <p:nvPr/>
        </p:nvSpPr>
        <p:spPr>
          <a:xfrm>
            <a:off x="-98613" y="1234001"/>
            <a:ext cx="10251142" cy="461665"/>
          </a:xfrm>
          <a:prstGeom prst="rect">
            <a:avLst/>
          </a:prstGeom>
        </p:spPr>
        <p:txBody>
          <a:bodyPr wrap="square">
            <a:spAutoFit/>
          </a:bodyPr>
          <a:lstStyle/>
          <a:p>
            <a:r>
              <a:rPr lang="en-SG" sz="2400" dirty="0">
                <a:latin typeface="Times New Roman" panose="02020603050405020304" pitchFamily="18" charset="0"/>
                <a:cs typeface="Times New Roman" panose="02020603050405020304" pitchFamily="18" charset="0"/>
              </a:rPr>
              <a:t>We now use the same formula to assign a new value to </a:t>
            </a:r>
            <a:r>
              <a:rPr lang="en-SG" sz="2400" i="1" dirty="0">
                <a:latin typeface="Times New Roman" panose="02020603050405020304" pitchFamily="18" charset="0"/>
                <a:cs typeface="Times New Roman" panose="02020603050405020304" pitchFamily="18" charset="0"/>
              </a:rPr>
              <a:t>w</a:t>
            </a:r>
            <a:r>
              <a:rPr lang="en-SG" sz="2400" dirty="0">
                <a:latin typeface="Times New Roman" panose="02020603050405020304" pitchFamily="18" charset="0"/>
                <a:cs typeface="Times New Roman" panose="02020603050405020304" pitchFamily="18" charset="0"/>
              </a:rPr>
              <a:t>2:</a:t>
            </a:r>
          </a:p>
        </p:txBody>
      </p:sp>
      <p:pic>
        <p:nvPicPr>
          <p:cNvPr id="4" name="Picture 3"/>
          <p:cNvPicPr>
            <a:picLocks noChangeAspect="1"/>
          </p:cNvPicPr>
          <p:nvPr/>
        </p:nvPicPr>
        <p:blipFill>
          <a:blip r:embed="rId4"/>
          <a:stretch>
            <a:fillRect/>
          </a:stretch>
        </p:blipFill>
        <p:spPr>
          <a:xfrm>
            <a:off x="2667839" y="1580286"/>
            <a:ext cx="6180325" cy="1382098"/>
          </a:xfrm>
          <a:prstGeom prst="rect">
            <a:avLst/>
          </a:prstGeom>
        </p:spPr>
      </p:pic>
      <p:sp>
        <p:nvSpPr>
          <p:cNvPr id="5" name="Rectangle 4"/>
          <p:cNvSpPr/>
          <p:nvPr/>
        </p:nvSpPr>
        <p:spPr>
          <a:xfrm>
            <a:off x="0" y="2757088"/>
            <a:ext cx="13285694" cy="830997"/>
          </a:xfrm>
          <a:prstGeom prst="rect">
            <a:avLst/>
          </a:prstGeom>
        </p:spPr>
        <p:txBody>
          <a:bodyPr wrap="square">
            <a:spAutoFit/>
          </a:bodyPr>
          <a:lstStyle/>
          <a:p>
            <a:r>
              <a:rPr lang="en-SG" sz="2400" dirty="0">
                <a:latin typeface="Times New Roman" panose="02020603050405020304" pitchFamily="18" charset="0"/>
                <a:cs typeface="Times New Roman" panose="02020603050405020304" pitchFamily="18" charset="0"/>
              </a:rPr>
              <a:t>Because </a:t>
            </a:r>
            <a:r>
              <a:rPr lang="en-SG" sz="2400" i="1" dirty="0">
                <a:latin typeface="Times New Roman" panose="02020603050405020304" pitchFamily="18" charset="0"/>
                <a:cs typeface="Times New Roman" panose="02020603050405020304" pitchFamily="18" charset="0"/>
              </a:rPr>
              <a:t>w</a:t>
            </a:r>
            <a:r>
              <a:rPr lang="en-SG" sz="2400" dirty="0">
                <a:latin typeface="Times New Roman" panose="02020603050405020304" pitchFamily="18" charset="0"/>
                <a:cs typeface="Times New Roman" panose="02020603050405020304" pitchFamily="18" charset="0"/>
              </a:rPr>
              <a:t>2 did not contribute to this error, it is not adjusted.</a:t>
            </a:r>
          </a:p>
          <a:p>
            <a:r>
              <a:rPr lang="en-SG" sz="2400" dirty="0">
                <a:latin typeface="Times New Roman" panose="02020603050405020304" pitchFamily="18" charset="0"/>
                <a:cs typeface="Times New Roman" panose="02020603050405020304" pitchFamily="18" charset="0"/>
              </a:rPr>
              <a:t>The final piece of training data is now used (</a:t>
            </a:r>
            <a:r>
              <a:rPr lang="en-SG" sz="2400" i="1" dirty="0">
                <a:latin typeface="Times New Roman" panose="02020603050405020304" pitchFamily="18" charset="0"/>
                <a:cs typeface="Times New Roman" panose="02020603050405020304" pitchFamily="18" charset="0"/>
              </a:rPr>
              <a:t>x</a:t>
            </a:r>
            <a:r>
              <a:rPr lang="en-SG" sz="2400" dirty="0">
                <a:latin typeface="Times New Roman" panose="02020603050405020304" pitchFamily="18" charset="0"/>
                <a:cs typeface="Times New Roman" panose="02020603050405020304" pitchFamily="18" charset="0"/>
              </a:rPr>
              <a:t>1 = 1 and </a:t>
            </a:r>
            <a:r>
              <a:rPr lang="en-SG" sz="2400" i="1" dirty="0">
                <a:latin typeface="Times New Roman" panose="02020603050405020304" pitchFamily="18" charset="0"/>
                <a:cs typeface="Times New Roman" panose="02020603050405020304" pitchFamily="18" charset="0"/>
              </a:rPr>
              <a:t>x</a:t>
            </a:r>
            <a:r>
              <a:rPr lang="en-SG" sz="2400" dirty="0">
                <a:latin typeface="Times New Roman" panose="02020603050405020304" pitchFamily="18" charset="0"/>
                <a:cs typeface="Times New Roman" panose="02020603050405020304" pitchFamily="18" charset="0"/>
              </a:rPr>
              <a:t>2= 1):</a:t>
            </a:r>
          </a:p>
        </p:txBody>
      </p:sp>
      <p:sp>
        <p:nvSpPr>
          <p:cNvPr id="7" name="Rectangle 6"/>
          <p:cNvSpPr/>
          <p:nvPr/>
        </p:nvSpPr>
        <p:spPr>
          <a:xfrm>
            <a:off x="165540" y="5074244"/>
            <a:ext cx="12026459" cy="1200329"/>
          </a:xfrm>
          <a:prstGeom prst="rect">
            <a:avLst/>
          </a:prstGeom>
        </p:spPr>
        <p:txBody>
          <a:bodyPr wrap="square">
            <a:spAutoFit/>
          </a:bodyPr>
          <a:lstStyle/>
          <a:p>
            <a:r>
              <a:rPr lang="en-SG" sz="2400" dirty="0">
                <a:latin typeface="Times New Roman" panose="02020603050405020304" pitchFamily="18" charset="0"/>
                <a:cs typeface="Times New Roman" panose="02020603050405020304" pitchFamily="18" charset="0"/>
              </a:rPr>
              <a:t>This is correct, and so the weights are not adjusted.</a:t>
            </a:r>
          </a:p>
          <a:p>
            <a:r>
              <a:rPr lang="en-SG" sz="2400" dirty="0">
                <a:latin typeface="Times New Roman" panose="02020603050405020304" pitchFamily="18" charset="0"/>
                <a:cs typeface="Times New Roman" panose="02020603050405020304" pitchFamily="18" charset="0"/>
              </a:rPr>
              <a:t>This is the end of the </a:t>
            </a:r>
            <a:r>
              <a:rPr lang="en-SG" sz="2400" b="1" dirty="0">
                <a:latin typeface="Times New Roman" panose="02020603050405020304" pitchFamily="18" charset="0"/>
                <a:cs typeface="Times New Roman" panose="02020603050405020304" pitchFamily="18" charset="0"/>
              </a:rPr>
              <a:t>first epoch</a:t>
            </a:r>
            <a:r>
              <a:rPr lang="en-SG" sz="2400" dirty="0">
                <a:latin typeface="Times New Roman" panose="02020603050405020304" pitchFamily="18" charset="0"/>
                <a:cs typeface="Times New Roman" panose="02020603050405020304" pitchFamily="18" charset="0"/>
              </a:rPr>
              <a:t>, and at this point the method runs </a:t>
            </a:r>
            <a:r>
              <a:rPr lang="en-SG" sz="2400" dirty="0" smtClean="0">
                <a:latin typeface="Times New Roman" panose="02020603050405020304" pitchFamily="18" charset="0"/>
                <a:cs typeface="Times New Roman" panose="02020603050405020304" pitchFamily="18" charset="0"/>
              </a:rPr>
              <a:t>again and </a:t>
            </a:r>
            <a:r>
              <a:rPr lang="en-SG" sz="2400" dirty="0">
                <a:latin typeface="Times New Roman" panose="02020603050405020304" pitchFamily="18" charset="0"/>
                <a:cs typeface="Times New Roman" panose="02020603050405020304" pitchFamily="18" charset="0"/>
              </a:rPr>
              <a:t>continues </a:t>
            </a:r>
            <a:r>
              <a:rPr lang="en-SG" sz="2400" dirty="0" smtClean="0">
                <a:latin typeface="Times New Roman" panose="02020603050405020304" pitchFamily="18" charset="0"/>
                <a:cs typeface="Times New Roman" panose="02020603050405020304" pitchFamily="18" charset="0"/>
              </a:rPr>
              <a:t>to repeat </a:t>
            </a:r>
            <a:r>
              <a:rPr lang="en-SG" sz="2400" dirty="0">
                <a:latin typeface="Times New Roman" panose="02020603050405020304" pitchFamily="18" charset="0"/>
                <a:cs typeface="Times New Roman" panose="02020603050405020304" pitchFamily="18" charset="0"/>
              </a:rPr>
              <a:t>until all four pieces of training data are </a:t>
            </a:r>
            <a:r>
              <a:rPr lang="en-SG" sz="2400" dirty="0" smtClean="0">
                <a:latin typeface="Times New Roman" panose="02020603050405020304" pitchFamily="18" charset="0"/>
                <a:cs typeface="Times New Roman" panose="02020603050405020304" pitchFamily="18" charset="0"/>
              </a:rPr>
              <a:t>classified correctly</a:t>
            </a:r>
            <a:r>
              <a:rPr lang="en-SG"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75584732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12192000" cy="1210954"/>
          </a:xfrm>
          <a:prstGeom prst="rect">
            <a:avLst/>
          </a:prstGeom>
        </p:spPr>
      </p:pic>
      <p:pic>
        <p:nvPicPr>
          <p:cNvPr id="3" name="Picture 2"/>
          <p:cNvPicPr>
            <a:picLocks noChangeAspect="1"/>
          </p:cNvPicPr>
          <p:nvPr/>
        </p:nvPicPr>
        <p:blipFill>
          <a:blip r:embed="rId3"/>
          <a:stretch>
            <a:fillRect/>
          </a:stretch>
        </p:blipFill>
        <p:spPr>
          <a:xfrm>
            <a:off x="2070847" y="1210954"/>
            <a:ext cx="8431306" cy="5647046"/>
          </a:xfrm>
          <a:prstGeom prst="rect">
            <a:avLst/>
          </a:prstGeom>
        </p:spPr>
      </p:pic>
      <p:sp>
        <p:nvSpPr>
          <p:cNvPr id="4" name="Rectangle 3"/>
          <p:cNvSpPr/>
          <p:nvPr/>
        </p:nvSpPr>
        <p:spPr>
          <a:xfrm>
            <a:off x="738468" y="189978"/>
            <a:ext cx="10072968" cy="830997"/>
          </a:xfrm>
          <a:prstGeom prst="rect">
            <a:avLst/>
          </a:prstGeom>
          <a:solidFill>
            <a:schemeClr val="bg1"/>
          </a:solidFill>
        </p:spPr>
        <p:txBody>
          <a:bodyPr wrap="square">
            <a:spAutoFit/>
          </a:bodyPr>
          <a:lstStyle/>
          <a:p>
            <a:r>
              <a:rPr lang="en-SG" sz="2400" b="1" dirty="0">
                <a:latin typeface="Times New Roman" panose="02020603050405020304" pitchFamily="18" charset="0"/>
                <a:cs typeface="Times New Roman" panose="02020603050405020304" pitchFamily="18" charset="0"/>
              </a:rPr>
              <a:t>A sample run showing how the weights change for a simple perceptron</a:t>
            </a:r>
          </a:p>
          <a:p>
            <a:r>
              <a:rPr lang="en-SG" sz="2400" b="1" dirty="0">
                <a:latin typeface="Times New Roman" panose="02020603050405020304" pitchFamily="18" charset="0"/>
                <a:cs typeface="Times New Roman" panose="02020603050405020304" pitchFamily="18" charset="0"/>
              </a:rPr>
              <a:t>when it learns to represent the logical OR function</a:t>
            </a:r>
            <a:endParaRPr lang="en-SG" sz="24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2361063" y="2483893"/>
            <a:ext cx="7861110" cy="369332"/>
          </a:xfrm>
          <a:prstGeom prst="rect">
            <a:avLst/>
          </a:prstGeom>
          <a:noFill/>
          <a:ln>
            <a:solidFill>
              <a:srgbClr val="FF0000"/>
            </a:solidFill>
          </a:ln>
        </p:spPr>
        <p:txBody>
          <a:bodyPr wrap="square" rtlCol="0">
            <a:spAutoFit/>
          </a:bodyPr>
          <a:lstStyle/>
          <a:p>
            <a:endParaRPr lang="en-US" b="1" dirty="0"/>
          </a:p>
        </p:txBody>
      </p:sp>
      <p:sp>
        <p:nvSpPr>
          <p:cNvPr id="6" name="TextBox 5"/>
          <p:cNvSpPr txBox="1"/>
          <p:nvPr/>
        </p:nvSpPr>
        <p:spPr>
          <a:xfrm>
            <a:off x="2361063" y="4080681"/>
            <a:ext cx="7765576" cy="423080"/>
          </a:xfrm>
          <a:prstGeom prst="rect">
            <a:avLst/>
          </a:prstGeom>
          <a:noFill/>
          <a:ln>
            <a:solidFill>
              <a:srgbClr val="C00000"/>
            </a:solidFill>
          </a:ln>
        </p:spPr>
        <p:txBody>
          <a:bodyPr wrap="square" rtlCol="0">
            <a:spAutoFit/>
          </a:bodyPr>
          <a:lstStyle/>
          <a:p>
            <a:endParaRPr lang="en-US" dirty="0"/>
          </a:p>
        </p:txBody>
      </p:sp>
    </p:spTree>
    <p:extLst>
      <p:ext uri="{BB962C8B-B14F-4D97-AF65-F5344CB8AC3E}">
        <p14:creationId xmlns:p14="http://schemas.microsoft.com/office/powerpoint/2010/main" val="42781225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12192000" cy="1210954"/>
          </a:xfrm>
          <a:prstGeom prst="rect">
            <a:avLst/>
          </a:prstGeom>
        </p:spPr>
      </p:pic>
      <p:sp>
        <p:nvSpPr>
          <p:cNvPr id="3" name="Rectangle 2"/>
          <p:cNvSpPr/>
          <p:nvPr/>
        </p:nvSpPr>
        <p:spPr>
          <a:xfrm>
            <a:off x="0" y="1313400"/>
            <a:ext cx="12075459" cy="4524315"/>
          </a:xfrm>
          <a:prstGeom prst="rect">
            <a:avLst/>
          </a:prstGeom>
        </p:spPr>
        <p:txBody>
          <a:bodyPr wrap="square">
            <a:spAutoFit/>
          </a:bodyPr>
          <a:lstStyle/>
          <a:p>
            <a:pPr marL="342900" indent="-342900">
              <a:buFont typeface="Wingdings" panose="05000000000000000000" pitchFamily="2" charset="2"/>
              <a:buChar char="v"/>
            </a:pPr>
            <a:r>
              <a:rPr lang="en-SG" sz="2400" dirty="0" smtClean="0">
                <a:latin typeface="Times New Roman" panose="02020603050405020304" pitchFamily="18" charset="0"/>
                <a:cs typeface="Times New Roman" panose="02020603050405020304" pitchFamily="18" charset="0"/>
              </a:rPr>
              <a:t>The table showed </a:t>
            </a:r>
            <a:r>
              <a:rPr lang="en-SG" sz="2400" dirty="0">
                <a:latin typeface="Times New Roman" panose="02020603050405020304" pitchFamily="18" charset="0"/>
                <a:cs typeface="Times New Roman" panose="02020603050405020304" pitchFamily="18" charset="0"/>
              </a:rPr>
              <a:t>the complete sequence—it takes just three epochs for </a:t>
            </a:r>
            <a:r>
              <a:rPr lang="en-SG" sz="2400" dirty="0" smtClean="0">
                <a:latin typeface="Times New Roman" panose="02020603050405020304" pitchFamily="18" charset="0"/>
                <a:cs typeface="Times New Roman" panose="02020603050405020304" pitchFamily="18" charset="0"/>
              </a:rPr>
              <a:t>the perceptron </a:t>
            </a:r>
            <a:r>
              <a:rPr lang="en-SG" sz="2400" dirty="0">
                <a:latin typeface="Times New Roman" panose="02020603050405020304" pitchFamily="18" charset="0"/>
                <a:cs typeface="Times New Roman" panose="02020603050405020304" pitchFamily="18" charset="0"/>
              </a:rPr>
              <a:t>to correctly learn to classify input values. </a:t>
            </a:r>
            <a:endParaRPr lang="en-SG" sz="2400"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en-SG" sz="2400" dirty="0" smtClean="0">
                <a:latin typeface="Times New Roman" panose="02020603050405020304" pitchFamily="18" charset="0"/>
                <a:cs typeface="Times New Roman" panose="02020603050405020304" pitchFamily="18" charset="0"/>
              </a:rPr>
              <a:t>Lines </a:t>
            </a:r>
            <a:r>
              <a:rPr lang="en-SG" sz="2400" dirty="0">
                <a:latin typeface="Times New Roman" panose="02020603050405020304" pitchFamily="18" charset="0"/>
                <a:cs typeface="Times New Roman" panose="02020603050405020304" pitchFamily="18" charset="0"/>
              </a:rPr>
              <a:t>in which </a:t>
            </a:r>
            <a:r>
              <a:rPr lang="en-SG" sz="2400" dirty="0" smtClean="0">
                <a:latin typeface="Times New Roman" panose="02020603050405020304" pitchFamily="18" charset="0"/>
                <a:cs typeface="Times New Roman" panose="02020603050405020304" pitchFamily="18" charset="0"/>
              </a:rPr>
              <a:t>an error </a:t>
            </a:r>
            <a:r>
              <a:rPr lang="en-SG" sz="2400" dirty="0">
                <a:latin typeface="Times New Roman" panose="02020603050405020304" pitchFamily="18" charset="0"/>
                <a:cs typeface="Times New Roman" panose="02020603050405020304" pitchFamily="18" charset="0"/>
              </a:rPr>
              <a:t>was made are </a:t>
            </a:r>
            <a:r>
              <a:rPr lang="en-SG" sz="2400" dirty="0" smtClean="0">
                <a:latin typeface="Times New Roman" panose="02020603050405020304" pitchFamily="18" charset="0"/>
                <a:cs typeface="Times New Roman" panose="02020603050405020304" pitchFamily="18" charset="0"/>
              </a:rPr>
              <a:t>highlighted.</a:t>
            </a:r>
            <a:endParaRPr lang="en-SG"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v"/>
            </a:pPr>
            <a:r>
              <a:rPr lang="en-SG" sz="2400" dirty="0">
                <a:latin typeface="Times New Roman" panose="02020603050405020304" pitchFamily="18" charset="0"/>
                <a:cs typeface="Times New Roman" panose="02020603050405020304" pitchFamily="18" charset="0"/>
              </a:rPr>
              <a:t>After just three epochs, the perceptron learns to correctly model the </a:t>
            </a:r>
            <a:r>
              <a:rPr lang="en-SG" sz="2400" dirty="0" smtClean="0">
                <a:latin typeface="Times New Roman" panose="02020603050405020304" pitchFamily="18" charset="0"/>
                <a:cs typeface="Times New Roman" panose="02020603050405020304" pitchFamily="18" charset="0"/>
              </a:rPr>
              <a:t>logical- OR </a:t>
            </a:r>
            <a:r>
              <a:rPr lang="en-SG" sz="2400" dirty="0">
                <a:latin typeface="Times New Roman" panose="02020603050405020304" pitchFamily="18" charset="0"/>
                <a:cs typeface="Times New Roman" panose="02020603050405020304" pitchFamily="18" charset="0"/>
              </a:rPr>
              <a:t>function.</a:t>
            </a:r>
          </a:p>
          <a:p>
            <a:pPr marL="342900" indent="-342900" algn="just">
              <a:buFont typeface="Wingdings" panose="05000000000000000000" pitchFamily="2" charset="2"/>
              <a:buChar char="v"/>
            </a:pPr>
            <a:r>
              <a:rPr lang="en-SG" sz="2400" dirty="0" smtClean="0">
                <a:latin typeface="Times New Roman" panose="02020603050405020304" pitchFamily="18" charset="0"/>
                <a:cs typeface="Times New Roman" panose="02020603050405020304" pitchFamily="18" charset="0"/>
              </a:rPr>
              <a:t>In </a:t>
            </a:r>
            <a:r>
              <a:rPr lang="en-SG" sz="2400" dirty="0">
                <a:latin typeface="Times New Roman" panose="02020603050405020304" pitchFamily="18" charset="0"/>
                <a:cs typeface="Times New Roman" panose="02020603050405020304" pitchFamily="18" charset="0"/>
              </a:rPr>
              <a:t>the same way, a perceptron can be trained to model other logical </a:t>
            </a:r>
            <a:r>
              <a:rPr lang="en-SG" sz="2400" dirty="0" smtClean="0">
                <a:latin typeface="Times New Roman" panose="02020603050405020304" pitchFamily="18" charset="0"/>
                <a:cs typeface="Times New Roman" panose="02020603050405020304" pitchFamily="18" charset="0"/>
              </a:rPr>
              <a:t>functions such </a:t>
            </a:r>
            <a:r>
              <a:rPr lang="en-SG" sz="2400" dirty="0">
                <a:latin typeface="Times New Roman" panose="02020603050405020304" pitchFamily="18" charset="0"/>
                <a:cs typeface="Times New Roman" panose="02020603050405020304" pitchFamily="18" charset="0"/>
              </a:rPr>
              <a:t>as AND, but there are some functions that cannot be </a:t>
            </a:r>
            <a:r>
              <a:rPr lang="en-SG" sz="2400" dirty="0" smtClean="0">
                <a:latin typeface="Times New Roman" panose="02020603050405020304" pitchFamily="18" charset="0"/>
                <a:cs typeface="Times New Roman" panose="02020603050405020304" pitchFamily="18" charset="0"/>
              </a:rPr>
              <a:t>modelled using </a:t>
            </a:r>
            <a:r>
              <a:rPr lang="en-SG" sz="2400" dirty="0">
                <a:latin typeface="Times New Roman" panose="02020603050405020304" pitchFamily="18" charset="0"/>
                <a:cs typeface="Times New Roman" panose="02020603050405020304" pitchFamily="18" charset="0"/>
              </a:rPr>
              <a:t>a perceptron, such as exclusive OR</a:t>
            </a:r>
            <a:r>
              <a:rPr lang="en-SG" sz="2400" dirty="0" smtClean="0">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v"/>
            </a:pPr>
            <a:r>
              <a:rPr lang="en-SG" sz="2400" dirty="0" smtClean="0">
                <a:solidFill>
                  <a:srgbClr val="C00000"/>
                </a:solidFill>
                <a:latin typeface="Times New Roman" panose="02020603050405020304" pitchFamily="18" charset="0"/>
                <a:cs typeface="Times New Roman" panose="02020603050405020304" pitchFamily="18" charset="0"/>
              </a:rPr>
              <a:t>This </a:t>
            </a:r>
            <a:r>
              <a:rPr lang="en-SG" sz="2400" dirty="0">
                <a:solidFill>
                  <a:srgbClr val="C00000"/>
                </a:solidFill>
                <a:latin typeface="Times New Roman" panose="02020603050405020304" pitchFamily="18" charset="0"/>
                <a:cs typeface="Times New Roman" panose="02020603050405020304" pitchFamily="18" charset="0"/>
              </a:rPr>
              <a:t>is </a:t>
            </a:r>
            <a:r>
              <a:rPr lang="en-SG" sz="2400" dirty="0" smtClean="0">
                <a:solidFill>
                  <a:srgbClr val="C00000"/>
                </a:solidFill>
                <a:latin typeface="Times New Roman" panose="02020603050405020304" pitchFamily="18" charset="0"/>
                <a:cs typeface="Times New Roman" panose="02020603050405020304" pitchFamily="18" charset="0"/>
              </a:rPr>
              <a:t>because  </a:t>
            </a:r>
            <a:r>
              <a:rPr lang="en-SG" sz="2400" b="1" dirty="0" smtClean="0">
                <a:solidFill>
                  <a:srgbClr val="C00000"/>
                </a:solidFill>
                <a:latin typeface="Times New Roman" panose="02020603050405020304" pitchFamily="18" charset="0"/>
                <a:cs typeface="Times New Roman" panose="02020603050405020304" pitchFamily="18" charset="0"/>
              </a:rPr>
              <a:t>perceptron's</a:t>
            </a:r>
            <a:r>
              <a:rPr lang="en-SG" sz="2400" dirty="0" smtClean="0">
                <a:solidFill>
                  <a:srgbClr val="C00000"/>
                </a:solidFill>
                <a:latin typeface="Times New Roman" panose="02020603050405020304" pitchFamily="18" charset="0"/>
                <a:cs typeface="Times New Roman" panose="02020603050405020304" pitchFamily="18" charset="0"/>
              </a:rPr>
              <a:t> </a:t>
            </a:r>
            <a:r>
              <a:rPr lang="en-SG" sz="2400" b="1" dirty="0">
                <a:solidFill>
                  <a:srgbClr val="C00000"/>
                </a:solidFill>
                <a:latin typeface="Times New Roman" panose="02020603050405020304" pitchFamily="18" charset="0"/>
                <a:cs typeface="Times New Roman" panose="02020603050405020304" pitchFamily="18" charset="0"/>
              </a:rPr>
              <a:t>can only learn </a:t>
            </a:r>
            <a:r>
              <a:rPr lang="en-SG" sz="2400" dirty="0">
                <a:solidFill>
                  <a:srgbClr val="C00000"/>
                </a:solidFill>
                <a:latin typeface="Times New Roman" panose="02020603050405020304" pitchFamily="18" charset="0"/>
                <a:cs typeface="Times New Roman" panose="02020603050405020304" pitchFamily="18" charset="0"/>
              </a:rPr>
              <a:t>to model </a:t>
            </a:r>
            <a:r>
              <a:rPr lang="en-SG" sz="2400" dirty="0" smtClean="0">
                <a:solidFill>
                  <a:srgbClr val="C00000"/>
                </a:solidFill>
                <a:latin typeface="Times New Roman" panose="02020603050405020304" pitchFamily="18" charset="0"/>
                <a:cs typeface="Times New Roman" panose="02020603050405020304" pitchFamily="18" charset="0"/>
              </a:rPr>
              <a:t>functions that </a:t>
            </a:r>
            <a:r>
              <a:rPr lang="en-SG" sz="2400" dirty="0">
                <a:solidFill>
                  <a:srgbClr val="C00000"/>
                </a:solidFill>
                <a:latin typeface="Times New Roman" panose="02020603050405020304" pitchFamily="18" charset="0"/>
                <a:cs typeface="Times New Roman" panose="02020603050405020304" pitchFamily="18" charset="0"/>
              </a:rPr>
              <a:t>are </a:t>
            </a:r>
            <a:r>
              <a:rPr lang="en-SG" sz="2400" b="1" dirty="0" smtClean="0">
                <a:solidFill>
                  <a:srgbClr val="C00000"/>
                </a:solidFill>
                <a:latin typeface="Times New Roman" panose="02020603050405020304" pitchFamily="18" charset="0"/>
                <a:cs typeface="Times New Roman" panose="02020603050405020304" pitchFamily="18" charset="0"/>
              </a:rPr>
              <a:t>linearly separable</a:t>
            </a:r>
            <a:r>
              <a:rPr lang="en-SG" sz="2400" dirty="0" smtClean="0">
                <a:latin typeface="Times New Roman" panose="02020603050405020304" pitchFamily="18" charset="0"/>
                <a:cs typeface="Times New Roman" panose="02020603050405020304" pitchFamily="18" charset="0"/>
              </a:rPr>
              <a:t>.</a:t>
            </a:r>
          </a:p>
          <a:p>
            <a:pPr marL="342900" indent="-342900" algn="just">
              <a:buFont typeface="Wingdings" panose="05000000000000000000" pitchFamily="2" charset="2"/>
              <a:buChar char="v"/>
            </a:pPr>
            <a:r>
              <a:rPr lang="en-SG" sz="2400" b="1" dirty="0" smtClean="0">
                <a:latin typeface="Times New Roman" panose="02020603050405020304" pitchFamily="18" charset="0"/>
                <a:cs typeface="Times New Roman" panose="02020603050405020304" pitchFamily="18" charset="0"/>
              </a:rPr>
              <a:t>A </a:t>
            </a:r>
            <a:r>
              <a:rPr lang="en-SG" sz="2400" b="1" dirty="0">
                <a:latin typeface="Times New Roman" panose="02020603050405020304" pitchFamily="18" charset="0"/>
                <a:cs typeface="Times New Roman" panose="02020603050405020304" pitchFamily="18" charset="0"/>
              </a:rPr>
              <a:t>linearly separable function </a:t>
            </a:r>
            <a:r>
              <a:rPr lang="en-SG" sz="2400" dirty="0">
                <a:latin typeface="Times New Roman" panose="02020603050405020304" pitchFamily="18" charset="0"/>
                <a:cs typeface="Times New Roman" panose="02020603050405020304" pitchFamily="18" charset="0"/>
              </a:rPr>
              <a:t>is one that can </a:t>
            </a:r>
            <a:r>
              <a:rPr lang="en-SG" sz="2400" dirty="0" smtClean="0">
                <a:latin typeface="Times New Roman" panose="02020603050405020304" pitchFamily="18" charset="0"/>
                <a:cs typeface="Times New Roman" panose="02020603050405020304" pitchFamily="18" charset="0"/>
              </a:rPr>
              <a:t>be drawn </a:t>
            </a:r>
            <a:r>
              <a:rPr lang="en-SG" sz="2400" dirty="0">
                <a:latin typeface="Times New Roman" panose="02020603050405020304" pitchFamily="18" charset="0"/>
                <a:cs typeface="Times New Roman" panose="02020603050405020304" pitchFamily="18" charset="0"/>
              </a:rPr>
              <a:t>in a two-dimensional graph, and a </a:t>
            </a:r>
            <a:r>
              <a:rPr lang="en-SG" sz="2400" i="1" dirty="0">
                <a:latin typeface="Times New Roman" panose="02020603050405020304" pitchFamily="18" charset="0"/>
                <a:cs typeface="Times New Roman" panose="02020603050405020304" pitchFamily="18" charset="0"/>
              </a:rPr>
              <a:t>single straight line can be </a:t>
            </a:r>
            <a:r>
              <a:rPr lang="en-SG" sz="2400" i="1" dirty="0" smtClean="0">
                <a:latin typeface="Times New Roman" panose="02020603050405020304" pitchFamily="18" charset="0"/>
                <a:cs typeface="Times New Roman" panose="02020603050405020304" pitchFamily="18" charset="0"/>
              </a:rPr>
              <a:t>drawn between </a:t>
            </a:r>
            <a:r>
              <a:rPr lang="en-SG" sz="2400" i="1" dirty="0">
                <a:latin typeface="Times New Roman" panose="02020603050405020304" pitchFamily="18" charset="0"/>
                <a:cs typeface="Times New Roman" panose="02020603050405020304" pitchFamily="18" charset="0"/>
              </a:rPr>
              <a:t>the values </a:t>
            </a:r>
            <a:r>
              <a:rPr lang="en-SG" sz="2400" dirty="0">
                <a:latin typeface="Times New Roman" panose="02020603050405020304" pitchFamily="18" charset="0"/>
                <a:cs typeface="Times New Roman" panose="02020603050405020304" pitchFamily="18" charset="0"/>
              </a:rPr>
              <a:t>so that </a:t>
            </a:r>
            <a:r>
              <a:rPr lang="en-SG" sz="2400" dirty="0" smtClean="0">
                <a:latin typeface="Times New Roman" panose="02020603050405020304" pitchFamily="18" charset="0"/>
                <a:cs typeface="Times New Roman" panose="02020603050405020304" pitchFamily="18" charset="0"/>
              </a:rPr>
              <a:t>inputs </a:t>
            </a:r>
            <a:r>
              <a:rPr lang="en-SG" sz="2400" dirty="0">
                <a:latin typeface="Times New Roman" panose="02020603050405020304" pitchFamily="18" charset="0"/>
                <a:cs typeface="Times New Roman" panose="02020603050405020304" pitchFamily="18" charset="0"/>
              </a:rPr>
              <a:t>classified into one </a:t>
            </a:r>
            <a:r>
              <a:rPr lang="en-SG" sz="2400" dirty="0" smtClean="0">
                <a:latin typeface="Times New Roman" panose="02020603050405020304" pitchFamily="18" charset="0"/>
                <a:cs typeface="Times New Roman" panose="02020603050405020304" pitchFamily="18" charset="0"/>
              </a:rPr>
              <a:t>classification are </a:t>
            </a:r>
            <a:r>
              <a:rPr lang="en-SG" sz="2400" dirty="0">
                <a:latin typeface="Times New Roman" panose="02020603050405020304" pitchFamily="18" charset="0"/>
                <a:cs typeface="Times New Roman" panose="02020603050405020304" pitchFamily="18" charset="0"/>
              </a:rPr>
              <a:t>on one side of the line, and inputs </a:t>
            </a:r>
            <a:r>
              <a:rPr lang="en-SG" sz="2400" dirty="0" smtClean="0">
                <a:latin typeface="Times New Roman" panose="02020603050405020304" pitchFamily="18" charset="0"/>
                <a:cs typeface="Times New Roman" panose="02020603050405020304" pitchFamily="18" charset="0"/>
              </a:rPr>
              <a:t>classified </a:t>
            </a:r>
            <a:r>
              <a:rPr lang="en-SG" sz="2400" dirty="0">
                <a:latin typeface="Times New Roman" panose="02020603050405020304" pitchFamily="18" charset="0"/>
                <a:cs typeface="Times New Roman" panose="02020603050405020304" pitchFamily="18" charset="0"/>
              </a:rPr>
              <a:t>into the other </a:t>
            </a:r>
            <a:r>
              <a:rPr lang="en-SG" sz="2400" dirty="0" smtClean="0">
                <a:latin typeface="Times New Roman" panose="02020603050405020304" pitchFamily="18" charset="0"/>
                <a:cs typeface="Times New Roman" panose="02020603050405020304" pitchFamily="18" charset="0"/>
              </a:rPr>
              <a:t>are on </a:t>
            </a:r>
            <a:r>
              <a:rPr lang="en-SG" sz="2400" dirty="0">
                <a:latin typeface="Times New Roman" panose="02020603050405020304" pitchFamily="18" charset="0"/>
                <a:cs typeface="Times New Roman" panose="02020603050405020304" pitchFamily="18" charset="0"/>
              </a:rPr>
              <a:t>the other side of the line.</a:t>
            </a:r>
          </a:p>
        </p:txBody>
      </p:sp>
    </p:spTree>
    <p:extLst>
      <p:ext uri="{BB962C8B-B14F-4D97-AF65-F5344CB8AC3E}">
        <p14:creationId xmlns:p14="http://schemas.microsoft.com/office/powerpoint/2010/main" val="201613178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76298"/>
            <a:ext cx="12192000" cy="1210954"/>
          </a:xfrm>
          <a:prstGeom prst="rect">
            <a:avLst/>
          </a:prstGeom>
        </p:spPr>
      </p:pic>
      <p:sp>
        <p:nvSpPr>
          <p:cNvPr id="3" name="Rectangle 2"/>
          <p:cNvSpPr/>
          <p:nvPr/>
        </p:nvSpPr>
        <p:spPr>
          <a:xfrm>
            <a:off x="682388" y="1692028"/>
            <a:ext cx="9730854" cy="2585323"/>
          </a:xfrm>
          <a:prstGeom prst="rect">
            <a:avLst/>
          </a:prstGeom>
        </p:spPr>
        <p:txBody>
          <a:bodyPr wrap="square">
            <a:spAutoFit/>
          </a:bodyPr>
          <a:lstStyle/>
          <a:p>
            <a:endParaRPr lang="en-US" dirty="0">
              <a:solidFill>
                <a:srgbClr val="4A4A4A"/>
              </a:solidFill>
              <a:latin typeface="Open Sans"/>
            </a:endParaRPr>
          </a:p>
          <a:p>
            <a:pPr algn="just"/>
            <a:r>
              <a:rPr lang="en-US" sz="2400" dirty="0">
                <a:latin typeface="Times New Roman" panose="02020603050405020304" pitchFamily="18" charset="0"/>
                <a:cs typeface="Times New Roman" panose="02020603050405020304" pitchFamily="18" charset="0"/>
              </a:rPr>
              <a:t>Well, there are two major problems:</a:t>
            </a:r>
          </a:p>
          <a:p>
            <a:pPr marL="285750" indent="-285750"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Single-Layer </a:t>
            </a:r>
            <a:r>
              <a:rPr lang="en-US" sz="2400" dirty="0" smtClean="0">
                <a:latin typeface="Times New Roman" panose="02020603050405020304" pitchFamily="18" charset="0"/>
                <a:cs typeface="Times New Roman" panose="02020603050405020304" pitchFamily="18" charset="0"/>
              </a:rPr>
              <a:t>Perceptron's </a:t>
            </a:r>
            <a:r>
              <a:rPr lang="en-US" sz="2400" dirty="0">
                <a:latin typeface="Times New Roman" panose="02020603050405020304" pitchFamily="18" charset="0"/>
                <a:cs typeface="Times New Roman" panose="02020603050405020304" pitchFamily="18" charset="0"/>
              </a:rPr>
              <a:t>cannot classify non-linearly separable data points. </a:t>
            </a:r>
            <a:endParaRPr lang="en-US" sz="2400" dirty="0" smtClean="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Complex problems, that involve a lot of parameters cannot be solved by Single-Layer </a:t>
            </a:r>
            <a:r>
              <a:rPr lang="en-US" sz="2400" dirty="0" smtClean="0">
                <a:latin typeface="Times New Roman" panose="02020603050405020304" pitchFamily="18" charset="0"/>
                <a:cs typeface="Times New Roman" panose="02020603050405020304" pitchFamily="18" charset="0"/>
              </a:rPr>
              <a:t>Perceptron's.</a:t>
            </a:r>
            <a:endParaRPr lang="en-US" sz="2400" b="0" i="0" dirty="0">
              <a:effectLst/>
              <a:latin typeface="Times New Roman" panose="02020603050405020304" pitchFamily="18" charset="0"/>
              <a:cs typeface="Times New Roman" panose="02020603050405020304" pitchFamily="18" charset="0"/>
            </a:endParaRPr>
          </a:p>
        </p:txBody>
      </p:sp>
      <p:sp>
        <p:nvSpPr>
          <p:cNvPr id="5" name="Rectangle 4"/>
          <p:cNvSpPr/>
          <p:nvPr/>
        </p:nvSpPr>
        <p:spPr>
          <a:xfrm>
            <a:off x="2422456" y="181554"/>
            <a:ext cx="6601487" cy="646331"/>
          </a:xfrm>
          <a:prstGeom prst="rect">
            <a:avLst/>
          </a:prstGeom>
        </p:spPr>
        <p:txBody>
          <a:bodyPr wrap="none">
            <a:spAutoFit/>
          </a:bodyPr>
          <a:lstStyle/>
          <a:p>
            <a:r>
              <a:rPr lang="en-US" sz="3600" dirty="0" smtClean="0">
                <a:latin typeface="Monotype Corsiva" panose="03010101010201010101" pitchFamily="66" charset="0"/>
              </a:rPr>
              <a:t>Limitations </a:t>
            </a:r>
            <a:r>
              <a:rPr lang="en-US" sz="3600" dirty="0">
                <a:latin typeface="Monotype Corsiva" panose="03010101010201010101" pitchFamily="66" charset="0"/>
              </a:rPr>
              <a:t>of Single-Layer Perceptron</a:t>
            </a:r>
            <a:endParaRPr lang="en-US" sz="3600" dirty="0"/>
          </a:p>
        </p:txBody>
      </p:sp>
    </p:spTree>
    <p:extLst>
      <p:ext uri="{BB962C8B-B14F-4D97-AF65-F5344CB8AC3E}">
        <p14:creationId xmlns:p14="http://schemas.microsoft.com/office/powerpoint/2010/main" val="27092932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28695" y="0"/>
            <a:ext cx="11934612" cy="1104900"/>
          </a:xfrm>
          <a:prstGeom prst="rect">
            <a:avLst/>
          </a:prstGeom>
        </p:spPr>
      </p:pic>
      <p:pic>
        <p:nvPicPr>
          <p:cNvPr id="1026" name="Picture 2" descr="https://cs231n.github.io/assets/nn1/neur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927847"/>
            <a:ext cx="12192000" cy="541365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2957000" y="140758"/>
            <a:ext cx="6343403" cy="646331"/>
          </a:xfrm>
          <a:prstGeom prst="rect">
            <a:avLst/>
          </a:prstGeom>
        </p:spPr>
        <p:txBody>
          <a:bodyPr wrap="none">
            <a:spAutoFit/>
          </a:bodyPr>
          <a:lstStyle/>
          <a:p>
            <a:pPr lvl="0"/>
            <a:r>
              <a:rPr lang="en-SG" sz="3600" b="1" u="sng" dirty="0" smtClean="0">
                <a:solidFill>
                  <a:prstClr val="black"/>
                </a:solidFill>
                <a:latin typeface="Monotype Corsiva" panose="03010101010201010101" pitchFamily="66" charset="0"/>
              </a:rPr>
              <a:t>A Single Biological Neuron  Structure</a:t>
            </a:r>
            <a:endParaRPr lang="en-SG" sz="3600" b="1" u="sng" dirty="0">
              <a:solidFill>
                <a:prstClr val="black"/>
              </a:solidFill>
              <a:latin typeface="Monotype Corsiva" panose="03010101010201010101" pitchFamily="66" charset="0"/>
            </a:endParaRPr>
          </a:p>
        </p:txBody>
      </p:sp>
    </p:spTree>
    <p:extLst>
      <p:ext uri="{BB962C8B-B14F-4D97-AF65-F5344CB8AC3E}">
        <p14:creationId xmlns:p14="http://schemas.microsoft.com/office/powerpoint/2010/main" val="18555583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28695" y="0"/>
            <a:ext cx="11934612" cy="1104900"/>
          </a:xfrm>
          <a:prstGeom prst="rect">
            <a:avLst/>
          </a:prstGeom>
        </p:spPr>
      </p:pic>
      <p:sp>
        <p:nvSpPr>
          <p:cNvPr id="3" name="Rectangle 2"/>
          <p:cNvSpPr/>
          <p:nvPr/>
        </p:nvSpPr>
        <p:spPr>
          <a:xfrm>
            <a:off x="2652200" y="229284"/>
            <a:ext cx="6240811" cy="646331"/>
          </a:xfrm>
          <a:prstGeom prst="rect">
            <a:avLst/>
          </a:prstGeom>
        </p:spPr>
        <p:txBody>
          <a:bodyPr wrap="none">
            <a:spAutoFit/>
          </a:bodyPr>
          <a:lstStyle/>
          <a:p>
            <a:pPr lvl="0"/>
            <a:r>
              <a:rPr lang="en-SG" sz="3600" b="1" dirty="0">
                <a:solidFill>
                  <a:prstClr val="black"/>
                </a:solidFill>
                <a:latin typeface="Monotype Corsiva" panose="03010101010201010101" pitchFamily="66" charset="0"/>
              </a:rPr>
              <a:t>Biological </a:t>
            </a:r>
            <a:r>
              <a:rPr lang="en-SG" sz="3600" b="1" dirty="0" smtClean="0">
                <a:solidFill>
                  <a:prstClr val="black"/>
                </a:solidFill>
                <a:latin typeface="Monotype Corsiva" panose="03010101010201010101" pitchFamily="66" charset="0"/>
              </a:rPr>
              <a:t>Neural Network Structure</a:t>
            </a:r>
            <a:endParaRPr lang="en-SG" sz="3600" b="1" dirty="0">
              <a:solidFill>
                <a:prstClr val="black"/>
              </a:solidFill>
              <a:latin typeface="Monotype Corsiva" panose="03010101010201010101" pitchFamily="66" charset="0"/>
            </a:endParaRPr>
          </a:p>
        </p:txBody>
      </p:sp>
      <p:pic>
        <p:nvPicPr>
          <p:cNvPr id="4" name="Picture 3"/>
          <p:cNvPicPr>
            <a:picLocks noChangeAspect="1"/>
          </p:cNvPicPr>
          <p:nvPr/>
        </p:nvPicPr>
        <p:blipFill>
          <a:blip r:embed="rId3"/>
          <a:stretch>
            <a:fillRect/>
          </a:stretch>
        </p:blipFill>
        <p:spPr>
          <a:xfrm>
            <a:off x="1970201" y="1856510"/>
            <a:ext cx="8535443" cy="4492338"/>
          </a:xfrm>
          <a:prstGeom prst="rect">
            <a:avLst/>
          </a:prstGeom>
        </p:spPr>
      </p:pic>
    </p:spTree>
    <p:extLst>
      <p:ext uri="{BB962C8B-B14F-4D97-AF65-F5344CB8AC3E}">
        <p14:creationId xmlns:p14="http://schemas.microsoft.com/office/powerpoint/2010/main" val="9682089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2733" y="1441684"/>
            <a:ext cx="10892118" cy="2677656"/>
          </a:xfrm>
          <a:prstGeom prst="rect">
            <a:avLst/>
          </a:prstGeom>
        </p:spPr>
        <p:txBody>
          <a:bodyPr wrap="square">
            <a:spAutoFit/>
          </a:bodyPr>
          <a:lstStyle/>
          <a:p>
            <a:r>
              <a:rPr lang="en-SG" sz="2400" dirty="0" smtClean="0">
                <a:solidFill>
                  <a:srgbClr val="C00000"/>
                </a:solidFill>
                <a:latin typeface="Times New Roman" panose="02020603050405020304" pitchFamily="18" charset="0"/>
                <a:cs typeface="Times New Roman" panose="02020603050405020304" pitchFamily="18" charset="0"/>
              </a:rPr>
              <a:t>Three</a:t>
            </a:r>
            <a:r>
              <a:rPr lang="en-SG" sz="2400" dirty="0" smtClean="0">
                <a:latin typeface="Times New Roman" panose="02020603050405020304" pitchFamily="18" charset="0"/>
                <a:cs typeface="Times New Roman" panose="02020603050405020304" pitchFamily="18" charset="0"/>
              </a:rPr>
              <a:t> parts of a typical nerve cell : -</a:t>
            </a:r>
          </a:p>
          <a:p>
            <a:pPr marL="1789113"/>
            <a:endParaRPr lang="en-SG" sz="2400" dirty="0" smtClean="0">
              <a:latin typeface="Times New Roman" panose="02020603050405020304" pitchFamily="18" charset="0"/>
              <a:cs typeface="Times New Roman" panose="02020603050405020304" pitchFamily="18" charset="0"/>
            </a:endParaRPr>
          </a:p>
          <a:p>
            <a:pPr marL="1789113"/>
            <a:r>
              <a:rPr lang="en-SG" sz="2400" dirty="0" smtClean="0">
                <a:latin typeface="Times New Roman" panose="02020603050405020304" pitchFamily="18" charset="0"/>
                <a:cs typeface="Times New Roman" panose="02020603050405020304" pitchFamily="18" charset="0"/>
              </a:rPr>
              <a:t>• </a:t>
            </a:r>
            <a:r>
              <a:rPr lang="en-SG" sz="2400" dirty="0" smtClean="0">
                <a:solidFill>
                  <a:srgbClr val="C00000"/>
                </a:solidFill>
                <a:latin typeface="Times New Roman" panose="02020603050405020304" pitchFamily="18" charset="0"/>
                <a:cs typeface="Times New Roman" panose="02020603050405020304" pitchFamily="18" charset="0"/>
              </a:rPr>
              <a:t>DENDRITES</a:t>
            </a:r>
            <a:r>
              <a:rPr lang="en-SG" sz="2400" dirty="0" smtClean="0">
                <a:latin typeface="Times New Roman" panose="02020603050405020304" pitchFamily="18" charset="0"/>
                <a:cs typeface="Times New Roman" panose="02020603050405020304" pitchFamily="18" charset="0"/>
              </a:rPr>
              <a:t>: Accepts the inputs</a:t>
            </a:r>
          </a:p>
          <a:p>
            <a:pPr marL="1789113"/>
            <a:r>
              <a:rPr lang="en-SG" sz="2400" dirty="0" smtClean="0">
                <a:latin typeface="Times New Roman" panose="02020603050405020304" pitchFamily="18" charset="0"/>
                <a:cs typeface="Times New Roman" panose="02020603050405020304" pitchFamily="18" charset="0"/>
              </a:rPr>
              <a:t>• </a:t>
            </a:r>
            <a:r>
              <a:rPr lang="en-SG" sz="2400" dirty="0" smtClean="0">
                <a:solidFill>
                  <a:srgbClr val="C00000"/>
                </a:solidFill>
                <a:latin typeface="Times New Roman" panose="02020603050405020304" pitchFamily="18" charset="0"/>
                <a:cs typeface="Times New Roman" panose="02020603050405020304" pitchFamily="18" charset="0"/>
              </a:rPr>
              <a:t>SOMA</a:t>
            </a:r>
            <a:r>
              <a:rPr lang="en-SG" sz="2400" dirty="0" smtClean="0">
                <a:latin typeface="Times New Roman" panose="02020603050405020304" pitchFamily="18" charset="0"/>
                <a:cs typeface="Times New Roman" panose="02020603050405020304" pitchFamily="18" charset="0"/>
              </a:rPr>
              <a:t> : Process the inputs</a:t>
            </a:r>
          </a:p>
          <a:p>
            <a:pPr marL="1789113"/>
            <a:r>
              <a:rPr lang="en-SG" sz="2400" dirty="0" smtClean="0">
                <a:latin typeface="Times New Roman" panose="02020603050405020304" pitchFamily="18" charset="0"/>
                <a:cs typeface="Times New Roman" panose="02020603050405020304" pitchFamily="18" charset="0"/>
              </a:rPr>
              <a:t>• </a:t>
            </a:r>
            <a:r>
              <a:rPr lang="en-SG" sz="2400" dirty="0" smtClean="0">
                <a:solidFill>
                  <a:srgbClr val="C00000"/>
                </a:solidFill>
                <a:latin typeface="Times New Roman" panose="02020603050405020304" pitchFamily="18" charset="0"/>
                <a:cs typeface="Times New Roman" panose="02020603050405020304" pitchFamily="18" charset="0"/>
              </a:rPr>
              <a:t>AXON</a:t>
            </a:r>
            <a:r>
              <a:rPr lang="en-SG" sz="2400" dirty="0" smtClean="0">
                <a:latin typeface="Times New Roman" panose="02020603050405020304" pitchFamily="18" charset="0"/>
                <a:cs typeface="Times New Roman" panose="02020603050405020304" pitchFamily="18" charset="0"/>
              </a:rPr>
              <a:t> : Transmission of  the processed inputs from the cell body .</a:t>
            </a:r>
            <a:endParaRPr lang="en-SG" sz="2400" dirty="0">
              <a:latin typeface="Times New Roman" panose="02020603050405020304" pitchFamily="18" charset="0"/>
              <a:cs typeface="Times New Roman" panose="02020603050405020304" pitchFamily="18" charset="0"/>
            </a:endParaRPr>
          </a:p>
          <a:p>
            <a:pPr algn="just"/>
            <a:r>
              <a:rPr lang="en-SG" sz="2400" dirty="0" smtClean="0">
                <a:latin typeface="Times New Roman" panose="02020603050405020304" pitchFamily="18" charset="0"/>
                <a:cs typeface="Times New Roman" panose="02020603050405020304" pitchFamily="18" charset="0"/>
              </a:rPr>
              <a:t>Also  there is a communication space between neurons called as </a:t>
            </a:r>
            <a:r>
              <a:rPr lang="en-SG" sz="2400" dirty="0" smtClean="0">
                <a:solidFill>
                  <a:srgbClr val="C00000"/>
                </a:solidFill>
                <a:latin typeface="Times New Roman" panose="02020603050405020304" pitchFamily="18" charset="0"/>
                <a:cs typeface="Times New Roman" panose="02020603050405020304" pitchFamily="18" charset="0"/>
              </a:rPr>
              <a:t>SYNAPSES</a:t>
            </a:r>
            <a:r>
              <a:rPr lang="en-SG" sz="2400" dirty="0" smtClean="0">
                <a:latin typeface="Times New Roman" panose="02020603050405020304" pitchFamily="18" charset="0"/>
                <a:cs typeface="Times New Roman" panose="02020603050405020304" pitchFamily="18" charset="0"/>
              </a:rPr>
              <a:t> – It is the </a:t>
            </a:r>
            <a:r>
              <a:rPr lang="en-SG" sz="2400" dirty="0" err="1">
                <a:latin typeface="Times New Roman" panose="02020603050405020304" pitchFamily="18" charset="0"/>
                <a:cs typeface="Times New Roman" panose="02020603050405020304" pitchFamily="18" charset="0"/>
              </a:rPr>
              <a:t>t</a:t>
            </a:r>
            <a:r>
              <a:rPr lang="en-SG" sz="2400" dirty="0" err="1" smtClean="0">
                <a:latin typeface="Times New Roman" panose="02020603050405020304" pitchFamily="18" charset="0"/>
                <a:cs typeface="Times New Roman" panose="02020603050405020304" pitchFamily="18" charset="0"/>
              </a:rPr>
              <a:t>he</a:t>
            </a:r>
            <a:r>
              <a:rPr lang="en-SG" sz="2400" dirty="0" smtClean="0">
                <a:latin typeface="Times New Roman" panose="02020603050405020304" pitchFamily="18" charset="0"/>
                <a:cs typeface="Times New Roman" panose="02020603050405020304" pitchFamily="18" charset="0"/>
              </a:rPr>
              <a:t> electrochemical contact that exists between the neurons.</a:t>
            </a:r>
            <a:endParaRPr lang="en-SG" sz="24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0" y="0"/>
            <a:ext cx="12192000" cy="1104900"/>
          </a:xfrm>
          <a:prstGeom prst="rect">
            <a:avLst/>
          </a:prstGeom>
        </p:spPr>
      </p:pic>
      <p:sp>
        <p:nvSpPr>
          <p:cNvPr id="6" name="Rectangle 5"/>
          <p:cNvSpPr/>
          <p:nvPr/>
        </p:nvSpPr>
        <p:spPr>
          <a:xfrm>
            <a:off x="2431605" y="241355"/>
            <a:ext cx="5208477" cy="1200329"/>
          </a:xfrm>
          <a:prstGeom prst="rect">
            <a:avLst/>
          </a:prstGeom>
        </p:spPr>
        <p:txBody>
          <a:bodyPr wrap="none">
            <a:spAutoFit/>
          </a:bodyPr>
          <a:lstStyle/>
          <a:p>
            <a:pPr lvl="0"/>
            <a:r>
              <a:rPr lang="en-US" sz="3600" b="1" dirty="0" smtClean="0">
                <a:solidFill>
                  <a:prstClr val="black"/>
                </a:solidFill>
                <a:latin typeface="Monotype Corsiva" panose="03010101010201010101" pitchFamily="66" charset="0"/>
              </a:rPr>
              <a:t>Bological Neuron  Components</a:t>
            </a:r>
            <a:endParaRPr lang="en-US" sz="3600" b="1" dirty="0">
              <a:solidFill>
                <a:prstClr val="black"/>
              </a:solidFill>
              <a:latin typeface="Monotype Corsiva" panose="03010101010201010101" pitchFamily="66" charset="0"/>
            </a:endParaRPr>
          </a:p>
          <a:p>
            <a:pPr lvl="0"/>
            <a:r>
              <a:rPr lang="en-SG" sz="3600" b="1" dirty="0" smtClean="0">
                <a:solidFill>
                  <a:prstClr val="black"/>
                </a:solidFill>
                <a:latin typeface="Monotype Corsiva" panose="03010101010201010101" pitchFamily="66" charset="0"/>
              </a:rPr>
              <a:t> </a:t>
            </a:r>
            <a:endParaRPr lang="en-SG" sz="3600" b="1" dirty="0">
              <a:solidFill>
                <a:prstClr val="black"/>
              </a:solidFill>
              <a:latin typeface="Monotype Corsiva" panose="03010101010201010101" pitchFamily="66" charset="0"/>
            </a:endParaRPr>
          </a:p>
        </p:txBody>
      </p:sp>
      <p:sp>
        <p:nvSpPr>
          <p:cNvPr id="5" name="Rectangle 4"/>
          <p:cNvSpPr/>
          <p:nvPr/>
        </p:nvSpPr>
        <p:spPr>
          <a:xfrm>
            <a:off x="332509" y="4506885"/>
            <a:ext cx="11112567" cy="1508105"/>
          </a:xfrm>
          <a:prstGeom prst="rect">
            <a:avLst/>
          </a:prstGeom>
        </p:spPr>
        <p:txBody>
          <a:bodyPr wrap="square">
            <a:spAutoFit/>
          </a:bodyPr>
          <a:lstStyle/>
          <a:p>
            <a:pPr marL="342900" lvl="0" indent="-342900" algn="just">
              <a:buFont typeface="Wingdings" panose="05000000000000000000" pitchFamily="2" charset="2"/>
              <a:buChar char="v"/>
            </a:pPr>
            <a:r>
              <a:rPr lang="en-SG" sz="2300" dirty="0">
                <a:solidFill>
                  <a:prstClr val="black"/>
                </a:solidFill>
                <a:latin typeface="Times New Roman" panose="02020603050405020304" pitchFamily="18" charset="0"/>
                <a:cs typeface="Times New Roman" panose="02020603050405020304" pitchFamily="18" charset="0"/>
              </a:rPr>
              <a:t>Each neuron receives input signals from its </a:t>
            </a:r>
            <a:r>
              <a:rPr lang="en-SG" sz="2300" b="1" dirty="0">
                <a:solidFill>
                  <a:prstClr val="black"/>
                </a:solidFill>
                <a:latin typeface="Times New Roman" panose="02020603050405020304" pitchFamily="18" charset="0"/>
                <a:cs typeface="Times New Roman" panose="02020603050405020304" pitchFamily="18" charset="0"/>
              </a:rPr>
              <a:t>dendrites</a:t>
            </a:r>
            <a:r>
              <a:rPr lang="en-SG" sz="2300" dirty="0">
                <a:solidFill>
                  <a:prstClr val="black"/>
                </a:solidFill>
                <a:latin typeface="Times New Roman" panose="02020603050405020304" pitchFamily="18" charset="0"/>
                <a:cs typeface="Times New Roman" panose="02020603050405020304" pitchFamily="18" charset="0"/>
              </a:rPr>
              <a:t> and produces output signals along its (single) </a:t>
            </a:r>
            <a:r>
              <a:rPr lang="en-SG" sz="2300" b="1" dirty="0">
                <a:solidFill>
                  <a:prstClr val="black"/>
                </a:solidFill>
                <a:latin typeface="Times New Roman" panose="02020603050405020304" pitchFamily="18" charset="0"/>
                <a:cs typeface="Times New Roman" panose="02020603050405020304" pitchFamily="18" charset="0"/>
              </a:rPr>
              <a:t>axon</a:t>
            </a:r>
            <a:r>
              <a:rPr lang="en-SG" sz="2300" dirty="0">
                <a:solidFill>
                  <a:prstClr val="black"/>
                </a:solidFill>
                <a:latin typeface="Times New Roman" panose="02020603050405020304" pitchFamily="18" charset="0"/>
                <a:cs typeface="Times New Roman" panose="02020603050405020304" pitchFamily="18" charset="0"/>
              </a:rPr>
              <a:t>. </a:t>
            </a:r>
          </a:p>
          <a:p>
            <a:pPr marL="342900" lvl="0" indent="-342900" algn="just">
              <a:buFont typeface="Wingdings" panose="05000000000000000000" pitchFamily="2" charset="2"/>
              <a:buChar char="v"/>
            </a:pPr>
            <a:r>
              <a:rPr lang="en-SG" sz="2300" dirty="0">
                <a:solidFill>
                  <a:prstClr val="black"/>
                </a:solidFill>
                <a:latin typeface="Times New Roman" panose="02020603050405020304" pitchFamily="18" charset="0"/>
                <a:cs typeface="Times New Roman" panose="02020603050405020304" pitchFamily="18" charset="0"/>
              </a:rPr>
              <a:t>The axon eventually branches out and connects via synapses to dendrites of other neurons.</a:t>
            </a:r>
          </a:p>
        </p:txBody>
      </p:sp>
    </p:spTree>
    <p:extLst>
      <p:ext uri="{BB962C8B-B14F-4D97-AF65-F5344CB8AC3E}">
        <p14:creationId xmlns:p14="http://schemas.microsoft.com/office/powerpoint/2010/main" val="32682584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6540" y="0"/>
            <a:ext cx="11975376" cy="1104900"/>
          </a:xfrm>
          <a:prstGeom prst="rect">
            <a:avLst/>
          </a:prstGeom>
        </p:spPr>
      </p:pic>
      <p:sp>
        <p:nvSpPr>
          <p:cNvPr id="4" name="Rectangle 3"/>
          <p:cNvSpPr/>
          <p:nvPr/>
        </p:nvSpPr>
        <p:spPr>
          <a:xfrm>
            <a:off x="66498" y="552450"/>
            <a:ext cx="12075460" cy="7540526"/>
          </a:xfrm>
          <a:prstGeom prst="rect">
            <a:avLst/>
          </a:prstGeom>
        </p:spPr>
        <p:txBody>
          <a:bodyPr wrap="square">
            <a:spAutoFit/>
          </a:bodyPr>
          <a:lstStyle/>
          <a:p>
            <a:pPr algn="just"/>
            <a:endParaRPr lang="en-SG" sz="2400" dirty="0" smtClean="0"/>
          </a:p>
          <a:p>
            <a:pPr algn="just"/>
            <a:endParaRPr lang="en-SG" sz="2300" dirty="0" smtClean="0">
              <a:latin typeface="Times New Roman" panose="02020603050405020304" pitchFamily="18" charset="0"/>
              <a:cs typeface="Times New Roman" panose="02020603050405020304" pitchFamily="18" charset="0"/>
            </a:endParaRPr>
          </a:p>
          <a:p>
            <a:pPr algn="just"/>
            <a:endParaRPr lang="en-SG" sz="2300" dirty="0" smtClean="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v"/>
            </a:pPr>
            <a:r>
              <a:rPr lang="en-SG" sz="2300" b="0" i="0" u="none" strike="noStrike" baseline="0" dirty="0" smtClean="0">
                <a:latin typeface="Times New Roman" panose="02020603050405020304" pitchFamily="18" charset="0"/>
                <a:cs typeface="Times New Roman" panose="02020603050405020304" pitchFamily="18" charset="0"/>
              </a:rPr>
              <a:t>The </a:t>
            </a:r>
            <a:r>
              <a:rPr lang="en-SG" sz="2300" b="0" i="0" u="none" strike="noStrike" baseline="0" dirty="0" smtClean="0">
                <a:solidFill>
                  <a:srgbClr val="C00000"/>
                </a:solidFill>
                <a:latin typeface="Times New Roman" panose="02020603050405020304" pitchFamily="18" charset="0"/>
                <a:cs typeface="Times New Roman" panose="02020603050405020304" pitchFamily="18" charset="0"/>
              </a:rPr>
              <a:t>biological neuron receives input</a:t>
            </a:r>
            <a:r>
              <a:rPr lang="en-SG" sz="2300" b="0" i="0" u="none" strike="noStrike" dirty="0" smtClean="0">
                <a:solidFill>
                  <a:srgbClr val="C00000"/>
                </a:solidFill>
                <a:latin typeface="Times New Roman" panose="02020603050405020304" pitchFamily="18" charset="0"/>
                <a:cs typeface="Times New Roman" panose="02020603050405020304" pitchFamily="18" charset="0"/>
              </a:rPr>
              <a:t> signals</a:t>
            </a:r>
            <a:r>
              <a:rPr lang="en-SG" sz="2300" b="0" i="0" u="none" strike="noStrike" dirty="0" smtClean="0">
                <a:latin typeface="Times New Roman" panose="02020603050405020304" pitchFamily="18" charset="0"/>
                <a:cs typeface="Times New Roman" panose="02020603050405020304" pitchFamily="18" charset="0"/>
              </a:rPr>
              <a:t> (electrical impulse)</a:t>
            </a:r>
            <a:r>
              <a:rPr lang="en-SG" sz="2300" b="0" i="0" u="none" strike="noStrike" baseline="0" dirty="0" smtClean="0">
                <a:latin typeface="Times New Roman" panose="02020603050405020304" pitchFamily="18" charset="0"/>
                <a:cs typeface="Times New Roman" panose="02020603050405020304" pitchFamily="18" charset="0"/>
              </a:rPr>
              <a:t> from other neurons </a:t>
            </a:r>
            <a:r>
              <a:rPr lang="en-SG" sz="2300" b="0" i="0" u="none" strike="noStrike" baseline="0" dirty="0" smtClean="0">
                <a:solidFill>
                  <a:srgbClr val="C00000"/>
                </a:solidFill>
                <a:latin typeface="Times New Roman" panose="02020603050405020304" pitchFamily="18" charset="0"/>
                <a:cs typeface="Times New Roman" panose="02020603050405020304" pitchFamily="18" charset="0"/>
              </a:rPr>
              <a:t>along its dendrites,</a:t>
            </a:r>
          </a:p>
          <a:p>
            <a:pPr marL="342900" indent="-342900" algn="just">
              <a:buFont typeface="Wingdings" panose="05000000000000000000" pitchFamily="2" charset="2"/>
              <a:buChar char="v"/>
            </a:pPr>
            <a:r>
              <a:rPr lang="en-SG" sz="2300" b="0" i="0" u="none" strike="noStrike" baseline="0" dirty="0" smtClean="0">
                <a:latin typeface="Times New Roman" panose="02020603050405020304" pitchFamily="18" charset="0"/>
                <a:cs typeface="Times New Roman" panose="02020603050405020304" pitchFamily="18" charset="0"/>
              </a:rPr>
              <a:t> The </a:t>
            </a:r>
            <a:r>
              <a:rPr lang="en-SG" sz="2300" b="0" i="0" u="none" strike="noStrike" baseline="0" dirty="0" smtClean="0">
                <a:solidFill>
                  <a:srgbClr val="C00000"/>
                </a:solidFill>
                <a:latin typeface="Times New Roman" panose="02020603050405020304" pitchFamily="18" charset="0"/>
                <a:cs typeface="Times New Roman" panose="02020603050405020304" pitchFamily="18" charset="0"/>
              </a:rPr>
              <a:t>dendrites </a:t>
            </a:r>
            <a:r>
              <a:rPr lang="en-SG" sz="2300" b="0" i="0" u="none" strike="noStrike" baseline="0" dirty="0" smtClean="0">
                <a:latin typeface="Times New Roman" panose="02020603050405020304" pitchFamily="18" charset="0"/>
                <a:cs typeface="Times New Roman" panose="02020603050405020304" pitchFamily="18" charset="0"/>
              </a:rPr>
              <a:t>carry the </a:t>
            </a:r>
            <a:r>
              <a:rPr lang="en-SG" sz="2300" b="0" i="0" u="none" strike="noStrike" baseline="0" dirty="0" smtClean="0">
                <a:solidFill>
                  <a:srgbClr val="C00000"/>
                </a:solidFill>
                <a:latin typeface="Times New Roman" panose="02020603050405020304" pitchFamily="18" charset="0"/>
                <a:cs typeface="Times New Roman" panose="02020603050405020304" pitchFamily="18" charset="0"/>
              </a:rPr>
              <a:t>input signals </a:t>
            </a:r>
            <a:r>
              <a:rPr lang="en-SG" sz="2300" b="0" i="0" u="none" strike="noStrike" baseline="0" dirty="0" smtClean="0">
                <a:latin typeface="Times New Roman" panose="02020603050405020304" pitchFamily="18" charset="0"/>
                <a:cs typeface="Times New Roman" panose="02020603050405020304" pitchFamily="18" charset="0"/>
              </a:rPr>
              <a:t>(electrical impulse</a:t>
            </a:r>
            <a:r>
              <a:rPr lang="en-SG" sz="2300" b="0" i="0" u="none" strike="noStrike" baseline="0" dirty="0" smtClean="0">
                <a:solidFill>
                  <a:srgbClr val="C00000"/>
                </a:solidFill>
                <a:latin typeface="Times New Roman" panose="02020603050405020304" pitchFamily="18" charset="0"/>
                <a:cs typeface="Times New Roman" panose="02020603050405020304" pitchFamily="18" charset="0"/>
              </a:rPr>
              <a:t>)to the cell body </a:t>
            </a:r>
            <a:r>
              <a:rPr lang="en-SG" sz="2300" b="0" i="0" u="none" strike="noStrike" baseline="0" dirty="0" smtClean="0">
                <a:latin typeface="Times New Roman" panose="02020603050405020304" pitchFamily="18" charset="0"/>
                <a:cs typeface="Times New Roman" panose="02020603050405020304" pitchFamily="18" charset="0"/>
              </a:rPr>
              <a:t>where they all get </a:t>
            </a:r>
            <a:r>
              <a:rPr lang="en-SG" sz="2300" dirty="0" smtClean="0">
                <a:latin typeface="Times New Roman" panose="02020603050405020304" pitchFamily="18" charset="0"/>
                <a:cs typeface="Times New Roman" panose="02020603050405020304" pitchFamily="18" charset="0"/>
              </a:rPr>
              <a:t>processed.</a:t>
            </a:r>
          </a:p>
          <a:p>
            <a:pPr marL="342900" indent="-342900" algn="just">
              <a:buFont typeface="Wingdings" panose="05000000000000000000" pitchFamily="2" charset="2"/>
              <a:buChar char="v"/>
            </a:pPr>
            <a:r>
              <a:rPr lang="en-US" sz="2300" dirty="0">
                <a:latin typeface="Times New Roman" panose="02020603050405020304" pitchFamily="18" charset="0"/>
                <a:cs typeface="Times New Roman" panose="02020603050405020304" pitchFamily="18" charset="0"/>
              </a:rPr>
              <a:t>An </a:t>
            </a:r>
            <a:r>
              <a:rPr lang="en-US" sz="2300" dirty="0">
                <a:solidFill>
                  <a:srgbClr val="C00000"/>
                </a:solidFill>
                <a:latin typeface="Times New Roman" panose="02020603050405020304" pitchFamily="18" charset="0"/>
                <a:cs typeface="Times New Roman" panose="02020603050405020304" pitchFamily="18" charset="0"/>
              </a:rPr>
              <a:t>impulse,</a:t>
            </a:r>
            <a:r>
              <a:rPr lang="en-US" sz="2300" dirty="0">
                <a:latin typeface="Times New Roman" panose="02020603050405020304" pitchFamily="18" charset="0"/>
                <a:cs typeface="Times New Roman" panose="02020603050405020304" pitchFamily="18" charset="0"/>
              </a:rPr>
              <a:t> in the form of an </a:t>
            </a:r>
            <a:r>
              <a:rPr lang="en-US" sz="2300" dirty="0">
                <a:solidFill>
                  <a:srgbClr val="C00000"/>
                </a:solidFill>
                <a:latin typeface="Times New Roman" panose="02020603050405020304" pitchFamily="18" charset="0"/>
                <a:cs typeface="Times New Roman" panose="02020603050405020304" pitchFamily="18" charset="0"/>
              </a:rPr>
              <a:t>electric signal</a:t>
            </a:r>
            <a:r>
              <a:rPr lang="en-US" sz="2300" dirty="0">
                <a:latin typeface="Times New Roman" panose="02020603050405020304" pitchFamily="18" charset="0"/>
                <a:cs typeface="Times New Roman" panose="02020603050405020304" pitchFamily="18" charset="0"/>
              </a:rPr>
              <a:t>, travels within the dendrites and through the cell </a:t>
            </a:r>
            <a:r>
              <a:rPr lang="en-US" sz="2300" dirty="0" smtClean="0">
                <a:latin typeface="Times New Roman" panose="02020603050405020304" pitchFamily="18" charset="0"/>
                <a:cs typeface="Times New Roman" panose="02020603050405020304" pitchFamily="18" charset="0"/>
              </a:rPr>
              <a:t>body towards </a:t>
            </a:r>
            <a:r>
              <a:rPr lang="en-US" sz="2300" dirty="0">
                <a:latin typeface="Times New Roman" panose="02020603050405020304" pitchFamily="18" charset="0"/>
                <a:cs typeface="Times New Roman" panose="02020603050405020304" pitchFamily="18" charset="0"/>
              </a:rPr>
              <a:t>the </a:t>
            </a:r>
            <a:r>
              <a:rPr lang="en-US" sz="2300" dirty="0">
                <a:solidFill>
                  <a:srgbClr val="C00000"/>
                </a:solidFill>
                <a:latin typeface="Times New Roman" panose="02020603050405020304" pitchFamily="18" charset="0"/>
                <a:cs typeface="Times New Roman" panose="02020603050405020304" pitchFamily="18" charset="0"/>
              </a:rPr>
              <a:t>pre-synaptic membrane </a:t>
            </a:r>
            <a:r>
              <a:rPr lang="en-US" sz="2300" dirty="0">
                <a:latin typeface="Times New Roman" panose="02020603050405020304" pitchFamily="18" charset="0"/>
                <a:cs typeface="Times New Roman" panose="02020603050405020304" pitchFamily="18" charset="0"/>
              </a:rPr>
              <a:t>of the synapse</a:t>
            </a:r>
            <a:r>
              <a:rPr lang="en-US" sz="2300" dirty="0" smtClean="0">
                <a:latin typeface="Times New Roman" panose="02020603050405020304" pitchFamily="18" charset="0"/>
                <a:cs typeface="Times New Roman" panose="02020603050405020304" pitchFamily="18" charset="0"/>
              </a:rPr>
              <a:t>.</a:t>
            </a:r>
          </a:p>
          <a:p>
            <a:pPr marL="342900" indent="-342900" algn="just">
              <a:buFont typeface="Wingdings" panose="05000000000000000000" pitchFamily="2" charset="2"/>
              <a:buChar char="v"/>
            </a:pPr>
            <a:r>
              <a:rPr lang="en-US" sz="2300" dirty="0">
                <a:latin typeface="Times New Roman" panose="02020603050405020304" pitchFamily="18" charset="0"/>
                <a:cs typeface="Times New Roman" panose="02020603050405020304" pitchFamily="18" charset="0"/>
              </a:rPr>
              <a:t>Upon arrival at the membrane, a </a:t>
            </a:r>
            <a:r>
              <a:rPr lang="en-US" sz="2300" dirty="0" smtClean="0">
                <a:latin typeface="Times New Roman" panose="02020603050405020304" pitchFamily="18" charset="0"/>
                <a:cs typeface="Times New Roman" panose="02020603050405020304" pitchFamily="18" charset="0"/>
              </a:rPr>
              <a:t>neurotransmitter (chemical</a:t>
            </a:r>
            <a:r>
              <a:rPr lang="en-US" sz="2300" dirty="0">
                <a:latin typeface="Times New Roman" panose="02020603050405020304" pitchFamily="18" charset="0"/>
                <a:cs typeface="Times New Roman" panose="02020603050405020304" pitchFamily="18" charset="0"/>
              </a:rPr>
              <a:t>) is released </a:t>
            </a:r>
            <a:r>
              <a:rPr lang="en-US" sz="2300" dirty="0" smtClean="0">
                <a:latin typeface="Times New Roman" panose="02020603050405020304" pitchFamily="18" charset="0"/>
                <a:cs typeface="Times New Roman" panose="02020603050405020304" pitchFamily="18" charset="0"/>
              </a:rPr>
              <a:t> </a:t>
            </a:r>
            <a:r>
              <a:rPr lang="en-US" sz="2300" dirty="0">
                <a:latin typeface="Times New Roman" panose="02020603050405020304" pitchFamily="18" charset="0"/>
                <a:cs typeface="Times New Roman" panose="02020603050405020304" pitchFamily="18" charset="0"/>
              </a:rPr>
              <a:t>in quantities </a:t>
            </a:r>
            <a:r>
              <a:rPr lang="en-US" sz="2300" dirty="0">
                <a:solidFill>
                  <a:srgbClr val="C00000"/>
                </a:solidFill>
                <a:latin typeface="Times New Roman" panose="02020603050405020304" pitchFamily="18" charset="0"/>
                <a:cs typeface="Times New Roman" panose="02020603050405020304" pitchFamily="18" charset="0"/>
              </a:rPr>
              <a:t>proportional to the strength of the incoming signal</a:t>
            </a:r>
            <a:r>
              <a:rPr lang="en-US" sz="2300" dirty="0" smtClean="0">
                <a:latin typeface="Times New Roman" panose="02020603050405020304" pitchFamily="18" charset="0"/>
                <a:cs typeface="Times New Roman" panose="02020603050405020304" pitchFamily="18" charset="0"/>
              </a:rPr>
              <a:t>.</a:t>
            </a:r>
          </a:p>
          <a:p>
            <a:pPr marL="342900" indent="-342900" algn="just">
              <a:buFont typeface="Wingdings" panose="05000000000000000000" pitchFamily="2" charset="2"/>
              <a:buChar char="v"/>
            </a:pPr>
            <a:r>
              <a:rPr lang="en-US" sz="2300" dirty="0" smtClean="0">
                <a:solidFill>
                  <a:srgbClr val="C00000"/>
                </a:solidFill>
                <a:latin typeface="Times New Roman" panose="02020603050405020304" pitchFamily="18" charset="0"/>
                <a:cs typeface="Times New Roman" panose="02020603050405020304" pitchFamily="18" charset="0"/>
              </a:rPr>
              <a:t>The neurotransmitter</a:t>
            </a:r>
            <a:r>
              <a:rPr lang="en-US" sz="2300" dirty="0" smtClean="0">
                <a:latin typeface="Times New Roman" panose="02020603050405020304" pitchFamily="18" charset="0"/>
                <a:cs typeface="Times New Roman" panose="02020603050405020304" pitchFamily="18" charset="0"/>
              </a:rPr>
              <a:t> present in the synapse, (strength of the synapse) and </a:t>
            </a:r>
            <a:r>
              <a:rPr lang="en-US" sz="2300" dirty="0">
                <a:solidFill>
                  <a:srgbClr val="C00000"/>
                </a:solidFill>
                <a:latin typeface="Times New Roman" panose="02020603050405020304" pitchFamily="18" charset="0"/>
                <a:cs typeface="Times New Roman" panose="02020603050405020304" pitchFamily="18" charset="0"/>
              </a:rPr>
              <a:t>threshold of </a:t>
            </a:r>
            <a:r>
              <a:rPr lang="en-US" sz="2300" dirty="0" smtClean="0">
                <a:solidFill>
                  <a:srgbClr val="C00000"/>
                </a:solidFill>
                <a:latin typeface="Times New Roman" panose="02020603050405020304" pitchFamily="18" charset="0"/>
                <a:cs typeface="Times New Roman" panose="02020603050405020304" pitchFamily="18" charset="0"/>
              </a:rPr>
              <a:t>the next neuron</a:t>
            </a:r>
            <a:r>
              <a:rPr lang="en-US" sz="2300" dirty="0" smtClean="0">
                <a:latin typeface="Times New Roman" panose="02020603050405020304" pitchFamily="18" charset="0"/>
                <a:cs typeface="Times New Roman" panose="02020603050405020304" pitchFamily="18" charset="0"/>
              </a:rPr>
              <a:t>, modifies the signal and this modified </a:t>
            </a:r>
            <a:r>
              <a:rPr lang="en-US" sz="2300" dirty="0">
                <a:latin typeface="Times New Roman" panose="02020603050405020304" pitchFamily="18" charset="0"/>
                <a:cs typeface="Times New Roman" panose="02020603050405020304" pitchFamily="18" charset="0"/>
              </a:rPr>
              <a:t> signal (</a:t>
            </a:r>
            <a:r>
              <a:rPr lang="en-US" sz="2300" dirty="0" smtClean="0">
                <a:latin typeface="Times New Roman" panose="02020603050405020304" pitchFamily="18" charset="0"/>
                <a:cs typeface="Times New Roman" panose="02020603050405020304" pitchFamily="18" charset="0"/>
              </a:rPr>
              <a:t> </a:t>
            </a:r>
            <a:r>
              <a:rPr lang="en-US" sz="2300" dirty="0">
                <a:latin typeface="Times New Roman" panose="02020603050405020304" pitchFamily="18" charset="0"/>
                <a:cs typeface="Times New Roman" panose="02020603050405020304" pitchFamily="18" charset="0"/>
              </a:rPr>
              <a:t>newly </a:t>
            </a:r>
            <a:r>
              <a:rPr lang="en-US" sz="2300" dirty="0" smtClean="0">
                <a:latin typeface="Times New Roman" panose="02020603050405020304" pitchFamily="18" charset="0"/>
                <a:cs typeface="Times New Roman" panose="02020603050405020304" pitchFamily="18" charset="0"/>
              </a:rPr>
              <a:t>generated signal ) again  </a:t>
            </a:r>
            <a:r>
              <a:rPr lang="en-US" sz="2300" dirty="0">
                <a:latin typeface="Times New Roman" panose="02020603050405020304" pitchFamily="18" charset="0"/>
                <a:cs typeface="Times New Roman" panose="02020603050405020304" pitchFamily="18" charset="0"/>
              </a:rPr>
              <a:t>passes through the  </a:t>
            </a:r>
            <a:r>
              <a:rPr lang="en-US" sz="2300" dirty="0" smtClean="0">
                <a:latin typeface="Times New Roman" panose="02020603050405020304" pitchFamily="18" charset="0"/>
                <a:cs typeface="Times New Roman" panose="02020603050405020304" pitchFamily="18" charset="0"/>
              </a:rPr>
              <a:t>next neuron in the network.</a:t>
            </a:r>
            <a:endParaRPr lang="en-SG" sz="2300" b="0" i="0" u="none" strike="noStrike" baseline="0" dirty="0" smtClean="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v"/>
            </a:pPr>
            <a:endParaRPr lang="en-SG" sz="2300" dirty="0" smtClean="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v"/>
            </a:pPr>
            <a:endParaRPr lang="en-SG" sz="2300" b="0" i="0" u="none" strike="noStrike" baseline="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v"/>
            </a:pPr>
            <a:endParaRPr lang="en-SG" sz="2300" dirty="0" smtClean="0">
              <a:latin typeface="Times New Roman" panose="02020603050405020304" pitchFamily="18" charset="0"/>
              <a:cs typeface="Times New Roman" panose="02020603050405020304" pitchFamily="18" charset="0"/>
            </a:endParaRPr>
          </a:p>
          <a:p>
            <a:pPr algn="just"/>
            <a:endParaRPr lang="en-SG" sz="2300" b="0" i="0" u="none" strike="noStrike" baseline="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v"/>
            </a:pPr>
            <a:endParaRPr lang="en-SG" sz="2300" b="0" i="0" u="none" strike="noStrike" baseline="0" dirty="0" smtClean="0">
              <a:latin typeface="Times New Roman" panose="02020603050405020304" pitchFamily="18" charset="0"/>
              <a:cs typeface="Times New Roman" panose="02020603050405020304" pitchFamily="18" charset="0"/>
            </a:endParaRPr>
          </a:p>
          <a:p>
            <a:pPr algn="just"/>
            <a:r>
              <a:rPr lang="en-SG" sz="2300" b="1" i="1" dirty="0" smtClean="0">
                <a:latin typeface="Times New Roman" panose="02020603050405020304" pitchFamily="18" charset="0"/>
                <a:cs typeface="Times New Roman" panose="02020603050405020304" pitchFamily="18" charset="0"/>
              </a:rPr>
              <a:t>Note</a:t>
            </a:r>
            <a:r>
              <a:rPr lang="en-SG" sz="2300" i="1" dirty="0" smtClean="0">
                <a:latin typeface="Times New Roman" panose="02020603050405020304" pitchFamily="18" charset="0"/>
                <a:cs typeface="Times New Roman" panose="02020603050405020304" pitchFamily="18" charset="0"/>
              </a:rPr>
              <a:t>: </a:t>
            </a:r>
            <a:r>
              <a:rPr lang="en-SG" sz="2300" u="sng" dirty="0" smtClean="0">
                <a:latin typeface="Times New Roman" panose="02020603050405020304" pitchFamily="18" charset="0"/>
                <a:cs typeface="Times New Roman" panose="02020603050405020304" pitchFamily="18" charset="0"/>
              </a:rPr>
              <a:t>The human brain far exceeds in terms of complexity any device created by man, or indeed, any naturally occurring object or structure in the universe, as far as we are aware today</a:t>
            </a:r>
            <a:r>
              <a:rPr lang="en-SG" sz="2300" i="1" u="sng" dirty="0" smtClean="0">
                <a:latin typeface="Times New Roman" panose="02020603050405020304" pitchFamily="18" charset="0"/>
                <a:cs typeface="Times New Roman" panose="02020603050405020304" pitchFamily="18" charset="0"/>
              </a:rPr>
              <a:t>.</a:t>
            </a:r>
            <a:endParaRPr lang="en-SG" sz="2300" i="1" u="sng" dirty="0">
              <a:latin typeface="Times New Roman" panose="02020603050405020304" pitchFamily="18" charset="0"/>
              <a:cs typeface="Times New Roman" panose="02020603050405020304" pitchFamily="18" charset="0"/>
            </a:endParaRPr>
          </a:p>
        </p:txBody>
      </p:sp>
      <p:sp>
        <p:nvSpPr>
          <p:cNvPr id="3" name="Rectangle 2"/>
          <p:cNvSpPr/>
          <p:nvPr/>
        </p:nvSpPr>
        <p:spPr>
          <a:xfrm>
            <a:off x="3130743" y="329312"/>
            <a:ext cx="4434227" cy="646331"/>
          </a:xfrm>
          <a:prstGeom prst="rect">
            <a:avLst/>
          </a:prstGeom>
        </p:spPr>
        <p:txBody>
          <a:bodyPr wrap="none">
            <a:spAutoFit/>
          </a:bodyPr>
          <a:lstStyle/>
          <a:p>
            <a:pPr lvl="0" algn="just"/>
            <a:r>
              <a:rPr lang="en-SG" sz="3600" b="1" i="1" u="sng" dirty="0">
                <a:solidFill>
                  <a:prstClr val="black"/>
                </a:solidFill>
                <a:latin typeface="Monotype Corsiva" panose="03010101010201010101" pitchFamily="66" charset="0"/>
                <a:cs typeface="Times New Roman" panose="02020603050405020304" pitchFamily="18" charset="0"/>
              </a:rPr>
              <a:t>Working Principle - BNN</a:t>
            </a:r>
          </a:p>
        </p:txBody>
      </p:sp>
    </p:spTree>
    <p:extLst>
      <p:ext uri="{BB962C8B-B14F-4D97-AF65-F5344CB8AC3E}">
        <p14:creationId xmlns:p14="http://schemas.microsoft.com/office/powerpoint/2010/main" val="42215863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0" y="0"/>
            <a:ext cx="12192000" cy="1104900"/>
          </a:xfrm>
          <a:prstGeom prst="rect">
            <a:avLst/>
          </a:prstGeom>
        </p:spPr>
      </p:pic>
      <p:pic>
        <p:nvPicPr>
          <p:cNvPr id="5" name="Picture 4"/>
          <p:cNvPicPr>
            <a:picLocks noChangeAspect="1"/>
          </p:cNvPicPr>
          <p:nvPr/>
        </p:nvPicPr>
        <p:blipFill>
          <a:blip r:embed="rId3"/>
          <a:stretch>
            <a:fillRect/>
          </a:stretch>
        </p:blipFill>
        <p:spPr>
          <a:xfrm>
            <a:off x="844262" y="1518832"/>
            <a:ext cx="9768320" cy="4985012"/>
          </a:xfrm>
          <a:prstGeom prst="rect">
            <a:avLst/>
          </a:prstGeom>
        </p:spPr>
      </p:pic>
      <p:sp>
        <p:nvSpPr>
          <p:cNvPr id="6" name="Rectangle 5"/>
          <p:cNvSpPr/>
          <p:nvPr/>
        </p:nvSpPr>
        <p:spPr>
          <a:xfrm>
            <a:off x="2579963" y="229284"/>
            <a:ext cx="6296917" cy="646331"/>
          </a:xfrm>
          <a:prstGeom prst="rect">
            <a:avLst/>
          </a:prstGeom>
        </p:spPr>
        <p:txBody>
          <a:bodyPr wrap="none">
            <a:spAutoFit/>
          </a:bodyPr>
          <a:lstStyle/>
          <a:p>
            <a:r>
              <a:rPr lang="en-US" sz="3600" b="1" u="sng" dirty="0" smtClean="0">
                <a:latin typeface="Monotype Corsiva" panose="03010101010201010101" pitchFamily="66" charset="0"/>
              </a:rPr>
              <a:t>Comparison </a:t>
            </a:r>
            <a:r>
              <a:rPr lang="en-US" sz="3600" b="1" u="sng" dirty="0">
                <a:latin typeface="Monotype Corsiva" panose="03010101010201010101" pitchFamily="66" charset="0"/>
              </a:rPr>
              <a:t>between ANN and BNN</a:t>
            </a:r>
          </a:p>
        </p:txBody>
      </p:sp>
    </p:spTree>
    <p:extLst>
      <p:ext uri="{BB962C8B-B14F-4D97-AF65-F5344CB8AC3E}">
        <p14:creationId xmlns:p14="http://schemas.microsoft.com/office/powerpoint/2010/main" val="16845040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61854" y="153059"/>
            <a:ext cx="12030146" cy="1104900"/>
          </a:xfrm>
          <a:prstGeom prst="rect">
            <a:avLst/>
          </a:prstGeom>
        </p:spPr>
      </p:pic>
      <p:sp>
        <p:nvSpPr>
          <p:cNvPr id="3" name="TextBox 2"/>
          <p:cNvSpPr txBox="1"/>
          <p:nvPr/>
        </p:nvSpPr>
        <p:spPr>
          <a:xfrm>
            <a:off x="3505267" y="382343"/>
            <a:ext cx="6925235" cy="646331"/>
          </a:xfrm>
          <a:prstGeom prst="rect">
            <a:avLst/>
          </a:prstGeom>
          <a:noFill/>
        </p:spPr>
        <p:txBody>
          <a:bodyPr wrap="square" rtlCol="0">
            <a:spAutoFit/>
          </a:bodyPr>
          <a:lstStyle/>
          <a:p>
            <a:r>
              <a:rPr lang="en-SG" sz="3600" b="1" u="sng" dirty="0">
                <a:latin typeface="Monotype Corsiva" panose="03010101010201010101" pitchFamily="66" charset="0"/>
              </a:rPr>
              <a:t>A</a:t>
            </a:r>
            <a:r>
              <a:rPr lang="en-SG" sz="3600" b="1" u="sng" dirty="0" smtClean="0">
                <a:latin typeface="Monotype Corsiva" panose="03010101010201010101" pitchFamily="66" charset="0"/>
              </a:rPr>
              <a:t>rtificial Neurons </a:t>
            </a:r>
            <a:endParaRPr lang="en-SG" sz="3600" b="1" u="sng" dirty="0">
              <a:latin typeface="Monotype Corsiva" panose="03010101010201010101" pitchFamily="66" charset="0"/>
            </a:endParaRPr>
          </a:p>
        </p:txBody>
      </p:sp>
      <p:sp>
        <p:nvSpPr>
          <p:cNvPr id="8" name="Rectangle 7"/>
          <p:cNvSpPr/>
          <p:nvPr/>
        </p:nvSpPr>
        <p:spPr>
          <a:xfrm>
            <a:off x="161854" y="2643413"/>
            <a:ext cx="11808473" cy="1508105"/>
          </a:xfrm>
          <a:prstGeom prst="rect">
            <a:avLst/>
          </a:prstGeom>
        </p:spPr>
        <p:txBody>
          <a:bodyPr wrap="square">
            <a:spAutoFit/>
          </a:bodyPr>
          <a:lstStyle/>
          <a:p>
            <a:pPr algn="just"/>
            <a:r>
              <a:rPr lang="en-SG" sz="2300" b="1" u="sng" dirty="0" smtClean="0">
                <a:solidFill>
                  <a:srgbClr val="C00000"/>
                </a:solidFill>
                <a:latin typeface="Times New Roman" panose="02020603050405020304" pitchFamily="18" charset="0"/>
                <a:cs typeface="Times New Roman" panose="02020603050405020304" pitchFamily="18" charset="0"/>
              </a:rPr>
              <a:t>ANNs</a:t>
            </a:r>
            <a:r>
              <a:rPr lang="en-SG" sz="2300" u="sng" dirty="0" smtClean="0">
                <a:solidFill>
                  <a:srgbClr val="231F20"/>
                </a:solidFill>
                <a:latin typeface="Times New Roman" panose="02020603050405020304" pitchFamily="18" charset="0"/>
                <a:cs typeface="Times New Roman" panose="02020603050405020304" pitchFamily="18" charset="0"/>
              </a:rPr>
              <a:t> may </a:t>
            </a:r>
            <a:r>
              <a:rPr lang="en-US" sz="2300" u="sng" dirty="0">
                <a:solidFill>
                  <a:srgbClr val="231F20"/>
                </a:solidFill>
                <a:latin typeface="Times New Roman" panose="02020603050405020304" pitchFamily="18" charset="0"/>
                <a:cs typeface="Times New Roman" panose="02020603050405020304" pitchFamily="18" charset="0"/>
              </a:rPr>
              <a:t>be </a:t>
            </a:r>
            <a:r>
              <a:rPr lang="en-US" sz="2300" b="1" u="sng" dirty="0">
                <a:solidFill>
                  <a:srgbClr val="C00000"/>
                </a:solidFill>
                <a:latin typeface="Times New Roman" panose="02020603050405020304" pitchFamily="18" charset="0"/>
                <a:cs typeface="Times New Roman" panose="02020603050405020304" pitchFamily="18" charset="0"/>
              </a:rPr>
              <a:t>defined as </a:t>
            </a:r>
            <a:r>
              <a:rPr lang="en-US" sz="2300" u="sng" dirty="0">
                <a:solidFill>
                  <a:srgbClr val="C00000"/>
                </a:solidFill>
                <a:latin typeface="Times New Roman" panose="02020603050405020304" pitchFamily="18" charset="0"/>
                <a:cs typeface="Times New Roman" panose="02020603050405020304" pitchFamily="18" charset="0"/>
              </a:rPr>
              <a:t>structures</a:t>
            </a:r>
            <a:r>
              <a:rPr lang="en-US" sz="2300" u="sng" dirty="0">
                <a:solidFill>
                  <a:srgbClr val="231F20"/>
                </a:solidFill>
                <a:latin typeface="Times New Roman" panose="02020603050405020304" pitchFamily="18" charset="0"/>
                <a:cs typeface="Times New Roman" panose="02020603050405020304" pitchFamily="18" charset="0"/>
              </a:rPr>
              <a:t> comprised of densely </a:t>
            </a:r>
            <a:r>
              <a:rPr lang="en-US" sz="2300" u="sng" dirty="0">
                <a:solidFill>
                  <a:srgbClr val="C00000"/>
                </a:solidFill>
                <a:latin typeface="Times New Roman" panose="02020603050405020304" pitchFamily="18" charset="0"/>
                <a:cs typeface="Times New Roman" panose="02020603050405020304" pitchFamily="18" charset="0"/>
              </a:rPr>
              <a:t>inter-connected adaptive simple processing elements</a:t>
            </a:r>
            <a:r>
              <a:rPr lang="en-US" sz="2300" u="sng" dirty="0">
                <a:solidFill>
                  <a:srgbClr val="231F20"/>
                </a:solidFill>
                <a:latin typeface="Times New Roman" panose="02020603050405020304" pitchFamily="18" charset="0"/>
                <a:cs typeface="Times New Roman" panose="02020603050405020304" pitchFamily="18" charset="0"/>
              </a:rPr>
              <a:t>, (called artificial neurons or nodes) that are </a:t>
            </a:r>
            <a:r>
              <a:rPr lang="en-US" sz="2300" u="sng" dirty="0">
                <a:solidFill>
                  <a:srgbClr val="C00000"/>
                </a:solidFill>
                <a:latin typeface="Times New Roman" panose="02020603050405020304" pitchFamily="18" charset="0"/>
                <a:cs typeface="Times New Roman" panose="02020603050405020304" pitchFamily="18" charset="0"/>
              </a:rPr>
              <a:t>capable of performing</a:t>
            </a:r>
            <a:r>
              <a:rPr lang="en-US" sz="2300" u="sng" dirty="0">
                <a:solidFill>
                  <a:srgbClr val="231F20"/>
                </a:solidFill>
                <a:latin typeface="Times New Roman" panose="02020603050405020304" pitchFamily="18" charset="0"/>
                <a:cs typeface="Times New Roman" panose="02020603050405020304" pitchFamily="18" charset="0"/>
              </a:rPr>
              <a:t> </a:t>
            </a:r>
            <a:r>
              <a:rPr lang="en-US" sz="2300" u="sng" dirty="0">
                <a:solidFill>
                  <a:srgbClr val="C00000"/>
                </a:solidFill>
                <a:latin typeface="Times New Roman" panose="02020603050405020304" pitchFamily="18" charset="0"/>
                <a:cs typeface="Times New Roman" panose="02020603050405020304" pitchFamily="18" charset="0"/>
              </a:rPr>
              <a:t>massively parallel computations </a:t>
            </a:r>
            <a:r>
              <a:rPr lang="en-US" sz="2300" u="sng" dirty="0">
                <a:solidFill>
                  <a:srgbClr val="231F20"/>
                </a:solidFill>
                <a:latin typeface="Times New Roman" panose="02020603050405020304" pitchFamily="18" charset="0"/>
                <a:cs typeface="Times New Roman" panose="02020603050405020304" pitchFamily="18" charset="0"/>
              </a:rPr>
              <a:t>for </a:t>
            </a:r>
            <a:r>
              <a:rPr lang="en-US" sz="2300" u="sng" dirty="0">
                <a:solidFill>
                  <a:srgbClr val="C00000"/>
                </a:solidFill>
                <a:latin typeface="Times New Roman" panose="02020603050405020304" pitchFamily="18" charset="0"/>
                <a:cs typeface="Times New Roman" panose="02020603050405020304" pitchFamily="18" charset="0"/>
              </a:rPr>
              <a:t>data processing and knowledge representation</a:t>
            </a:r>
            <a:r>
              <a:rPr lang="en-US" sz="2300" dirty="0">
                <a:solidFill>
                  <a:srgbClr val="231F20"/>
                </a:solidFill>
                <a:latin typeface="Times New Roman" panose="02020603050405020304" pitchFamily="18" charset="0"/>
                <a:cs typeface="Times New Roman" panose="02020603050405020304" pitchFamily="18" charset="0"/>
              </a:rPr>
              <a:t> (</a:t>
            </a:r>
            <a:r>
              <a:rPr lang="en-US" sz="2300" dirty="0" smtClean="0">
                <a:solidFill>
                  <a:srgbClr val="231F20"/>
                </a:solidFill>
                <a:latin typeface="Times New Roman" panose="02020603050405020304" pitchFamily="18" charset="0"/>
                <a:cs typeface="Times New Roman" panose="02020603050405020304" pitchFamily="18" charset="0"/>
              </a:rPr>
              <a:t>Hecht- Nielsen</a:t>
            </a:r>
            <a:r>
              <a:rPr lang="en-US" sz="2300" dirty="0">
                <a:solidFill>
                  <a:srgbClr val="231F20"/>
                </a:solidFill>
                <a:latin typeface="Times New Roman" panose="02020603050405020304" pitchFamily="18" charset="0"/>
                <a:cs typeface="Times New Roman" panose="02020603050405020304" pitchFamily="18" charset="0"/>
              </a:rPr>
              <a:t>, 1990; </a:t>
            </a:r>
            <a:r>
              <a:rPr lang="en-US" sz="2300" dirty="0" err="1">
                <a:solidFill>
                  <a:srgbClr val="231F20"/>
                </a:solidFill>
                <a:latin typeface="Times New Roman" panose="02020603050405020304" pitchFamily="18" charset="0"/>
                <a:cs typeface="Times New Roman" panose="02020603050405020304" pitchFamily="18" charset="0"/>
              </a:rPr>
              <a:t>Schalkoff</a:t>
            </a:r>
            <a:r>
              <a:rPr lang="en-US" sz="2300" dirty="0">
                <a:solidFill>
                  <a:srgbClr val="231F20"/>
                </a:solidFill>
                <a:latin typeface="Times New Roman" panose="02020603050405020304" pitchFamily="18" charset="0"/>
                <a:cs typeface="Times New Roman" panose="02020603050405020304" pitchFamily="18" charset="0"/>
              </a:rPr>
              <a:t>, 1997</a:t>
            </a:r>
            <a:r>
              <a:rPr lang="en-US" sz="2300" dirty="0" smtClean="0">
                <a:solidFill>
                  <a:srgbClr val="231F20"/>
                </a:solidFill>
                <a:latin typeface="Times New Roman" panose="02020603050405020304" pitchFamily="18" charset="0"/>
                <a:cs typeface="Times New Roman" panose="02020603050405020304" pitchFamily="18" charset="0"/>
              </a:rPr>
              <a:t>).</a:t>
            </a:r>
            <a:endParaRPr lang="en-SG" sz="2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4909422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2427</TotalTime>
  <Words>2555</Words>
  <Application>Microsoft Office PowerPoint</Application>
  <PresentationFormat>Widescreen</PresentationFormat>
  <Paragraphs>247</Paragraphs>
  <Slides>38</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38</vt:i4>
      </vt:variant>
    </vt:vector>
  </HeadingPairs>
  <TitlesOfParts>
    <vt:vector size="48" baseType="lpstr">
      <vt:lpstr>Arial</vt:lpstr>
      <vt:lpstr>Calibri</vt:lpstr>
      <vt:lpstr>Calibri Light</vt:lpstr>
      <vt:lpstr>Minion-Regular</vt:lpstr>
      <vt:lpstr>Monotype Corsiva</vt:lpstr>
      <vt:lpstr>Noticia Text</vt:lpstr>
      <vt:lpstr>Open Sans</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varghese</dc:creator>
  <cp:lastModifiedBy>Litty Tressa George</cp:lastModifiedBy>
  <cp:revision>546</cp:revision>
  <cp:lastPrinted>2020-03-15T16:57:33Z</cp:lastPrinted>
  <dcterms:created xsi:type="dcterms:W3CDTF">2019-10-12T16:36:11Z</dcterms:created>
  <dcterms:modified xsi:type="dcterms:W3CDTF">2021-06-02T12:42:54Z</dcterms:modified>
</cp:coreProperties>
</file>