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1"/>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61A05555-D309-457F-BFDD-B36CEEF09536}" type="datetimeFigureOut">
              <a:rPr lang="en-US" smtClean="0"/>
              <a:t>3/24/2020</a:t>
            </a:fld>
            <a:endParaRPr 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F312D0BD-06D9-47A7-9BDB-E1643195E9A9}" type="slidenum">
              <a:rPr lang="en-US" smtClean="0"/>
              <a:t>‹#›</a:t>
            </a:fld>
            <a:endParaRPr lang="en-US"/>
          </a:p>
        </p:txBody>
      </p:sp>
    </p:spTree>
    <p:extLst>
      <p:ext uri="{BB962C8B-B14F-4D97-AF65-F5344CB8AC3E}">
        <p14:creationId xmlns:p14="http://schemas.microsoft.com/office/powerpoint/2010/main" val="38952604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77C7FB-5756-4D15-B596-BCCB93D9E09A}"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B57B-A1FC-4E1F-8F2A-6611383D5AFE}" type="slidenum">
              <a:rPr lang="en-US" smtClean="0"/>
              <a:t>‹#›</a:t>
            </a:fld>
            <a:endParaRPr lang="en-US"/>
          </a:p>
        </p:txBody>
      </p:sp>
    </p:spTree>
    <p:extLst>
      <p:ext uri="{BB962C8B-B14F-4D97-AF65-F5344CB8AC3E}">
        <p14:creationId xmlns:p14="http://schemas.microsoft.com/office/powerpoint/2010/main" val="501287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77C7FB-5756-4D15-B596-BCCB93D9E09A}"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B57B-A1FC-4E1F-8F2A-6611383D5AFE}" type="slidenum">
              <a:rPr lang="en-US" smtClean="0"/>
              <a:t>‹#›</a:t>
            </a:fld>
            <a:endParaRPr lang="en-US"/>
          </a:p>
        </p:txBody>
      </p:sp>
    </p:spTree>
    <p:extLst>
      <p:ext uri="{BB962C8B-B14F-4D97-AF65-F5344CB8AC3E}">
        <p14:creationId xmlns:p14="http://schemas.microsoft.com/office/powerpoint/2010/main" val="408272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77C7FB-5756-4D15-B596-BCCB93D9E09A}"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B57B-A1FC-4E1F-8F2A-6611383D5AFE}" type="slidenum">
              <a:rPr lang="en-US" smtClean="0"/>
              <a:t>‹#›</a:t>
            </a:fld>
            <a:endParaRPr lang="en-US"/>
          </a:p>
        </p:txBody>
      </p:sp>
    </p:spTree>
    <p:extLst>
      <p:ext uri="{BB962C8B-B14F-4D97-AF65-F5344CB8AC3E}">
        <p14:creationId xmlns:p14="http://schemas.microsoft.com/office/powerpoint/2010/main" val="389267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77C7FB-5756-4D15-B596-BCCB93D9E09A}"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B57B-A1FC-4E1F-8F2A-6611383D5AFE}" type="slidenum">
              <a:rPr lang="en-US" smtClean="0"/>
              <a:t>‹#›</a:t>
            </a:fld>
            <a:endParaRPr lang="en-US"/>
          </a:p>
        </p:txBody>
      </p:sp>
    </p:spTree>
    <p:extLst>
      <p:ext uri="{BB962C8B-B14F-4D97-AF65-F5344CB8AC3E}">
        <p14:creationId xmlns:p14="http://schemas.microsoft.com/office/powerpoint/2010/main" val="145504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77C7FB-5756-4D15-B596-BCCB93D9E09A}"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B57B-A1FC-4E1F-8F2A-6611383D5AFE}" type="slidenum">
              <a:rPr lang="en-US" smtClean="0"/>
              <a:t>‹#›</a:t>
            </a:fld>
            <a:endParaRPr lang="en-US"/>
          </a:p>
        </p:txBody>
      </p:sp>
    </p:spTree>
    <p:extLst>
      <p:ext uri="{BB962C8B-B14F-4D97-AF65-F5344CB8AC3E}">
        <p14:creationId xmlns:p14="http://schemas.microsoft.com/office/powerpoint/2010/main" val="4240395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77C7FB-5756-4D15-B596-BCCB93D9E09A}"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B57B-A1FC-4E1F-8F2A-6611383D5AFE}" type="slidenum">
              <a:rPr lang="en-US" smtClean="0"/>
              <a:t>‹#›</a:t>
            </a:fld>
            <a:endParaRPr lang="en-US"/>
          </a:p>
        </p:txBody>
      </p:sp>
    </p:spTree>
    <p:extLst>
      <p:ext uri="{BB962C8B-B14F-4D97-AF65-F5344CB8AC3E}">
        <p14:creationId xmlns:p14="http://schemas.microsoft.com/office/powerpoint/2010/main" val="232463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77C7FB-5756-4D15-B596-BCCB93D9E09A}" type="datetimeFigureOut">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71B57B-A1FC-4E1F-8F2A-6611383D5AFE}" type="slidenum">
              <a:rPr lang="en-US" smtClean="0"/>
              <a:t>‹#›</a:t>
            </a:fld>
            <a:endParaRPr lang="en-US"/>
          </a:p>
        </p:txBody>
      </p:sp>
    </p:spTree>
    <p:extLst>
      <p:ext uri="{BB962C8B-B14F-4D97-AF65-F5344CB8AC3E}">
        <p14:creationId xmlns:p14="http://schemas.microsoft.com/office/powerpoint/2010/main" val="4040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77C7FB-5756-4D15-B596-BCCB93D9E09A}" type="datetimeFigureOut">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71B57B-A1FC-4E1F-8F2A-6611383D5AFE}" type="slidenum">
              <a:rPr lang="en-US" smtClean="0"/>
              <a:t>‹#›</a:t>
            </a:fld>
            <a:endParaRPr lang="en-US"/>
          </a:p>
        </p:txBody>
      </p:sp>
    </p:spTree>
    <p:extLst>
      <p:ext uri="{BB962C8B-B14F-4D97-AF65-F5344CB8AC3E}">
        <p14:creationId xmlns:p14="http://schemas.microsoft.com/office/powerpoint/2010/main" val="285154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7C7FB-5756-4D15-B596-BCCB93D9E09A}" type="datetimeFigureOut">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71B57B-A1FC-4E1F-8F2A-6611383D5AFE}" type="slidenum">
              <a:rPr lang="en-US" smtClean="0"/>
              <a:t>‹#›</a:t>
            </a:fld>
            <a:endParaRPr lang="en-US"/>
          </a:p>
        </p:txBody>
      </p:sp>
    </p:spTree>
    <p:extLst>
      <p:ext uri="{BB962C8B-B14F-4D97-AF65-F5344CB8AC3E}">
        <p14:creationId xmlns:p14="http://schemas.microsoft.com/office/powerpoint/2010/main" val="179091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77C7FB-5756-4D15-B596-BCCB93D9E09A}"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B57B-A1FC-4E1F-8F2A-6611383D5AFE}" type="slidenum">
              <a:rPr lang="en-US" smtClean="0"/>
              <a:t>‹#›</a:t>
            </a:fld>
            <a:endParaRPr lang="en-US"/>
          </a:p>
        </p:txBody>
      </p:sp>
    </p:spTree>
    <p:extLst>
      <p:ext uri="{BB962C8B-B14F-4D97-AF65-F5344CB8AC3E}">
        <p14:creationId xmlns:p14="http://schemas.microsoft.com/office/powerpoint/2010/main" val="58674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77C7FB-5756-4D15-B596-BCCB93D9E09A}"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B57B-A1FC-4E1F-8F2A-6611383D5AFE}" type="slidenum">
              <a:rPr lang="en-US" smtClean="0"/>
              <a:t>‹#›</a:t>
            </a:fld>
            <a:endParaRPr lang="en-US"/>
          </a:p>
        </p:txBody>
      </p:sp>
    </p:spTree>
    <p:extLst>
      <p:ext uri="{BB962C8B-B14F-4D97-AF65-F5344CB8AC3E}">
        <p14:creationId xmlns:p14="http://schemas.microsoft.com/office/powerpoint/2010/main" val="34409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7C7FB-5756-4D15-B596-BCCB93D9E09A}" type="datetimeFigureOut">
              <a:rPr lang="en-US" smtClean="0"/>
              <a:t>3/24/2020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1B57B-A1FC-4E1F-8F2A-6611383D5AFE}" type="slidenum">
              <a:rPr lang="en-US" smtClean="0"/>
              <a:t>‹#›</a:t>
            </a:fld>
            <a:endParaRPr lang="en-US"/>
          </a:p>
        </p:txBody>
      </p:sp>
    </p:spTree>
    <p:extLst>
      <p:ext uri="{BB962C8B-B14F-4D97-AF65-F5344CB8AC3E}">
        <p14:creationId xmlns:p14="http://schemas.microsoft.com/office/powerpoint/2010/main" val="50133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058" y="-1"/>
            <a:ext cx="12193058" cy="6858003"/>
            <a:chOff x="-1058" y="-1"/>
            <a:chExt cx="12193058" cy="6858003"/>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pic>
          <p:nvPicPr>
            <p:cNvPr id="6" name="Picture 5"/>
            <p:cNvPicPr>
              <a:picLocks noChangeAspect="1"/>
            </p:cNvPicPr>
            <p:nvPr/>
          </p:nvPicPr>
          <p:blipFill>
            <a:blip r:embed="rId3"/>
            <a:stretch>
              <a:fillRect/>
            </a:stretch>
          </p:blipFill>
          <p:spPr>
            <a:xfrm rot="16200000">
              <a:off x="-2965794" y="2965795"/>
              <a:ext cx="6858002" cy="926412"/>
            </a:xfrm>
            <a:prstGeom prst="rect">
              <a:avLst/>
            </a:prstGeom>
          </p:spPr>
        </p:pic>
        <p:pic>
          <p:nvPicPr>
            <p:cNvPr id="7" name="Picture 6"/>
            <p:cNvPicPr>
              <a:picLocks noChangeAspect="1"/>
            </p:cNvPicPr>
            <p:nvPr/>
          </p:nvPicPr>
          <p:blipFill>
            <a:blip r:embed="rId3"/>
            <a:stretch>
              <a:fillRect/>
            </a:stretch>
          </p:blipFill>
          <p:spPr>
            <a:xfrm rot="5400000">
              <a:off x="8299792" y="2965793"/>
              <a:ext cx="6858001" cy="926413"/>
            </a:xfrm>
            <a:prstGeom prst="rect">
              <a:avLst/>
            </a:prstGeom>
          </p:spPr>
        </p:pic>
        <p:pic>
          <p:nvPicPr>
            <p:cNvPr id="8" name="Picture 7"/>
            <p:cNvPicPr>
              <a:picLocks noChangeAspect="1"/>
            </p:cNvPicPr>
            <p:nvPr/>
          </p:nvPicPr>
          <p:blipFill>
            <a:blip r:embed="rId3"/>
            <a:stretch>
              <a:fillRect/>
            </a:stretch>
          </p:blipFill>
          <p:spPr>
            <a:xfrm>
              <a:off x="-1058" y="5644791"/>
              <a:ext cx="12193057" cy="1213209"/>
            </a:xfrm>
            <a:prstGeom prst="rect">
              <a:avLst/>
            </a:prstGeom>
          </p:spPr>
        </p:pic>
        <p:pic>
          <p:nvPicPr>
            <p:cNvPr id="5" name="Picture 4"/>
            <p:cNvPicPr>
              <a:picLocks noChangeAspect="1"/>
            </p:cNvPicPr>
            <p:nvPr/>
          </p:nvPicPr>
          <p:blipFill>
            <a:blip r:embed="rId4"/>
            <a:stretch>
              <a:fillRect/>
            </a:stretch>
          </p:blipFill>
          <p:spPr>
            <a:xfrm>
              <a:off x="803051" y="700046"/>
              <a:ext cx="10592829" cy="5720344"/>
            </a:xfrm>
            <a:prstGeom prst="rect">
              <a:avLst/>
            </a:prstGeom>
          </p:spPr>
        </p:pic>
      </p:grpSp>
      <p:sp>
        <p:nvSpPr>
          <p:cNvPr id="9" name="TextBox 8"/>
          <p:cNvSpPr txBox="1"/>
          <p:nvPr/>
        </p:nvSpPr>
        <p:spPr>
          <a:xfrm>
            <a:off x="1049772" y="5167735"/>
            <a:ext cx="4260555" cy="954107"/>
          </a:xfrm>
          <a:prstGeom prst="rect">
            <a:avLst/>
          </a:prstGeom>
          <a:noFill/>
        </p:spPr>
        <p:txBody>
          <a:bodyPr wrap="square" rtlCol="0">
            <a:spAutoFit/>
          </a:bodyPr>
          <a:lstStyle/>
          <a:p>
            <a:r>
              <a:rPr lang="en-US" sz="2800" b="1" dirty="0" smtClean="0">
                <a:solidFill>
                  <a:srgbClr val="CCED55"/>
                </a:solidFill>
                <a:latin typeface="Monotype Corsiva" panose="03010101010201010101" pitchFamily="66" charset="0"/>
              </a:rPr>
              <a:t>Litty Tressa George </a:t>
            </a:r>
          </a:p>
          <a:p>
            <a:r>
              <a:rPr lang="en-US" sz="2800" b="1" dirty="0" smtClean="0">
                <a:solidFill>
                  <a:srgbClr val="CCED55"/>
                </a:solidFill>
                <a:latin typeface="Monotype Corsiva" panose="03010101010201010101" pitchFamily="66" charset="0"/>
              </a:rPr>
              <a:t>FICT</a:t>
            </a:r>
            <a:endParaRPr lang="en-US" sz="2800" b="1" dirty="0">
              <a:solidFill>
                <a:srgbClr val="CCED55"/>
              </a:solidFill>
              <a:latin typeface="Monotype Corsiva" panose="03010101010201010101" pitchFamily="66" charset="0"/>
            </a:endParaRPr>
          </a:p>
        </p:txBody>
      </p:sp>
    </p:spTree>
    <p:extLst>
      <p:ext uri="{BB962C8B-B14F-4D97-AF65-F5344CB8AC3E}">
        <p14:creationId xmlns:p14="http://schemas.microsoft.com/office/powerpoint/2010/main" val="2073236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5" name="Rectangle 4"/>
          <p:cNvSpPr/>
          <p:nvPr/>
        </p:nvSpPr>
        <p:spPr>
          <a:xfrm>
            <a:off x="3608929" y="282311"/>
            <a:ext cx="2973891" cy="646331"/>
          </a:xfrm>
          <a:prstGeom prst="rect">
            <a:avLst/>
          </a:prstGeom>
        </p:spPr>
        <p:txBody>
          <a:bodyPr wrap="none">
            <a:spAutoFit/>
          </a:bodyPr>
          <a:lstStyle/>
          <a:p>
            <a:pPr lvl="0"/>
            <a:r>
              <a:rPr lang="en-SG" sz="3600" b="1" dirty="0">
                <a:solidFill>
                  <a:prstClr val="black"/>
                </a:solidFill>
                <a:latin typeface="Monotype Corsiva" panose="03010101010201010101" pitchFamily="66" charset="0"/>
              </a:rPr>
              <a:t>Backpropagation</a:t>
            </a:r>
            <a:endParaRPr lang="en-SG" sz="3600" dirty="0">
              <a:solidFill>
                <a:prstClr val="black"/>
              </a:solidFill>
              <a:latin typeface="Monotype Corsiva" panose="03010101010201010101" pitchFamily="66" charset="0"/>
            </a:endParaRPr>
          </a:p>
        </p:txBody>
      </p:sp>
      <p:pic>
        <p:nvPicPr>
          <p:cNvPr id="6" name="Picture 5"/>
          <p:cNvPicPr>
            <a:picLocks noChangeAspect="1"/>
          </p:cNvPicPr>
          <p:nvPr/>
        </p:nvPicPr>
        <p:blipFill>
          <a:blip r:embed="rId3"/>
          <a:stretch>
            <a:fillRect/>
          </a:stretch>
        </p:blipFill>
        <p:spPr>
          <a:xfrm>
            <a:off x="372611" y="1337481"/>
            <a:ext cx="11600827" cy="1259787"/>
          </a:xfrm>
          <a:prstGeom prst="rect">
            <a:avLst/>
          </a:prstGeom>
        </p:spPr>
      </p:pic>
      <p:pic>
        <p:nvPicPr>
          <p:cNvPr id="7" name="Picture 6"/>
          <p:cNvPicPr>
            <a:picLocks noChangeAspect="1"/>
          </p:cNvPicPr>
          <p:nvPr/>
        </p:nvPicPr>
        <p:blipFill>
          <a:blip r:embed="rId4"/>
          <a:stretch>
            <a:fillRect/>
          </a:stretch>
        </p:blipFill>
        <p:spPr>
          <a:xfrm>
            <a:off x="570788" y="2723795"/>
            <a:ext cx="7331265" cy="3875097"/>
          </a:xfrm>
          <a:prstGeom prst="rect">
            <a:avLst/>
          </a:prstGeom>
        </p:spPr>
      </p:pic>
      <p:cxnSp>
        <p:nvCxnSpPr>
          <p:cNvPr id="9" name="Straight Connector 8"/>
          <p:cNvCxnSpPr/>
          <p:nvPr/>
        </p:nvCxnSpPr>
        <p:spPr>
          <a:xfrm>
            <a:off x="8161361" y="2975212"/>
            <a:ext cx="81887" cy="3623680"/>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302758" y="2975212"/>
            <a:ext cx="8670679" cy="3170099"/>
            <a:chOff x="3302758" y="2975212"/>
            <a:chExt cx="8670679" cy="3170099"/>
          </a:xfrm>
        </p:grpSpPr>
        <p:sp>
          <p:nvSpPr>
            <p:cNvPr id="10" name="TextBox 9"/>
            <p:cNvSpPr txBox="1"/>
            <p:nvPr/>
          </p:nvSpPr>
          <p:spPr>
            <a:xfrm>
              <a:off x="8611736" y="2975212"/>
              <a:ext cx="3361701" cy="3170099"/>
            </a:xfrm>
            <a:prstGeom prst="rect">
              <a:avLst/>
            </a:prstGeom>
            <a:noFill/>
          </p:spPr>
          <p:txBody>
            <a:bodyPr wrap="square" rtlCol="0">
              <a:spAutoFit/>
            </a:bodyPr>
            <a:lstStyle/>
            <a:p>
              <a:r>
                <a:rPr lang="en-US" b="1" i="1" dirty="0" smtClean="0"/>
                <a:t>Note:</a:t>
              </a:r>
            </a:p>
            <a:p>
              <a:pPr marL="342900" indent="-342900">
                <a:buAutoNum type="arabicPeriod"/>
              </a:pPr>
              <a:r>
                <a:rPr lang="en-US" dirty="0" smtClean="0"/>
                <a:t>If </a:t>
              </a:r>
              <a:r>
                <a:rPr lang="en-US" sz="2000" b="1" dirty="0" smtClean="0">
                  <a:solidFill>
                    <a:srgbClr val="C00000"/>
                  </a:solidFill>
                </a:rPr>
                <a:t>k</a:t>
              </a:r>
              <a:r>
                <a:rPr lang="en-US" dirty="0" smtClean="0"/>
                <a:t> is a neuron in outer layer, </a:t>
              </a:r>
              <a:r>
                <a:rPr lang="en-US" b="1" dirty="0" smtClean="0">
                  <a:solidFill>
                    <a:srgbClr val="C00000"/>
                  </a:solidFill>
                </a:rPr>
                <a:t>Error gradient </a:t>
              </a:r>
              <a:r>
                <a:rPr lang="en-US" dirty="0" smtClean="0"/>
                <a:t>represented by </a:t>
              </a:r>
              <a:r>
                <a:rPr lang="en-US" b="1" i="1" dirty="0" smtClean="0">
                  <a:solidFill>
                    <a:srgbClr val="C00000"/>
                  </a:solidFill>
                </a:rPr>
                <a:t>Delta k </a:t>
              </a:r>
              <a:r>
                <a:rPr lang="en-US" dirty="0" smtClean="0"/>
                <a:t>is the product of </a:t>
              </a:r>
              <a:r>
                <a:rPr lang="en-US" dirty="0" smtClean="0">
                  <a:solidFill>
                    <a:srgbClr val="C00000"/>
                  </a:solidFill>
                </a:rPr>
                <a:t>output value of neuron k</a:t>
              </a:r>
              <a:r>
                <a:rPr lang="en-US" dirty="0" smtClean="0"/>
                <a:t>* (</a:t>
              </a:r>
              <a:r>
                <a:rPr lang="en-US" dirty="0" smtClean="0">
                  <a:solidFill>
                    <a:srgbClr val="C00000"/>
                  </a:solidFill>
                </a:rPr>
                <a:t>1-that value</a:t>
              </a:r>
              <a:r>
                <a:rPr lang="en-US" dirty="0" smtClean="0"/>
                <a:t>)* </a:t>
              </a:r>
              <a:r>
                <a:rPr lang="en-US" dirty="0" smtClean="0">
                  <a:solidFill>
                    <a:srgbClr val="C00000"/>
                  </a:solidFill>
                </a:rPr>
                <a:t>error obtained at neuron k</a:t>
              </a:r>
            </a:p>
            <a:p>
              <a:pPr marL="342900" indent="-342900">
                <a:buAutoNum type="arabicPeriod"/>
              </a:pPr>
              <a:r>
                <a:rPr lang="en-US" dirty="0">
                  <a:solidFill>
                    <a:srgbClr val="C00000"/>
                  </a:solidFill>
                </a:rPr>
                <a:t> </a:t>
              </a:r>
              <a:r>
                <a:rPr lang="en-US" b="1" dirty="0">
                  <a:solidFill>
                    <a:srgbClr val="C00000"/>
                  </a:solidFill>
                </a:rPr>
                <a:t>E</a:t>
              </a:r>
              <a:r>
                <a:rPr lang="en-US" b="1" dirty="0" smtClean="0">
                  <a:solidFill>
                    <a:srgbClr val="C00000"/>
                  </a:solidFill>
                </a:rPr>
                <a:t>rror</a:t>
              </a:r>
              <a:r>
                <a:rPr lang="en-US" dirty="0" smtClean="0">
                  <a:solidFill>
                    <a:srgbClr val="C00000"/>
                  </a:solidFill>
                </a:rPr>
                <a:t> </a:t>
              </a:r>
              <a:r>
                <a:rPr lang="en-US" dirty="0" smtClean="0"/>
                <a:t>at neuron k is the </a:t>
              </a:r>
              <a:r>
                <a:rPr lang="en-US" dirty="0" smtClean="0">
                  <a:solidFill>
                    <a:srgbClr val="C00000"/>
                  </a:solidFill>
                </a:rPr>
                <a:t>desired /target output at k ,that is  </a:t>
              </a:r>
              <a:r>
                <a:rPr lang="en-US" b="1" dirty="0" err="1" smtClean="0">
                  <a:solidFill>
                    <a:srgbClr val="C00000"/>
                  </a:solidFill>
                </a:rPr>
                <a:t>Yd,k</a:t>
              </a:r>
              <a:r>
                <a:rPr lang="en-US" dirty="0" smtClean="0">
                  <a:solidFill>
                    <a:srgbClr val="C00000"/>
                  </a:solidFill>
                </a:rPr>
                <a:t> </a:t>
              </a:r>
              <a:r>
                <a:rPr lang="en-US" b="1" dirty="0" smtClean="0">
                  <a:solidFill>
                    <a:srgbClr val="C00000"/>
                  </a:solidFill>
                </a:rPr>
                <a:t>minus</a:t>
              </a:r>
              <a:r>
                <a:rPr lang="en-US" dirty="0" smtClean="0">
                  <a:solidFill>
                    <a:srgbClr val="C00000"/>
                  </a:solidFill>
                </a:rPr>
                <a:t> obtained output at k </a:t>
              </a:r>
              <a:r>
                <a:rPr lang="en-US" b="1" dirty="0" err="1" smtClean="0">
                  <a:solidFill>
                    <a:srgbClr val="C00000"/>
                  </a:solidFill>
                </a:rPr>
                <a:t>Yk</a:t>
              </a:r>
              <a:endParaRPr lang="en-US" b="1" dirty="0">
                <a:solidFill>
                  <a:srgbClr val="C00000"/>
                </a:solidFill>
              </a:endParaRPr>
            </a:p>
          </p:txBody>
        </p:sp>
        <p:cxnSp>
          <p:nvCxnSpPr>
            <p:cNvPr id="12" name="Straight Arrow Connector 11"/>
            <p:cNvCxnSpPr/>
            <p:nvPr/>
          </p:nvCxnSpPr>
          <p:spPr>
            <a:xfrm flipH="1" flipV="1">
              <a:off x="3302758" y="4435522"/>
              <a:ext cx="5308978" cy="6414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735773" y="3370997"/>
              <a:ext cx="3875963" cy="27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844955" y="5134085"/>
            <a:ext cx="4135269" cy="369332"/>
            <a:chOff x="4844955" y="5134085"/>
            <a:chExt cx="4135269" cy="369332"/>
          </a:xfrm>
        </p:grpSpPr>
        <p:sp>
          <p:nvSpPr>
            <p:cNvPr id="21" name="TextBox 20"/>
            <p:cNvSpPr txBox="1"/>
            <p:nvPr/>
          </p:nvSpPr>
          <p:spPr>
            <a:xfrm>
              <a:off x="5663818" y="5134085"/>
              <a:ext cx="3316406" cy="369332"/>
            </a:xfrm>
            <a:prstGeom prst="rect">
              <a:avLst/>
            </a:prstGeom>
            <a:noFill/>
          </p:spPr>
          <p:txBody>
            <a:bodyPr wrap="square" rtlCol="0">
              <a:spAutoFit/>
            </a:bodyPr>
            <a:lstStyle/>
            <a:p>
              <a:r>
                <a:rPr lang="en-US" dirty="0" smtClean="0"/>
                <a:t>Rate of change of weight</a:t>
              </a:r>
              <a:endParaRPr lang="en-US" dirty="0"/>
            </a:p>
          </p:txBody>
        </p:sp>
        <p:sp>
          <p:nvSpPr>
            <p:cNvPr id="35" name="Right Arrow 34"/>
            <p:cNvSpPr/>
            <p:nvPr/>
          </p:nvSpPr>
          <p:spPr>
            <a:xfrm>
              <a:off x="4844955" y="5226418"/>
              <a:ext cx="818863"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44968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85887" y="817806"/>
            <a:ext cx="8443913" cy="5672901"/>
          </a:xfrm>
          <a:prstGeom prst="rect">
            <a:avLst/>
          </a:prstGeom>
        </p:spPr>
      </p:pic>
      <p:pic>
        <p:nvPicPr>
          <p:cNvPr id="6" name="Picture 5"/>
          <p:cNvPicPr>
            <a:picLocks noChangeAspect="1"/>
          </p:cNvPicPr>
          <p:nvPr/>
        </p:nvPicPr>
        <p:blipFill>
          <a:blip r:embed="rId3"/>
          <a:stretch>
            <a:fillRect/>
          </a:stretch>
        </p:blipFill>
        <p:spPr>
          <a:xfrm>
            <a:off x="1939186" y="6034088"/>
            <a:ext cx="7890614" cy="785231"/>
          </a:xfrm>
          <a:prstGeom prst="rect">
            <a:avLst/>
          </a:prstGeom>
        </p:spPr>
      </p:pic>
      <p:pic>
        <p:nvPicPr>
          <p:cNvPr id="2" name="Picture 1"/>
          <p:cNvPicPr>
            <a:picLocks noChangeAspect="1"/>
          </p:cNvPicPr>
          <p:nvPr/>
        </p:nvPicPr>
        <p:blipFill>
          <a:blip r:embed="rId4"/>
          <a:stretch>
            <a:fillRect/>
          </a:stretch>
        </p:blipFill>
        <p:spPr>
          <a:xfrm>
            <a:off x="0" y="0"/>
            <a:ext cx="12192000" cy="1210954"/>
          </a:xfrm>
          <a:prstGeom prst="rect">
            <a:avLst/>
          </a:prstGeom>
        </p:spPr>
      </p:pic>
      <p:sp>
        <p:nvSpPr>
          <p:cNvPr id="4" name="TextBox 3"/>
          <p:cNvSpPr txBox="1"/>
          <p:nvPr/>
        </p:nvSpPr>
        <p:spPr>
          <a:xfrm>
            <a:off x="2783210" y="146318"/>
            <a:ext cx="7866529" cy="646331"/>
          </a:xfrm>
          <a:prstGeom prst="rect">
            <a:avLst/>
          </a:prstGeom>
          <a:noFill/>
        </p:spPr>
        <p:txBody>
          <a:bodyPr wrap="square" rtlCol="0">
            <a:spAutoFit/>
          </a:bodyPr>
          <a:lstStyle/>
          <a:p>
            <a:r>
              <a:rPr lang="en-SG" sz="3600" b="1" dirty="0">
                <a:latin typeface="Monotype Corsiva" panose="03010101010201010101" pitchFamily="66" charset="0"/>
              </a:rPr>
              <a:t>How Backpropagation Works</a:t>
            </a:r>
            <a:endParaRPr lang="en-SG" sz="3600" dirty="0">
              <a:latin typeface="Monotype Corsiva" panose="03010101010201010101" pitchFamily="66" charset="0"/>
            </a:endParaRPr>
          </a:p>
        </p:txBody>
      </p:sp>
    </p:spTree>
    <p:extLst>
      <p:ext uri="{BB962C8B-B14F-4D97-AF65-F5344CB8AC3E}">
        <p14:creationId xmlns:p14="http://schemas.microsoft.com/office/powerpoint/2010/main" val="1925392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4" name="TextBox 3"/>
          <p:cNvSpPr txBox="1"/>
          <p:nvPr/>
        </p:nvSpPr>
        <p:spPr>
          <a:xfrm>
            <a:off x="2511747" y="171475"/>
            <a:ext cx="7866529" cy="646331"/>
          </a:xfrm>
          <a:prstGeom prst="rect">
            <a:avLst/>
          </a:prstGeom>
          <a:noFill/>
        </p:spPr>
        <p:txBody>
          <a:bodyPr wrap="square" rtlCol="0">
            <a:spAutoFit/>
          </a:bodyPr>
          <a:lstStyle/>
          <a:p>
            <a:r>
              <a:rPr lang="en-SG" sz="3600" b="1" dirty="0">
                <a:latin typeface="Monotype Corsiva" panose="03010101010201010101" pitchFamily="66" charset="0"/>
              </a:rPr>
              <a:t>Why We Need Backpropagation?</a:t>
            </a:r>
          </a:p>
        </p:txBody>
      </p:sp>
      <p:sp>
        <p:nvSpPr>
          <p:cNvPr id="6" name="Rectangle 5"/>
          <p:cNvSpPr/>
          <p:nvPr/>
        </p:nvSpPr>
        <p:spPr>
          <a:xfrm>
            <a:off x="457200" y="2136339"/>
            <a:ext cx="8686800"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Most prominent advantages of Backpropagation are: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has </a:t>
            </a:r>
            <a:r>
              <a:rPr lang="en-US" sz="2400" dirty="0">
                <a:solidFill>
                  <a:srgbClr val="C00000"/>
                </a:solidFill>
                <a:latin typeface="Times New Roman" panose="02020603050405020304" pitchFamily="18" charset="0"/>
                <a:cs typeface="Times New Roman" panose="02020603050405020304" pitchFamily="18" charset="0"/>
              </a:rPr>
              <a:t>no parameters to tune </a:t>
            </a:r>
            <a:r>
              <a:rPr lang="en-US" sz="2400" dirty="0">
                <a:latin typeface="Times New Roman" panose="02020603050405020304" pitchFamily="18" charset="0"/>
                <a:cs typeface="Times New Roman" panose="02020603050405020304" pitchFamily="18" charset="0"/>
              </a:rPr>
              <a:t>apart from the </a:t>
            </a:r>
            <a:r>
              <a:rPr lang="en-US" sz="2400" dirty="0" smtClean="0">
                <a:latin typeface="Times New Roman" panose="02020603050405020304" pitchFamily="18" charset="0"/>
                <a:cs typeface="Times New Roman" panose="02020603050405020304" pitchFamily="18" charset="0"/>
              </a:rPr>
              <a:t>inputs and weights.</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a flexible method as it </a:t>
            </a:r>
            <a:r>
              <a:rPr lang="en-US" sz="2400" dirty="0">
                <a:solidFill>
                  <a:srgbClr val="C00000"/>
                </a:solidFill>
                <a:latin typeface="Times New Roman" panose="02020603050405020304" pitchFamily="18" charset="0"/>
                <a:cs typeface="Times New Roman" panose="02020603050405020304" pitchFamily="18" charset="0"/>
              </a:rPr>
              <a:t>does not require prior knowledge about the network</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a standard method that generally works well</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a:t>
            </a:r>
            <a:r>
              <a:rPr lang="en-US" sz="2400" dirty="0">
                <a:solidFill>
                  <a:srgbClr val="C00000"/>
                </a:solidFill>
                <a:latin typeface="Times New Roman" panose="02020603050405020304" pitchFamily="18" charset="0"/>
                <a:cs typeface="Times New Roman" panose="02020603050405020304" pitchFamily="18" charset="0"/>
              </a:rPr>
              <a:t>does not need any special </a:t>
            </a:r>
            <a:r>
              <a:rPr lang="en-US" sz="2400" dirty="0">
                <a:latin typeface="Times New Roman" panose="02020603050405020304" pitchFamily="18" charset="0"/>
                <a:cs typeface="Times New Roman" panose="02020603050405020304" pitchFamily="18" charset="0"/>
              </a:rPr>
              <a:t>mention of the </a:t>
            </a:r>
            <a:r>
              <a:rPr lang="en-US" sz="2400" dirty="0">
                <a:solidFill>
                  <a:srgbClr val="C00000"/>
                </a:solidFill>
                <a:latin typeface="Times New Roman" panose="02020603050405020304" pitchFamily="18" charset="0"/>
                <a:cs typeface="Times New Roman" panose="02020603050405020304" pitchFamily="18" charset="0"/>
              </a:rPr>
              <a:t>features of the function to be learned.</a:t>
            </a:r>
          </a:p>
        </p:txBody>
      </p:sp>
    </p:spTree>
    <p:extLst>
      <p:ext uri="{BB962C8B-B14F-4D97-AF65-F5344CB8AC3E}">
        <p14:creationId xmlns:p14="http://schemas.microsoft.com/office/powerpoint/2010/main" val="4120733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6" name="Rectangle 5"/>
          <p:cNvSpPr/>
          <p:nvPr/>
        </p:nvSpPr>
        <p:spPr>
          <a:xfrm>
            <a:off x="457199" y="2136339"/>
            <a:ext cx="11443855"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Most prominent </a:t>
            </a:r>
            <a:r>
              <a:rPr lang="en-US" sz="2400" dirty="0" smtClean="0">
                <a:latin typeface="Times New Roman" panose="02020603050405020304" pitchFamily="18" charset="0"/>
                <a:cs typeface="Times New Roman" panose="02020603050405020304" pitchFamily="18" charset="0"/>
              </a:rPr>
              <a:t>disadvantages </a:t>
            </a:r>
            <a:r>
              <a:rPr lang="en-US" sz="2400" dirty="0">
                <a:latin typeface="Times New Roman" panose="02020603050405020304" pitchFamily="18" charset="0"/>
                <a:cs typeface="Times New Roman" panose="02020603050405020304" pitchFamily="18" charset="0"/>
              </a:rPr>
              <a:t>of Backpropagation are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actual performance of backpropagation on a specific problem is dependent on the </a:t>
            </a:r>
            <a:r>
              <a:rPr lang="en-US" sz="2400" dirty="0">
                <a:solidFill>
                  <a:srgbClr val="C00000"/>
                </a:solidFill>
                <a:latin typeface="Times New Roman" panose="02020603050405020304" pitchFamily="18" charset="0"/>
                <a:cs typeface="Times New Roman" panose="02020603050405020304" pitchFamily="18" charset="0"/>
              </a:rPr>
              <a:t>input data</a:t>
            </a:r>
            <a:r>
              <a:rPr lang="en-US"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Backpropagation can be </a:t>
            </a:r>
            <a:r>
              <a:rPr lang="en-US" sz="2400" dirty="0">
                <a:solidFill>
                  <a:srgbClr val="C00000"/>
                </a:solidFill>
                <a:latin typeface="Times New Roman" panose="02020603050405020304" pitchFamily="18" charset="0"/>
                <a:cs typeface="Times New Roman" panose="02020603050405020304" pitchFamily="18" charset="0"/>
              </a:rPr>
              <a:t>quite sensitive to noisy data</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066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37599" y="2396262"/>
            <a:ext cx="5807197" cy="1503386"/>
          </a:xfrm>
          <a:prstGeom prst="rect">
            <a:avLst/>
          </a:prstGeom>
        </p:spPr>
      </p:pic>
      <p:pic>
        <p:nvPicPr>
          <p:cNvPr id="2" name="Picture 1"/>
          <p:cNvPicPr>
            <a:picLocks noChangeAspect="1"/>
          </p:cNvPicPr>
          <p:nvPr/>
        </p:nvPicPr>
        <p:blipFill>
          <a:blip r:embed="rId3"/>
          <a:stretch>
            <a:fillRect/>
          </a:stretch>
        </p:blipFill>
        <p:spPr>
          <a:xfrm>
            <a:off x="0" y="0"/>
            <a:ext cx="12192000" cy="1210954"/>
          </a:xfrm>
          <a:prstGeom prst="rect">
            <a:avLst/>
          </a:prstGeom>
        </p:spPr>
      </p:pic>
      <p:sp>
        <p:nvSpPr>
          <p:cNvPr id="3" name="Rectangle 2"/>
          <p:cNvSpPr/>
          <p:nvPr/>
        </p:nvSpPr>
        <p:spPr>
          <a:xfrm>
            <a:off x="183775" y="1658942"/>
            <a:ext cx="11819966" cy="1569660"/>
          </a:xfrm>
          <a:prstGeom prst="rect">
            <a:avLst/>
          </a:prstGeom>
        </p:spPr>
        <p:txBody>
          <a:bodyPr wrap="square">
            <a:spAutoFit/>
          </a:bodyPr>
          <a:lstStyle/>
          <a:p>
            <a:r>
              <a:rPr lang="en-SG" sz="2400" dirty="0">
                <a:latin typeface="Times New Roman" panose="02020603050405020304" pitchFamily="18" charset="0"/>
                <a:cs typeface="Times New Roman" panose="02020603050405020304" pitchFamily="18" charset="0"/>
              </a:rPr>
              <a:t>Rather than using the simple Step function that single </a:t>
            </a:r>
            <a:r>
              <a:rPr lang="en-SG" sz="2400" dirty="0" smtClean="0">
                <a:latin typeface="Times New Roman" panose="02020603050405020304" pitchFamily="18" charset="0"/>
                <a:cs typeface="Times New Roman" panose="02020603050405020304" pitchFamily="18" charset="0"/>
              </a:rPr>
              <a:t>perceptron's use,  multilayer </a:t>
            </a:r>
            <a:r>
              <a:rPr lang="en-SG" sz="2400" dirty="0">
                <a:latin typeface="Times New Roman" panose="02020603050405020304" pitchFamily="18" charset="0"/>
                <a:cs typeface="Times New Roman" panose="02020603050405020304" pitchFamily="18" charset="0"/>
              </a:rPr>
              <a:t>backpropagation networks usually use the </a:t>
            </a:r>
            <a:r>
              <a:rPr lang="en-SG" sz="2400" b="1" dirty="0">
                <a:latin typeface="Times New Roman" panose="02020603050405020304" pitchFamily="18" charset="0"/>
                <a:cs typeface="Times New Roman" panose="02020603050405020304" pitchFamily="18" charset="0"/>
              </a:rPr>
              <a:t>sigmoid function</a:t>
            </a:r>
            <a:r>
              <a:rPr lang="en-SG" sz="2400" dirty="0" smtClean="0">
                <a:latin typeface="Times New Roman" panose="02020603050405020304" pitchFamily="18" charset="0"/>
                <a:cs typeface="Times New Roman" panose="02020603050405020304" pitchFamily="18" charset="0"/>
              </a:rPr>
              <a:t>,</a:t>
            </a:r>
          </a:p>
          <a:p>
            <a:endParaRPr lang="en-SG" sz="2400" dirty="0">
              <a:latin typeface="Times New Roman" panose="02020603050405020304" pitchFamily="18" charset="0"/>
              <a:cs typeface="Times New Roman" panose="02020603050405020304" pitchFamily="18" charset="0"/>
            </a:endParaRPr>
          </a:p>
          <a:p>
            <a:r>
              <a:rPr lang="en-SG" sz="2400" dirty="0" smtClean="0">
                <a:latin typeface="Times New Roman" panose="02020603050405020304" pitchFamily="18" charset="0"/>
                <a:cs typeface="Times New Roman" panose="02020603050405020304" pitchFamily="18" charset="0"/>
              </a:rPr>
              <a:t>The sigmoid function is defined as follows: </a:t>
            </a:r>
            <a:endParaRPr lang="en-SG"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83775" y="4761790"/>
            <a:ext cx="11819966" cy="707886"/>
          </a:xfrm>
          <a:prstGeom prst="rect">
            <a:avLst/>
          </a:prstGeom>
        </p:spPr>
        <p:txBody>
          <a:bodyPr wrap="square">
            <a:spAutoFit/>
          </a:bodyPr>
          <a:lstStyle/>
          <a:p>
            <a:pPr algn="just"/>
            <a:r>
              <a:rPr lang="en-SG" sz="2000" i="1" dirty="0" smtClean="0">
                <a:solidFill>
                  <a:srgbClr val="231F20"/>
                </a:solidFill>
                <a:latin typeface="Times New Roman" panose="02020603050405020304" pitchFamily="18" charset="0"/>
                <a:cs typeface="Times New Roman" panose="02020603050405020304" pitchFamily="18" charset="0"/>
              </a:rPr>
              <a:t>Note: sigmoid </a:t>
            </a:r>
            <a:r>
              <a:rPr lang="en-SG" sz="2000" i="1" dirty="0">
                <a:solidFill>
                  <a:srgbClr val="231F20"/>
                </a:solidFill>
                <a:latin typeface="Times New Roman" panose="02020603050405020304" pitchFamily="18" charset="0"/>
                <a:cs typeface="Times New Roman" panose="02020603050405020304" pitchFamily="18" charset="0"/>
              </a:rPr>
              <a:t>function cannot actually reach 0 or 1, it is usual </a:t>
            </a:r>
            <a:r>
              <a:rPr lang="en-SG" sz="2000" i="1" dirty="0" smtClean="0">
                <a:solidFill>
                  <a:srgbClr val="231F20"/>
                </a:solidFill>
                <a:latin typeface="Times New Roman" panose="02020603050405020304" pitchFamily="18" charset="0"/>
                <a:cs typeface="Times New Roman" panose="02020603050405020304" pitchFamily="18" charset="0"/>
              </a:rPr>
              <a:t>to accept </a:t>
            </a:r>
            <a:r>
              <a:rPr lang="en-SG" sz="2000" i="1" dirty="0">
                <a:solidFill>
                  <a:srgbClr val="231F20"/>
                </a:solidFill>
                <a:latin typeface="Times New Roman" panose="02020603050405020304" pitchFamily="18" charset="0"/>
                <a:cs typeface="Times New Roman" panose="02020603050405020304" pitchFamily="18" charset="0"/>
              </a:rPr>
              <a:t>a value such as 0.9 as representing 1 and 0.1 as representing 0</a:t>
            </a:r>
            <a:r>
              <a:rPr lang="en-SG" sz="2000" i="1" dirty="0">
                <a:solidFill>
                  <a:srgbClr val="231F20"/>
                </a:solidFill>
                <a:latin typeface="Minion-Regular"/>
              </a:rPr>
              <a:t>.</a:t>
            </a:r>
            <a:endParaRPr lang="en-SG" sz="2000" i="1" dirty="0"/>
          </a:p>
        </p:txBody>
      </p:sp>
    </p:spTree>
    <p:extLst>
      <p:ext uri="{BB962C8B-B14F-4D97-AF65-F5344CB8AC3E}">
        <p14:creationId xmlns:p14="http://schemas.microsoft.com/office/powerpoint/2010/main" val="638248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TextBox 2"/>
          <p:cNvSpPr txBox="1"/>
          <p:nvPr/>
        </p:nvSpPr>
        <p:spPr>
          <a:xfrm>
            <a:off x="4362029" y="282311"/>
            <a:ext cx="5150224" cy="646331"/>
          </a:xfrm>
          <a:prstGeom prst="rect">
            <a:avLst/>
          </a:prstGeom>
          <a:noFill/>
        </p:spPr>
        <p:txBody>
          <a:bodyPr wrap="square" rtlCol="0">
            <a:spAutoFit/>
          </a:bodyPr>
          <a:lstStyle/>
          <a:p>
            <a:r>
              <a:rPr lang="en-SG" sz="3600" b="1" u="sng" dirty="0" smtClean="0">
                <a:latin typeface="Monotype Corsiva" panose="03010101010201010101" pitchFamily="66" charset="0"/>
              </a:rPr>
              <a:t>Activity</a:t>
            </a:r>
            <a:endParaRPr lang="en-SG" sz="3600" b="1" u="sng" dirty="0">
              <a:latin typeface="Monotype Corsiva" panose="03010101010201010101" pitchFamily="66" charset="0"/>
            </a:endParaRPr>
          </a:p>
        </p:txBody>
      </p:sp>
      <p:sp>
        <p:nvSpPr>
          <p:cNvPr id="4" name="Rectangle 3"/>
          <p:cNvSpPr/>
          <p:nvPr/>
        </p:nvSpPr>
        <p:spPr>
          <a:xfrm>
            <a:off x="491318" y="2019903"/>
            <a:ext cx="11560295" cy="2800767"/>
          </a:xfrm>
          <a:prstGeom prst="rect">
            <a:avLst/>
          </a:prstGeom>
        </p:spPr>
        <p:txBody>
          <a:bodyPr wrap="square">
            <a:spAutoFit/>
          </a:bodyPr>
          <a:lstStyle/>
          <a:p>
            <a:r>
              <a:rPr lang="en-SG" sz="2400" b="1" dirty="0" smtClean="0">
                <a:solidFill>
                  <a:srgbClr val="231F20"/>
                </a:solidFill>
                <a:latin typeface="Times New Roman" panose="02020603050405020304" pitchFamily="18" charset="0"/>
                <a:cs typeface="Times New Roman" panose="02020603050405020304" pitchFamily="18" charset="0"/>
              </a:rPr>
              <a:t>1. </a:t>
            </a:r>
            <a:r>
              <a:rPr lang="en-SG" sz="2400" dirty="0" smtClean="0">
                <a:solidFill>
                  <a:srgbClr val="231F20"/>
                </a:solidFill>
                <a:latin typeface="Times New Roman" panose="02020603050405020304" pitchFamily="18" charset="0"/>
                <a:cs typeface="Times New Roman" panose="02020603050405020304" pitchFamily="18" charset="0"/>
              </a:rPr>
              <a:t>List down the</a:t>
            </a:r>
            <a:r>
              <a:rPr lang="en-SG" sz="2400" b="1" dirty="0" smtClean="0">
                <a:solidFill>
                  <a:srgbClr val="231F20"/>
                </a:solidFill>
                <a:latin typeface="Times New Roman" panose="02020603050405020304" pitchFamily="18" charset="0"/>
                <a:cs typeface="Times New Roman" panose="02020603050405020304" pitchFamily="18" charset="0"/>
              </a:rPr>
              <a:t> Methodologies  for Improving </a:t>
            </a:r>
            <a:r>
              <a:rPr lang="en-SG" sz="2400" b="1" dirty="0">
                <a:solidFill>
                  <a:srgbClr val="231F20"/>
                </a:solidFill>
                <a:latin typeface="Times New Roman" panose="02020603050405020304" pitchFamily="18" charset="0"/>
                <a:cs typeface="Times New Roman" panose="02020603050405020304" pitchFamily="18" charset="0"/>
              </a:rPr>
              <a:t>the Performance of </a:t>
            </a:r>
            <a:r>
              <a:rPr lang="en-SG" sz="2400" b="1" dirty="0" smtClean="0">
                <a:solidFill>
                  <a:srgbClr val="231F20"/>
                </a:solidFill>
                <a:latin typeface="Times New Roman" panose="02020603050405020304" pitchFamily="18" charset="0"/>
                <a:cs typeface="Times New Roman" panose="02020603050405020304" pitchFamily="18" charset="0"/>
              </a:rPr>
              <a:t>Backpropagation</a:t>
            </a:r>
          </a:p>
          <a:p>
            <a:endParaRPr lang="en-SG" b="1" dirty="0">
              <a:solidFill>
                <a:srgbClr val="231F20"/>
              </a:solidFill>
              <a:latin typeface="MyriadMM-700--400-"/>
            </a:endParaRPr>
          </a:p>
          <a:p>
            <a:r>
              <a:rPr lang="en-SG" i="1" dirty="0" smtClean="0">
                <a:solidFill>
                  <a:srgbClr val="231F20"/>
                </a:solidFill>
                <a:latin typeface="MyriadMM-700--400-"/>
              </a:rPr>
              <a:t>             Reference Text : Artificial Intelligence Illuminated , chapter 11 , Page </a:t>
            </a:r>
            <a:r>
              <a:rPr lang="en-SG" i="1" dirty="0">
                <a:solidFill>
                  <a:srgbClr val="231F20"/>
                </a:solidFill>
                <a:latin typeface="MyriadMM-700--400-"/>
              </a:rPr>
              <a:t>305 </a:t>
            </a:r>
            <a:endParaRPr lang="en-SG" i="1" dirty="0" smtClean="0">
              <a:solidFill>
                <a:srgbClr val="231F20"/>
              </a:solidFill>
              <a:latin typeface="MyriadMM-700--400-"/>
            </a:endParaRPr>
          </a:p>
          <a:p>
            <a:endParaRPr lang="en-SG" i="1" dirty="0" smtClean="0">
              <a:solidFill>
                <a:srgbClr val="231F20"/>
              </a:solidFill>
              <a:latin typeface="MyriadMM-700--400-"/>
            </a:endParaRPr>
          </a:p>
          <a:p>
            <a:r>
              <a:rPr lang="en-SG" sz="2800" b="1" i="1" dirty="0" smtClean="0">
                <a:solidFill>
                  <a:srgbClr val="231F20"/>
                </a:solidFill>
                <a:latin typeface="Times New Roman" panose="02020603050405020304" pitchFamily="18" charset="0"/>
                <a:cs typeface="Times New Roman" panose="02020603050405020304" pitchFamily="18" charset="0"/>
              </a:rPr>
              <a:t>2</a:t>
            </a:r>
            <a:r>
              <a:rPr lang="en-SG" sz="1600" b="1" i="1" dirty="0" smtClean="0">
                <a:solidFill>
                  <a:srgbClr val="231F20"/>
                </a:solidFill>
                <a:latin typeface="Times New Roman" panose="02020603050405020304" pitchFamily="18" charset="0"/>
                <a:cs typeface="Times New Roman" panose="02020603050405020304" pitchFamily="18" charset="0"/>
              </a:rPr>
              <a:t>. </a:t>
            </a:r>
            <a:r>
              <a:rPr lang="en-SG" sz="2400" dirty="0" smtClean="0">
                <a:solidFill>
                  <a:srgbClr val="231F20"/>
                </a:solidFill>
                <a:latin typeface="Times New Roman" panose="02020603050405020304" pitchFamily="18" charset="0"/>
                <a:cs typeface="Times New Roman" panose="02020603050405020304" pitchFamily="18" charset="0"/>
              </a:rPr>
              <a:t>In light of the learned </a:t>
            </a:r>
            <a:r>
              <a:rPr lang="en-SG" sz="2400" b="1" dirty="0">
                <a:solidFill>
                  <a:srgbClr val="231F20"/>
                </a:solidFill>
                <a:latin typeface="Times New Roman" panose="02020603050405020304" pitchFamily="18" charset="0"/>
                <a:cs typeface="Times New Roman" panose="02020603050405020304" pitchFamily="18" charset="0"/>
              </a:rPr>
              <a:t>back- propagation</a:t>
            </a:r>
            <a:r>
              <a:rPr lang="en-SG" sz="2400" dirty="0" smtClean="0">
                <a:solidFill>
                  <a:srgbClr val="231F20"/>
                </a:solidFill>
                <a:latin typeface="Times New Roman" panose="02020603050405020304" pitchFamily="18" charset="0"/>
                <a:cs typeface="Times New Roman" panose="02020603050405020304" pitchFamily="18" charset="0"/>
              </a:rPr>
              <a:t> concept, </a:t>
            </a:r>
            <a:r>
              <a:rPr lang="en-SG" sz="2400" b="1" dirty="0" smtClean="0">
                <a:solidFill>
                  <a:srgbClr val="231F20"/>
                </a:solidFill>
                <a:latin typeface="Times New Roman" panose="02020603050405020304" pitchFamily="18" charset="0"/>
                <a:cs typeface="Times New Roman" panose="02020603050405020304" pitchFamily="18" charset="0"/>
              </a:rPr>
              <a:t>state the basic back- propagation algorithm steps with necessary equations.</a:t>
            </a:r>
          </a:p>
          <a:p>
            <a:r>
              <a:rPr lang="en-SG" sz="2800" dirty="0">
                <a:solidFill>
                  <a:srgbClr val="231F20"/>
                </a:solidFill>
                <a:latin typeface="Times New Roman" panose="02020603050405020304" pitchFamily="18" charset="0"/>
                <a:cs typeface="Times New Roman" panose="02020603050405020304" pitchFamily="18" charset="0"/>
              </a:rPr>
              <a:t> </a:t>
            </a:r>
            <a:r>
              <a:rPr lang="en-SG" sz="2800" dirty="0" smtClean="0">
                <a:solidFill>
                  <a:srgbClr val="231F20"/>
                </a:solidFill>
                <a:latin typeface="Times New Roman" panose="02020603050405020304" pitchFamily="18" charset="0"/>
                <a:cs typeface="Times New Roman" panose="02020603050405020304" pitchFamily="18" charset="0"/>
              </a:rPr>
              <a:t>           </a:t>
            </a:r>
          </a:p>
          <a:p>
            <a:r>
              <a:rPr lang="en-SG" i="1" dirty="0" smtClean="0">
                <a:solidFill>
                  <a:srgbClr val="231F20"/>
                </a:solidFill>
                <a:latin typeface="MyriadMM-700--400-"/>
              </a:rPr>
              <a:t>                Reference Text : Artificial Intelligence- A guide to intelligent systems , chapter 6, page 179</a:t>
            </a:r>
          </a:p>
        </p:txBody>
      </p:sp>
    </p:spTree>
    <p:extLst>
      <p:ext uri="{BB962C8B-B14F-4D97-AF65-F5344CB8AC3E}">
        <p14:creationId xmlns:p14="http://schemas.microsoft.com/office/powerpoint/2010/main" val="353491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0" y="2417180"/>
            <a:ext cx="11748655" cy="3046988"/>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Learning, in artificial neural network, is the method of modifying the weights of connections between the neurons of a specified network.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Learning </a:t>
            </a:r>
            <a:r>
              <a:rPr lang="en-US" sz="2400" dirty="0">
                <a:latin typeface="Times New Roman" panose="02020603050405020304" pitchFamily="18" charset="0"/>
                <a:cs typeface="Times New Roman" panose="02020603050405020304" pitchFamily="18" charset="0"/>
              </a:rPr>
              <a:t>in ANN can be classified into three categories </a:t>
            </a:r>
            <a:r>
              <a:rPr lang="en-US" sz="2400" dirty="0" smtClean="0">
                <a:latin typeface="Times New Roman" panose="02020603050405020304" pitchFamily="18" charset="0"/>
                <a:cs typeface="Times New Roman" panose="02020603050405020304" pitchFamily="18" charset="0"/>
              </a:rPr>
              <a:t>namely:</a:t>
            </a:r>
          </a:p>
          <a:p>
            <a:pPr algn="just"/>
            <a:endParaRPr lang="en-US" sz="2400" dirty="0">
              <a:latin typeface="Times New Roman" panose="02020603050405020304" pitchFamily="18" charset="0"/>
              <a:cs typeface="Times New Roman" panose="02020603050405020304" pitchFamily="18" charset="0"/>
            </a:endParaRPr>
          </a:p>
          <a:p>
            <a:pPr marL="2517775" indent="-342900"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Supervised Learning, </a:t>
            </a:r>
          </a:p>
          <a:p>
            <a:pPr marL="2517775" indent="-342900"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Unsupervised Learning, </a:t>
            </a:r>
          </a:p>
          <a:p>
            <a:pPr marL="2517775" indent="-342900"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Reinforcement Learning. </a:t>
            </a:r>
          </a:p>
          <a:p>
            <a:pPr marL="342900" indent="-342900" algn="just">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765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138545" y="836882"/>
            <a:ext cx="11956473" cy="3600986"/>
          </a:xfrm>
          <a:prstGeom prst="rect">
            <a:avLst/>
          </a:prstGeom>
        </p:spPr>
        <p:txBody>
          <a:bodyPr wrap="square">
            <a:spAutoFit/>
          </a:bodyPr>
          <a:lstStyle/>
          <a:p>
            <a:pPr algn="just"/>
            <a:endParaRPr lang="en-US" dirty="0"/>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the name suggests, this type of learning is done under the supervision of a </a:t>
            </a:r>
            <a:r>
              <a:rPr lang="en-US" sz="2400" dirty="0" smtClean="0">
                <a:latin typeface="Times New Roman" panose="02020603050405020304" pitchFamily="18" charset="0"/>
                <a:cs typeface="Times New Roman" panose="02020603050405020304" pitchFamily="18" charset="0"/>
              </a:rPr>
              <a:t>supervisor. </a:t>
            </a: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learning process is dependent.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During the training of ANN under supervised learning, the input vector is presented to the network, which will give an output vector. This output vector is compared with the desired output vector. An error signal is generated, if there is a difference between the actual output and the desired output vector. On the basis of this error signal, the weights are adjusted until the actual output is matched with the desired output.</a:t>
            </a:r>
          </a:p>
          <a:p>
            <a:pPr algn="just"/>
            <a:endParaRPr lang="en-US" dirty="0"/>
          </a:p>
        </p:txBody>
      </p:sp>
      <p:pic>
        <p:nvPicPr>
          <p:cNvPr id="4" name="Picture 3"/>
          <p:cNvPicPr>
            <a:picLocks noChangeAspect="1"/>
          </p:cNvPicPr>
          <p:nvPr/>
        </p:nvPicPr>
        <p:blipFill>
          <a:blip r:embed="rId3"/>
          <a:stretch>
            <a:fillRect/>
          </a:stretch>
        </p:blipFill>
        <p:spPr>
          <a:xfrm>
            <a:off x="2877849" y="4371648"/>
            <a:ext cx="5743575" cy="2486025"/>
          </a:xfrm>
          <a:prstGeom prst="rect">
            <a:avLst/>
          </a:prstGeom>
        </p:spPr>
      </p:pic>
      <p:sp>
        <p:nvSpPr>
          <p:cNvPr id="5" name="Rectangle 4"/>
          <p:cNvSpPr/>
          <p:nvPr/>
        </p:nvSpPr>
        <p:spPr>
          <a:xfrm>
            <a:off x="3685164" y="190551"/>
            <a:ext cx="3504486" cy="646331"/>
          </a:xfrm>
          <a:prstGeom prst="rect">
            <a:avLst/>
          </a:prstGeom>
        </p:spPr>
        <p:txBody>
          <a:bodyPr wrap="none">
            <a:spAutoFit/>
          </a:bodyPr>
          <a:lstStyle/>
          <a:p>
            <a:r>
              <a:rPr lang="en-US" sz="3600" b="1" dirty="0">
                <a:latin typeface="Monotype Corsiva" panose="03010101010201010101" pitchFamily="66" charset="0"/>
              </a:rPr>
              <a:t>Supervised Learning</a:t>
            </a:r>
          </a:p>
        </p:txBody>
      </p:sp>
    </p:spTree>
    <p:extLst>
      <p:ext uri="{BB962C8B-B14F-4D97-AF65-F5344CB8AC3E}">
        <p14:creationId xmlns:p14="http://schemas.microsoft.com/office/powerpoint/2010/main" val="1757004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5" name="Rectangle 4"/>
          <p:cNvSpPr/>
          <p:nvPr/>
        </p:nvSpPr>
        <p:spPr>
          <a:xfrm>
            <a:off x="69272" y="1078725"/>
            <a:ext cx="12053455" cy="3785652"/>
          </a:xfrm>
          <a:prstGeom prst="rect">
            <a:avLst/>
          </a:prstGeom>
        </p:spPr>
        <p:txBody>
          <a:bodyPr wrap="square">
            <a:spAutoFit/>
          </a:bodyPr>
          <a:lstStyle/>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the name suggests, this type of learning is done without the supervision </a:t>
            </a:r>
            <a:r>
              <a:rPr lang="en-US" sz="2400" dirty="0" smtClean="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learning process is independent.</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During the training of ANN under unsupervised learning, the input vectors of similar type are combined to form clusters. When a new input pattern is applied, then the neural network gives an output response indicating the class to which the input pattern belongs.</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There is no feedback from the environment as to what should be the desired output and if it is correct or incorrect. Hence, in this type of learning, the network itself must discover the patterns and features from the input data, and the relation for the input data over the output.</a:t>
            </a:r>
          </a:p>
        </p:txBody>
      </p:sp>
      <p:pic>
        <p:nvPicPr>
          <p:cNvPr id="6" name="Picture 5"/>
          <p:cNvPicPr>
            <a:picLocks noChangeAspect="1"/>
          </p:cNvPicPr>
          <p:nvPr/>
        </p:nvPicPr>
        <p:blipFill>
          <a:blip r:embed="rId3"/>
          <a:stretch>
            <a:fillRect/>
          </a:stretch>
        </p:blipFill>
        <p:spPr>
          <a:xfrm>
            <a:off x="2674360" y="4732148"/>
            <a:ext cx="8120754" cy="2125852"/>
          </a:xfrm>
          <a:prstGeom prst="rect">
            <a:avLst/>
          </a:prstGeom>
        </p:spPr>
      </p:pic>
      <p:sp>
        <p:nvSpPr>
          <p:cNvPr id="4" name="Rectangle 3"/>
          <p:cNvSpPr/>
          <p:nvPr/>
        </p:nvSpPr>
        <p:spPr>
          <a:xfrm>
            <a:off x="3675532" y="216197"/>
            <a:ext cx="3999813" cy="646331"/>
          </a:xfrm>
          <a:prstGeom prst="rect">
            <a:avLst/>
          </a:prstGeom>
        </p:spPr>
        <p:txBody>
          <a:bodyPr wrap="none">
            <a:spAutoFit/>
          </a:bodyPr>
          <a:lstStyle/>
          <a:p>
            <a:pPr lvl="0"/>
            <a:r>
              <a:rPr lang="en-US" sz="3600" b="1" dirty="0" smtClean="0">
                <a:solidFill>
                  <a:prstClr val="black"/>
                </a:solidFill>
                <a:latin typeface="Monotype Corsiva" panose="03010101010201010101" pitchFamily="66" charset="0"/>
              </a:rPr>
              <a:t>Unsupervised </a:t>
            </a:r>
            <a:r>
              <a:rPr lang="en-US" sz="3600" b="1" dirty="0">
                <a:solidFill>
                  <a:prstClr val="black"/>
                </a:solidFill>
                <a:latin typeface="Monotype Corsiva" panose="03010101010201010101" pitchFamily="66" charset="0"/>
              </a:rPr>
              <a:t>Learning</a:t>
            </a:r>
          </a:p>
        </p:txBody>
      </p:sp>
    </p:spTree>
    <p:extLst>
      <p:ext uri="{BB962C8B-B14F-4D97-AF65-F5344CB8AC3E}">
        <p14:creationId xmlns:p14="http://schemas.microsoft.com/office/powerpoint/2010/main" val="2110803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4538"/>
            <a:ext cx="12192000" cy="1210954"/>
          </a:xfrm>
          <a:prstGeom prst="rect">
            <a:avLst/>
          </a:prstGeom>
        </p:spPr>
      </p:pic>
      <p:sp>
        <p:nvSpPr>
          <p:cNvPr id="3" name="Rectangle 2"/>
          <p:cNvSpPr/>
          <p:nvPr/>
        </p:nvSpPr>
        <p:spPr>
          <a:xfrm>
            <a:off x="159327" y="1255492"/>
            <a:ext cx="11873346" cy="3139321"/>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As </a:t>
            </a:r>
            <a:r>
              <a:rPr lang="en-US" sz="2200" dirty="0">
                <a:latin typeface="Times New Roman" panose="02020603050405020304" pitchFamily="18" charset="0"/>
                <a:cs typeface="Times New Roman" panose="02020603050405020304" pitchFamily="18" charset="0"/>
              </a:rPr>
              <a:t>the name suggests, this type of learning is used to reinforce or strengthen the network over some critic information. This learning process is similar to supervised learning, however we might have very less information.</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During the training of network under reinforcement learning, the network receives some feedback from the environment. This makes it somewhat similar to supervised learning. However, the feedback obtained here is </a:t>
            </a:r>
            <a:r>
              <a:rPr lang="en-US" sz="2200" b="1" dirty="0">
                <a:latin typeface="Times New Roman" panose="02020603050405020304" pitchFamily="18" charset="0"/>
                <a:cs typeface="Times New Roman" panose="02020603050405020304" pitchFamily="18" charset="0"/>
              </a:rPr>
              <a:t>evaluative not instructive</a:t>
            </a:r>
            <a:r>
              <a:rPr lang="en-US" sz="2200" dirty="0">
                <a:latin typeface="Times New Roman" panose="02020603050405020304" pitchFamily="18" charset="0"/>
                <a:cs typeface="Times New Roman" panose="02020603050405020304" pitchFamily="18" charset="0"/>
              </a:rPr>
              <a:t>, which means there is no </a:t>
            </a:r>
            <a:r>
              <a:rPr lang="en-US" sz="2200" dirty="0" smtClean="0">
                <a:latin typeface="Times New Roman" panose="02020603050405020304" pitchFamily="18" charset="0"/>
                <a:cs typeface="Times New Roman" panose="02020603050405020304" pitchFamily="18" charset="0"/>
              </a:rPr>
              <a:t>supervisor </a:t>
            </a:r>
            <a:r>
              <a:rPr lang="en-US" sz="2200" dirty="0">
                <a:latin typeface="Times New Roman" panose="02020603050405020304" pitchFamily="18" charset="0"/>
                <a:cs typeface="Times New Roman" panose="02020603050405020304" pitchFamily="18" charset="0"/>
              </a:rPr>
              <a:t>as in supervised learning. After receiving the feedback, the network performs adjustments of the weights to get better critic information in future.</a:t>
            </a:r>
          </a:p>
        </p:txBody>
      </p:sp>
      <p:sp>
        <p:nvSpPr>
          <p:cNvPr id="5" name="Rectangle 4"/>
          <p:cNvSpPr/>
          <p:nvPr/>
        </p:nvSpPr>
        <p:spPr>
          <a:xfrm>
            <a:off x="3522889" y="326850"/>
            <a:ext cx="4104009" cy="646331"/>
          </a:xfrm>
          <a:prstGeom prst="rect">
            <a:avLst/>
          </a:prstGeom>
        </p:spPr>
        <p:txBody>
          <a:bodyPr wrap="none">
            <a:spAutoFit/>
          </a:bodyPr>
          <a:lstStyle/>
          <a:p>
            <a:r>
              <a:rPr lang="en-US" sz="3600" b="1" dirty="0">
                <a:latin typeface="Monotype Corsiva" panose="03010101010201010101" pitchFamily="66" charset="0"/>
                <a:cs typeface="Times New Roman" panose="02020603050405020304" pitchFamily="18" charset="0"/>
              </a:rPr>
              <a:t>Reinforcement Learning</a:t>
            </a:r>
          </a:p>
        </p:txBody>
      </p:sp>
    </p:spTree>
    <p:extLst>
      <p:ext uri="{BB962C8B-B14F-4D97-AF65-F5344CB8AC3E}">
        <p14:creationId xmlns:p14="http://schemas.microsoft.com/office/powerpoint/2010/main" val="16811400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9003"/>
            <a:ext cx="12192000" cy="1210954"/>
          </a:xfrm>
          <a:prstGeom prst="rect">
            <a:avLst/>
          </a:prstGeom>
        </p:spPr>
      </p:pic>
      <p:sp>
        <p:nvSpPr>
          <p:cNvPr id="3" name="Rectangle 2"/>
          <p:cNvSpPr/>
          <p:nvPr/>
        </p:nvSpPr>
        <p:spPr>
          <a:xfrm>
            <a:off x="682388" y="1692028"/>
            <a:ext cx="9730854" cy="830997"/>
          </a:xfrm>
          <a:prstGeom prst="rect">
            <a:avLst/>
          </a:prstGeom>
        </p:spPr>
        <p:txBody>
          <a:bodyPr wrap="square">
            <a:spAutoFit/>
          </a:bodyPr>
          <a:lstStyle/>
          <a:p>
            <a:pPr algn="just"/>
            <a:endParaRPr lang="en-US" sz="2400" b="1" dirty="0" smtClean="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995662" y="331314"/>
            <a:ext cx="4185761" cy="646331"/>
          </a:xfrm>
          <a:prstGeom prst="rect">
            <a:avLst/>
          </a:prstGeom>
        </p:spPr>
        <p:txBody>
          <a:bodyPr wrap="none">
            <a:spAutoFit/>
          </a:bodyPr>
          <a:lstStyle/>
          <a:p>
            <a:r>
              <a:rPr lang="en-US" sz="3600" b="1" u="sng" dirty="0" smtClean="0">
                <a:latin typeface="Monotype Corsiva" panose="03010101010201010101" pitchFamily="66" charset="0"/>
              </a:rPr>
              <a:t>ANN- Contents Covered</a:t>
            </a:r>
            <a:endParaRPr lang="en-US" sz="3600" b="1" u="sng" dirty="0">
              <a:latin typeface="Monotype Corsiva" panose="03010101010201010101" pitchFamily="66" charset="0"/>
            </a:endParaRPr>
          </a:p>
        </p:txBody>
      </p:sp>
      <p:sp>
        <p:nvSpPr>
          <p:cNvPr id="4" name="TextBox 3"/>
          <p:cNvSpPr txBox="1"/>
          <p:nvPr/>
        </p:nvSpPr>
        <p:spPr>
          <a:xfrm>
            <a:off x="2634019" y="1574969"/>
            <a:ext cx="9389659" cy="4708981"/>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Motivation for ANN </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Biological Neuron &amp; BNN</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Single Biological neuron structure , its components &amp; their functions.</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Working Principle of BNN</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Introduction To ANN , basic concepts and formal definition.</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ANN development Era</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Analogy between BNN &amp; ANN</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Activation Functions , their need &amp; different types.</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Perceptrons</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Working Principle of Perceptrons</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Perceptron Learning &amp; Perceptron learning algorithm.</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Error identification and calculation</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Error correction by updating weights.</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Limitations of perceptrons.</a:t>
            </a:r>
          </a:p>
          <a:p>
            <a:endParaRPr lang="en-US" sz="2000" dirty="0"/>
          </a:p>
        </p:txBody>
      </p:sp>
    </p:spTree>
    <p:extLst>
      <p:ext uri="{BB962C8B-B14F-4D97-AF65-F5344CB8AC3E}">
        <p14:creationId xmlns:p14="http://schemas.microsoft.com/office/powerpoint/2010/main" val="3073022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781"/>
            <a:ext cx="12192000" cy="1210954"/>
          </a:xfrm>
          <a:prstGeom prst="rect">
            <a:avLst/>
          </a:prstGeom>
        </p:spPr>
      </p:pic>
      <p:sp>
        <p:nvSpPr>
          <p:cNvPr id="5" name="Rectangle 4"/>
          <p:cNvSpPr/>
          <p:nvPr/>
        </p:nvSpPr>
        <p:spPr>
          <a:xfrm>
            <a:off x="2695411" y="427214"/>
            <a:ext cx="5003293" cy="1200329"/>
          </a:xfrm>
          <a:prstGeom prst="rect">
            <a:avLst/>
          </a:prstGeom>
        </p:spPr>
        <p:txBody>
          <a:bodyPr wrap="none">
            <a:spAutoFit/>
          </a:bodyPr>
          <a:lstStyle/>
          <a:p>
            <a:r>
              <a:rPr lang="en-SG" sz="3600" b="1" dirty="0">
                <a:latin typeface="Monotype Corsiva" panose="03010101010201010101" pitchFamily="66" charset="0"/>
              </a:rPr>
              <a:t>Multi Layer Neural Network</a:t>
            </a:r>
          </a:p>
          <a:p>
            <a:endParaRPr lang="en-US" sz="3600" dirty="0"/>
          </a:p>
        </p:txBody>
      </p:sp>
      <p:sp>
        <p:nvSpPr>
          <p:cNvPr id="6" name="Rectangle 5"/>
          <p:cNvSpPr/>
          <p:nvPr/>
        </p:nvSpPr>
        <p:spPr>
          <a:xfrm>
            <a:off x="844804" y="5892758"/>
            <a:ext cx="7937829" cy="369332"/>
          </a:xfrm>
          <a:prstGeom prst="rect">
            <a:avLst/>
          </a:prstGeom>
        </p:spPr>
        <p:txBody>
          <a:bodyPr wrap="square">
            <a:spAutoFit/>
          </a:bodyPr>
          <a:lstStyle/>
          <a:p>
            <a:r>
              <a:rPr lang="en-SG" b="1" dirty="0" smtClean="0"/>
              <a:t>Fig: A Multilayer Perceptron with two hidden layers</a:t>
            </a:r>
            <a:endParaRPr lang="en-SG" b="1" dirty="0"/>
          </a:p>
        </p:txBody>
      </p:sp>
      <p:sp>
        <p:nvSpPr>
          <p:cNvPr id="7" name="Rectangle 6"/>
          <p:cNvSpPr/>
          <p:nvPr/>
        </p:nvSpPr>
        <p:spPr>
          <a:xfrm>
            <a:off x="8325135" y="1368443"/>
            <a:ext cx="3739485" cy="4524315"/>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typical architecture for a multilayer neural network is shown in </a:t>
            </a:r>
            <a:r>
              <a:rPr lang="en-US" sz="2400" dirty="0" smtClean="0">
                <a:latin typeface="Times New Roman" panose="02020603050405020304" pitchFamily="18" charset="0"/>
                <a:cs typeface="Times New Roman" panose="02020603050405020304" pitchFamily="18" charset="0"/>
              </a:rPr>
              <a:t>Figure.</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network </a:t>
            </a:r>
            <a:r>
              <a:rPr lang="en-US" sz="2400" dirty="0" smtClean="0">
                <a:latin typeface="Times New Roman" panose="02020603050405020304" pitchFamily="18" charset="0"/>
                <a:cs typeface="Times New Roman" panose="02020603050405020304" pitchFamily="18" charset="0"/>
              </a:rPr>
              <a:t>consists </a:t>
            </a:r>
            <a:r>
              <a:rPr lang="en-US" sz="2400" dirty="0">
                <a:latin typeface="Times New Roman" panose="02020603050405020304" pitchFamily="18" charset="0"/>
                <a:cs typeface="Times New Roman" panose="02020603050405020304" pitchFamily="18" charset="0"/>
              </a:rPr>
              <a:t>of </a:t>
            </a:r>
            <a:r>
              <a:rPr lang="en-US" sz="2400" i="1" dirty="0" smtClean="0">
                <a:solidFill>
                  <a:srgbClr val="C00000"/>
                </a:solidFill>
                <a:latin typeface="Times New Roman" panose="02020603050405020304" pitchFamily="18" charset="0"/>
                <a:cs typeface="Times New Roman" panose="02020603050405020304" pitchFamily="18" charset="0"/>
              </a:rPr>
              <a:t>one input layer</a:t>
            </a:r>
            <a:r>
              <a:rPr lang="en-US" sz="2400" dirty="0" smtClean="0">
                <a:latin typeface="Times New Roman" panose="02020603050405020304" pitchFamily="18" charset="0"/>
                <a:cs typeface="Times New Roman" panose="02020603050405020304" pitchFamily="18" charset="0"/>
              </a:rPr>
              <a:t>, </a:t>
            </a:r>
            <a:r>
              <a:rPr lang="en-US" sz="2400" b="1" i="1" dirty="0" smtClean="0">
                <a:solidFill>
                  <a:srgbClr val="C00000"/>
                </a:solidFill>
                <a:latin typeface="Times New Roman" panose="02020603050405020304" pitchFamily="18" charset="0"/>
                <a:cs typeface="Times New Roman" panose="02020603050405020304" pitchFamily="18" charset="0"/>
              </a:rPr>
              <a:t>two</a:t>
            </a:r>
            <a:r>
              <a:rPr lang="en-US" sz="2400" i="1" dirty="0" smtClean="0">
                <a:solidFill>
                  <a:srgbClr val="C00000"/>
                </a:solidFill>
                <a:latin typeface="Times New Roman" panose="02020603050405020304" pitchFamily="18" charset="0"/>
                <a:cs typeface="Times New Roman" panose="02020603050405020304" pitchFamily="18" charset="0"/>
              </a:rPr>
              <a:t> </a:t>
            </a:r>
            <a:r>
              <a:rPr lang="en-US" sz="2400" b="1" i="1" dirty="0" smtClean="0">
                <a:solidFill>
                  <a:srgbClr val="C00000"/>
                </a:solidFill>
                <a:latin typeface="Times New Roman" panose="02020603050405020304" pitchFamily="18" charset="0"/>
                <a:cs typeface="Times New Roman" panose="02020603050405020304" pitchFamily="18" charset="0"/>
              </a:rPr>
              <a:t>hidden layer</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 </a:t>
            </a:r>
            <a:r>
              <a:rPr lang="en-US" sz="2400" i="1" dirty="0" smtClean="0">
                <a:solidFill>
                  <a:srgbClr val="C00000"/>
                </a:solidFill>
                <a:latin typeface="Times New Roman" panose="02020603050405020304" pitchFamily="18" charset="0"/>
                <a:cs typeface="Times New Roman" panose="02020603050405020304" pitchFamily="18" charset="0"/>
              </a:rPr>
              <a:t>one output  layer</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fully connected multi-layer neural network is called a </a:t>
            </a:r>
            <a:r>
              <a:rPr lang="en-US" sz="2400" b="1" dirty="0">
                <a:solidFill>
                  <a:srgbClr val="C00000"/>
                </a:solidFill>
                <a:latin typeface="Times New Roman" panose="02020603050405020304" pitchFamily="18" charset="0"/>
                <a:cs typeface="Times New Roman" panose="02020603050405020304" pitchFamily="18" charset="0"/>
              </a:rPr>
              <a:t>Multilayer Perceptron (MLP).</a:t>
            </a:r>
          </a:p>
        </p:txBody>
      </p:sp>
      <p:pic>
        <p:nvPicPr>
          <p:cNvPr id="4" name="Picture 3"/>
          <p:cNvPicPr>
            <a:picLocks noChangeAspect="1"/>
          </p:cNvPicPr>
          <p:nvPr/>
        </p:nvPicPr>
        <p:blipFill>
          <a:blip r:embed="rId3"/>
          <a:stretch>
            <a:fillRect/>
          </a:stretch>
        </p:blipFill>
        <p:spPr>
          <a:xfrm>
            <a:off x="191070" y="1368443"/>
            <a:ext cx="8134066" cy="4114800"/>
          </a:xfrm>
          <a:prstGeom prst="rect">
            <a:avLst/>
          </a:prstGeom>
        </p:spPr>
      </p:pic>
    </p:spTree>
    <p:extLst>
      <p:ext uri="{BB962C8B-B14F-4D97-AF65-F5344CB8AC3E}">
        <p14:creationId xmlns:p14="http://schemas.microsoft.com/office/powerpoint/2010/main" val="2615536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781"/>
            <a:ext cx="12192000" cy="1210954"/>
          </a:xfrm>
          <a:prstGeom prst="rect">
            <a:avLst/>
          </a:prstGeom>
        </p:spPr>
      </p:pic>
      <p:sp>
        <p:nvSpPr>
          <p:cNvPr id="5" name="Rectangle 4"/>
          <p:cNvSpPr/>
          <p:nvPr/>
        </p:nvSpPr>
        <p:spPr>
          <a:xfrm>
            <a:off x="2695411" y="427214"/>
            <a:ext cx="5150769" cy="1200329"/>
          </a:xfrm>
          <a:prstGeom prst="rect">
            <a:avLst/>
          </a:prstGeom>
        </p:spPr>
        <p:txBody>
          <a:bodyPr wrap="none">
            <a:spAutoFit/>
          </a:bodyPr>
          <a:lstStyle/>
          <a:p>
            <a:r>
              <a:rPr lang="en-SG" sz="3600" b="1" dirty="0">
                <a:latin typeface="Monotype Corsiva" panose="03010101010201010101" pitchFamily="66" charset="0"/>
              </a:rPr>
              <a:t>Multi Layer Neural </a:t>
            </a:r>
            <a:r>
              <a:rPr lang="en-SG" sz="3600" b="1" dirty="0" smtClean="0">
                <a:latin typeface="Monotype Corsiva" panose="03010101010201010101" pitchFamily="66" charset="0"/>
              </a:rPr>
              <a:t>Networks</a:t>
            </a:r>
            <a:endParaRPr lang="en-SG" sz="3600" b="1" dirty="0">
              <a:latin typeface="Monotype Corsiva" panose="03010101010201010101" pitchFamily="66" charset="0"/>
            </a:endParaRPr>
          </a:p>
          <a:p>
            <a:endParaRPr lang="en-US" sz="3600" dirty="0"/>
          </a:p>
        </p:txBody>
      </p:sp>
      <p:sp>
        <p:nvSpPr>
          <p:cNvPr id="7" name="Rectangle 6"/>
          <p:cNvSpPr/>
          <p:nvPr/>
        </p:nvSpPr>
        <p:spPr>
          <a:xfrm>
            <a:off x="358823" y="5476419"/>
            <a:ext cx="11733093" cy="1200329"/>
          </a:xfrm>
          <a:prstGeom prst="rect">
            <a:avLst/>
          </a:prstGeom>
        </p:spPr>
        <p:txBody>
          <a:bodyPr wrap="square">
            <a:spAutoFit/>
          </a:bodyPr>
          <a:lstStyle/>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network </a:t>
            </a:r>
            <a:r>
              <a:rPr lang="en-US" sz="2400" dirty="0">
                <a:latin typeface="Times New Roman" panose="02020603050405020304" pitchFamily="18" charset="0"/>
                <a:cs typeface="Times New Roman" panose="02020603050405020304" pitchFamily="18" charset="0"/>
              </a:rPr>
              <a:t>shown  </a:t>
            </a:r>
            <a:r>
              <a:rPr lang="en-US" sz="2400" dirty="0" smtClean="0">
                <a:latin typeface="Times New Roman" panose="02020603050405020304" pitchFamily="18" charset="0"/>
                <a:cs typeface="Times New Roman" panose="02020603050405020304" pitchFamily="18" charset="0"/>
              </a:rPr>
              <a:t>is a </a:t>
            </a:r>
            <a:r>
              <a:rPr lang="en-US" sz="2400" b="1" dirty="0" smtClean="0">
                <a:solidFill>
                  <a:srgbClr val="C00000"/>
                </a:solidFill>
                <a:latin typeface="Times New Roman" panose="02020603050405020304" pitchFamily="18" charset="0"/>
                <a:cs typeface="Times New Roman" panose="02020603050405020304" pitchFamily="18" charset="0"/>
              </a:rPr>
              <a:t>feed-forward</a:t>
            </a:r>
            <a:r>
              <a:rPr lang="en-US" sz="2400" dirty="0" smtClean="0">
                <a:latin typeface="Times New Roman" panose="02020603050405020304" pitchFamily="18" charset="0"/>
                <a:cs typeface="Times New Roman" panose="02020603050405020304" pitchFamily="18" charset="0"/>
              </a:rPr>
              <a:t> network. A Multilayer neural network is often called as a feed forward neural network because </a:t>
            </a:r>
            <a:r>
              <a:rPr lang="en-US" sz="2400" dirty="0" smtClean="0">
                <a:solidFill>
                  <a:srgbClr val="C00000"/>
                </a:solidFill>
                <a:latin typeface="Times New Roman" panose="02020603050405020304" pitchFamily="18" charset="0"/>
                <a:cs typeface="Times New Roman" panose="02020603050405020304" pitchFamily="18" charset="0"/>
              </a:rPr>
              <a:t>output from one layer of neurons </a:t>
            </a:r>
            <a:r>
              <a:rPr lang="en-US" sz="2400" dirty="0" smtClean="0">
                <a:latin typeface="Times New Roman" panose="02020603050405020304" pitchFamily="18" charset="0"/>
                <a:cs typeface="Times New Roman" panose="02020603050405020304" pitchFamily="18" charset="0"/>
              </a:rPr>
              <a:t>are feeded or  </a:t>
            </a:r>
            <a:r>
              <a:rPr lang="en-US" sz="2400" dirty="0" smtClean="0">
                <a:solidFill>
                  <a:srgbClr val="C00000"/>
                </a:solidFill>
                <a:latin typeface="Times New Roman" panose="02020603050405020304" pitchFamily="18" charset="0"/>
                <a:cs typeface="Times New Roman" panose="02020603050405020304" pitchFamily="18" charset="0"/>
              </a:rPr>
              <a:t>propagated</a:t>
            </a:r>
            <a:r>
              <a:rPr lang="en-US" sz="2400" dirty="0" smtClean="0">
                <a:latin typeface="Times New Roman" panose="02020603050405020304" pitchFamily="18" charset="0"/>
                <a:cs typeface="Times New Roman" panose="02020603050405020304" pitchFamily="18" charset="0"/>
              </a:rPr>
              <a:t> in </a:t>
            </a:r>
            <a:r>
              <a:rPr lang="en-US" sz="2400" dirty="0" smtClean="0">
                <a:solidFill>
                  <a:srgbClr val="C00000"/>
                </a:solidFill>
                <a:latin typeface="Times New Roman" panose="02020603050405020304" pitchFamily="18" charset="0"/>
                <a:cs typeface="Times New Roman" panose="02020603050405020304" pitchFamily="18" charset="0"/>
              </a:rPr>
              <a:t>forward</a:t>
            </a:r>
            <a:r>
              <a:rPr lang="en-US" sz="2400" dirty="0" smtClean="0">
                <a:latin typeface="Times New Roman" panose="02020603050405020304" pitchFamily="18" charset="0"/>
                <a:cs typeface="Times New Roman" panose="02020603050405020304" pitchFamily="18" charset="0"/>
              </a:rPr>
              <a:t> direction </a:t>
            </a:r>
            <a:r>
              <a:rPr lang="en-US" sz="2400" dirty="0" smtClean="0">
                <a:solidFill>
                  <a:srgbClr val="C00000"/>
                </a:solidFill>
                <a:latin typeface="Times New Roman" panose="02020603050405020304" pitchFamily="18" charset="0"/>
                <a:cs typeface="Times New Roman" panose="02020603050405020304" pitchFamily="18" charset="0"/>
              </a:rPr>
              <a:t>to next layer </a:t>
            </a:r>
            <a:r>
              <a:rPr lang="en-US" sz="2400" dirty="0" smtClean="0">
                <a:latin typeface="Times New Roman" panose="02020603050405020304" pitchFamily="18" charset="0"/>
                <a:cs typeface="Times New Roman" panose="02020603050405020304" pitchFamily="18" charset="0"/>
              </a:rPr>
              <a:t>of neurons.</a:t>
            </a:r>
            <a:endParaRPr lang="en-US" sz="2400" b="1" dirty="0">
              <a:solidFill>
                <a:srgbClr val="C0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2132307" y="1027378"/>
            <a:ext cx="6276975" cy="4210481"/>
          </a:xfrm>
          <a:prstGeom prst="rect">
            <a:avLst/>
          </a:prstGeom>
        </p:spPr>
      </p:pic>
    </p:spTree>
    <p:extLst>
      <p:ext uri="{BB962C8B-B14F-4D97-AF65-F5344CB8AC3E}">
        <p14:creationId xmlns:p14="http://schemas.microsoft.com/office/powerpoint/2010/main" val="1154922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15019"/>
            <a:ext cx="12192000" cy="1365898"/>
          </a:xfrm>
          <a:prstGeom prst="rect">
            <a:avLst/>
          </a:prstGeom>
        </p:spPr>
      </p:pic>
      <p:sp>
        <p:nvSpPr>
          <p:cNvPr id="3" name="Rectangle 2"/>
          <p:cNvSpPr/>
          <p:nvPr/>
        </p:nvSpPr>
        <p:spPr>
          <a:xfrm>
            <a:off x="0" y="721044"/>
            <a:ext cx="12058934" cy="5770811"/>
          </a:xfrm>
          <a:prstGeom prst="rect">
            <a:avLst/>
          </a:prstGeom>
        </p:spPr>
        <p:txBody>
          <a:bodyPr wrap="square">
            <a:spAutoFit/>
          </a:bodyPr>
          <a:lstStyle/>
          <a:p>
            <a:pPr algn="just"/>
            <a:endParaRPr lang="en-SG"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a:solidFill>
                  <a:srgbClr val="C00000"/>
                </a:solidFill>
                <a:latin typeface="Times New Roman" panose="02020603050405020304" pitchFamily="18" charset="0"/>
                <a:cs typeface="Times New Roman" panose="02020603050405020304" pitchFamily="18" charset="0"/>
              </a:rPr>
              <a:t>Input Nodes </a:t>
            </a:r>
            <a:r>
              <a:rPr lang="en-US" sz="2300" dirty="0">
                <a:latin typeface="Times New Roman" panose="02020603050405020304" pitchFamily="18" charset="0"/>
                <a:cs typeface="Times New Roman" panose="02020603050405020304" pitchFamily="18" charset="0"/>
              </a:rPr>
              <a:t>– The Input nodes provide information </a:t>
            </a:r>
            <a:r>
              <a:rPr lang="en-US" sz="2300" dirty="0">
                <a:solidFill>
                  <a:srgbClr val="C00000"/>
                </a:solidFill>
                <a:latin typeface="Times New Roman" panose="02020603050405020304" pitchFamily="18" charset="0"/>
                <a:cs typeface="Times New Roman" panose="02020603050405020304" pitchFamily="18" charset="0"/>
              </a:rPr>
              <a:t>from the outside world to the network </a:t>
            </a:r>
            <a:r>
              <a:rPr lang="en-US" sz="2300" dirty="0">
                <a:latin typeface="Times New Roman" panose="02020603050405020304" pitchFamily="18" charset="0"/>
                <a:cs typeface="Times New Roman" panose="02020603050405020304" pitchFamily="18" charset="0"/>
              </a:rPr>
              <a:t>and are together referred to as the “Input Layer”. </a:t>
            </a:r>
            <a:r>
              <a:rPr lang="en-US" sz="2300" dirty="0">
                <a:solidFill>
                  <a:srgbClr val="C00000"/>
                </a:solidFill>
                <a:latin typeface="Times New Roman" panose="02020603050405020304" pitchFamily="18" charset="0"/>
                <a:cs typeface="Times New Roman" panose="02020603050405020304" pitchFamily="18" charset="0"/>
              </a:rPr>
              <a:t>No </a:t>
            </a:r>
            <a:r>
              <a:rPr lang="en-US" sz="2300" dirty="0" smtClean="0">
                <a:solidFill>
                  <a:srgbClr val="C00000"/>
                </a:solidFill>
                <a:latin typeface="Times New Roman" panose="02020603050405020304" pitchFamily="18" charset="0"/>
                <a:cs typeface="Times New Roman" panose="02020603050405020304" pitchFamily="18" charset="0"/>
              </a:rPr>
              <a:t>serious processing </a:t>
            </a:r>
            <a:r>
              <a:rPr lang="en-US" sz="2300" dirty="0">
                <a:latin typeface="Times New Roman" panose="02020603050405020304" pitchFamily="18" charset="0"/>
                <a:cs typeface="Times New Roman" panose="02020603050405020304" pitchFamily="18" charset="0"/>
              </a:rPr>
              <a:t>is performed in any of the Input nodes – they just pass on the information to the hidden nodes</a:t>
            </a:r>
            <a:r>
              <a:rPr lang="en-US" sz="2300" dirty="0" smtClean="0">
                <a:latin typeface="Times New Roman" panose="02020603050405020304" pitchFamily="18" charset="0"/>
                <a:cs typeface="Times New Roman" panose="02020603050405020304" pitchFamily="18" charset="0"/>
              </a:rPr>
              <a:t>.</a:t>
            </a:r>
          </a:p>
          <a:p>
            <a:pPr algn="just"/>
            <a:endParaRPr lang="en-US"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a:solidFill>
                  <a:srgbClr val="C00000"/>
                </a:solidFill>
                <a:latin typeface="Times New Roman" panose="02020603050405020304" pitchFamily="18" charset="0"/>
                <a:cs typeface="Times New Roman" panose="02020603050405020304" pitchFamily="18" charset="0"/>
              </a:rPr>
              <a:t>Hidden Nodes </a:t>
            </a:r>
            <a:r>
              <a:rPr lang="en-US" sz="2300" dirty="0">
                <a:latin typeface="Times New Roman" panose="02020603050405020304" pitchFamily="18" charset="0"/>
                <a:cs typeface="Times New Roman" panose="02020603050405020304" pitchFamily="18" charset="0"/>
              </a:rPr>
              <a:t>– The Hidden nodes </a:t>
            </a:r>
            <a:r>
              <a:rPr lang="en-US" sz="2300" dirty="0">
                <a:solidFill>
                  <a:srgbClr val="C00000"/>
                </a:solidFill>
                <a:latin typeface="Times New Roman" panose="02020603050405020304" pitchFamily="18" charset="0"/>
                <a:cs typeface="Times New Roman" panose="02020603050405020304" pitchFamily="18" charset="0"/>
              </a:rPr>
              <a:t>have no direct connection with the outside world </a:t>
            </a:r>
            <a:r>
              <a:rPr lang="en-US" sz="2300" dirty="0">
                <a:latin typeface="Times New Roman" panose="02020603050405020304" pitchFamily="18" charset="0"/>
                <a:cs typeface="Times New Roman" panose="02020603050405020304" pitchFamily="18" charset="0"/>
              </a:rPr>
              <a:t>(hence the name “hidden</a:t>
            </a:r>
            <a:r>
              <a:rPr lang="en-US" sz="2300" dirty="0" smtClean="0">
                <a:latin typeface="Times New Roman" panose="02020603050405020304" pitchFamily="18" charset="0"/>
                <a:cs typeface="Times New Roman" panose="02020603050405020304" pitchFamily="18" charset="0"/>
              </a:rPr>
              <a:t>”). They </a:t>
            </a:r>
            <a:r>
              <a:rPr lang="en-US" sz="2300" dirty="0">
                <a:solidFill>
                  <a:srgbClr val="C00000"/>
                </a:solidFill>
                <a:latin typeface="Times New Roman" panose="02020603050405020304" pitchFamily="18" charset="0"/>
                <a:cs typeface="Times New Roman" panose="02020603050405020304" pitchFamily="18" charset="0"/>
              </a:rPr>
              <a:t>perform computations </a:t>
            </a:r>
            <a:r>
              <a:rPr lang="en-US" sz="2300" dirty="0">
                <a:latin typeface="Times New Roman" panose="02020603050405020304" pitchFamily="18" charset="0"/>
                <a:cs typeface="Times New Roman" panose="02020603050405020304" pitchFamily="18" charset="0"/>
              </a:rPr>
              <a:t>and transfer information </a:t>
            </a:r>
            <a:r>
              <a:rPr lang="en-US" sz="2300" dirty="0" smtClean="0">
                <a:latin typeface="Times New Roman" panose="02020603050405020304" pitchFamily="18" charset="0"/>
                <a:cs typeface="Times New Roman" panose="02020603050405020304" pitchFamily="18" charset="0"/>
              </a:rPr>
              <a:t>to </a:t>
            </a:r>
            <a:r>
              <a:rPr lang="en-US" sz="2300" dirty="0">
                <a:latin typeface="Times New Roman" panose="02020603050405020304" pitchFamily="18" charset="0"/>
                <a:cs typeface="Times New Roman" panose="02020603050405020304" pitchFamily="18" charset="0"/>
              </a:rPr>
              <a:t>the output nodes. A collection of hidden nodes forms a “Hidden Layer”. While a network will only have a single input layer and a single output layer, it can have </a:t>
            </a:r>
            <a:r>
              <a:rPr lang="en-US" sz="2300" dirty="0" smtClean="0">
                <a:latin typeface="Times New Roman" panose="02020603050405020304" pitchFamily="18" charset="0"/>
                <a:cs typeface="Times New Roman" panose="02020603050405020304" pitchFamily="18" charset="0"/>
              </a:rPr>
              <a:t>one </a:t>
            </a:r>
            <a:r>
              <a:rPr lang="en-US" sz="2300" dirty="0">
                <a:latin typeface="Times New Roman" panose="02020603050405020304" pitchFamily="18" charset="0"/>
                <a:cs typeface="Times New Roman" panose="02020603050405020304" pitchFamily="18" charset="0"/>
              </a:rPr>
              <a:t>or multiple Hidden </a:t>
            </a:r>
            <a:r>
              <a:rPr lang="en-US" sz="2300" dirty="0" smtClean="0">
                <a:latin typeface="Times New Roman" panose="02020603050405020304" pitchFamily="18" charset="0"/>
                <a:cs typeface="Times New Roman" panose="02020603050405020304" pitchFamily="18" charset="0"/>
              </a:rPr>
              <a:t>Layers, ideally  </a:t>
            </a:r>
            <a:r>
              <a:rPr lang="en-US" sz="2300" dirty="0" smtClean="0">
                <a:solidFill>
                  <a:srgbClr val="C00000"/>
                </a:solidFill>
                <a:latin typeface="Times New Roman" panose="02020603050405020304" pitchFamily="18" charset="0"/>
                <a:cs typeface="Times New Roman" panose="02020603050405020304" pitchFamily="18" charset="0"/>
              </a:rPr>
              <a:t>most practical applications uses three, because each additional layer increases the computational burden exponentially. (</a:t>
            </a:r>
            <a:r>
              <a:rPr lang="en-US" sz="2300" dirty="0" smtClean="0">
                <a:latin typeface="Times New Roman" panose="02020603050405020304" pitchFamily="18" charset="0"/>
                <a:cs typeface="Times New Roman" panose="02020603050405020304" pitchFamily="18" charset="0"/>
              </a:rPr>
              <a:t>experimental n/w may have five or even six</a:t>
            </a:r>
            <a:r>
              <a:rPr lang="en-US" sz="2300" dirty="0" smtClean="0">
                <a:solidFill>
                  <a:srgbClr val="C00000"/>
                </a:solidFill>
                <a:latin typeface="Times New Roman" panose="02020603050405020304" pitchFamily="18" charset="0"/>
                <a:cs typeface="Times New Roman" panose="02020603050405020304" pitchFamily="18" charset="0"/>
              </a:rPr>
              <a:t>)</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 hidden layer </a:t>
            </a:r>
            <a:r>
              <a:rPr lang="en-US" sz="2300" dirty="0">
                <a:solidFill>
                  <a:srgbClr val="C00000"/>
                </a:solidFill>
                <a:latin typeface="Times New Roman" panose="02020603050405020304" pitchFamily="18" charset="0"/>
                <a:cs typeface="Times New Roman" panose="02020603050405020304" pitchFamily="18" charset="0"/>
              </a:rPr>
              <a:t>‘hides</a:t>
            </a:r>
            <a:r>
              <a:rPr lang="en-US" sz="2300" dirty="0">
                <a:latin typeface="Times New Roman" panose="02020603050405020304" pitchFamily="18" charset="0"/>
                <a:cs typeface="Times New Roman" panose="02020603050405020304" pitchFamily="18" charset="0"/>
              </a:rPr>
              <a:t>’ its </a:t>
            </a:r>
            <a:r>
              <a:rPr lang="en-US" sz="2300" dirty="0">
                <a:solidFill>
                  <a:srgbClr val="C00000"/>
                </a:solidFill>
                <a:latin typeface="Times New Roman" panose="02020603050405020304" pitchFamily="18" charset="0"/>
                <a:cs typeface="Times New Roman" panose="02020603050405020304" pitchFamily="18" charset="0"/>
              </a:rPr>
              <a:t>desired output</a:t>
            </a:r>
            <a:r>
              <a:rPr lang="en-US" sz="2300" dirty="0">
                <a:latin typeface="Times New Roman" panose="02020603050405020304" pitchFamily="18" charset="0"/>
                <a:cs typeface="Times New Roman" panose="02020603050405020304" pitchFamily="18" charset="0"/>
              </a:rPr>
              <a:t>. In </a:t>
            </a:r>
            <a:r>
              <a:rPr lang="en-US" sz="2300" dirty="0" smtClean="0">
                <a:latin typeface="Times New Roman" panose="02020603050405020304" pitchFamily="18" charset="0"/>
                <a:cs typeface="Times New Roman" panose="02020603050405020304" pitchFamily="18" charset="0"/>
              </a:rPr>
              <a:t>other words</a:t>
            </a:r>
            <a:r>
              <a:rPr lang="en-US" sz="2300" dirty="0">
                <a:latin typeface="Times New Roman" panose="02020603050405020304" pitchFamily="18" charset="0"/>
                <a:cs typeface="Times New Roman" panose="02020603050405020304" pitchFamily="18" charset="0"/>
              </a:rPr>
              <a:t>, the desired output of the hidden layer is determined by the </a:t>
            </a:r>
            <a:r>
              <a:rPr lang="en-US" sz="2300" dirty="0">
                <a:solidFill>
                  <a:srgbClr val="C00000"/>
                </a:solidFill>
                <a:latin typeface="Times New Roman" panose="02020603050405020304" pitchFamily="18" charset="0"/>
                <a:cs typeface="Times New Roman" panose="02020603050405020304" pitchFamily="18" charset="0"/>
              </a:rPr>
              <a:t>layer</a:t>
            </a:r>
            <a:r>
              <a:rPr lang="en-US" sz="2300" dirty="0">
                <a:latin typeface="Times New Roman" panose="02020603050405020304" pitchFamily="18" charset="0"/>
                <a:cs typeface="Times New Roman" panose="02020603050405020304" pitchFamily="18" charset="0"/>
              </a:rPr>
              <a:t> itself</a:t>
            </a:r>
            <a:r>
              <a:rPr lang="en-US" sz="2300" dirty="0" smtClean="0">
                <a:latin typeface="Times New Roman" panose="02020603050405020304" pitchFamily="18" charset="0"/>
                <a:cs typeface="Times New Roman" panose="02020603050405020304" pitchFamily="18" charset="0"/>
              </a:rPr>
              <a:t>. A </a:t>
            </a:r>
            <a:r>
              <a:rPr lang="en-US" sz="2300" dirty="0">
                <a:latin typeface="Times New Roman" panose="02020603050405020304" pitchFamily="18" charset="0"/>
                <a:cs typeface="Times New Roman" panose="02020603050405020304" pitchFamily="18" charset="0"/>
              </a:rPr>
              <a:t>Multi-Layer Perceptron has one or more hidden layers</a:t>
            </a:r>
            <a:r>
              <a:rPr lang="en-US" sz="2300" dirty="0" smtClean="0">
                <a:latin typeface="Times New Roman" panose="02020603050405020304" pitchFamily="18" charset="0"/>
                <a:cs typeface="Times New Roman" panose="02020603050405020304" pitchFamily="18" charset="0"/>
              </a:rPr>
              <a:t>.</a:t>
            </a:r>
          </a:p>
          <a:p>
            <a:pPr algn="just"/>
            <a:endParaRPr lang="en-US"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a:solidFill>
                  <a:srgbClr val="C00000"/>
                </a:solidFill>
                <a:latin typeface="Times New Roman" panose="02020603050405020304" pitchFamily="18" charset="0"/>
                <a:cs typeface="Times New Roman" panose="02020603050405020304" pitchFamily="18" charset="0"/>
              </a:rPr>
              <a:t>Output Nodes </a:t>
            </a:r>
            <a:r>
              <a:rPr lang="en-US" sz="2300" dirty="0">
                <a:latin typeface="Times New Roman" panose="02020603050405020304" pitchFamily="18" charset="0"/>
                <a:cs typeface="Times New Roman" panose="02020603050405020304" pitchFamily="18" charset="0"/>
              </a:rPr>
              <a:t>– The Output nodes are collectively referred to as the “Output Layer” and are responsible for </a:t>
            </a:r>
            <a:r>
              <a:rPr lang="en-US" sz="2300" dirty="0">
                <a:solidFill>
                  <a:srgbClr val="C00000"/>
                </a:solidFill>
                <a:latin typeface="Times New Roman" panose="02020603050405020304" pitchFamily="18" charset="0"/>
                <a:cs typeface="Times New Roman" panose="02020603050405020304" pitchFamily="18" charset="0"/>
              </a:rPr>
              <a:t>computations and transferring information from the network to the outside world.</a:t>
            </a:r>
            <a:endParaRPr lang="en-SG" sz="2300" dirty="0" smtClean="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060774" y="167107"/>
            <a:ext cx="5000087" cy="646331"/>
          </a:xfrm>
          <a:prstGeom prst="rect">
            <a:avLst/>
          </a:prstGeom>
          <a:noFill/>
        </p:spPr>
        <p:txBody>
          <a:bodyPr wrap="none" rtlCol="0">
            <a:spAutoFit/>
          </a:bodyPr>
          <a:lstStyle/>
          <a:p>
            <a:r>
              <a:rPr lang="en-SG" sz="3600" b="1" dirty="0" smtClean="0">
                <a:latin typeface="Monotype Corsiva" panose="03010101010201010101" pitchFamily="66" charset="0"/>
              </a:rPr>
              <a:t>Multi Layer Neural Network</a:t>
            </a:r>
            <a:endParaRPr lang="en-SG" sz="3600" b="1" dirty="0">
              <a:latin typeface="Monotype Corsiva" panose="03010101010201010101" pitchFamily="66" charset="0"/>
            </a:endParaRPr>
          </a:p>
        </p:txBody>
      </p:sp>
    </p:spTree>
    <p:extLst>
      <p:ext uri="{BB962C8B-B14F-4D97-AF65-F5344CB8AC3E}">
        <p14:creationId xmlns:p14="http://schemas.microsoft.com/office/powerpoint/2010/main" val="3183383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183573" y="4085063"/>
            <a:ext cx="12008427" cy="2215991"/>
          </a:xfrm>
          <a:prstGeom prst="rect">
            <a:avLst/>
          </a:prstGeom>
        </p:spPr>
        <p:txBody>
          <a:bodyPr wrap="square">
            <a:spAutoFit/>
          </a:bodyPr>
          <a:lstStyle/>
          <a:p>
            <a:endParaRPr lang="en-SG" dirty="0">
              <a:latin typeface="Times New Roman" panose="02020603050405020304" pitchFamily="18" charset="0"/>
              <a:cs typeface="Times New Roman" panose="02020603050405020304" pitchFamily="18" charset="0"/>
            </a:endParaRPr>
          </a:p>
          <a:p>
            <a:pPr algn="just"/>
            <a:endParaRPr lang="en-SG" sz="2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The </a:t>
            </a:r>
            <a:r>
              <a:rPr lang="en-SG" sz="2300" dirty="0">
                <a:latin typeface="Times New Roman" panose="02020603050405020304" pitchFamily="18" charset="0"/>
                <a:cs typeface="Times New Roman" panose="02020603050405020304" pitchFamily="18" charset="0"/>
              </a:rPr>
              <a:t>network is called </a:t>
            </a:r>
            <a:r>
              <a:rPr lang="en-SG" sz="2300" b="1" dirty="0">
                <a:solidFill>
                  <a:srgbClr val="C00000"/>
                </a:solidFill>
                <a:latin typeface="Times New Roman" panose="02020603050405020304" pitchFamily="18" charset="0"/>
                <a:cs typeface="Times New Roman" panose="02020603050405020304" pitchFamily="18" charset="0"/>
              </a:rPr>
              <a:t>feed-forward</a:t>
            </a:r>
            <a:r>
              <a:rPr lang="en-SG" sz="2300" dirty="0">
                <a:solidFill>
                  <a:srgbClr val="C00000"/>
                </a:solidFill>
                <a:latin typeface="Times New Roman" panose="02020603050405020304" pitchFamily="18" charset="0"/>
                <a:cs typeface="Times New Roman" panose="02020603050405020304" pitchFamily="18" charset="0"/>
              </a:rPr>
              <a:t> </a:t>
            </a:r>
            <a:r>
              <a:rPr lang="en-SG" sz="2300" dirty="0">
                <a:latin typeface="Times New Roman" panose="02020603050405020304" pitchFamily="18" charset="0"/>
                <a:cs typeface="Times New Roman" panose="02020603050405020304" pitchFamily="18" charset="0"/>
              </a:rPr>
              <a:t>because data are </a:t>
            </a:r>
            <a:r>
              <a:rPr lang="en-SG" sz="2300" b="1" i="1" dirty="0">
                <a:solidFill>
                  <a:srgbClr val="C00000"/>
                </a:solidFill>
                <a:latin typeface="Times New Roman" panose="02020603050405020304" pitchFamily="18" charset="0"/>
                <a:cs typeface="Times New Roman" panose="02020603050405020304" pitchFamily="18" charset="0"/>
              </a:rPr>
              <a:t>fed </a:t>
            </a:r>
            <a:r>
              <a:rPr lang="en-SG" sz="2300" b="1" i="1" dirty="0" smtClean="0">
                <a:solidFill>
                  <a:srgbClr val="C00000"/>
                </a:solidFill>
                <a:latin typeface="Times New Roman" panose="02020603050405020304" pitchFamily="18" charset="0"/>
                <a:cs typeface="Times New Roman" panose="02020603050405020304" pitchFamily="18" charset="0"/>
              </a:rPr>
              <a:t>in forward direction </a:t>
            </a:r>
            <a:r>
              <a:rPr lang="en-SG" sz="2300" dirty="0" smtClean="0">
                <a:latin typeface="Times New Roman" panose="02020603050405020304" pitchFamily="18" charset="0"/>
                <a:cs typeface="Times New Roman" panose="02020603050405020304" pitchFamily="18" charset="0"/>
              </a:rPr>
              <a:t>from the input </a:t>
            </a:r>
            <a:r>
              <a:rPr lang="en-SG" sz="2300" dirty="0">
                <a:latin typeface="Times New Roman" panose="02020603050405020304" pitchFamily="18" charset="0"/>
                <a:cs typeface="Times New Roman" panose="02020603050405020304" pitchFamily="18" charset="0"/>
              </a:rPr>
              <a:t>nodes through </a:t>
            </a:r>
            <a:r>
              <a:rPr lang="en-SG" sz="2300" dirty="0" smtClean="0">
                <a:latin typeface="Times New Roman" panose="02020603050405020304" pitchFamily="18" charset="0"/>
                <a:cs typeface="Times New Roman" panose="02020603050405020304" pitchFamily="18" charset="0"/>
              </a:rPr>
              <a:t>hidden nodes to </a:t>
            </a:r>
            <a:r>
              <a:rPr lang="en-SG" sz="2300" dirty="0">
                <a:latin typeface="Times New Roman" panose="02020603050405020304" pitchFamily="18" charset="0"/>
                <a:cs typeface="Times New Roman" panose="02020603050405020304" pitchFamily="18" charset="0"/>
              </a:rPr>
              <a:t>the output nodes</a:t>
            </a:r>
            <a:r>
              <a:rPr lang="en-SG" sz="23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sz="2300" dirty="0">
                <a:latin typeface="Times New Roman" panose="02020603050405020304" pitchFamily="18" charset="0"/>
                <a:cs typeface="Times New Roman" panose="02020603050405020304" pitchFamily="18" charset="0"/>
              </a:rPr>
              <a:t>A typical </a:t>
            </a:r>
            <a:r>
              <a:rPr lang="en-SG" sz="2300" dirty="0" smtClean="0">
                <a:latin typeface="Times New Roman" panose="02020603050405020304" pitchFamily="18" charset="0"/>
                <a:cs typeface="Times New Roman" panose="02020603050405020304" pitchFamily="18" charset="0"/>
              </a:rPr>
              <a:t>neural </a:t>
            </a:r>
            <a:r>
              <a:rPr lang="en-SG" sz="2300" dirty="0">
                <a:latin typeface="Times New Roman" panose="02020603050405020304" pitchFamily="18" charset="0"/>
                <a:cs typeface="Times New Roman" panose="02020603050405020304" pitchFamily="18" charset="0"/>
              </a:rPr>
              <a:t>network consists of </a:t>
            </a:r>
            <a:r>
              <a:rPr lang="en-SG" sz="2300" i="1" dirty="0">
                <a:latin typeface="Times New Roman" panose="02020603050405020304" pitchFamily="18" charset="0"/>
                <a:cs typeface="Times New Roman" panose="02020603050405020304" pitchFamily="18" charset="0"/>
              </a:rPr>
              <a:t>an</a:t>
            </a:r>
            <a:r>
              <a:rPr lang="en-SG" sz="2300" dirty="0">
                <a:latin typeface="Times New Roman" panose="02020603050405020304" pitchFamily="18" charset="0"/>
                <a:cs typeface="Times New Roman" panose="02020603050405020304" pitchFamily="18" charset="0"/>
              </a:rPr>
              <a:t> input layer, </a:t>
            </a:r>
            <a:r>
              <a:rPr lang="en-SG" sz="2300" dirty="0" smtClean="0">
                <a:latin typeface="Times New Roman" panose="02020603050405020304" pitchFamily="18" charset="0"/>
                <a:cs typeface="Times New Roman" panose="02020603050405020304" pitchFamily="18" charset="0"/>
              </a:rPr>
              <a:t>one or more  </a:t>
            </a:r>
            <a:r>
              <a:rPr lang="en-SG" sz="2300" dirty="0">
                <a:latin typeface="Times New Roman" panose="02020603050405020304" pitchFamily="18" charset="0"/>
                <a:cs typeface="Times New Roman" panose="02020603050405020304" pitchFamily="18" charset="0"/>
              </a:rPr>
              <a:t>hidden layers, and </a:t>
            </a:r>
            <a:r>
              <a:rPr lang="en-SG" sz="2300" i="1" dirty="0">
                <a:latin typeface="Times New Roman" panose="02020603050405020304" pitchFamily="18" charset="0"/>
                <a:cs typeface="Times New Roman" panose="02020603050405020304" pitchFamily="18" charset="0"/>
              </a:rPr>
              <a:t>an</a:t>
            </a:r>
            <a:r>
              <a:rPr lang="en-SG" sz="2300" dirty="0">
                <a:latin typeface="Times New Roman" panose="02020603050405020304" pitchFamily="18" charset="0"/>
                <a:cs typeface="Times New Roman" panose="02020603050405020304" pitchFamily="18" charset="0"/>
              </a:rPr>
              <a:t> output layer, and </a:t>
            </a:r>
            <a:r>
              <a:rPr lang="en-SG" sz="2300" dirty="0" smtClean="0">
                <a:latin typeface="Times New Roman" panose="02020603050405020304" pitchFamily="18" charset="0"/>
                <a:cs typeface="Times New Roman" panose="02020603050405020304" pitchFamily="18" charset="0"/>
              </a:rPr>
              <a:t>each layer may </a:t>
            </a:r>
            <a:r>
              <a:rPr lang="en-SG" sz="2300" dirty="0">
                <a:latin typeface="Times New Roman" panose="02020603050405020304" pitchFamily="18" charset="0"/>
                <a:cs typeface="Times New Roman" panose="02020603050405020304" pitchFamily="18" charset="0"/>
              </a:rPr>
              <a:t>have </a:t>
            </a:r>
            <a:r>
              <a:rPr lang="en-SG" sz="2300" dirty="0" smtClean="0">
                <a:latin typeface="Times New Roman" panose="02020603050405020304" pitchFamily="18" charset="0"/>
                <a:cs typeface="Times New Roman" panose="02020603050405020304" pitchFamily="18" charset="0"/>
              </a:rPr>
              <a:t>any no : of neurons  in between </a:t>
            </a:r>
            <a:r>
              <a:rPr lang="en-SG" sz="2300" b="1" dirty="0" smtClean="0">
                <a:solidFill>
                  <a:srgbClr val="C00000"/>
                </a:solidFill>
                <a:latin typeface="Times New Roman" panose="02020603050405020304" pitchFamily="18" charset="0"/>
                <a:cs typeface="Times New Roman" panose="02020603050405020304" pitchFamily="18" charset="0"/>
              </a:rPr>
              <a:t>10 and </a:t>
            </a:r>
            <a:r>
              <a:rPr lang="en-SG" sz="2300" b="1" dirty="0">
                <a:solidFill>
                  <a:srgbClr val="C00000"/>
                </a:solidFill>
                <a:latin typeface="Times New Roman" panose="02020603050405020304" pitchFamily="18" charset="0"/>
                <a:cs typeface="Times New Roman" panose="02020603050405020304" pitchFamily="18" charset="0"/>
              </a:rPr>
              <a:t>1000 </a:t>
            </a:r>
            <a:endParaRPr lang="en-SG" sz="2300" b="1" dirty="0" smtClean="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83573" y="1210954"/>
            <a:ext cx="11824854" cy="3277820"/>
          </a:xfrm>
          <a:prstGeom prst="rect">
            <a:avLst/>
          </a:prstGeom>
        </p:spPr>
        <p:txBody>
          <a:bodyPr wrap="square">
            <a:spAutoFit/>
          </a:bodyPr>
          <a:lstStyle/>
          <a:p>
            <a:pPr marL="285750" indent="-28575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A </a:t>
            </a:r>
            <a:r>
              <a:rPr lang="en-US" sz="2300" dirty="0" smtClean="0">
                <a:latin typeface="Times New Roman" panose="02020603050405020304" pitchFamily="18" charset="0"/>
                <a:cs typeface="Times New Roman" panose="02020603050405020304" pitchFamily="18" charset="0"/>
              </a:rPr>
              <a:t>multilayer neural </a:t>
            </a:r>
            <a:r>
              <a:rPr lang="en-US" sz="2300" dirty="0">
                <a:latin typeface="Times New Roman" panose="02020603050405020304" pitchFamily="18" charset="0"/>
                <a:cs typeface="Times New Roman" panose="02020603050405020304" pitchFamily="18" charset="0"/>
              </a:rPr>
              <a:t>network can represent a very broad set of </a:t>
            </a:r>
            <a:r>
              <a:rPr lang="en-US" sz="2300" b="1" dirty="0">
                <a:solidFill>
                  <a:srgbClr val="C00000"/>
                </a:solidFill>
                <a:latin typeface="Times New Roman" panose="02020603050405020304" pitchFamily="18" charset="0"/>
                <a:cs typeface="Times New Roman" panose="02020603050405020304" pitchFamily="18" charset="0"/>
              </a:rPr>
              <a:t>nonlinear </a:t>
            </a:r>
            <a:r>
              <a:rPr lang="en-US" sz="2300" b="1" dirty="0" smtClean="0">
                <a:solidFill>
                  <a:srgbClr val="C00000"/>
                </a:solidFill>
                <a:latin typeface="Times New Roman" panose="02020603050405020304" pitchFamily="18" charset="0"/>
                <a:cs typeface="Times New Roman" panose="02020603050405020304" pitchFamily="18" charset="0"/>
              </a:rPr>
              <a:t>functions </a:t>
            </a:r>
            <a:r>
              <a:rPr lang="en-US" sz="2300" dirty="0" smtClean="0">
                <a:latin typeface="Times New Roman" panose="02020603050405020304" pitchFamily="18" charset="0"/>
                <a:cs typeface="Times New Roman" panose="02020603050405020304" pitchFamily="18" charset="0"/>
              </a:rPr>
              <a:t>which perceptron's couldn’t</a:t>
            </a:r>
            <a:r>
              <a:rPr lang="en-US" sz="2300" b="1" dirty="0" smtClean="0">
                <a:latin typeface="Times New Roman" panose="02020603050405020304" pitchFamily="18" charset="0"/>
                <a:cs typeface="Times New Roman" panose="02020603050405020304" pitchFamily="18" charset="0"/>
              </a:rPr>
              <a:t>.</a:t>
            </a:r>
            <a:endParaRPr lang="en-US" sz="23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This </a:t>
            </a:r>
            <a:r>
              <a:rPr lang="en-US" sz="2300" dirty="0">
                <a:latin typeface="Times New Roman" panose="02020603050405020304" pitchFamily="18" charset="0"/>
                <a:cs typeface="Times New Roman" panose="02020603050405020304" pitchFamily="18" charset="0"/>
              </a:rPr>
              <a:t>structure is called </a:t>
            </a:r>
            <a:r>
              <a:rPr lang="en-US" sz="2300" b="1" dirty="0">
                <a:solidFill>
                  <a:srgbClr val="C00000"/>
                </a:solidFill>
                <a:latin typeface="Times New Roman" panose="02020603050405020304" pitchFamily="18" charset="0"/>
                <a:cs typeface="Times New Roman" panose="02020603050405020304" pitchFamily="18" charset="0"/>
              </a:rPr>
              <a:t>multilayer</a:t>
            </a:r>
            <a:r>
              <a:rPr lang="en-US" sz="2300" dirty="0">
                <a:latin typeface="Times New Roman" panose="02020603050405020304" pitchFamily="18" charset="0"/>
                <a:cs typeface="Times New Roman" panose="02020603050405020304" pitchFamily="18" charset="0"/>
              </a:rPr>
              <a:t> because it has a </a:t>
            </a:r>
            <a:r>
              <a:rPr lang="en-US" sz="2300" b="1" dirty="0">
                <a:solidFill>
                  <a:srgbClr val="C00000"/>
                </a:solidFill>
                <a:latin typeface="Times New Roman" panose="02020603050405020304" pitchFamily="18" charset="0"/>
                <a:cs typeface="Times New Roman" panose="02020603050405020304" pitchFamily="18" charset="0"/>
              </a:rPr>
              <a:t>layer of processing units </a:t>
            </a:r>
            <a:r>
              <a:rPr lang="en-US" sz="2300" dirty="0">
                <a:latin typeface="Times New Roman" panose="02020603050405020304" pitchFamily="18" charset="0"/>
                <a:cs typeface="Times New Roman" panose="02020603050405020304" pitchFamily="18" charset="0"/>
              </a:rPr>
              <a:t>(i.e., the </a:t>
            </a:r>
            <a:r>
              <a:rPr lang="en-US" sz="2300" b="1" dirty="0">
                <a:solidFill>
                  <a:srgbClr val="C00000"/>
                </a:solidFill>
                <a:latin typeface="Times New Roman" panose="02020603050405020304" pitchFamily="18" charset="0"/>
                <a:cs typeface="Times New Roman" panose="02020603050405020304" pitchFamily="18" charset="0"/>
              </a:rPr>
              <a:t>hidden units</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in addition </a:t>
            </a:r>
            <a:r>
              <a:rPr lang="en-US" sz="2300" dirty="0">
                <a:latin typeface="Times New Roman" panose="02020603050405020304" pitchFamily="18" charset="0"/>
                <a:cs typeface="Times New Roman" panose="02020603050405020304" pitchFamily="18" charset="0"/>
              </a:rPr>
              <a:t>to the output units. </a:t>
            </a:r>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The </a:t>
            </a:r>
            <a:r>
              <a:rPr lang="en-US" sz="2300" dirty="0">
                <a:solidFill>
                  <a:srgbClr val="C00000"/>
                </a:solidFill>
                <a:latin typeface="Times New Roman" panose="02020603050405020304" pitchFamily="18" charset="0"/>
                <a:cs typeface="Times New Roman" panose="02020603050405020304" pitchFamily="18" charset="0"/>
              </a:rPr>
              <a:t>connections </a:t>
            </a:r>
            <a:r>
              <a:rPr lang="en-US" sz="2300" b="1" dirty="0">
                <a:solidFill>
                  <a:srgbClr val="C00000"/>
                </a:solidFill>
                <a:latin typeface="Times New Roman" panose="02020603050405020304" pitchFamily="18" charset="0"/>
                <a:cs typeface="Times New Roman" panose="02020603050405020304" pitchFamily="18" charset="0"/>
              </a:rPr>
              <a:t>never skip </a:t>
            </a:r>
            <a:r>
              <a:rPr lang="en-US" sz="2300" dirty="0">
                <a:latin typeface="Times New Roman" panose="02020603050405020304" pitchFamily="18" charset="0"/>
                <a:cs typeface="Times New Roman" panose="02020603050405020304" pitchFamily="18" charset="0"/>
              </a:rPr>
              <a:t>a layer. </a:t>
            </a:r>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Typically</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the layers </a:t>
            </a:r>
            <a:r>
              <a:rPr lang="en-US" sz="2300" dirty="0">
                <a:latin typeface="Times New Roman" panose="02020603050405020304" pitchFamily="18" charset="0"/>
                <a:cs typeface="Times New Roman" panose="02020603050405020304" pitchFamily="18" charset="0"/>
              </a:rPr>
              <a:t>are fully connected, meaning that </a:t>
            </a:r>
            <a:r>
              <a:rPr lang="en-US" sz="2300" b="1" dirty="0">
                <a:solidFill>
                  <a:srgbClr val="C00000"/>
                </a:solidFill>
                <a:latin typeface="Times New Roman" panose="02020603050405020304" pitchFamily="18" charset="0"/>
                <a:cs typeface="Times New Roman" panose="02020603050405020304" pitchFamily="18" charset="0"/>
              </a:rPr>
              <a:t>all units </a:t>
            </a:r>
            <a:r>
              <a:rPr lang="en-US" sz="2300" dirty="0">
                <a:latin typeface="Times New Roman" panose="02020603050405020304" pitchFamily="18" charset="0"/>
                <a:cs typeface="Times New Roman" panose="02020603050405020304" pitchFamily="18" charset="0"/>
              </a:rPr>
              <a:t>at one layer are connected with </a:t>
            </a:r>
            <a:r>
              <a:rPr lang="en-US" sz="2300" b="1" dirty="0">
                <a:solidFill>
                  <a:srgbClr val="C00000"/>
                </a:solidFill>
                <a:latin typeface="Times New Roman" panose="02020603050405020304" pitchFamily="18" charset="0"/>
                <a:cs typeface="Times New Roman" panose="02020603050405020304" pitchFamily="18" charset="0"/>
              </a:rPr>
              <a:t>all units at the next layer</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So</a:t>
            </a:r>
            <a:r>
              <a:rPr lang="en-US" sz="2300" dirty="0">
                <a:latin typeface="Times New Roman" panose="02020603050405020304" pitchFamily="18" charset="0"/>
                <a:cs typeface="Times New Roman" panose="02020603050405020304" pitchFamily="18" charset="0"/>
              </a:rPr>
              <a:t>, this means </a:t>
            </a:r>
            <a:r>
              <a:rPr lang="en-US" sz="2300" dirty="0" smtClean="0">
                <a:latin typeface="Times New Roman" panose="02020603050405020304" pitchFamily="18" charset="0"/>
                <a:cs typeface="Times New Roman" panose="02020603050405020304" pitchFamily="18" charset="0"/>
              </a:rPr>
              <a:t>that all </a:t>
            </a:r>
            <a:r>
              <a:rPr lang="en-US" sz="2300" dirty="0">
                <a:latin typeface="Times New Roman" panose="02020603050405020304" pitchFamily="18" charset="0"/>
                <a:cs typeface="Times New Roman" panose="02020603050405020304" pitchFamily="18" charset="0"/>
              </a:rPr>
              <a:t>input units are connected to all the units in the layer of hidden units, and all the units in the hidden layer are connected </a:t>
            </a:r>
            <a:r>
              <a:rPr lang="en-US" sz="2300" dirty="0" smtClean="0">
                <a:latin typeface="Times New Roman" panose="02020603050405020304" pitchFamily="18" charset="0"/>
                <a:cs typeface="Times New Roman" panose="02020603050405020304" pitchFamily="18" charset="0"/>
              </a:rPr>
              <a:t>to all </a:t>
            </a:r>
            <a:r>
              <a:rPr lang="en-US" sz="2300" dirty="0">
                <a:latin typeface="Times New Roman" panose="02020603050405020304" pitchFamily="18" charset="0"/>
                <a:cs typeface="Times New Roman" panose="02020603050405020304" pitchFamily="18" charset="0"/>
              </a:rPr>
              <a:t>the output units.</a:t>
            </a:r>
          </a:p>
        </p:txBody>
      </p:sp>
    </p:spTree>
    <p:extLst>
      <p:ext uri="{BB962C8B-B14F-4D97-AF65-F5344CB8AC3E}">
        <p14:creationId xmlns:p14="http://schemas.microsoft.com/office/powerpoint/2010/main" val="2150346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206187" y="788467"/>
            <a:ext cx="11844785" cy="6740307"/>
          </a:xfrm>
          <a:prstGeom prst="rect">
            <a:avLst/>
          </a:prstGeom>
        </p:spPr>
        <p:txBody>
          <a:bodyPr wrap="square">
            <a:spAutoFit/>
          </a:bodyPr>
          <a:lstStyle/>
          <a:p>
            <a:endParaRPr lang="en-SG"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400" dirty="0" smtClean="0">
                <a:latin typeface="Times New Roman" panose="02020603050405020304" pitchFamily="18" charset="0"/>
                <a:cs typeface="Times New Roman" panose="02020603050405020304" pitchFamily="18" charset="0"/>
              </a:rPr>
              <a:t>Multilayer </a:t>
            </a:r>
            <a:r>
              <a:rPr lang="en-SG" sz="2400" dirty="0">
                <a:latin typeface="Times New Roman" panose="02020603050405020304" pitchFamily="18" charset="0"/>
                <a:cs typeface="Times New Roman" panose="02020603050405020304" pitchFamily="18" charset="0"/>
              </a:rPr>
              <a:t>neural networks learn </a:t>
            </a:r>
            <a:r>
              <a:rPr lang="en-SG" sz="2400" dirty="0" smtClean="0">
                <a:latin typeface="Times New Roman" panose="02020603050405020304" pitchFamily="18" charset="0"/>
                <a:cs typeface="Times New Roman" panose="02020603050405020304" pitchFamily="18" charset="0"/>
              </a:rPr>
              <a:t>almost in the </a:t>
            </a:r>
            <a:r>
              <a:rPr lang="en-SG" sz="2400" dirty="0">
                <a:latin typeface="Times New Roman" panose="02020603050405020304" pitchFamily="18" charset="0"/>
                <a:cs typeface="Times New Roman" panose="02020603050405020304" pitchFamily="18" charset="0"/>
              </a:rPr>
              <a:t>same way as single </a:t>
            </a:r>
            <a:r>
              <a:rPr lang="en-SG" sz="2400" dirty="0" smtClean="0">
                <a:latin typeface="Times New Roman" panose="02020603050405020304" pitchFamily="18" charset="0"/>
                <a:cs typeface="Times New Roman" panose="02020603050405020304" pitchFamily="18" charset="0"/>
              </a:rPr>
              <a:t>perceptron's.</a:t>
            </a:r>
            <a:endParaRPr lang="en-SG"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400" dirty="0">
                <a:latin typeface="Times New Roman" panose="02020603050405020304" pitchFamily="18" charset="0"/>
                <a:cs typeface="Times New Roman" panose="02020603050405020304" pitchFamily="18" charset="0"/>
              </a:rPr>
              <a:t>The main difference is that in a multilayer network, </a:t>
            </a:r>
            <a:r>
              <a:rPr lang="en-SG" sz="2400" dirty="0" smtClean="0">
                <a:latin typeface="Times New Roman" panose="02020603050405020304" pitchFamily="18" charset="0"/>
                <a:cs typeface="Times New Roman" panose="02020603050405020304" pitchFamily="18" charset="0"/>
              </a:rPr>
              <a:t>there are plenty of neurons and each </a:t>
            </a:r>
            <a:r>
              <a:rPr lang="en-SG" sz="2400" dirty="0">
                <a:latin typeface="Times New Roman" panose="02020603050405020304" pitchFamily="18" charset="0"/>
                <a:cs typeface="Times New Roman" panose="02020603050405020304" pitchFamily="18" charset="0"/>
              </a:rPr>
              <a:t>neuron </a:t>
            </a:r>
            <a:r>
              <a:rPr lang="en-SG" sz="2400" dirty="0" smtClean="0">
                <a:latin typeface="Times New Roman" panose="02020603050405020304" pitchFamily="18" charset="0"/>
                <a:cs typeface="Times New Roman" panose="02020603050405020304" pitchFamily="18" charset="0"/>
              </a:rPr>
              <a:t>has weights </a:t>
            </a:r>
            <a:r>
              <a:rPr lang="en-SG" sz="2400" dirty="0">
                <a:latin typeface="Times New Roman" panose="02020603050405020304" pitchFamily="18" charset="0"/>
                <a:cs typeface="Times New Roman" panose="02020603050405020304" pitchFamily="18" charset="0"/>
              </a:rPr>
              <a:t>associated with its inputs, and so there are </a:t>
            </a:r>
            <a:r>
              <a:rPr lang="en-SG" sz="2400" b="1" dirty="0">
                <a:solidFill>
                  <a:srgbClr val="C00000"/>
                </a:solidFill>
                <a:latin typeface="Times New Roman" panose="02020603050405020304" pitchFamily="18" charset="0"/>
                <a:cs typeface="Times New Roman" panose="02020603050405020304" pitchFamily="18" charset="0"/>
              </a:rPr>
              <a:t>a far greater number </a:t>
            </a:r>
            <a:r>
              <a:rPr lang="en-SG" sz="2400" b="1" dirty="0" smtClean="0">
                <a:solidFill>
                  <a:srgbClr val="C00000"/>
                </a:solidFill>
                <a:latin typeface="Times New Roman" panose="02020603050405020304" pitchFamily="18" charset="0"/>
                <a:cs typeface="Times New Roman" panose="02020603050405020304" pitchFamily="18" charset="0"/>
              </a:rPr>
              <a:t>of weights </a:t>
            </a:r>
            <a:r>
              <a:rPr lang="en-SG" sz="2400" b="1" dirty="0">
                <a:solidFill>
                  <a:srgbClr val="C00000"/>
                </a:solidFill>
                <a:latin typeface="Times New Roman" panose="02020603050405020304" pitchFamily="18" charset="0"/>
                <a:cs typeface="Times New Roman" panose="02020603050405020304" pitchFamily="18" charset="0"/>
              </a:rPr>
              <a:t>to be adjusted </a:t>
            </a:r>
            <a:r>
              <a:rPr lang="en-SG" sz="2400" dirty="0">
                <a:latin typeface="Times New Roman" panose="02020603050405020304" pitchFamily="18" charset="0"/>
                <a:cs typeface="Times New Roman" panose="02020603050405020304" pitchFamily="18" charset="0"/>
              </a:rPr>
              <a:t>when an error is made with </a:t>
            </a:r>
            <a:r>
              <a:rPr lang="en-SG" sz="2400" b="1" dirty="0">
                <a:solidFill>
                  <a:srgbClr val="C00000"/>
                </a:solidFill>
                <a:latin typeface="Times New Roman" panose="02020603050405020304" pitchFamily="18" charset="0"/>
                <a:cs typeface="Times New Roman" panose="02020603050405020304" pitchFamily="18" charset="0"/>
              </a:rPr>
              <a:t>a </a:t>
            </a:r>
            <a:r>
              <a:rPr lang="en-SG" sz="2400" b="1" dirty="0" smtClean="0">
                <a:solidFill>
                  <a:srgbClr val="C00000"/>
                </a:solidFill>
                <a:latin typeface="Times New Roman" panose="02020603050405020304" pitchFamily="18" charset="0"/>
                <a:cs typeface="Times New Roman" panose="02020603050405020304" pitchFamily="18" charset="0"/>
              </a:rPr>
              <a:t>single piece</a:t>
            </a:r>
            <a:r>
              <a:rPr lang="en-SG" sz="2400" dirty="0" smtClean="0">
                <a:solidFill>
                  <a:srgbClr val="C00000"/>
                </a:solidFill>
                <a:latin typeface="Times New Roman" panose="02020603050405020304" pitchFamily="18" charset="0"/>
                <a:cs typeface="Times New Roman" panose="02020603050405020304" pitchFamily="18" charset="0"/>
              </a:rPr>
              <a:t> </a:t>
            </a:r>
            <a:r>
              <a:rPr lang="en-SG" sz="2400" dirty="0">
                <a:latin typeface="Times New Roman" panose="02020603050405020304" pitchFamily="18" charset="0"/>
                <a:cs typeface="Times New Roman" panose="02020603050405020304" pitchFamily="18" charset="0"/>
              </a:rPr>
              <a:t>of training data</a:t>
            </a:r>
            <a:r>
              <a:rPr lang="en-SG" sz="2400" dirty="0" smtClean="0">
                <a:latin typeface="Minion-Regular"/>
              </a:rPr>
              <a:t>.</a:t>
            </a:r>
          </a:p>
          <a:p>
            <a:pPr algn="just"/>
            <a:endParaRPr lang="en-SG" sz="2400" dirty="0" smtClean="0">
              <a:latin typeface="Minion-Regular"/>
            </a:endParaRPr>
          </a:p>
          <a:p>
            <a:pPr marL="342900" indent="-342900" algn="just">
              <a:buFont typeface="Wingdings" panose="05000000000000000000" pitchFamily="2" charset="2"/>
              <a:buChar char="v"/>
            </a:pPr>
            <a:r>
              <a:rPr lang="en-SG" sz="2400" b="1" u="sng" dirty="0" smtClean="0">
                <a:solidFill>
                  <a:srgbClr val="C00000"/>
                </a:solidFill>
                <a:latin typeface="Times New Roman" panose="02020603050405020304" pitchFamily="18" charset="0"/>
                <a:cs typeface="Times New Roman" panose="02020603050405020304" pitchFamily="18" charset="0"/>
              </a:rPr>
              <a:t>A single neuron </a:t>
            </a:r>
            <a:r>
              <a:rPr lang="en-SG" sz="2400" u="sng" dirty="0" smtClean="0">
                <a:latin typeface="Times New Roman" panose="02020603050405020304" pitchFamily="18" charset="0"/>
                <a:cs typeface="Times New Roman" panose="02020603050405020304" pitchFamily="18" charset="0"/>
              </a:rPr>
              <a:t>have </a:t>
            </a:r>
            <a:r>
              <a:rPr lang="en-SG" sz="2400" b="1" u="sng" dirty="0" smtClean="0">
                <a:solidFill>
                  <a:srgbClr val="C00000"/>
                </a:solidFill>
                <a:latin typeface="Times New Roman" panose="02020603050405020304" pitchFamily="18" charset="0"/>
                <a:cs typeface="Times New Roman" panose="02020603050405020304" pitchFamily="18" charset="0"/>
              </a:rPr>
              <a:t>weighted input connections /links </a:t>
            </a:r>
            <a:r>
              <a:rPr lang="en-SG" sz="2400" u="sng" dirty="0" smtClean="0">
                <a:latin typeface="Times New Roman" panose="02020603050405020304" pitchFamily="18" charset="0"/>
                <a:cs typeface="Times New Roman" panose="02020603050405020304" pitchFamily="18" charset="0"/>
              </a:rPr>
              <a:t>to </a:t>
            </a:r>
            <a:r>
              <a:rPr lang="en-SG" sz="2400" u="sng" dirty="0" smtClean="0">
                <a:solidFill>
                  <a:srgbClr val="C00000"/>
                </a:solidFill>
                <a:latin typeface="Times New Roman" panose="02020603050405020304" pitchFamily="18" charset="0"/>
                <a:cs typeface="Times New Roman" panose="02020603050405020304" pitchFamily="18" charset="0"/>
              </a:rPr>
              <a:t>all the neurons in the next layer.</a:t>
            </a:r>
          </a:p>
          <a:p>
            <a:pPr marL="342900" indent="-342900" algn="just">
              <a:buFont typeface="Wingdings" panose="05000000000000000000" pitchFamily="2" charset="2"/>
              <a:buChar char="v"/>
            </a:pPr>
            <a:r>
              <a:rPr lang="en-SG" sz="2400" u="sng" dirty="0" smtClean="0">
                <a:solidFill>
                  <a:srgbClr val="C00000"/>
                </a:solidFill>
                <a:latin typeface="Times New Roman" panose="02020603050405020304" pitchFamily="18" charset="0"/>
                <a:cs typeface="Times New Roman" panose="02020603050405020304" pitchFamily="18" charset="0"/>
              </a:rPr>
              <a:t>How to update the weights associated with all the neurons ?</a:t>
            </a:r>
          </a:p>
          <a:p>
            <a:pPr algn="just"/>
            <a:endParaRPr lang="en-SG" sz="2400" u="sng" dirty="0" smtClean="0">
              <a:solidFill>
                <a:srgbClr val="C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More </a:t>
            </a:r>
            <a:r>
              <a:rPr lang="en-US" sz="2400" dirty="0">
                <a:latin typeface="Times New Roman" panose="02020603050405020304" pitchFamily="18" charset="0"/>
                <a:cs typeface="Times New Roman" panose="02020603050405020304" pitchFamily="18" charset="0"/>
              </a:rPr>
              <a:t>than a hundred different learning algorithms are available, but the most popular method is back-propagation.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method was first proposed in </a:t>
            </a:r>
            <a:r>
              <a:rPr lang="en-US" sz="2400" b="1" dirty="0">
                <a:solidFill>
                  <a:srgbClr val="C00000"/>
                </a:solidFill>
                <a:latin typeface="Times New Roman" panose="02020603050405020304" pitchFamily="18" charset="0"/>
                <a:cs typeface="Times New Roman" panose="02020603050405020304" pitchFamily="18" charset="0"/>
              </a:rPr>
              <a:t>1969</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Bryson and Ho</a:t>
            </a:r>
            <a:r>
              <a:rPr lang="en-US" sz="2400" dirty="0">
                <a:latin typeface="Times New Roman" panose="02020603050405020304" pitchFamily="18" charset="0"/>
                <a:cs typeface="Times New Roman" panose="02020603050405020304" pitchFamily="18" charset="0"/>
              </a:rPr>
              <a:t>, 1969), but was ignored because of its demanding computations.</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Only in the mid-</a:t>
            </a:r>
            <a:r>
              <a:rPr lang="en-US" sz="2400" b="1" dirty="0">
                <a:solidFill>
                  <a:srgbClr val="C00000"/>
                </a:solidFill>
                <a:latin typeface="Times New Roman" panose="02020603050405020304" pitchFamily="18" charset="0"/>
                <a:cs typeface="Times New Roman" panose="02020603050405020304" pitchFamily="18" charset="0"/>
              </a:rPr>
              <a:t>1980s </a:t>
            </a:r>
            <a:r>
              <a:rPr lang="en-US" sz="2400" dirty="0">
                <a:latin typeface="Times New Roman" panose="02020603050405020304" pitchFamily="18" charset="0"/>
                <a:cs typeface="Times New Roman" panose="02020603050405020304" pitchFamily="18" charset="0"/>
              </a:rPr>
              <a:t>was the back-propagation learning algorithm rediscovered.</a:t>
            </a:r>
          </a:p>
          <a:p>
            <a:pPr algn="just"/>
            <a:endParaRPr lang="en-SG"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SG" sz="2400" dirty="0">
              <a:latin typeface="Times New Roman" panose="02020603050405020304" pitchFamily="18" charset="0"/>
              <a:cs typeface="Times New Roman" panose="02020603050405020304" pitchFamily="18" charset="0"/>
            </a:endParaRPr>
          </a:p>
          <a:p>
            <a:endParaRPr lang="en-SG" sz="24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3523129" y="282311"/>
            <a:ext cx="7866529" cy="646331"/>
          </a:xfrm>
          <a:prstGeom prst="rect">
            <a:avLst/>
          </a:prstGeom>
          <a:noFill/>
        </p:spPr>
        <p:txBody>
          <a:bodyPr wrap="square" rtlCol="0">
            <a:spAutoFit/>
          </a:bodyPr>
          <a:lstStyle/>
          <a:p>
            <a:r>
              <a:rPr lang="en-SG" sz="3600" b="1" dirty="0">
                <a:latin typeface="Monotype Corsiva" panose="03010101010201010101" pitchFamily="66" charset="0"/>
              </a:rPr>
              <a:t>Backpropagation</a:t>
            </a:r>
            <a:endParaRPr lang="en-SG" sz="3600" dirty="0">
              <a:latin typeface="Monotype Corsiva" panose="03010101010201010101" pitchFamily="66" charset="0"/>
            </a:endParaRPr>
          </a:p>
        </p:txBody>
      </p:sp>
    </p:spTree>
    <p:extLst>
      <p:ext uri="{BB962C8B-B14F-4D97-AF65-F5344CB8AC3E}">
        <p14:creationId xmlns:p14="http://schemas.microsoft.com/office/powerpoint/2010/main" val="30006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207345" y="2003594"/>
            <a:ext cx="11884571" cy="3416320"/>
          </a:xfrm>
          <a:prstGeom prst="rect">
            <a:avLst/>
          </a:prstGeom>
        </p:spPr>
        <p:txBody>
          <a:bodyPr wrap="square">
            <a:spAutoFit/>
          </a:bodyPr>
          <a:lstStyle/>
          <a:p>
            <a:pPr marL="342900" lvl="0" indent="-342900">
              <a:buFont typeface="Wingdings" panose="05000000000000000000" pitchFamily="2" charset="2"/>
              <a:buChar char="v"/>
            </a:pPr>
            <a:r>
              <a:rPr lang="en-SG" sz="2400" b="1" dirty="0">
                <a:solidFill>
                  <a:srgbClr val="C00000"/>
                </a:solidFill>
                <a:latin typeface="Times New Roman" panose="02020603050405020304" pitchFamily="18" charset="0"/>
                <a:cs typeface="Times New Roman" panose="02020603050405020304" pitchFamily="18" charset="0"/>
              </a:rPr>
              <a:t>Back-propagation </a:t>
            </a:r>
            <a:r>
              <a:rPr lang="en-SG" sz="2400" dirty="0">
                <a:latin typeface="Times New Roman" panose="02020603050405020304" pitchFamily="18" charset="0"/>
                <a:cs typeface="Times New Roman" panose="02020603050405020304" pitchFamily="18" charset="0"/>
              </a:rPr>
              <a:t>is the </a:t>
            </a:r>
            <a:r>
              <a:rPr lang="en-SG" sz="2400" b="1" dirty="0">
                <a:solidFill>
                  <a:srgbClr val="C00000"/>
                </a:solidFill>
                <a:latin typeface="Times New Roman" panose="02020603050405020304" pitchFamily="18" charset="0"/>
                <a:cs typeface="Times New Roman" panose="02020603050405020304" pitchFamily="18" charset="0"/>
              </a:rPr>
              <a:t>essence </a:t>
            </a:r>
            <a:r>
              <a:rPr lang="en-SG" sz="2400" dirty="0">
                <a:latin typeface="Times New Roman" panose="02020603050405020304" pitchFamily="18" charset="0"/>
                <a:cs typeface="Times New Roman" panose="02020603050405020304" pitchFamily="18" charset="0"/>
              </a:rPr>
              <a:t>of</a:t>
            </a:r>
            <a:r>
              <a:rPr lang="en-SG" sz="2400" b="1" dirty="0">
                <a:solidFill>
                  <a:srgbClr val="C00000"/>
                </a:solidFill>
                <a:latin typeface="Times New Roman" panose="02020603050405020304" pitchFamily="18" charset="0"/>
                <a:cs typeface="Times New Roman" panose="02020603050405020304" pitchFamily="18" charset="0"/>
              </a:rPr>
              <a:t> </a:t>
            </a:r>
            <a:r>
              <a:rPr lang="en-SG" sz="2400" dirty="0">
                <a:latin typeface="Times New Roman" panose="02020603050405020304" pitchFamily="18" charset="0"/>
                <a:cs typeface="Times New Roman" panose="02020603050405020304" pitchFamily="18" charset="0"/>
              </a:rPr>
              <a:t>neural net </a:t>
            </a:r>
            <a:r>
              <a:rPr lang="en-SG" sz="2400" b="1" dirty="0">
                <a:solidFill>
                  <a:srgbClr val="C00000"/>
                </a:solidFill>
                <a:latin typeface="Times New Roman" panose="02020603050405020304" pitchFamily="18" charset="0"/>
                <a:cs typeface="Times New Roman" panose="02020603050405020304" pitchFamily="18" charset="0"/>
              </a:rPr>
              <a:t>training</a:t>
            </a:r>
            <a:r>
              <a:rPr lang="en-SG" sz="2400" u="sng" dirty="0">
                <a:solidFill>
                  <a:srgbClr val="C00000"/>
                </a:solidFill>
                <a:latin typeface="Times New Roman" panose="02020603050405020304" pitchFamily="18" charset="0"/>
                <a:cs typeface="Times New Roman" panose="02020603050405020304" pitchFamily="18" charset="0"/>
              </a:rPr>
              <a:t>. </a:t>
            </a:r>
            <a:r>
              <a:rPr lang="en-SG" sz="2400" u="sng" dirty="0">
                <a:latin typeface="Times New Roman" panose="02020603050405020304" pitchFamily="18" charset="0"/>
                <a:cs typeface="Times New Roman" panose="02020603050405020304" pitchFamily="18" charset="0"/>
              </a:rPr>
              <a:t>It is the practice of </a:t>
            </a:r>
            <a:r>
              <a:rPr lang="en-SG" sz="2400" u="sng" dirty="0">
                <a:solidFill>
                  <a:srgbClr val="C00000"/>
                </a:solidFill>
                <a:latin typeface="Times New Roman" panose="02020603050405020304" pitchFamily="18" charset="0"/>
                <a:cs typeface="Times New Roman" panose="02020603050405020304" pitchFamily="18" charset="0"/>
              </a:rPr>
              <a:t>fine-tuning the weights of a neural net based on the</a:t>
            </a:r>
            <a:r>
              <a:rPr lang="en-SG" sz="2400" b="1" u="sng" dirty="0">
                <a:solidFill>
                  <a:srgbClr val="C00000"/>
                </a:solidFill>
                <a:latin typeface="Times New Roman" panose="02020603050405020304" pitchFamily="18" charset="0"/>
                <a:cs typeface="Times New Roman" panose="02020603050405020304" pitchFamily="18" charset="0"/>
              </a:rPr>
              <a:t> error rate </a:t>
            </a:r>
            <a:r>
              <a:rPr lang="en-SG" sz="2400" u="sng" dirty="0">
                <a:solidFill>
                  <a:srgbClr val="C00000"/>
                </a:solidFill>
                <a:latin typeface="Times New Roman" panose="02020603050405020304" pitchFamily="18" charset="0"/>
                <a:cs typeface="Times New Roman" panose="02020603050405020304" pitchFamily="18" charset="0"/>
              </a:rPr>
              <a:t>(i.e. loss) </a:t>
            </a:r>
            <a:r>
              <a:rPr lang="en-SG" sz="2400" u="sng" dirty="0">
                <a:latin typeface="Times New Roman" panose="02020603050405020304" pitchFamily="18" charset="0"/>
                <a:cs typeface="Times New Roman" panose="02020603050405020304" pitchFamily="18" charset="0"/>
              </a:rPr>
              <a:t>obtained in the previous epoch (i.e. iteration)</a:t>
            </a:r>
            <a:r>
              <a:rPr lang="en-SG" sz="2400" dirty="0">
                <a:latin typeface="Times New Roman" panose="02020603050405020304" pitchFamily="18" charset="0"/>
                <a:cs typeface="Times New Roman" panose="02020603050405020304" pitchFamily="18" charset="0"/>
              </a:rPr>
              <a:t>. </a:t>
            </a:r>
            <a:endParaRPr lang="en-SG" sz="2400" dirty="0" smtClean="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v"/>
            </a:pPr>
            <a:r>
              <a:rPr lang="en-SG" sz="2400" dirty="0" smtClean="0">
                <a:latin typeface="Times New Roman" panose="02020603050405020304" pitchFamily="18" charset="0"/>
                <a:cs typeface="Times New Roman" panose="02020603050405020304" pitchFamily="18" charset="0"/>
              </a:rPr>
              <a:t>Proper </a:t>
            </a:r>
            <a:r>
              <a:rPr lang="en-SG" sz="2400" dirty="0">
                <a:latin typeface="Times New Roman" panose="02020603050405020304" pitchFamily="18" charset="0"/>
                <a:cs typeface="Times New Roman" panose="02020603050405020304" pitchFamily="18" charset="0"/>
              </a:rPr>
              <a:t>tuning of the weights ensures </a:t>
            </a:r>
            <a:r>
              <a:rPr lang="en-SG" sz="2400" dirty="0">
                <a:solidFill>
                  <a:srgbClr val="C00000"/>
                </a:solidFill>
                <a:latin typeface="Times New Roman" panose="02020603050405020304" pitchFamily="18" charset="0"/>
                <a:cs typeface="Times New Roman" panose="02020603050405020304" pitchFamily="18" charset="0"/>
              </a:rPr>
              <a:t>lower error rates</a:t>
            </a:r>
            <a:r>
              <a:rPr lang="en-SG" sz="2400" dirty="0">
                <a:latin typeface="Times New Roman" panose="02020603050405020304" pitchFamily="18" charset="0"/>
                <a:cs typeface="Times New Roman" panose="02020603050405020304" pitchFamily="18" charset="0"/>
              </a:rPr>
              <a:t>, making the </a:t>
            </a:r>
            <a:r>
              <a:rPr lang="en-SG" sz="2400" dirty="0">
                <a:solidFill>
                  <a:srgbClr val="C00000"/>
                </a:solidFill>
                <a:latin typeface="Times New Roman" panose="02020603050405020304" pitchFamily="18" charset="0"/>
                <a:cs typeface="Times New Roman" panose="02020603050405020304" pitchFamily="18" charset="0"/>
              </a:rPr>
              <a:t>model reliable </a:t>
            </a:r>
            <a:r>
              <a:rPr lang="en-SG" sz="2400" dirty="0">
                <a:latin typeface="Times New Roman" panose="02020603050405020304" pitchFamily="18" charset="0"/>
                <a:cs typeface="Times New Roman" panose="02020603050405020304" pitchFamily="18" charset="0"/>
              </a:rPr>
              <a:t>by increasing its </a:t>
            </a:r>
            <a:r>
              <a:rPr lang="en-SG" sz="2400" dirty="0" smtClean="0">
                <a:latin typeface="Times New Roman" panose="02020603050405020304" pitchFamily="18" charset="0"/>
                <a:cs typeface="Times New Roman" panose="02020603050405020304" pitchFamily="18" charset="0"/>
              </a:rPr>
              <a:t>generalization ability.</a:t>
            </a:r>
          </a:p>
          <a:p>
            <a:pPr marL="342900" lvl="0" indent="-342900">
              <a:buFont typeface="Wingdings" panose="05000000000000000000" pitchFamily="2" charset="2"/>
              <a:buChar char="v"/>
            </a:pPr>
            <a:endParaRPr lang="en-SG" sz="2400" dirty="0">
              <a:solidFill>
                <a:srgbClr val="C00000"/>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v"/>
            </a:pPr>
            <a:r>
              <a:rPr lang="en-SG" sz="2400" dirty="0" smtClean="0">
                <a:latin typeface="Times New Roman" panose="02020603050405020304" pitchFamily="18" charset="0"/>
                <a:cs typeface="Times New Roman" panose="02020603050405020304" pitchFamily="18" charset="0"/>
              </a:rPr>
              <a:t>Updation of weights starts from the </a:t>
            </a:r>
            <a:r>
              <a:rPr lang="en-SG" sz="2400" i="1" dirty="0" smtClean="0">
                <a:latin typeface="Times New Roman" panose="02020603050405020304" pitchFamily="18" charset="0"/>
                <a:cs typeface="Times New Roman" panose="02020603050405020304" pitchFamily="18" charset="0"/>
              </a:rPr>
              <a:t>back end </a:t>
            </a:r>
            <a:r>
              <a:rPr lang="en-SG" sz="2400" dirty="0" smtClean="0">
                <a:latin typeface="Times New Roman" panose="02020603050405020304" pitchFamily="18" charset="0"/>
                <a:cs typeface="Times New Roman" panose="02020603050405020304" pitchFamily="18" charset="0"/>
              </a:rPr>
              <a:t>of the network (</a:t>
            </a:r>
            <a:r>
              <a:rPr lang="en-SG" sz="2400" dirty="0" smtClean="0">
                <a:solidFill>
                  <a:srgbClr val="C00000"/>
                </a:solidFill>
                <a:latin typeface="Times New Roman" panose="02020603050405020304" pitchFamily="18" charset="0"/>
                <a:cs typeface="Times New Roman" panose="02020603050405020304" pitchFamily="18" charset="0"/>
              </a:rPr>
              <a:t>last layer/output layer</a:t>
            </a:r>
            <a:r>
              <a:rPr lang="en-SG" sz="2400" dirty="0" smtClean="0">
                <a:latin typeface="Times New Roman" panose="02020603050405020304" pitchFamily="18" charset="0"/>
                <a:cs typeface="Times New Roman" panose="02020603050405020304" pitchFamily="18" charset="0"/>
              </a:rPr>
              <a:t>) towards </a:t>
            </a:r>
            <a:r>
              <a:rPr lang="en-SG" sz="2400" i="1" dirty="0" smtClean="0">
                <a:latin typeface="Times New Roman" panose="02020603050405020304" pitchFamily="18" charset="0"/>
                <a:cs typeface="Times New Roman" panose="02020603050405020304" pitchFamily="18" charset="0"/>
              </a:rPr>
              <a:t>front end </a:t>
            </a:r>
            <a:r>
              <a:rPr lang="en-SG" sz="2400" dirty="0" smtClean="0">
                <a:latin typeface="Times New Roman" panose="02020603050405020304" pitchFamily="18" charset="0"/>
                <a:cs typeface="Times New Roman" panose="02020603050405020304" pitchFamily="18" charset="0"/>
              </a:rPr>
              <a:t>(</a:t>
            </a:r>
            <a:r>
              <a:rPr lang="en-SG" sz="2400" dirty="0" smtClean="0">
                <a:solidFill>
                  <a:srgbClr val="C00000"/>
                </a:solidFill>
                <a:latin typeface="Times New Roman" panose="02020603050405020304" pitchFamily="18" charset="0"/>
                <a:cs typeface="Times New Roman" panose="02020603050405020304" pitchFamily="18" charset="0"/>
              </a:rPr>
              <a:t>first layer/ input layer</a:t>
            </a:r>
            <a:r>
              <a:rPr lang="en-SG" sz="2400" dirty="0" smtClean="0">
                <a:latin typeface="Times New Roman" panose="02020603050405020304" pitchFamily="18" charset="0"/>
                <a:cs typeface="Times New Roman" panose="02020603050405020304" pitchFamily="18" charset="0"/>
              </a:rPr>
              <a:t>) in </a:t>
            </a:r>
            <a:r>
              <a:rPr lang="en-SG" sz="2400" dirty="0" smtClean="0">
                <a:solidFill>
                  <a:srgbClr val="C00000"/>
                </a:solidFill>
                <a:latin typeface="Times New Roman" panose="02020603050405020304" pitchFamily="18" charset="0"/>
                <a:cs typeface="Times New Roman" panose="02020603050405020304" pitchFamily="18" charset="0"/>
              </a:rPr>
              <a:t>reverse manner, layer by layer </a:t>
            </a:r>
            <a:r>
              <a:rPr lang="en-SG" sz="2400" dirty="0" smtClean="0">
                <a:latin typeface="Times New Roman" panose="02020603050405020304" pitchFamily="18" charset="0"/>
                <a:cs typeface="Times New Roman" panose="02020603050405020304" pitchFamily="18" charset="0"/>
              </a:rPr>
              <a:t>. That’s why its termed as </a:t>
            </a:r>
            <a:r>
              <a:rPr lang="en-SG" sz="2400" b="1" dirty="0" smtClean="0">
                <a:solidFill>
                  <a:srgbClr val="C00000"/>
                </a:solidFill>
                <a:latin typeface="Times New Roman" panose="02020603050405020304" pitchFamily="18" charset="0"/>
                <a:cs typeface="Times New Roman" panose="02020603050405020304" pitchFamily="18" charset="0"/>
              </a:rPr>
              <a:t>Backpropagation</a:t>
            </a:r>
            <a:r>
              <a:rPr lang="en-SG" sz="2400" dirty="0" smtClean="0">
                <a:solidFill>
                  <a:srgbClr val="C00000"/>
                </a:solidFill>
                <a:latin typeface="Times New Roman" panose="02020603050405020304" pitchFamily="18" charset="0"/>
                <a:cs typeface="Times New Roman" panose="02020603050405020304" pitchFamily="18" charset="0"/>
              </a:rPr>
              <a:t>.</a:t>
            </a:r>
            <a:endParaRPr lang="en-SG" sz="2400"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08929" y="282311"/>
            <a:ext cx="2973891" cy="646331"/>
          </a:xfrm>
          <a:prstGeom prst="rect">
            <a:avLst/>
          </a:prstGeom>
        </p:spPr>
        <p:txBody>
          <a:bodyPr wrap="none">
            <a:spAutoFit/>
          </a:bodyPr>
          <a:lstStyle/>
          <a:p>
            <a:pPr lvl="0"/>
            <a:r>
              <a:rPr lang="en-SG" sz="3600" b="1" dirty="0">
                <a:solidFill>
                  <a:prstClr val="black"/>
                </a:solidFill>
                <a:latin typeface="Monotype Corsiva" panose="03010101010201010101" pitchFamily="66" charset="0"/>
              </a:rPr>
              <a:t>Backpropagation</a:t>
            </a:r>
            <a:endParaRPr lang="en-SG" sz="3600" dirty="0">
              <a:solidFill>
                <a:prstClr val="black"/>
              </a:solidFill>
              <a:latin typeface="Monotype Corsiva" panose="03010101010201010101" pitchFamily="66" charset="0"/>
            </a:endParaRPr>
          </a:p>
        </p:txBody>
      </p:sp>
    </p:spTree>
    <p:extLst>
      <p:ext uri="{BB962C8B-B14F-4D97-AF65-F5344CB8AC3E}">
        <p14:creationId xmlns:p14="http://schemas.microsoft.com/office/powerpoint/2010/main" val="2171260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4" name="TextBox 3"/>
          <p:cNvSpPr txBox="1"/>
          <p:nvPr/>
        </p:nvSpPr>
        <p:spPr>
          <a:xfrm>
            <a:off x="2511747" y="171475"/>
            <a:ext cx="7866529" cy="646331"/>
          </a:xfrm>
          <a:prstGeom prst="rect">
            <a:avLst/>
          </a:prstGeom>
          <a:noFill/>
        </p:spPr>
        <p:txBody>
          <a:bodyPr wrap="square" rtlCol="0">
            <a:spAutoFit/>
          </a:bodyPr>
          <a:lstStyle/>
          <a:p>
            <a:r>
              <a:rPr lang="en-SG" sz="3600" b="1" dirty="0">
                <a:latin typeface="Monotype Corsiva" panose="03010101010201010101" pitchFamily="66" charset="0"/>
              </a:rPr>
              <a:t>How Backpropagation </a:t>
            </a:r>
            <a:r>
              <a:rPr lang="en-SG" sz="3600" b="1" dirty="0" smtClean="0">
                <a:latin typeface="Monotype Corsiva" panose="03010101010201010101" pitchFamily="66" charset="0"/>
              </a:rPr>
              <a:t>Algorithm Works</a:t>
            </a:r>
            <a:endParaRPr lang="en-SG" sz="3600" dirty="0">
              <a:latin typeface="Monotype Corsiva" panose="03010101010201010101" pitchFamily="66" charset="0"/>
            </a:endParaRPr>
          </a:p>
        </p:txBody>
      </p:sp>
      <p:sp>
        <p:nvSpPr>
          <p:cNvPr id="3" name="Rectangle 2"/>
          <p:cNvSpPr/>
          <p:nvPr/>
        </p:nvSpPr>
        <p:spPr>
          <a:xfrm>
            <a:off x="184030" y="1210954"/>
            <a:ext cx="11823939" cy="5755422"/>
          </a:xfrm>
          <a:prstGeom prst="rect">
            <a:avLst/>
          </a:prstGeom>
        </p:spPr>
        <p:txBody>
          <a:bodyPr wrap="square">
            <a:spAutoFit/>
          </a:bodyPr>
          <a:lstStyle/>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In a back-propagation neural network, the learning algorithm has two phases.</a:t>
            </a: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First, a training input pattern is presented to the network input layer.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The network </a:t>
            </a:r>
            <a:r>
              <a:rPr lang="en-US" sz="2300" dirty="0">
                <a:latin typeface="Times New Roman" panose="02020603050405020304" pitchFamily="18" charset="0"/>
                <a:cs typeface="Times New Roman" panose="02020603050405020304" pitchFamily="18" charset="0"/>
              </a:rPr>
              <a:t>then propagates the input pattern from layer to layer until the </a:t>
            </a:r>
            <a:r>
              <a:rPr lang="en-US" sz="2300" dirty="0" smtClean="0">
                <a:latin typeface="Times New Roman" panose="02020603050405020304" pitchFamily="18" charset="0"/>
                <a:cs typeface="Times New Roman" panose="02020603050405020304" pitchFamily="18" charset="0"/>
              </a:rPr>
              <a:t>output pattern </a:t>
            </a:r>
            <a:r>
              <a:rPr lang="en-US" sz="2300" dirty="0">
                <a:latin typeface="Times New Roman" panose="02020603050405020304" pitchFamily="18" charset="0"/>
                <a:cs typeface="Times New Roman" panose="02020603050405020304" pitchFamily="18" charset="0"/>
              </a:rPr>
              <a:t>is generated by the output layer. </a:t>
            </a:r>
            <a:endParaRPr lang="en-US" sz="2300" dirty="0" smtClean="0">
              <a:latin typeface="Times New Roman" panose="02020603050405020304" pitchFamily="18" charset="0"/>
              <a:cs typeface="Times New Roman" panose="02020603050405020304" pitchFamily="18" charset="0"/>
            </a:endParaRPr>
          </a:p>
          <a:p>
            <a:pPr algn="just"/>
            <a:endParaRPr lang="en-US"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If </a:t>
            </a:r>
            <a:r>
              <a:rPr lang="en-US" sz="2300" dirty="0">
                <a:latin typeface="Times New Roman" panose="02020603050405020304" pitchFamily="18" charset="0"/>
                <a:cs typeface="Times New Roman" panose="02020603050405020304" pitchFamily="18" charset="0"/>
              </a:rPr>
              <a:t>this </a:t>
            </a:r>
            <a:r>
              <a:rPr lang="en-US" sz="2300" u="sng" dirty="0" smtClean="0">
                <a:solidFill>
                  <a:srgbClr val="C00000"/>
                </a:solidFill>
                <a:latin typeface="Times New Roman" panose="02020603050405020304" pitchFamily="18" charset="0"/>
                <a:cs typeface="Times New Roman" panose="02020603050405020304" pitchFamily="18" charset="0"/>
              </a:rPr>
              <a:t>generated pattern </a:t>
            </a:r>
            <a:r>
              <a:rPr lang="en-US" sz="2300" u="sng" dirty="0">
                <a:solidFill>
                  <a:srgbClr val="C00000"/>
                </a:solidFill>
                <a:latin typeface="Times New Roman" panose="02020603050405020304" pitchFamily="18" charset="0"/>
                <a:cs typeface="Times New Roman" panose="02020603050405020304" pitchFamily="18" charset="0"/>
              </a:rPr>
              <a:t>is different from </a:t>
            </a:r>
            <a:r>
              <a:rPr lang="en-US" sz="2300" u="sng" dirty="0" smtClean="0">
                <a:solidFill>
                  <a:srgbClr val="C00000"/>
                </a:solidFill>
                <a:latin typeface="Times New Roman" panose="02020603050405020304" pitchFamily="18" charset="0"/>
                <a:cs typeface="Times New Roman" panose="02020603050405020304" pitchFamily="18" charset="0"/>
              </a:rPr>
              <a:t>the desired </a:t>
            </a:r>
            <a:r>
              <a:rPr lang="en-US" sz="2300" u="sng" dirty="0">
                <a:solidFill>
                  <a:srgbClr val="C00000"/>
                </a:solidFill>
                <a:latin typeface="Times New Roman" panose="02020603050405020304" pitchFamily="18" charset="0"/>
                <a:cs typeface="Times New Roman" panose="02020603050405020304" pitchFamily="18" charset="0"/>
              </a:rPr>
              <a:t>output, </a:t>
            </a:r>
            <a:r>
              <a:rPr lang="en-US" sz="2300" b="1" u="sng" dirty="0">
                <a:solidFill>
                  <a:srgbClr val="C00000"/>
                </a:solidFill>
                <a:latin typeface="Times New Roman" panose="02020603050405020304" pitchFamily="18" charset="0"/>
                <a:cs typeface="Times New Roman" panose="02020603050405020304" pitchFamily="18" charset="0"/>
              </a:rPr>
              <a:t>an error </a:t>
            </a:r>
            <a:r>
              <a:rPr lang="en-US" sz="2300" u="sng" dirty="0">
                <a:solidFill>
                  <a:srgbClr val="C00000"/>
                </a:solidFill>
                <a:latin typeface="Times New Roman" panose="02020603050405020304" pitchFamily="18" charset="0"/>
                <a:cs typeface="Times New Roman" panose="02020603050405020304" pitchFamily="18" charset="0"/>
              </a:rPr>
              <a:t>is calculated </a:t>
            </a:r>
            <a:r>
              <a:rPr lang="en-US" sz="2300" dirty="0">
                <a:solidFill>
                  <a:srgbClr val="C00000"/>
                </a:solidFill>
                <a:latin typeface="Times New Roman" panose="02020603050405020304" pitchFamily="18" charset="0"/>
                <a:cs typeface="Times New Roman" panose="02020603050405020304" pitchFamily="18" charset="0"/>
              </a:rPr>
              <a:t>and then </a:t>
            </a:r>
            <a:r>
              <a:rPr lang="en-US" sz="2300" b="1" u="sng" dirty="0">
                <a:solidFill>
                  <a:srgbClr val="C00000"/>
                </a:solidFill>
                <a:latin typeface="Times New Roman" panose="02020603050405020304" pitchFamily="18" charset="0"/>
                <a:cs typeface="Times New Roman" panose="02020603050405020304" pitchFamily="18" charset="0"/>
              </a:rPr>
              <a:t>propagated backwards </a:t>
            </a:r>
            <a:r>
              <a:rPr lang="en-US" sz="2300" b="1" u="sng" dirty="0" smtClean="0">
                <a:solidFill>
                  <a:srgbClr val="C00000"/>
                </a:solidFill>
                <a:latin typeface="Times New Roman" panose="02020603050405020304" pitchFamily="18" charset="0"/>
                <a:cs typeface="Times New Roman" panose="02020603050405020304" pitchFamily="18" charset="0"/>
              </a:rPr>
              <a:t>through the </a:t>
            </a:r>
            <a:r>
              <a:rPr lang="en-US" sz="2300" b="1" u="sng" dirty="0">
                <a:solidFill>
                  <a:srgbClr val="C00000"/>
                </a:solidFill>
                <a:latin typeface="Times New Roman" panose="02020603050405020304" pitchFamily="18" charset="0"/>
                <a:cs typeface="Times New Roman" panose="02020603050405020304" pitchFamily="18" charset="0"/>
              </a:rPr>
              <a:t>network from the output </a:t>
            </a:r>
            <a:r>
              <a:rPr lang="en-US" sz="2300" b="1" u="sng" dirty="0" smtClean="0">
                <a:solidFill>
                  <a:srgbClr val="C00000"/>
                </a:solidFill>
                <a:latin typeface="Times New Roman" panose="02020603050405020304" pitchFamily="18" charset="0"/>
                <a:cs typeface="Times New Roman" panose="02020603050405020304" pitchFamily="18" charset="0"/>
              </a:rPr>
              <a:t>layer through the hidden layers  </a:t>
            </a:r>
            <a:r>
              <a:rPr lang="en-US" sz="2300" b="1" u="sng" dirty="0">
                <a:solidFill>
                  <a:srgbClr val="C00000"/>
                </a:solidFill>
                <a:latin typeface="Times New Roman" panose="02020603050405020304" pitchFamily="18" charset="0"/>
                <a:cs typeface="Times New Roman" panose="02020603050405020304" pitchFamily="18" charset="0"/>
              </a:rPr>
              <a:t>to the input layer</a:t>
            </a:r>
            <a:r>
              <a:rPr lang="en-US" sz="2300" u="sng" dirty="0">
                <a:solidFill>
                  <a:srgbClr val="C00000"/>
                </a:solidFill>
                <a:latin typeface="Times New Roman" panose="02020603050405020304" pitchFamily="18" charset="0"/>
                <a:cs typeface="Times New Roman" panose="02020603050405020304" pitchFamily="18" charset="0"/>
              </a:rPr>
              <a:t>. </a:t>
            </a:r>
            <a:endParaRPr lang="en-US" sz="2300" u="sng" dirty="0" smtClean="0">
              <a:solidFill>
                <a:srgbClr val="C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solidFill>
                  <a:srgbClr val="C00000"/>
                </a:solidFill>
                <a:latin typeface="Times New Roman" panose="02020603050405020304" pitchFamily="18" charset="0"/>
                <a:cs typeface="Times New Roman" panose="02020603050405020304" pitchFamily="18" charset="0"/>
              </a:rPr>
              <a:t>The </a:t>
            </a:r>
            <a:r>
              <a:rPr lang="en-US" sz="2300" b="1" u="sng" dirty="0" smtClean="0">
                <a:solidFill>
                  <a:srgbClr val="C00000"/>
                </a:solidFill>
                <a:latin typeface="Times New Roman" panose="02020603050405020304" pitchFamily="18" charset="0"/>
                <a:cs typeface="Times New Roman" panose="02020603050405020304" pitchFamily="18" charset="0"/>
              </a:rPr>
              <a:t>weights of all neurons in each layer</a:t>
            </a:r>
            <a:r>
              <a:rPr lang="en-US" sz="2300" dirty="0" smtClean="0">
                <a:solidFill>
                  <a:srgbClr val="C00000"/>
                </a:solidFill>
                <a:latin typeface="Times New Roman" panose="02020603050405020304" pitchFamily="18" charset="0"/>
                <a:cs typeface="Times New Roman" panose="02020603050405020304" pitchFamily="18" charset="0"/>
              </a:rPr>
              <a:t> </a:t>
            </a:r>
            <a:r>
              <a:rPr lang="en-US" sz="2300" dirty="0">
                <a:solidFill>
                  <a:srgbClr val="C00000"/>
                </a:solidFill>
                <a:latin typeface="Times New Roman" panose="02020603050405020304" pitchFamily="18" charset="0"/>
                <a:cs typeface="Times New Roman" panose="02020603050405020304" pitchFamily="18" charset="0"/>
              </a:rPr>
              <a:t>are </a:t>
            </a:r>
            <a:r>
              <a:rPr lang="en-US" sz="2300" dirty="0" smtClean="0">
                <a:solidFill>
                  <a:srgbClr val="C00000"/>
                </a:solidFill>
                <a:latin typeface="Times New Roman" panose="02020603050405020304" pitchFamily="18" charset="0"/>
                <a:cs typeface="Times New Roman" panose="02020603050405020304" pitchFamily="18" charset="0"/>
              </a:rPr>
              <a:t>modified as </a:t>
            </a:r>
            <a:r>
              <a:rPr lang="en-US" sz="2300" dirty="0">
                <a:solidFill>
                  <a:srgbClr val="C00000"/>
                </a:solidFill>
                <a:latin typeface="Times New Roman" panose="02020603050405020304" pitchFamily="18" charset="0"/>
                <a:cs typeface="Times New Roman" panose="02020603050405020304" pitchFamily="18" charset="0"/>
              </a:rPr>
              <a:t>the error is propagated</a:t>
            </a:r>
            <a:r>
              <a:rPr lang="en-US" sz="2300" dirty="0" smtClean="0">
                <a:solidFill>
                  <a:srgbClr val="C00000"/>
                </a:solidFill>
                <a:latin typeface="Times New Roman" panose="02020603050405020304" pitchFamily="18" charset="0"/>
                <a:cs typeface="Times New Roman" panose="02020603050405020304" pitchFamily="18" charset="0"/>
              </a:rPr>
              <a:t>.</a:t>
            </a:r>
          </a:p>
          <a:p>
            <a:pPr algn="just"/>
            <a:endParaRPr lang="en-US" sz="2300" dirty="0">
              <a:solidFill>
                <a:srgbClr val="C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As with any </a:t>
            </a:r>
            <a:r>
              <a:rPr lang="en-US" sz="2300" dirty="0" smtClean="0">
                <a:latin typeface="Times New Roman" panose="02020603050405020304" pitchFamily="18" charset="0"/>
                <a:cs typeface="Times New Roman" panose="02020603050405020304" pitchFamily="18" charset="0"/>
              </a:rPr>
              <a:t>neural </a:t>
            </a:r>
            <a:r>
              <a:rPr lang="en-US" sz="2300" dirty="0">
                <a:latin typeface="Times New Roman" panose="02020603050405020304" pitchFamily="18" charset="0"/>
                <a:cs typeface="Times New Roman" panose="02020603050405020304" pitchFamily="18" charset="0"/>
              </a:rPr>
              <a:t>network, a </a:t>
            </a:r>
            <a:r>
              <a:rPr lang="en-US" sz="2300" dirty="0" smtClean="0">
                <a:solidFill>
                  <a:srgbClr val="C00000"/>
                </a:solidFill>
                <a:latin typeface="Times New Roman" panose="02020603050405020304" pitchFamily="18" charset="0"/>
                <a:cs typeface="Times New Roman" panose="02020603050405020304" pitchFamily="18" charset="0"/>
              </a:rPr>
              <a:t>back-propagation depends on </a:t>
            </a: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connections between neurons (</a:t>
            </a:r>
            <a:r>
              <a:rPr lang="en-US" sz="2300" dirty="0">
                <a:solidFill>
                  <a:srgbClr val="C00000"/>
                </a:solidFill>
                <a:latin typeface="Times New Roman" panose="02020603050405020304" pitchFamily="18" charset="0"/>
                <a:cs typeface="Times New Roman" panose="02020603050405020304" pitchFamily="18" charset="0"/>
              </a:rPr>
              <a:t>the network’s architecture</a:t>
            </a:r>
            <a:r>
              <a:rPr lang="en-US" sz="2300" dirty="0">
                <a:latin typeface="Times New Roman" panose="02020603050405020304" pitchFamily="18" charset="0"/>
                <a:cs typeface="Times New Roman" panose="02020603050405020304" pitchFamily="18" charset="0"/>
              </a:rPr>
              <a:t>), the </a:t>
            </a:r>
            <a:r>
              <a:rPr lang="en-US" sz="2300" dirty="0" smtClean="0">
                <a:solidFill>
                  <a:srgbClr val="C00000"/>
                </a:solidFill>
                <a:latin typeface="Times New Roman" panose="02020603050405020304" pitchFamily="18" charset="0"/>
                <a:cs typeface="Times New Roman" panose="02020603050405020304" pitchFamily="18" charset="0"/>
              </a:rPr>
              <a:t>activation function </a:t>
            </a:r>
            <a:r>
              <a:rPr lang="en-US" sz="2300" dirty="0">
                <a:latin typeface="Times New Roman" panose="02020603050405020304" pitchFamily="18" charset="0"/>
                <a:cs typeface="Times New Roman" panose="02020603050405020304" pitchFamily="18" charset="0"/>
              </a:rPr>
              <a:t>used by the neurons, and the learning algorithm (or </a:t>
            </a:r>
            <a:r>
              <a:rPr lang="en-US" sz="2300" dirty="0">
                <a:solidFill>
                  <a:srgbClr val="C00000"/>
                </a:solidFill>
                <a:latin typeface="Times New Roman" panose="02020603050405020304" pitchFamily="18" charset="0"/>
                <a:cs typeface="Times New Roman" panose="02020603050405020304" pitchFamily="18" charset="0"/>
              </a:rPr>
              <a:t>the learning </a:t>
            </a:r>
            <a:r>
              <a:rPr lang="en-US" sz="2300" dirty="0" smtClean="0">
                <a:solidFill>
                  <a:srgbClr val="C00000"/>
                </a:solidFill>
                <a:latin typeface="Times New Roman" panose="02020603050405020304" pitchFamily="18" charset="0"/>
                <a:cs typeface="Times New Roman" panose="02020603050405020304" pitchFamily="18" charset="0"/>
              </a:rPr>
              <a:t>law</a:t>
            </a:r>
            <a:r>
              <a:rPr lang="en-US" sz="2300" dirty="0" smtClean="0">
                <a:latin typeface="Times New Roman" panose="02020603050405020304" pitchFamily="18" charset="0"/>
                <a:cs typeface="Times New Roman" panose="02020603050405020304" pitchFamily="18" charset="0"/>
              </a:rPr>
              <a:t>) that </a:t>
            </a:r>
            <a:r>
              <a:rPr lang="en-US" sz="2300" dirty="0">
                <a:latin typeface="Times New Roman" panose="02020603050405020304" pitchFamily="18" charset="0"/>
                <a:cs typeface="Times New Roman" panose="02020603050405020304" pitchFamily="18" charset="0"/>
              </a:rPr>
              <a:t>specifies the procedure for adjusting weights.</a:t>
            </a: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Typically, a back-propagation network is a </a:t>
            </a:r>
            <a:r>
              <a:rPr lang="en-US" sz="2300" dirty="0">
                <a:solidFill>
                  <a:srgbClr val="C00000"/>
                </a:solidFill>
                <a:latin typeface="Times New Roman" panose="02020603050405020304" pitchFamily="18" charset="0"/>
                <a:cs typeface="Times New Roman" panose="02020603050405020304" pitchFamily="18" charset="0"/>
              </a:rPr>
              <a:t>multilayer network that has </a:t>
            </a:r>
            <a:r>
              <a:rPr lang="en-US" sz="2300" dirty="0" smtClean="0">
                <a:solidFill>
                  <a:srgbClr val="C00000"/>
                </a:solidFill>
                <a:latin typeface="Times New Roman" panose="02020603050405020304" pitchFamily="18" charset="0"/>
                <a:cs typeface="Times New Roman" panose="02020603050405020304" pitchFamily="18" charset="0"/>
              </a:rPr>
              <a:t>three or </a:t>
            </a:r>
            <a:r>
              <a:rPr lang="en-US" sz="2300" dirty="0">
                <a:solidFill>
                  <a:srgbClr val="C00000"/>
                </a:solidFill>
                <a:latin typeface="Times New Roman" panose="02020603050405020304" pitchFamily="18" charset="0"/>
                <a:cs typeface="Times New Roman" panose="02020603050405020304" pitchFamily="18" charset="0"/>
              </a:rPr>
              <a:t>four layers</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layers </a:t>
            </a:r>
            <a:r>
              <a:rPr lang="en-US" sz="2300" dirty="0">
                <a:solidFill>
                  <a:srgbClr val="C00000"/>
                </a:solidFill>
                <a:latin typeface="Times New Roman" panose="02020603050405020304" pitchFamily="18" charset="0"/>
                <a:cs typeface="Times New Roman" panose="02020603050405020304" pitchFamily="18" charset="0"/>
              </a:rPr>
              <a:t>are fully connected</a:t>
            </a:r>
            <a:r>
              <a:rPr lang="en-US" sz="2300" dirty="0">
                <a:latin typeface="Times New Roman" panose="02020603050405020304" pitchFamily="18" charset="0"/>
                <a:cs typeface="Times New Roman" panose="02020603050405020304" pitchFamily="18" charset="0"/>
              </a:rPr>
              <a:t>, that is, every neuron in each </a:t>
            </a:r>
            <a:r>
              <a:rPr lang="en-US" sz="2300" dirty="0" smtClean="0">
                <a:latin typeface="Times New Roman" panose="02020603050405020304" pitchFamily="18" charset="0"/>
                <a:cs typeface="Times New Roman" panose="02020603050405020304" pitchFamily="18" charset="0"/>
              </a:rPr>
              <a:t>layer is </a:t>
            </a:r>
            <a:r>
              <a:rPr lang="en-US" sz="2300" dirty="0">
                <a:latin typeface="Times New Roman" panose="02020603050405020304" pitchFamily="18" charset="0"/>
                <a:cs typeface="Times New Roman" panose="02020603050405020304" pitchFamily="18" charset="0"/>
              </a:rPr>
              <a:t>connected to every other neuron in the adjacent forward layer.</a:t>
            </a:r>
          </a:p>
        </p:txBody>
      </p:sp>
    </p:spTree>
    <p:extLst>
      <p:ext uri="{BB962C8B-B14F-4D97-AF65-F5344CB8AC3E}">
        <p14:creationId xmlns:p14="http://schemas.microsoft.com/office/powerpoint/2010/main" val="168516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1690</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Minion-Regular</vt:lpstr>
      <vt:lpstr>Monotype Corsiva</vt:lpstr>
      <vt:lpstr>MyriadMM-700--400-</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Litty Tressa George</dc:creator>
  <cp:lastModifiedBy>Litty Tressa George</cp:lastModifiedBy>
  <cp:revision>4</cp:revision>
  <cp:lastPrinted>2020-03-17T08:48:02Z</cp:lastPrinted>
  <dcterms:created xsi:type="dcterms:W3CDTF">2020-03-17T08:33:27Z</dcterms:created>
  <dcterms:modified xsi:type="dcterms:W3CDTF">2020-03-24T12:28:24Z</dcterms:modified>
</cp:coreProperties>
</file>