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92" r:id="rId4"/>
    <p:sldId id="293" r:id="rId5"/>
    <p:sldId id="302" r:id="rId6"/>
    <p:sldId id="303" r:id="rId7"/>
    <p:sldId id="304" r:id="rId8"/>
    <p:sldId id="294" r:id="rId9"/>
    <p:sldId id="295" r:id="rId10"/>
    <p:sldId id="296" r:id="rId11"/>
    <p:sldId id="297" r:id="rId12"/>
    <p:sldId id="301" r:id="rId13"/>
    <p:sldId id="300" r:id="rId14"/>
    <p:sldId id="305" r:id="rId15"/>
    <p:sldId id="306" r:id="rId16"/>
    <p:sldId id="307" r:id="rId17"/>
    <p:sldId id="308" r:id="rId18"/>
    <p:sldId id="309" r:id="rId19"/>
    <p:sldId id="310" r:id="rId20"/>
    <p:sldId id="311" r:id="rId21"/>
    <p:sldId id="312" r:id="rId22"/>
    <p:sldId id="289" r:id="rId23"/>
    <p:sldId id="259" r:id="rId24"/>
    <p:sldId id="286" r:id="rId25"/>
    <p:sldId id="284" r:id="rId26"/>
    <p:sldId id="260" r:id="rId27"/>
    <p:sldId id="262" r:id="rId28"/>
    <p:sldId id="287" r:id="rId29"/>
    <p:sldId id="288" r:id="rId30"/>
    <p:sldId id="282" r:id="rId31"/>
    <p:sldId id="290" r:id="rId32"/>
    <p:sldId id="291" r:id="rId33"/>
    <p:sldId id="269" r:id="rId34"/>
    <p:sldId id="31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B5C36-EB62-4512-A860-F766945BD062}"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53CF7-E2E2-4827-8D26-0139721E4C8F}" type="slidenum">
              <a:rPr lang="en-US" smtClean="0"/>
              <a:t>‹#›</a:t>
            </a:fld>
            <a:endParaRPr lang="en-US"/>
          </a:p>
        </p:txBody>
      </p:sp>
    </p:spTree>
    <p:extLst>
      <p:ext uri="{BB962C8B-B14F-4D97-AF65-F5344CB8AC3E}">
        <p14:creationId xmlns:p14="http://schemas.microsoft.com/office/powerpoint/2010/main" val="356043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http://lifestreamblog.com/lifelogging/</a:t>
            </a:r>
          </a:p>
          <a:p>
            <a:r>
              <a:rPr lang="en-US" altLang="en-US"/>
              <a:t>http://www.technori.com/2013/04/4281-the-beginners-guide-to-quantified-self-plus-a-list-of-the-best-personal-data-tools-out-there/</a:t>
            </a: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E82D2C-F500-B24B-B339-B2DFD596C101}" type="slidenum">
              <a:rPr lang="en-US" altLang="en-US"/>
              <a:pPr/>
              <a:t>9</a:t>
            </a:fld>
            <a:endParaRPr lang="en-US" altLang="en-US"/>
          </a:p>
        </p:txBody>
      </p:sp>
    </p:spTree>
    <p:extLst>
      <p:ext uri="{BB962C8B-B14F-4D97-AF65-F5344CB8AC3E}">
        <p14:creationId xmlns:p14="http://schemas.microsoft.com/office/powerpoint/2010/main" val="261892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http://www.w3.org/2016/09/IoTW/wot-intro.pdf</a:t>
            </a: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465B09-DDC4-9B4E-9ACE-AA9CE961678C}" type="slidenum">
              <a:rPr lang="en-US" altLang="en-US"/>
              <a:pPr/>
              <a:t>10</a:t>
            </a:fld>
            <a:endParaRPr lang="en-US" altLang="en-US"/>
          </a:p>
        </p:txBody>
      </p:sp>
    </p:spTree>
    <p:extLst>
      <p:ext uri="{BB962C8B-B14F-4D97-AF65-F5344CB8AC3E}">
        <p14:creationId xmlns:p14="http://schemas.microsoft.com/office/powerpoint/2010/main" val="353824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http://internetofthingsagenda.techtarget.com/blog/IoT-Agenda/Location-of-things-Why-location-matters-in-IoT</a:t>
            </a:r>
          </a:p>
          <a:p>
            <a:r>
              <a:rPr lang="en-US" altLang="en-US"/>
              <a:t>http://www.psfk.com/2016/01/ces-2016-iot-internet-of-things-pixie-location-of-things.html</a:t>
            </a:r>
          </a:p>
          <a:p>
            <a:endParaRPr lang="en-US" altLang="en-US"/>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C356575-39FD-E247-8A48-99BB2AB2050E}" type="slidenum">
              <a:rPr lang="en-US" altLang="en-US"/>
              <a:pPr/>
              <a:t>11</a:t>
            </a:fld>
            <a:endParaRPr lang="en-US" altLang="en-US"/>
          </a:p>
        </p:txBody>
      </p:sp>
    </p:spTree>
    <p:extLst>
      <p:ext uri="{BB962C8B-B14F-4D97-AF65-F5344CB8AC3E}">
        <p14:creationId xmlns:p14="http://schemas.microsoft.com/office/powerpoint/2010/main" val="147816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Encrypt all the things</a:t>
            </a: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E68901-EC1E-D04B-A65E-9434676BFE0B}" type="slidenum">
              <a:rPr lang="en-GB" altLang="en-US"/>
              <a:pPr/>
              <a:t>12</a:t>
            </a:fld>
            <a:endParaRPr lang="en-GB" altLang="en-US"/>
          </a:p>
        </p:txBody>
      </p:sp>
    </p:spTree>
    <p:extLst>
      <p:ext uri="{BB962C8B-B14F-4D97-AF65-F5344CB8AC3E}">
        <p14:creationId xmlns:p14="http://schemas.microsoft.com/office/powerpoint/2010/main" val="426622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http://www.chainofthings.com</a:t>
            </a:r>
          </a:p>
          <a:p>
            <a:endParaRPr lang="en-US" altLang="en-US"/>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5D8879-D3C9-434D-ABDF-7F804B40CEBB}" type="slidenum">
              <a:rPr lang="en-US" altLang="en-US"/>
              <a:pPr/>
              <a:t>13</a:t>
            </a:fld>
            <a:endParaRPr lang="en-US" altLang="en-US"/>
          </a:p>
        </p:txBody>
      </p:sp>
    </p:spTree>
    <p:extLst>
      <p:ext uri="{BB962C8B-B14F-4D97-AF65-F5344CB8AC3E}">
        <p14:creationId xmlns:p14="http://schemas.microsoft.com/office/powerpoint/2010/main" val="236921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1A6E-763D-4444-90D0-9C8CB3F70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A8A50-07F8-4009-AB41-4571E0C02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D92EB9-2F06-4B63-874E-1AB596756ED3}"/>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1F6BBBAF-16B0-4FF0-87F4-C14B80DD2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FAB86-204E-4B8E-AA85-F1C2CDA7F139}"/>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1943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D28B-864B-4B23-8934-AA007E348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44FA4-6C5C-4857-AF38-A9EDF6F18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FBCB-059F-498D-9602-0FA66BAE84F4}"/>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E17FED9D-0B36-4256-AFF3-AD1CF628A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07986-DA0F-44EB-8C4A-701EA21AA45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4891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83DAC-C875-4810-86EB-1CDF72F66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AF799-FD51-4F70-B139-FA4E32941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3A97-E5A6-41CD-A11C-E7CEF97AF122}"/>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1320CB19-08B6-490A-9948-265FF093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F1280-574E-403B-9A89-1013FB94FB86}"/>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8332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FF8A-C39E-4F8A-AACA-3411F818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4CA40-70D2-4FB4-88A1-E760F40A5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54DA0-D213-4C19-B74E-555F4EA94E41}"/>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C05E177E-CA5F-41F8-869C-FF733E54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C2221-3A10-47AE-A803-C76DA96EF40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659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6D24-DB8B-4E26-9042-7B96C23E5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95353-E2DE-497B-A28A-0F996B760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62EEBC-67FA-4740-ACA8-D1580FF4E8FC}"/>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2E63929B-54B0-484D-984C-98FBC3CC6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860F1-3B1F-4919-8F98-80670BA32EA5}"/>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08411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7455-7659-4165-89BD-19AA90A1A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100F2-5CDB-4A88-84DE-51636CC87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9D4BDA-DBD0-4ABE-8DCC-341B42D5B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32704-1D93-43E4-A44F-91D78A3657A0}"/>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6" name="Footer Placeholder 5">
            <a:extLst>
              <a:ext uri="{FF2B5EF4-FFF2-40B4-BE49-F238E27FC236}">
                <a16:creationId xmlns:a16="http://schemas.microsoft.com/office/drawing/2014/main" id="{08CDF220-CE40-443A-B009-451899397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9A4F-A0D2-41C9-BFDF-26E6D09237A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88109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6A62-1D8F-422E-9E3B-CF5F07914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6480C-6292-413D-ABB6-724EE8D5D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02B5A-0D6B-402B-974B-F7373E5AA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EEE3F-F396-4844-83EB-749FFE7C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BAF91-3C60-4942-891C-7CE63DAE2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13E91-C424-4A95-BDF9-E918118885D5}"/>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8" name="Footer Placeholder 7">
            <a:extLst>
              <a:ext uri="{FF2B5EF4-FFF2-40B4-BE49-F238E27FC236}">
                <a16:creationId xmlns:a16="http://schemas.microsoft.com/office/drawing/2014/main" id="{48ECDB28-3A30-4772-8668-27D1E95A9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D18CC7-826A-47B4-B73C-A42BFD00239E}"/>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39758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7E13-B0A0-4C66-A863-87011B23A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CBBAB-6D13-40A2-B475-1022282B9890}"/>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4" name="Footer Placeholder 3">
            <a:extLst>
              <a:ext uri="{FF2B5EF4-FFF2-40B4-BE49-F238E27FC236}">
                <a16:creationId xmlns:a16="http://schemas.microsoft.com/office/drawing/2014/main" id="{7A008D0A-1F55-4532-A798-642C02AE9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2CE53-F3EC-4659-A93E-1981DE96834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9666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23A6-72DE-4DF5-A511-E675EE3237C4}"/>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3" name="Footer Placeholder 2">
            <a:extLst>
              <a:ext uri="{FF2B5EF4-FFF2-40B4-BE49-F238E27FC236}">
                <a16:creationId xmlns:a16="http://schemas.microsoft.com/office/drawing/2014/main" id="{1E268E82-A61D-4341-9593-FD2904CC2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B46AB-6725-4A3E-85C5-1685A84C775D}"/>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34875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57B3-FDDE-4560-808A-C73711462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B2B12-7CDD-442E-B660-B0BEE68AA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FE6C6-C15A-49CF-BDAB-3E7628BF4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2FB8-22A4-47B9-8D51-ABC6B7534F0F}"/>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6" name="Footer Placeholder 5">
            <a:extLst>
              <a:ext uri="{FF2B5EF4-FFF2-40B4-BE49-F238E27FC236}">
                <a16:creationId xmlns:a16="http://schemas.microsoft.com/office/drawing/2014/main" id="{C8210247-4573-4DEC-9DC9-46DB71C32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780AB-8D18-4D64-9618-BB7DE883469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88083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0C63-70A2-48C2-AA08-889A9CE2B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93982-598D-4D1C-AE4D-2E37C645B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253DD-4638-4241-B983-61A2EE55D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D7A78-F55A-4AAC-8E81-7B3130D92401}"/>
              </a:ext>
            </a:extLst>
          </p:cNvPr>
          <p:cNvSpPr>
            <a:spLocks noGrp="1"/>
          </p:cNvSpPr>
          <p:nvPr>
            <p:ph type="dt" sz="half" idx="10"/>
          </p:nvPr>
        </p:nvSpPr>
        <p:spPr/>
        <p:txBody>
          <a:bodyPr/>
          <a:lstStyle/>
          <a:p>
            <a:fld id="{C2BD8091-795A-4EF3-90CD-CD42174809B5}" type="datetimeFigureOut">
              <a:rPr lang="en-US" smtClean="0"/>
              <a:t>10/10/2022</a:t>
            </a:fld>
            <a:endParaRPr lang="en-US"/>
          </a:p>
        </p:txBody>
      </p:sp>
      <p:sp>
        <p:nvSpPr>
          <p:cNvPr id="6" name="Footer Placeholder 5">
            <a:extLst>
              <a:ext uri="{FF2B5EF4-FFF2-40B4-BE49-F238E27FC236}">
                <a16:creationId xmlns:a16="http://schemas.microsoft.com/office/drawing/2014/main" id="{CCF54F90-F5E7-4679-B226-B95959689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7448A-C040-4CE6-9A4A-B174893A0A8A}"/>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71054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BFD66-F7FE-4C52-8EE3-D5006DB21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B43E5-A20F-47F6-BB4E-9387C82C9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1C12-4C9A-455D-8A35-1350AA963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D8091-795A-4EF3-90CD-CD42174809B5}" type="datetimeFigureOut">
              <a:rPr lang="en-US" smtClean="0"/>
              <a:t>10/10/2022</a:t>
            </a:fld>
            <a:endParaRPr lang="en-US"/>
          </a:p>
        </p:txBody>
      </p:sp>
      <p:sp>
        <p:nvSpPr>
          <p:cNvPr id="5" name="Footer Placeholder 4">
            <a:extLst>
              <a:ext uri="{FF2B5EF4-FFF2-40B4-BE49-F238E27FC236}">
                <a16:creationId xmlns:a16="http://schemas.microsoft.com/office/drawing/2014/main" id="{991B24B4-7FE6-49F6-A8B7-4FFA3B1C5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41337-5AB3-4176-8D40-7A1E8A87A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428CF-396E-479A-8095-9DF6E8409C01}" type="slidenum">
              <a:rPr lang="en-US" smtClean="0"/>
              <a:t>‹#›</a:t>
            </a:fld>
            <a:endParaRPr lang="en-US"/>
          </a:p>
        </p:txBody>
      </p:sp>
    </p:spTree>
    <p:extLst>
      <p:ext uri="{BB962C8B-B14F-4D97-AF65-F5344CB8AC3E}">
        <p14:creationId xmlns:p14="http://schemas.microsoft.com/office/powerpoint/2010/main" val="213018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7.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iotagenda/definition/Internet-of-Things-I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3422-04F7-45B1-85ED-84C910956E81}"/>
              </a:ext>
            </a:extLst>
          </p:cNvPr>
          <p:cNvSpPr>
            <a:spLocks noGrp="1"/>
          </p:cNvSpPr>
          <p:nvPr>
            <p:ph type="ctrTitle"/>
          </p:nvPr>
        </p:nvSpPr>
        <p:spPr>
          <a:xfrm>
            <a:off x="834887" y="1000366"/>
            <a:ext cx="4873686" cy="1257093"/>
          </a:xfrm>
        </p:spPr>
        <p:txBody>
          <a:bodyPr/>
          <a:lstStyle/>
          <a:p>
            <a:r>
              <a:rPr lang="en-US" b="1" dirty="0"/>
              <a:t>Internet of </a:t>
            </a:r>
          </a:p>
        </p:txBody>
      </p:sp>
      <p:sp>
        <p:nvSpPr>
          <p:cNvPr id="3" name="Subtitle 2">
            <a:extLst>
              <a:ext uri="{FF2B5EF4-FFF2-40B4-BE49-F238E27FC236}">
                <a16:creationId xmlns:a16="http://schemas.microsoft.com/office/drawing/2014/main" id="{5945E6FF-E657-491B-AE71-62C7946119AC}"/>
              </a:ext>
            </a:extLst>
          </p:cNvPr>
          <p:cNvSpPr>
            <a:spLocks noGrp="1"/>
          </p:cNvSpPr>
          <p:nvPr>
            <p:ph type="subTitle" idx="1"/>
          </p:nvPr>
        </p:nvSpPr>
        <p:spPr>
          <a:xfrm>
            <a:off x="1674843" y="3111706"/>
            <a:ext cx="9144000" cy="1655762"/>
          </a:xfrm>
        </p:spPr>
        <p:txBody>
          <a:bodyPr/>
          <a:lstStyle/>
          <a:p>
            <a:endParaRPr lang="en-US" dirty="0"/>
          </a:p>
          <a:p>
            <a:r>
              <a:rPr lang="en-US"/>
              <a:t>Introduction</a:t>
            </a:r>
            <a:endParaRPr lang="en-US" dirty="0"/>
          </a:p>
        </p:txBody>
      </p:sp>
      <p:sp>
        <p:nvSpPr>
          <p:cNvPr id="4" name="TextBox 3">
            <a:extLst>
              <a:ext uri="{FF2B5EF4-FFF2-40B4-BE49-F238E27FC236}">
                <a16:creationId xmlns:a16="http://schemas.microsoft.com/office/drawing/2014/main" id="{C5841C20-91BA-4975-9DF7-F3BEB92F902C}"/>
              </a:ext>
            </a:extLst>
          </p:cNvPr>
          <p:cNvSpPr txBox="1"/>
          <p:nvPr/>
        </p:nvSpPr>
        <p:spPr>
          <a:xfrm>
            <a:off x="6096000" y="182880"/>
            <a:ext cx="301686" cy="369332"/>
          </a:xfrm>
          <a:prstGeom prst="rect">
            <a:avLst/>
          </a:prstGeom>
          <a:noFill/>
        </p:spPr>
        <p:txBody>
          <a:bodyPr wrap="none" rtlCol="0">
            <a:spAutoFit/>
          </a:bodyPr>
          <a:lstStyle/>
          <a:p>
            <a:r>
              <a:rPr lang="en-US" u="sng" dirty="0">
                <a:solidFill>
                  <a:schemeClr val="bg1">
                    <a:lumMod val="95000"/>
                  </a:schemeClr>
                </a:solidFill>
              </a:rPr>
              <a:t>2</a:t>
            </a:r>
          </a:p>
        </p:txBody>
      </p:sp>
      <p:sp>
        <p:nvSpPr>
          <p:cNvPr id="5" name="Title 1">
            <a:extLst>
              <a:ext uri="{FF2B5EF4-FFF2-40B4-BE49-F238E27FC236}">
                <a16:creationId xmlns:a16="http://schemas.microsoft.com/office/drawing/2014/main" id="{43F5136B-1913-44E4-A0D8-71AC5340E1E8}"/>
              </a:ext>
            </a:extLst>
          </p:cNvPr>
          <p:cNvSpPr txBox="1">
            <a:spLocks/>
          </p:cNvSpPr>
          <p:nvPr/>
        </p:nvSpPr>
        <p:spPr>
          <a:xfrm>
            <a:off x="5135219" y="1285461"/>
            <a:ext cx="712704" cy="1002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7030A0"/>
                </a:solidFill>
              </a:rPr>
              <a:t>T</a:t>
            </a:r>
          </a:p>
        </p:txBody>
      </p:sp>
      <p:sp>
        <p:nvSpPr>
          <p:cNvPr id="6" name="Title 1">
            <a:extLst>
              <a:ext uri="{FF2B5EF4-FFF2-40B4-BE49-F238E27FC236}">
                <a16:creationId xmlns:a16="http://schemas.microsoft.com/office/drawing/2014/main" id="{027E8505-6470-45FD-9BFD-EF175D23DD67}"/>
              </a:ext>
            </a:extLst>
          </p:cNvPr>
          <p:cNvSpPr txBox="1">
            <a:spLocks/>
          </p:cNvSpPr>
          <p:nvPr/>
        </p:nvSpPr>
        <p:spPr>
          <a:xfrm>
            <a:off x="5578366" y="1030857"/>
            <a:ext cx="712704" cy="1257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2060"/>
                </a:solidFill>
              </a:rPr>
              <a:t>h</a:t>
            </a:r>
          </a:p>
        </p:txBody>
      </p:sp>
      <p:sp>
        <p:nvSpPr>
          <p:cNvPr id="7" name="Title 1">
            <a:extLst>
              <a:ext uri="{FF2B5EF4-FFF2-40B4-BE49-F238E27FC236}">
                <a16:creationId xmlns:a16="http://schemas.microsoft.com/office/drawing/2014/main" id="{21B5C0C8-DBD3-406E-8E71-CBC2AC6391CA}"/>
              </a:ext>
            </a:extLst>
          </p:cNvPr>
          <p:cNvSpPr txBox="1">
            <a:spLocks/>
          </p:cNvSpPr>
          <p:nvPr/>
        </p:nvSpPr>
        <p:spPr>
          <a:xfrm>
            <a:off x="5960522" y="1061348"/>
            <a:ext cx="712705" cy="1257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a:t>
            </a:r>
          </a:p>
        </p:txBody>
      </p:sp>
      <p:sp>
        <p:nvSpPr>
          <p:cNvPr id="8" name="Title 1">
            <a:extLst>
              <a:ext uri="{FF2B5EF4-FFF2-40B4-BE49-F238E27FC236}">
                <a16:creationId xmlns:a16="http://schemas.microsoft.com/office/drawing/2014/main" id="{09E2FAF7-59BE-4A46-A189-8B738C3B4A8A}"/>
              </a:ext>
            </a:extLst>
          </p:cNvPr>
          <p:cNvSpPr txBox="1">
            <a:spLocks/>
          </p:cNvSpPr>
          <p:nvPr/>
        </p:nvSpPr>
        <p:spPr>
          <a:xfrm>
            <a:off x="6273347" y="1022765"/>
            <a:ext cx="815809" cy="1257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0C0"/>
                </a:solidFill>
              </a:rPr>
              <a:t>n</a:t>
            </a:r>
          </a:p>
        </p:txBody>
      </p:sp>
      <p:sp>
        <p:nvSpPr>
          <p:cNvPr id="9" name="Title 1">
            <a:extLst>
              <a:ext uri="{FF2B5EF4-FFF2-40B4-BE49-F238E27FC236}">
                <a16:creationId xmlns:a16="http://schemas.microsoft.com/office/drawing/2014/main" id="{286789D6-D4BF-4329-B986-80FE37E76CE9}"/>
              </a:ext>
            </a:extLst>
          </p:cNvPr>
          <p:cNvSpPr txBox="1">
            <a:spLocks/>
          </p:cNvSpPr>
          <p:nvPr/>
        </p:nvSpPr>
        <p:spPr>
          <a:xfrm>
            <a:off x="6776332" y="1033323"/>
            <a:ext cx="612397" cy="1257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lumMod val="50000"/>
                  </a:schemeClr>
                </a:solidFill>
              </a:rPr>
              <a:t>g</a:t>
            </a:r>
          </a:p>
        </p:txBody>
      </p:sp>
      <p:sp>
        <p:nvSpPr>
          <p:cNvPr id="10" name="Title 1">
            <a:extLst>
              <a:ext uri="{FF2B5EF4-FFF2-40B4-BE49-F238E27FC236}">
                <a16:creationId xmlns:a16="http://schemas.microsoft.com/office/drawing/2014/main" id="{BD1167A0-5429-46DE-9C34-B784E367AE55}"/>
              </a:ext>
            </a:extLst>
          </p:cNvPr>
          <p:cNvSpPr txBox="1">
            <a:spLocks/>
          </p:cNvSpPr>
          <p:nvPr/>
        </p:nvSpPr>
        <p:spPr>
          <a:xfrm>
            <a:off x="7185635" y="1030629"/>
            <a:ext cx="612397" cy="12570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C00000"/>
                </a:solidFill>
              </a:rPr>
              <a:t>s</a:t>
            </a:r>
          </a:p>
        </p:txBody>
      </p:sp>
      <p:sp>
        <p:nvSpPr>
          <p:cNvPr id="11" name="Subtitle 2">
            <a:extLst>
              <a:ext uri="{FF2B5EF4-FFF2-40B4-BE49-F238E27FC236}">
                <a16:creationId xmlns:a16="http://schemas.microsoft.com/office/drawing/2014/main" id="{F5C9E4F9-B36B-4AF4-AD93-0F2A0AEB587F}"/>
              </a:ext>
            </a:extLst>
          </p:cNvPr>
          <p:cNvSpPr txBox="1">
            <a:spLocks/>
          </p:cNvSpPr>
          <p:nvPr/>
        </p:nvSpPr>
        <p:spPr>
          <a:xfrm>
            <a:off x="5375062" y="4639193"/>
            <a:ext cx="2045248" cy="5954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Dr. Ramchand</a:t>
            </a:r>
          </a:p>
        </p:txBody>
      </p:sp>
    </p:spTree>
    <p:extLst>
      <p:ext uri="{BB962C8B-B14F-4D97-AF65-F5344CB8AC3E}">
        <p14:creationId xmlns:p14="http://schemas.microsoft.com/office/powerpoint/2010/main" val="23778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249"/>
                                          </p:stCondLst>
                                        </p:cTn>
                                        <p:tgtEl>
                                          <p:spTgt spid="6"/>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249"/>
                                          </p:stCondLst>
                                        </p:cTn>
                                        <p:tgtEl>
                                          <p:spTgt spid="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249"/>
                                          </p:stCondLst>
                                        </p:cTn>
                                        <p:tgtEl>
                                          <p:spTgt spid="8"/>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0"/>
                                  </p:stCondLst>
                                  <p:childTnLst>
                                    <p:set>
                                      <p:cBhvr>
                                        <p:cTn id="18" dur="1" fill="hold">
                                          <p:stCondLst>
                                            <p:cond delay="249"/>
                                          </p:stCondLst>
                                        </p:cTn>
                                        <p:tgtEl>
                                          <p:spTgt spid="9"/>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249"/>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07694" y="177839"/>
            <a:ext cx="10515600" cy="1043180"/>
          </a:xfrm>
        </p:spPr>
        <p:txBody>
          <a:bodyPr>
            <a:normAutofit/>
          </a:bodyPr>
          <a:lstStyle/>
          <a:p>
            <a:r>
              <a:rPr lang="en-US" altLang="en-US" sz="3200" b="1" dirty="0">
                <a:latin typeface="Times New Roman" panose="02020603050405020304" pitchFamily="18" charset="0"/>
                <a:cs typeface="Times New Roman" panose="02020603050405020304" pitchFamily="18" charset="0"/>
              </a:rPr>
              <a:t>The Web of Things</a:t>
            </a:r>
          </a:p>
        </p:txBody>
      </p:sp>
      <p:sp>
        <p:nvSpPr>
          <p:cNvPr id="56322" name="Content Placeholder 2"/>
          <p:cNvSpPr>
            <a:spLocks noGrp="1"/>
          </p:cNvSpPr>
          <p:nvPr>
            <p:ph idx="1"/>
          </p:nvPr>
        </p:nvSpPr>
        <p:spPr>
          <a:xfrm>
            <a:off x="507694" y="1221018"/>
            <a:ext cx="10833596" cy="687993"/>
          </a:xfrm>
        </p:spPr>
        <p:txBody>
          <a:bodyPr>
            <a:normAutofit/>
          </a:body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The Web is the world's largest vendor-neutral distributed application platform.</a:t>
            </a:r>
          </a:p>
        </p:txBody>
      </p:sp>
      <p:sp>
        <p:nvSpPr>
          <p:cNvPr id="4" name="Content Placeholder 2"/>
          <p:cNvSpPr txBox="1">
            <a:spLocks/>
          </p:cNvSpPr>
          <p:nvPr/>
        </p:nvSpPr>
        <p:spPr>
          <a:xfrm>
            <a:off x="509116" y="2087292"/>
            <a:ext cx="10833596" cy="13376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“The Web of things seeks to counter fragmentation of the </a:t>
            </a:r>
            <a:r>
              <a:rPr lang="en-US" altLang="en-US" sz="2400" dirty="0" err="1">
                <a:latin typeface="Times New Roman" panose="02020603050405020304" pitchFamily="18" charset="0"/>
                <a:cs typeface="Times New Roman" panose="02020603050405020304" pitchFamily="18" charset="0"/>
              </a:rPr>
              <a:t>IoT</a:t>
            </a:r>
            <a:r>
              <a:rPr lang="en-US" altLang="en-US" sz="2400" dirty="0">
                <a:latin typeface="Times New Roman" panose="02020603050405020304" pitchFamily="18" charset="0"/>
                <a:cs typeface="Times New Roman" panose="02020603050405020304" pitchFamily="18" charset="0"/>
              </a:rPr>
              <a:t> through metadata and APIs, building upon W3C’s framework for linked data.” </a:t>
            </a:r>
          </a:p>
        </p:txBody>
      </p:sp>
      <p:sp>
        <p:nvSpPr>
          <p:cNvPr id="5" name="Content Placeholder 2"/>
          <p:cNvSpPr txBox="1">
            <a:spLocks/>
          </p:cNvSpPr>
          <p:nvPr/>
        </p:nvSpPr>
        <p:spPr>
          <a:xfrm>
            <a:off x="507694" y="3603272"/>
            <a:ext cx="10833596" cy="134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The web provides a unifying framework for semantic interoperability.</a:t>
            </a:r>
          </a:p>
        </p:txBody>
      </p:sp>
    </p:spTree>
    <p:extLst>
      <p:ext uri="{BB962C8B-B14F-4D97-AF65-F5344CB8AC3E}">
        <p14:creationId xmlns:p14="http://schemas.microsoft.com/office/powerpoint/2010/main" val="23171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419559" y="0"/>
            <a:ext cx="10515600" cy="1325563"/>
          </a:xfrm>
        </p:spPr>
        <p:txBody>
          <a:bodyPr/>
          <a:lstStyle/>
          <a:p>
            <a:r>
              <a:rPr lang="en-US" altLang="en-US">
                <a:solidFill>
                  <a:schemeClr val="bg1"/>
                </a:solidFill>
                <a:latin typeface="Arial" charset="0"/>
                <a:cs typeface="Arial" charset="0"/>
              </a:rPr>
              <a:t>Location of Things</a:t>
            </a:r>
          </a:p>
        </p:txBody>
      </p:sp>
      <p:sp>
        <p:nvSpPr>
          <p:cNvPr id="59394" name="Content Placeholder 2"/>
          <p:cNvSpPr>
            <a:spLocks noGrp="1"/>
          </p:cNvSpPr>
          <p:nvPr>
            <p:ph idx="1"/>
          </p:nvPr>
        </p:nvSpPr>
        <p:spPr>
          <a:xfrm>
            <a:off x="137220" y="92829"/>
            <a:ext cx="9826279" cy="1044740"/>
          </a:xfrm>
        </p:spPr>
        <p:txBody>
          <a:bodyPr>
            <a:normAutofit/>
          </a:bodyPr>
          <a:lstStyle/>
          <a:p>
            <a:pPr marL="0" indent="0">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ability of “things” </a:t>
            </a:r>
            <a:r>
              <a:rPr lang="en-US" altLang="en-US" sz="2400" dirty="0">
                <a:latin typeface="Times New Roman" panose="02020603050405020304" pitchFamily="18" charset="0"/>
                <a:cs typeface="Times New Roman" panose="02020603050405020304" pitchFamily="18" charset="0"/>
              </a:rPr>
              <a:t>to sense and communicate their geographic position.</a:t>
            </a:r>
          </a:p>
        </p:txBody>
      </p:sp>
      <p:sp>
        <p:nvSpPr>
          <p:cNvPr id="6" name="Content Placeholder 2"/>
          <p:cNvSpPr txBox="1">
            <a:spLocks/>
          </p:cNvSpPr>
          <p:nvPr/>
        </p:nvSpPr>
        <p:spPr>
          <a:xfrm>
            <a:off x="182154" y="876172"/>
            <a:ext cx="5852710" cy="771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Global Positioning System (GPS)</a:t>
            </a:r>
          </a:p>
        </p:txBody>
      </p:sp>
      <p:sp>
        <p:nvSpPr>
          <p:cNvPr id="7" name="Content Placeholder 2"/>
          <p:cNvSpPr txBox="1">
            <a:spLocks/>
          </p:cNvSpPr>
          <p:nvPr/>
        </p:nvSpPr>
        <p:spPr>
          <a:xfrm>
            <a:off x="179882" y="1496875"/>
            <a:ext cx="6143279" cy="729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Indoor Positioning System (IPS)</a:t>
            </a:r>
          </a:p>
        </p:txBody>
      </p:sp>
      <p:sp>
        <p:nvSpPr>
          <p:cNvPr id="8" name="Content Placeholder 2"/>
          <p:cNvSpPr txBox="1">
            <a:spLocks/>
          </p:cNvSpPr>
          <p:nvPr/>
        </p:nvSpPr>
        <p:spPr>
          <a:xfrm>
            <a:off x="214859" y="3135970"/>
            <a:ext cx="6143279" cy="751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latin typeface="Times New Roman" panose="02020603050405020304" pitchFamily="18" charset="0"/>
                <a:cs typeface="Times New Roman" panose="02020603050405020304" pitchFamily="18" charset="0"/>
              </a:rPr>
              <a:t>Location Based Services. e.g. geo-fencing</a:t>
            </a:r>
          </a:p>
        </p:txBody>
      </p:sp>
      <p:sp>
        <p:nvSpPr>
          <p:cNvPr id="9" name="Content Placeholder 2">
            <a:extLst>
              <a:ext uri="{FF2B5EF4-FFF2-40B4-BE49-F238E27FC236}">
                <a16:creationId xmlns:a16="http://schemas.microsoft.com/office/drawing/2014/main" id="{E80EE4B8-B15D-4E2D-BCF2-21C985D04424}"/>
              </a:ext>
            </a:extLst>
          </p:cNvPr>
          <p:cNvSpPr txBox="1">
            <a:spLocks/>
          </p:cNvSpPr>
          <p:nvPr/>
        </p:nvSpPr>
        <p:spPr>
          <a:xfrm>
            <a:off x="179882" y="2229132"/>
            <a:ext cx="12012117" cy="12663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b="0" i="0" dirty="0">
                <a:solidFill>
                  <a:srgbClr val="202124"/>
                </a:solidFill>
                <a:effectLst/>
                <a:latin typeface="Times New Roman" panose="02020603050405020304" pitchFamily="18" charset="0"/>
                <a:cs typeface="Times New Roman" panose="02020603050405020304" pitchFamily="18" charset="0"/>
              </a:rPr>
              <a:t>An indoor positioning system (IPS) is </a:t>
            </a:r>
            <a:r>
              <a:rPr lang="en-US" sz="2400" b="1" i="0" dirty="0">
                <a:solidFill>
                  <a:srgbClr val="202124"/>
                </a:solidFill>
                <a:effectLst/>
                <a:latin typeface="Times New Roman" panose="02020603050405020304" pitchFamily="18" charset="0"/>
                <a:cs typeface="Times New Roman" panose="02020603050405020304" pitchFamily="18" charset="0"/>
              </a:rPr>
              <a:t>a network of devices used to locate people or objects</a:t>
            </a:r>
            <a:endParaRPr lang="en-US" altLang="en-US" sz="24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C2EC0A01-01EC-4084-8AAA-2B949A384933}"/>
              </a:ext>
            </a:extLst>
          </p:cNvPr>
          <p:cNvSpPr txBox="1">
            <a:spLocks/>
          </p:cNvSpPr>
          <p:nvPr/>
        </p:nvSpPr>
        <p:spPr>
          <a:xfrm>
            <a:off x="214859" y="3805584"/>
            <a:ext cx="11523324" cy="11870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b="1" dirty="0">
                <a:solidFill>
                  <a:srgbClr val="202124"/>
                </a:solidFill>
                <a:latin typeface="Times New Roman" panose="02020603050405020304" pitchFamily="18" charset="0"/>
                <a:cs typeface="Times New Roman" panose="02020603050405020304" pitchFamily="18" charset="0"/>
              </a:rPr>
              <a:t>A</a:t>
            </a:r>
            <a:r>
              <a:rPr lang="en-US" sz="2400" b="1" i="0" dirty="0">
                <a:solidFill>
                  <a:srgbClr val="202124"/>
                </a:solidFill>
                <a:effectLst/>
                <a:latin typeface="Times New Roman" panose="02020603050405020304" pitchFamily="18" charset="0"/>
                <a:cs typeface="Times New Roman" panose="02020603050405020304" pitchFamily="18" charset="0"/>
              </a:rPr>
              <a:t> software service for mobile device applications that requires knowledge about where the mobile device is geographically located</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6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523171" y="287027"/>
            <a:ext cx="10515600" cy="1325563"/>
          </a:xfrm>
        </p:spPr>
        <p:txBody>
          <a:bodyPr/>
          <a:lstStyle/>
          <a:p>
            <a:r>
              <a:rPr lang="en-GB" altLang="en-US" b="1" dirty="0" err="1">
                <a:latin typeface="Arial" charset="0"/>
                <a:cs typeface="Arial" charset="0"/>
              </a:rPr>
              <a:t>IoT</a:t>
            </a:r>
            <a:r>
              <a:rPr lang="en-GB" altLang="en-US" b="1" dirty="0">
                <a:latin typeface="Arial" charset="0"/>
                <a:cs typeface="Arial" charset="0"/>
              </a:rPr>
              <a:t> &amp; Security</a:t>
            </a:r>
          </a:p>
        </p:txBody>
      </p:sp>
      <p:sp>
        <p:nvSpPr>
          <p:cNvPr id="63491" name="Content Placeholder 2"/>
          <p:cNvSpPr>
            <a:spLocks noGrp="1"/>
          </p:cNvSpPr>
          <p:nvPr>
            <p:ph idx="1"/>
          </p:nvPr>
        </p:nvSpPr>
        <p:spPr>
          <a:xfrm>
            <a:off x="375297" y="2047545"/>
            <a:ext cx="8852841" cy="1926956"/>
          </a:xfrm>
        </p:spPr>
        <p:txBody>
          <a:bodyPr>
            <a:normAutofit/>
          </a:bodyPr>
          <a:lstStyle/>
          <a:p>
            <a:pPr algn="just">
              <a:lnSpc>
                <a:spcPct val="150000"/>
              </a:lnSpc>
              <a:spcBef>
                <a:spcPts val="0"/>
              </a:spcBef>
            </a:pPr>
            <a:r>
              <a:rPr lang="en-US" altLang="en-US" sz="2400" dirty="0">
                <a:latin typeface="Times New Roman" panose="02020603050405020304" pitchFamily="18" charset="0"/>
                <a:cs typeface="Times New Roman" panose="02020603050405020304" pitchFamily="18" charset="0"/>
              </a:rPr>
              <a:t>“Door locks and padlocks … were found to be vulnerable to password sniffing and replay attacks, where a captured command can be replayed later to open the locks.” </a:t>
            </a:r>
          </a:p>
        </p:txBody>
      </p:sp>
      <p:pic>
        <p:nvPicPr>
          <p:cNvPr id="63492" name="Picture 11" descr="CSuW7gLXIAA4C3x.jpg"/>
          <p:cNvPicPr>
            <a:picLocks noChangeAspect="1"/>
          </p:cNvPicPr>
          <p:nvPr/>
        </p:nvPicPr>
        <p:blipFill rotWithShape="1">
          <a:blip r:embed="rId3">
            <a:extLst>
              <a:ext uri="{28A0092B-C50C-407E-A947-70E740481C1C}">
                <a14:useLocalDpi xmlns:a14="http://schemas.microsoft.com/office/drawing/2010/main" val="0"/>
              </a:ext>
            </a:extLst>
          </a:blip>
          <a:srcRect l="14229" r="13831"/>
          <a:stretch/>
        </p:blipFill>
        <p:spPr bwMode="auto">
          <a:xfrm>
            <a:off x="5277721" y="287670"/>
            <a:ext cx="657822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28138" y="4433888"/>
            <a:ext cx="2963862"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363404" y="-789643"/>
            <a:ext cx="5346665" cy="661720"/>
          </a:xfrm>
          <a:prstGeom prst="rect">
            <a:avLst/>
          </a:prstGeom>
          <a:noFill/>
          <a:effectLst>
            <a:glow>
              <a:schemeClr val="accent1"/>
            </a:glow>
            <a:softEdge rad="0"/>
          </a:effectLst>
        </p:spPr>
        <p:txBody>
          <a:bodyPr wrap="square">
            <a:spAutoFit/>
          </a:bodyPr>
          <a:lstStyle/>
          <a:p>
            <a:pPr>
              <a:defRPr/>
            </a:pPr>
            <a:r>
              <a:rPr lang="en-US" sz="3700" b="1" dirty="0">
                <a:solidFill>
                  <a:srgbClr val="FFFF00">
                    <a:alpha val="66000"/>
                  </a:srgbClr>
                </a:solidFill>
                <a:effectLst>
                  <a:glow>
                    <a:schemeClr val="tx1">
                      <a:lumMod val="75000"/>
                      <a:lumOff val="25000"/>
                    </a:schemeClr>
                  </a:glow>
                  <a:outerShdw sx="1000" sy="1000" algn="ctr" rotWithShape="0">
                    <a:srgbClr val="000000"/>
                  </a:outerShdw>
                </a:effectLst>
              </a:rPr>
              <a:t>ENCRYPT  ALL THE THINGS</a:t>
            </a:r>
          </a:p>
        </p:txBody>
      </p:sp>
      <p:sp>
        <p:nvSpPr>
          <p:cNvPr id="9" name="Content Placeholder 2"/>
          <p:cNvSpPr txBox="1">
            <a:spLocks/>
          </p:cNvSpPr>
          <p:nvPr/>
        </p:nvSpPr>
        <p:spPr>
          <a:xfrm>
            <a:off x="375297" y="4013244"/>
            <a:ext cx="8852841" cy="192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IoT</a:t>
            </a:r>
            <a:r>
              <a:rPr lang="en-US" altLang="en-US" sz="2400" dirty="0">
                <a:latin typeface="Times New Roman" panose="02020603050405020304" pitchFamily="18" charset="0"/>
                <a:cs typeface="Times New Roman" panose="02020603050405020304" pitchFamily="18" charset="0"/>
              </a:rPr>
              <a:t> Security Foundation (</a:t>
            </a:r>
            <a:r>
              <a:rPr lang="en-US" altLang="en-US" sz="2400" dirty="0" err="1">
                <a:latin typeface="Times New Roman" panose="02020603050405020304" pitchFamily="18" charset="0"/>
                <a:cs typeface="Times New Roman" panose="02020603050405020304" pitchFamily="18" charset="0"/>
              </a:rPr>
              <a:t>IoTSF</a:t>
            </a:r>
            <a:r>
              <a:rPr lang="en-US" altLang="en-US" sz="2400" dirty="0">
                <a:latin typeface="Times New Roman" panose="02020603050405020304" pitchFamily="18" charset="0"/>
                <a:cs typeface="Times New Roman" panose="02020603050405020304" pitchFamily="18" charset="0"/>
              </a:rPr>
              <a:t>) was launched on 23 September 2015.</a:t>
            </a:r>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5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79167E-6 -1.85185E-6 L 0.00261 0.21204 " pathEditMode="relative" rAng="0" ptsTypes="AA">
                                      <p:cBhvr>
                                        <p:cTn id="10" dur="2000" fill="hold"/>
                                        <p:tgtEl>
                                          <p:spTgt spid="5"/>
                                        </p:tgtEl>
                                        <p:attrNameLst>
                                          <p:attrName>ppt_x</p:attrName>
                                          <p:attrName>ppt_y</p:attrName>
                                        </p:attrNameLst>
                                      </p:cBhvr>
                                      <p:rCtr x="130" y="10602"/>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287357" y="0"/>
            <a:ext cx="4503007" cy="1325563"/>
          </a:xfrm>
        </p:spPr>
        <p:txBody>
          <a:bodyPr>
            <a:normAutofit/>
          </a:bodyPr>
          <a:lstStyle/>
          <a:p>
            <a:r>
              <a:rPr lang="en-US" altLang="en-US" sz="4000" dirty="0">
                <a:latin typeface="Times New Roman" panose="02020603050405020304" pitchFamily="18" charset="0"/>
                <a:cs typeface="Times New Roman" panose="02020603050405020304" pitchFamily="18" charset="0"/>
              </a:rPr>
              <a:t>Chain</a:t>
            </a:r>
            <a:r>
              <a:rPr lang="en-US" altLang="en-US" sz="4000" dirty="0">
                <a:solidFill>
                  <a:schemeClr val="bg1"/>
                </a:solidFill>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of</a:t>
            </a:r>
            <a:r>
              <a:rPr lang="en-US" altLang="en-US" sz="4000" dirty="0">
                <a:solidFill>
                  <a:schemeClr val="bg1"/>
                </a:solidFill>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Things</a:t>
            </a:r>
            <a:r>
              <a:rPr lang="en-US" altLang="en-US" sz="4000" dirty="0">
                <a:solidFill>
                  <a:schemeClr val="bg1"/>
                </a:solidFill>
                <a:latin typeface="Times New Roman" panose="02020603050405020304" pitchFamily="18" charset="0"/>
                <a:cs typeface="Times New Roman" panose="02020603050405020304" pitchFamily="18" charset="0"/>
              </a:rPr>
              <a:t>?</a:t>
            </a:r>
          </a:p>
        </p:txBody>
      </p:sp>
      <p:sp>
        <p:nvSpPr>
          <p:cNvPr id="5" name="Content Placeholder 2"/>
          <p:cNvSpPr txBox="1">
            <a:spLocks/>
          </p:cNvSpPr>
          <p:nvPr/>
        </p:nvSpPr>
        <p:spPr>
          <a:xfrm>
            <a:off x="287357" y="1007776"/>
            <a:ext cx="11136601" cy="1592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Blockchain is the technology behind Bitcoin, “</a:t>
            </a:r>
            <a:r>
              <a:rPr lang="en-US" altLang="en-US" sz="2400" i="1" dirty="0">
                <a:latin typeface="Times New Roman" panose="02020603050405020304" pitchFamily="18" charset="0"/>
                <a:cs typeface="Times New Roman" panose="02020603050405020304" pitchFamily="18" charset="0"/>
              </a:rPr>
              <a:t>The network timestamps transactions by hashing them into an ongoing chain of hash-based proof-of-work</a:t>
            </a:r>
            <a:r>
              <a:rPr lang="en-US" altLang="en-US" sz="2400" dirty="0">
                <a:latin typeface="Times New Roman" panose="02020603050405020304" pitchFamily="18" charset="0"/>
                <a:cs typeface="Times New Roman" panose="02020603050405020304" pitchFamily="18" charset="0"/>
              </a:rPr>
              <a:t>” Satoshi Nakamoto</a:t>
            </a:r>
          </a:p>
        </p:txBody>
      </p:sp>
      <p:sp>
        <p:nvSpPr>
          <p:cNvPr id="6" name="Content Placeholder 2"/>
          <p:cNvSpPr txBox="1">
            <a:spLocks/>
          </p:cNvSpPr>
          <p:nvPr/>
        </p:nvSpPr>
        <p:spPr>
          <a:xfrm>
            <a:off x="1" y="2333339"/>
            <a:ext cx="11136601" cy="839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spcBef>
                <a:spcPts val="0"/>
              </a:spcBef>
            </a:pPr>
            <a:r>
              <a:rPr lang="en-US" altLang="en-US" dirty="0">
                <a:latin typeface="Times New Roman" panose="02020603050405020304" pitchFamily="18" charset="0"/>
                <a:cs typeface="Times New Roman" panose="02020603050405020304" pitchFamily="18" charset="0"/>
              </a:rPr>
              <a:t> As a secure distributed ledger, shipping chains (the bill of lading) can be verified</a:t>
            </a:r>
          </a:p>
        </p:txBody>
      </p:sp>
      <p:sp>
        <p:nvSpPr>
          <p:cNvPr id="7" name="Content Placeholder 2"/>
          <p:cNvSpPr txBox="1">
            <a:spLocks/>
          </p:cNvSpPr>
          <p:nvPr/>
        </p:nvSpPr>
        <p:spPr>
          <a:xfrm>
            <a:off x="0" y="2864209"/>
            <a:ext cx="11136601" cy="85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spcBef>
                <a:spcPts val="0"/>
              </a:spcBef>
            </a:pPr>
            <a:r>
              <a:rPr lang="en-US" altLang="en-US" dirty="0">
                <a:latin typeface="Times New Roman" panose="02020603050405020304" pitchFamily="18" charset="0"/>
                <a:cs typeface="Times New Roman" panose="02020603050405020304" pitchFamily="18" charset="0"/>
              </a:rPr>
              <a:t> smart </a:t>
            </a:r>
            <a:r>
              <a:rPr lang="en-US" altLang="en-US" i="1" dirty="0">
                <a:latin typeface="Times New Roman" panose="02020603050405020304" pitchFamily="18" charset="0"/>
                <a:cs typeface="Times New Roman" panose="02020603050405020304" pitchFamily="18" charset="0"/>
              </a:rPr>
              <a:t>peer-to-peer</a:t>
            </a:r>
            <a:r>
              <a:rPr lang="en-US" altLang="en-US" dirty="0">
                <a:latin typeface="Times New Roman" panose="02020603050405020304" pitchFamily="18" charset="0"/>
                <a:cs typeface="Times New Roman" panose="02020603050405020304" pitchFamily="18" charset="0"/>
              </a:rPr>
              <a:t> contracts for the sharing economy - </a:t>
            </a:r>
            <a:r>
              <a:rPr lang="en-US" altLang="en-US" i="1" dirty="0">
                <a:latin typeface="Times New Roman" panose="02020603050405020304" pitchFamily="18" charset="0"/>
                <a:cs typeface="Times New Roman" panose="02020603050405020304" pitchFamily="18" charset="0"/>
              </a:rPr>
              <a:t>Proving identity</a:t>
            </a:r>
            <a:r>
              <a:rPr lang="en-US" altLang="en-US" dirty="0">
                <a:latin typeface="Times New Roman" panose="02020603050405020304" pitchFamily="18" charset="0"/>
                <a:cs typeface="Times New Roman" panose="02020603050405020304" pitchFamily="18" charset="0"/>
              </a:rPr>
              <a:t>.</a:t>
            </a:r>
          </a:p>
        </p:txBody>
      </p:sp>
      <p:sp>
        <p:nvSpPr>
          <p:cNvPr id="8" name="Content Placeholder 2"/>
          <p:cNvSpPr txBox="1">
            <a:spLocks/>
          </p:cNvSpPr>
          <p:nvPr/>
        </p:nvSpPr>
        <p:spPr>
          <a:xfrm>
            <a:off x="0" y="3418004"/>
            <a:ext cx="11136601" cy="795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spcBef>
                <a:spcPts val="0"/>
              </a:spcBef>
            </a:pPr>
            <a:r>
              <a:rPr lang="en-US" altLang="en-US" dirty="0">
                <a:latin typeface="Times New Roman" panose="02020603050405020304" pitchFamily="18" charset="0"/>
                <a:cs typeface="Times New Roman" panose="02020603050405020304" pitchFamily="18" charset="0"/>
              </a:rPr>
              <a:t>The cryptographic algorithms used by blockchain’s ensure data privacy. </a:t>
            </a:r>
          </a:p>
        </p:txBody>
      </p:sp>
    </p:spTree>
    <p:extLst>
      <p:ext uri="{BB962C8B-B14F-4D97-AF65-F5344CB8AC3E}">
        <p14:creationId xmlns:p14="http://schemas.microsoft.com/office/powerpoint/2010/main" val="19619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72" y="1725637"/>
            <a:ext cx="676548" cy="676548"/>
          </a:xfrm>
          <a:prstGeom prst="rect">
            <a:avLst/>
          </a:prstGeom>
        </p:spPr>
      </p:pic>
      <p:pic>
        <p:nvPicPr>
          <p:cNvPr id="7" name="Picture 6">
            <a:extLst>
              <a:ext uri="{FF2B5EF4-FFF2-40B4-BE49-F238E27FC236}">
                <a16:creationId xmlns:a16="http://schemas.microsoft.com/office/drawing/2014/main" id="{11B96F9E-BE2F-4D47-86AF-2E6A45D28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545" y="2063911"/>
            <a:ext cx="790895" cy="819481"/>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92" y="1664430"/>
            <a:ext cx="724193" cy="695606"/>
          </a:xfrm>
          <a:prstGeom prst="rect">
            <a:avLst/>
          </a:prstGeom>
        </p:spPr>
      </p:pic>
      <p:pic>
        <p:nvPicPr>
          <p:cNvPr id="11" name="Picture 10">
            <a:extLst>
              <a:ext uri="{FF2B5EF4-FFF2-40B4-BE49-F238E27FC236}">
                <a16:creationId xmlns:a16="http://schemas.microsoft.com/office/drawing/2014/main" id="{2FB6C81D-DF26-4C52-8809-28822D492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853" y="2012233"/>
            <a:ext cx="752779" cy="743250"/>
          </a:xfrm>
          <a:prstGeom prst="rect">
            <a:avLst/>
          </a:prstGeom>
        </p:spPr>
      </p:pic>
      <p:cxnSp>
        <p:nvCxnSpPr>
          <p:cNvPr id="13" name="Straight Connector 12">
            <a:extLst>
              <a:ext uri="{FF2B5EF4-FFF2-40B4-BE49-F238E27FC236}">
                <a16:creationId xmlns:a16="http://schemas.microsoft.com/office/drawing/2014/main" id="{79E58C78-3FFB-413F-866F-ECDB39DBEBBB}"/>
              </a:ext>
            </a:extLst>
          </p:cNvPr>
          <p:cNvCxnSpPr/>
          <p:nvPr/>
        </p:nvCxnSpPr>
        <p:spPr>
          <a:xfrm flipV="1">
            <a:off x="1031093" y="1309397"/>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174AB3-1C92-45D2-B5A4-8C4D4DC4505C}"/>
              </a:ext>
            </a:extLst>
          </p:cNvPr>
          <p:cNvCxnSpPr>
            <a:cxnSpLocks/>
          </p:cNvCxnSpPr>
          <p:nvPr/>
        </p:nvCxnSpPr>
        <p:spPr>
          <a:xfrm>
            <a:off x="1510778" y="1309397"/>
            <a:ext cx="44702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F0C1B-01BC-4F36-8501-02E14DE55508}"/>
              </a:ext>
            </a:extLst>
          </p:cNvPr>
          <p:cNvCxnSpPr/>
          <p:nvPr/>
        </p:nvCxnSpPr>
        <p:spPr>
          <a:xfrm>
            <a:off x="5966085" y="1309397"/>
            <a:ext cx="539646" cy="416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15050C-84E7-4E33-BA51-8AF1815E35A5}"/>
              </a:ext>
            </a:extLst>
          </p:cNvPr>
          <p:cNvCxnSpPr/>
          <p:nvPr/>
        </p:nvCxnSpPr>
        <p:spPr>
          <a:xfrm flipV="1">
            <a:off x="2723789" y="1654171"/>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B19482-99BF-4287-8E7B-97232B0F1E34}"/>
              </a:ext>
            </a:extLst>
          </p:cNvPr>
          <p:cNvCxnSpPr>
            <a:cxnSpLocks/>
          </p:cNvCxnSpPr>
          <p:nvPr/>
        </p:nvCxnSpPr>
        <p:spPr>
          <a:xfrm>
            <a:off x="3203474" y="1646932"/>
            <a:ext cx="22229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C3D03F-24D3-4EC0-93FE-63AE28C1EBD9}"/>
              </a:ext>
            </a:extLst>
          </p:cNvPr>
          <p:cNvCxnSpPr>
            <a:cxnSpLocks/>
          </p:cNvCxnSpPr>
          <p:nvPr/>
        </p:nvCxnSpPr>
        <p:spPr>
          <a:xfrm>
            <a:off x="5432651" y="1644946"/>
            <a:ext cx="890411" cy="353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B5F06E-6384-436A-A76F-0FD246EA9AFE}"/>
              </a:ext>
            </a:extLst>
          </p:cNvPr>
          <p:cNvCxnSpPr>
            <a:cxnSpLocks/>
          </p:cNvCxnSpPr>
          <p:nvPr/>
        </p:nvCxnSpPr>
        <p:spPr>
          <a:xfrm flipH="1" flipV="1">
            <a:off x="4555488" y="2848557"/>
            <a:ext cx="460714" cy="2795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1186A7A-AD42-47B5-9260-868758CAD77C}"/>
              </a:ext>
            </a:extLst>
          </p:cNvPr>
          <p:cNvCxnSpPr>
            <a:cxnSpLocks/>
          </p:cNvCxnSpPr>
          <p:nvPr/>
        </p:nvCxnSpPr>
        <p:spPr>
          <a:xfrm>
            <a:off x="5001212" y="3113100"/>
            <a:ext cx="9798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14437F-6454-4DEB-95C3-4FBE61112EC5}"/>
              </a:ext>
            </a:extLst>
          </p:cNvPr>
          <p:cNvCxnSpPr>
            <a:cxnSpLocks/>
          </p:cNvCxnSpPr>
          <p:nvPr/>
        </p:nvCxnSpPr>
        <p:spPr>
          <a:xfrm flipV="1">
            <a:off x="5981593" y="2430175"/>
            <a:ext cx="524138" cy="682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E697CD4-0DCE-4316-ABC6-8300E85FA31B}"/>
              </a:ext>
            </a:extLst>
          </p:cNvPr>
          <p:cNvSpPr txBox="1"/>
          <p:nvPr/>
        </p:nvSpPr>
        <p:spPr>
          <a:xfrm>
            <a:off x="719528" y="2593298"/>
            <a:ext cx="530915" cy="369332"/>
          </a:xfrm>
          <a:prstGeom prst="rect">
            <a:avLst/>
          </a:prstGeom>
          <a:noFill/>
        </p:spPr>
        <p:txBody>
          <a:bodyPr wrap="none" rtlCol="0">
            <a:spAutoFit/>
          </a:bodyPr>
          <a:lstStyle/>
          <a:p>
            <a:r>
              <a:rPr lang="en-US" dirty="0"/>
              <a:t>Phil</a:t>
            </a:r>
          </a:p>
        </p:txBody>
      </p:sp>
      <p:sp>
        <p:nvSpPr>
          <p:cNvPr id="30" name="TextBox 29">
            <a:extLst>
              <a:ext uri="{FF2B5EF4-FFF2-40B4-BE49-F238E27FC236}">
                <a16:creationId xmlns:a16="http://schemas.microsoft.com/office/drawing/2014/main" id="{91825633-C12E-42C1-9B4F-9F620DB767A2}"/>
              </a:ext>
            </a:extLst>
          </p:cNvPr>
          <p:cNvSpPr txBox="1"/>
          <p:nvPr/>
        </p:nvSpPr>
        <p:spPr>
          <a:xfrm>
            <a:off x="2398426" y="3113100"/>
            <a:ext cx="513602" cy="369332"/>
          </a:xfrm>
          <a:prstGeom prst="rect">
            <a:avLst/>
          </a:prstGeom>
          <a:noFill/>
        </p:spPr>
        <p:txBody>
          <a:bodyPr wrap="none" rtlCol="0">
            <a:spAutoFit/>
          </a:bodyPr>
          <a:lstStyle/>
          <a:p>
            <a:r>
              <a:rPr lang="en-US" dirty="0"/>
              <a:t>Ted</a:t>
            </a:r>
          </a:p>
        </p:txBody>
      </p:sp>
      <p:sp>
        <p:nvSpPr>
          <p:cNvPr id="31" name="TextBox 30">
            <a:extLst>
              <a:ext uri="{FF2B5EF4-FFF2-40B4-BE49-F238E27FC236}">
                <a16:creationId xmlns:a16="http://schemas.microsoft.com/office/drawing/2014/main" id="{C58B031E-2166-4E7F-B82E-260AB2AF23EC}"/>
              </a:ext>
            </a:extLst>
          </p:cNvPr>
          <p:cNvSpPr txBox="1"/>
          <p:nvPr/>
        </p:nvSpPr>
        <p:spPr>
          <a:xfrm>
            <a:off x="4165545" y="3429000"/>
            <a:ext cx="585417" cy="369332"/>
          </a:xfrm>
          <a:prstGeom prst="rect">
            <a:avLst/>
          </a:prstGeom>
          <a:noFill/>
        </p:spPr>
        <p:txBody>
          <a:bodyPr wrap="none" rtlCol="0">
            <a:spAutoFit/>
          </a:bodyPr>
          <a:lstStyle/>
          <a:p>
            <a:r>
              <a:rPr lang="en-US" dirty="0"/>
              <a:t>Sam</a:t>
            </a:r>
          </a:p>
        </p:txBody>
      </p:sp>
      <p:sp>
        <p:nvSpPr>
          <p:cNvPr id="32" name="TextBox 31">
            <a:extLst>
              <a:ext uri="{FF2B5EF4-FFF2-40B4-BE49-F238E27FC236}">
                <a16:creationId xmlns:a16="http://schemas.microsoft.com/office/drawing/2014/main" id="{D24AF39A-68D1-42AD-974E-E3544F2626C7}"/>
              </a:ext>
            </a:extLst>
          </p:cNvPr>
          <p:cNvSpPr txBox="1"/>
          <p:nvPr/>
        </p:nvSpPr>
        <p:spPr>
          <a:xfrm>
            <a:off x="6760564" y="2755483"/>
            <a:ext cx="570990" cy="369332"/>
          </a:xfrm>
          <a:prstGeom prst="rect">
            <a:avLst/>
          </a:prstGeom>
          <a:noFill/>
        </p:spPr>
        <p:txBody>
          <a:bodyPr wrap="none" rtlCol="0">
            <a:spAutoFit/>
          </a:bodyPr>
          <a:lstStyle/>
          <a:p>
            <a:r>
              <a:rPr lang="en-US" dirty="0"/>
              <a:t>Jack</a:t>
            </a:r>
          </a:p>
        </p:txBody>
      </p:sp>
      <p:sp>
        <p:nvSpPr>
          <p:cNvPr id="33" name="TextBox 32">
            <a:extLst>
              <a:ext uri="{FF2B5EF4-FFF2-40B4-BE49-F238E27FC236}">
                <a16:creationId xmlns:a16="http://schemas.microsoft.com/office/drawing/2014/main" id="{8200BB6D-38AD-4C8B-8792-A87826F3CB9E}"/>
              </a:ext>
            </a:extLst>
          </p:cNvPr>
          <p:cNvSpPr txBox="1"/>
          <p:nvPr/>
        </p:nvSpPr>
        <p:spPr>
          <a:xfrm>
            <a:off x="6811453" y="3613666"/>
            <a:ext cx="3006785" cy="369332"/>
          </a:xfrm>
          <a:prstGeom prst="rect">
            <a:avLst/>
          </a:prstGeom>
          <a:noFill/>
        </p:spPr>
        <p:txBody>
          <a:bodyPr wrap="none" rtlCol="0">
            <a:spAutoFit/>
          </a:bodyPr>
          <a:lstStyle/>
          <a:p>
            <a:r>
              <a:rPr lang="en-US" dirty="0"/>
              <a:t>Jack paid the total </a:t>
            </a:r>
            <a:r>
              <a:rPr lang="en-US" b="1" dirty="0"/>
              <a:t>bill</a:t>
            </a:r>
            <a:r>
              <a:rPr lang="en-US" dirty="0"/>
              <a:t> amount</a:t>
            </a:r>
          </a:p>
        </p:txBody>
      </p:sp>
      <p:pic>
        <p:nvPicPr>
          <p:cNvPr id="35" name="Picture 34">
            <a:extLst>
              <a:ext uri="{FF2B5EF4-FFF2-40B4-BE49-F238E27FC236}">
                <a16:creationId xmlns:a16="http://schemas.microsoft.com/office/drawing/2014/main" id="{CB3183CF-7689-4CF0-BDD4-85832481B0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210853" y="665921"/>
            <a:ext cx="571718" cy="571718"/>
          </a:xfrm>
          <a:prstGeom prst="rect">
            <a:avLst/>
          </a:prstGeom>
        </p:spPr>
      </p:pic>
      <p:pic>
        <p:nvPicPr>
          <p:cNvPr id="36" name="Picture 35">
            <a:extLst>
              <a:ext uri="{FF2B5EF4-FFF2-40B4-BE49-F238E27FC236}">
                <a16:creationId xmlns:a16="http://schemas.microsoft.com/office/drawing/2014/main" id="{2476BEDD-D225-4117-B23B-970FD5515B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3416051" y="1748514"/>
            <a:ext cx="571718" cy="571718"/>
          </a:xfrm>
          <a:prstGeom prst="rect">
            <a:avLst/>
          </a:prstGeom>
        </p:spPr>
      </p:pic>
      <p:pic>
        <p:nvPicPr>
          <p:cNvPr id="37" name="Picture 36">
            <a:extLst>
              <a:ext uri="{FF2B5EF4-FFF2-40B4-BE49-F238E27FC236}">
                <a16:creationId xmlns:a16="http://schemas.microsoft.com/office/drawing/2014/main" id="{789B32B4-A558-490F-8F9F-440F5F595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5416973" y="3237375"/>
            <a:ext cx="571718" cy="571718"/>
          </a:xfrm>
          <a:prstGeom prst="rect">
            <a:avLst/>
          </a:prstGeom>
        </p:spPr>
      </p:pic>
      <p:pic>
        <p:nvPicPr>
          <p:cNvPr id="39" name="Picture 38">
            <a:extLst>
              <a:ext uri="{FF2B5EF4-FFF2-40B4-BE49-F238E27FC236}">
                <a16:creationId xmlns:a16="http://schemas.microsoft.com/office/drawing/2014/main" id="{4D7E0A5A-BA6C-4CC8-946D-7D10FED849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23" y="2326583"/>
            <a:ext cx="648889" cy="771457"/>
          </a:xfrm>
          <a:prstGeom prst="rect">
            <a:avLst/>
          </a:prstGeom>
        </p:spPr>
      </p:pic>
      <p:pic>
        <p:nvPicPr>
          <p:cNvPr id="40" name="Picture 39">
            <a:extLst>
              <a:ext uri="{FF2B5EF4-FFF2-40B4-BE49-F238E27FC236}">
                <a16:creationId xmlns:a16="http://schemas.microsoft.com/office/drawing/2014/main" id="{204781AC-4D1E-453F-B63C-4ECC6C3D45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0239" y="2777964"/>
            <a:ext cx="648889" cy="771457"/>
          </a:xfrm>
          <a:prstGeom prst="rect">
            <a:avLst/>
          </a:prstGeom>
        </p:spPr>
      </p:pic>
      <p:pic>
        <p:nvPicPr>
          <p:cNvPr id="41" name="Picture 40">
            <a:extLst>
              <a:ext uri="{FF2B5EF4-FFF2-40B4-BE49-F238E27FC236}">
                <a16:creationId xmlns:a16="http://schemas.microsoft.com/office/drawing/2014/main" id="{715EAA54-C9CE-4804-B265-0E84F4CB2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760" y="2727371"/>
            <a:ext cx="648889" cy="771457"/>
          </a:xfrm>
          <a:prstGeom prst="rect">
            <a:avLst/>
          </a:prstGeom>
        </p:spPr>
      </p:pic>
      <p:pic>
        <p:nvPicPr>
          <p:cNvPr id="43" name="Picture 42">
            <a:extLst>
              <a:ext uri="{FF2B5EF4-FFF2-40B4-BE49-F238E27FC236}">
                <a16:creationId xmlns:a16="http://schemas.microsoft.com/office/drawing/2014/main" id="{3253D55B-0A66-450D-9843-76AB889466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5562" y="1939728"/>
            <a:ext cx="648889" cy="792496"/>
          </a:xfrm>
          <a:prstGeom prst="rect">
            <a:avLst/>
          </a:prstGeom>
        </p:spPr>
      </p:pic>
    </p:spTree>
    <p:extLst>
      <p:ext uri="{BB962C8B-B14F-4D97-AF65-F5344CB8AC3E}">
        <p14:creationId xmlns:p14="http://schemas.microsoft.com/office/powerpoint/2010/main" val="120680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250"/>
                                  </p:stCondLst>
                                  <p:childTnLst>
                                    <p:set>
                                      <p:cBhvr>
                                        <p:cTn id="45" dur="1" fill="hold">
                                          <p:stCondLst>
                                            <p:cond delay="249"/>
                                          </p:stCondLst>
                                        </p:cTn>
                                        <p:tgtEl>
                                          <p:spTgt spid="14"/>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250"/>
                                  </p:stCondLst>
                                  <p:childTnLst>
                                    <p:set>
                                      <p:cBhvr>
                                        <p:cTn id="59" dur="1" fill="hold">
                                          <p:stCondLst>
                                            <p:cond delay="249"/>
                                          </p:stCondLst>
                                        </p:cTn>
                                        <p:tgtEl>
                                          <p:spTgt spid="19"/>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250"/>
                                  </p:stCondLst>
                                  <p:childTnLst>
                                    <p:set>
                                      <p:cBhvr>
                                        <p:cTn id="62" dur="1" fill="hold">
                                          <p:stCondLst>
                                            <p:cond delay="249"/>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250"/>
                                  </p:stCondLst>
                                  <p:childTnLst>
                                    <p:set>
                                      <p:cBhvr>
                                        <p:cTn id="73" dur="1" fill="hold">
                                          <p:stCondLst>
                                            <p:cond delay="249"/>
                                          </p:stCondLst>
                                        </p:cTn>
                                        <p:tgtEl>
                                          <p:spTgt spid="25"/>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nodeType="afterEffect">
                                  <p:stCondLst>
                                    <p:cond delay="250"/>
                                  </p:stCondLst>
                                  <p:childTnLst>
                                    <p:set>
                                      <p:cBhvr>
                                        <p:cTn id="76" dur="1" fill="hold">
                                          <p:stCondLst>
                                            <p:cond delay="249"/>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72" y="1725637"/>
            <a:ext cx="676548" cy="676548"/>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92" y="1664430"/>
            <a:ext cx="724193" cy="695606"/>
          </a:xfrm>
          <a:prstGeom prst="rect">
            <a:avLst/>
          </a:prstGeom>
        </p:spPr>
      </p:pic>
      <p:cxnSp>
        <p:nvCxnSpPr>
          <p:cNvPr id="13" name="Straight Connector 12">
            <a:extLst>
              <a:ext uri="{FF2B5EF4-FFF2-40B4-BE49-F238E27FC236}">
                <a16:creationId xmlns:a16="http://schemas.microsoft.com/office/drawing/2014/main" id="{79E58C78-3FFB-413F-866F-ECDB39DBEBBB}"/>
              </a:ext>
            </a:extLst>
          </p:cNvPr>
          <p:cNvCxnSpPr/>
          <p:nvPr/>
        </p:nvCxnSpPr>
        <p:spPr>
          <a:xfrm flipV="1">
            <a:off x="1031093" y="1309397"/>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174AB3-1C92-45D2-B5A4-8C4D4DC4505C}"/>
              </a:ext>
            </a:extLst>
          </p:cNvPr>
          <p:cNvCxnSpPr>
            <a:cxnSpLocks/>
          </p:cNvCxnSpPr>
          <p:nvPr/>
        </p:nvCxnSpPr>
        <p:spPr>
          <a:xfrm>
            <a:off x="1510778" y="1309397"/>
            <a:ext cx="44702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F0C1B-01BC-4F36-8501-02E14DE55508}"/>
              </a:ext>
            </a:extLst>
          </p:cNvPr>
          <p:cNvCxnSpPr/>
          <p:nvPr/>
        </p:nvCxnSpPr>
        <p:spPr>
          <a:xfrm>
            <a:off x="5966085" y="1309397"/>
            <a:ext cx="539646" cy="416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E697CD4-0DCE-4316-ABC6-8300E85FA31B}"/>
              </a:ext>
            </a:extLst>
          </p:cNvPr>
          <p:cNvSpPr txBox="1"/>
          <p:nvPr/>
        </p:nvSpPr>
        <p:spPr>
          <a:xfrm>
            <a:off x="719528" y="2593298"/>
            <a:ext cx="530915" cy="369332"/>
          </a:xfrm>
          <a:prstGeom prst="rect">
            <a:avLst/>
          </a:prstGeom>
          <a:noFill/>
        </p:spPr>
        <p:txBody>
          <a:bodyPr wrap="none" rtlCol="0">
            <a:spAutoFit/>
          </a:bodyPr>
          <a:lstStyle/>
          <a:p>
            <a:r>
              <a:rPr lang="en-US" dirty="0"/>
              <a:t>Phil</a:t>
            </a:r>
          </a:p>
        </p:txBody>
      </p:sp>
      <p:sp>
        <p:nvSpPr>
          <p:cNvPr id="32" name="TextBox 31">
            <a:extLst>
              <a:ext uri="{FF2B5EF4-FFF2-40B4-BE49-F238E27FC236}">
                <a16:creationId xmlns:a16="http://schemas.microsoft.com/office/drawing/2014/main" id="{D24AF39A-68D1-42AD-974E-E3544F2626C7}"/>
              </a:ext>
            </a:extLst>
          </p:cNvPr>
          <p:cNvSpPr txBox="1"/>
          <p:nvPr/>
        </p:nvSpPr>
        <p:spPr>
          <a:xfrm>
            <a:off x="6760564" y="2755483"/>
            <a:ext cx="570990" cy="369332"/>
          </a:xfrm>
          <a:prstGeom prst="rect">
            <a:avLst/>
          </a:prstGeom>
          <a:noFill/>
        </p:spPr>
        <p:txBody>
          <a:bodyPr wrap="none" rtlCol="0">
            <a:spAutoFit/>
          </a:bodyPr>
          <a:lstStyle/>
          <a:p>
            <a:r>
              <a:rPr lang="en-US" dirty="0"/>
              <a:t>Jack</a:t>
            </a:r>
          </a:p>
        </p:txBody>
      </p:sp>
      <p:sp>
        <p:nvSpPr>
          <p:cNvPr id="33" name="TextBox 32">
            <a:extLst>
              <a:ext uri="{FF2B5EF4-FFF2-40B4-BE49-F238E27FC236}">
                <a16:creationId xmlns:a16="http://schemas.microsoft.com/office/drawing/2014/main" id="{8200BB6D-38AD-4C8B-8792-A87826F3CB9E}"/>
              </a:ext>
            </a:extLst>
          </p:cNvPr>
          <p:cNvSpPr txBox="1"/>
          <p:nvPr/>
        </p:nvSpPr>
        <p:spPr>
          <a:xfrm>
            <a:off x="2822376" y="256784"/>
            <a:ext cx="3815019" cy="369332"/>
          </a:xfrm>
          <a:prstGeom prst="rect">
            <a:avLst/>
          </a:prstGeom>
          <a:noFill/>
        </p:spPr>
        <p:txBody>
          <a:bodyPr wrap="none" rtlCol="0">
            <a:spAutoFit/>
          </a:bodyPr>
          <a:lstStyle/>
          <a:p>
            <a:r>
              <a:rPr lang="en-US" dirty="0"/>
              <a:t>Phil is transferring the bit coin’s to Jack</a:t>
            </a:r>
          </a:p>
        </p:txBody>
      </p:sp>
      <p:pic>
        <p:nvPicPr>
          <p:cNvPr id="35" name="Picture 34">
            <a:extLst>
              <a:ext uri="{FF2B5EF4-FFF2-40B4-BE49-F238E27FC236}">
                <a16:creationId xmlns:a16="http://schemas.microsoft.com/office/drawing/2014/main" id="{CB3183CF-7689-4CF0-BDD4-85832481B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80088">
            <a:off x="2210853" y="665921"/>
            <a:ext cx="571718" cy="571718"/>
          </a:xfrm>
          <a:prstGeom prst="rect">
            <a:avLst/>
          </a:prstGeom>
        </p:spPr>
      </p:pic>
      <p:pic>
        <p:nvPicPr>
          <p:cNvPr id="39" name="Picture 38">
            <a:extLst>
              <a:ext uri="{FF2B5EF4-FFF2-40B4-BE49-F238E27FC236}">
                <a16:creationId xmlns:a16="http://schemas.microsoft.com/office/drawing/2014/main" id="{4D7E0A5A-BA6C-4CC8-946D-7D10FED84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23" y="2326583"/>
            <a:ext cx="648889" cy="771457"/>
          </a:xfrm>
          <a:prstGeom prst="rect">
            <a:avLst/>
          </a:prstGeom>
        </p:spPr>
      </p:pic>
      <p:pic>
        <p:nvPicPr>
          <p:cNvPr id="43" name="Picture 42">
            <a:extLst>
              <a:ext uri="{FF2B5EF4-FFF2-40B4-BE49-F238E27FC236}">
                <a16:creationId xmlns:a16="http://schemas.microsoft.com/office/drawing/2014/main" id="{3253D55B-0A66-450D-9843-76AB88946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562" y="1939728"/>
            <a:ext cx="648889" cy="792496"/>
          </a:xfrm>
          <a:prstGeom prst="rect">
            <a:avLst/>
          </a:prstGeom>
        </p:spPr>
      </p:pic>
      <p:pic>
        <p:nvPicPr>
          <p:cNvPr id="28" name="Picture 27">
            <a:extLst>
              <a:ext uri="{FF2B5EF4-FFF2-40B4-BE49-F238E27FC236}">
                <a16:creationId xmlns:a16="http://schemas.microsoft.com/office/drawing/2014/main" id="{6B3F59EF-DBFA-44ED-9F5D-2CA30B93B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080088">
            <a:off x="2862180" y="681898"/>
            <a:ext cx="571718" cy="571718"/>
          </a:xfrm>
          <a:prstGeom prst="rect">
            <a:avLst/>
          </a:prstGeom>
        </p:spPr>
      </p:pic>
      <p:sp>
        <p:nvSpPr>
          <p:cNvPr id="2" name="Cube 1">
            <a:extLst>
              <a:ext uri="{FF2B5EF4-FFF2-40B4-BE49-F238E27FC236}">
                <a16:creationId xmlns:a16="http://schemas.microsoft.com/office/drawing/2014/main" id="{F7E0AD5B-3F5C-4CD2-B3E0-D2511696A691}"/>
              </a:ext>
            </a:extLst>
          </p:cNvPr>
          <p:cNvSpPr/>
          <p:nvPr/>
        </p:nvSpPr>
        <p:spPr>
          <a:xfrm>
            <a:off x="2545805" y="2244786"/>
            <a:ext cx="2038034" cy="788662"/>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3" name="TextBox 2">
            <a:extLst>
              <a:ext uri="{FF2B5EF4-FFF2-40B4-BE49-F238E27FC236}">
                <a16:creationId xmlns:a16="http://schemas.microsoft.com/office/drawing/2014/main" id="{7027EB76-762C-4E1E-89EA-33EE76981B05}"/>
              </a:ext>
            </a:extLst>
          </p:cNvPr>
          <p:cNvSpPr txBox="1"/>
          <p:nvPr/>
        </p:nvSpPr>
        <p:spPr>
          <a:xfrm>
            <a:off x="2545804" y="2611832"/>
            <a:ext cx="1787092" cy="369332"/>
          </a:xfrm>
          <a:prstGeom prst="rect">
            <a:avLst/>
          </a:prstGeom>
          <a:noFill/>
        </p:spPr>
        <p:txBody>
          <a:bodyPr wrap="none" rtlCol="0">
            <a:spAutoFit/>
          </a:bodyPr>
          <a:lstStyle/>
          <a:p>
            <a:pPr algn="ctr"/>
            <a:r>
              <a:rPr lang="en-US" dirty="0">
                <a:solidFill>
                  <a:srgbClr val="002060"/>
                </a:solidFill>
              </a:rPr>
              <a:t>Phil -&gt; 2BT C Jack</a:t>
            </a:r>
          </a:p>
        </p:txBody>
      </p:sp>
      <p:sp>
        <p:nvSpPr>
          <p:cNvPr id="4" name="TextBox 3">
            <a:extLst>
              <a:ext uri="{FF2B5EF4-FFF2-40B4-BE49-F238E27FC236}">
                <a16:creationId xmlns:a16="http://schemas.microsoft.com/office/drawing/2014/main" id="{EE67601C-D6AB-4858-AB86-5A10DF6C6791}"/>
              </a:ext>
            </a:extLst>
          </p:cNvPr>
          <p:cNvSpPr txBox="1"/>
          <p:nvPr/>
        </p:nvSpPr>
        <p:spPr>
          <a:xfrm>
            <a:off x="670012" y="3824553"/>
            <a:ext cx="7002623" cy="369332"/>
          </a:xfrm>
          <a:prstGeom prst="rect">
            <a:avLst/>
          </a:prstGeom>
          <a:noFill/>
        </p:spPr>
        <p:txBody>
          <a:bodyPr wrap="none" rtlCol="0">
            <a:spAutoFit/>
          </a:bodyPr>
          <a:lstStyle/>
          <a:p>
            <a:r>
              <a:rPr lang="en-US" dirty="0"/>
              <a:t>Transaction details between them is </a:t>
            </a:r>
            <a:r>
              <a:rPr lang="en-US" b="1" dirty="0"/>
              <a:t>permanently inscribed in</a:t>
            </a:r>
            <a:r>
              <a:rPr lang="en-US" dirty="0"/>
              <a:t> this </a:t>
            </a:r>
            <a:r>
              <a:rPr lang="en-US" b="1" dirty="0"/>
              <a:t>block</a:t>
            </a:r>
          </a:p>
        </p:txBody>
      </p:sp>
    </p:spTree>
    <p:extLst>
      <p:ext uri="{BB962C8B-B14F-4D97-AF65-F5344CB8AC3E}">
        <p14:creationId xmlns:p14="http://schemas.microsoft.com/office/powerpoint/2010/main" val="20825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249"/>
                                          </p:stCondLst>
                                        </p:cTn>
                                        <p:tgtEl>
                                          <p:spTgt spid="1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2" grpId="0" animBg="1"/>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72" y="1725637"/>
            <a:ext cx="676548" cy="676548"/>
          </a:xfrm>
          <a:prstGeom prst="rect">
            <a:avLst/>
          </a:prstGeom>
        </p:spPr>
      </p:pic>
      <p:pic>
        <p:nvPicPr>
          <p:cNvPr id="7" name="Picture 6">
            <a:extLst>
              <a:ext uri="{FF2B5EF4-FFF2-40B4-BE49-F238E27FC236}">
                <a16:creationId xmlns:a16="http://schemas.microsoft.com/office/drawing/2014/main" id="{11B96F9E-BE2F-4D47-86AF-2E6A45D28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545" y="2063911"/>
            <a:ext cx="790895" cy="819481"/>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92" y="1664430"/>
            <a:ext cx="724193" cy="695606"/>
          </a:xfrm>
          <a:prstGeom prst="rect">
            <a:avLst/>
          </a:prstGeom>
        </p:spPr>
      </p:pic>
      <p:pic>
        <p:nvPicPr>
          <p:cNvPr id="11" name="Picture 10">
            <a:extLst>
              <a:ext uri="{FF2B5EF4-FFF2-40B4-BE49-F238E27FC236}">
                <a16:creationId xmlns:a16="http://schemas.microsoft.com/office/drawing/2014/main" id="{2FB6C81D-DF26-4C52-8809-28822D492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853" y="2012233"/>
            <a:ext cx="752779" cy="743250"/>
          </a:xfrm>
          <a:prstGeom prst="rect">
            <a:avLst/>
          </a:prstGeom>
        </p:spPr>
      </p:pic>
      <p:cxnSp>
        <p:nvCxnSpPr>
          <p:cNvPr id="13" name="Straight Connector 12">
            <a:extLst>
              <a:ext uri="{FF2B5EF4-FFF2-40B4-BE49-F238E27FC236}">
                <a16:creationId xmlns:a16="http://schemas.microsoft.com/office/drawing/2014/main" id="{79E58C78-3FFB-413F-866F-ECDB39DBEBBB}"/>
              </a:ext>
            </a:extLst>
          </p:cNvPr>
          <p:cNvCxnSpPr/>
          <p:nvPr/>
        </p:nvCxnSpPr>
        <p:spPr>
          <a:xfrm flipV="1">
            <a:off x="1031093" y="1309397"/>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174AB3-1C92-45D2-B5A4-8C4D4DC4505C}"/>
              </a:ext>
            </a:extLst>
          </p:cNvPr>
          <p:cNvCxnSpPr>
            <a:cxnSpLocks/>
          </p:cNvCxnSpPr>
          <p:nvPr/>
        </p:nvCxnSpPr>
        <p:spPr>
          <a:xfrm>
            <a:off x="1510778" y="1309397"/>
            <a:ext cx="44702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F0C1B-01BC-4F36-8501-02E14DE55508}"/>
              </a:ext>
            </a:extLst>
          </p:cNvPr>
          <p:cNvCxnSpPr/>
          <p:nvPr/>
        </p:nvCxnSpPr>
        <p:spPr>
          <a:xfrm>
            <a:off x="5966085" y="1309397"/>
            <a:ext cx="539646" cy="416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15050C-84E7-4E33-BA51-8AF1815E35A5}"/>
              </a:ext>
            </a:extLst>
          </p:cNvPr>
          <p:cNvCxnSpPr/>
          <p:nvPr/>
        </p:nvCxnSpPr>
        <p:spPr>
          <a:xfrm flipV="1">
            <a:off x="2723789" y="1654171"/>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B19482-99BF-4287-8E7B-97232B0F1E34}"/>
              </a:ext>
            </a:extLst>
          </p:cNvPr>
          <p:cNvCxnSpPr>
            <a:cxnSpLocks/>
          </p:cNvCxnSpPr>
          <p:nvPr/>
        </p:nvCxnSpPr>
        <p:spPr>
          <a:xfrm>
            <a:off x="3203474" y="1646932"/>
            <a:ext cx="22229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C3D03F-24D3-4EC0-93FE-63AE28C1EBD9}"/>
              </a:ext>
            </a:extLst>
          </p:cNvPr>
          <p:cNvCxnSpPr>
            <a:cxnSpLocks/>
          </p:cNvCxnSpPr>
          <p:nvPr/>
        </p:nvCxnSpPr>
        <p:spPr>
          <a:xfrm>
            <a:off x="5432651" y="1644946"/>
            <a:ext cx="890411" cy="353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B5F06E-6384-436A-A76F-0FD246EA9AFE}"/>
              </a:ext>
            </a:extLst>
          </p:cNvPr>
          <p:cNvCxnSpPr>
            <a:cxnSpLocks/>
          </p:cNvCxnSpPr>
          <p:nvPr/>
        </p:nvCxnSpPr>
        <p:spPr>
          <a:xfrm flipH="1" flipV="1">
            <a:off x="4555488" y="2848557"/>
            <a:ext cx="460714" cy="2795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1186A7A-AD42-47B5-9260-868758CAD77C}"/>
              </a:ext>
            </a:extLst>
          </p:cNvPr>
          <p:cNvCxnSpPr>
            <a:cxnSpLocks/>
          </p:cNvCxnSpPr>
          <p:nvPr/>
        </p:nvCxnSpPr>
        <p:spPr>
          <a:xfrm>
            <a:off x="5001212" y="3113100"/>
            <a:ext cx="9798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14437F-6454-4DEB-95C3-4FBE61112EC5}"/>
              </a:ext>
            </a:extLst>
          </p:cNvPr>
          <p:cNvCxnSpPr>
            <a:cxnSpLocks/>
          </p:cNvCxnSpPr>
          <p:nvPr/>
        </p:nvCxnSpPr>
        <p:spPr>
          <a:xfrm flipV="1">
            <a:off x="5981593" y="2430175"/>
            <a:ext cx="524138" cy="682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E697CD4-0DCE-4316-ABC6-8300E85FA31B}"/>
              </a:ext>
            </a:extLst>
          </p:cNvPr>
          <p:cNvSpPr txBox="1"/>
          <p:nvPr/>
        </p:nvSpPr>
        <p:spPr>
          <a:xfrm>
            <a:off x="719528" y="2593298"/>
            <a:ext cx="530915" cy="369332"/>
          </a:xfrm>
          <a:prstGeom prst="rect">
            <a:avLst/>
          </a:prstGeom>
          <a:noFill/>
        </p:spPr>
        <p:txBody>
          <a:bodyPr wrap="none" rtlCol="0">
            <a:spAutoFit/>
          </a:bodyPr>
          <a:lstStyle/>
          <a:p>
            <a:r>
              <a:rPr lang="en-US" dirty="0"/>
              <a:t>Phil</a:t>
            </a:r>
          </a:p>
        </p:txBody>
      </p:sp>
      <p:sp>
        <p:nvSpPr>
          <p:cNvPr id="30" name="TextBox 29">
            <a:extLst>
              <a:ext uri="{FF2B5EF4-FFF2-40B4-BE49-F238E27FC236}">
                <a16:creationId xmlns:a16="http://schemas.microsoft.com/office/drawing/2014/main" id="{91825633-C12E-42C1-9B4F-9F620DB767A2}"/>
              </a:ext>
            </a:extLst>
          </p:cNvPr>
          <p:cNvSpPr txBox="1"/>
          <p:nvPr/>
        </p:nvSpPr>
        <p:spPr>
          <a:xfrm>
            <a:off x="2398426" y="3113100"/>
            <a:ext cx="513602" cy="369332"/>
          </a:xfrm>
          <a:prstGeom prst="rect">
            <a:avLst/>
          </a:prstGeom>
          <a:noFill/>
        </p:spPr>
        <p:txBody>
          <a:bodyPr wrap="none" rtlCol="0">
            <a:spAutoFit/>
          </a:bodyPr>
          <a:lstStyle/>
          <a:p>
            <a:r>
              <a:rPr lang="en-US" dirty="0"/>
              <a:t>Ted</a:t>
            </a:r>
          </a:p>
        </p:txBody>
      </p:sp>
      <p:sp>
        <p:nvSpPr>
          <p:cNvPr id="31" name="TextBox 30">
            <a:extLst>
              <a:ext uri="{FF2B5EF4-FFF2-40B4-BE49-F238E27FC236}">
                <a16:creationId xmlns:a16="http://schemas.microsoft.com/office/drawing/2014/main" id="{C58B031E-2166-4E7F-B82E-260AB2AF23EC}"/>
              </a:ext>
            </a:extLst>
          </p:cNvPr>
          <p:cNvSpPr txBox="1"/>
          <p:nvPr/>
        </p:nvSpPr>
        <p:spPr>
          <a:xfrm>
            <a:off x="4165545" y="3429000"/>
            <a:ext cx="585417" cy="369332"/>
          </a:xfrm>
          <a:prstGeom prst="rect">
            <a:avLst/>
          </a:prstGeom>
          <a:noFill/>
        </p:spPr>
        <p:txBody>
          <a:bodyPr wrap="none" rtlCol="0">
            <a:spAutoFit/>
          </a:bodyPr>
          <a:lstStyle/>
          <a:p>
            <a:r>
              <a:rPr lang="en-US" dirty="0"/>
              <a:t>Sam</a:t>
            </a:r>
          </a:p>
        </p:txBody>
      </p:sp>
      <p:sp>
        <p:nvSpPr>
          <p:cNvPr id="32" name="TextBox 31">
            <a:extLst>
              <a:ext uri="{FF2B5EF4-FFF2-40B4-BE49-F238E27FC236}">
                <a16:creationId xmlns:a16="http://schemas.microsoft.com/office/drawing/2014/main" id="{D24AF39A-68D1-42AD-974E-E3544F2626C7}"/>
              </a:ext>
            </a:extLst>
          </p:cNvPr>
          <p:cNvSpPr txBox="1"/>
          <p:nvPr/>
        </p:nvSpPr>
        <p:spPr>
          <a:xfrm>
            <a:off x="6760564" y="2755483"/>
            <a:ext cx="570990" cy="369332"/>
          </a:xfrm>
          <a:prstGeom prst="rect">
            <a:avLst/>
          </a:prstGeom>
          <a:noFill/>
        </p:spPr>
        <p:txBody>
          <a:bodyPr wrap="none" rtlCol="0">
            <a:spAutoFit/>
          </a:bodyPr>
          <a:lstStyle/>
          <a:p>
            <a:r>
              <a:rPr lang="en-US" dirty="0"/>
              <a:t>Jack</a:t>
            </a:r>
          </a:p>
        </p:txBody>
      </p:sp>
      <p:sp>
        <p:nvSpPr>
          <p:cNvPr id="33" name="TextBox 32">
            <a:extLst>
              <a:ext uri="{FF2B5EF4-FFF2-40B4-BE49-F238E27FC236}">
                <a16:creationId xmlns:a16="http://schemas.microsoft.com/office/drawing/2014/main" id="{8200BB6D-38AD-4C8B-8792-A87826F3CB9E}"/>
              </a:ext>
            </a:extLst>
          </p:cNvPr>
          <p:cNvSpPr txBox="1"/>
          <p:nvPr/>
        </p:nvSpPr>
        <p:spPr>
          <a:xfrm>
            <a:off x="2587242" y="196752"/>
            <a:ext cx="2137188" cy="369332"/>
          </a:xfrm>
          <a:prstGeom prst="rect">
            <a:avLst/>
          </a:prstGeom>
          <a:noFill/>
        </p:spPr>
        <p:txBody>
          <a:bodyPr wrap="none" rtlCol="0">
            <a:spAutoFit/>
          </a:bodyPr>
          <a:lstStyle/>
          <a:p>
            <a:r>
              <a:rPr lang="en-US" dirty="0"/>
              <a:t>All are paying to Jack</a:t>
            </a:r>
          </a:p>
        </p:txBody>
      </p:sp>
      <p:pic>
        <p:nvPicPr>
          <p:cNvPr id="35" name="Picture 34">
            <a:extLst>
              <a:ext uri="{FF2B5EF4-FFF2-40B4-BE49-F238E27FC236}">
                <a16:creationId xmlns:a16="http://schemas.microsoft.com/office/drawing/2014/main" id="{CB3183CF-7689-4CF0-BDD4-85832481B0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210853" y="665921"/>
            <a:ext cx="571718" cy="571718"/>
          </a:xfrm>
          <a:prstGeom prst="rect">
            <a:avLst/>
          </a:prstGeom>
        </p:spPr>
      </p:pic>
      <p:pic>
        <p:nvPicPr>
          <p:cNvPr id="36" name="Picture 35">
            <a:extLst>
              <a:ext uri="{FF2B5EF4-FFF2-40B4-BE49-F238E27FC236}">
                <a16:creationId xmlns:a16="http://schemas.microsoft.com/office/drawing/2014/main" id="{2476BEDD-D225-4117-B23B-970FD5515B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988343" y="1834068"/>
            <a:ext cx="571718" cy="571718"/>
          </a:xfrm>
          <a:prstGeom prst="rect">
            <a:avLst/>
          </a:prstGeom>
        </p:spPr>
      </p:pic>
      <p:pic>
        <p:nvPicPr>
          <p:cNvPr id="37" name="Picture 36">
            <a:extLst>
              <a:ext uri="{FF2B5EF4-FFF2-40B4-BE49-F238E27FC236}">
                <a16:creationId xmlns:a16="http://schemas.microsoft.com/office/drawing/2014/main" id="{789B32B4-A558-490F-8F9F-440F5F595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5416973" y="3237375"/>
            <a:ext cx="571718" cy="571718"/>
          </a:xfrm>
          <a:prstGeom prst="rect">
            <a:avLst/>
          </a:prstGeom>
        </p:spPr>
      </p:pic>
      <p:pic>
        <p:nvPicPr>
          <p:cNvPr id="39" name="Picture 38">
            <a:extLst>
              <a:ext uri="{FF2B5EF4-FFF2-40B4-BE49-F238E27FC236}">
                <a16:creationId xmlns:a16="http://schemas.microsoft.com/office/drawing/2014/main" id="{4D7E0A5A-BA6C-4CC8-946D-7D10FED849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23" y="2326583"/>
            <a:ext cx="648889" cy="771457"/>
          </a:xfrm>
          <a:prstGeom prst="rect">
            <a:avLst/>
          </a:prstGeom>
        </p:spPr>
      </p:pic>
      <p:pic>
        <p:nvPicPr>
          <p:cNvPr id="40" name="Picture 39">
            <a:extLst>
              <a:ext uri="{FF2B5EF4-FFF2-40B4-BE49-F238E27FC236}">
                <a16:creationId xmlns:a16="http://schemas.microsoft.com/office/drawing/2014/main" id="{204781AC-4D1E-453F-B63C-4ECC6C3D45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0239" y="2777964"/>
            <a:ext cx="648889" cy="771457"/>
          </a:xfrm>
          <a:prstGeom prst="rect">
            <a:avLst/>
          </a:prstGeom>
        </p:spPr>
      </p:pic>
      <p:pic>
        <p:nvPicPr>
          <p:cNvPr id="41" name="Picture 40">
            <a:extLst>
              <a:ext uri="{FF2B5EF4-FFF2-40B4-BE49-F238E27FC236}">
                <a16:creationId xmlns:a16="http://schemas.microsoft.com/office/drawing/2014/main" id="{715EAA54-C9CE-4804-B265-0E84F4CB2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760" y="2727371"/>
            <a:ext cx="648889" cy="771457"/>
          </a:xfrm>
          <a:prstGeom prst="rect">
            <a:avLst/>
          </a:prstGeom>
        </p:spPr>
      </p:pic>
      <p:pic>
        <p:nvPicPr>
          <p:cNvPr id="43" name="Picture 42">
            <a:extLst>
              <a:ext uri="{FF2B5EF4-FFF2-40B4-BE49-F238E27FC236}">
                <a16:creationId xmlns:a16="http://schemas.microsoft.com/office/drawing/2014/main" id="{3253D55B-0A66-450D-9843-76AB889466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5562" y="1766294"/>
            <a:ext cx="790895" cy="965930"/>
          </a:xfrm>
          <a:prstGeom prst="rect">
            <a:avLst/>
          </a:prstGeom>
        </p:spPr>
      </p:pic>
      <p:sp>
        <p:nvSpPr>
          <p:cNvPr id="44" name="Cube 43">
            <a:extLst>
              <a:ext uri="{FF2B5EF4-FFF2-40B4-BE49-F238E27FC236}">
                <a16:creationId xmlns:a16="http://schemas.microsoft.com/office/drawing/2014/main" id="{E0EABB8A-A143-46BF-8EA4-A4BE6EB55262}"/>
              </a:ext>
            </a:extLst>
          </p:cNvPr>
          <p:cNvSpPr/>
          <p:nvPr/>
        </p:nvSpPr>
        <p:spPr>
          <a:xfrm>
            <a:off x="3130792" y="4171664"/>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6" name="TextBox 45">
            <a:extLst>
              <a:ext uri="{FF2B5EF4-FFF2-40B4-BE49-F238E27FC236}">
                <a16:creationId xmlns:a16="http://schemas.microsoft.com/office/drawing/2014/main" id="{438961D0-39D1-45C1-815F-6719F5C4FD69}"/>
              </a:ext>
            </a:extLst>
          </p:cNvPr>
          <p:cNvSpPr txBox="1"/>
          <p:nvPr/>
        </p:nvSpPr>
        <p:spPr>
          <a:xfrm>
            <a:off x="3299279" y="4874669"/>
            <a:ext cx="1487908" cy="369332"/>
          </a:xfrm>
          <a:prstGeom prst="rect">
            <a:avLst/>
          </a:prstGeom>
          <a:noFill/>
        </p:spPr>
        <p:txBody>
          <a:bodyPr wrap="none" rtlCol="0">
            <a:spAutoFit/>
          </a:bodyPr>
          <a:lstStyle/>
          <a:p>
            <a:pPr algn="ctr"/>
            <a:r>
              <a:rPr lang="en-US" dirty="0">
                <a:solidFill>
                  <a:srgbClr val="002060"/>
                </a:solidFill>
              </a:rPr>
              <a:t>Jack: 9  Phil: 1</a:t>
            </a:r>
          </a:p>
        </p:txBody>
      </p:sp>
      <p:sp>
        <p:nvSpPr>
          <p:cNvPr id="47" name="TextBox 46">
            <a:extLst>
              <a:ext uri="{FF2B5EF4-FFF2-40B4-BE49-F238E27FC236}">
                <a16:creationId xmlns:a16="http://schemas.microsoft.com/office/drawing/2014/main" id="{E4926E72-A38D-433D-BEF7-0B7DBACA89D1}"/>
              </a:ext>
            </a:extLst>
          </p:cNvPr>
          <p:cNvSpPr txBox="1"/>
          <p:nvPr/>
        </p:nvSpPr>
        <p:spPr>
          <a:xfrm>
            <a:off x="3288231" y="5176969"/>
            <a:ext cx="1485022" cy="369332"/>
          </a:xfrm>
          <a:prstGeom prst="rect">
            <a:avLst/>
          </a:prstGeom>
          <a:noFill/>
        </p:spPr>
        <p:txBody>
          <a:bodyPr wrap="none" rtlCol="0">
            <a:spAutoFit/>
          </a:bodyPr>
          <a:lstStyle/>
          <a:p>
            <a:pPr algn="ctr"/>
            <a:r>
              <a:rPr lang="en-US" dirty="0">
                <a:solidFill>
                  <a:srgbClr val="002060"/>
                </a:solidFill>
              </a:rPr>
              <a:t>Ted: 1  Sam: 3</a:t>
            </a:r>
          </a:p>
        </p:txBody>
      </p:sp>
      <p:sp>
        <p:nvSpPr>
          <p:cNvPr id="48" name="Cube 47">
            <a:extLst>
              <a:ext uri="{FF2B5EF4-FFF2-40B4-BE49-F238E27FC236}">
                <a16:creationId xmlns:a16="http://schemas.microsoft.com/office/drawing/2014/main" id="{AFCC12A7-3DAB-4D51-9CB1-8C056443FF31}"/>
              </a:ext>
            </a:extLst>
          </p:cNvPr>
          <p:cNvSpPr/>
          <p:nvPr/>
        </p:nvSpPr>
        <p:spPr>
          <a:xfrm>
            <a:off x="6505731" y="4127007"/>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9" name="TextBox 48">
            <a:extLst>
              <a:ext uri="{FF2B5EF4-FFF2-40B4-BE49-F238E27FC236}">
                <a16:creationId xmlns:a16="http://schemas.microsoft.com/office/drawing/2014/main" id="{055E0FFE-79B3-4C71-8CEB-AF7EDEC0FD25}"/>
              </a:ext>
            </a:extLst>
          </p:cNvPr>
          <p:cNvSpPr txBox="1"/>
          <p:nvPr/>
        </p:nvSpPr>
        <p:spPr>
          <a:xfrm>
            <a:off x="3148039" y="4542402"/>
            <a:ext cx="1769780" cy="369332"/>
          </a:xfrm>
          <a:prstGeom prst="rect">
            <a:avLst/>
          </a:prstGeom>
          <a:noFill/>
        </p:spPr>
        <p:txBody>
          <a:bodyPr wrap="none" rtlCol="0">
            <a:spAutoFit/>
          </a:bodyPr>
          <a:lstStyle/>
          <a:p>
            <a:pPr algn="ctr"/>
            <a:r>
              <a:rPr lang="en-US" dirty="0">
                <a:solidFill>
                  <a:srgbClr val="002060"/>
                </a:solidFill>
              </a:rPr>
              <a:t>Ted -&gt; 2BT C Jack</a:t>
            </a:r>
          </a:p>
        </p:txBody>
      </p:sp>
      <p:sp>
        <p:nvSpPr>
          <p:cNvPr id="50" name="TextBox 49">
            <a:extLst>
              <a:ext uri="{FF2B5EF4-FFF2-40B4-BE49-F238E27FC236}">
                <a16:creationId xmlns:a16="http://schemas.microsoft.com/office/drawing/2014/main" id="{C5931DF5-193A-43E0-9A04-96CF3198A88C}"/>
              </a:ext>
            </a:extLst>
          </p:cNvPr>
          <p:cNvSpPr txBox="1"/>
          <p:nvPr/>
        </p:nvSpPr>
        <p:spPr>
          <a:xfrm>
            <a:off x="6615709" y="4830012"/>
            <a:ext cx="1604927" cy="369332"/>
          </a:xfrm>
          <a:prstGeom prst="rect">
            <a:avLst/>
          </a:prstGeom>
          <a:noFill/>
        </p:spPr>
        <p:txBody>
          <a:bodyPr wrap="none" rtlCol="0">
            <a:spAutoFit/>
          </a:bodyPr>
          <a:lstStyle/>
          <a:p>
            <a:pPr algn="ctr"/>
            <a:r>
              <a:rPr lang="en-US" dirty="0">
                <a:solidFill>
                  <a:srgbClr val="002060"/>
                </a:solidFill>
              </a:rPr>
              <a:t>Jack: 11  Phil: 1</a:t>
            </a:r>
          </a:p>
        </p:txBody>
      </p:sp>
      <p:sp>
        <p:nvSpPr>
          <p:cNvPr id="51" name="TextBox 50">
            <a:extLst>
              <a:ext uri="{FF2B5EF4-FFF2-40B4-BE49-F238E27FC236}">
                <a16:creationId xmlns:a16="http://schemas.microsoft.com/office/drawing/2014/main" id="{15ABBA82-CC7F-43FF-9A32-4D6349B3751D}"/>
              </a:ext>
            </a:extLst>
          </p:cNvPr>
          <p:cNvSpPr txBox="1"/>
          <p:nvPr/>
        </p:nvSpPr>
        <p:spPr>
          <a:xfrm>
            <a:off x="6663170" y="5132312"/>
            <a:ext cx="1485023" cy="369332"/>
          </a:xfrm>
          <a:prstGeom prst="rect">
            <a:avLst/>
          </a:prstGeom>
          <a:noFill/>
        </p:spPr>
        <p:txBody>
          <a:bodyPr wrap="none" rtlCol="0">
            <a:spAutoFit/>
          </a:bodyPr>
          <a:lstStyle/>
          <a:p>
            <a:pPr algn="ctr"/>
            <a:r>
              <a:rPr lang="en-US" dirty="0">
                <a:solidFill>
                  <a:srgbClr val="002060"/>
                </a:solidFill>
              </a:rPr>
              <a:t>Sam: 1  Ted: 1</a:t>
            </a:r>
          </a:p>
        </p:txBody>
      </p:sp>
      <p:pic>
        <p:nvPicPr>
          <p:cNvPr id="52" name="Picture 51">
            <a:extLst>
              <a:ext uri="{FF2B5EF4-FFF2-40B4-BE49-F238E27FC236}">
                <a16:creationId xmlns:a16="http://schemas.microsoft.com/office/drawing/2014/main" id="{12F0AF22-41AE-4612-AF33-E680FC87D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862180" y="681898"/>
            <a:ext cx="571718" cy="571718"/>
          </a:xfrm>
          <a:prstGeom prst="rect">
            <a:avLst/>
          </a:prstGeom>
        </p:spPr>
      </p:pic>
      <p:sp>
        <p:nvSpPr>
          <p:cNvPr id="2" name="Oval 1">
            <a:extLst>
              <a:ext uri="{FF2B5EF4-FFF2-40B4-BE49-F238E27FC236}">
                <a16:creationId xmlns:a16="http://schemas.microsoft.com/office/drawing/2014/main" id="{D87B5B17-E1AF-4E1F-9722-05A1CA8B17B9}"/>
              </a:ext>
            </a:extLst>
          </p:cNvPr>
          <p:cNvSpPr/>
          <p:nvPr/>
        </p:nvSpPr>
        <p:spPr>
          <a:xfrm>
            <a:off x="7381152" y="2270219"/>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7</a:t>
            </a:r>
          </a:p>
        </p:txBody>
      </p:sp>
      <p:pic>
        <p:nvPicPr>
          <p:cNvPr id="53" name="Picture 52">
            <a:extLst>
              <a:ext uri="{FF2B5EF4-FFF2-40B4-BE49-F238E27FC236}">
                <a16:creationId xmlns:a16="http://schemas.microsoft.com/office/drawing/2014/main" id="{BCE284A3-5ED1-4411-8BFE-C84AC1A57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3554457" y="1752833"/>
            <a:ext cx="571718" cy="571718"/>
          </a:xfrm>
          <a:prstGeom prst="rect">
            <a:avLst/>
          </a:prstGeom>
        </p:spPr>
      </p:pic>
      <p:pic>
        <p:nvPicPr>
          <p:cNvPr id="54" name="Picture 53">
            <a:extLst>
              <a:ext uri="{FF2B5EF4-FFF2-40B4-BE49-F238E27FC236}">
                <a16:creationId xmlns:a16="http://schemas.microsoft.com/office/drawing/2014/main" id="{56BE9041-B8D2-4BEB-ACF2-B0E2E6AB15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6060132" y="3164620"/>
            <a:ext cx="571718" cy="571718"/>
          </a:xfrm>
          <a:prstGeom prst="rect">
            <a:avLst/>
          </a:prstGeom>
        </p:spPr>
      </p:pic>
      <p:sp>
        <p:nvSpPr>
          <p:cNvPr id="55" name="Oval 54">
            <a:extLst>
              <a:ext uri="{FF2B5EF4-FFF2-40B4-BE49-F238E27FC236}">
                <a16:creationId xmlns:a16="http://schemas.microsoft.com/office/drawing/2014/main" id="{210F867E-902A-4DFA-ADE3-A38D04E02ABE}"/>
              </a:ext>
            </a:extLst>
          </p:cNvPr>
          <p:cNvSpPr/>
          <p:nvPr/>
        </p:nvSpPr>
        <p:spPr>
          <a:xfrm>
            <a:off x="144462" y="2665194"/>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56" name="Oval 55">
            <a:extLst>
              <a:ext uri="{FF2B5EF4-FFF2-40B4-BE49-F238E27FC236}">
                <a16:creationId xmlns:a16="http://schemas.microsoft.com/office/drawing/2014/main" id="{992B62BA-6796-4B47-A4E8-FAE523B71173}"/>
              </a:ext>
            </a:extLst>
          </p:cNvPr>
          <p:cNvSpPr/>
          <p:nvPr/>
        </p:nvSpPr>
        <p:spPr>
          <a:xfrm>
            <a:off x="7357251" y="2280223"/>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a:t>
            </a:r>
          </a:p>
        </p:txBody>
      </p:sp>
      <p:sp>
        <p:nvSpPr>
          <p:cNvPr id="57" name="Oval 56">
            <a:extLst>
              <a:ext uri="{FF2B5EF4-FFF2-40B4-BE49-F238E27FC236}">
                <a16:creationId xmlns:a16="http://schemas.microsoft.com/office/drawing/2014/main" id="{81DF3FDF-AEE5-40C7-8F25-3C3E671601FE}"/>
              </a:ext>
            </a:extLst>
          </p:cNvPr>
          <p:cNvSpPr/>
          <p:nvPr/>
        </p:nvSpPr>
        <p:spPr>
          <a:xfrm>
            <a:off x="1839445" y="3070805"/>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58" name="Oval 57">
            <a:extLst>
              <a:ext uri="{FF2B5EF4-FFF2-40B4-BE49-F238E27FC236}">
                <a16:creationId xmlns:a16="http://schemas.microsoft.com/office/drawing/2014/main" id="{DF461E3B-17AD-4AA0-B55A-9107AE2852F1}"/>
              </a:ext>
            </a:extLst>
          </p:cNvPr>
          <p:cNvSpPr/>
          <p:nvPr/>
        </p:nvSpPr>
        <p:spPr>
          <a:xfrm>
            <a:off x="7281127" y="2220921"/>
            <a:ext cx="648889" cy="369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sp>
        <p:nvSpPr>
          <p:cNvPr id="59" name="Oval 58">
            <a:extLst>
              <a:ext uri="{FF2B5EF4-FFF2-40B4-BE49-F238E27FC236}">
                <a16:creationId xmlns:a16="http://schemas.microsoft.com/office/drawing/2014/main" id="{95DADFA3-5F40-4C22-9363-68D7B722B264}"/>
              </a:ext>
            </a:extLst>
          </p:cNvPr>
          <p:cNvSpPr/>
          <p:nvPr/>
        </p:nvSpPr>
        <p:spPr>
          <a:xfrm>
            <a:off x="3625862" y="3044407"/>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pic>
        <p:nvPicPr>
          <p:cNvPr id="8" name="Picture 7">
            <a:extLst>
              <a:ext uri="{FF2B5EF4-FFF2-40B4-BE49-F238E27FC236}">
                <a16:creationId xmlns:a16="http://schemas.microsoft.com/office/drawing/2014/main" id="{A9A99D90-310A-4AC0-9013-D4CB26779E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26039">
            <a:off x="1884429" y="5233167"/>
            <a:ext cx="1247949" cy="419158"/>
          </a:xfrm>
          <a:prstGeom prst="rect">
            <a:avLst/>
          </a:prstGeom>
        </p:spPr>
      </p:pic>
      <p:pic>
        <p:nvPicPr>
          <p:cNvPr id="60" name="Picture 59">
            <a:extLst>
              <a:ext uri="{FF2B5EF4-FFF2-40B4-BE49-F238E27FC236}">
                <a16:creationId xmlns:a16="http://schemas.microsoft.com/office/drawing/2014/main" id="{1BA14420-67DD-4683-9605-38E8DC1844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93490">
            <a:off x="5260922" y="5210832"/>
            <a:ext cx="1247949" cy="419158"/>
          </a:xfrm>
          <a:prstGeom prst="rect">
            <a:avLst/>
          </a:prstGeom>
        </p:spPr>
      </p:pic>
      <p:sp>
        <p:nvSpPr>
          <p:cNvPr id="61" name="Cube 60">
            <a:extLst>
              <a:ext uri="{FF2B5EF4-FFF2-40B4-BE49-F238E27FC236}">
                <a16:creationId xmlns:a16="http://schemas.microsoft.com/office/drawing/2014/main" id="{7D31CAE6-A79B-4234-9876-229FC274BD5B}"/>
              </a:ext>
            </a:extLst>
          </p:cNvPr>
          <p:cNvSpPr/>
          <p:nvPr/>
        </p:nvSpPr>
        <p:spPr>
          <a:xfrm>
            <a:off x="-61251" y="3983681"/>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2" name="TextBox 61">
            <a:extLst>
              <a:ext uri="{FF2B5EF4-FFF2-40B4-BE49-F238E27FC236}">
                <a16:creationId xmlns:a16="http://schemas.microsoft.com/office/drawing/2014/main" id="{0DEC0237-85FD-4A11-9D2C-5D2841F10279}"/>
              </a:ext>
            </a:extLst>
          </p:cNvPr>
          <p:cNvSpPr txBox="1"/>
          <p:nvPr/>
        </p:nvSpPr>
        <p:spPr>
          <a:xfrm>
            <a:off x="-61252" y="4350728"/>
            <a:ext cx="1787092" cy="369332"/>
          </a:xfrm>
          <a:prstGeom prst="rect">
            <a:avLst/>
          </a:prstGeom>
          <a:noFill/>
        </p:spPr>
        <p:txBody>
          <a:bodyPr wrap="none" rtlCol="0">
            <a:spAutoFit/>
          </a:bodyPr>
          <a:lstStyle/>
          <a:p>
            <a:pPr algn="ctr"/>
            <a:r>
              <a:rPr lang="en-US" dirty="0">
                <a:solidFill>
                  <a:srgbClr val="002060"/>
                </a:solidFill>
              </a:rPr>
              <a:t>Phil -&gt; 2BT C Jack</a:t>
            </a:r>
          </a:p>
        </p:txBody>
      </p:sp>
      <p:sp>
        <p:nvSpPr>
          <p:cNvPr id="63" name="TextBox 62">
            <a:extLst>
              <a:ext uri="{FF2B5EF4-FFF2-40B4-BE49-F238E27FC236}">
                <a16:creationId xmlns:a16="http://schemas.microsoft.com/office/drawing/2014/main" id="{637937E1-B592-4153-B159-0CC93E40335C}"/>
              </a:ext>
            </a:extLst>
          </p:cNvPr>
          <p:cNvSpPr txBox="1"/>
          <p:nvPr/>
        </p:nvSpPr>
        <p:spPr>
          <a:xfrm>
            <a:off x="107236" y="4686686"/>
            <a:ext cx="1487908" cy="369332"/>
          </a:xfrm>
          <a:prstGeom prst="rect">
            <a:avLst/>
          </a:prstGeom>
          <a:noFill/>
        </p:spPr>
        <p:txBody>
          <a:bodyPr wrap="none" rtlCol="0">
            <a:spAutoFit/>
          </a:bodyPr>
          <a:lstStyle/>
          <a:p>
            <a:pPr algn="ctr"/>
            <a:r>
              <a:rPr lang="en-US" dirty="0">
                <a:solidFill>
                  <a:srgbClr val="002060"/>
                </a:solidFill>
              </a:rPr>
              <a:t>Jack: 7  Phil: 1</a:t>
            </a:r>
          </a:p>
        </p:txBody>
      </p:sp>
      <p:sp>
        <p:nvSpPr>
          <p:cNvPr id="64" name="TextBox 63">
            <a:extLst>
              <a:ext uri="{FF2B5EF4-FFF2-40B4-BE49-F238E27FC236}">
                <a16:creationId xmlns:a16="http://schemas.microsoft.com/office/drawing/2014/main" id="{3AA015BB-86AE-405D-B86A-E9DE3D070D62}"/>
              </a:ext>
            </a:extLst>
          </p:cNvPr>
          <p:cNvSpPr txBox="1"/>
          <p:nvPr/>
        </p:nvSpPr>
        <p:spPr>
          <a:xfrm>
            <a:off x="96188" y="4988986"/>
            <a:ext cx="1485023" cy="369332"/>
          </a:xfrm>
          <a:prstGeom prst="rect">
            <a:avLst/>
          </a:prstGeom>
          <a:noFill/>
        </p:spPr>
        <p:txBody>
          <a:bodyPr wrap="none" rtlCol="0">
            <a:spAutoFit/>
          </a:bodyPr>
          <a:lstStyle/>
          <a:p>
            <a:pPr algn="ctr"/>
            <a:r>
              <a:rPr lang="en-US" dirty="0">
                <a:solidFill>
                  <a:srgbClr val="002060"/>
                </a:solidFill>
              </a:rPr>
              <a:t>Sam: 3  Ted: 3</a:t>
            </a:r>
          </a:p>
        </p:txBody>
      </p:sp>
      <p:sp>
        <p:nvSpPr>
          <p:cNvPr id="65" name="TextBox 64">
            <a:extLst>
              <a:ext uri="{FF2B5EF4-FFF2-40B4-BE49-F238E27FC236}">
                <a16:creationId xmlns:a16="http://schemas.microsoft.com/office/drawing/2014/main" id="{CB65286E-2A71-46E0-939F-0A3F9963B9E2}"/>
              </a:ext>
            </a:extLst>
          </p:cNvPr>
          <p:cNvSpPr txBox="1"/>
          <p:nvPr/>
        </p:nvSpPr>
        <p:spPr>
          <a:xfrm>
            <a:off x="6528725" y="4548726"/>
            <a:ext cx="1913730" cy="369332"/>
          </a:xfrm>
          <a:prstGeom prst="rect">
            <a:avLst/>
          </a:prstGeom>
          <a:noFill/>
        </p:spPr>
        <p:txBody>
          <a:bodyPr wrap="none" rtlCol="0">
            <a:spAutoFit/>
          </a:bodyPr>
          <a:lstStyle/>
          <a:p>
            <a:pPr algn="ctr"/>
            <a:r>
              <a:rPr lang="en-US" dirty="0">
                <a:solidFill>
                  <a:srgbClr val="002060"/>
                </a:solidFill>
              </a:rPr>
              <a:t>Sam -&gt; 2BT C Jack</a:t>
            </a:r>
          </a:p>
        </p:txBody>
      </p:sp>
    </p:spTree>
    <p:extLst>
      <p:ext uri="{BB962C8B-B14F-4D97-AF65-F5344CB8AC3E}">
        <p14:creationId xmlns:p14="http://schemas.microsoft.com/office/powerpoint/2010/main" val="410520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47" grpId="0"/>
      <p:bldP spid="48" grpId="0" animBg="1"/>
      <p:bldP spid="49" grpId="0"/>
      <p:bldP spid="50" grpId="0"/>
      <p:bldP spid="51" grpId="0"/>
      <p:bldP spid="2" grpId="0" animBg="1"/>
      <p:bldP spid="55" grpId="0" animBg="1"/>
      <p:bldP spid="56" grpId="0" animBg="1"/>
      <p:bldP spid="57" grpId="0" animBg="1"/>
      <p:bldP spid="58" grpId="0" animBg="1"/>
      <p:bldP spid="59" grpId="0" animBg="1"/>
      <p:bldP spid="61" grpId="0" animBg="1"/>
      <p:bldP spid="62" grpId="0"/>
      <p:bldP spid="63" grpId="0"/>
      <p:bldP spid="6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072" y="1725637"/>
            <a:ext cx="676548" cy="676548"/>
          </a:xfrm>
          <a:prstGeom prst="rect">
            <a:avLst/>
          </a:prstGeom>
        </p:spPr>
      </p:pic>
      <p:pic>
        <p:nvPicPr>
          <p:cNvPr id="7" name="Picture 6">
            <a:extLst>
              <a:ext uri="{FF2B5EF4-FFF2-40B4-BE49-F238E27FC236}">
                <a16:creationId xmlns:a16="http://schemas.microsoft.com/office/drawing/2014/main" id="{11B96F9E-BE2F-4D47-86AF-2E6A45D28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545" y="2063911"/>
            <a:ext cx="790895" cy="819481"/>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92" y="1664430"/>
            <a:ext cx="724193" cy="695606"/>
          </a:xfrm>
          <a:prstGeom prst="rect">
            <a:avLst/>
          </a:prstGeom>
        </p:spPr>
      </p:pic>
      <p:pic>
        <p:nvPicPr>
          <p:cNvPr id="11" name="Picture 10">
            <a:extLst>
              <a:ext uri="{FF2B5EF4-FFF2-40B4-BE49-F238E27FC236}">
                <a16:creationId xmlns:a16="http://schemas.microsoft.com/office/drawing/2014/main" id="{2FB6C81D-DF26-4C52-8809-28822D492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853" y="2012233"/>
            <a:ext cx="752779" cy="743250"/>
          </a:xfrm>
          <a:prstGeom prst="rect">
            <a:avLst/>
          </a:prstGeom>
        </p:spPr>
      </p:pic>
      <p:cxnSp>
        <p:nvCxnSpPr>
          <p:cNvPr id="13" name="Straight Connector 12">
            <a:extLst>
              <a:ext uri="{FF2B5EF4-FFF2-40B4-BE49-F238E27FC236}">
                <a16:creationId xmlns:a16="http://schemas.microsoft.com/office/drawing/2014/main" id="{79E58C78-3FFB-413F-866F-ECDB39DBEBBB}"/>
              </a:ext>
            </a:extLst>
          </p:cNvPr>
          <p:cNvCxnSpPr/>
          <p:nvPr/>
        </p:nvCxnSpPr>
        <p:spPr>
          <a:xfrm flipV="1">
            <a:off x="1031093" y="1309397"/>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174AB3-1C92-45D2-B5A4-8C4D4DC4505C}"/>
              </a:ext>
            </a:extLst>
          </p:cNvPr>
          <p:cNvCxnSpPr>
            <a:cxnSpLocks/>
          </p:cNvCxnSpPr>
          <p:nvPr/>
        </p:nvCxnSpPr>
        <p:spPr>
          <a:xfrm>
            <a:off x="1510778" y="1309397"/>
            <a:ext cx="44702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F0C1B-01BC-4F36-8501-02E14DE55508}"/>
              </a:ext>
            </a:extLst>
          </p:cNvPr>
          <p:cNvCxnSpPr/>
          <p:nvPr/>
        </p:nvCxnSpPr>
        <p:spPr>
          <a:xfrm>
            <a:off x="5966085" y="1309397"/>
            <a:ext cx="539646" cy="416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15050C-84E7-4E33-BA51-8AF1815E35A5}"/>
              </a:ext>
            </a:extLst>
          </p:cNvPr>
          <p:cNvCxnSpPr/>
          <p:nvPr/>
        </p:nvCxnSpPr>
        <p:spPr>
          <a:xfrm flipV="1">
            <a:off x="2723789" y="1654171"/>
            <a:ext cx="479685" cy="3447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B19482-99BF-4287-8E7B-97232B0F1E34}"/>
              </a:ext>
            </a:extLst>
          </p:cNvPr>
          <p:cNvCxnSpPr>
            <a:cxnSpLocks/>
          </p:cNvCxnSpPr>
          <p:nvPr/>
        </p:nvCxnSpPr>
        <p:spPr>
          <a:xfrm>
            <a:off x="3203474" y="1646932"/>
            <a:ext cx="22229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C3D03F-24D3-4EC0-93FE-63AE28C1EBD9}"/>
              </a:ext>
            </a:extLst>
          </p:cNvPr>
          <p:cNvCxnSpPr>
            <a:cxnSpLocks/>
          </p:cNvCxnSpPr>
          <p:nvPr/>
        </p:nvCxnSpPr>
        <p:spPr>
          <a:xfrm>
            <a:off x="5432651" y="1644946"/>
            <a:ext cx="890411" cy="353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B5F06E-6384-436A-A76F-0FD246EA9AFE}"/>
              </a:ext>
            </a:extLst>
          </p:cNvPr>
          <p:cNvCxnSpPr>
            <a:cxnSpLocks/>
          </p:cNvCxnSpPr>
          <p:nvPr/>
        </p:nvCxnSpPr>
        <p:spPr>
          <a:xfrm flipH="1" flipV="1">
            <a:off x="4555488" y="2848557"/>
            <a:ext cx="460714" cy="2795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1186A7A-AD42-47B5-9260-868758CAD77C}"/>
              </a:ext>
            </a:extLst>
          </p:cNvPr>
          <p:cNvCxnSpPr>
            <a:cxnSpLocks/>
          </p:cNvCxnSpPr>
          <p:nvPr/>
        </p:nvCxnSpPr>
        <p:spPr>
          <a:xfrm>
            <a:off x="5001212" y="3113100"/>
            <a:ext cx="9798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C14437F-6454-4DEB-95C3-4FBE61112EC5}"/>
              </a:ext>
            </a:extLst>
          </p:cNvPr>
          <p:cNvCxnSpPr>
            <a:cxnSpLocks/>
          </p:cNvCxnSpPr>
          <p:nvPr/>
        </p:nvCxnSpPr>
        <p:spPr>
          <a:xfrm flipV="1">
            <a:off x="5981593" y="2430175"/>
            <a:ext cx="524138" cy="6829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E697CD4-0DCE-4316-ABC6-8300E85FA31B}"/>
              </a:ext>
            </a:extLst>
          </p:cNvPr>
          <p:cNvSpPr txBox="1"/>
          <p:nvPr/>
        </p:nvSpPr>
        <p:spPr>
          <a:xfrm>
            <a:off x="719528" y="2593298"/>
            <a:ext cx="530915" cy="369332"/>
          </a:xfrm>
          <a:prstGeom prst="rect">
            <a:avLst/>
          </a:prstGeom>
          <a:noFill/>
        </p:spPr>
        <p:txBody>
          <a:bodyPr wrap="none" rtlCol="0">
            <a:spAutoFit/>
          </a:bodyPr>
          <a:lstStyle/>
          <a:p>
            <a:r>
              <a:rPr lang="en-US" dirty="0"/>
              <a:t>Phil</a:t>
            </a:r>
          </a:p>
        </p:txBody>
      </p:sp>
      <p:sp>
        <p:nvSpPr>
          <p:cNvPr id="30" name="TextBox 29">
            <a:extLst>
              <a:ext uri="{FF2B5EF4-FFF2-40B4-BE49-F238E27FC236}">
                <a16:creationId xmlns:a16="http://schemas.microsoft.com/office/drawing/2014/main" id="{91825633-C12E-42C1-9B4F-9F620DB767A2}"/>
              </a:ext>
            </a:extLst>
          </p:cNvPr>
          <p:cNvSpPr txBox="1"/>
          <p:nvPr/>
        </p:nvSpPr>
        <p:spPr>
          <a:xfrm>
            <a:off x="2398426" y="3113100"/>
            <a:ext cx="513602" cy="369332"/>
          </a:xfrm>
          <a:prstGeom prst="rect">
            <a:avLst/>
          </a:prstGeom>
          <a:noFill/>
        </p:spPr>
        <p:txBody>
          <a:bodyPr wrap="none" rtlCol="0">
            <a:spAutoFit/>
          </a:bodyPr>
          <a:lstStyle/>
          <a:p>
            <a:r>
              <a:rPr lang="en-US" dirty="0"/>
              <a:t>Ted</a:t>
            </a:r>
          </a:p>
        </p:txBody>
      </p:sp>
      <p:sp>
        <p:nvSpPr>
          <p:cNvPr id="31" name="TextBox 30">
            <a:extLst>
              <a:ext uri="{FF2B5EF4-FFF2-40B4-BE49-F238E27FC236}">
                <a16:creationId xmlns:a16="http://schemas.microsoft.com/office/drawing/2014/main" id="{C58B031E-2166-4E7F-B82E-260AB2AF23EC}"/>
              </a:ext>
            </a:extLst>
          </p:cNvPr>
          <p:cNvSpPr txBox="1"/>
          <p:nvPr/>
        </p:nvSpPr>
        <p:spPr>
          <a:xfrm>
            <a:off x="4165545" y="3429000"/>
            <a:ext cx="585417" cy="369332"/>
          </a:xfrm>
          <a:prstGeom prst="rect">
            <a:avLst/>
          </a:prstGeom>
          <a:noFill/>
        </p:spPr>
        <p:txBody>
          <a:bodyPr wrap="none" rtlCol="0">
            <a:spAutoFit/>
          </a:bodyPr>
          <a:lstStyle/>
          <a:p>
            <a:r>
              <a:rPr lang="en-US" dirty="0"/>
              <a:t>Sam</a:t>
            </a:r>
          </a:p>
        </p:txBody>
      </p:sp>
      <p:sp>
        <p:nvSpPr>
          <p:cNvPr id="32" name="TextBox 31">
            <a:extLst>
              <a:ext uri="{FF2B5EF4-FFF2-40B4-BE49-F238E27FC236}">
                <a16:creationId xmlns:a16="http://schemas.microsoft.com/office/drawing/2014/main" id="{D24AF39A-68D1-42AD-974E-E3544F2626C7}"/>
              </a:ext>
            </a:extLst>
          </p:cNvPr>
          <p:cNvSpPr txBox="1"/>
          <p:nvPr/>
        </p:nvSpPr>
        <p:spPr>
          <a:xfrm>
            <a:off x="6760564" y="2755483"/>
            <a:ext cx="570990" cy="369332"/>
          </a:xfrm>
          <a:prstGeom prst="rect">
            <a:avLst/>
          </a:prstGeom>
          <a:noFill/>
        </p:spPr>
        <p:txBody>
          <a:bodyPr wrap="none" rtlCol="0">
            <a:spAutoFit/>
          </a:bodyPr>
          <a:lstStyle/>
          <a:p>
            <a:r>
              <a:rPr lang="en-US" dirty="0"/>
              <a:t>Jack</a:t>
            </a:r>
          </a:p>
        </p:txBody>
      </p:sp>
      <p:pic>
        <p:nvPicPr>
          <p:cNvPr id="35" name="Picture 34">
            <a:extLst>
              <a:ext uri="{FF2B5EF4-FFF2-40B4-BE49-F238E27FC236}">
                <a16:creationId xmlns:a16="http://schemas.microsoft.com/office/drawing/2014/main" id="{CB3183CF-7689-4CF0-BDD4-85832481B0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210853" y="665921"/>
            <a:ext cx="571718" cy="571718"/>
          </a:xfrm>
          <a:prstGeom prst="rect">
            <a:avLst/>
          </a:prstGeom>
        </p:spPr>
      </p:pic>
      <p:pic>
        <p:nvPicPr>
          <p:cNvPr id="36" name="Picture 35">
            <a:extLst>
              <a:ext uri="{FF2B5EF4-FFF2-40B4-BE49-F238E27FC236}">
                <a16:creationId xmlns:a16="http://schemas.microsoft.com/office/drawing/2014/main" id="{2476BEDD-D225-4117-B23B-970FD5515B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988343" y="1834068"/>
            <a:ext cx="571718" cy="571718"/>
          </a:xfrm>
          <a:prstGeom prst="rect">
            <a:avLst/>
          </a:prstGeom>
        </p:spPr>
      </p:pic>
      <p:pic>
        <p:nvPicPr>
          <p:cNvPr id="37" name="Picture 36">
            <a:extLst>
              <a:ext uri="{FF2B5EF4-FFF2-40B4-BE49-F238E27FC236}">
                <a16:creationId xmlns:a16="http://schemas.microsoft.com/office/drawing/2014/main" id="{789B32B4-A558-490F-8F9F-440F5F595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5416973" y="3237375"/>
            <a:ext cx="571718" cy="571718"/>
          </a:xfrm>
          <a:prstGeom prst="rect">
            <a:avLst/>
          </a:prstGeom>
        </p:spPr>
      </p:pic>
      <p:pic>
        <p:nvPicPr>
          <p:cNvPr id="39" name="Picture 38">
            <a:extLst>
              <a:ext uri="{FF2B5EF4-FFF2-40B4-BE49-F238E27FC236}">
                <a16:creationId xmlns:a16="http://schemas.microsoft.com/office/drawing/2014/main" id="{4D7E0A5A-BA6C-4CC8-946D-7D10FED849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23" y="2326583"/>
            <a:ext cx="648889" cy="771457"/>
          </a:xfrm>
          <a:prstGeom prst="rect">
            <a:avLst/>
          </a:prstGeom>
        </p:spPr>
      </p:pic>
      <p:pic>
        <p:nvPicPr>
          <p:cNvPr id="40" name="Picture 39">
            <a:extLst>
              <a:ext uri="{FF2B5EF4-FFF2-40B4-BE49-F238E27FC236}">
                <a16:creationId xmlns:a16="http://schemas.microsoft.com/office/drawing/2014/main" id="{204781AC-4D1E-453F-B63C-4ECC6C3D45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0239" y="2777964"/>
            <a:ext cx="648889" cy="771457"/>
          </a:xfrm>
          <a:prstGeom prst="rect">
            <a:avLst/>
          </a:prstGeom>
        </p:spPr>
      </p:pic>
      <p:pic>
        <p:nvPicPr>
          <p:cNvPr id="41" name="Picture 40">
            <a:extLst>
              <a:ext uri="{FF2B5EF4-FFF2-40B4-BE49-F238E27FC236}">
                <a16:creationId xmlns:a16="http://schemas.microsoft.com/office/drawing/2014/main" id="{715EAA54-C9CE-4804-B265-0E84F4CB2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760" y="2727371"/>
            <a:ext cx="648889" cy="771457"/>
          </a:xfrm>
          <a:prstGeom prst="rect">
            <a:avLst/>
          </a:prstGeom>
        </p:spPr>
      </p:pic>
      <p:pic>
        <p:nvPicPr>
          <p:cNvPr id="43" name="Picture 42">
            <a:extLst>
              <a:ext uri="{FF2B5EF4-FFF2-40B4-BE49-F238E27FC236}">
                <a16:creationId xmlns:a16="http://schemas.microsoft.com/office/drawing/2014/main" id="{3253D55B-0A66-450D-9843-76AB889466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5562" y="1766294"/>
            <a:ext cx="790895" cy="965930"/>
          </a:xfrm>
          <a:prstGeom prst="rect">
            <a:avLst/>
          </a:prstGeom>
        </p:spPr>
      </p:pic>
      <p:sp>
        <p:nvSpPr>
          <p:cNvPr id="44" name="Cube 43">
            <a:extLst>
              <a:ext uri="{FF2B5EF4-FFF2-40B4-BE49-F238E27FC236}">
                <a16:creationId xmlns:a16="http://schemas.microsoft.com/office/drawing/2014/main" id="{E0EABB8A-A143-46BF-8EA4-A4BE6EB55262}"/>
              </a:ext>
            </a:extLst>
          </p:cNvPr>
          <p:cNvSpPr/>
          <p:nvPr/>
        </p:nvSpPr>
        <p:spPr>
          <a:xfrm>
            <a:off x="3130792" y="4171664"/>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6" name="TextBox 45">
            <a:extLst>
              <a:ext uri="{FF2B5EF4-FFF2-40B4-BE49-F238E27FC236}">
                <a16:creationId xmlns:a16="http://schemas.microsoft.com/office/drawing/2014/main" id="{438961D0-39D1-45C1-815F-6719F5C4FD69}"/>
              </a:ext>
            </a:extLst>
          </p:cNvPr>
          <p:cNvSpPr txBox="1"/>
          <p:nvPr/>
        </p:nvSpPr>
        <p:spPr>
          <a:xfrm>
            <a:off x="3299279" y="4874669"/>
            <a:ext cx="1487908" cy="369332"/>
          </a:xfrm>
          <a:prstGeom prst="rect">
            <a:avLst/>
          </a:prstGeom>
          <a:noFill/>
        </p:spPr>
        <p:txBody>
          <a:bodyPr wrap="none" rtlCol="0">
            <a:spAutoFit/>
          </a:bodyPr>
          <a:lstStyle/>
          <a:p>
            <a:pPr algn="ctr"/>
            <a:r>
              <a:rPr lang="en-US" dirty="0">
                <a:solidFill>
                  <a:srgbClr val="002060"/>
                </a:solidFill>
              </a:rPr>
              <a:t>Jack: 9  Phil: 1</a:t>
            </a:r>
          </a:p>
        </p:txBody>
      </p:sp>
      <p:sp>
        <p:nvSpPr>
          <p:cNvPr id="47" name="TextBox 46">
            <a:extLst>
              <a:ext uri="{FF2B5EF4-FFF2-40B4-BE49-F238E27FC236}">
                <a16:creationId xmlns:a16="http://schemas.microsoft.com/office/drawing/2014/main" id="{E4926E72-A38D-433D-BEF7-0B7DBACA89D1}"/>
              </a:ext>
            </a:extLst>
          </p:cNvPr>
          <p:cNvSpPr txBox="1"/>
          <p:nvPr/>
        </p:nvSpPr>
        <p:spPr>
          <a:xfrm>
            <a:off x="3288231" y="5176969"/>
            <a:ext cx="1485022" cy="369332"/>
          </a:xfrm>
          <a:prstGeom prst="rect">
            <a:avLst/>
          </a:prstGeom>
          <a:noFill/>
        </p:spPr>
        <p:txBody>
          <a:bodyPr wrap="none" rtlCol="0">
            <a:spAutoFit/>
          </a:bodyPr>
          <a:lstStyle/>
          <a:p>
            <a:pPr algn="ctr"/>
            <a:r>
              <a:rPr lang="en-US" dirty="0">
                <a:solidFill>
                  <a:srgbClr val="002060"/>
                </a:solidFill>
              </a:rPr>
              <a:t>Ted: 1  Sam: 3</a:t>
            </a:r>
          </a:p>
        </p:txBody>
      </p:sp>
      <p:sp>
        <p:nvSpPr>
          <p:cNvPr id="48" name="Cube 47">
            <a:extLst>
              <a:ext uri="{FF2B5EF4-FFF2-40B4-BE49-F238E27FC236}">
                <a16:creationId xmlns:a16="http://schemas.microsoft.com/office/drawing/2014/main" id="{AFCC12A7-3DAB-4D51-9CB1-8C056443FF31}"/>
              </a:ext>
            </a:extLst>
          </p:cNvPr>
          <p:cNvSpPr/>
          <p:nvPr/>
        </p:nvSpPr>
        <p:spPr>
          <a:xfrm>
            <a:off x="6505731" y="4127007"/>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49" name="TextBox 48">
            <a:extLst>
              <a:ext uri="{FF2B5EF4-FFF2-40B4-BE49-F238E27FC236}">
                <a16:creationId xmlns:a16="http://schemas.microsoft.com/office/drawing/2014/main" id="{055E0FFE-79B3-4C71-8CEB-AF7EDEC0FD25}"/>
              </a:ext>
            </a:extLst>
          </p:cNvPr>
          <p:cNvSpPr txBox="1"/>
          <p:nvPr/>
        </p:nvSpPr>
        <p:spPr>
          <a:xfrm>
            <a:off x="3208703" y="4562460"/>
            <a:ext cx="1769780" cy="369332"/>
          </a:xfrm>
          <a:prstGeom prst="rect">
            <a:avLst/>
          </a:prstGeom>
          <a:noFill/>
        </p:spPr>
        <p:txBody>
          <a:bodyPr wrap="none" rtlCol="0">
            <a:spAutoFit/>
          </a:bodyPr>
          <a:lstStyle/>
          <a:p>
            <a:pPr algn="ctr"/>
            <a:r>
              <a:rPr lang="en-US" dirty="0">
                <a:solidFill>
                  <a:srgbClr val="002060"/>
                </a:solidFill>
              </a:rPr>
              <a:t>Ted -&gt; 2BT C Jack</a:t>
            </a:r>
          </a:p>
        </p:txBody>
      </p:sp>
      <p:sp>
        <p:nvSpPr>
          <p:cNvPr id="50" name="TextBox 49">
            <a:extLst>
              <a:ext uri="{FF2B5EF4-FFF2-40B4-BE49-F238E27FC236}">
                <a16:creationId xmlns:a16="http://schemas.microsoft.com/office/drawing/2014/main" id="{C5931DF5-193A-43E0-9A04-96CF3198A88C}"/>
              </a:ext>
            </a:extLst>
          </p:cNvPr>
          <p:cNvSpPr txBox="1"/>
          <p:nvPr/>
        </p:nvSpPr>
        <p:spPr>
          <a:xfrm>
            <a:off x="6615709" y="4830012"/>
            <a:ext cx="1604927" cy="369332"/>
          </a:xfrm>
          <a:prstGeom prst="rect">
            <a:avLst/>
          </a:prstGeom>
          <a:noFill/>
        </p:spPr>
        <p:txBody>
          <a:bodyPr wrap="none" rtlCol="0">
            <a:spAutoFit/>
          </a:bodyPr>
          <a:lstStyle/>
          <a:p>
            <a:pPr algn="ctr"/>
            <a:r>
              <a:rPr lang="en-US" dirty="0">
                <a:solidFill>
                  <a:srgbClr val="002060"/>
                </a:solidFill>
              </a:rPr>
              <a:t>Jack: 11  Phil: 1</a:t>
            </a:r>
          </a:p>
        </p:txBody>
      </p:sp>
      <p:sp>
        <p:nvSpPr>
          <p:cNvPr id="51" name="TextBox 50">
            <a:extLst>
              <a:ext uri="{FF2B5EF4-FFF2-40B4-BE49-F238E27FC236}">
                <a16:creationId xmlns:a16="http://schemas.microsoft.com/office/drawing/2014/main" id="{15ABBA82-CC7F-43FF-9A32-4D6349B3751D}"/>
              </a:ext>
            </a:extLst>
          </p:cNvPr>
          <p:cNvSpPr txBox="1"/>
          <p:nvPr/>
        </p:nvSpPr>
        <p:spPr>
          <a:xfrm>
            <a:off x="6663170" y="5132312"/>
            <a:ext cx="1485023" cy="369332"/>
          </a:xfrm>
          <a:prstGeom prst="rect">
            <a:avLst/>
          </a:prstGeom>
          <a:noFill/>
        </p:spPr>
        <p:txBody>
          <a:bodyPr wrap="none" rtlCol="0">
            <a:spAutoFit/>
          </a:bodyPr>
          <a:lstStyle/>
          <a:p>
            <a:pPr algn="ctr"/>
            <a:r>
              <a:rPr lang="en-US" dirty="0">
                <a:solidFill>
                  <a:srgbClr val="002060"/>
                </a:solidFill>
              </a:rPr>
              <a:t>Sam: 1  Ted: 1</a:t>
            </a:r>
          </a:p>
        </p:txBody>
      </p:sp>
      <p:pic>
        <p:nvPicPr>
          <p:cNvPr id="52" name="Picture 51">
            <a:extLst>
              <a:ext uri="{FF2B5EF4-FFF2-40B4-BE49-F238E27FC236}">
                <a16:creationId xmlns:a16="http://schemas.microsoft.com/office/drawing/2014/main" id="{12F0AF22-41AE-4612-AF33-E680FC87D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2862180" y="681898"/>
            <a:ext cx="571718" cy="571718"/>
          </a:xfrm>
          <a:prstGeom prst="rect">
            <a:avLst/>
          </a:prstGeom>
        </p:spPr>
      </p:pic>
      <p:sp>
        <p:nvSpPr>
          <p:cNvPr id="2" name="Oval 1">
            <a:extLst>
              <a:ext uri="{FF2B5EF4-FFF2-40B4-BE49-F238E27FC236}">
                <a16:creationId xmlns:a16="http://schemas.microsoft.com/office/drawing/2014/main" id="{D87B5B17-E1AF-4E1F-9722-05A1CA8B17B9}"/>
              </a:ext>
            </a:extLst>
          </p:cNvPr>
          <p:cNvSpPr/>
          <p:nvPr/>
        </p:nvSpPr>
        <p:spPr>
          <a:xfrm>
            <a:off x="7381152" y="2270219"/>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7</a:t>
            </a:r>
          </a:p>
        </p:txBody>
      </p:sp>
      <p:pic>
        <p:nvPicPr>
          <p:cNvPr id="53" name="Picture 52">
            <a:extLst>
              <a:ext uri="{FF2B5EF4-FFF2-40B4-BE49-F238E27FC236}">
                <a16:creationId xmlns:a16="http://schemas.microsoft.com/office/drawing/2014/main" id="{BCE284A3-5ED1-4411-8BFE-C84AC1A57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3554457" y="1752833"/>
            <a:ext cx="571718" cy="571718"/>
          </a:xfrm>
          <a:prstGeom prst="rect">
            <a:avLst/>
          </a:prstGeom>
        </p:spPr>
      </p:pic>
      <p:pic>
        <p:nvPicPr>
          <p:cNvPr id="54" name="Picture 53">
            <a:extLst>
              <a:ext uri="{FF2B5EF4-FFF2-40B4-BE49-F238E27FC236}">
                <a16:creationId xmlns:a16="http://schemas.microsoft.com/office/drawing/2014/main" id="{56BE9041-B8D2-4BEB-ACF2-B0E2E6AB15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6060132" y="3164620"/>
            <a:ext cx="571718" cy="571718"/>
          </a:xfrm>
          <a:prstGeom prst="rect">
            <a:avLst/>
          </a:prstGeom>
        </p:spPr>
      </p:pic>
      <p:sp>
        <p:nvSpPr>
          <p:cNvPr id="55" name="Oval 54">
            <a:extLst>
              <a:ext uri="{FF2B5EF4-FFF2-40B4-BE49-F238E27FC236}">
                <a16:creationId xmlns:a16="http://schemas.microsoft.com/office/drawing/2014/main" id="{210F867E-902A-4DFA-ADE3-A38D04E02ABE}"/>
              </a:ext>
            </a:extLst>
          </p:cNvPr>
          <p:cNvSpPr/>
          <p:nvPr/>
        </p:nvSpPr>
        <p:spPr>
          <a:xfrm>
            <a:off x="144462" y="2665194"/>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56" name="Oval 55">
            <a:extLst>
              <a:ext uri="{FF2B5EF4-FFF2-40B4-BE49-F238E27FC236}">
                <a16:creationId xmlns:a16="http://schemas.microsoft.com/office/drawing/2014/main" id="{992B62BA-6796-4B47-A4E8-FAE523B71173}"/>
              </a:ext>
            </a:extLst>
          </p:cNvPr>
          <p:cNvSpPr/>
          <p:nvPr/>
        </p:nvSpPr>
        <p:spPr>
          <a:xfrm>
            <a:off x="7357251" y="2280223"/>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a:t>
            </a:r>
          </a:p>
        </p:txBody>
      </p:sp>
      <p:sp>
        <p:nvSpPr>
          <p:cNvPr id="57" name="Oval 56">
            <a:extLst>
              <a:ext uri="{FF2B5EF4-FFF2-40B4-BE49-F238E27FC236}">
                <a16:creationId xmlns:a16="http://schemas.microsoft.com/office/drawing/2014/main" id="{81DF3FDF-AEE5-40C7-8F25-3C3E671601FE}"/>
              </a:ext>
            </a:extLst>
          </p:cNvPr>
          <p:cNvSpPr/>
          <p:nvPr/>
        </p:nvSpPr>
        <p:spPr>
          <a:xfrm>
            <a:off x="1839445" y="3070805"/>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58" name="Oval 57">
            <a:extLst>
              <a:ext uri="{FF2B5EF4-FFF2-40B4-BE49-F238E27FC236}">
                <a16:creationId xmlns:a16="http://schemas.microsoft.com/office/drawing/2014/main" id="{DF461E3B-17AD-4AA0-B55A-9107AE2852F1}"/>
              </a:ext>
            </a:extLst>
          </p:cNvPr>
          <p:cNvSpPr/>
          <p:nvPr/>
        </p:nvSpPr>
        <p:spPr>
          <a:xfrm>
            <a:off x="7281127" y="2220921"/>
            <a:ext cx="648889" cy="369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11</a:t>
            </a:r>
          </a:p>
        </p:txBody>
      </p:sp>
      <p:sp>
        <p:nvSpPr>
          <p:cNvPr id="59" name="Oval 58">
            <a:extLst>
              <a:ext uri="{FF2B5EF4-FFF2-40B4-BE49-F238E27FC236}">
                <a16:creationId xmlns:a16="http://schemas.microsoft.com/office/drawing/2014/main" id="{95DADFA3-5F40-4C22-9363-68D7B722B264}"/>
              </a:ext>
            </a:extLst>
          </p:cNvPr>
          <p:cNvSpPr/>
          <p:nvPr/>
        </p:nvSpPr>
        <p:spPr>
          <a:xfrm>
            <a:off x="3625862" y="3044407"/>
            <a:ext cx="389425" cy="3868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pic>
        <p:nvPicPr>
          <p:cNvPr id="8" name="Picture 7">
            <a:extLst>
              <a:ext uri="{FF2B5EF4-FFF2-40B4-BE49-F238E27FC236}">
                <a16:creationId xmlns:a16="http://schemas.microsoft.com/office/drawing/2014/main" id="{A9A99D90-310A-4AC0-9013-D4CB26779E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26039">
            <a:off x="1884429" y="5233167"/>
            <a:ext cx="1247949" cy="419158"/>
          </a:xfrm>
          <a:prstGeom prst="rect">
            <a:avLst/>
          </a:prstGeom>
        </p:spPr>
      </p:pic>
      <p:pic>
        <p:nvPicPr>
          <p:cNvPr id="60" name="Picture 59">
            <a:extLst>
              <a:ext uri="{FF2B5EF4-FFF2-40B4-BE49-F238E27FC236}">
                <a16:creationId xmlns:a16="http://schemas.microsoft.com/office/drawing/2014/main" id="{1BA14420-67DD-4683-9605-38E8DC1844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93490">
            <a:off x="5260922" y="5210832"/>
            <a:ext cx="1247949" cy="419158"/>
          </a:xfrm>
          <a:prstGeom prst="rect">
            <a:avLst/>
          </a:prstGeom>
        </p:spPr>
      </p:pic>
      <p:sp>
        <p:nvSpPr>
          <p:cNvPr id="61" name="Cube 60">
            <a:extLst>
              <a:ext uri="{FF2B5EF4-FFF2-40B4-BE49-F238E27FC236}">
                <a16:creationId xmlns:a16="http://schemas.microsoft.com/office/drawing/2014/main" id="{7D31CAE6-A79B-4234-9876-229FC274BD5B}"/>
              </a:ext>
            </a:extLst>
          </p:cNvPr>
          <p:cNvSpPr/>
          <p:nvPr/>
        </p:nvSpPr>
        <p:spPr>
          <a:xfrm>
            <a:off x="-61251" y="3983681"/>
            <a:ext cx="2143358" cy="1433543"/>
          </a:xfrm>
          <a:prstGeom prst="cub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62" name="TextBox 61">
            <a:extLst>
              <a:ext uri="{FF2B5EF4-FFF2-40B4-BE49-F238E27FC236}">
                <a16:creationId xmlns:a16="http://schemas.microsoft.com/office/drawing/2014/main" id="{0DEC0237-85FD-4A11-9D2C-5D2841F10279}"/>
              </a:ext>
            </a:extLst>
          </p:cNvPr>
          <p:cNvSpPr txBox="1"/>
          <p:nvPr/>
        </p:nvSpPr>
        <p:spPr>
          <a:xfrm>
            <a:off x="-61252" y="4350728"/>
            <a:ext cx="1787092" cy="369332"/>
          </a:xfrm>
          <a:prstGeom prst="rect">
            <a:avLst/>
          </a:prstGeom>
          <a:noFill/>
        </p:spPr>
        <p:txBody>
          <a:bodyPr wrap="none" rtlCol="0">
            <a:spAutoFit/>
          </a:bodyPr>
          <a:lstStyle/>
          <a:p>
            <a:pPr algn="ctr"/>
            <a:r>
              <a:rPr lang="en-US" dirty="0">
                <a:solidFill>
                  <a:srgbClr val="002060"/>
                </a:solidFill>
              </a:rPr>
              <a:t>Phil -&gt; 2BT C Jack</a:t>
            </a:r>
          </a:p>
        </p:txBody>
      </p:sp>
      <p:sp>
        <p:nvSpPr>
          <p:cNvPr id="63" name="TextBox 62">
            <a:extLst>
              <a:ext uri="{FF2B5EF4-FFF2-40B4-BE49-F238E27FC236}">
                <a16:creationId xmlns:a16="http://schemas.microsoft.com/office/drawing/2014/main" id="{637937E1-B592-4153-B159-0CC93E40335C}"/>
              </a:ext>
            </a:extLst>
          </p:cNvPr>
          <p:cNvSpPr txBox="1"/>
          <p:nvPr/>
        </p:nvSpPr>
        <p:spPr>
          <a:xfrm>
            <a:off x="107236" y="4686686"/>
            <a:ext cx="1487908" cy="369332"/>
          </a:xfrm>
          <a:prstGeom prst="rect">
            <a:avLst/>
          </a:prstGeom>
          <a:noFill/>
        </p:spPr>
        <p:txBody>
          <a:bodyPr wrap="none" rtlCol="0">
            <a:spAutoFit/>
          </a:bodyPr>
          <a:lstStyle/>
          <a:p>
            <a:pPr algn="ctr"/>
            <a:r>
              <a:rPr lang="en-US" dirty="0">
                <a:solidFill>
                  <a:srgbClr val="002060"/>
                </a:solidFill>
              </a:rPr>
              <a:t>Jack: 7  Phil: 1</a:t>
            </a:r>
          </a:p>
        </p:txBody>
      </p:sp>
      <p:sp>
        <p:nvSpPr>
          <p:cNvPr id="64" name="TextBox 63">
            <a:extLst>
              <a:ext uri="{FF2B5EF4-FFF2-40B4-BE49-F238E27FC236}">
                <a16:creationId xmlns:a16="http://schemas.microsoft.com/office/drawing/2014/main" id="{3AA015BB-86AE-405D-B86A-E9DE3D070D62}"/>
              </a:ext>
            </a:extLst>
          </p:cNvPr>
          <p:cNvSpPr txBox="1"/>
          <p:nvPr/>
        </p:nvSpPr>
        <p:spPr>
          <a:xfrm>
            <a:off x="96188" y="4988986"/>
            <a:ext cx="1485023" cy="369332"/>
          </a:xfrm>
          <a:prstGeom prst="rect">
            <a:avLst/>
          </a:prstGeom>
          <a:noFill/>
        </p:spPr>
        <p:txBody>
          <a:bodyPr wrap="none" rtlCol="0">
            <a:spAutoFit/>
          </a:bodyPr>
          <a:lstStyle/>
          <a:p>
            <a:pPr algn="ctr"/>
            <a:r>
              <a:rPr lang="en-US" dirty="0">
                <a:solidFill>
                  <a:srgbClr val="002060"/>
                </a:solidFill>
              </a:rPr>
              <a:t>Sam: 3  Ted: 3</a:t>
            </a:r>
          </a:p>
        </p:txBody>
      </p:sp>
      <p:pic>
        <p:nvPicPr>
          <p:cNvPr id="65" name="Picture 64">
            <a:extLst>
              <a:ext uri="{FF2B5EF4-FFF2-40B4-BE49-F238E27FC236}">
                <a16:creationId xmlns:a16="http://schemas.microsoft.com/office/drawing/2014/main" id="{562EF139-8821-4891-9076-11F4CEB39E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80088">
            <a:off x="3628617" y="657256"/>
            <a:ext cx="571718" cy="571718"/>
          </a:xfrm>
          <a:prstGeom prst="rect">
            <a:avLst/>
          </a:prstGeom>
        </p:spPr>
      </p:pic>
      <p:sp>
        <p:nvSpPr>
          <p:cNvPr id="66" name="TextBox 65">
            <a:extLst>
              <a:ext uri="{FF2B5EF4-FFF2-40B4-BE49-F238E27FC236}">
                <a16:creationId xmlns:a16="http://schemas.microsoft.com/office/drawing/2014/main" id="{B4CD6157-E1C5-4CA8-B951-460F742779D1}"/>
              </a:ext>
            </a:extLst>
          </p:cNvPr>
          <p:cNvSpPr txBox="1"/>
          <p:nvPr/>
        </p:nvSpPr>
        <p:spPr>
          <a:xfrm>
            <a:off x="3682368" y="79352"/>
            <a:ext cx="3778983" cy="369332"/>
          </a:xfrm>
          <a:prstGeom prst="rect">
            <a:avLst/>
          </a:prstGeom>
          <a:noFill/>
        </p:spPr>
        <p:txBody>
          <a:bodyPr wrap="none" rtlCol="0">
            <a:spAutoFit/>
          </a:bodyPr>
          <a:lstStyle/>
          <a:p>
            <a:r>
              <a:rPr lang="en-US" dirty="0"/>
              <a:t>Ted and Sam will block the transaction</a:t>
            </a:r>
          </a:p>
        </p:txBody>
      </p:sp>
      <p:sp>
        <p:nvSpPr>
          <p:cNvPr id="67" name="TextBox 66">
            <a:extLst>
              <a:ext uri="{FF2B5EF4-FFF2-40B4-BE49-F238E27FC236}">
                <a16:creationId xmlns:a16="http://schemas.microsoft.com/office/drawing/2014/main" id="{515DD5C9-925F-4127-A5CA-812B34B9B9C5}"/>
              </a:ext>
            </a:extLst>
          </p:cNvPr>
          <p:cNvSpPr txBox="1"/>
          <p:nvPr/>
        </p:nvSpPr>
        <p:spPr>
          <a:xfrm>
            <a:off x="7296461" y="78825"/>
            <a:ext cx="3380284" cy="369332"/>
          </a:xfrm>
          <a:prstGeom prst="rect">
            <a:avLst/>
          </a:prstGeom>
          <a:noFill/>
        </p:spPr>
        <p:txBody>
          <a:bodyPr wrap="none" rtlCol="0">
            <a:spAutoFit/>
          </a:bodyPr>
          <a:lstStyle/>
          <a:p>
            <a:r>
              <a:rPr lang="en-US" dirty="0"/>
              <a:t> and flag the transaction as invalid</a:t>
            </a:r>
          </a:p>
        </p:txBody>
      </p:sp>
      <p:cxnSp>
        <p:nvCxnSpPr>
          <p:cNvPr id="6" name="Straight Connector 5">
            <a:extLst>
              <a:ext uri="{FF2B5EF4-FFF2-40B4-BE49-F238E27FC236}">
                <a16:creationId xmlns:a16="http://schemas.microsoft.com/office/drawing/2014/main" id="{C8277D0E-F801-4A78-B9C1-DD2272EFC56C}"/>
              </a:ext>
            </a:extLst>
          </p:cNvPr>
          <p:cNvCxnSpPr/>
          <p:nvPr/>
        </p:nvCxnSpPr>
        <p:spPr>
          <a:xfrm>
            <a:off x="3637398" y="597123"/>
            <a:ext cx="557772" cy="6353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E43E75-4610-47D5-A7B9-BFF1D36133BC}"/>
              </a:ext>
            </a:extLst>
          </p:cNvPr>
          <p:cNvCxnSpPr>
            <a:cxnSpLocks/>
          </p:cNvCxnSpPr>
          <p:nvPr/>
        </p:nvCxnSpPr>
        <p:spPr>
          <a:xfrm flipH="1">
            <a:off x="3690828" y="675262"/>
            <a:ext cx="439617" cy="5153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E929175-7BC7-4A46-B336-58BB7EFDE580}"/>
              </a:ext>
            </a:extLst>
          </p:cNvPr>
          <p:cNvSpPr/>
          <p:nvPr/>
        </p:nvSpPr>
        <p:spPr>
          <a:xfrm>
            <a:off x="3625862" y="660272"/>
            <a:ext cx="569308" cy="566569"/>
          </a:xfrm>
          <a:prstGeom prst="ellipse">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D0E0F752-96B7-437B-88F3-8CB00EFD70F4}"/>
              </a:ext>
            </a:extLst>
          </p:cNvPr>
          <p:cNvSpPr/>
          <p:nvPr/>
        </p:nvSpPr>
        <p:spPr>
          <a:xfrm rot="3059683">
            <a:off x="2930343" y="999438"/>
            <a:ext cx="422506" cy="1142224"/>
          </a:xfrm>
          <a:prstGeom prst="upArrow">
            <a:avLst/>
          </a:prstGeom>
          <a:solidFill>
            <a:srgbClr val="FF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Up 68">
            <a:extLst>
              <a:ext uri="{FF2B5EF4-FFF2-40B4-BE49-F238E27FC236}">
                <a16:creationId xmlns:a16="http://schemas.microsoft.com/office/drawing/2014/main" id="{D0351EE2-16BF-4AF8-ADC6-39B9B97A6068}"/>
              </a:ext>
            </a:extLst>
          </p:cNvPr>
          <p:cNvSpPr/>
          <p:nvPr/>
        </p:nvSpPr>
        <p:spPr>
          <a:xfrm rot="19518669">
            <a:off x="4443522" y="1046249"/>
            <a:ext cx="422506" cy="1142224"/>
          </a:xfrm>
          <a:prstGeom prst="upArrow">
            <a:avLst/>
          </a:prstGeom>
          <a:solidFill>
            <a:srgbClr val="FF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B1D2FFC-8FF3-4086-AEEF-8A3ECC2655B5}"/>
              </a:ext>
            </a:extLst>
          </p:cNvPr>
          <p:cNvSpPr txBox="1"/>
          <p:nvPr/>
        </p:nvSpPr>
        <p:spPr>
          <a:xfrm>
            <a:off x="6528725" y="4538073"/>
            <a:ext cx="1913730" cy="369332"/>
          </a:xfrm>
          <a:prstGeom prst="rect">
            <a:avLst/>
          </a:prstGeom>
          <a:noFill/>
        </p:spPr>
        <p:txBody>
          <a:bodyPr wrap="none" rtlCol="0">
            <a:spAutoFit/>
          </a:bodyPr>
          <a:lstStyle/>
          <a:p>
            <a:pPr algn="ctr"/>
            <a:r>
              <a:rPr lang="en-US" dirty="0">
                <a:solidFill>
                  <a:srgbClr val="002060"/>
                </a:solidFill>
              </a:rPr>
              <a:t>Sam -&gt; 2BT C Jack</a:t>
            </a:r>
          </a:p>
        </p:txBody>
      </p:sp>
    </p:spTree>
    <p:extLst>
      <p:ext uri="{BB962C8B-B14F-4D97-AF65-F5344CB8AC3E}">
        <p14:creationId xmlns:p14="http://schemas.microsoft.com/office/powerpoint/2010/main" val="399316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12" grpId="0" animBg="1"/>
      <p:bldP spid="15" grpId="0" animBg="1"/>
      <p:bldP spid="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253" y="5229556"/>
            <a:ext cx="676548" cy="676548"/>
          </a:xfrm>
          <a:prstGeom prst="rect">
            <a:avLst/>
          </a:prstGeom>
        </p:spPr>
      </p:pic>
      <p:pic>
        <p:nvPicPr>
          <p:cNvPr id="7" name="Picture 6">
            <a:extLst>
              <a:ext uri="{FF2B5EF4-FFF2-40B4-BE49-F238E27FC236}">
                <a16:creationId xmlns:a16="http://schemas.microsoft.com/office/drawing/2014/main" id="{11B96F9E-BE2F-4D47-86AF-2E6A45D28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884" y="3616006"/>
            <a:ext cx="790895" cy="819481"/>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40" y="778249"/>
            <a:ext cx="724193" cy="695606"/>
          </a:xfrm>
          <a:prstGeom prst="rect">
            <a:avLst/>
          </a:prstGeom>
        </p:spPr>
      </p:pic>
      <p:pic>
        <p:nvPicPr>
          <p:cNvPr id="11" name="Picture 10">
            <a:extLst>
              <a:ext uri="{FF2B5EF4-FFF2-40B4-BE49-F238E27FC236}">
                <a16:creationId xmlns:a16="http://schemas.microsoft.com/office/drawing/2014/main" id="{2FB6C81D-DF26-4C52-8809-28822D492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9647" y="2190344"/>
            <a:ext cx="752779" cy="743250"/>
          </a:xfrm>
          <a:prstGeom prst="rect">
            <a:avLst/>
          </a:prstGeom>
        </p:spPr>
      </p:pic>
      <p:sp>
        <p:nvSpPr>
          <p:cNvPr id="29" name="TextBox 28">
            <a:extLst>
              <a:ext uri="{FF2B5EF4-FFF2-40B4-BE49-F238E27FC236}">
                <a16:creationId xmlns:a16="http://schemas.microsoft.com/office/drawing/2014/main" id="{6E697CD4-0DCE-4316-ABC6-8300E85FA31B}"/>
              </a:ext>
            </a:extLst>
          </p:cNvPr>
          <p:cNvSpPr txBox="1"/>
          <p:nvPr/>
        </p:nvSpPr>
        <p:spPr>
          <a:xfrm>
            <a:off x="60382" y="537458"/>
            <a:ext cx="530915" cy="369332"/>
          </a:xfrm>
          <a:prstGeom prst="rect">
            <a:avLst/>
          </a:prstGeom>
          <a:noFill/>
        </p:spPr>
        <p:txBody>
          <a:bodyPr wrap="none" rtlCol="0">
            <a:spAutoFit/>
          </a:bodyPr>
          <a:lstStyle/>
          <a:p>
            <a:r>
              <a:rPr lang="en-US" dirty="0"/>
              <a:t>Phil</a:t>
            </a:r>
          </a:p>
        </p:txBody>
      </p:sp>
      <p:sp>
        <p:nvSpPr>
          <p:cNvPr id="30" name="TextBox 29">
            <a:extLst>
              <a:ext uri="{FF2B5EF4-FFF2-40B4-BE49-F238E27FC236}">
                <a16:creationId xmlns:a16="http://schemas.microsoft.com/office/drawing/2014/main" id="{91825633-C12E-42C1-9B4F-9F620DB767A2}"/>
              </a:ext>
            </a:extLst>
          </p:cNvPr>
          <p:cNvSpPr txBox="1"/>
          <p:nvPr/>
        </p:nvSpPr>
        <p:spPr>
          <a:xfrm>
            <a:off x="3746036" y="1719544"/>
            <a:ext cx="513602" cy="369332"/>
          </a:xfrm>
          <a:prstGeom prst="rect">
            <a:avLst/>
          </a:prstGeom>
          <a:noFill/>
        </p:spPr>
        <p:txBody>
          <a:bodyPr wrap="none" rtlCol="0">
            <a:spAutoFit/>
          </a:bodyPr>
          <a:lstStyle/>
          <a:p>
            <a:r>
              <a:rPr lang="en-US" dirty="0"/>
              <a:t>Ted</a:t>
            </a:r>
          </a:p>
        </p:txBody>
      </p:sp>
      <p:sp>
        <p:nvSpPr>
          <p:cNvPr id="31" name="TextBox 30">
            <a:extLst>
              <a:ext uri="{FF2B5EF4-FFF2-40B4-BE49-F238E27FC236}">
                <a16:creationId xmlns:a16="http://schemas.microsoft.com/office/drawing/2014/main" id="{C58B031E-2166-4E7F-B82E-260AB2AF23EC}"/>
              </a:ext>
            </a:extLst>
          </p:cNvPr>
          <p:cNvSpPr txBox="1"/>
          <p:nvPr/>
        </p:nvSpPr>
        <p:spPr>
          <a:xfrm>
            <a:off x="7103331" y="3203532"/>
            <a:ext cx="585417" cy="369332"/>
          </a:xfrm>
          <a:prstGeom prst="rect">
            <a:avLst/>
          </a:prstGeom>
          <a:noFill/>
        </p:spPr>
        <p:txBody>
          <a:bodyPr wrap="none" rtlCol="0">
            <a:spAutoFit/>
          </a:bodyPr>
          <a:lstStyle/>
          <a:p>
            <a:r>
              <a:rPr lang="en-US" dirty="0"/>
              <a:t>Sam</a:t>
            </a:r>
          </a:p>
        </p:txBody>
      </p:sp>
      <p:sp>
        <p:nvSpPr>
          <p:cNvPr id="32" name="TextBox 31">
            <a:extLst>
              <a:ext uri="{FF2B5EF4-FFF2-40B4-BE49-F238E27FC236}">
                <a16:creationId xmlns:a16="http://schemas.microsoft.com/office/drawing/2014/main" id="{D24AF39A-68D1-42AD-974E-E3544F2626C7}"/>
              </a:ext>
            </a:extLst>
          </p:cNvPr>
          <p:cNvSpPr txBox="1"/>
          <p:nvPr/>
        </p:nvSpPr>
        <p:spPr>
          <a:xfrm>
            <a:off x="11225801" y="4811896"/>
            <a:ext cx="570990" cy="369332"/>
          </a:xfrm>
          <a:prstGeom prst="rect">
            <a:avLst/>
          </a:prstGeom>
          <a:noFill/>
        </p:spPr>
        <p:txBody>
          <a:bodyPr wrap="none" rtlCol="0">
            <a:spAutoFit/>
          </a:bodyPr>
          <a:lstStyle/>
          <a:p>
            <a:r>
              <a:rPr lang="en-US" dirty="0"/>
              <a:t>Jack</a:t>
            </a:r>
          </a:p>
        </p:txBody>
      </p:sp>
      <p:pic>
        <p:nvPicPr>
          <p:cNvPr id="4" name="Picture 3">
            <a:extLst>
              <a:ext uri="{FF2B5EF4-FFF2-40B4-BE49-F238E27FC236}">
                <a16:creationId xmlns:a16="http://schemas.microsoft.com/office/drawing/2014/main" id="{9208DC96-C76C-496C-A1C6-548F6DAE5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632" y="1484548"/>
            <a:ext cx="3153215" cy="633501"/>
          </a:xfrm>
          <a:prstGeom prst="rect">
            <a:avLst/>
          </a:prstGeom>
        </p:spPr>
      </p:pic>
      <p:pic>
        <p:nvPicPr>
          <p:cNvPr id="70" name="Picture 69">
            <a:extLst>
              <a:ext uri="{FF2B5EF4-FFF2-40B4-BE49-F238E27FC236}">
                <a16:creationId xmlns:a16="http://schemas.microsoft.com/office/drawing/2014/main" id="{288BBB36-F2F3-450C-A9DB-91F432B4BC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6448" y="2970864"/>
            <a:ext cx="3153215" cy="633501"/>
          </a:xfrm>
          <a:prstGeom prst="rect">
            <a:avLst/>
          </a:prstGeom>
        </p:spPr>
      </p:pic>
      <p:pic>
        <p:nvPicPr>
          <p:cNvPr id="71" name="Picture 70">
            <a:extLst>
              <a:ext uri="{FF2B5EF4-FFF2-40B4-BE49-F238E27FC236}">
                <a16:creationId xmlns:a16="http://schemas.microsoft.com/office/drawing/2014/main" id="{627E03A8-0C89-484D-BB10-B9739492D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2646" y="6002760"/>
            <a:ext cx="3153215" cy="633501"/>
          </a:xfrm>
          <a:prstGeom prst="rect">
            <a:avLst/>
          </a:prstGeom>
        </p:spPr>
      </p:pic>
      <p:pic>
        <p:nvPicPr>
          <p:cNvPr id="72" name="Picture 71">
            <a:extLst>
              <a:ext uri="{FF2B5EF4-FFF2-40B4-BE49-F238E27FC236}">
                <a16:creationId xmlns:a16="http://schemas.microsoft.com/office/drawing/2014/main" id="{F59EC0D8-BB5A-47EB-B956-4EC0211BF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6039" y="4515771"/>
            <a:ext cx="3153215" cy="633501"/>
          </a:xfrm>
          <a:prstGeom prst="rect">
            <a:avLst/>
          </a:prstGeom>
        </p:spPr>
      </p:pic>
      <p:sp>
        <p:nvSpPr>
          <p:cNvPr id="10" name="TextBox 9">
            <a:extLst>
              <a:ext uri="{FF2B5EF4-FFF2-40B4-BE49-F238E27FC236}">
                <a16:creationId xmlns:a16="http://schemas.microsoft.com/office/drawing/2014/main" id="{7DD033A4-1DE2-49EB-8563-0ED85F1AD758}"/>
              </a:ext>
            </a:extLst>
          </p:cNvPr>
          <p:cNvSpPr txBox="1"/>
          <p:nvPr/>
        </p:nvSpPr>
        <p:spPr>
          <a:xfrm>
            <a:off x="2503356" y="537458"/>
            <a:ext cx="5741233" cy="369332"/>
          </a:xfrm>
          <a:prstGeom prst="rect">
            <a:avLst/>
          </a:prstGeom>
          <a:noFill/>
        </p:spPr>
        <p:txBody>
          <a:bodyPr wrap="square" rtlCol="0">
            <a:spAutoFit/>
          </a:bodyPr>
          <a:lstStyle/>
          <a:p>
            <a:r>
              <a:rPr lang="en-US" dirty="0"/>
              <a:t>Hacker will not be able to ALTER the DATA in the blockchain</a:t>
            </a:r>
          </a:p>
        </p:txBody>
      </p:sp>
      <p:sp>
        <p:nvSpPr>
          <p:cNvPr id="73" name="TextBox 72">
            <a:extLst>
              <a:ext uri="{FF2B5EF4-FFF2-40B4-BE49-F238E27FC236}">
                <a16:creationId xmlns:a16="http://schemas.microsoft.com/office/drawing/2014/main" id="{44416FEF-D115-4C4D-A8F2-75EB1D8B8219}"/>
              </a:ext>
            </a:extLst>
          </p:cNvPr>
          <p:cNvSpPr txBox="1"/>
          <p:nvPr/>
        </p:nvSpPr>
        <p:spPr>
          <a:xfrm>
            <a:off x="4525423" y="1026989"/>
            <a:ext cx="960978" cy="369332"/>
          </a:xfrm>
          <a:prstGeom prst="rect">
            <a:avLst/>
          </a:prstGeom>
          <a:noFill/>
        </p:spPr>
        <p:txBody>
          <a:bodyPr wrap="square" rtlCol="0">
            <a:spAutoFit/>
          </a:bodyPr>
          <a:lstStyle/>
          <a:p>
            <a:r>
              <a:rPr lang="en-US" dirty="0"/>
              <a:t>because</a:t>
            </a:r>
          </a:p>
        </p:txBody>
      </p:sp>
      <p:sp>
        <p:nvSpPr>
          <p:cNvPr id="74" name="TextBox 73">
            <a:extLst>
              <a:ext uri="{FF2B5EF4-FFF2-40B4-BE49-F238E27FC236}">
                <a16:creationId xmlns:a16="http://schemas.microsoft.com/office/drawing/2014/main" id="{269DEE2E-9F4F-44A2-9C61-60F1EA2BD245}"/>
              </a:ext>
            </a:extLst>
          </p:cNvPr>
          <p:cNvSpPr txBox="1"/>
          <p:nvPr/>
        </p:nvSpPr>
        <p:spPr>
          <a:xfrm>
            <a:off x="5712485" y="1335071"/>
            <a:ext cx="3572587" cy="369332"/>
          </a:xfrm>
          <a:prstGeom prst="rect">
            <a:avLst/>
          </a:prstGeom>
          <a:noFill/>
        </p:spPr>
        <p:txBody>
          <a:bodyPr wrap="square" rtlCol="0">
            <a:spAutoFit/>
          </a:bodyPr>
          <a:lstStyle/>
          <a:p>
            <a:r>
              <a:rPr lang="en-US" dirty="0"/>
              <a:t>Each user will have a copy of ledger</a:t>
            </a:r>
          </a:p>
        </p:txBody>
      </p:sp>
      <p:sp>
        <p:nvSpPr>
          <p:cNvPr id="75" name="TextBox 74">
            <a:extLst>
              <a:ext uri="{FF2B5EF4-FFF2-40B4-BE49-F238E27FC236}">
                <a16:creationId xmlns:a16="http://schemas.microsoft.com/office/drawing/2014/main" id="{A210FDFE-4347-402F-AA1B-E08416216E30}"/>
              </a:ext>
            </a:extLst>
          </p:cNvPr>
          <p:cNvSpPr txBox="1"/>
          <p:nvPr/>
        </p:nvSpPr>
        <p:spPr>
          <a:xfrm>
            <a:off x="5733636" y="1761815"/>
            <a:ext cx="6305732" cy="369332"/>
          </a:xfrm>
          <a:prstGeom prst="rect">
            <a:avLst/>
          </a:prstGeom>
          <a:noFill/>
        </p:spPr>
        <p:txBody>
          <a:bodyPr wrap="square" rtlCol="0">
            <a:spAutoFit/>
          </a:bodyPr>
          <a:lstStyle/>
          <a:p>
            <a:r>
              <a:rPr lang="en-US" dirty="0"/>
              <a:t>The data within the blocks are encrypted by complex algorithms</a:t>
            </a:r>
          </a:p>
        </p:txBody>
      </p:sp>
    </p:spTree>
    <p:extLst>
      <p:ext uri="{BB962C8B-B14F-4D97-AF65-F5344CB8AC3E}">
        <p14:creationId xmlns:p14="http://schemas.microsoft.com/office/powerpoint/2010/main" val="173259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04AFCD-5ACA-41B4-A291-78D0B00A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253" y="5229556"/>
            <a:ext cx="676548" cy="676548"/>
          </a:xfrm>
          <a:prstGeom prst="rect">
            <a:avLst/>
          </a:prstGeom>
        </p:spPr>
      </p:pic>
      <p:pic>
        <p:nvPicPr>
          <p:cNvPr id="7" name="Picture 6">
            <a:extLst>
              <a:ext uri="{FF2B5EF4-FFF2-40B4-BE49-F238E27FC236}">
                <a16:creationId xmlns:a16="http://schemas.microsoft.com/office/drawing/2014/main" id="{11B96F9E-BE2F-4D47-86AF-2E6A45D28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884" y="3616006"/>
            <a:ext cx="790895" cy="819481"/>
          </a:xfrm>
          <a:prstGeom prst="rect">
            <a:avLst/>
          </a:prstGeom>
        </p:spPr>
      </p:pic>
      <p:pic>
        <p:nvPicPr>
          <p:cNvPr id="9" name="Picture 8">
            <a:extLst>
              <a:ext uri="{FF2B5EF4-FFF2-40B4-BE49-F238E27FC236}">
                <a16:creationId xmlns:a16="http://schemas.microsoft.com/office/drawing/2014/main" id="{7CD1E99A-5FC4-49CE-9350-9E730A192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840" y="778249"/>
            <a:ext cx="724193" cy="695606"/>
          </a:xfrm>
          <a:prstGeom prst="rect">
            <a:avLst/>
          </a:prstGeom>
        </p:spPr>
      </p:pic>
      <p:pic>
        <p:nvPicPr>
          <p:cNvPr id="11" name="Picture 10">
            <a:extLst>
              <a:ext uri="{FF2B5EF4-FFF2-40B4-BE49-F238E27FC236}">
                <a16:creationId xmlns:a16="http://schemas.microsoft.com/office/drawing/2014/main" id="{2FB6C81D-DF26-4C52-8809-28822D4922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9647" y="2190344"/>
            <a:ext cx="752779" cy="743250"/>
          </a:xfrm>
          <a:prstGeom prst="rect">
            <a:avLst/>
          </a:prstGeom>
        </p:spPr>
      </p:pic>
      <p:sp>
        <p:nvSpPr>
          <p:cNvPr id="29" name="TextBox 28">
            <a:extLst>
              <a:ext uri="{FF2B5EF4-FFF2-40B4-BE49-F238E27FC236}">
                <a16:creationId xmlns:a16="http://schemas.microsoft.com/office/drawing/2014/main" id="{6E697CD4-0DCE-4316-ABC6-8300E85FA31B}"/>
              </a:ext>
            </a:extLst>
          </p:cNvPr>
          <p:cNvSpPr txBox="1"/>
          <p:nvPr/>
        </p:nvSpPr>
        <p:spPr>
          <a:xfrm>
            <a:off x="60382" y="537458"/>
            <a:ext cx="530915" cy="369332"/>
          </a:xfrm>
          <a:prstGeom prst="rect">
            <a:avLst/>
          </a:prstGeom>
          <a:noFill/>
        </p:spPr>
        <p:txBody>
          <a:bodyPr wrap="none" rtlCol="0">
            <a:spAutoFit/>
          </a:bodyPr>
          <a:lstStyle/>
          <a:p>
            <a:r>
              <a:rPr lang="en-US" dirty="0"/>
              <a:t>Phil</a:t>
            </a:r>
          </a:p>
        </p:txBody>
      </p:sp>
      <p:sp>
        <p:nvSpPr>
          <p:cNvPr id="30" name="TextBox 29">
            <a:extLst>
              <a:ext uri="{FF2B5EF4-FFF2-40B4-BE49-F238E27FC236}">
                <a16:creationId xmlns:a16="http://schemas.microsoft.com/office/drawing/2014/main" id="{91825633-C12E-42C1-9B4F-9F620DB767A2}"/>
              </a:ext>
            </a:extLst>
          </p:cNvPr>
          <p:cNvSpPr txBox="1"/>
          <p:nvPr/>
        </p:nvSpPr>
        <p:spPr>
          <a:xfrm>
            <a:off x="3746036" y="1719544"/>
            <a:ext cx="513602" cy="369332"/>
          </a:xfrm>
          <a:prstGeom prst="rect">
            <a:avLst/>
          </a:prstGeom>
          <a:noFill/>
        </p:spPr>
        <p:txBody>
          <a:bodyPr wrap="none" rtlCol="0">
            <a:spAutoFit/>
          </a:bodyPr>
          <a:lstStyle/>
          <a:p>
            <a:r>
              <a:rPr lang="en-US" dirty="0"/>
              <a:t>Ted</a:t>
            </a:r>
          </a:p>
        </p:txBody>
      </p:sp>
      <p:sp>
        <p:nvSpPr>
          <p:cNvPr id="31" name="TextBox 30">
            <a:extLst>
              <a:ext uri="{FF2B5EF4-FFF2-40B4-BE49-F238E27FC236}">
                <a16:creationId xmlns:a16="http://schemas.microsoft.com/office/drawing/2014/main" id="{C58B031E-2166-4E7F-B82E-260AB2AF23EC}"/>
              </a:ext>
            </a:extLst>
          </p:cNvPr>
          <p:cNvSpPr txBox="1"/>
          <p:nvPr/>
        </p:nvSpPr>
        <p:spPr>
          <a:xfrm>
            <a:off x="7103331" y="3203532"/>
            <a:ext cx="585417" cy="369332"/>
          </a:xfrm>
          <a:prstGeom prst="rect">
            <a:avLst/>
          </a:prstGeom>
          <a:noFill/>
        </p:spPr>
        <p:txBody>
          <a:bodyPr wrap="none" rtlCol="0">
            <a:spAutoFit/>
          </a:bodyPr>
          <a:lstStyle/>
          <a:p>
            <a:r>
              <a:rPr lang="en-US" dirty="0"/>
              <a:t>Sam</a:t>
            </a:r>
          </a:p>
        </p:txBody>
      </p:sp>
      <p:sp>
        <p:nvSpPr>
          <p:cNvPr id="32" name="TextBox 31">
            <a:extLst>
              <a:ext uri="{FF2B5EF4-FFF2-40B4-BE49-F238E27FC236}">
                <a16:creationId xmlns:a16="http://schemas.microsoft.com/office/drawing/2014/main" id="{D24AF39A-68D1-42AD-974E-E3544F2626C7}"/>
              </a:ext>
            </a:extLst>
          </p:cNvPr>
          <p:cNvSpPr txBox="1"/>
          <p:nvPr/>
        </p:nvSpPr>
        <p:spPr>
          <a:xfrm>
            <a:off x="11225801" y="4811896"/>
            <a:ext cx="570990" cy="369332"/>
          </a:xfrm>
          <a:prstGeom prst="rect">
            <a:avLst/>
          </a:prstGeom>
          <a:noFill/>
        </p:spPr>
        <p:txBody>
          <a:bodyPr wrap="none" rtlCol="0">
            <a:spAutoFit/>
          </a:bodyPr>
          <a:lstStyle/>
          <a:p>
            <a:r>
              <a:rPr lang="en-US" dirty="0"/>
              <a:t>Jack</a:t>
            </a:r>
          </a:p>
        </p:txBody>
      </p:sp>
      <p:pic>
        <p:nvPicPr>
          <p:cNvPr id="4" name="Picture 3">
            <a:extLst>
              <a:ext uri="{FF2B5EF4-FFF2-40B4-BE49-F238E27FC236}">
                <a16:creationId xmlns:a16="http://schemas.microsoft.com/office/drawing/2014/main" id="{9208DC96-C76C-496C-A1C6-548F6DAE5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632" y="1484548"/>
            <a:ext cx="3153215" cy="633501"/>
          </a:xfrm>
          <a:prstGeom prst="rect">
            <a:avLst/>
          </a:prstGeom>
        </p:spPr>
      </p:pic>
      <p:pic>
        <p:nvPicPr>
          <p:cNvPr id="70" name="Picture 69">
            <a:extLst>
              <a:ext uri="{FF2B5EF4-FFF2-40B4-BE49-F238E27FC236}">
                <a16:creationId xmlns:a16="http://schemas.microsoft.com/office/drawing/2014/main" id="{288BBB36-F2F3-450C-A9DB-91F432B4BC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6448" y="2970864"/>
            <a:ext cx="3153215" cy="633501"/>
          </a:xfrm>
          <a:prstGeom prst="rect">
            <a:avLst/>
          </a:prstGeom>
        </p:spPr>
      </p:pic>
      <p:pic>
        <p:nvPicPr>
          <p:cNvPr id="71" name="Picture 70">
            <a:extLst>
              <a:ext uri="{FF2B5EF4-FFF2-40B4-BE49-F238E27FC236}">
                <a16:creationId xmlns:a16="http://schemas.microsoft.com/office/drawing/2014/main" id="{627E03A8-0C89-484D-BB10-B9739492D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2646" y="6002760"/>
            <a:ext cx="3153215" cy="633501"/>
          </a:xfrm>
          <a:prstGeom prst="rect">
            <a:avLst/>
          </a:prstGeom>
        </p:spPr>
      </p:pic>
      <p:pic>
        <p:nvPicPr>
          <p:cNvPr id="72" name="Picture 71">
            <a:extLst>
              <a:ext uri="{FF2B5EF4-FFF2-40B4-BE49-F238E27FC236}">
                <a16:creationId xmlns:a16="http://schemas.microsoft.com/office/drawing/2014/main" id="{F59EC0D8-BB5A-47EB-B956-4EC0211BF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6039" y="4515771"/>
            <a:ext cx="3153215" cy="633501"/>
          </a:xfrm>
          <a:prstGeom prst="rect">
            <a:avLst/>
          </a:prstGeom>
        </p:spPr>
      </p:pic>
      <p:sp>
        <p:nvSpPr>
          <p:cNvPr id="10" name="TextBox 9">
            <a:extLst>
              <a:ext uri="{FF2B5EF4-FFF2-40B4-BE49-F238E27FC236}">
                <a16:creationId xmlns:a16="http://schemas.microsoft.com/office/drawing/2014/main" id="{7DD033A4-1DE2-49EB-8563-0ED85F1AD758}"/>
              </a:ext>
            </a:extLst>
          </p:cNvPr>
          <p:cNvSpPr txBox="1"/>
          <p:nvPr/>
        </p:nvSpPr>
        <p:spPr>
          <a:xfrm>
            <a:off x="2503356" y="537458"/>
            <a:ext cx="5741233" cy="369332"/>
          </a:xfrm>
          <a:prstGeom prst="rect">
            <a:avLst/>
          </a:prstGeom>
          <a:noFill/>
        </p:spPr>
        <p:txBody>
          <a:bodyPr wrap="square" rtlCol="0">
            <a:spAutoFit/>
          </a:bodyPr>
          <a:lstStyle/>
          <a:p>
            <a:r>
              <a:rPr lang="en-US" dirty="0"/>
              <a:t>Hacker will not be able to ALTER the DATA in the blockchain</a:t>
            </a:r>
          </a:p>
        </p:txBody>
      </p:sp>
      <p:sp>
        <p:nvSpPr>
          <p:cNvPr id="73" name="TextBox 72">
            <a:extLst>
              <a:ext uri="{FF2B5EF4-FFF2-40B4-BE49-F238E27FC236}">
                <a16:creationId xmlns:a16="http://schemas.microsoft.com/office/drawing/2014/main" id="{44416FEF-D115-4C4D-A8F2-75EB1D8B8219}"/>
              </a:ext>
            </a:extLst>
          </p:cNvPr>
          <p:cNvSpPr txBox="1"/>
          <p:nvPr/>
        </p:nvSpPr>
        <p:spPr>
          <a:xfrm>
            <a:off x="4525423" y="1026989"/>
            <a:ext cx="960978" cy="369332"/>
          </a:xfrm>
          <a:prstGeom prst="rect">
            <a:avLst/>
          </a:prstGeom>
          <a:noFill/>
        </p:spPr>
        <p:txBody>
          <a:bodyPr wrap="square" rtlCol="0">
            <a:spAutoFit/>
          </a:bodyPr>
          <a:lstStyle/>
          <a:p>
            <a:r>
              <a:rPr lang="en-US" dirty="0"/>
              <a:t>because</a:t>
            </a:r>
          </a:p>
        </p:txBody>
      </p:sp>
      <p:sp>
        <p:nvSpPr>
          <p:cNvPr id="74" name="TextBox 73">
            <a:extLst>
              <a:ext uri="{FF2B5EF4-FFF2-40B4-BE49-F238E27FC236}">
                <a16:creationId xmlns:a16="http://schemas.microsoft.com/office/drawing/2014/main" id="{269DEE2E-9F4F-44A2-9C61-60F1EA2BD245}"/>
              </a:ext>
            </a:extLst>
          </p:cNvPr>
          <p:cNvSpPr txBox="1"/>
          <p:nvPr/>
        </p:nvSpPr>
        <p:spPr>
          <a:xfrm>
            <a:off x="5712485" y="1335071"/>
            <a:ext cx="3572587" cy="369332"/>
          </a:xfrm>
          <a:prstGeom prst="rect">
            <a:avLst/>
          </a:prstGeom>
          <a:noFill/>
        </p:spPr>
        <p:txBody>
          <a:bodyPr wrap="square" rtlCol="0">
            <a:spAutoFit/>
          </a:bodyPr>
          <a:lstStyle/>
          <a:p>
            <a:r>
              <a:rPr lang="en-US" dirty="0"/>
              <a:t>Each user will have a copy of ledger</a:t>
            </a:r>
          </a:p>
        </p:txBody>
      </p:sp>
      <p:sp>
        <p:nvSpPr>
          <p:cNvPr id="75" name="TextBox 74">
            <a:extLst>
              <a:ext uri="{FF2B5EF4-FFF2-40B4-BE49-F238E27FC236}">
                <a16:creationId xmlns:a16="http://schemas.microsoft.com/office/drawing/2014/main" id="{A210FDFE-4347-402F-AA1B-E08416216E30}"/>
              </a:ext>
            </a:extLst>
          </p:cNvPr>
          <p:cNvSpPr txBox="1"/>
          <p:nvPr/>
        </p:nvSpPr>
        <p:spPr>
          <a:xfrm>
            <a:off x="5733636" y="1761815"/>
            <a:ext cx="6305732" cy="369332"/>
          </a:xfrm>
          <a:prstGeom prst="rect">
            <a:avLst/>
          </a:prstGeom>
          <a:noFill/>
        </p:spPr>
        <p:txBody>
          <a:bodyPr wrap="square" rtlCol="0">
            <a:spAutoFit/>
          </a:bodyPr>
          <a:lstStyle/>
          <a:p>
            <a:r>
              <a:rPr lang="en-US" dirty="0"/>
              <a:t>The data within the blocks are encrypted by complex algorithms</a:t>
            </a:r>
          </a:p>
        </p:txBody>
      </p:sp>
      <p:sp>
        <p:nvSpPr>
          <p:cNvPr id="18" name="TextBox 17">
            <a:extLst>
              <a:ext uri="{FF2B5EF4-FFF2-40B4-BE49-F238E27FC236}">
                <a16:creationId xmlns:a16="http://schemas.microsoft.com/office/drawing/2014/main" id="{E211D420-696E-4B78-8977-395E60256638}"/>
              </a:ext>
            </a:extLst>
          </p:cNvPr>
          <p:cNvSpPr txBox="1"/>
          <p:nvPr/>
        </p:nvSpPr>
        <p:spPr>
          <a:xfrm>
            <a:off x="152981" y="4032482"/>
            <a:ext cx="2155504" cy="369332"/>
          </a:xfrm>
          <a:prstGeom prst="rect">
            <a:avLst/>
          </a:prstGeom>
          <a:noFill/>
        </p:spPr>
        <p:txBody>
          <a:bodyPr wrap="square" rtlCol="0">
            <a:spAutoFit/>
          </a:bodyPr>
          <a:lstStyle/>
          <a:p>
            <a:r>
              <a:rPr lang="en-US" dirty="0"/>
              <a:t>Collection of records</a:t>
            </a:r>
          </a:p>
        </p:txBody>
      </p:sp>
      <p:sp>
        <p:nvSpPr>
          <p:cNvPr id="19" name="TextBox 18">
            <a:extLst>
              <a:ext uri="{FF2B5EF4-FFF2-40B4-BE49-F238E27FC236}">
                <a16:creationId xmlns:a16="http://schemas.microsoft.com/office/drawing/2014/main" id="{B617DA45-57D3-406D-8D48-A00DD3A80E42}"/>
              </a:ext>
            </a:extLst>
          </p:cNvPr>
          <p:cNvSpPr txBox="1"/>
          <p:nvPr/>
        </p:nvSpPr>
        <p:spPr>
          <a:xfrm>
            <a:off x="167970" y="4465815"/>
            <a:ext cx="2590219" cy="369332"/>
          </a:xfrm>
          <a:prstGeom prst="rect">
            <a:avLst/>
          </a:prstGeom>
          <a:noFill/>
        </p:spPr>
        <p:txBody>
          <a:bodyPr wrap="square" rtlCol="0">
            <a:spAutoFit/>
          </a:bodyPr>
          <a:lstStyle/>
          <a:p>
            <a:r>
              <a:rPr lang="en-US" dirty="0"/>
              <a:t>Linked with each other</a:t>
            </a:r>
          </a:p>
        </p:txBody>
      </p:sp>
      <p:sp>
        <p:nvSpPr>
          <p:cNvPr id="20" name="TextBox 19">
            <a:extLst>
              <a:ext uri="{FF2B5EF4-FFF2-40B4-BE49-F238E27FC236}">
                <a16:creationId xmlns:a16="http://schemas.microsoft.com/office/drawing/2014/main" id="{34113A87-E175-4ED3-85E4-3519AE6B0BE1}"/>
              </a:ext>
            </a:extLst>
          </p:cNvPr>
          <p:cNvSpPr txBox="1"/>
          <p:nvPr/>
        </p:nvSpPr>
        <p:spPr>
          <a:xfrm>
            <a:off x="152632" y="4878736"/>
            <a:ext cx="3025283" cy="369332"/>
          </a:xfrm>
          <a:prstGeom prst="rect">
            <a:avLst/>
          </a:prstGeom>
          <a:noFill/>
        </p:spPr>
        <p:txBody>
          <a:bodyPr wrap="square" rtlCol="0">
            <a:spAutoFit/>
          </a:bodyPr>
          <a:lstStyle/>
          <a:p>
            <a:r>
              <a:rPr lang="en-US" dirty="0"/>
              <a:t>Strongly resistant to alteration </a:t>
            </a:r>
          </a:p>
        </p:txBody>
      </p:sp>
      <p:sp>
        <p:nvSpPr>
          <p:cNvPr id="21" name="TextBox 20">
            <a:extLst>
              <a:ext uri="{FF2B5EF4-FFF2-40B4-BE49-F238E27FC236}">
                <a16:creationId xmlns:a16="http://schemas.microsoft.com/office/drawing/2014/main" id="{CA29541D-EFC5-465D-9FB1-FC678ED8B0D9}"/>
              </a:ext>
            </a:extLst>
          </p:cNvPr>
          <p:cNvSpPr txBox="1"/>
          <p:nvPr/>
        </p:nvSpPr>
        <p:spPr>
          <a:xfrm>
            <a:off x="152632" y="5355658"/>
            <a:ext cx="3025283" cy="369332"/>
          </a:xfrm>
          <a:prstGeom prst="rect">
            <a:avLst/>
          </a:prstGeom>
          <a:noFill/>
        </p:spPr>
        <p:txBody>
          <a:bodyPr wrap="square" rtlCol="0">
            <a:spAutoFit/>
          </a:bodyPr>
          <a:lstStyle/>
          <a:p>
            <a:r>
              <a:rPr lang="en-US" dirty="0"/>
              <a:t>Protected using cryptography</a:t>
            </a:r>
          </a:p>
        </p:txBody>
      </p:sp>
    </p:spTree>
    <p:extLst>
      <p:ext uri="{BB962C8B-B14F-4D97-AF65-F5344CB8AC3E}">
        <p14:creationId xmlns:p14="http://schemas.microsoft.com/office/powerpoint/2010/main" val="14246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3" grpId="0"/>
      <p:bldP spid="74" grpId="0"/>
      <p:bldP spid="75"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E8FC61-FBD0-4186-B87B-32D35564043B}"/>
              </a:ext>
            </a:extLst>
          </p:cNvPr>
          <p:cNvSpPr>
            <a:spLocks noGrp="1"/>
          </p:cNvSpPr>
          <p:nvPr>
            <p:ph type="title"/>
          </p:nvPr>
        </p:nvSpPr>
        <p:spPr>
          <a:xfrm>
            <a:off x="838200" y="-3968"/>
            <a:ext cx="10515600" cy="812352"/>
          </a:xfrm>
        </p:spPr>
        <p:txBody>
          <a:bodyPr>
            <a:normAutofit/>
          </a:bodyPr>
          <a:lstStyle/>
          <a:p>
            <a:pPr algn="l"/>
            <a:r>
              <a:rPr lang="en-US" sz="2400" b="1" i="0" dirty="0">
                <a:solidFill>
                  <a:srgbClr val="323232"/>
                </a:solidFill>
                <a:effectLst/>
                <a:latin typeface="Times New Roman" panose="02020603050405020304" pitchFamily="18" charset="0"/>
                <a:cs typeface="Times New Roman" panose="02020603050405020304" pitchFamily="18" charset="0"/>
              </a:rPr>
              <a:t>What is the internet of things (IoT)?</a:t>
            </a:r>
          </a:p>
        </p:txBody>
      </p:sp>
      <p:sp>
        <p:nvSpPr>
          <p:cNvPr id="11" name="Content Placeholder 10">
            <a:extLst>
              <a:ext uri="{FF2B5EF4-FFF2-40B4-BE49-F238E27FC236}">
                <a16:creationId xmlns:a16="http://schemas.microsoft.com/office/drawing/2014/main" id="{1292FA85-51D4-4197-97B9-D4D240A55E63}"/>
              </a:ext>
            </a:extLst>
          </p:cNvPr>
          <p:cNvSpPr>
            <a:spLocks noGrp="1"/>
          </p:cNvSpPr>
          <p:nvPr>
            <p:ph sz="half" idx="1"/>
          </p:nvPr>
        </p:nvSpPr>
        <p:spPr>
          <a:xfrm>
            <a:off x="758688" y="1013654"/>
            <a:ext cx="10515600" cy="2894958"/>
          </a:xfrm>
        </p:spPr>
        <p:txBody>
          <a:bodyPr>
            <a:noAutofit/>
          </a:bodyPr>
          <a:lstStyle/>
          <a:p>
            <a:pPr marL="0" indent="0">
              <a:buNone/>
            </a:pPr>
            <a:r>
              <a:rPr lang="en-US" sz="2400" i="0" dirty="0">
                <a:effectLst/>
                <a:latin typeface="Times New Roman" panose="02020603050405020304" pitchFamily="18" charset="0"/>
                <a:cs typeface="Times New Roman" panose="02020603050405020304" pitchFamily="18" charset="0"/>
              </a:rPr>
              <a:t>The internet of things, or IoT, is a system of </a:t>
            </a:r>
          </a:p>
          <a:p>
            <a:r>
              <a:rPr lang="en-US" sz="2400" dirty="0">
                <a:latin typeface="Times New Roman" panose="02020603050405020304" pitchFamily="18" charset="0"/>
                <a:cs typeface="Times New Roman" panose="02020603050405020304" pitchFamily="18" charset="0"/>
              </a:rPr>
              <a:t>I</a:t>
            </a:r>
            <a:r>
              <a:rPr lang="en-US" sz="2400" i="0" dirty="0">
                <a:effectLst/>
                <a:latin typeface="Times New Roman" panose="02020603050405020304" pitchFamily="18" charset="0"/>
                <a:cs typeface="Times New Roman" panose="02020603050405020304" pitchFamily="18" charset="0"/>
              </a:rPr>
              <a:t>nterrelated computing devices, </a:t>
            </a:r>
          </a:p>
          <a:p>
            <a:r>
              <a:rPr lang="en-US" sz="2400" dirty="0">
                <a:latin typeface="Times New Roman" panose="02020603050405020304" pitchFamily="18" charset="0"/>
                <a:cs typeface="Times New Roman" panose="02020603050405020304" pitchFamily="18" charset="0"/>
              </a:rPr>
              <a:t>M</a:t>
            </a:r>
            <a:r>
              <a:rPr lang="en-US" sz="2400" i="0" dirty="0">
                <a:effectLst/>
                <a:latin typeface="Times New Roman" panose="02020603050405020304" pitchFamily="18" charset="0"/>
                <a:cs typeface="Times New Roman" panose="02020603050405020304" pitchFamily="18" charset="0"/>
              </a:rPr>
              <a:t>echanical and digital machines, </a:t>
            </a:r>
          </a:p>
          <a:p>
            <a:r>
              <a:rPr lang="en-US" sz="2400" dirty="0">
                <a:latin typeface="Times New Roman" panose="02020603050405020304" pitchFamily="18" charset="0"/>
                <a:cs typeface="Times New Roman" panose="02020603050405020304" pitchFamily="18" charset="0"/>
              </a:rPr>
              <a:t>O</a:t>
            </a:r>
            <a:r>
              <a:rPr lang="en-US" sz="2400" i="0" dirty="0">
                <a:effectLst/>
                <a:latin typeface="Times New Roman" panose="02020603050405020304" pitchFamily="18" charset="0"/>
                <a:cs typeface="Times New Roman" panose="02020603050405020304" pitchFamily="18" charset="0"/>
              </a:rPr>
              <a:t>bjects, </a:t>
            </a:r>
          </a:p>
          <a:p>
            <a:r>
              <a:rPr lang="en-US" sz="2400" dirty="0">
                <a:latin typeface="Times New Roman" panose="02020603050405020304" pitchFamily="18" charset="0"/>
                <a:cs typeface="Times New Roman" panose="02020603050405020304" pitchFamily="18" charset="0"/>
              </a:rPr>
              <a:t>A</a:t>
            </a:r>
            <a:r>
              <a:rPr lang="en-US" sz="2400" i="0" dirty="0">
                <a:effectLst/>
                <a:latin typeface="Times New Roman" panose="02020603050405020304" pitchFamily="18" charset="0"/>
                <a:cs typeface="Times New Roman" panose="02020603050405020304" pitchFamily="18" charset="0"/>
              </a:rPr>
              <a:t>nimals or </a:t>
            </a:r>
          </a:p>
          <a:p>
            <a:r>
              <a:rPr lang="en-US" sz="2400" dirty="0">
                <a:latin typeface="Times New Roman" panose="02020603050405020304" pitchFamily="18" charset="0"/>
                <a:cs typeface="Times New Roman" panose="02020603050405020304" pitchFamily="18" charset="0"/>
              </a:rPr>
              <a:t>P</a:t>
            </a:r>
            <a:r>
              <a:rPr lang="en-US" sz="2400" i="0" dirty="0">
                <a:effectLst/>
                <a:latin typeface="Times New Roman" panose="02020603050405020304" pitchFamily="18" charset="0"/>
                <a:cs typeface="Times New Roman" panose="02020603050405020304" pitchFamily="18" charset="0"/>
              </a:rPr>
              <a:t>eople that are provided with unique identifiers </a:t>
            </a:r>
            <a:r>
              <a:rPr lang="en-US" sz="2400" b="1" i="0" dirty="0">
                <a:effectLst/>
                <a:latin typeface="Times New Roman" panose="02020603050405020304" pitchFamily="18" charset="0"/>
                <a:cs typeface="Times New Roman" panose="02020603050405020304" pitchFamily="18" charset="0"/>
              </a:rPr>
              <a:t>UID</a:t>
            </a:r>
            <a:r>
              <a:rPr lang="en-US" sz="2400" i="0" dirty="0">
                <a:effectLst/>
                <a:latin typeface="Times New Roman" panose="02020603050405020304" pitchFamily="18" charset="0"/>
                <a:cs typeface="Times New Roman" panose="02020603050405020304" pitchFamily="18" charset="0"/>
              </a:rPr>
              <a:t>s </a:t>
            </a:r>
          </a:p>
        </p:txBody>
      </p:sp>
    </p:spTree>
    <p:extLst>
      <p:ext uri="{BB962C8B-B14F-4D97-AF65-F5344CB8AC3E}">
        <p14:creationId xmlns:p14="http://schemas.microsoft.com/office/powerpoint/2010/main" val="239601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9639D-E963-413F-9DAB-02A4DBE425F3}"/>
              </a:ext>
            </a:extLst>
          </p:cNvPr>
          <p:cNvPicPr>
            <a:picLocks noChangeAspect="1"/>
          </p:cNvPicPr>
          <p:nvPr/>
        </p:nvPicPr>
        <p:blipFill>
          <a:blip r:embed="rId2"/>
          <a:stretch>
            <a:fillRect/>
          </a:stretch>
        </p:blipFill>
        <p:spPr>
          <a:xfrm>
            <a:off x="1298646" y="1036981"/>
            <a:ext cx="9859751" cy="2981741"/>
          </a:xfrm>
          <a:prstGeom prst="rect">
            <a:avLst/>
          </a:prstGeom>
        </p:spPr>
      </p:pic>
    </p:spTree>
    <p:extLst>
      <p:ext uri="{BB962C8B-B14F-4D97-AF65-F5344CB8AC3E}">
        <p14:creationId xmlns:p14="http://schemas.microsoft.com/office/powerpoint/2010/main" val="324958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46430-EA95-43E5-9066-95E3FF733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61" y="3255737"/>
            <a:ext cx="800000" cy="1295238"/>
          </a:xfrm>
          <a:prstGeom prst="rect">
            <a:avLst/>
          </a:prstGeom>
        </p:spPr>
      </p:pic>
      <p:pic>
        <p:nvPicPr>
          <p:cNvPr id="13" name="Picture 12">
            <a:extLst>
              <a:ext uri="{FF2B5EF4-FFF2-40B4-BE49-F238E27FC236}">
                <a16:creationId xmlns:a16="http://schemas.microsoft.com/office/drawing/2014/main" id="{E62CF4D0-A5B7-468D-9AA1-50868FE40B82}"/>
              </a:ext>
            </a:extLst>
          </p:cNvPr>
          <p:cNvPicPr>
            <a:picLocks noChangeAspect="1"/>
          </p:cNvPicPr>
          <p:nvPr/>
        </p:nvPicPr>
        <p:blipFill rotWithShape="1">
          <a:blip r:embed="rId3">
            <a:extLst>
              <a:ext uri="{28A0092B-C50C-407E-A947-70E740481C1C}">
                <a14:useLocalDpi xmlns:a14="http://schemas.microsoft.com/office/drawing/2010/main" val="0"/>
              </a:ext>
            </a:extLst>
          </a:blip>
          <a:srcRect t="48973"/>
          <a:stretch/>
        </p:blipFill>
        <p:spPr>
          <a:xfrm>
            <a:off x="10366188" y="2070584"/>
            <a:ext cx="1295238" cy="1239214"/>
          </a:xfrm>
          <a:prstGeom prst="rect">
            <a:avLst/>
          </a:prstGeom>
        </p:spPr>
      </p:pic>
      <p:pic>
        <p:nvPicPr>
          <p:cNvPr id="15" name="Picture 14">
            <a:extLst>
              <a:ext uri="{FF2B5EF4-FFF2-40B4-BE49-F238E27FC236}">
                <a16:creationId xmlns:a16="http://schemas.microsoft.com/office/drawing/2014/main" id="{6ECC2485-A79A-4908-8412-2EAA405B7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734" y="1340849"/>
            <a:ext cx="466667" cy="828571"/>
          </a:xfrm>
          <a:prstGeom prst="rect">
            <a:avLst/>
          </a:prstGeom>
        </p:spPr>
      </p:pic>
      <p:pic>
        <p:nvPicPr>
          <p:cNvPr id="16" name="Picture 15">
            <a:extLst>
              <a:ext uri="{FF2B5EF4-FFF2-40B4-BE49-F238E27FC236}">
                <a16:creationId xmlns:a16="http://schemas.microsoft.com/office/drawing/2014/main" id="{5E66B7C1-F85D-4F54-852D-65671523A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6899" y="1643562"/>
            <a:ext cx="466667" cy="828571"/>
          </a:xfrm>
          <a:prstGeom prst="rect">
            <a:avLst/>
          </a:prstGeom>
        </p:spPr>
      </p:pic>
      <p:sp>
        <p:nvSpPr>
          <p:cNvPr id="17" name="TextBox 16">
            <a:extLst>
              <a:ext uri="{FF2B5EF4-FFF2-40B4-BE49-F238E27FC236}">
                <a16:creationId xmlns:a16="http://schemas.microsoft.com/office/drawing/2014/main" id="{EFAA7FB7-422D-49C5-9A54-9F3BFBB13204}"/>
              </a:ext>
            </a:extLst>
          </p:cNvPr>
          <p:cNvSpPr txBox="1"/>
          <p:nvPr/>
        </p:nvSpPr>
        <p:spPr>
          <a:xfrm>
            <a:off x="2684694" y="649357"/>
            <a:ext cx="1735796" cy="369332"/>
          </a:xfrm>
          <a:prstGeom prst="rect">
            <a:avLst/>
          </a:prstGeom>
          <a:noFill/>
        </p:spPr>
        <p:txBody>
          <a:bodyPr wrap="none" rtlCol="0">
            <a:spAutoFit/>
          </a:bodyPr>
          <a:lstStyle/>
          <a:p>
            <a:r>
              <a:rPr lang="en-US" dirty="0"/>
              <a:t>Phil’s Private key</a:t>
            </a:r>
          </a:p>
        </p:txBody>
      </p:sp>
      <p:sp>
        <p:nvSpPr>
          <p:cNvPr id="18" name="TextBox 17">
            <a:extLst>
              <a:ext uri="{FF2B5EF4-FFF2-40B4-BE49-F238E27FC236}">
                <a16:creationId xmlns:a16="http://schemas.microsoft.com/office/drawing/2014/main" id="{64D45354-399B-48F6-8848-648815BC6E91}"/>
              </a:ext>
            </a:extLst>
          </p:cNvPr>
          <p:cNvSpPr txBox="1"/>
          <p:nvPr/>
        </p:nvSpPr>
        <p:spPr>
          <a:xfrm>
            <a:off x="9018602" y="662698"/>
            <a:ext cx="1775871" cy="369332"/>
          </a:xfrm>
          <a:prstGeom prst="rect">
            <a:avLst/>
          </a:prstGeom>
          <a:noFill/>
        </p:spPr>
        <p:txBody>
          <a:bodyPr wrap="none" rtlCol="0">
            <a:spAutoFit/>
          </a:bodyPr>
          <a:lstStyle/>
          <a:p>
            <a:r>
              <a:rPr lang="en-US" dirty="0"/>
              <a:t>Jack’s Private key</a:t>
            </a:r>
          </a:p>
        </p:txBody>
      </p:sp>
      <p:sp>
        <p:nvSpPr>
          <p:cNvPr id="19" name="Arrow: Right 18">
            <a:extLst>
              <a:ext uri="{FF2B5EF4-FFF2-40B4-BE49-F238E27FC236}">
                <a16:creationId xmlns:a16="http://schemas.microsoft.com/office/drawing/2014/main" id="{AD173130-2FB5-4F84-AF59-F30D849AA575}"/>
              </a:ext>
            </a:extLst>
          </p:cNvPr>
          <p:cNvSpPr/>
          <p:nvPr/>
        </p:nvSpPr>
        <p:spPr>
          <a:xfrm>
            <a:off x="1537482" y="2622354"/>
            <a:ext cx="800000"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31B6A81-2944-46AF-8959-02A6B2617243}"/>
              </a:ext>
            </a:extLst>
          </p:cNvPr>
          <p:cNvSpPr/>
          <p:nvPr/>
        </p:nvSpPr>
        <p:spPr>
          <a:xfrm>
            <a:off x="3799790" y="2476580"/>
            <a:ext cx="800000"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11AE605-83C8-4AF1-8B17-61101F50BB7C}"/>
              </a:ext>
            </a:extLst>
          </p:cNvPr>
          <p:cNvSpPr/>
          <p:nvPr/>
        </p:nvSpPr>
        <p:spPr>
          <a:xfrm>
            <a:off x="6048312" y="2514599"/>
            <a:ext cx="800000"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ECBEFAC-2293-4DBA-99ED-B933A1C54220}"/>
              </a:ext>
            </a:extLst>
          </p:cNvPr>
          <p:cNvSpPr/>
          <p:nvPr/>
        </p:nvSpPr>
        <p:spPr>
          <a:xfrm>
            <a:off x="8337733" y="2531165"/>
            <a:ext cx="800000" cy="31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D8303C2-2A92-4B41-BA3C-B5DE1E081C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46" y="2365169"/>
            <a:ext cx="676548" cy="676548"/>
          </a:xfrm>
          <a:prstGeom prst="rect">
            <a:avLst/>
          </a:prstGeom>
        </p:spPr>
      </p:pic>
      <p:pic>
        <p:nvPicPr>
          <p:cNvPr id="26" name="Picture 25">
            <a:extLst>
              <a:ext uri="{FF2B5EF4-FFF2-40B4-BE49-F238E27FC236}">
                <a16:creationId xmlns:a16="http://schemas.microsoft.com/office/drawing/2014/main" id="{A175F02B-6532-4B00-8A26-9C0145EDC5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7830" y="2366061"/>
            <a:ext cx="904762" cy="857143"/>
          </a:xfrm>
          <a:prstGeom prst="rect">
            <a:avLst/>
          </a:prstGeom>
        </p:spPr>
      </p:pic>
      <p:pic>
        <p:nvPicPr>
          <p:cNvPr id="28" name="Picture 27">
            <a:extLst>
              <a:ext uri="{FF2B5EF4-FFF2-40B4-BE49-F238E27FC236}">
                <a16:creationId xmlns:a16="http://schemas.microsoft.com/office/drawing/2014/main" id="{084336D4-35A4-4E3B-8582-34F37FCA311E}"/>
              </a:ext>
            </a:extLst>
          </p:cNvPr>
          <p:cNvPicPr>
            <a:picLocks noChangeAspect="1"/>
          </p:cNvPicPr>
          <p:nvPr/>
        </p:nvPicPr>
        <p:blipFill>
          <a:blip r:embed="rId7"/>
          <a:stretch>
            <a:fillRect/>
          </a:stretch>
        </p:blipFill>
        <p:spPr>
          <a:xfrm>
            <a:off x="2656935" y="3362333"/>
            <a:ext cx="1028571" cy="647619"/>
          </a:xfrm>
          <a:prstGeom prst="rect">
            <a:avLst/>
          </a:prstGeom>
        </p:spPr>
      </p:pic>
      <p:pic>
        <p:nvPicPr>
          <p:cNvPr id="30" name="Picture 29">
            <a:extLst>
              <a:ext uri="{FF2B5EF4-FFF2-40B4-BE49-F238E27FC236}">
                <a16:creationId xmlns:a16="http://schemas.microsoft.com/office/drawing/2014/main" id="{66404401-7D9B-48CE-8370-C03D2AAB1607}"/>
              </a:ext>
            </a:extLst>
          </p:cNvPr>
          <p:cNvPicPr>
            <a:picLocks noChangeAspect="1"/>
          </p:cNvPicPr>
          <p:nvPr/>
        </p:nvPicPr>
        <p:blipFill rotWithShape="1">
          <a:blip r:embed="rId8">
            <a:extLst>
              <a:ext uri="{28A0092B-C50C-407E-A947-70E740481C1C}">
                <a14:useLocalDpi xmlns:a14="http://schemas.microsoft.com/office/drawing/2010/main" val="0"/>
              </a:ext>
            </a:extLst>
          </a:blip>
          <a:srcRect l="29049" t="1" r="28710" b="-13996"/>
          <a:stretch/>
        </p:blipFill>
        <p:spPr>
          <a:xfrm>
            <a:off x="4846988" y="1791273"/>
            <a:ext cx="981257" cy="685307"/>
          </a:xfrm>
          <a:prstGeom prst="rect">
            <a:avLst/>
          </a:prstGeom>
        </p:spPr>
      </p:pic>
      <p:pic>
        <p:nvPicPr>
          <p:cNvPr id="32" name="Picture 31">
            <a:extLst>
              <a:ext uri="{FF2B5EF4-FFF2-40B4-BE49-F238E27FC236}">
                <a16:creationId xmlns:a16="http://schemas.microsoft.com/office/drawing/2014/main" id="{E746F580-E32E-42BC-8F4C-6CC440B4E4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1670" y="2426712"/>
            <a:ext cx="1104762" cy="485714"/>
          </a:xfrm>
          <a:prstGeom prst="rect">
            <a:avLst/>
          </a:prstGeom>
        </p:spPr>
      </p:pic>
      <p:pic>
        <p:nvPicPr>
          <p:cNvPr id="34" name="Picture 33">
            <a:extLst>
              <a:ext uri="{FF2B5EF4-FFF2-40B4-BE49-F238E27FC236}">
                <a16:creationId xmlns:a16="http://schemas.microsoft.com/office/drawing/2014/main" id="{DE8531C3-BF5B-4C43-9C4E-A71BD260C9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4981" y="2964728"/>
            <a:ext cx="1104762" cy="485714"/>
          </a:xfrm>
          <a:prstGeom prst="rect">
            <a:avLst/>
          </a:prstGeom>
        </p:spPr>
      </p:pic>
      <p:pic>
        <p:nvPicPr>
          <p:cNvPr id="36" name="Picture 35">
            <a:extLst>
              <a:ext uri="{FF2B5EF4-FFF2-40B4-BE49-F238E27FC236}">
                <a16:creationId xmlns:a16="http://schemas.microsoft.com/office/drawing/2014/main" id="{7BF70F55-E6A5-4861-91C4-4FF365670FD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8821" y="2321871"/>
            <a:ext cx="895238" cy="885714"/>
          </a:xfrm>
          <a:prstGeom prst="rect">
            <a:avLst/>
          </a:prstGeom>
        </p:spPr>
      </p:pic>
      <p:pic>
        <p:nvPicPr>
          <p:cNvPr id="38" name="Picture 37">
            <a:extLst>
              <a:ext uri="{FF2B5EF4-FFF2-40B4-BE49-F238E27FC236}">
                <a16:creationId xmlns:a16="http://schemas.microsoft.com/office/drawing/2014/main" id="{5BD3E1EC-E064-4E32-AD7D-B0A1957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202" y="1358989"/>
            <a:ext cx="390476" cy="761905"/>
          </a:xfrm>
          <a:prstGeom prst="rect">
            <a:avLst/>
          </a:prstGeom>
        </p:spPr>
      </p:pic>
      <p:sp>
        <p:nvSpPr>
          <p:cNvPr id="39" name="TextBox 38">
            <a:extLst>
              <a:ext uri="{FF2B5EF4-FFF2-40B4-BE49-F238E27FC236}">
                <a16:creationId xmlns:a16="http://schemas.microsoft.com/office/drawing/2014/main" id="{7A07A5BB-77BA-4735-8CEE-D743C50CFAC6}"/>
              </a:ext>
            </a:extLst>
          </p:cNvPr>
          <p:cNvSpPr txBox="1"/>
          <p:nvPr/>
        </p:nvSpPr>
        <p:spPr>
          <a:xfrm>
            <a:off x="6848312" y="649357"/>
            <a:ext cx="1690912" cy="369332"/>
          </a:xfrm>
          <a:prstGeom prst="rect">
            <a:avLst/>
          </a:prstGeom>
          <a:noFill/>
        </p:spPr>
        <p:txBody>
          <a:bodyPr wrap="none" rtlCol="0">
            <a:spAutoFit/>
          </a:bodyPr>
          <a:lstStyle/>
          <a:p>
            <a:r>
              <a:rPr lang="en-US" dirty="0"/>
              <a:t>Jack’s Public key</a:t>
            </a:r>
          </a:p>
        </p:txBody>
      </p:sp>
      <p:pic>
        <p:nvPicPr>
          <p:cNvPr id="41" name="Picture 40">
            <a:extLst>
              <a:ext uri="{FF2B5EF4-FFF2-40B4-BE49-F238E27FC236}">
                <a16:creationId xmlns:a16="http://schemas.microsoft.com/office/drawing/2014/main" id="{22E98661-F494-4ABD-B09A-9F55A0849A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66445" y="2540801"/>
            <a:ext cx="752779" cy="743250"/>
          </a:xfrm>
          <a:prstGeom prst="rect">
            <a:avLst/>
          </a:prstGeom>
        </p:spPr>
      </p:pic>
      <p:pic>
        <p:nvPicPr>
          <p:cNvPr id="43" name="Picture 42">
            <a:extLst>
              <a:ext uri="{FF2B5EF4-FFF2-40B4-BE49-F238E27FC236}">
                <a16:creationId xmlns:a16="http://schemas.microsoft.com/office/drawing/2014/main" id="{08AB661A-F90D-4C67-B95D-53386637BE4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21076293">
            <a:off x="10501216" y="3589309"/>
            <a:ext cx="586514" cy="586514"/>
          </a:xfrm>
          <a:prstGeom prst="rect">
            <a:avLst/>
          </a:prstGeom>
        </p:spPr>
      </p:pic>
      <p:pic>
        <p:nvPicPr>
          <p:cNvPr id="44" name="Picture 43">
            <a:extLst>
              <a:ext uri="{FF2B5EF4-FFF2-40B4-BE49-F238E27FC236}">
                <a16:creationId xmlns:a16="http://schemas.microsoft.com/office/drawing/2014/main" id="{4B2BF6A3-EF74-4666-8693-5205BFA68AB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21076293">
            <a:off x="11171234" y="3589309"/>
            <a:ext cx="586514" cy="586514"/>
          </a:xfrm>
          <a:prstGeom prst="rect">
            <a:avLst/>
          </a:prstGeom>
        </p:spPr>
      </p:pic>
      <p:sp>
        <p:nvSpPr>
          <p:cNvPr id="45" name="Rectangle: Rounded Corners 44">
            <a:extLst>
              <a:ext uri="{FF2B5EF4-FFF2-40B4-BE49-F238E27FC236}">
                <a16:creationId xmlns:a16="http://schemas.microsoft.com/office/drawing/2014/main" id="{1048321B-EB1F-444E-9C9F-D2B6B0EACAB2}"/>
              </a:ext>
            </a:extLst>
          </p:cNvPr>
          <p:cNvSpPr/>
          <p:nvPr/>
        </p:nvSpPr>
        <p:spPr>
          <a:xfrm>
            <a:off x="4771670" y="1739941"/>
            <a:ext cx="1104762" cy="676548"/>
          </a:xfrm>
          <a:prstGeom prst="round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80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P spid="20" grpId="0" animBg="1"/>
      <p:bldP spid="21" grpId="0" animBg="1"/>
      <p:bldP spid="22" grpId="0" animBg="1"/>
      <p:bldP spid="39" grpId="0"/>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E8FC61-FBD0-4186-B87B-32D35564043B}"/>
              </a:ext>
            </a:extLst>
          </p:cNvPr>
          <p:cNvSpPr>
            <a:spLocks noGrp="1"/>
          </p:cNvSpPr>
          <p:nvPr>
            <p:ph type="title"/>
          </p:nvPr>
        </p:nvSpPr>
        <p:spPr>
          <a:xfrm>
            <a:off x="838200" y="-3968"/>
            <a:ext cx="10515600" cy="812352"/>
          </a:xfrm>
        </p:spPr>
        <p:txBody>
          <a:bodyPr>
            <a:normAutofit/>
          </a:bodyPr>
          <a:lstStyle/>
          <a:p>
            <a:pPr algn="l"/>
            <a:r>
              <a:rPr lang="en-US" sz="2400" b="1" i="0" dirty="0">
                <a:solidFill>
                  <a:srgbClr val="323232"/>
                </a:solidFill>
                <a:effectLst/>
                <a:latin typeface="Times New Roman" panose="02020603050405020304" pitchFamily="18" charset="0"/>
                <a:cs typeface="Times New Roman" panose="02020603050405020304" pitchFamily="18" charset="0"/>
              </a:rPr>
              <a:t>What is the internet of things (IoT)?  (</a:t>
            </a:r>
            <a:r>
              <a:rPr lang="en-US" sz="2400" b="1" i="0" dirty="0" err="1">
                <a:solidFill>
                  <a:srgbClr val="323232"/>
                </a:solidFill>
                <a:effectLst/>
                <a:latin typeface="Times New Roman" panose="02020603050405020304" pitchFamily="18" charset="0"/>
                <a:cs typeface="Times New Roman" panose="02020603050405020304" pitchFamily="18" charset="0"/>
              </a:rPr>
              <a:t>Cont</a:t>
            </a:r>
            <a:r>
              <a:rPr lang="en-US" sz="2400" b="1" i="0" dirty="0">
                <a:solidFill>
                  <a:srgbClr val="323232"/>
                </a:solidFill>
                <a:effectLst/>
                <a:latin typeface="Times New Roman" panose="02020603050405020304" pitchFamily="18" charset="0"/>
                <a:cs typeface="Times New Roman" panose="02020603050405020304" pitchFamily="18" charset="0"/>
              </a:rPr>
              <a:t>…)</a:t>
            </a:r>
          </a:p>
        </p:txBody>
      </p:sp>
      <p:sp>
        <p:nvSpPr>
          <p:cNvPr id="21" name="Content Placeholder 10">
            <a:extLst>
              <a:ext uri="{FF2B5EF4-FFF2-40B4-BE49-F238E27FC236}">
                <a16:creationId xmlns:a16="http://schemas.microsoft.com/office/drawing/2014/main" id="{3271B9F6-6EE5-4816-A955-272C3A141464}"/>
              </a:ext>
            </a:extLst>
          </p:cNvPr>
          <p:cNvSpPr txBox="1">
            <a:spLocks/>
          </p:cNvSpPr>
          <p:nvPr/>
        </p:nvSpPr>
        <p:spPr>
          <a:xfrm>
            <a:off x="758688" y="917136"/>
            <a:ext cx="10515600" cy="571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 ability to transfer data over a network without requiring </a:t>
            </a:r>
          </a:p>
        </p:txBody>
      </p:sp>
      <p:sp>
        <p:nvSpPr>
          <p:cNvPr id="25" name="Content Placeholder 10">
            <a:extLst>
              <a:ext uri="{FF2B5EF4-FFF2-40B4-BE49-F238E27FC236}">
                <a16:creationId xmlns:a16="http://schemas.microsoft.com/office/drawing/2014/main" id="{9B992DEC-E0CD-42EB-B872-30D2CEA70845}"/>
              </a:ext>
            </a:extLst>
          </p:cNvPr>
          <p:cNvSpPr txBox="1">
            <a:spLocks/>
          </p:cNvSpPr>
          <p:nvPr/>
        </p:nvSpPr>
        <p:spPr>
          <a:xfrm>
            <a:off x="758688" y="2868957"/>
            <a:ext cx="10691190" cy="587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thing in the internet of things can be a person with </a:t>
            </a:r>
          </a:p>
          <a:p>
            <a:endParaRPr lang="en-US" sz="2400" dirty="0">
              <a:latin typeface="Times New Roman" panose="02020603050405020304" pitchFamily="18" charset="0"/>
              <a:cs typeface="Times New Roman" panose="02020603050405020304" pitchFamily="18" charset="0"/>
            </a:endParaRPr>
          </a:p>
        </p:txBody>
      </p:sp>
      <p:sp>
        <p:nvSpPr>
          <p:cNvPr id="8" name="Content Placeholder 10">
            <a:extLst>
              <a:ext uri="{FF2B5EF4-FFF2-40B4-BE49-F238E27FC236}">
                <a16:creationId xmlns:a16="http://schemas.microsoft.com/office/drawing/2014/main" id="{CA4ADAAE-56F0-4EFB-B8E2-AF98F8B065CA}"/>
              </a:ext>
            </a:extLst>
          </p:cNvPr>
          <p:cNvSpPr txBox="1">
            <a:spLocks/>
          </p:cNvSpPr>
          <p:nvPr/>
        </p:nvSpPr>
        <p:spPr>
          <a:xfrm>
            <a:off x="758688" y="1450589"/>
            <a:ext cx="10515600" cy="571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human-to-human </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9" name="Content Placeholder 10">
            <a:extLst>
              <a:ext uri="{FF2B5EF4-FFF2-40B4-BE49-F238E27FC236}">
                <a16:creationId xmlns:a16="http://schemas.microsoft.com/office/drawing/2014/main" id="{112877FF-4518-46E0-B150-E5D424192D4B}"/>
              </a:ext>
            </a:extLst>
          </p:cNvPr>
          <p:cNvSpPr txBox="1">
            <a:spLocks/>
          </p:cNvSpPr>
          <p:nvPr/>
        </p:nvSpPr>
        <p:spPr>
          <a:xfrm>
            <a:off x="758688" y="1898922"/>
            <a:ext cx="10515600" cy="5710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or </a:t>
            </a:r>
          </a:p>
        </p:txBody>
      </p:sp>
      <p:sp>
        <p:nvSpPr>
          <p:cNvPr id="12" name="Content Placeholder 10">
            <a:extLst>
              <a:ext uri="{FF2B5EF4-FFF2-40B4-BE49-F238E27FC236}">
                <a16:creationId xmlns:a16="http://schemas.microsoft.com/office/drawing/2014/main" id="{FFACA424-F176-4719-AE67-D0F1CEE9CE4B}"/>
              </a:ext>
            </a:extLst>
          </p:cNvPr>
          <p:cNvSpPr txBox="1">
            <a:spLocks/>
          </p:cNvSpPr>
          <p:nvPr/>
        </p:nvSpPr>
        <p:spPr>
          <a:xfrm>
            <a:off x="758688" y="2417605"/>
            <a:ext cx="10515600" cy="606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human-to-computer interaction.</a:t>
            </a:r>
          </a:p>
        </p:txBody>
      </p:sp>
      <p:sp>
        <p:nvSpPr>
          <p:cNvPr id="13" name="Content Placeholder 10">
            <a:extLst>
              <a:ext uri="{FF2B5EF4-FFF2-40B4-BE49-F238E27FC236}">
                <a16:creationId xmlns:a16="http://schemas.microsoft.com/office/drawing/2014/main" id="{E9C71ACB-A050-4CD1-9DB3-565DA4D2A74C}"/>
              </a:ext>
            </a:extLst>
          </p:cNvPr>
          <p:cNvSpPr txBox="1">
            <a:spLocks/>
          </p:cNvSpPr>
          <p:nvPr/>
        </p:nvSpPr>
        <p:spPr>
          <a:xfrm>
            <a:off x="758688" y="3420480"/>
            <a:ext cx="10691190" cy="587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heart monitor implant, </a:t>
            </a:r>
          </a:p>
        </p:txBody>
      </p:sp>
      <p:sp>
        <p:nvSpPr>
          <p:cNvPr id="14" name="Content Placeholder 10">
            <a:extLst>
              <a:ext uri="{FF2B5EF4-FFF2-40B4-BE49-F238E27FC236}">
                <a16:creationId xmlns:a16="http://schemas.microsoft.com/office/drawing/2014/main" id="{28839C25-5A31-496E-A402-D263B85B0AAD}"/>
              </a:ext>
            </a:extLst>
          </p:cNvPr>
          <p:cNvSpPr txBox="1">
            <a:spLocks/>
          </p:cNvSpPr>
          <p:nvPr/>
        </p:nvSpPr>
        <p:spPr>
          <a:xfrm>
            <a:off x="742122" y="3907690"/>
            <a:ext cx="10691190" cy="18655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farm animal with a biochip transponder, </a:t>
            </a:r>
          </a:p>
        </p:txBody>
      </p:sp>
      <p:sp>
        <p:nvSpPr>
          <p:cNvPr id="15" name="Content Placeholder 10">
            <a:extLst>
              <a:ext uri="{FF2B5EF4-FFF2-40B4-BE49-F238E27FC236}">
                <a16:creationId xmlns:a16="http://schemas.microsoft.com/office/drawing/2014/main" id="{28530A73-9812-4842-B046-D207406A5508}"/>
              </a:ext>
            </a:extLst>
          </p:cNvPr>
          <p:cNvSpPr txBox="1">
            <a:spLocks/>
          </p:cNvSpPr>
          <p:nvPr/>
        </p:nvSpPr>
        <p:spPr>
          <a:xfrm>
            <a:off x="725556" y="4441143"/>
            <a:ext cx="10691190" cy="1499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 automobile that has built-in sensors to alert the driver when tire pressure is low </a:t>
            </a:r>
          </a:p>
        </p:txBody>
      </p:sp>
      <p:sp>
        <p:nvSpPr>
          <p:cNvPr id="16" name="Content Placeholder 10">
            <a:extLst>
              <a:ext uri="{FF2B5EF4-FFF2-40B4-BE49-F238E27FC236}">
                <a16:creationId xmlns:a16="http://schemas.microsoft.com/office/drawing/2014/main" id="{0CD6D2E7-8D5B-439F-A2DC-151F5B84A705}"/>
              </a:ext>
            </a:extLst>
          </p:cNvPr>
          <p:cNvSpPr txBox="1">
            <a:spLocks/>
          </p:cNvSpPr>
          <p:nvPr/>
        </p:nvSpPr>
        <p:spPr>
          <a:xfrm>
            <a:off x="1444292" y="4885834"/>
            <a:ext cx="1157032" cy="5039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or </a:t>
            </a:r>
          </a:p>
        </p:txBody>
      </p:sp>
      <p:sp>
        <p:nvSpPr>
          <p:cNvPr id="17" name="Content Placeholder 10">
            <a:extLst>
              <a:ext uri="{FF2B5EF4-FFF2-40B4-BE49-F238E27FC236}">
                <a16:creationId xmlns:a16="http://schemas.microsoft.com/office/drawing/2014/main" id="{737F1EAF-894A-4E80-B2B4-CC4AD872EAA5}"/>
              </a:ext>
            </a:extLst>
          </p:cNvPr>
          <p:cNvSpPr txBox="1">
            <a:spLocks/>
          </p:cNvSpPr>
          <p:nvPr/>
        </p:nvSpPr>
        <p:spPr>
          <a:xfrm>
            <a:off x="733839" y="5293031"/>
            <a:ext cx="10691190" cy="6478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any other natural</a:t>
            </a:r>
          </a:p>
        </p:txBody>
      </p:sp>
      <p:sp>
        <p:nvSpPr>
          <p:cNvPr id="18" name="Content Placeholder 10">
            <a:extLst>
              <a:ext uri="{FF2B5EF4-FFF2-40B4-BE49-F238E27FC236}">
                <a16:creationId xmlns:a16="http://schemas.microsoft.com/office/drawing/2014/main" id="{D9EC544D-C78C-40CB-9B65-97819E4A92DC}"/>
              </a:ext>
            </a:extLst>
          </p:cNvPr>
          <p:cNvSpPr txBox="1">
            <a:spLocks/>
          </p:cNvSpPr>
          <p:nvPr/>
        </p:nvSpPr>
        <p:spPr>
          <a:xfrm>
            <a:off x="1444292" y="5794473"/>
            <a:ext cx="1255837" cy="4984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or</a:t>
            </a:r>
          </a:p>
        </p:txBody>
      </p:sp>
      <p:sp>
        <p:nvSpPr>
          <p:cNvPr id="19" name="Content Placeholder 10">
            <a:extLst>
              <a:ext uri="{FF2B5EF4-FFF2-40B4-BE49-F238E27FC236}">
                <a16:creationId xmlns:a16="http://schemas.microsoft.com/office/drawing/2014/main" id="{4C4BC069-0110-4A70-A2FD-C235D3207372}"/>
              </a:ext>
            </a:extLst>
          </p:cNvPr>
          <p:cNvSpPr txBox="1">
            <a:spLocks/>
          </p:cNvSpPr>
          <p:nvPr/>
        </p:nvSpPr>
        <p:spPr>
          <a:xfrm>
            <a:off x="766971" y="6206553"/>
            <a:ext cx="10691190" cy="9825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man-made object that can be assigned an Internet Protocol (IP) address and is able to transfer data over a network.</a:t>
            </a:r>
          </a:p>
        </p:txBody>
      </p:sp>
    </p:spTree>
    <p:extLst>
      <p:ext uri="{BB962C8B-B14F-4D97-AF65-F5344CB8AC3E}">
        <p14:creationId xmlns:p14="http://schemas.microsoft.com/office/powerpoint/2010/main" val="29253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8" grpId="0"/>
      <p:bldP spid="9" grpId="0"/>
      <p:bldP spid="12" grpId="0"/>
      <p:bldP spid="13" grpId="0"/>
      <p:bldP spid="14" grpId="0"/>
      <p:bldP spid="15" grpId="0"/>
      <p:bldP spid="16"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6119EDF-D7F5-49AB-8BE3-2D78D9257054}"/>
              </a:ext>
            </a:extLst>
          </p:cNvPr>
          <p:cNvSpPr txBox="1">
            <a:spLocks/>
          </p:cNvSpPr>
          <p:nvPr/>
        </p:nvSpPr>
        <p:spPr>
          <a:xfrm>
            <a:off x="634524" y="208126"/>
            <a:ext cx="10515600" cy="66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Increasingly, organizations in a variety of industries are using IoT to operate </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13" name="Content Placeholder 5">
            <a:extLst>
              <a:ext uri="{FF2B5EF4-FFF2-40B4-BE49-F238E27FC236}">
                <a16:creationId xmlns:a16="http://schemas.microsoft.com/office/drawing/2014/main" id="{6EE8D3AF-78E8-4081-88A2-E1948F1DCEDA}"/>
              </a:ext>
            </a:extLst>
          </p:cNvPr>
          <p:cNvSpPr txBox="1">
            <a:spLocks/>
          </p:cNvSpPr>
          <p:nvPr/>
        </p:nvSpPr>
        <p:spPr>
          <a:xfrm>
            <a:off x="634524" y="801858"/>
            <a:ext cx="10515600" cy="829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more efficiently, </a:t>
            </a:r>
          </a:p>
        </p:txBody>
      </p:sp>
      <p:sp>
        <p:nvSpPr>
          <p:cNvPr id="14" name="Content Placeholder 5">
            <a:extLst>
              <a:ext uri="{FF2B5EF4-FFF2-40B4-BE49-F238E27FC236}">
                <a16:creationId xmlns:a16="http://schemas.microsoft.com/office/drawing/2014/main" id="{03CA5ACD-67D2-4247-AC42-804851657FB4}"/>
              </a:ext>
            </a:extLst>
          </p:cNvPr>
          <p:cNvSpPr txBox="1">
            <a:spLocks/>
          </p:cNvSpPr>
          <p:nvPr/>
        </p:nvSpPr>
        <p:spPr>
          <a:xfrm>
            <a:off x="634524" y="1362222"/>
            <a:ext cx="9184725" cy="66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better understand customers to deliver enhanced customer service, </a:t>
            </a:r>
          </a:p>
        </p:txBody>
      </p:sp>
      <p:sp>
        <p:nvSpPr>
          <p:cNvPr id="15" name="Content Placeholder 5">
            <a:extLst>
              <a:ext uri="{FF2B5EF4-FFF2-40B4-BE49-F238E27FC236}">
                <a16:creationId xmlns:a16="http://schemas.microsoft.com/office/drawing/2014/main" id="{3F5AC150-DAC0-4DF0-8D97-111A1A429B39}"/>
              </a:ext>
            </a:extLst>
          </p:cNvPr>
          <p:cNvSpPr txBox="1">
            <a:spLocks/>
          </p:cNvSpPr>
          <p:nvPr/>
        </p:nvSpPr>
        <p:spPr>
          <a:xfrm>
            <a:off x="634524" y="1894450"/>
            <a:ext cx="5330178" cy="62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improve decision-making and </a:t>
            </a:r>
          </a:p>
        </p:txBody>
      </p:sp>
      <p:sp>
        <p:nvSpPr>
          <p:cNvPr id="16" name="Content Placeholder 5">
            <a:extLst>
              <a:ext uri="{FF2B5EF4-FFF2-40B4-BE49-F238E27FC236}">
                <a16:creationId xmlns:a16="http://schemas.microsoft.com/office/drawing/2014/main" id="{E7607890-1159-48D8-8616-8B86E383689E}"/>
              </a:ext>
            </a:extLst>
          </p:cNvPr>
          <p:cNvSpPr txBox="1">
            <a:spLocks/>
          </p:cNvSpPr>
          <p:nvPr/>
        </p:nvSpPr>
        <p:spPr>
          <a:xfrm>
            <a:off x="634524" y="2462531"/>
            <a:ext cx="5330178" cy="775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increase the value of the business.</a:t>
            </a:r>
            <a:endParaRPr 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0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718AF1-B800-4791-A67B-D6D029196EF6}"/>
              </a:ext>
            </a:extLst>
          </p:cNvPr>
          <p:cNvSpPr txBox="1"/>
          <p:nvPr/>
        </p:nvSpPr>
        <p:spPr>
          <a:xfrm>
            <a:off x="4601344" y="2764674"/>
            <a:ext cx="1583623" cy="369332"/>
          </a:xfrm>
          <a:prstGeom prst="rect">
            <a:avLst/>
          </a:prstGeom>
          <a:noFill/>
          <a:ln w="28575">
            <a:solidFill>
              <a:srgbClr val="002060"/>
            </a:solidFill>
          </a:ln>
        </p:spPr>
        <p:txBody>
          <a:bodyPr wrap="square" rtlCol="0">
            <a:spAutoFit/>
          </a:bodyPr>
          <a:lstStyle/>
          <a:p>
            <a:pPr algn="ctr"/>
            <a:r>
              <a:rPr lang="en-US" b="1" dirty="0">
                <a:solidFill>
                  <a:srgbClr val="0070C0"/>
                </a:solidFill>
              </a:rPr>
              <a:t>IoT Hub </a:t>
            </a:r>
          </a:p>
        </p:txBody>
      </p:sp>
      <p:sp>
        <p:nvSpPr>
          <p:cNvPr id="5" name="TextBox 4">
            <a:extLst>
              <a:ext uri="{FF2B5EF4-FFF2-40B4-BE49-F238E27FC236}">
                <a16:creationId xmlns:a16="http://schemas.microsoft.com/office/drawing/2014/main" id="{AAFBF3AF-7494-4112-9750-2CF00D513953}"/>
              </a:ext>
            </a:extLst>
          </p:cNvPr>
          <p:cNvSpPr txBox="1"/>
          <p:nvPr/>
        </p:nvSpPr>
        <p:spPr>
          <a:xfrm>
            <a:off x="1423201" y="2416509"/>
            <a:ext cx="1920241"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IoT (e.g. Sensor)</a:t>
            </a:r>
          </a:p>
        </p:txBody>
      </p:sp>
      <p:sp>
        <p:nvSpPr>
          <p:cNvPr id="6" name="TextBox 5">
            <a:extLst>
              <a:ext uri="{FF2B5EF4-FFF2-40B4-BE49-F238E27FC236}">
                <a16:creationId xmlns:a16="http://schemas.microsoft.com/office/drawing/2014/main" id="{F79D9B13-4541-4E9A-A71D-483E37B9B7D2}"/>
              </a:ext>
            </a:extLst>
          </p:cNvPr>
          <p:cNvSpPr txBox="1"/>
          <p:nvPr/>
        </p:nvSpPr>
        <p:spPr>
          <a:xfrm>
            <a:off x="1423200" y="3109805"/>
            <a:ext cx="1920239" cy="646331"/>
          </a:xfrm>
          <a:prstGeom prst="rect">
            <a:avLst/>
          </a:prstGeom>
          <a:noFill/>
          <a:ln w="28575">
            <a:solidFill>
              <a:schemeClr val="accent2">
                <a:lumMod val="50000"/>
              </a:schemeClr>
            </a:solidFill>
          </a:ln>
        </p:spPr>
        <p:txBody>
          <a:bodyPr wrap="square" rtlCol="0">
            <a:spAutoFit/>
          </a:bodyPr>
          <a:lstStyle/>
          <a:p>
            <a:pPr algn="ctr"/>
            <a:r>
              <a:rPr lang="en-US" b="1" dirty="0">
                <a:solidFill>
                  <a:srgbClr val="FF0000"/>
                </a:solidFill>
              </a:rPr>
              <a:t>IoT Device</a:t>
            </a:r>
          </a:p>
          <a:p>
            <a:pPr algn="ctr"/>
            <a:r>
              <a:rPr lang="en-US" b="1" dirty="0">
                <a:solidFill>
                  <a:srgbClr val="FF0000"/>
                </a:solidFill>
              </a:rPr>
              <a:t>(e.g. antenna)</a:t>
            </a:r>
          </a:p>
        </p:txBody>
      </p:sp>
      <p:sp>
        <p:nvSpPr>
          <p:cNvPr id="7" name="TextBox 6">
            <a:extLst>
              <a:ext uri="{FF2B5EF4-FFF2-40B4-BE49-F238E27FC236}">
                <a16:creationId xmlns:a16="http://schemas.microsoft.com/office/drawing/2014/main" id="{3328DD3F-CF65-4E56-A896-95F29944D50F}"/>
              </a:ext>
            </a:extLst>
          </p:cNvPr>
          <p:cNvSpPr txBox="1"/>
          <p:nvPr/>
        </p:nvSpPr>
        <p:spPr>
          <a:xfrm>
            <a:off x="1423199" y="4112697"/>
            <a:ext cx="1920239" cy="923330"/>
          </a:xfrm>
          <a:prstGeom prst="rect">
            <a:avLst/>
          </a:prstGeom>
          <a:noFill/>
          <a:ln w="28575">
            <a:solidFill>
              <a:schemeClr val="accent2">
                <a:lumMod val="50000"/>
              </a:schemeClr>
            </a:solidFill>
          </a:ln>
        </p:spPr>
        <p:txBody>
          <a:bodyPr wrap="square" rtlCol="0">
            <a:spAutoFit/>
          </a:bodyPr>
          <a:lstStyle/>
          <a:p>
            <a:pPr algn="ctr"/>
            <a:r>
              <a:rPr lang="en-US" b="1" dirty="0">
                <a:solidFill>
                  <a:srgbClr val="FF0000"/>
                </a:solidFill>
              </a:rPr>
              <a:t>IoT Device</a:t>
            </a:r>
          </a:p>
          <a:p>
            <a:pPr algn="ctr"/>
            <a:r>
              <a:rPr lang="en-US" b="1" dirty="0">
                <a:solidFill>
                  <a:srgbClr val="FF0000"/>
                </a:solidFill>
              </a:rPr>
              <a:t>(e.g. microcontroller)</a:t>
            </a:r>
          </a:p>
        </p:txBody>
      </p:sp>
      <p:sp>
        <p:nvSpPr>
          <p:cNvPr id="8" name="TextBox 7">
            <a:extLst>
              <a:ext uri="{FF2B5EF4-FFF2-40B4-BE49-F238E27FC236}">
                <a16:creationId xmlns:a16="http://schemas.microsoft.com/office/drawing/2014/main" id="{229DA162-96AF-452A-88D2-989CCFBF239F}"/>
              </a:ext>
            </a:extLst>
          </p:cNvPr>
          <p:cNvSpPr txBox="1"/>
          <p:nvPr/>
        </p:nvSpPr>
        <p:spPr>
          <a:xfrm>
            <a:off x="7455939" y="2434438"/>
            <a:ext cx="2530744" cy="923330"/>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User Interface (smartphone, human machine)</a:t>
            </a:r>
          </a:p>
        </p:txBody>
      </p:sp>
      <p:sp>
        <p:nvSpPr>
          <p:cNvPr id="10" name="TextBox 9">
            <a:extLst>
              <a:ext uri="{FF2B5EF4-FFF2-40B4-BE49-F238E27FC236}">
                <a16:creationId xmlns:a16="http://schemas.microsoft.com/office/drawing/2014/main" id="{45340790-EC35-4EFD-85C8-AAFE33D1BD2E}"/>
              </a:ext>
            </a:extLst>
          </p:cNvPr>
          <p:cNvSpPr txBox="1"/>
          <p:nvPr/>
        </p:nvSpPr>
        <p:spPr>
          <a:xfrm>
            <a:off x="7455939" y="3589398"/>
            <a:ext cx="2530744" cy="1200329"/>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Analytics of business applications (e.g. customer relationship management, ERP)</a:t>
            </a:r>
          </a:p>
        </p:txBody>
      </p:sp>
      <p:sp>
        <p:nvSpPr>
          <p:cNvPr id="14" name="Rectangle 13">
            <a:extLst>
              <a:ext uri="{FF2B5EF4-FFF2-40B4-BE49-F238E27FC236}">
                <a16:creationId xmlns:a16="http://schemas.microsoft.com/office/drawing/2014/main" id="{40837E2C-80E7-4A51-BC43-1A478F84761F}"/>
              </a:ext>
            </a:extLst>
          </p:cNvPr>
          <p:cNvSpPr/>
          <p:nvPr/>
        </p:nvSpPr>
        <p:spPr>
          <a:xfrm>
            <a:off x="4426772" y="2083740"/>
            <a:ext cx="1920240" cy="37612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8C4032-90F8-4180-AD60-1E82E2E69F6F}"/>
              </a:ext>
            </a:extLst>
          </p:cNvPr>
          <p:cNvSpPr txBox="1"/>
          <p:nvPr/>
        </p:nvSpPr>
        <p:spPr>
          <a:xfrm>
            <a:off x="4638317" y="3425948"/>
            <a:ext cx="1583623" cy="369332"/>
          </a:xfrm>
          <a:prstGeom prst="rect">
            <a:avLst/>
          </a:prstGeom>
          <a:noFill/>
          <a:ln w="28575">
            <a:noFill/>
          </a:ln>
        </p:spPr>
        <p:txBody>
          <a:bodyPr wrap="square" rtlCol="0">
            <a:spAutoFit/>
          </a:bodyPr>
          <a:lstStyle/>
          <a:p>
            <a:pPr algn="ctr"/>
            <a:r>
              <a:rPr lang="en-US" b="1" dirty="0">
                <a:solidFill>
                  <a:srgbClr val="0070C0"/>
                </a:solidFill>
              </a:rPr>
              <a:t>or </a:t>
            </a:r>
          </a:p>
        </p:txBody>
      </p:sp>
      <p:sp>
        <p:nvSpPr>
          <p:cNvPr id="16" name="TextBox 15">
            <a:extLst>
              <a:ext uri="{FF2B5EF4-FFF2-40B4-BE49-F238E27FC236}">
                <a16:creationId xmlns:a16="http://schemas.microsoft.com/office/drawing/2014/main" id="{AFEEB0F7-1C9D-4FF2-A9A5-DBD99FEA284F}"/>
              </a:ext>
            </a:extLst>
          </p:cNvPr>
          <p:cNvSpPr txBox="1"/>
          <p:nvPr/>
        </p:nvSpPr>
        <p:spPr>
          <a:xfrm>
            <a:off x="4638316" y="4420395"/>
            <a:ext cx="1583623" cy="369332"/>
          </a:xfrm>
          <a:prstGeom prst="rect">
            <a:avLst/>
          </a:prstGeom>
          <a:noFill/>
          <a:ln w="28575">
            <a:solidFill>
              <a:srgbClr val="002060"/>
            </a:solidFill>
          </a:ln>
        </p:spPr>
        <p:txBody>
          <a:bodyPr wrap="square" rtlCol="0">
            <a:spAutoFit/>
          </a:bodyPr>
          <a:lstStyle/>
          <a:p>
            <a:pPr algn="ctr"/>
            <a:r>
              <a:rPr lang="en-US" b="1" dirty="0">
                <a:solidFill>
                  <a:srgbClr val="0070C0"/>
                </a:solidFill>
              </a:rPr>
              <a:t>IoT Gateway</a:t>
            </a:r>
          </a:p>
        </p:txBody>
      </p:sp>
      <p:sp>
        <p:nvSpPr>
          <p:cNvPr id="17" name="TextBox 16">
            <a:extLst>
              <a:ext uri="{FF2B5EF4-FFF2-40B4-BE49-F238E27FC236}">
                <a16:creationId xmlns:a16="http://schemas.microsoft.com/office/drawing/2014/main" id="{E42F4099-BDAF-4126-8BC8-97FAA1840925}"/>
              </a:ext>
            </a:extLst>
          </p:cNvPr>
          <p:cNvSpPr txBox="1"/>
          <p:nvPr/>
        </p:nvSpPr>
        <p:spPr>
          <a:xfrm>
            <a:off x="7482835" y="5014784"/>
            <a:ext cx="2530744"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Back end systems</a:t>
            </a:r>
          </a:p>
        </p:txBody>
      </p:sp>
      <p:sp>
        <p:nvSpPr>
          <p:cNvPr id="18" name="TextBox 17">
            <a:extLst>
              <a:ext uri="{FF2B5EF4-FFF2-40B4-BE49-F238E27FC236}">
                <a16:creationId xmlns:a16="http://schemas.microsoft.com/office/drawing/2014/main" id="{8108CA7E-7E34-43D6-B5BE-664BCA5B29D5}"/>
              </a:ext>
            </a:extLst>
          </p:cNvPr>
          <p:cNvSpPr txBox="1"/>
          <p:nvPr/>
        </p:nvSpPr>
        <p:spPr>
          <a:xfrm>
            <a:off x="1315625" y="1326777"/>
            <a:ext cx="1920239" cy="369332"/>
          </a:xfrm>
          <a:prstGeom prst="rect">
            <a:avLst/>
          </a:prstGeom>
          <a:noFill/>
        </p:spPr>
        <p:txBody>
          <a:bodyPr wrap="square" rtlCol="0">
            <a:spAutoFit/>
          </a:bodyPr>
          <a:lstStyle/>
          <a:p>
            <a:r>
              <a:rPr lang="en-US" b="1" dirty="0"/>
              <a:t>Collect data</a:t>
            </a:r>
          </a:p>
        </p:txBody>
      </p:sp>
      <p:sp>
        <p:nvSpPr>
          <p:cNvPr id="19" name="TextBox 18">
            <a:extLst>
              <a:ext uri="{FF2B5EF4-FFF2-40B4-BE49-F238E27FC236}">
                <a16:creationId xmlns:a16="http://schemas.microsoft.com/office/drawing/2014/main" id="{7539FEA0-3174-4876-863E-CB20A92B313A}"/>
              </a:ext>
            </a:extLst>
          </p:cNvPr>
          <p:cNvSpPr txBox="1"/>
          <p:nvPr/>
        </p:nvSpPr>
        <p:spPr>
          <a:xfrm>
            <a:off x="4638317" y="1326777"/>
            <a:ext cx="1920239" cy="369332"/>
          </a:xfrm>
          <a:prstGeom prst="rect">
            <a:avLst/>
          </a:prstGeom>
          <a:noFill/>
        </p:spPr>
        <p:txBody>
          <a:bodyPr wrap="square" rtlCol="0">
            <a:spAutoFit/>
          </a:bodyPr>
          <a:lstStyle/>
          <a:p>
            <a:r>
              <a:rPr lang="en-US" b="1" dirty="0"/>
              <a:t>Collate data</a:t>
            </a:r>
          </a:p>
        </p:txBody>
      </p:sp>
      <p:sp>
        <p:nvSpPr>
          <p:cNvPr id="20" name="TextBox 19">
            <a:extLst>
              <a:ext uri="{FF2B5EF4-FFF2-40B4-BE49-F238E27FC236}">
                <a16:creationId xmlns:a16="http://schemas.microsoft.com/office/drawing/2014/main" id="{C316DD42-F65C-4B92-AE55-DFEFACAB6D90}"/>
              </a:ext>
            </a:extLst>
          </p:cNvPr>
          <p:cNvSpPr txBox="1"/>
          <p:nvPr/>
        </p:nvSpPr>
        <p:spPr>
          <a:xfrm>
            <a:off x="7752681" y="1326777"/>
            <a:ext cx="2530744" cy="369332"/>
          </a:xfrm>
          <a:prstGeom prst="rect">
            <a:avLst/>
          </a:prstGeom>
          <a:noFill/>
        </p:spPr>
        <p:txBody>
          <a:bodyPr wrap="square" rtlCol="0">
            <a:spAutoFit/>
          </a:bodyPr>
          <a:lstStyle/>
          <a:p>
            <a:r>
              <a:rPr lang="en-US" b="1" dirty="0"/>
              <a:t>analyze data, take action</a:t>
            </a:r>
          </a:p>
        </p:txBody>
      </p:sp>
      <p:cxnSp>
        <p:nvCxnSpPr>
          <p:cNvPr id="22" name="Straight Arrow Connector 21">
            <a:extLst>
              <a:ext uri="{FF2B5EF4-FFF2-40B4-BE49-F238E27FC236}">
                <a16:creationId xmlns:a16="http://schemas.microsoft.com/office/drawing/2014/main" id="{33B340E1-EDD5-425C-AE9E-8298CFD7A67A}"/>
              </a:ext>
            </a:extLst>
          </p:cNvPr>
          <p:cNvCxnSpPr/>
          <p:nvPr/>
        </p:nvCxnSpPr>
        <p:spPr>
          <a:xfrm>
            <a:off x="3317845" y="261910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DC7ABC-8AEB-4348-B3FE-2801E95E50FE}"/>
              </a:ext>
            </a:extLst>
          </p:cNvPr>
          <p:cNvCxnSpPr/>
          <p:nvPr/>
        </p:nvCxnSpPr>
        <p:spPr>
          <a:xfrm>
            <a:off x="3317845" y="3425948"/>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5A39A6-2BE8-49AA-8441-D03866F00DD4}"/>
              </a:ext>
            </a:extLst>
          </p:cNvPr>
          <p:cNvCxnSpPr/>
          <p:nvPr/>
        </p:nvCxnSpPr>
        <p:spPr>
          <a:xfrm>
            <a:off x="3317844" y="4491625"/>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AB1494-8317-4F1B-A47E-D1B525A77DA1}"/>
              </a:ext>
            </a:extLst>
          </p:cNvPr>
          <p:cNvCxnSpPr/>
          <p:nvPr/>
        </p:nvCxnSpPr>
        <p:spPr>
          <a:xfrm>
            <a:off x="6347012" y="261910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916D54-A77E-44DC-8D52-FB74995D3329}"/>
              </a:ext>
            </a:extLst>
          </p:cNvPr>
          <p:cNvCxnSpPr/>
          <p:nvPr/>
        </p:nvCxnSpPr>
        <p:spPr>
          <a:xfrm>
            <a:off x="6347011" y="4112697"/>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0D6EDF-3E99-4DE9-91DA-FE66855DA218}"/>
              </a:ext>
            </a:extLst>
          </p:cNvPr>
          <p:cNvCxnSpPr/>
          <p:nvPr/>
        </p:nvCxnSpPr>
        <p:spPr>
          <a:xfrm>
            <a:off x="6347010" y="517837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E14F8D-6EA2-42BF-89AE-B9B8A4D0645C}"/>
              </a:ext>
            </a:extLst>
          </p:cNvPr>
          <p:cNvCxnSpPr/>
          <p:nvPr/>
        </p:nvCxnSpPr>
        <p:spPr>
          <a:xfrm>
            <a:off x="2671483" y="1506071"/>
            <a:ext cx="1755288" cy="0"/>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79D5AC-8AE8-4696-8D6F-3AFF4A486F76}"/>
              </a:ext>
            </a:extLst>
          </p:cNvPr>
          <p:cNvCxnSpPr/>
          <p:nvPr/>
        </p:nvCxnSpPr>
        <p:spPr>
          <a:xfrm>
            <a:off x="5997393" y="1515036"/>
            <a:ext cx="1755288" cy="0"/>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5BD721F-1626-4BA9-902B-12D8C6B279D5}"/>
              </a:ext>
            </a:extLst>
          </p:cNvPr>
          <p:cNvSpPr/>
          <p:nvPr/>
        </p:nvSpPr>
        <p:spPr>
          <a:xfrm>
            <a:off x="7752681" y="1129553"/>
            <a:ext cx="2530744" cy="916238"/>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5">
            <a:extLst>
              <a:ext uri="{FF2B5EF4-FFF2-40B4-BE49-F238E27FC236}">
                <a16:creationId xmlns:a16="http://schemas.microsoft.com/office/drawing/2014/main" id="{A308E96B-2522-4CF3-A69A-93E670752652}"/>
              </a:ext>
            </a:extLst>
          </p:cNvPr>
          <p:cNvSpPr txBox="1">
            <a:spLocks/>
          </p:cNvSpPr>
          <p:nvPr/>
        </p:nvSpPr>
        <p:spPr>
          <a:xfrm>
            <a:off x="275492" y="279765"/>
            <a:ext cx="2080265"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With IoT.</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23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4" grpId="0" animBg="1"/>
      <p:bldP spid="15" grpId="0" animBg="1"/>
      <p:bldP spid="16" grpId="0" animBg="1"/>
      <p:bldP spid="17" grpId="0" animBg="1"/>
      <p:bldP spid="18" grpId="0"/>
      <p:bldP spid="19" grpId="0"/>
      <p:bldP spid="20" grpId="0"/>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6119EDF-D7F5-49AB-8BE3-2D78D9257054}"/>
              </a:ext>
            </a:extLst>
          </p:cNvPr>
          <p:cNvSpPr txBox="1">
            <a:spLocks/>
          </p:cNvSpPr>
          <p:nvPr/>
        </p:nvSpPr>
        <p:spPr>
          <a:xfrm>
            <a:off x="465711" y="250873"/>
            <a:ext cx="3642056"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How does IoT work?</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CD9C068C-3AF0-4EAD-9129-EC0BABCFBF95}"/>
              </a:ext>
            </a:extLst>
          </p:cNvPr>
          <p:cNvSpPr txBox="1">
            <a:spLocks/>
          </p:cNvSpPr>
          <p:nvPr/>
        </p:nvSpPr>
        <p:spPr>
          <a:xfrm>
            <a:off x="465711" y="811235"/>
            <a:ext cx="11726289"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 IoT ecosystem consists of web-enabled smart devices that use </a:t>
            </a:r>
          </a:p>
        </p:txBody>
      </p:sp>
      <p:sp>
        <p:nvSpPr>
          <p:cNvPr id="12" name="Content Placeholder 5">
            <a:extLst>
              <a:ext uri="{FF2B5EF4-FFF2-40B4-BE49-F238E27FC236}">
                <a16:creationId xmlns:a16="http://schemas.microsoft.com/office/drawing/2014/main" id="{71F7BF0E-7E4F-4AC8-846D-7E093C9E1238}"/>
              </a:ext>
            </a:extLst>
          </p:cNvPr>
          <p:cNvSpPr txBox="1">
            <a:spLocks/>
          </p:cNvSpPr>
          <p:nvPr/>
        </p:nvSpPr>
        <p:spPr>
          <a:xfrm>
            <a:off x="465711" y="1376289"/>
            <a:ext cx="4213866" cy="560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embedded systems, such as </a:t>
            </a:r>
          </a:p>
        </p:txBody>
      </p:sp>
      <p:sp>
        <p:nvSpPr>
          <p:cNvPr id="17" name="Content Placeholder 5">
            <a:extLst>
              <a:ext uri="{FF2B5EF4-FFF2-40B4-BE49-F238E27FC236}">
                <a16:creationId xmlns:a16="http://schemas.microsoft.com/office/drawing/2014/main" id="{5C764543-EB15-4D57-A675-385DAB29AC67}"/>
              </a:ext>
            </a:extLst>
          </p:cNvPr>
          <p:cNvSpPr txBox="1">
            <a:spLocks/>
          </p:cNvSpPr>
          <p:nvPr/>
        </p:nvSpPr>
        <p:spPr>
          <a:xfrm>
            <a:off x="465711" y="1936650"/>
            <a:ext cx="2510571" cy="5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processors, </a:t>
            </a:r>
          </a:p>
        </p:txBody>
      </p:sp>
      <p:sp>
        <p:nvSpPr>
          <p:cNvPr id="18" name="Content Placeholder 5">
            <a:extLst>
              <a:ext uri="{FF2B5EF4-FFF2-40B4-BE49-F238E27FC236}">
                <a16:creationId xmlns:a16="http://schemas.microsoft.com/office/drawing/2014/main" id="{C06B9EBD-5A15-46AC-9D6B-BBA5998D66B4}"/>
              </a:ext>
            </a:extLst>
          </p:cNvPr>
          <p:cNvSpPr txBox="1">
            <a:spLocks/>
          </p:cNvSpPr>
          <p:nvPr/>
        </p:nvSpPr>
        <p:spPr>
          <a:xfrm>
            <a:off x="465711" y="2497014"/>
            <a:ext cx="10507089" cy="615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sensors and </a:t>
            </a:r>
          </a:p>
        </p:txBody>
      </p:sp>
      <p:sp>
        <p:nvSpPr>
          <p:cNvPr id="19" name="Content Placeholder 5">
            <a:extLst>
              <a:ext uri="{FF2B5EF4-FFF2-40B4-BE49-F238E27FC236}">
                <a16:creationId xmlns:a16="http://schemas.microsoft.com/office/drawing/2014/main" id="{B74A7B77-8279-4129-925B-9A0FB4767178}"/>
              </a:ext>
            </a:extLst>
          </p:cNvPr>
          <p:cNvSpPr txBox="1">
            <a:spLocks/>
          </p:cNvSpPr>
          <p:nvPr/>
        </p:nvSpPr>
        <p:spPr>
          <a:xfrm>
            <a:off x="465711" y="3057378"/>
            <a:ext cx="10507089" cy="13757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communication hardware, to collect, send and act on data they acquire from their environments.</a:t>
            </a:r>
          </a:p>
        </p:txBody>
      </p:sp>
      <p:sp>
        <p:nvSpPr>
          <p:cNvPr id="20" name="Content Placeholder 5">
            <a:extLst>
              <a:ext uri="{FF2B5EF4-FFF2-40B4-BE49-F238E27FC236}">
                <a16:creationId xmlns:a16="http://schemas.microsoft.com/office/drawing/2014/main" id="{6DF6348C-743A-4484-8340-D5B04F473BDC}"/>
              </a:ext>
            </a:extLst>
          </p:cNvPr>
          <p:cNvSpPr txBox="1">
            <a:spLocks/>
          </p:cNvSpPr>
          <p:nvPr/>
        </p:nvSpPr>
        <p:spPr>
          <a:xfrm>
            <a:off x="465711" y="3977297"/>
            <a:ext cx="10858781" cy="1262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IoT devices share the sensor data they collect by connecting to an IoT gateway or other edge device where data is either sent to the cloud to be analyzed or analyzed locally. </a:t>
            </a:r>
          </a:p>
        </p:txBody>
      </p:sp>
      <p:sp>
        <p:nvSpPr>
          <p:cNvPr id="21" name="Content Placeholder 5">
            <a:extLst>
              <a:ext uri="{FF2B5EF4-FFF2-40B4-BE49-F238E27FC236}">
                <a16:creationId xmlns:a16="http://schemas.microsoft.com/office/drawing/2014/main" id="{D9A22CE0-7F0D-414E-841B-4B821A71AD2C}"/>
              </a:ext>
            </a:extLst>
          </p:cNvPr>
          <p:cNvSpPr txBox="1">
            <a:spLocks/>
          </p:cNvSpPr>
          <p:nvPr/>
        </p:nvSpPr>
        <p:spPr>
          <a:xfrm>
            <a:off x="465711" y="5353037"/>
            <a:ext cx="10858781" cy="980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Sometimes, these devices communicate with other related devices and act on the information they get from one another. </a:t>
            </a:r>
          </a:p>
        </p:txBody>
      </p:sp>
    </p:spTree>
    <p:extLst>
      <p:ext uri="{BB962C8B-B14F-4D97-AF65-F5344CB8AC3E}">
        <p14:creationId xmlns:p14="http://schemas.microsoft.com/office/powerpoint/2010/main" val="16367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12E1E-C352-42BC-829F-AEC54DA76B72}"/>
              </a:ext>
            </a:extLst>
          </p:cNvPr>
          <p:cNvSpPr>
            <a:spLocks noGrp="1"/>
          </p:cNvSpPr>
          <p:nvPr>
            <p:ph type="title"/>
          </p:nvPr>
        </p:nvSpPr>
        <p:spPr>
          <a:xfrm>
            <a:off x="838200" y="23027"/>
            <a:ext cx="10515600" cy="604502"/>
          </a:xfrm>
        </p:spPr>
        <p:txBody>
          <a:bodyPr>
            <a:normAutofit/>
          </a:bodyPr>
          <a:lstStyle/>
          <a:p>
            <a:r>
              <a:rPr lang="en-US" sz="2400" b="1" dirty="0">
                <a:latin typeface="Times New Roman" panose="02020603050405020304" pitchFamily="18" charset="0"/>
                <a:cs typeface="Times New Roman" panose="02020603050405020304" pitchFamily="18" charset="0"/>
              </a:rPr>
              <a:t>Why is IoT important?</a:t>
            </a:r>
          </a:p>
        </p:txBody>
      </p:sp>
      <p:sp>
        <p:nvSpPr>
          <p:cNvPr id="6" name="Content Placeholder 5">
            <a:extLst>
              <a:ext uri="{FF2B5EF4-FFF2-40B4-BE49-F238E27FC236}">
                <a16:creationId xmlns:a16="http://schemas.microsoft.com/office/drawing/2014/main" id="{6062BC1F-BB2B-48D5-9828-3C9D18CB5F3C}"/>
              </a:ext>
            </a:extLst>
          </p:cNvPr>
          <p:cNvSpPr>
            <a:spLocks noGrp="1"/>
          </p:cNvSpPr>
          <p:nvPr>
            <p:ph idx="1"/>
          </p:nvPr>
        </p:nvSpPr>
        <p:spPr>
          <a:xfrm>
            <a:off x="838200" y="719812"/>
            <a:ext cx="10515600" cy="2919859"/>
          </a:xfrm>
        </p:spPr>
        <p:txBody>
          <a:bodyPr>
            <a:noAutofit/>
          </a:bodyPr>
          <a:lstStyle/>
          <a:p>
            <a:pPr algn="just"/>
            <a:r>
              <a:rPr lang="en-US" sz="2400" dirty="0">
                <a:latin typeface="Times New Roman" panose="02020603050405020304" pitchFamily="18" charset="0"/>
                <a:cs typeface="Times New Roman" panose="02020603050405020304" pitchFamily="18" charset="0"/>
              </a:rPr>
              <a:t>The internet of things helps people live and work smarter, as well as gain complete control over their lives. </a:t>
            </a:r>
          </a:p>
          <a:p>
            <a:pPr algn="just"/>
            <a:r>
              <a:rPr lang="en-US" sz="2400" dirty="0">
                <a:latin typeface="Times New Roman" panose="02020603050405020304" pitchFamily="18" charset="0"/>
                <a:cs typeface="Times New Roman" panose="02020603050405020304" pitchFamily="18" charset="0"/>
              </a:rPr>
              <a:t>In addition to offering smart devices to automate homes, IoT is essential to business. </a:t>
            </a:r>
          </a:p>
          <a:p>
            <a:pPr algn="just"/>
            <a:r>
              <a:rPr lang="en-US" sz="2400" dirty="0">
                <a:latin typeface="Times New Roman" panose="02020603050405020304" pitchFamily="18" charset="0"/>
                <a:cs typeface="Times New Roman" panose="02020603050405020304" pitchFamily="18" charset="0"/>
              </a:rPr>
              <a:t>IoT provides businesses with a real-time look into how their systems really work, delivering insights into everything from the performance of machines to supply chain and logistics operations.</a:t>
            </a:r>
          </a:p>
        </p:txBody>
      </p:sp>
      <p:sp>
        <p:nvSpPr>
          <p:cNvPr id="10" name="Content Placeholder 5">
            <a:extLst>
              <a:ext uri="{FF2B5EF4-FFF2-40B4-BE49-F238E27FC236}">
                <a16:creationId xmlns:a16="http://schemas.microsoft.com/office/drawing/2014/main" id="{5FFA12BE-9B91-4A86-8103-F77AD3CCC3D3}"/>
              </a:ext>
            </a:extLst>
          </p:cNvPr>
          <p:cNvSpPr txBox="1">
            <a:spLocks/>
          </p:cNvSpPr>
          <p:nvPr/>
        </p:nvSpPr>
        <p:spPr>
          <a:xfrm>
            <a:off x="820271" y="3446930"/>
            <a:ext cx="10515600" cy="676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IoT enables companies to automate processes and reduce labor costs. </a:t>
            </a:r>
          </a:p>
        </p:txBody>
      </p:sp>
      <p:sp>
        <p:nvSpPr>
          <p:cNvPr id="11" name="Content Placeholder 5">
            <a:extLst>
              <a:ext uri="{FF2B5EF4-FFF2-40B4-BE49-F238E27FC236}">
                <a16:creationId xmlns:a16="http://schemas.microsoft.com/office/drawing/2014/main" id="{ED05EA98-217D-4BCE-AD01-23C0DB0342D8}"/>
              </a:ext>
            </a:extLst>
          </p:cNvPr>
          <p:cNvSpPr txBox="1">
            <a:spLocks/>
          </p:cNvSpPr>
          <p:nvPr/>
        </p:nvSpPr>
        <p:spPr>
          <a:xfrm>
            <a:off x="802342" y="4123766"/>
            <a:ext cx="10515600" cy="1398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It also cuts down on waste and improves service delivery, making it less expensive to manufacture and deliver goods, as well as offering transparency into customer transactions.</a:t>
            </a:r>
          </a:p>
        </p:txBody>
      </p:sp>
      <p:sp>
        <p:nvSpPr>
          <p:cNvPr id="12" name="Content Placeholder 5">
            <a:extLst>
              <a:ext uri="{FF2B5EF4-FFF2-40B4-BE49-F238E27FC236}">
                <a16:creationId xmlns:a16="http://schemas.microsoft.com/office/drawing/2014/main" id="{F7E45506-4A05-4C1B-AE89-D8C6DE1EAF39}"/>
              </a:ext>
            </a:extLst>
          </p:cNvPr>
          <p:cNvSpPr txBox="1">
            <a:spLocks/>
          </p:cNvSpPr>
          <p:nvPr/>
        </p:nvSpPr>
        <p:spPr>
          <a:xfrm>
            <a:off x="676836" y="5356958"/>
            <a:ext cx="10515600" cy="1283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As such, IoT is one of the most important technologies of everyday life, and it will continue to pick up steam as more businesses realize the potential of connected devices to keep them competitive.</a:t>
            </a:r>
          </a:p>
        </p:txBody>
      </p:sp>
    </p:spTree>
    <p:extLst>
      <p:ext uri="{BB962C8B-B14F-4D97-AF65-F5344CB8AC3E}">
        <p14:creationId xmlns:p14="http://schemas.microsoft.com/office/powerpoint/2010/main" val="5725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Benefits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542559"/>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Some benefits are industry-specific, and some are applicable across multiple industries. </a:t>
            </a: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73741" y="154193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Some of the common benefits of IoT enable businesses to:</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73741" y="208449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Monitor their overall business processes;</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73741" y="2627049"/>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Improve the customer experience;</a:t>
            </a:r>
          </a:p>
          <a:p>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B5E5D52-5705-4B52-869E-5BA42E80A9C0}"/>
              </a:ext>
            </a:extLst>
          </p:cNvPr>
          <p:cNvSpPr txBox="1">
            <a:spLocks/>
          </p:cNvSpPr>
          <p:nvPr/>
        </p:nvSpPr>
        <p:spPr>
          <a:xfrm>
            <a:off x="573741" y="3652534"/>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Enhance employee productivity;</a:t>
            </a:r>
          </a:p>
        </p:txBody>
      </p:sp>
      <p:sp>
        <p:nvSpPr>
          <p:cNvPr id="8" name="Content Placeholder 2">
            <a:extLst>
              <a:ext uri="{FF2B5EF4-FFF2-40B4-BE49-F238E27FC236}">
                <a16:creationId xmlns:a16="http://schemas.microsoft.com/office/drawing/2014/main" id="{C840C495-33AE-41D3-BF02-95AFAD5D515B}"/>
              </a:ext>
            </a:extLst>
          </p:cNvPr>
          <p:cNvSpPr txBox="1">
            <a:spLocks/>
          </p:cNvSpPr>
          <p:nvPr/>
        </p:nvSpPr>
        <p:spPr>
          <a:xfrm>
            <a:off x="555812" y="3109975"/>
            <a:ext cx="11080376" cy="54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Save time and money;</a:t>
            </a:r>
          </a:p>
          <a:p>
            <a:endParaRPr lang="en-US"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7B7A4A3-FC14-4132-B46A-7634CDF6DA62}"/>
              </a:ext>
            </a:extLst>
          </p:cNvPr>
          <p:cNvSpPr txBox="1">
            <a:spLocks/>
          </p:cNvSpPr>
          <p:nvPr/>
        </p:nvSpPr>
        <p:spPr>
          <a:xfrm>
            <a:off x="537883" y="4135461"/>
            <a:ext cx="11080376" cy="602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Integrate and adapt business models;</a:t>
            </a:r>
          </a:p>
        </p:txBody>
      </p:sp>
      <p:sp>
        <p:nvSpPr>
          <p:cNvPr id="10" name="Content Placeholder 2">
            <a:extLst>
              <a:ext uri="{FF2B5EF4-FFF2-40B4-BE49-F238E27FC236}">
                <a16:creationId xmlns:a16="http://schemas.microsoft.com/office/drawing/2014/main" id="{134810F3-D394-4CD5-8922-0281B680F049}"/>
              </a:ext>
            </a:extLst>
          </p:cNvPr>
          <p:cNvSpPr txBox="1">
            <a:spLocks/>
          </p:cNvSpPr>
          <p:nvPr/>
        </p:nvSpPr>
        <p:spPr>
          <a:xfrm>
            <a:off x="519954" y="4563039"/>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Make better business decisions; and</a:t>
            </a:r>
          </a:p>
        </p:txBody>
      </p:sp>
      <p:sp>
        <p:nvSpPr>
          <p:cNvPr id="11" name="Content Placeholder 2">
            <a:extLst>
              <a:ext uri="{FF2B5EF4-FFF2-40B4-BE49-F238E27FC236}">
                <a16:creationId xmlns:a16="http://schemas.microsoft.com/office/drawing/2014/main" id="{F0F21098-E36C-4DEC-9C75-AA2231016E1B}"/>
              </a:ext>
            </a:extLst>
          </p:cNvPr>
          <p:cNvSpPr txBox="1">
            <a:spLocks/>
          </p:cNvSpPr>
          <p:nvPr/>
        </p:nvSpPr>
        <p:spPr>
          <a:xfrm>
            <a:off x="519954" y="5071495"/>
            <a:ext cx="11080376" cy="602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Generate more revenue.</a:t>
            </a:r>
          </a:p>
        </p:txBody>
      </p:sp>
    </p:spTree>
    <p:extLst>
      <p:ext uri="{BB962C8B-B14F-4D97-AF65-F5344CB8AC3E}">
        <p14:creationId xmlns:p14="http://schemas.microsoft.com/office/powerpoint/2010/main" val="13990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Pros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542559"/>
          </a:xfrm>
        </p:spPr>
        <p:txBody>
          <a:bodyPr>
            <a:normAutofit/>
          </a:bodyPr>
          <a:lstStyle/>
          <a:p>
            <a:r>
              <a:rPr lang="en-US" sz="2400" dirty="0">
                <a:latin typeface="Times New Roman" panose="02020603050405020304" pitchFamily="18" charset="0"/>
                <a:cs typeface="Times New Roman" panose="02020603050405020304" pitchFamily="18" charset="0"/>
              </a:rPr>
              <a:t>Ability to access information from anywhere at any time on any device</a:t>
            </a:r>
            <a:endParaRPr lang="en-US" sz="2400" b="0" i="0" dirty="0">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73741" y="154193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Improved communication between connected electronic devices</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73741" y="208449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Transferring data packets over a connected network saving time and money</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73741" y="2627049"/>
            <a:ext cx="11080376" cy="9403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Automating tasks helping to improve the quality of a business's services and reducing the need for human intervention</a:t>
            </a:r>
          </a:p>
        </p:txBody>
      </p:sp>
    </p:spTree>
    <p:extLst>
      <p:ext uri="{BB962C8B-B14F-4D97-AF65-F5344CB8AC3E}">
        <p14:creationId xmlns:p14="http://schemas.microsoft.com/office/powerpoint/2010/main" val="11702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Cons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867327"/>
          </a:xfrm>
        </p:spPr>
        <p:txBody>
          <a:bodyPr>
            <a:noAutofit/>
          </a:bodyPr>
          <a:lstStyle/>
          <a:p>
            <a:pPr algn="just"/>
            <a:r>
              <a:rPr lang="en-US" sz="2400" dirty="0">
                <a:latin typeface="Times New Roman" panose="02020603050405020304" pitchFamily="18" charset="0"/>
                <a:cs typeface="Times New Roman" panose="02020603050405020304" pitchFamily="18" charset="0"/>
              </a:rPr>
              <a:t>As the number of connected devices increases and more information is shared between devices, the potential that a hacker could steal confidential information also increases</a:t>
            </a:r>
            <a:endParaRPr lang="en-US" sz="2400" b="0" i="0" dirty="0">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55812" y="2011494"/>
            <a:ext cx="11080376" cy="86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Enterprises may eventually have to deal with massive numbers -- maybe even millions -- of IoT devices, and collecting and managing the data from all those devices will be challenging.</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37883" y="3429000"/>
            <a:ext cx="11080376" cy="793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If there's a bug in the system, it's likely that every connected device will become corrupted</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55812" y="4222570"/>
            <a:ext cx="11080376" cy="15623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Since there's no international standard of compatibility for IoT, it's difficult for devices from different manufacturers to communicate with each other</a:t>
            </a:r>
          </a:p>
        </p:txBody>
      </p:sp>
    </p:spTree>
    <p:extLst>
      <p:ext uri="{BB962C8B-B14F-4D97-AF65-F5344CB8AC3E}">
        <p14:creationId xmlns:p14="http://schemas.microsoft.com/office/powerpoint/2010/main" val="8657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41874" y="439266"/>
            <a:ext cx="6162509" cy="576381"/>
          </a:xfrm>
        </p:spPr>
        <p:txBody>
          <a:bodyPr>
            <a:normAutofit/>
          </a:bodyPr>
          <a:lstStyle/>
          <a:p>
            <a:pPr algn="just"/>
            <a:r>
              <a:rPr lang="en-US" sz="2400" dirty="0">
                <a:latin typeface="Times New Roman" panose="02020603050405020304" pitchFamily="18" charset="0"/>
                <a:cs typeface="Times New Roman" panose="02020603050405020304" pitchFamily="18" charset="0"/>
              </a:rPr>
              <a:t>The term ‘</a:t>
            </a:r>
            <a:r>
              <a:rPr lang="en-US" sz="2400" b="1" dirty="0">
                <a:latin typeface="Times New Roman" panose="02020603050405020304" pitchFamily="18" charset="0"/>
                <a:cs typeface="Times New Roman" panose="02020603050405020304" pitchFamily="18" charset="0"/>
              </a:rPr>
              <a:t>Internet of Things</a:t>
            </a:r>
            <a:r>
              <a:rPr lang="en-US" sz="2400" dirty="0">
                <a:latin typeface="Times New Roman" panose="02020603050405020304" pitchFamily="18" charset="0"/>
                <a:cs typeface="Times New Roman" panose="02020603050405020304" pitchFamily="18" charset="0"/>
              </a:rPr>
              <a:t>’ was coined by </a:t>
            </a:r>
          </a:p>
        </p:txBody>
      </p:sp>
      <p:sp>
        <p:nvSpPr>
          <p:cNvPr id="7" name="Content Placeholder 5"/>
          <p:cNvSpPr txBox="1">
            <a:spLocks/>
          </p:cNvSpPr>
          <p:nvPr/>
        </p:nvSpPr>
        <p:spPr>
          <a:xfrm>
            <a:off x="305937" y="1105469"/>
            <a:ext cx="10515600" cy="736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"The Internet of Things, or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is the integration of</a:t>
            </a:r>
          </a:p>
        </p:txBody>
      </p:sp>
      <p:sp>
        <p:nvSpPr>
          <p:cNvPr id="8" name="Content Placeholder 5"/>
          <p:cNvSpPr txBox="1">
            <a:spLocks/>
          </p:cNvSpPr>
          <p:nvPr/>
        </p:nvSpPr>
        <p:spPr>
          <a:xfrm>
            <a:off x="305937" y="1695498"/>
            <a:ext cx="2000535" cy="612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people, </a:t>
            </a:r>
          </a:p>
        </p:txBody>
      </p:sp>
      <p:sp>
        <p:nvSpPr>
          <p:cNvPr id="9" name="Content Placeholder 5"/>
          <p:cNvSpPr txBox="1">
            <a:spLocks/>
          </p:cNvSpPr>
          <p:nvPr/>
        </p:nvSpPr>
        <p:spPr>
          <a:xfrm>
            <a:off x="292289" y="2285527"/>
            <a:ext cx="2737514" cy="703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Processes and</a:t>
            </a:r>
          </a:p>
        </p:txBody>
      </p:sp>
      <p:sp>
        <p:nvSpPr>
          <p:cNvPr id="10" name="Content Placeholder 5"/>
          <p:cNvSpPr txBox="1">
            <a:spLocks/>
          </p:cNvSpPr>
          <p:nvPr/>
        </p:nvSpPr>
        <p:spPr>
          <a:xfrm>
            <a:off x="278641" y="2904912"/>
            <a:ext cx="2300786" cy="63303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Technology</a:t>
            </a:r>
          </a:p>
        </p:txBody>
      </p:sp>
      <p:sp>
        <p:nvSpPr>
          <p:cNvPr id="11" name="Content Placeholder 5"/>
          <p:cNvSpPr txBox="1">
            <a:spLocks/>
          </p:cNvSpPr>
          <p:nvPr/>
        </p:nvSpPr>
        <p:spPr>
          <a:xfrm>
            <a:off x="278641" y="3453997"/>
            <a:ext cx="5890147" cy="7033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with connectable devices and sensors to</a:t>
            </a:r>
          </a:p>
        </p:txBody>
      </p:sp>
      <p:sp>
        <p:nvSpPr>
          <p:cNvPr id="12" name="Content Placeholder 5"/>
          <p:cNvSpPr txBox="1">
            <a:spLocks/>
          </p:cNvSpPr>
          <p:nvPr/>
        </p:nvSpPr>
        <p:spPr>
          <a:xfrm>
            <a:off x="251345" y="4074496"/>
            <a:ext cx="4129586" cy="6319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Enable remote monitoring, </a:t>
            </a:r>
          </a:p>
        </p:txBody>
      </p:sp>
      <p:sp>
        <p:nvSpPr>
          <p:cNvPr id="13" name="Content Placeholder 5"/>
          <p:cNvSpPr txBox="1">
            <a:spLocks/>
          </p:cNvSpPr>
          <p:nvPr/>
        </p:nvSpPr>
        <p:spPr>
          <a:xfrm>
            <a:off x="224050" y="4622467"/>
            <a:ext cx="1700284" cy="704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Status, </a:t>
            </a:r>
          </a:p>
        </p:txBody>
      </p:sp>
      <p:sp>
        <p:nvSpPr>
          <p:cNvPr id="14" name="Content Placeholder 5"/>
          <p:cNvSpPr txBox="1">
            <a:spLocks/>
          </p:cNvSpPr>
          <p:nvPr/>
        </p:nvSpPr>
        <p:spPr>
          <a:xfrm>
            <a:off x="251345" y="5177902"/>
            <a:ext cx="8551460" cy="704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Manipulation and</a:t>
            </a:r>
          </a:p>
        </p:txBody>
      </p:sp>
      <p:sp>
        <p:nvSpPr>
          <p:cNvPr id="15" name="Content Placeholder 5"/>
          <p:cNvSpPr txBox="1">
            <a:spLocks/>
          </p:cNvSpPr>
          <p:nvPr/>
        </p:nvSpPr>
        <p:spPr>
          <a:xfrm>
            <a:off x="224050" y="5714287"/>
            <a:ext cx="8551460" cy="704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spcBef>
                <a:spcPts val="0"/>
              </a:spcBef>
            </a:pPr>
            <a:r>
              <a:rPr lang="en-US" dirty="0">
                <a:latin typeface="Times New Roman" panose="02020603050405020304" pitchFamily="18" charset="0"/>
                <a:cs typeface="Times New Roman" panose="02020603050405020304" pitchFamily="18" charset="0"/>
              </a:rPr>
              <a:t>Evaluation of trends of such devices."</a:t>
            </a:r>
          </a:p>
        </p:txBody>
      </p:sp>
      <p:sp>
        <p:nvSpPr>
          <p:cNvPr id="16" name="Content Placeholder 5">
            <a:extLst>
              <a:ext uri="{FF2B5EF4-FFF2-40B4-BE49-F238E27FC236}">
                <a16:creationId xmlns:a16="http://schemas.microsoft.com/office/drawing/2014/main" id="{5C8B3600-1207-42FA-9EA5-8C73059CF680}"/>
              </a:ext>
            </a:extLst>
          </p:cNvPr>
          <p:cNvSpPr txBox="1">
            <a:spLocks/>
          </p:cNvSpPr>
          <p:nvPr/>
        </p:nvSpPr>
        <p:spPr>
          <a:xfrm>
            <a:off x="6598581" y="457673"/>
            <a:ext cx="1949072" cy="576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Peter T. Lewis</a:t>
            </a:r>
          </a:p>
        </p:txBody>
      </p:sp>
      <p:sp>
        <p:nvSpPr>
          <p:cNvPr id="17" name="Content Placeholder 5">
            <a:extLst>
              <a:ext uri="{FF2B5EF4-FFF2-40B4-BE49-F238E27FC236}">
                <a16:creationId xmlns:a16="http://schemas.microsoft.com/office/drawing/2014/main" id="{49321CCB-388E-4F27-8E1A-8F6C2976D402}"/>
              </a:ext>
            </a:extLst>
          </p:cNvPr>
          <p:cNvSpPr txBox="1">
            <a:spLocks/>
          </p:cNvSpPr>
          <p:nvPr/>
        </p:nvSpPr>
        <p:spPr>
          <a:xfrm>
            <a:off x="8457458" y="452675"/>
            <a:ext cx="636104" cy="576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in a </a:t>
            </a:r>
          </a:p>
        </p:txBody>
      </p:sp>
      <p:sp>
        <p:nvSpPr>
          <p:cNvPr id="18" name="Content Placeholder 5">
            <a:extLst>
              <a:ext uri="{FF2B5EF4-FFF2-40B4-BE49-F238E27FC236}">
                <a16:creationId xmlns:a16="http://schemas.microsoft.com/office/drawing/2014/main" id="{B6A6C167-B69D-4A49-A081-2FD2B52FF40D}"/>
              </a:ext>
            </a:extLst>
          </p:cNvPr>
          <p:cNvSpPr txBox="1">
            <a:spLocks/>
          </p:cNvSpPr>
          <p:nvPr/>
        </p:nvSpPr>
        <p:spPr>
          <a:xfrm>
            <a:off x="8963662" y="453728"/>
            <a:ext cx="1871127" cy="576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1985 speech</a:t>
            </a:r>
          </a:p>
        </p:txBody>
      </p:sp>
    </p:spTree>
    <p:extLst>
      <p:ext uri="{BB962C8B-B14F-4D97-AF65-F5344CB8AC3E}">
        <p14:creationId xmlns:p14="http://schemas.microsoft.com/office/powerpoint/2010/main" val="210547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P spid="9" grpId="0"/>
      <p:bldP spid="10" grpId="0"/>
      <p:bldP spid="11" grpId="0"/>
      <p:bldP spid="12" grpId="0"/>
      <p:bldP spid="13" grpId="0"/>
      <p:bldP spid="14" grpId="0"/>
      <p:bldP spid="15" grpId="0"/>
      <p:bldP spid="16" grpId="0" build="p"/>
      <p:bldP spid="17" grpId="0" build="p"/>
      <p:bldP spid="1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22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35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465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88345F-0379-40DC-9BA8-8EAA3FD66C2A}"/>
              </a:ext>
            </a:extLst>
          </p:cNvPr>
          <p:cNvSpPr/>
          <p:nvPr/>
        </p:nvSpPr>
        <p:spPr>
          <a:xfrm>
            <a:off x="1838521" y="1095292"/>
            <a:ext cx="8148161" cy="2492990"/>
          </a:xfrm>
          <a:prstGeom prst="rect">
            <a:avLst/>
          </a:prstGeom>
        </p:spPr>
        <p:txBody>
          <a:bodyPr wrap="square">
            <a:spAutoFit/>
          </a:bodyPr>
          <a:lstStyle/>
          <a:p>
            <a:r>
              <a:rPr lang="en-US" altLang="en-US" sz="2400" b="1" dirty="0">
                <a:solidFill>
                  <a:srgbClr val="FFFF00"/>
                </a:solidFill>
                <a:latin typeface="Times New Roman" panose="02020603050405020304" pitchFamily="18" charset="0"/>
                <a:cs typeface="Times New Roman" panose="02020603050405020304" pitchFamily="18" charset="0"/>
              </a:rPr>
              <a:t>“The infrastructure of the information society.” </a:t>
            </a: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r>
              <a:rPr lang="en-US" altLang="en-US" b="1" i="1" dirty="0">
                <a:solidFill>
                  <a:srgbClr val="FFFF00"/>
                </a:solidFill>
                <a:latin typeface="Times New Roman" panose="02020603050405020304" pitchFamily="18" charset="0"/>
                <a:cs typeface="Times New Roman" panose="02020603050405020304" pitchFamily="18" charset="0"/>
              </a:rPr>
              <a:t>The Global Standards Initiative on Internet of Things (IoT-GSI)</a:t>
            </a:r>
          </a:p>
          <a:p>
            <a:endParaRPr lang="en-US" altLang="en-US" b="1" i="1" dirty="0">
              <a:solidFill>
                <a:srgbClr val="FFFF00"/>
              </a:solidFill>
              <a:latin typeface="Times New Roman" panose="02020603050405020304" pitchFamily="18" charset="0"/>
              <a:cs typeface="Times New Roman" panose="02020603050405020304" pitchFamily="18" charset="0"/>
            </a:endParaRP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r>
              <a:rPr lang="en-US" altLang="en-US" sz="2400" b="1" i="1" dirty="0">
                <a:solidFill>
                  <a:srgbClr val="FFFF00"/>
                </a:solidFill>
                <a:latin typeface="Times New Roman" panose="02020603050405020304" pitchFamily="18" charset="0"/>
                <a:cs typeface="Times New Roman" panose="02020603050405020304" pitchFamily="18" charset="0"/>
              </a:rPr>
              <a:t>"Anything that can be connected, will be connected.”</a:t>
            </a:r>
            <a:r>
              <a:rPr lang="en-US" altLang="en-US" sz="2400" b="1" dirty="0">
                <a:solidFill>
                  <a:srgbClr val="FFFF00"/>
                </a:solidFill>
                <a:latin typeface="Times New Roman" panose="02020603050405020304" pitchFamily="18" charset="0"/>
                <a:cs typeface="Times New Roman" panose="02020603050405020304" pitchFamily="18" charset="0"/>
              </a:rPr>
              <a:t> </a:t>
            </a:r>
            <a:r>
              <a:rPr lang="en-US" altLang="en-US" b="1" i="1" dirty="0">
                <a:solidFill>
                  <a:srgbClr val="FFFF00"/>
                </a:solidFill>
                <a:latin typeface="Times New Roman" panose="02020603050405020304" pitchFamily="18" charset="0"/>
                <a:cs typeface="Times New Roman" panose="02020603050405020304" pitchFamily="18" charset="0"/>
              </a:rPr>
              <a:t>Forbes</a:t>
            </a:r>
            <a:endParaRPr lang="en-US" altLang="en-US" sz="2400" b="1" i="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32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A910-6C48-4385-9727-2028B3DEC0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86CB2B-DD41-46A7-8A6F-5CAED58286D0}"/>
              </a:ext>
            </a:extLst>
          </p:cNvPr>
          <p:cNvSpPr>
            <a:spLocks noGrp="1"/>
          </p:cNvSpPr>
          <p:nvPr>
            <p:ph idx="1"/>
          </p:nvPr>
        </p:nvSpPr>
        <p:spPr/>
        <p:txBody>
          <a:bodyPr/>
          <a:lstStyle/>
          <a:p>
            <a:endParaRPr lang="en-US" b="1" dirty="0"/>
          </a:p>
          <a:p>
            <a:endParaRPr lang="en-US" b="1" dirty="0"/>
          </a:p>
          <a:p>
            <a:endParaRPr lang="en-US" b="1" dirty="0"/>
          </a:p>
          <a:p>
            <a:endParaRPr lang="en-US" b="1" dirty="0"/>
          </a:p>
          <a:p>
            <a:pPr marL="0" indent="0" algn="ctr">
              <a:buNone/>
            </a:pPr>
            <a:r>
              <a:rPr lang="en-US" b="1" dirty="0"/>
              <a:t>Thank you</a:t>
            </a:r>
          </a:p>
        </p:txBody>
      </p:sp>
    </p:spTree>
    <p:extLst>
      <p:ext uri="{BB962C8B-B14F-4D97-AF65-F5344CB8AC3E}">
        <p14:creationId xmlns:p14="http://schemas.microsoft.com/office/powerpoint/2010/main" val="179989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7" y="168084"/>
            <a:ext cx="10515600" cy="848079"/>
          </a:xfrm>
        </p:spPr>
        <p:txBody>
          <a:bodyPr/>
          <a:lstStyle/>
          <a:p>
            <a:r>
              <a:rPr lang="en-US" i="1" dirty="0">
                <a:latin typeface="Times New Roman" panose="02020603050405020304" pitchFamily="18" charset="0"/>
                <a:cs typeface="Times New Roman" panose="02020603050405020304" pitchFamily="18" charset="0"/>
              </a:rPr>
              <a:t>Smart Things</a:t>
            </a:r>
            <a:endParaRPr lang="en-US" dirty="0"/>
          </a:p>
        </p:txBody>
      </p:sp>
      <p:sp>
        <p:nvSpPr>
          <p:cNvPr id="3" name="Content Placeholder 2"/>
          <p:cNvSpPr>
            <a:spLocks noGrp="1"/>
          </p:cNvSpPr>
          <p:nvPr>
            <p:ph idx="1"/>
          </p:nvPr>
        </p:nvSpPr>
        <p:spPr>
          <a:xfrm>
            <a:off x="174797" y="1010997"/>
            <a:ext cx="10515600" cy="658268"/>
          </a:xfrm>
        </p:spPr>
        <p:txBody>
          <a:bodyPr>
            <a:normAutofit/>
          </a:bodyPr>
          <a:lstStyle/>
          <a:p>
            <a:pPr>
              <a:defRPr/>
            </a:pPr>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smart Thing</a:t>
            </a:r>
            <a:r>
              <a:rPr lang="en-US" sz="2400" dirty="0">
                <a:latin typeface="Times New Roman" panose="02020603050405020304" pitchFamily="18" charset="0"/>
                <a:cs typeface="Times New Roman" panose="02020603050405020304" pitchFamily="18" charset="0"/>
              </a:rPr>
              <a:t> is a physical object augmented with one or more:</a:t>
            </a:r>
          </a:p>
        </p:txBody>
      </p:sp>
      <p:sp>
        <p:nvSpPr>
          <p:cNvPr id="4" name="Content Placeholder 2"/>
          <p:cNvSpPr txBox="1">
            <a:spLocks/>
          </p:cNvSpPr>
          <p:nvPr/>
        </p:nvSpPr>
        <p:spPr>
          <a:xfrm>
            <a:off x="166702" y="1588264"/>
            <a:ext cx="2205251" cy="436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Arial" charset="0"/>
              <a:buChar char="•"/>
              <a:defRPr/>
            </a:pPr>
            <a:r>
              <a:rPr lang="en-US" dirty="0">
                <a:latin typeface="Times New Roman" panose="02020603050405020304" pitchFamily="18" charset="0"/>
                <a:cs typeface="Times New Roman" panose="02020603050405020304" pitchFamily="18" charset="0"/>
              </a:rPr>
              <a:t>Sensors</a:t>
            </a:r>
          </a:p>
        </p:txBody>
      </p:sp>
      <p:sp>
        <p:nvSpPr>
          <p:cNvPr id="5" name="Content Placeholder 2"/>
          <p:cNvSpPr txBox="1">
            <a:spLocks/>
          </p:cNvSpPr>
          <p:nvPr/>
        </p:nvSpPr>
        <p:spPr>
          <a:xfrm>
            <a:off x="166702" y="1966090"/>
            <a:ext cx="2382671" cy="532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Arial" charset="0"/>
              <a:buChar char="•"/>
              <a:defRPr/>
            </a:pPr>
            <a:r>
              <a:rPr lang="en-US" dirty="0">
                <a:latin typeface="Times New Roman" panose="02020603050405020304" pitchFamily="18" charset="0"/>
                <a:cs typeface="Times New Roman" panose="02020603050405020304" pitchFamily="18" charset="0"/>
              </a:rPr>
              <a:t>Actuators</a:t>
            </a:r>
          </a:p>
        </p:txBody>
      </p:sp>
      <p:sp>
        <p:nvSpPr>
          <p:cNvPr id="6" name="Content Placeholder 2"/>
          <p:cNvSpPr txBox="1">
            <a:spLocks/>
          </p:cNvSpPr>
          <p:nvPr/>
        </p:nvSpPr>
        <p:spPr>
          <a:xfrm>
            <a:off x="166702" y="2327550"/>
            <a:ext cx="2737513" cy="539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Arial" charset="0"/>
              <a:buChar char="•"/>
              <a:defRPr/>
            </a:pPr>
            <a:r>
              <a:rPr lang="en-US" dirty="0">
                <a:latin typeface="Times New Roman" panose="02020603050405020304" pitchFamily="18" charset="0"/>
                <a:cs typeface="Times New Roman" panose="02020603050405020304" pitchFamily="18" charset="0"/>
              </a:rPr>
              <a:t>Computation</a:t>
            </a:r>
          </a:p>
        </p:txBody>
      </p:sp>
      <p:sp>
        <p:nvSpPr>
          <p:cNvPr id="7" name="Content Placeholder 2"/>
          <p:cNvSpPr txBox="1">
            <a:spLocks/>
          </p:cNvSpPr>
          <p:nvPr/>
        </p:nvSpPr>
        <p:spPr>
          <a:xfrm>
            <a:off x="166702" y="2690727"/>
            <a:ext cx="5589896" cy="491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Arial" charset="0"/>
              <a:buChar char="•"/>
              <a:defRPr/>
            </a:pPr>
            <a:r>
              <a:rPr lang="en-US" dirty="0">
                <a:latin typeface="Times New Roman" panose="02020603050405020304" pitchFamily="18" charset="0"/>
                <a:cs typeface="Times New Roman" panose="02020603050405020304" pitchFamily="18" charset="0"/>
              </a:rPr>
              <a:t>Communications (wired or wireless)</a:t>
            </a: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B04638C-8D3F-4595-ADEE-4F4D417A66A2}"/>
              </a:ext>
            </a:extLst>
          </p:cNvPr>
          <p:cNvSpPr txBox="1">
            <a:spLocks/>
          </p:cNvSpPr>
          <p:nvPr/>
        </p:nvSpPr>
        <p:spPr>
          <a:xfrm>
            <a:off x="662609" y="3370372"/>
            <a:ext cx="11529391" cy="11599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A sensor is </a:t>
            </a:r>
            <a:r>
              <a:rPr lang="en-US" b="1" dirty="0">
                <a:latin typeface="Times New Roman" panose="02020603050405020304" pitchFamily="18" charset="0"/>
                <a:cs typeface="Times New Roman" panose="02020603050405020304" pitchFamily="18" charset="0"/>
              </a:rPr>
              <a:t>a device that detects and responds to some type of input from the physical environment</a:t>
            </a:r>
            <a:r>
              <a:rPr lang="en-US" dirty="0">
                <a:latin typeface="Times New Roman" panose="02020603050405020304" pitchFamily="18" charset="0"/>
                <a:cs typeface="Times New Roman" panose="02020603050405020304" pitchFamily="18" charset="0"/>
              </a:rPr>
              <a:t>. </a:t>
            </a:r>
          </a:p>
        </p:txBody>
      </p:sp>
      <p:sp>
        <p:nvSpPr>
          <p:cNvPr id="10" name="Content Placeholder 2">
            <a:extLst>
              <a:ext uri="{FF2B5EF4-FFF2-40B4-BE49-F238E27FC236}">
                <a16:creationId xmlns:a16="http://schemas.microsoft.com/office/drawing/2014/main" id="{FBD43190-03DB-4DC1-BC81-3539AF24B8F0}"/>
              </a:ext>
            </a:extLst>
          </p:cNvPr>
          <p:cNvSpPr txBox="1">
            <a:spLocks/>
          </p:cNvSpPr>
          <p:nvPr/>
        </p:nvSpPr>
        <p:spPr>
          <a:xfrm>
            <a:off x="649357" y="4541475"/>
            <a:ext cx="11529391" cy="1022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The input can be or any number of other environmental phenomena.</a:t>
            </a:r>
          </a:p>
        </p:txBody>
      </p:sp>
      <p:sp>
        <p:nvSpPr>
          <p:cNvPr id="11" name="Content Placeholder 2">
            <a:extLst>
              <a:ext uri="{FF2B5EF4-FFF2-40B4-BE49-F238E27FC236}">
                <a16:creationId xmlns:a16="http://schemas.microsoft.com/office/drawing/2014/main" id="{1F0E77DF-BFBC-4C6C-B8E6-1F6B13F97A04}"/>
              </a:ext>
            </a:extLst>
          </p:cNvPr>
          <p:cNvSpPr txBox="1">
            <a:spLocks/>
          </p:cNvSpPr>
          <p:nvPr/>
        </p:nvSpPr>
        <p:spPr>
          <a:xfrm>
            <a:off x="662608" y="5269737"/>
            <a:ext cx="1886766" cy="6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light, </a:t>
            </a:r>
          </a:p>
        </p:txBody>
      </p:sp>
      <p:sp>
        <p:nvSpPr>
          <p:cNvPr id="12" name="Content Placeholder 2">
            <a:extLst>
              <a:ext uri="{FF2B5EF4-FFF2-40B4-BE49-F238E27FC236}">
                <a16:creationId xmlns:a16="http://schemas.microsoft.com/office/drawing/2014/main" id="{7F25ED15-D41C-457F-8904-1B0F10E796BD}"/>
              </a:ext>
            </a:extLst>
          </p:cNvPr>
          <p:cNvSpPr txBox="1">
            <a:spLocks/>
          </p:cNvSpPr>
          <p:nvPr/>
        </p:nvSpPr>
        <p:spPr>
          <a:xfrm>
            <a:off x="1868554" y="5328500"/>
            <a:ext cx="1722786" cy="6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heat, </a:t>
            </a:r>
          </a:p>
        </p:txBody>
      </p:sp>
      <p:sp>
        <p:nvSpPr>
          <p:cNvPr id="13" name="Content Placeholder 2">
            <a:extLst>
              <a:ext uri="{FF2B5EF4-FFF2-40B4-BE49-F238E27FC236}">
                <a16:creationId xmlns:a16="http://schemas.microsoft.com/office/drawing/2014/main" id="{239CAFE4-A459-432C-92C0-7AFB5C39A2BA}"/>
              </a:ext>
            </a:extLst>
          </p:cNvPr>
          <p:cNvSpPr txBox="1">
            <a:spLocks/>
          </p:cNvSpPr>
          <p:nvPr/>
        </p:nvSpPr>
        <p:spPr>
          <a:xfrm>
            <a:off x="3101008" y="5336299"/>
            <a:ext cx="2120349" cy="612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motion,</a:t>
            </a:r>
          </a:p>
        </p:txBody>
      </p:sp>
      <p:sp>
        <p:nvSpPr>
          <p:cNvPr id="14" name="Content Placeholder 2">
            <a:extLst>
              <a:ext uri="{FF2B5EF4-FFF2-40B4-BE49-F238E27FC236}">
                <a16:creationId xmlns:a16="http://schemas.microsoft.com/office/drawing/2014/main" id="{06216351-68D3-406E-9C8D-25A48B80B6E5}"/>
              </a:ext>
            </a:extLst>
          </p:cNvPr>
          <p:cNvSpPr txBox="1">
            <a:spLocks/>
          </p:cNvSpPr>
          <p:nvPr/>
        </p:nvSpPr>
        <p:spPr>
          <a:xfrm>
            <a:off x="6414053" y="5336848"/>
            <a:ext cx="2120350" cy="619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pressure</a:t>
            </a:r>
          </a:p>
        </p:txBody>
      </p:sp>
      <p:sp>
        <p:nvSpPr>
          <p:cNvPr id="15" name="Content Placeholder 2">
            <a:extLst>
              <a:ext uri="{FF2B5EF4-FFF2-40B4-BE49-F238E27FC236}">
                <a16:creationId xmlns:a16="http://schemas.microsoft.com/office/drawing/2014/main" id="{F043FBBE-B236-4359-8423-D8BCE4A711EA}"/>
              </a:ext>
            </a:extLst>
          </p:cNvPr>
          <p:cNvSpPr txBox="1">
            <a:spLocks/>
          </p:cNvSpPr>
          <p:nvPr/>
        </p:nvSpPr>
        <p:spPr>
          <a:xfrm>
            <a:off x="4664766" y="5331375"/>
            <a:ext cx="2305880" cy="6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moisture,</a:t>
            </a:r>
          </a:p>
        </p:txBody>
      </p:sp>
      <p:sp>
        <p:nvSpPr>
          <p:cNvPr id="17" name="Content Placeholder 2">
            <a:extLst>
              <a:ext uri="{FF2B5EF4-FFF2-40B4-BE49-F238E27FC236}">
                <a16:creationId xmlns:a16="http://schemas.microsoft.com/office/drawing/2014/main" id="{7B1C3080-B7E0-403F-929F-BEE39DBB26A5}"/>
              </a:ext>
            </a:extLst>
          </p:cNvPr>
          <p:cNvSpPr txBox="1">
            <a:spLocks/>
          </p:cNvSpPr>
          <p:nvPr/>
        </p:nvSpPr>
        <p:spPr>
          <a:xfrm>
            <a:off x="662609" y="5964990"/>
            <a:ext cx="7421217" cy="1022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50000"/>
              </a:lnSpc>
              <a:spcBef>
                <a:spcPts val="0"/>
              </a:spcBef>
              <a:buFont typeface="Arial" charset="0"/>
              <a:buChar char="•"/>
              <a:defRPr/>
            </a:pPr>
            <a:r>
              <a:rPr lang="en-US" dirty="0">
                <a:latin typeface="Times New Roman" panose="02020603050405020304" pitchFamily="18" charset="0"/>
                <a:cs typeface="Times New Roman" panose="02020603050405020304" pitchFamily="18" charset="0"/>
              </a:rPr>
              <a:t>or any number of other environmental phenomena.</a:t>
            </a:r>
          </a:p>
        </p:txBody>
      </p:sp>
    </p:spTree>
    <p:extLst>
      <p:ext uri="{BB962C8B-B14F-4D97-AF65-F5344CB8AC3E}">
        <p14:creationId xmlns:p14="http://schemas.microsoft.com/office/powerpoint/2010/main" val="176890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06E13-DA3B-4E4B-853B-5AE85A05EE38}"/>
              </a:ext>
            </a:extLst>
          </p:cNvPr>
          <p:cNvSpPr>
            <a:spLocks noGrp="1"/>
          </p:cNvSpPr>
          <p:nvPr>
            <p:ph idx="1"/>
          </p:nvPr>
        </p:nvSpPr>
        <p:spPr>
          <a:xfrm>
            <a:off x="466570" y="356588"/>
            <a:ext cx="11049000" cy="842625"/>
          </a:xfrm>
        </p:spPr>
        <p:txBody>
          <a:bodyPr>
            <a:normAutofit/>
          </a:bodyPr>
          <a:lstStyle/>
          <a:p>
            <a:pPr algn="just">
              <a:lnSpc>
                <a:spcPct val="150000"/>
              </a:lnSpc>
              <a:spcBef>
                <a:spcPts val="0"/>
              </a:spcBef>
            </a:pPr>
            <a:r>
              <a:rPr lang="en-US" sz="2400" b="0" i="0" dirty="0">
                <a:effectLst/>
                <a:latin typeface="Times New Roman" panose="02020603050405020304" pitchFamily="18" charset="0"/>
                <a:cs typeface="Times New Roman" panose="02020603050405020304" pitchFamily="18" charset="0"/>
              </a:rPr>
              <a:t>Sensors play a pivotal role in the internet of things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IoT</a:t>
            </a:r>
            <a:r>
              <a:rPr lang="en-US" sz="2400" b="0" i="0" dirty="0">
                <a:effectLst/>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9037BDF5-0776-4B39-B717-4B1361C613E4}"/>
              </a:ext>
            </a:extLst>
          </p:cNvPr>
          <p:cNvSpPr txBox="1">
            <a:spLocks/>
          </p:cNvSpPr>
          <p:nvPr/>
        </p:nvSpPr>
        <p:spPr>
          <a:xfrm>
            <a:off x="466570" y="979316"/>
            <a:ext cx="11049000" cy="1845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They make it possible to create an ecosystem for collecting and processing data about a specific environment so it can be monitored, managed and controlled more easily and efficiently. </a:t>
            </a:r>
          </a:p>
        </p:txBody>
      </p:sp>
      <p:sp>
        <p:nvSpPr>
          <p:cNvPr id="5" name="Content Placeholder 2">
            <a:extLst>
              <a:ext uri="{FF2B5EF4-FFF2-40B4-BE49-F238E27FC236}">
                <a16:creationId xmlns:a16="http://schemas.microsoft.com/office/drawing/2014/main" id="{FE22F23D-37D3-40E2-89C5-780D9498308E}"/>
              </a:ext>
            </a:extLst>
          </p:cNvPr>
          <p:cNvSpPr txBox="1">
            <a:spLocks/>
          </p:cNvSpPr>
          <p:nvPr/>
        </p:nvSpPr>
        <p:spPr>
          <a:xfrm>
            <a:off x="466570" y="4124169"/>
            <a:ext cx="8935387" cy="610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Sensors bridge the gap between the physical world and logical world</a:t>
            </a:r>
          </a:p>
        </p:txBody>
      </p:sp>
      <p:sp>
        <p:nvSpPr>
          <p:cNvPr id="6" name="Content Placeholder 2">
            <a:extLst>
              <a:ext uri="{FF2B5EF4-FFF2-40B4-BE49-F238E27FC236}">
                <a16:creationId xmlns:a16="http://schemas.microsoft.com/office/drawing/2014/main" id="{4D47FC9A-D1AC-4959-BBE2-A031955ADBEC}"/>
              </a:ext>
            </a:extLst>
          </p:cNvPr>
          <p:cNvSpPr txBox="1">
            <a:spLocks/>
          </p:cNvSpPr>
          <p:nvPr/>
        </p:nvSpPr>
        <p:spPr>
          <a:xfrm>
            <a:off x="466570" y="2727871"/>
            <a:ext cx="11049000" cy="1402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IoT sensors are used in homes, out in the field, in automobiles, on airplanes, in industrial settings and in other environments. </a:t>
            </a:r>
          </a:p>
        </p:txBody>
      </p:sp>
    </p:spTree>
    <p:extLst>
      <p:ext uri="{BB962C8B-B14F-4D97-AF65-F5344CB8AC3E}">
        <p14:creationId xmlns:p14="http://schemas.microsoft.com/office/powerpoint/2010/main" val="166363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0E9FB5-F439-487E-838A-96CA98611B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030" t="12815" r="14031" b="19969"/>
          <a:stretch/>
        </p:blipFill>
        <p:spPr>
          <a:xfrm>
            <a:off x="919395" y="69852"/>
            <a:ext cx="5631305" cy="4849869"/>
          </a:xfrm>
        </p:spPr>
      </p:pic>
      <p:sp>
        <p:nvSpPr>
          <p:cNvPr id="6" name="TextBox 5">
            <a:extLst>
              <a:ext uri="{FF2B5EF4-FFF2-40B4-BE49-F238E27FC236}">
                <a16:creationId xmlns:a16="http://schemas.microsoft.com/office/drawing/2014/main" id="{7465BC42-92F3-4510-96AD-A3F1617AA360}"/>
              </a:ext>
            </a:extLst>
          </p:cNvPr>
          <p:cNvSpPr txBox="1"/>
          <p:nvPr/>
        </p:nvSpPr>
        <p:spPr>
          <a:xfrm>
            <a:off x="7405141" y="179882"/>
            <a:ext cx="4452079" cy="2677656"/>
          </a:xfrm>
          <a:prstGeom prst="rect">
            <a:avLst/>
          </a:prstGeom>
          <a:noFill/>
        </p:spPr>
        <p:txBody>
          <a:bodyPr wrap="square" rtlCol="0">
            <a:sp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Thermal sensors are </a:t>
            </a:r>
            <a:r>
              <a:rPr lang="en-US" sz="2400" b="1" i="0" dirty="0">
                <a:solidFill>
                  <a:srgbClr val="202124"/>
                </a:solidFill>
                <a:effectLst/>
                <a:latin typeface="Times New Roman" panose="02020603050405020304" pitchFamily="18" charset="0"/>
                <a:cs typeface="Times New Roman" panose="02020603050405020304" pitchFamily="18" charset="0"/>
              </a:rPr>
              <a:t>construction elements to measure temperature and engage functional dependence of a particular physical property of the sensory material on the temperature</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438C71-6519-47EF-8D93-C91F3AECA06B}"/>
              </a:ext>
            </a:extLst>
          </p:cNvPr>
          <p:cNvSpPr txBox="1"/>
          <p:nvPr/>
        </p:nvSpPr>
        <p:spPr>
          <a:xfrm>
            <a:off x="7405140" y="2887518"/>
            <a:ext cx="4452079" cy="1569660"/>
          </a:xfrm>
          <a:prstGeom prst="rect">
            <a:avLst/>
          </a:prstGeom>
          <a:noFill/>
        </p:spPr>
        <p:txBody>
          <a:bodyPr wrap="square" rtlCol="0">
            <a:sp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A sound sensor is defined as </a:t>
            </a:r>
            <a:r>
              <a:rPr lang="en-US" sz="2400" b="1" i="0" dirty="0">
                <a:solidFill>
                  <a:srgbClr val="202124"/>
                </a:solidFill>
                <a:effectLst/>
                <a:latin typeface="Times New Roman" panose="02020603050405020304" pitchFamily="18" charset="0"/>
                <a:cs typeface="Times New Roman" panose="02020603050405020304" pitchFamily="18" charset="0"/>
              </a:rPr>
              <a:t>a module that detects sound waves through its intensity and converting it to electrical signals</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A6B561C-4CBC-4AFA-8F97-8FE7B56D42FD}"/>
              </a:ext>
            </a:extLst>
          </p:cNvPr>
          <p:cNvSpPr txBox="1"/>
          <p:nvPr/>
        </p:nvSpPr>
        <p:spPr>
          <a:xfrm>
            <a:off x="6550700" y="4549676"/>
            <a:ext cx="5306519" cy="2308324"/>
          </a:xfrm>
          <a:prstGeom prst="rect">
            <a:avLst/>
          </a:prstGeom>
          <a:noFill/>
        </p:spPr>
        <p:txBody>
          <a:bodyPr wrap="square" rtlCol="0">
            <a:spAutoFit/>
          </a:bodyPr>
          <a:lstStyle/>
          <a:p>
            <a:pPr algn="just"/>
            <a:r>
              <a:rPr lang="en-US" sz="2400" dirty="0">
                <a:solidFill>
                  <a:srgbClr val="202124"/>
                </a:solidFill>
                <a:latin typeface="Times New Roman" panose="02020603050405020304" pitchFamily="18" charset="0"/>
                <a:cs typeface="Times New Roman" panose="02020603050405020304" pitchFamily="18" charset="0"/>
              </a:rPr>
              <a:t>M</a:t>
            </a:r>
            <a:r>
              <a:rPr lang="en-US" sz="2400" b="0" i="0" dirty="0">
                <a:solidFill>
                  <a:srgbClr val="202124"/>
                </a:solidFill>
                <a:effectLst/>
                <a:latin typeface="Times New Roman" panose="02020603050405020304" pitchFamily="18" charset="0"/>
                <a:cs typeface="Times New Roman" panose="02020603050405020304" pitchFamily="18" charset="0"/>
              </a:rPr>
              <a:t>icroprocessor, </a:t>
            </a:r>
            <a:r>
              <a:rPr lang="en-US" sz="2400" b="1" i="0" dirty="0">
                <a:solidFill>
                  <a:srgbClr val="202124"/>
                </a:solidFill>
                <a:effectLst/>
                <a:latin typeface="Times New Roman" panose="02020603050405020304" pitchFamily="18" charset="0"/>
                <a:cs typeface="Times New Roman" panose="02020603050405020304" pitchFamily="18" charset="0"/>
              </a:rPr>
              <a:t>any of a type of miniature electronic device that contains the arithmetic, logic, and control circuitry to perform the functions of a digital computer's central processing unit</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713F16C-4FFA-4540-9E5E-6D562C4D82E1}"/>
              </a:ext>
            </a:extLst>
          </p:cNvPr>
          <p:cNvSpPr txBox="1"/>
          <p:nvPr/>
        </p:nvSpPr>
        <p:spPr>
          <a:xfrm>
            <a:off x="0" y="5288696"/>
            <a:ext cx="6550700" cy="1200329"/>
          </a:xfrm>
          <a:prstGeom prst="rect">
            <a:avLst/>
          </a:prstGeom>
          <a:noFill/>
        </p:spPr>
        <p:txBody>
          <a:bodyPr wrap="square" rtlCol="0">
            <a:spAutoFit/>
          </a:bodyPr>
          <a:lstStyle/>
          <a:p>
            <a:pPr algn="just"/>
            <a:r>
              <a:rPr lang="en-US" sz="2400" b="0" i="0" dirty="0">
                <a:solidFill>
                  <a:srgbClr val="202124"/>
                </a:solidFill>
                <a:effectLst/>
                <a:latin typeface="Times New Roman" panose="02020603050405020304" pitchFamily="18" charset="0"/>
                <a:cs typeface="Times New Roman" panose="02020603050405020304" pitchFamily="18" charset="0"/>
              </a:rPr>
              <a:t>Transducer: A device that converts variations in a physical quantity, such as pressure or brightness, into an electrical signal, or vice versa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28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0E6F-B3E4-46F7-A50E-CD9E4886F217}"/>
              </a:ext>
            </a:extLst>
          </p:cNvPr>
          <p:cNvSpPr>
            <a:spLocks noGrp="1"/>
          </p:cNvSpPr>
          <p:nvPr>
            <p:ph type="title"/>
          </p:nvPr>
        </p:nvSpPr>
        <p:spPr>
          <a:xfrm>
            <a:off x="703289" y="185244"/>
            <a:ext cx="2354705" cy="654206"/>
          </a:xfrm>
        </p:spPr>
        <p:txBody>
          <a:bodyPr>
            <a:normAutofit fontScale="90000"/>
          </a:bodyPr>
          <a:lstStyle/>
          <a:p>
            <a:r>
              <a:rPr lang="en-US" dirty="0">
                <a:latin typeface="Times New Roman" panose="02020603050405020304" pitchFamily="18" charset="0"/>
                <a:cs typeface="Times New Roman" panose="02020603050405020304" pitchFamily="18" charset="0"/>
              </a:rPr>
              <a:t>Actuators</a:t>
            </a:r>
            <a:endParaRPr lang="en-US" dirty="0"/>
          </a:p>
        </p:txBody>
      </p:sp>
      <p:sp>
        <p:nvSpPr>
          <p:cNvPr id="3" name="Content Placeholder 2">
            <a:extLst>
              <a:ext uri="{FF2B5EF4-FFF2-40B4-BE49-F238E27FC236}">
                <a16:creationId xmlns:a16="http://schemas.microsoft.com/office/drawing/2014/main" id="{5DC00E3F-2F7E-4C7E-8172-68383C5463D0}"/>
              </a:ext>
            </a:extLst>
          </p:cNvPr>
          <p:cNvSpPr>
            <a:spLocks noGrp="1"/>
          </p:cNvSpPr>
          <p:nvPr>
            <p:ph idx="1"/>
          </p:nvPr>
        </p:nvSpPr>
        <p:spPr>
          <a:xfrm>
            <a:off x="489677" y="839450"/>
            <a:ext cx="10515600" cy="1712053"/>
          </a:xfrm>
        </p:spPr>
        <p:txBody>
          <a:bodyPr>
            <a:normAutofit/>
          </a:bodyPr>
          <a:lstStyle/>
          <a:p>
            <a:pPr algn="just">
              <a:lnSpc>
                <a:spcPct val="150000"/>
              </a:lnSpc>
              <a:spcBef>
                <a:spcPts val="0"/>
              </a:spcBef>
            </a:pPr>
            <a:r>
              <a:rPr lang="en-US" sz="2400" b="0" i="0" dirty="0">
                <a:solidFill>
                  <a:srgbClr val="231F20"/>
                </a:solidFill>
                <a:effectLst/>
                <a:latin typeface="Times New Roman" panose="02020603050405020304" pitchFamily="18" charset="0"/>
                <a:cs typeface="Times New Roman" panose="02020603050405020304" pitchFamily="18" charset="0"/>
              </a:rPr>
              <a:t>An actuator is a part of a device or machine that helps it to achieve physical movements by converting energy, often electrical, air, or hydraulic, into mechanical force.</a:t>
            </a:r>
            <a:endParaRPr lang="en-US" sz="24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FC09F2A-2C5C-495B-9BDF-919B5F9E233C}"/>
              </a:ext>
            </a:extLst>
          </p:cNvPr>
          <p:cNvSpPr txBox="1">
            <a:spLocks/>
          </p:cNvSpPr>
          <p:nvPr/>
        </p:nvSpPr>
        <p:spPr>
          <a:xfrm>
            <a:off x="351018" y="3678494"/>
            <a:ext cx="10792917" cy="1712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b="0" i="0" dirty="0">
                <a:solidFill>
                  <a:srgbClr val="231F20"/>
                </a:solidFill>
                <a:effectLst/>
                <a:latin typeface="Times New Roman" panose="02020603050405020304" pitchFamily="18" charset="0"/>
                <a:cs typeface="Times New Roman" panose="02020603050405020304" pitchFamily="18" charset="0"/>
              </a:rPr>
              <a:t>Actuators are present in almost every machine around us, from simple electronic access control systems, the </a:t>
            </a:r>
            <a:r>
              <a:rPr lang="en-US" sz="2400" b="1" i="0" dirty="0">
                <a:solidFill>
                  <a:srgbClr val="231F20"/>
                </a:solidFill>
                <a:effectLst/>
                <a:latin typeface="Times New Roman" panose="02020603050405020304" pitchFamily="18" charset="0"/>
                <a:cs typeface="Times New Roman" panose="02020603050405020304" pitchFamily="18" charset="0"/>
              </a:rPr>
              <a:t>vibrator</a:t>
            </a:r>
            <a:r>
              <a:rPr lang="en-US" sz="2400" b="0" i="0" dirty="0">
                <a:solidFill>
                  <a:srgbClr val="231F20"/>
                </a:solidFill>
                <a:effectLst/>
                <a:latin typeface="Times New Roman" panose="02020603050405020304" pitchFamily="18" charset="0"/>
                <a:cs typeface="Times New Roman" panose="02020603050405020304" pitchFamily="18" charset="0"/>
              </a:rPr>
              <a:t> on your mobile phone and household appliances to vehicles, industrial devices, and robots. </a:t>
            </a:r>
          </a:p>
        </p:txBody>
      </p:sp>
      <p:sp>
        <p:nvSpPr>
          <p:cNvPr id="5" name="Content Placeholder 2">
            <a:extLst>
              <a:ext uri="{FF2B5EF4-FFF2-40B4-BE49-F238E27FC236}">
                <a16:creationId xmlns:a16="http://schemas.microsoft.com/office/drawing/2014/main" id="{B687F021-A2FF-4EFD-AC59-F99A3EB7BA6F}"/>
              </a:ext>
            </a:extLst>
          </p:cNvPr>
          <p:cNvSpPr txBox="1">
            <a:spLocks/>
          </p:cNvSpPr>
          <p:nvPr/>
        </p:nvSpPr>
        <p:spPr>
          <a:xfrm>
            <a:off x="351019" y="5589740"/>
            <a:ext cx="10792917" cy="13196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b="0" i="0" dirty="0">
                <a:solidFill>
                  <a:srgbClr val="231F20"/>
                </a:solidFill>
                <a:effectLst/>
                <a:latin typeface="Times New Roman" panose="02020603050405020304" pitchFamily="18" charset="0"/>
                <a:cs typeface="Times New Roman" panose="02020603050405020304" pitchFamily="18" charset="0"/>
              </a:rPr>
              <a:t>Common examples of actuators include electric motors, jackscrews, electric muscular stimulators in robots, etc</a:t>
            </a:r>
            <a:r>
              <a:rPr lang="en-US" sz="2400" dirty="0">
                <a:solidFill>
                  <a:srgbClr val="231F2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BA87C0-15DB-4C6A-8CCE-91A361740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0920" y="2068544"/>
            <a:ext cx="2105319" cy="1609950"/>
          </a:xfrm>
          <a:prstGeom prst="rect">
            <a:avLst/>
          </a:prstGeom>
        </p:spPr>
      </p:pic>
    </p:spTree>
    <p:extLst>
      <p:ext uri="{BB962C8B-B14F-4D97-AF65-F5344CB8AC3E}">
        <p14:creationId xmlns:p14="http://schemas.microsoft.com/office/powerpoint/2010/main" val="489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698544" y="201921"/>
            <a:ext cx="5882185" cy="804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dirty="0">
                <a:solidFill>
                  <a:srgbClr val="002060"/>
                </a:solidFill>
                <a:latin typeface="Times New Roman" panose="02020603050405020304" pitchFamily="18" charset="0"/>
                <a:cs typeface="Times New Roman" panose="02020603050405020304" pitchFamily="18" charset="0"/>
              </a:rPr>
              <a:t>Smart Cities and homes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124" y="732098"/>
            <a:ext cx="6919415" cy="6023166"/>
          </a:xfrm>
          <a:prstGeom prst="rect">
            <a:avLst/>
          </a:prstGeom>
        </p:spPr>
      </p:pic>
      <p:sp>
        <p:nvSpPr>
          <p:cNvPr id="9" name="Content Placeholder 2"/>
          <p:cNvSpPr txBox="1">
            <a:spLocks/>
          </p:cNvSpPr>
          <p:nvPr/>
        </p:nvSpPr>
        <p:spPr>
          <a:xfrm>
            <a:off x="327546" y="1006831"/>
            <a:ext cx="8229600" cy="53017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charset="0"/>
              <a:buNone/>
            </a:pPr>
            <a:r>
              <a:rPr lang="en-US" altLang="en-US" b="1" dirty="0">
                <a:latin typeface="Times New Roman" panose="02020603050405020304" pitchFamily="18" charset="0"/>
                <a:cs typeface="Times New Roman" panose="02020603050405020304" pitchFamily="18" charset="0"/>
              </a:rPr>
              <a:t>Help reduce waste and improve energy efficiency</a:t>
            </a:r>
          </a:p>
          <a:p>
            <a:pPr marL="0" indent="0">
              <a:buFont typeface="Arial" charset="0"/>
              <a:buNone/>
            </a:pPr>
            <a:endParaRPr lang="en-US" altLang="en-US" b="1" dirty="0">
              <a:latin typeface="Times New Roman" panose="02020603050405020304" pitchFamily="18" charset="0"/>
              <a:cs typeface="Times New Roman" panose="02020603050405020304" pitchFamily="18" charset="0"/>
            </a:endParaRPr>
          </a:p>
          <a:p>
            <a:pPr marL="0" indent="0">
              <a:buFont typeface="Arial" charset="0"/>
              <a:buNone/>
            </a:pPr>
            <a:endParaRPr lang="en-US" altLang="en-US" b="1"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109183" y="1802096"/>
            <a:ext cx="5268036" cy="53017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 Smart energy management</a:t>
            </a:r>
          </a:p>
        </p:txBody>
      </p:sp>
      <p:sp>
        <p:nvSpPr>
          <p:cNvPr id="11" name="Content Placeholder 2"/>
          <p:cNvSpPr txBox="1">
            <a:spLocks/>
          </p:cNvSpPr>
          <p:nvPr/>
        </p:nvSpPr>
        <p:spPr>
          <a:xfrm>
            <a:off x="-81887" y="1792747"/>
            <a:ext cx="5622878" cy="65020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charset="0"/>
              <a:buNone/>
            </a:pPr>
            <a:endParaRPr lang="en-US" altLang="en-US" b="1" dirty="0">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54593" y="2349658"/>
            <a:ext cx="2620370" cy="55773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Air quality</a:t>
            </a:r>
          </a:p>
        </p:txBody>
      </p:sp>
      <p:sp>
        <p:nvSpPr>
          <p:cNvPr id="13" name="Content Placeholder 2"/>
          <p:cNvSpPr txBox="1">
            <a:spLocks/>
          </p:cNvSpPr>
          <p:nvPr/>
        </p:nvSpPr>
        <p:spPr>
          <a:xfrm>
            <a:off x="-54591" y="2844562"/>
            <a:ext cx="3753135" cy="51713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Urban noise maps</a:t>
            </a:r>
          </a:p>
        </p:txBody>
      </p:sp>
      <p:sp>
        <p:nvSpPr>
          <p:cNvPr id="14" name="Content Placeholder 2"/>
          <p:cNvSpPr txBox="1">
            <a:spLocks/>
          </p:cNvSpPr>
          <p:nvPr/>
        </p:nvSpPr>
        <p:spPr>
          <a:xfrm>
            <a:off x="-54593" y="3371836"/>
            <a:ext cx="4067032" cy="50921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 Traffic congestion</a:t>
            </a:r>
          </a:p>
        </p:txBody>
      </p:sp>
      <p:sp>
        <p:nvSpPr>
          <p:cNvPr id="15" name="Content Placeholder 2"/>
          <p:cNvSpPr txBox="1">
            <a:spLocks/>
          </p:cNvSpPr>
          <p:nvPr/>
        </p:nvSpPr>
        <p:spPr>
          <a:xfrm>
            <a:off x="-27296" y="3929571"/>
            <a:ext cx="4067032" cy="49556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Water quality</a:t>
            </a:r>
          </a:p>
        </p:txBody>
      </p:sp>
      <p:sp>
        <p:nvSpPr>
          <p:cNvPr id="16" name="Content Placeholder 2"/>
          <p:cNvSpPr txBox="1">
            <a:spLocks/>
          </p:cNvSpPr>
          <p:nvPr/>
        </p:nvSpPr>
        <p:spPr>
          <a:xfrm>
            <a:off x="-54593" y="4425135"/>
            <a:ext cx="4067032" cy="52380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 Smart parking</a:t>
            </a:r>
          </a:p>
        </p:txBody>
      </p:sp>
      <p:sp>
        <p:nvSpPr>
          <p:cNvPr id="17" name="Content Placeholder 2"/>
          <p:cNvSpPr txBox="1">
            <a:spLocks/>
          </p:cNvSpPr>
          <p:nvPr/>
        </p:nvSpPr>
        <p:spPr>
          <a:xfrm>
            <a:off x="-13648" y="4969222"/>
            <a:ext cx="4067032" cy="52380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r>
              <a:rPr lang="en-US" altLang="en-US" sz="2800" b="1" dirty="0">
                <a:latin typeface="Times New Roman" panose="02020603050405020304" pitchFamily="18" charset="0"/>
                <a:cs typeface="Times New Roman" panose="02020603050405020304" pitchFamily="18" charset="0"/>
              </a:rPr>
              <a:t>Autonomous cars</a:t>
            </a: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1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dirty="0">
                <a:latin typeface="Arial" charset="0"/>
                <a:cs typeface="Arial" charset="0"/>
              </a:rPr>
              <a:t>Wearables &amp; the Quantified Self</a:t>
            </a:r>
          </a:p>
        </p:txBody>
      </p:sp>
      <p:sp>
        <p:nvSpPr>
          <p:cNvPr id="52226" name="Content Placeholder 2"/>
          <p:cNvSpPr>
            <a:spLocks noGrp="1"/>
          </p:cNvSpPr>
          <p:nvPr>
            <p:ph idx="1"/>
          </p:nvPr>
        </p:nvSpPr>
        <p:spPr>
          <a:xfrm>
            <a:off x="6383335" y="1861623"/>
            <a:ext cx="4766883" cy="694909"/>
          </a:xfrm>
        </p:spPr>
        <p:txBody>
          <a:bodyPr>
            <a:normAutofit/>
          </a:bodyPr>
          <a:lstStyle/>
          <a:p>
            <a:pPr>
              <a:lnSpc>
                <a:spcPct val="150000"/>
              </a:lnSpc>
              <a:spcBef>
                <a:spcPts val="0"/>
              </a:spcBef>
            </a:pPr>
            <a:r>
              <a:rPr lang="en-US" altLang="en-US" sz="2400" dirty="0">
                <a:solidFill>
                  <a:srgbClr val="002060"/>
                </a:solidFill>
                <a:latin typeface="Times New Roman" panose="02020603050405020304" pitchFamily="18" charset="0"/>
                <a:cs typeface="Times New Roman" panose="02020603050405020304" pitchFamily="18" charset="0"/>
              </a:rPr>
              <a:t>Heart rate sensor watch</a:t>
            </a:r>
          </a:p>
        </p:txBody>
      </p:sp>
      <p:pic>
        <p:nvPicPr>
          <p:cNvPr id="522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1454" y="1568732"/>
            <a:ext cx="3198627" cy="212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Content Placeholder 2"/>
          <p:cNvSpPr txBox="1">
            <a:spLocks/>
          </p:cNvSpPr>
          <p:nvPr/>
        </p:nvSpPr>
        <p:spPr bwMode="auto">
          <a:xfrm>
            <a:off x="416265" y="4190745"/>
            <a:ext cx="11359469" cy="7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spcBef>
                <a:spcPct val="20000"/>
              </a:spcBef>
              <a:buFont typeface="Arial" charset="0"/>
              <a:buChar char="•"/>
              <a:defRPr sz="3200">
                <a:solidFill>
                  <a:schemeClr val="tx1"/>
                </a:solidFill>
                <a:latin typeface="Arial" charset="0"/>
                <a:ea typeface="Arial" charset="0"/>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600">
                <a:solidFill>
                  <a:schemeClr val="tx1"/>
                </a:solidFill>
                <a:latin typeface="Arial" charset="0"/>
                <a:ea typeface="Arial" charset="0"/>
                <a:cs typeface="Arial" charset="0"/>
              </a:defRPr>
            </a:lvl3pPr>
            <a:lvl4pPr marL="1600200" indent="-228600">
              <a:spcBef>
                <a:spcPct val="20000"/>
              </a:spcBef>
              <a:buFont typeface="Arial" charset="0"/>
              <a:buChar char="–"/>
              <a:defRPr sz="2600">
                <a:solidFill>
                  <a:schemeClr val="tx1"/>
                </a:solidFill>
                <a:latin typeface="Arial" charset="0"/>
                <a:ea typeface="Arial" charset="0"/>
                <a:cs typeface="Arial" charset="0"/>
              </a:defRPr>
            </a:lvl4pPr>
            <a:lvl5pPr marL="2057400" indent="-228600">
              <a:spcBef>
                <a:spcPct val="20000"/>
              </a:spcBef>
              <a:buFont typeface="Arial" charset="0"/>
              <a:buChar char="»"/>
              <a:defRPr sz="26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9pPr>
          </a:lstStyle>
          <a:p>
            <a:pPr>
              <a:lnSpc>
                <a:spcPct val="150000"/>
              </a:lnSpc>
              <a:spcBef>
                <a:spcPts val="0"/>
              </a:spcBef>
            </a:pPr>
            <a:r>
              <a:rPr lang="en-US" altLang="en-US" sz="2400" i="1" dirty="0">
                <a:solidFill>
                  <a:srgbClr val="002060"/>
                </a:solidFill>
                <a:latin typeface="Times New Roman" panose="02020603050405020304" pitchFamily="18" charset="0"/>
                <a:cs typeface="Times New Roman" panose="02020603050405020304" pitchFamily="18" charset="0"/>
              </a:rPr>
              <a:t>Lifelogging</a:t>
            </a:r>
            <a:r>
              <a:rPr lang="en-US" altLang="en-US" sz="2400" dirty="0">
                <a:solidFill>
                  <a:srgbClr val="002060"/>
                </a:solidFill>
                <a:latin typeface="Times New Roman" panose="02020603050405020304" pitchFamily="18" charset="0"/>
                <a:cs typeface="Times New Roman" panose="02020603050405020304" pitchFamily="18" charset="0"/>
              </a:rPr>
              <a:t> is about tracking personal activity (the quantified self), e.g. Fitbit</a:t>
            </a:r>
          </a:p>
        </p:txBody>
      </p:sp>
      <p:sp>
        <p:nvSpPr>
          <p:cNvPr id="6" name="Content Placeholder 2"/>
          <p:cNvSpPr txBox="1">
            <a:spLocks/>
          </p:cNvSpPr>
          <p:nvPr/>
        </p:nvSpPr>
        <p:spPr>
          <a:xfrm>
            <a:off x="6383334" y="2492276"/>
            <a:ext cx="4766883" cy="694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altLang="en-US" sz="2400" dirty="0">
                <a:solidFill>
                  <a:srgbClr val="002060"/>
                </a:solidFill>
                <a:latin typeface="Times New Roman" panose="02020603050405020304" pitchFamily="18" charset="0"/>
                <a:cs typeface="Times New Roman" panose="02020603050405020304" pitchFamily="18" charset="0"/>
              </a:rPr>
              <a:t>Calorie counting shoes</a:t>
            </a:r>
          </a:p>
          <a:p>
            <a:pPr>
              <a:lnSpc>
                <a:spcPct val="150000"/>
              </a:lnSpc>
              <a:spcBef>
                <a:spcPts val="0"/>
              </a:spcBef>
              <a:buFont typeface="Arial" charset="0"/>
              <a:buNone/>
            </a:pPr>
            <a:endParaRPr lang="en-US" altLang="en-US" sz="24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bwMode="auto">
          <a:xfrm>
            <a:off x="416265" y="4926802"/>
            <a:ext cx="11359469" cy="72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spcBef>
                <a:spcPct val="20000"/>
              </a:spcBef>
              <a:buFont typeface="Arial" charset="0"/>
              <a:buChar char="•"/>
              <a:defRPr sz="3200">
                <a:solidFill>
                  <a:schemeClr val="tx1"/>
                </a:solidFill>
                <a:latin typeface="Arial" charset="0"/>
                <a:ea typeface="Arial" charset="0"/>
                <a:cs typeface="Arial" charset="0"/>
              </a:defRPr>
            </a:lvl1pPr>
            <a:lvl2pPr marL="742950" indent="-285750">
              <a:spcBef>
                <a:spcPct val="20000"/>
              </a:spcBef>
              <a:buFont typeface="Arial" charset="0"/>
              <a:buChar char="–"/>
              <a:defRPr sz="2800">
                <a:solidFill>
                  <a:schemeClr val="tx1"/>
                </a:solidFill>
                <a:latin typeface="Arial" charset="0"/>
                <a:ea typeface="Arial" charset="0"/>
                <a:cs typeface="Arial" charset="0"/>
              </a:defRPr>
            </a:lvl2pPr>
            <a:lvl3pPr marL="1143000" indent="-228600">
              <a:spcBef>
                <a:spcPct val="20000"/>
              </a:spcBef>
              <a:buFont typeface="Arial" charset="0"/>
              <a:buChar char="•"/>
              <a:defRPr sz="2600">
                <a:solidFill>
                  <a:schemeClr val="tx1"/>
                </a:solidFill>
                <a:latin typeface="Arial" charset="0"/>
                <a:ea typeface="Arial" charset="0"/>
                <a:cs typeface="Arial" charset="0"/>
              </a:defRPr>
            </a:lvl3pPr>
            <a:lvl4pPr marL="1600200" indent="-228600">
              <a:spcBef>
                <a:spcPct val="20000"/>
              </a:spcBef>
              <a:buFont typeface="Arial" charset="0"/>
              <a:buChar char="–"/>
              <a:defRPr sz="2600">
                <a:solidFill>
                  <a:schemeClr val="tx1"/>
                </a:solidFill>
                <a:latin typeface="Arial" charset="0"/>
                <a:ea typeface="Arial" charset="0"/>
                <a:cs typeface="Arial" charset="0"/>
              </a:defRPr>
            </a:lvl4pPr>
            <a:lvl5pPr marL="2057400" indent="-228600">
              <a:spcBef>
                <a:spcPct val="20000"/>
              </a:spcBef>
              <a:buFont typeface="Arial" charset="0"/>
              <a:buChar char="»"/>
              <a:defRPr sz="26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600">
                <a:solidFill>
                  <a:schemeClr val="tx1"/>
                </a:solidFill>
                <a:latin typeface="Arial" charset="0"/>
                <a:ea typeface="Arial" charset="0"/>
                <a:cs typeface="Arial" charset="0"/>
              </a:defRPr>
            </a:lvl9pPr>
          </a:lstStyle>
          <a:p>
            <a:pPr>
              <a:lnSpc>
                <a:spcPct val="150000"/>
              </a:lnSpc>
              <a:spcBef>
                <a:spcPts val="0"/>
              </a:spcBef>
            </a:pPr>
            <a:r>
              <a:rPr lang="en-US" altLang="en-US" sz="2400" i="1" dirty="0" err="1">
                <a:solidFill>
                  <a:srgbClr val="002060"/>
                </a:solidFill>
                <a:latin typeface="Times New Roman" panose="02020603050405020304" pitchFamily="18" charset="0"/>
                <a:cs typeface="Times New Roman" panose="02020603050405020304" pitchFamily="18" charset="0"/>
              </a:rPr>
              <a:t>Lifestreaming</a:t>
            </a:r>
            <a:r>
              <a:rPr lang="en-US" altLang="en-US" sz="2400" dirty="0">
                <a:solidFill>
                  <a:srgbClr val="002060"/>
                </a:solidFill>
                <a:latin typeface="Times New Roman" panose="02020603050405020304" pitchFamily="18" charset="0"/>
                <a:cs typeface="Times New Roman" panose="02020603050405020304" pitchFamily="18" charset="0"/>
              </a:rPr>
              <a:t> is the stream of content we encounter in our lives, e.g. Google glass.</a:t>
            </a:r>
          </a:p>
        </p:txBody>
      </p:sp>
    </p:spTree>
    <p:extLst>
      <p:ext uri="{BB962C8B-B14F-4D97-AF65-F5344CB8AC3E}">
        <p14:creationId xmlns:p14="http://schemas.microsoft.com/office/powerpoint/2010/main" val="42371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p:bldP spid="52226" grpId="0" build="p"/>
      <p:bldP spid="52228"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4597</TotalTime>
  <Words>1811</Words>
  <Application>Microsoft Office PowerPoint</Application>
  <PresentationFormat>Widescreen</PresentationFormat>
  <Paragraphs>258</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Internet of </vt:lpstr>
      <vt:lpstr>What is the internet of things (IoT)?</vt:lpstr>
      <vt:lpstr>PowerPoint Presentation</vt:lpstr>
      <vt:lpstr>Smart Things</vt:lpstr>
      <vt:lpstr>PowerPoint Presentation</vt:lpstr>
      <vt:lpstr>PowerPoint Presentation</vt:lpstr>
      <vt:lpstr>Actuators</vt:lpstr>
      <vt:lpstr>PowerPoint Presentation</vt:lpstr>
      <vt:lpstr>Wearables &amp; the Quantified Self</vt:lpstr>
      <vt:lpstr>The Web of Things</vt:lpstr>
      <vt:lpstr>Location of Things</vt:lpstr>
      <vt:lpstr>IoT &amp; Security</vt:lpstr>
      <vt:lpstr>Chain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internet of things (IoT)?  (Cont…)</vt:lpstr>
      <vt:lpstr>PowerPoint Presentation</vt:lpstr>
      <vt:lpstr>PowerPoint Presentation</vt:lpstr>
      <vt:lpstr>PowerPoint Presentation</vt:lpstr>
      <vt:lpstr>Why is IoT important?</vt:lpstr>
      <vt:lpstr>Benefits of IoT</vt:lpstr>
      <vt:lpstr>Pros of IoT</vt:lpstr>
      <vt:lpstr>Cons of IoT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ramchand vedaiyan</dc:creator>
  <cp:lastModifiedBy>Ramchand Vedaiyan</cp:lastModifiedBy>
  <cp:revision>419</cp:revision>
  <dcterms:created xsi:type="dcterms:W3CDTF">2022-09-29T15:10:47Z</dcterms:created>
  <dcterms:modified xsi:type="dcterms:W3CDTF">2022-10-10T15:02:26Z</dcterms:modified>
</cp:coreProperties>
</file>