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6" r:id="rId2"/>
    <p:sldId id="258" r:id="rId3"/>
    <p:sldId id="265" r:id="rId4"/>
    <p:sldId id="267" r:id="rId5"/>
    <p:sldId id="268" r:id="rId6"/>
    <p:sldId id="270" r:id="rId7"/>
    <p:sldId id="271" r:id="rId8"/>
    <p:sldId id="373" r:id="rId9"/>
    <p:sldId id="272" r:id="rId10"/>
    <p:sldId id="273" r:id="rId11"/>
    <p:sldId id="274" r:id="rId12"/>
    <p:sldId id="275" r:id="rId13"/>
    <p:sldId id="276" r:id="rId14"/>
    <p:sldId id="364" r:id="rId15"/>
    <p:sldId id="365" r:id="rId16"/>
    <p:sldId id="366" r:id="rId17"/>
    <p:sldId id="278" r:id="rId18"/>
    <p:sldId id="279" r:id="rId19"/>
    <p:sldId id="280" r:id="rId20"/>
    <p:sldId id="281" r:id="rId21"/>
    <p:sldId id="282" r:id="rId22"/>
    <p:sldId id="283" r:id="rId23"/>
    <p:sldId id="284" r:id="rId24"/>
    <p:sldId id="328" r:id="rId25"/>
    <p:sldId id="322" r:id="rId26"/>
    <p:sldId id="263" r:id="rId27"/>
    <p:sldId id="288" r:id="rId28"/>
    <p:sldId id="323" r:id="rId29"/>
    <p:sldId id="377" r:id="rId30"/>
    <p:sldId id="375" r:id="rId31"/>
    <p:sldId id="376" r:id="rId32"/>
    <p:sldId id="378" r:id="rId33"/>
    <p:sldId id="379" r:id="rId34"/>
    <p:sldId id="380" r:id="rId35"/>
    <p:sldId id="391" r:id="rId36"/>
    <p:sldId id="384" r:id="rId37"/>
    <p:sldId id="382" r:id="rId38"/>
    <p:sldId id="383" r:id="rId39"/>
    <p:sldId id="385" r:id="rId40"/>
    <p:sldId id="286" r:id="rId41"/>
    <p:sldId id="324" r:id="rId42"/>
    <p:sldId id="329" r:id="rId43"/>
    <p:sldId id="326" r:id="rId44"/>
    <p:sldId id="330" r:id="rId45"/>
    <p:sldId id="327" r:id="rId46"/>
    <p:sldId id="340" r:id="rId47"/>
    <p:sldId id="331" r:id="rId48"/>
    <p:sldId id="332" r:id="rId49"/>
    <p:sldId id="333" r:id="rId50"/>
    <p:sldId id="334" r:id="rId51"/>
    <p:sldId id="335" r:id="rId52"/>
    <p:sldId id="337" r:id="rId53"/>
    <p:sldId id="338" r:id="rId54"/>
    <p:sldId id="339" r:id="rId55"/>
    <p:sldId id="388" r:id="rId56"/>
    <p:sldId id="389" r:id="rId57"/>
    <p:sldId id="390" r:id="rId58"/>
    <p:sldId id="370" r:id="rId59"/>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765" autoAdjust="0"/>
  </p:normalViewPr>
  <p:slideViewPr>
    <p:cSldViewPr>
      <p:cViewPr varScale="1">
        <p:scale>
          <a:sx n="99" d="100"/>
          <a:sy n="99" d="100"/>
        </p:scale>
        <p:origin x="20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1"/>
            <a:ext cx="2921582" cy="493633"/>
          </a:xfrm>
          <a:prstGeom prst="rect">
            <a:avLst/>
          </a:prstGeom>
        </p:spPr>
        <p:txBody>
          <a:bodyPr vert="horz" lIns="91440" tIns="45720" rIns="91440" bIns="45720" rtlCol="0"/>
          <a:lstStyle>
            <a:lvl1pPr algn="r">
              <a:defRPr sz="1200"/>
            </a:lvl1pPr>
          </a:lstStyle>
          <a:p>
            <a:fld id="{D03D7387-EF17-4329-B1FD-F9C8EABD0E79}" type="datetimeFigureOut">
              <a:rPr lang="en-GB" smtClean="0"/>
              <a:t>13/09/2016</a:t>
            </a:fld>
            <a:endParaRPr lang="en-GB"/>
          </a:p>
        </p:txBody>
      </p:sp>
      <p:sp>
        <p:nvSpPr>
          <p:cNvPr id="4" name="Footer Placeholder 3"/>
          <p:cNvSpPr>
            <a:spLocks noGrp="1"/>
          </p:cNvSpPr>
          <p:nvPr>
            <p:ph type="ftr" sz="quarter" idx="2"/>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7"/>
            <a:ext cx="2921582" cy="493633"/>
          </a:xfrm>
          <a:prstGeom prst="rect">
            <a:avLst/>
          </a:prstGeom>
        </p:spPr>
        <p:txBody>
          <a:bodyPr vert="horz" lIns="91440" tIns="45720" rIns="91440" bIns="45720" rtlCol="0" anchor="b"/>
          <a:lstStyle>
            <a:lvl1pPr algn="r">
              <a:defRPr sz="1200"/>
            </a:lvl1pPr>
          </a:lstStyle>
          <a:p>
            <a:fld id="{650D1AF4-2FC5-4E13-93E9-D5CFB14B9292}" type="slidenum">
              <a:rPr lang="en-GB" smtClean="0"/>
              <a:t>‹#›</a:t>
            </a:fld>
            <a:endParaRPr lang="en-GB"/>
          </a:p>
        </p:txBody>
      </p:sp>
    </p:spTree>
    <p:extLst>
      <p:ext uri="{BB962C8B-B14F-4D97-AF65-F5344CB8AC3E}">
        <p14:creationId xmlns:p14="http://schemas.microsoft.com/office/powerpoint/2010/main" val="118082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1"/>
            <a:ext cx="2921582" cy="493633"/>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3633"/>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Run the Severalthread program in E:\Teaching\Client_server\Run2006-7\Code\ClientServer. Package threads</a:t>
            </a:r>
          </a:p>
          <a:p>
            <a:endParaRPr lang="en-GB"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12DDA507-42DE-497E-8423-E44F6E3228A3}" type="slidenum">
              <a:rPr lang="en-US" sz="1200" smtClean="0"/>
              <a:pPr eaLnBrk="1" hangingPunct="1"/>
              <a:t>12</a:t>
            </a:fld>
            <a:endParaRPr lang="en-US" sz="1200" smtClean="0"/>
          </a:p>
        </p:txBody>
      </p:sp>
    </p:spTree>
    <p:extLst>
      <p:ext uri="{BB962C8B-B14F-4D97-AF65-F5344CB8AC3E}">
        <p14:creationId xmlns:p14="http://schemas.microsoft.com/office/powerpoint/2010/main" val="66223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Java's monitor supports two kinds of thread synchronization: </a:t>
            </a:r>
            <a:r>
              <a:rPr lang="en-US" sz="1200" b="0" i="1" kern="1200" dirty="0" smtClean="0">
                <a:solidFill>
                  <a:schemeClr val="tx1"/>
                </a:solidFill>
                <a:effectLst/>
                <a:latin typeface="+mn-lt"/>
                <a:ea typeface="+mn-ea"/>
                <a:cs typeface="+mn-cs"/>
              </a:rPr>
              <a:t>mutual exclusion</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cooperation</a:t>
            </a:r>
            <a:r>
              <a:rPr lang="en-US" sz="1200" b="0" i="0" kern="1200" dirty="0" smtClean="0">
                <a:solidFill>
                  <a:schemeClr val="tx1"/>
                </a:solidFill>
                <a:effectLst/>
                <a:latin typeface="+mn-lt"/>
                <a:ea typeface="+mn-ea"/>
                <a:cs typeface="+mn-cs"/>
              </a:rPr>
              <a:t>. Mutual exclusion, which is supported in the Java virtual machine via object locks, enables multiple threads to independently work on shared data without interfering with each other. Cooperation, which is supported in the Java virtual machine via the wait and notify methods of class </a:t>
            </a:r>
            <a:r>
              <a:rPr lang="en-US" dirty="0" smtClean="0"/>
              <a:t>Object</a:t>
            </a:r>
            <a:r>
              <a:rPr lang="en-US" sz="1200" b="0" i="0" kern="1200" dirty="0" smtClean="0">
                <a:solidFill>
                  <a:schemeClr val="tx1"/>
                </a:solidFill>
                <a:effectLst/>
                <a:latin typeface="+mn-lt"/>
                <a:ea typeface="+mn-ea"/>
                <a:cs typeface="+mn-cs"/>
              </a:rPr>
              <a:t>, enables threads to work together towards a common goal.</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Thread </a:t>
            </a:r>
            <a:r>
              <a:rPr lang="en-US" sz="1200" b="0" i="0" kern="1200" dirty="0" smtClean="0">
                <a:solidFill>
                  <a:schemeClr val="tx1"/>
                </a:solidFill>
                <a:effectLst/>
                <a:latin typeface="+mn-lt"/>
                <a:ea typeface="+mn-ea"/>
                <a:cs typeface="+mn-cs"/>
              </a:rPr>
              <a:t>acquires the intrinsic lock when it </a:t>
            </a:r>
            <a:r>
              <a:rPr lang="en-US" sz="1200" b="1" i="0" kern="1200" dirty="0" smtClean="0">
                <a:solidFill>
                  <a:schemeClr val="tx1"/>
                </a:solidFill>
                <a:effectLst/>
                <a:latin typeface="+mn-lt"/>
                <a:ea typeface="+mn-ea"/>
                <a:cs typeface="+mn-cs"/>
              </a:rPr>
              <a:t>enters</a:t>
            </a:r>
            <a:r>
              <a:rPr lang="en-US" sz="1200" b="0" i="0" kern="1200" dirty="0" smtClean="0">
                <a:solidFill>
                  <a:schemeClr val="tx1"/>
                </a:solidFill>
                <a:effectLst/>
                <a:latin typeface="+mn-lt"/>
                <a:ea typeface="+mn-ea"/>
                <a:cs typeface="+mn-cs"/>
              </a:rPr>
              <a:t> a synchronized method. Thread inside the synchronized method is set as the owner of the lock and is in </a:t>
            </a:r>
            <a:r>
              <a:rPr lang="en-US" sz="1200" b="1" i="0" kern="1200" dirty="0" smtClean="0">
                <a:solidFill>
                  <a:schemeClr val="tx1"/>
                </a:solidFill>
                <a:effectLst/>
                <a:latin typeface="+mn-lt"/>
                <a:ea typeface="+mn-ea"/>
                <a:cs typeface="+mn-cs"/>
              </a:rPr>
              <a:t>RUNNABLE</a:t>
            </a:r>
            <a:r>
              <a:rPr lang="en-US" sz="1200" b="0" i="0" kern="1200" dirty="0" smtClean="0">
                <a:solidFill>
                  <a:schemeClr val="tx1"/>
                </a:solidFill>
                <a:effectLst/>
                <a:latin typeface="+mn-lt"/>
                <a:ea typeface="+mn-ea"/>
                <a:cs typeface="+mn-cs"/>
              </a:rPr>
              <a:t> state. Any thread that attempts to enter the locked method becomes </a:t>
            </a:r>
            <a:r>
              <a:rPr lang="en-US" sz="1200" b="1" i="0" kern="1200" dirty="0" smtClean="0">
                <a:solidFill>
                  <a:schemeClr val="tx1"/>
                </a:solidFill>
                <a:effectLst/>
                <a:latin typeface="+mn-lt"/>
                <a:ea typeface="+mn-ea"/>
                <a:cs typeface="+mn-cs"/>
              </a:rPr>
              <a:t>BLOCKED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thread calls wait it releases the current object lock (it keeps all locks from other objects) and than goes to </a:t>
            </a:r>
            <a:r>
              <a:rPr lang="en-US" sz="1200" b="1" i="0" kern="1200" dirty="0" smtClean="0">
                <a:solidFill>
                  <a:schemeClr val="tx1"/>
                </a:solidFill>
                <a:effectLst/>
                <a:latin typeface="+mn-lt"/>
                <a:ea typeface="+mn-ea"/>
                <a:cs typeface="+mn-cs"/>
              </a:rPr>
              <a:t>WAITING</a:t>
            </a:r>
            <a:r>
              <a:rPr lang="en-US" sz="1200" b="0" i="0" kern="1200" dirty="0" smtClean="0">
                <a:solidFill>
                  <a:schemeClr val="tx1"/>
                </a:solidFill>
                <a:effectLst/>
                <a:latin typeface="+mn-lt"/>
                <a:ea typeface="+mn-ea"/>
                <a:cs typeface="+mn-cs"/>
              </a:rPr>
              <a:t> state.</a:t>
            </a:r>
          </a:p>
          <a:p>
            <a:r>
              <a:rPr lang="en-US" sz="1200" b="0" i="0" kern="1200" dirty="0" smtClean="0">
                <a:solidFill>
                  <a:schemeClr val="tx1"/>
                </a:solidFill>
                <a:effectLst/>
                <a:latin typeface="+mn-lt"/>
                <a:ea typeface="+mn-ea"/>
                <a:cs typeface="+mn-cs"/>
              </a:rPr>
              <a:t>When some other thread calls notify or </a:t>
            </a:r>
            <a:r>
              <a:rPr lang="en-US" sz="1200" b="0" i="0" kern="1200" dirty="0" err="1" smtClean="0">
                <a:solidFill>
                  <a:schemeClr val="tx1"/>
                </a:solidFill>
                <a:effectLst/>
                <a:latin typeface="+mn-lt"/>
                <a:ea typeface="+mn-ea"/>
                <a:cs typeface="+mn-cs"/>
              </a:rPr>
              <a:t>notifyAll</a:t>
            </a:r>
            <a:r>
              <a:rPr lang="en-US" sz="1200" b="0" i="0" kern="1200" dirty="0" smtClean="0">
                <a:solidFill>
                  <a:schemeClr val="tx1"/>
                </a:solidFill>
                <a:effectLst/>
                <a:latin typeface="+mn-lt"/>
                <a:ea typeface="+mn-ea"/>
                <a:cs typeface="+mn-cs"/>
              </a:rPr>
              <a:t> on that same object the first thread changes state from WAITING to BLOCKED, Notified thread does NOT automatically reacquire the lock or become RUNNABLE, in fact it must fight for the lock with all other blocked threads.</a:t>
            </a:r>
          </a:p>
          <a:p>
            <a:r>
              <a:rPr lang="en-US" sz="1200" b="0" i="0" kern="1200" dirty="0" smtClean="0">
                <a:solidFill>
                  <a:schemeClr val="tx1"/>
                </a:solidFill>
                <a:effectLst/>
                <a:latin typeface="+mn-lt"/>
                <a:ea typeface="+mn-ea"/>
                <a:cs typeface="+mn-cs"/>
              </a:rPr>
              <a:t>WAITING and BLOCKED states both prevent thread from running, but they are very different.</a:t>
            </a:r>
          </a:p>
          <a:p>
            <a:r>
              <a:rPr lang="en-US" sz="1200" b="0" i="0" kern="1200" dirty="0" smtClean="0">
                <a:solidFill>
                  <a:schemeClr val="tx1"/>
                </a:solidFill>
                <a:effectLst/>
                <a:latin typeface="+mn-lt"/>
                <a:ea typeface="+mn-ea"/>
                <a:cs typeface="+mn-cs"/>
              </a:rPr>
              <a:t>WAITING threads must be explicitly transformed to BLOCKED threads by a notify from some other thread.</a:t>
            </a:r>
          </a:p>
          <a:p>
            <a:r>
              <a:rPr lang="en-US" sz="1200" b="0" i="0" kern="1200" dirty="0" smtClean="0">
                <a:solidFill>
                  <a:schemeClr val="tx1"/>
                </a:solidFill>
                <a:effectLst/>
                <a:latin typeface="+mn-lt"/>
                <a:ea typeface="+mn-ea"/>
                <a:cs typeface="+mn-cs"/>
              </a:rPr>
              <a:t>WAITING never goes directly to RUNNABLE.</a:t>
            </a:r>
          </a:p>
          <a:p>
            <a:r>
              <a:rPr lang="en-US" sz="1200" b="0" i="0" kern="1200" dirty="0" smtClean="0">
                <a:solidFill>
                  <a:schemeClr val="tx1"/>
                </a:solidFill>
                <a:effectLst/>
                <a:latin typeface="+mn-lt"/>
                <a:ea typeface="+mn-ea"/>
                <a:cs typeface="+mn-cs"/>
              </a:rPr>
              <a:t>When RUNNABLE thread releases the lock (by leaving monitor or by waiting) one of BLOCKED threads automatically takes its place.</a:t>
            </a:r>
          </a:p>
          <a:p>
            <a:r>
              <a:rPr lang="en-US" sz="1200" b="0" i="0" kern="1200" dirty="0" smtClean="0">
                <a:solidFill>
                  <a:schemeClr val="tx1"/>
                </a:solidFill>
                <a:effectLst/>
                <a:latin typeface="+mn-lt"/>
                <a:ea typeface="+mn-ea"/>
                <a:cs typeface="+mn-cs"/>
              </a:rPr>
              <a:t>So to summarize, thread acquires the lock when it enters synchronized method or when it reenters the synchronized method </a:t>
            </a:r>
            <a:r>
              <a:rPr lang="en-US" sz="1200" b="1" i="0" kern="1200" dirty="0" smtClean="0">
                <a:solidFill>
                  <a:schemeClr val="tx1"/>
                </a:solidFill>
                <a:effectLst/>
                <a:latin typeface="+mn-lt"/>
                <a:ea typeface="+mn-ea"/>
                <a:cs typeface="+mn-cs"/>
              </a:rPr>
              <a:t>after</a:t>
            </a:r>
            <a:r>
              <a:rPr lang="en-US" sz="1200" b="0" i="0" kern="1200" dirty="0" smtClean="0">
                <a:solidFill>
                  <a:schemeClr val="tx1"/>
                </a:solidFill>
                <a:effectLst/>
                <a:latin typeface="+mn-lt"/>
                <a:ea typeface="+mn-ea"/>
                <a:cs typeface="+mn-cs"/>
              </a:rPr>
              <a:t> the wait.</a:t>
            </a:r>
          </a:p>
          <a:p>
            <a:r>
              <a:rPr lang="en-US" sz="1200" kern="1200" dirty="0" smtClean="0">
                <a:solidFill>
                  <a:schemeClr val="tx1"/>
                </a:solidFill>
                <a:effectLst/>
                <a:latin typeface="+mn-lt"/>
                <a:ea typeface="+mn-ea"/>
                <a:cs typeface="+mn-cs"/>
              </a:rPr>
              <a:t>public synchronized </a:t>
            </a:r>
            <a:r>
              <a:rPr lang="en-US" sz="1200" kern="1200" dirty="0" err="1" smtClean="0">
                <a:solidFill>
                  <a:schemeClr val="tx1"/>
                </a:solidFill>
                <a:effectLst/>
                <a:latin typeface="+mn-lt"/>
                <a:ea typeface="+mn-ea"/>
                <a:cs typeface="+mn-cs"/>
              </a:rPr>
              <a:t>guardedJoy</a:t>
            </a:r>
            <a:r>
              <a:rPr lang="en-US" sz="1200" kern="1200" dirty="0" smtClean="0">
                <a:solidFill>
                  <a:schemeClr val="tx1"/>
                </a:solidFill>
                <a:effectLst/>
                <a:latin typeface="+mn-lt"/>
                <a:ea typeface="+mn-ea"/>
                <a:cs typeface="+mn-cs"/>
              </a:rPr>
              <a:t>() { // must get lock before entering here while(!joy) { try { wait(); // releases lock here // must regain the lock to reentering here } catch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e) {} }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("Joy and efficiency have been achieved!"); }</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58</a:t>
            </a:fld>
            <a:endParaRPr lang="en-GB"/>
          </a:p>
        </p:txBody>
      </p:sp>
    </p:spTree>
    <p:extLst>
      <p:ext uri="{BB962C8B-B14F-4D97-AF65-F5344CB8AC3E}">
        <p14:creationId xmlns:p14="http://schemas.microsoft.com/office/powerpoint/2010/main" val="34713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having your class implement </a:t>
            </a:r>
            <a:r>
              <a:rPr lang="en-US" b="1" smtClean="0"/>
              <a:t>Runnable</a:t>
            </a:r>
            <a:r>
              <a:rPr lang="en-US" smtClean="0"/>
              <a:t> instead of extending </a:t>
            </a:r>
            <a:r>
              <a:rPr lang="en-US" b="1" smtClean="0"/>
              <a:t>Thread</a:t>
            </a:r>
            <a:r>
              <a:rPr lang="en-US" smtClean="0"/>
              <a:t> gives you the </a:t>
            </a:r>
            <a:r>
              <a:rPr lang="en-US" b="1" smtClean="0"/>
              <a:t>benefit</a:t>
            </a:r>
            <a:r>
              <a:rPr lang="en-US" smtClean="0"/>
              <a:t> of decoupling the piece of logic to execute and the workhorse -- the actual </a:t>
            </a:r>
            <a:r>
              <a:rPr lang="en-US" b="1" smtClean="0"/>
              <a:t>thread</a:t>
            </a:r>
            <a:r>
              <a:rPr lang="en-US" smtClean="0"/>
              <a:t> -- executing that logic.</a:t>
            </a:r>
            <a:br>
              <a:rPr lang="en-US" smtClean="0"/>
            </a:br>
            <a:r>
              <a:rPr lang="en-US" smtClean="0"/>
              <a:t>If you extend </a:t>
            </a:r>
            <a:r>
              <a:rPr lang="en-US" b="1" smtClean="0"/>
              <a:t>Thread</a:t>
            </a:r>
            <a:r>
              <a:rPr lang="en-US" smtClean="0"/>
              <a:t>, you're basically preventing your logic to be executed by any other </a:t>
            </a:r>
            <a:r>
              <a:rPr lang="en-US" b="1" smtClean="0"/>
              <a:t>thread</a:t>
            </a:r>
            <a:r>
              <a:rPr lang="en-US" smtClean="0"/>
              <a:t> </a:t>
            </a:r>
            <a:r>
              <a:rPr lang="en-US" b="1" smtClean="0"/>
              <a:t>than</a:t>
            </a:r>
            <a:r>
              <a:rPr lang="en-US" smtClean="0"/>
              <a:t> 'this'. If you only want *some* </a:t>
            </a:r>
            <a:r>
              <a:rPr lang="en-US" b="1" smtClean="0"/>
              <a:t>thread</a:t>
            </a:r>
            <a:r>
              <a:rPr lang="en-US" smtClean="0"/>
              <a:t> to execute your logic, it's better to just implement </a:t>
            </a:r>
            <a:r>
              <a:rPr lang="en-US" b="1" smtClean="0"/>
              <a:t>Runnable</a:t>
            </a:r>
            <a:r>
              <a:rPr lang="en-US" smtClean="0"/>
              <a:t>.</a:t>
            </a:r>
            <a:br>
              <a:rPr lang="en-US" smtClean="0"/>
            </a:br>
            <a:r>
              <a:rPr lang="en-US" smtClean="0"/>
              <a:t>Also, in Java extending </a:t>
            </a:r>
            <a:r>
              <a:rPr lang="en-US" b="1" smtClean="0"/>
              <a:t>Thread</a:t>
            </a:r>
            <a:r>
              <a:rPr lang="en-US" smtClean="0"/>
              <a:t> prevents you from extending any other class. </a:t>
            </a:r>
            <a:endParaRPr lang="en-GB"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BEFB283C-6BE5-497F-8BAF-BD25D3399B83}" type="slidenum">
              <a:rPr lang="en-US" sz="1200" smtClean="0"/>
              <a:pPr eaLnBrk="1" hangingPunct="1"/>
              <a:t>23</a:t>
            </a:fld>
            <a:endParaRPr lang="en-US" sz="1200" smtClean="0"/>
          </a:p>
        </p:txBody>
      </p:sp>
    </p:spTree>
    <p:extLst>
      <p:ext uri="{BB962C8B-B14F-4D97-AF65-F5344CB8AC3E}">
        <p14:creationId xmlns:p14="http://schemas.microsoft.com/office/powerpoint/2010/main" val="185896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a group project. The overall coordinator fires off 3 or 4 worker threads. The coordinator will do some of its own work, and then it waits for all the worker threads to finish (or until</a:t>
            </a:r>
            <a:r>
              <a:rPr lang="en-GB" baseline="0" dirty="0" smtClean="0"/>
              <a:t> a certain time has passed.)</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28</a:t>
            </a:fld>
            <a:endParaRPr lang="en-GB"/>
          </a:p>
        </p:txBody>
      </p:sp>
    </p:spTree>
    <p:extLst>
      <p:ext uri="{BB962C8B-B14F-4D97-AF65-F5344CB8AC3E}">
        <p14:creationId xmlns:p14="http://schemas.microsoft.com/office/powerpoint/2010/main" val="16582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40</a:t>
            </a:fld>
            <a:endParaRPr lang="en-GB"/>
          </a:p>
        </p:txBody>
      </p:sp>
    </p:spTree>
    <p:extLst>
      <p:ext uri="{BB962C8B-B14F-4D97-AF65-F5344CB8AC3E}">
        <p14:creationId xmlns:p14="http://schemas.microsoft.com/office/powerpoint/2010/main" val="3064718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41</a:t>
            </a:fld>
            <a:endParaRPr lang="en-GB"/>
          </a:p>
        </p:txBody>
      </p:sp>
    </p:spTree>
    <p:extLst>
      <p:ext uri="{BB962C8B-B14F-4D97-AF65-F5344CB8AC3E}">
        <p14:creationId xmlns:p14="http://schemas.microsoft.com/office/powerpoint/2010/main" val="306471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43</a:t>
            </a:fld>
            <a:endParaRPr lang="en-GB"/>
          </a:p>
        </p:txBody>
      </p:sp>
    </p:spTree>
    <p:extLst>
      <p:ext uri="{BB962C8B-B14F-4D97-AF65-F5344CB8AC3E}">
        <p14:creationId xmlns:p14="http://schemas.microsoft.com/office/powerpoint/2010/main" val="306471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45</a:t>
            </a:fld>
            <a:endParaRPr lang="en-GB"/>
          </a:p>
        </p:txBody>
      </p:sp>
    </p:spTree>
    <p:extLst>
      <p:ext uri="{BB962C8B-B14F-4D97-AF65-F5344CB8AC3E}">
        <p14:creationId xmlns:p14="http://schemas.microsoft.com/office/powerpoint/2010/main" val="306471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46</a:t>
            </a:fld>
            <a:endParaRPr lang="en-GB"/>
          </a:p>
        </p:txBody>
      </p:sp>
    </p:spTree>
    <p:extLst>
      <p:ext uri="{BB962C8B-B14F-4D97-AF65-F5344CB8AC3E}">
        <p14:creationId xmlns:p14="http://schemas.microsoft.com/office/powerpoint/2010/main" val="306471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49</a:t>
            </a:fld>
            <a:endParaRPr lang="en-GB"/>
          </a:p>
        </p:txBody>
      </p:sp>
    </p:spTree>
    <p:extLst>
      <p:ext uri="{BB962C8B-B14F-4D97-AF65-F5344CB8AC3E}">
        <p14:creationId xmlns:p14="http://schemas.microsoft.com/office/powerpoint/2010/main" val="260156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E48457-53A0-47CB-9FA4-065EF354873E}"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8745A6-F9FA-4976-80E9-18F7ED918AA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3103D-0A73-44F9-9470-C2AED3D1FE37}"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E2B18C2-9E02-4A51-82C4-8E50CC22A356}"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A567B7-C797-42DF-A859-151F8529DF54}"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CCDD04-B954-4E9A-AB69-1B2846B0DA4B}"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B603C7-04C3-4F46-97B6-9400B73C8453}"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07F772-E2B2-4CA1-957D-564244BCAF6B}"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03A0D-9318-4932-85C1-076CB4EFD2D9}"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526D28-637D-48C5-BB20-2C4AFA638A97}"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A8394D-7D40-42DA-A6C3-0B1AA7A24D23}"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13F03BB-D90E-445B-9E77-22A286B6AEB6}"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7/docs/api/java/lang/Threa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smtClean="0"/>
          </a:p>
          <a:p>
            <a:r>
              <a:rPr lang="en-GB" sz="3900" b="1" dirty="0" smtClean="0"/>
              <a:t>Unit 11 Basic Concurrency and Java Threads</a:t>
            </a:r>
          </a:p>
          <a:p>
            <a:endParaRPr lang="en-GB" dirty="0"/>
          </a:p>
          <a:p>
            <a:r>
              <a:rPr lang="en-GB" dirty="0" smtClean="0"/>
              <a:t>Benedict R. </a:t>
            </a:r>
            <a:r>
              <a:rPr lang="en-GB" smtClean="0"/>
              <a:t>Gaster</a:t>
            </a:r>
            <a:endParaRPr lang="en-GB" dirty="0"/>
          </a:p>
          <a:p>
            <a:r>
              <a:rPr lang="en-GB" dirty="0" smtClean="0"/>
              <a:t>2016-17</a:t>
            </a:r>
            <a:endParaRPr lang="en-GB" dirty="0"/>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
        <p:nvSpPr>
          <p:cNvPr id="10" name="Date Placeholder 9"/>
          <p:cNvSpPr>
            <a:spLocks noGrp="1"/>
          </p:cNvSpPr>
          <p:nvPr>
            <p:ph type="dt" sz="half" idx="10"/>
          </p:nvPr>
        </p:nvSpPr>
        <p:spPr/>
        <p:txBody>
          <a:bodyPr/>
          <a:lstStyle/>
          <a:p>
            <a:fld id="{EF299FED-CEB3-4F81-87EF-34BCF2B994DC}" type="datetime3">
              <a:rPr lang="en-US" smtClean="0"/>
              <a:t>13 September 2016</a:t>
            </a:fld>
            <a:endParaRPr lang="en-US" dirty="0"/>
          </a:p>
        </p:txBody>
      </p:sp>
      <p:sp>
        <p:nvSpPr>
          <p:cNvPr id="11" name="Footer Placeholder 10"/>
          <p:cNvSpPr>
            <a:spLocks noGrp="1"/>
          </p:cNvSpPr>
          <p:nvPr>
            <p:ph type="ftr" sz="quarter" idx="11"/>
          </p:nvPr>
        </p:nvSpPr>
        <p:spPr/>
        <p:txBody>
          <a:bodyPr/>
          <a:lstStyle/>
          <a:p>
            <a:r>
              <a:rPr lang="en-US" dirty="0" smtClean="0"/>
              <a:t>UFCFB6-30-2 OOSD</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An example: </a:t>
            </a:r>
            <a:br>
              <a:rPr lang="en-GB" sz="4000" dirty="0" smtClean="0"/>
            </a:br>
            <a:r>
              <a:rPr lang="en-GB" sz="4000" dirty="0" smtClean="0"/>
              <a:t>two threads printing their ids </a:t>
            </a:r>
          </a:p>
        </p:txBody>
      </p:sp>
      <p:sp>
        <p:nvSpPr>
          <p:cNvPr id="12294" name="Rectangle 3"/>
          <p:cNvSpPr>
            <a:spLocks noGrp="1" noChangeArrowheads="1"/>
          </p:cNvSpPr>
          <p:nvPr>
            <p:ph type="body" idx="1"/>
          </p:nvPr>
        </p:nvSpPr>
        <p:spPr/>
        <p:txBody>
          <a:bodyPr>
            <a:normAutofit fontScale="92500" lnSpcReduction="10000"/>
          </a:bodyPr>
          <a:lstStyle/>
          <a:p>
            <a:pPr eaLnBrk="1" hangingPunct="1">
              <a:lnSpc>
                <a:spcPct val="80000"/>
              </a:lnSpc>
              <a:buFontTx/>
              <a:buNone/>
            </a:pPr>
            <a:endParaRPr lang="en-GB" sz="2000" dirty="0" smtClean="0">
              <a:latin typeface="Courier New" pitchFamily="49" charset="0"/>
            </a:endParaRPr>
          </a:p>
          <a:p>
            <a:pPr eaLnBrk="1" hangingPunct="1">
              <a:lnSpc>
                <a:spcPct val="80000"/>
              </a:lnSpc>
              <a:buFontTx/>
              <a:buNone/>
            </a:pPr>
            <a:r>
              <a:rPr lang="en-GB" sz="2000" dirty="0" smtClean="0">
                <a:latin typeface="Courier New" pitchFamily="49" charset="0"/>
              </a:rPr>
              <a:t>public class </a:t>
            </a:r>
            <a:r>
              <a:rPr lang="en-GB" sz="2000" dirty="0" err="1" smtClean="0">
                <a:latin typeface="Courier New" pitchFamily="49" charset="0"/>
              </a:rPr>
              <a:t>SeveralThreads</a:t>
            </a:r>
            <a:r>
              <a:rPr lang="en-GB" sz="2000" dirty="0" smtClean="0">
                <a:latin typeface="Courier New" pitchFamily="49" charset="0"/>
              </a:rPr>
              <a:t> {</a:t>
            </a:r>
            <a:br>
              <a:rPr lang="en-GB" sz="2000" dirty="0" smtClean="0">
                <a:latin typeface="Courier New" pitchFamily="49" charset="0"/>
              </a:rPr>
            </a:br>
            <a:endParaRPr lang="en-GB" sz="2000" dirty="0" smtClean="0">
              <a:latin typeface="Courier New" pitchFamily="49" charset="0"/>
            </a:endParaRPr>
          </a:p>
          <a:p>
            <a:pPr eaLnBrk="1" hangingPunct="1">
              <a:lnSpc>
                <a:spcPct val="80000"/>
              </a:lnSpc>
              <a:buFontTx/>
              <a:buNone/>
            </a:pPr>
            <a:r>
              <a:rPr lang="en-GB" sz="2000" dirty="0" smtClean="0">
                <a:latin typeface="Courier New" pitchFamily="49" charset="0"/>
              </a:rPr>
              <a:t>	public static void main(String [] </a:t>
            </a:r>
            <a:r>
              <a:rPr lang="en-GB" sz="2000" dirty="0" err="1" smtClean="0">
                <a:latin typeface="Courier New" pitchFamily="49" charset="0"/>
              </a:rPr>
              <a:t>args</a:t>
            </a:r>
            <a:r>
              <a:rPr lang="en-GB" sz="2000" dirty="0" smtClean="0">
                <a:latin typeface="Courier New" pitchFamily="49" charset="0"/>
              </a:rPr>
              <a:t>) {</a:t>
            </a:r>
            <a:br>
              <a:rPr lang="en-GB" sz="2000" dirty="0" smtClean="0">
                <a:latin typeface="Courier New" pitchFamily="49" charset="0"/>
              </a:rPr>
            </a:br>
            <a:r>
              <a:rPr lang="en-GB" sz="2000" dirty="0" smtClean="0">
                <a:latin typeface="Courier New" pitchFamily="49" charset="0"/>
              </a:rPr>
              <a:t>	</a:t>
            </a:r>
            <a:r>
              <a:rPr lang="en-GB" sz="2000" dirty="0" err="1" smtClean="0">
                <a:latin typeface="Courier New" pitchFamily="49" charset="0"/>
              </a:rPr>
              <a:t>MyThread</a:t>
            </a:r>
            <a:r>
              <a:rPr lang="en-GB" sz="2000" dirty="0" smtClean="0">
                <a:latin typeface="Courier New" pitchFamily="49" charset="0"/>
              </a:rPr>
              <a:t> t1,t2;</a:t>
            </a:r>
            <a:br>
              <a:rPr lang="en-GB" sz="2000" dirty="0" smtClean="0">
                <a:latin typeface="Courier New" pitchFamily="49" charset="0"/>
              </a:rPr>
            </a:br>
            <a:r>
              <a:rPr lang="en-GB" sz="2000" dirty="0" smtClean="0">
                <a:latin typeface="Courier New" pitchFamily="49" charset="0"/>
              </a:rPr>
              <a:t>		</a:t>
            </a:r>
            <a:br>
              <a:rPr lang="en-GB" sz="2000" dirty="0" smtClean="0">
                <a:latin typeface="Courier New" pitchFamily="49" charset="0"/>
              </a:rPr>
            </a:br>
            <a:r>
              <a:rPr lang="en-GB" sz="2000" dirty="0" smtClean="0">
                <a:latin typeface="Courier New" pitchFamily="49" charset="0"/>
              </a:rPr>
              <a:t>	//create threads</a:t>
            </a:r>
            <a:br>
              <a:rPr lang="en-GB" sz="2000" dirty="0" smtClean="0">
                <a:latin typeface="Courier New" pitchFamily="49" charset="0"/>
              </a:rPr>
            </a:br>
            <a:r>
              <a:rPr lang="en-GB" sz="2000" dirty="0" smtClean="0">
                <a:latin typeface="Courier New" pitchFamily="49" charset="0"/>
              </a:rPr>
              <a:t>	t1 = new </a:t>
            </a:r>
            <a:r>
              <a:rPr lang="en-GB" sz="2000" dirty="0" err="1" smtClean="0">
                <a:latin typeface="Courier New" pitchFamily="49" charset="0"/>
              </a:rPr>
              <a:t>MyThread</a:t>
            </a:r>
            <a:r>
              <a:rPr lang="en-GB" sz="2000" dirty="0" smtClean="0">
                <a:latin typeface="Courier New" pitchFamily="49" charset="0"/>
              </a:rPr>
              <a:t>("t1");</a:t>
            </a:r>
            <a:br>
              <a:rPr lang="en-GB" sz="2000" dirty="0" smtClean="0">
                <a:latin typeface="Courier New" pitchFamily="49" charset="0"/>
              </a:rPr>
            </a:br>
            <a:r>
              <a:rPr lang="en-GB" sz="2000" dirty="0" smtClean="0">
                <a:latin typeface="Courier New" pitchFamily="49" charset="0"/>
              </a:rPr>
              <a:t>	t2 = new </a:t>
            </a:r>
            <a:r>
              <a:rPr lang="en-GB" sz="2000" dirty="0" err="1" smtClean="0">
                <a:latin typeface="Courier New" pitchFamily="49" charset="0"/>
              </a:rPr>
              <a:t>MyThread</a:t>
            </a:r>
            <a:r>
              <a:rPr lang="en-GB" sz="2000" dirty="0" smtClean="0">
                <a:latin typeface="Courier New" pitchFamily="49" charset="0"/>
              </a:rPr>
              <a:t>("t2");</a:t>
            </a:r>
            <a:br>
              <a:rPr lang="en-GB" sz="2000" dirty="0" smtClean="0">
                <a:latin typeface="Courier New" pitchFamily="49" charset="0"/>
              </a:rPr>
            </a:br>
            <a:r>
              <a:rPr lang="en-GB" sz="2000" dirty="0" smtClean="0">
                <a:latin typeface="Courier New" pitchFamily="49" charset="0"/>
              </a:rPr>
              <a:t>		</a:t>
            </a:r>
            <a:br>
              <a:rPr lang="en-GB" sz="2000" dirty="0" smtClean="0">
                <a:latin typeface="Courier New" pitchFamily="49" charset="0"/>
              </a:rPr>
            </a:br>
            <a:r>
              <a:rPr lang="en-GB" sz="2000" dirty="0" smtClean="0">
                <a:latin typeface="Courier New" pitchFamily="49" charset="0"/>
              </a:rPr>
              <a:t>	//start threads</a:t>
            </a:r>
          </a:p>
          <a:p>
            <a:pPr eaLnBrk="1" hangingPunct="1">
              <a:lnSpc>
                <a:spcPct val="80000"/>
              </a:lnSpc>
              <a:buFontTx/>
              <a:buNone/>
            </a:pPr>
            <a:r>
              <a:rPr lang="en-GB" sz="2000" dirty="0" smtClean="0">
                <a:latin typeface="Courier New" pitchFamily="49" charset="0"/>
              </a:rPr>
              <a:t> 		t1.start();</a:t>
            </a:r>
            <a:br>
              <a:rPr lang="en-GB" sz="2000" dirty="0" smtClean="0">
                <a:latin typeface="Courier New" pitchFamily="49" charset="0"/>
              </a:rPr>
            </a:br>
            <a:r>
              <a:rPr lang="en-GB" sz="2000" dirty="0" smtClean="0">
                <a:latin typeface="Courier New" pitchFamily="49" charset="0"/>
              </a:rPr>
              <a:t>	t2.start();</a:t>
            </a:r>
          </a:p>
          <a:p>
            <a:pPr eaLnBrk="1" hangingPunct="1">
              <a:lnSpc>
                <a:spcPct val="80000"/>
              </a:lnSpc>
              <a:buFontTx/>
              <a:buNone/>
            </a:pPr>
            <a:r>
              <a:rPr lang="en-GB" sz="2000" dirty="0">
                <a:latin typeface="Courier New" pitchFamily="49" charset="0"/>
              </a:rPr>
              <a:t> </a:t>
            </a:r>
            <a:r>
              <a:rPr lang="en-GB" sz="2000" dirty="0" smtClean="0">
                <a:latin typeface="Courier New" pitchFamily="49" charset="0"/>
              </a:rPr>
              <a:t>     //… other statements</a:t>
            </a:r>
            <a:br>
              <a:rPr lang="en-GB" sz="2000" dirty="0" smtClean="0">
                <a:latin typeface="Courier New" pitchFamily="49" charset="0"/>
              </a:rPr>
            </a:br>
            <a:r>
              <a:rPr lang="en-GB" sz="2000" dirty="0" smtClean="0">
                <a:latin typeface="Courier New" pitchFamily="49" charset="0"/>
              </a:rPr>
              <a:t>}//main</a:t>
            </a:r>
          </a:p>
          <a:p>
            <a:pPr eaLnBrk="1" hangingPunct="1">
              <a:lnSpc>
                <a:spcPct val="80000"/>
              </a:lnSpc>
              <a:buFontTx/>
              <a:buNone/>
            </a:pPr>
            <a:endParaRPr lang="en-GB" sz="2000" dirty="0" smtClean="0">
              <a:latin typeface="Courier New" pitchFamily="49" charset="0"/>
            </a:endParaRPr>
          </a:p>
          <a:p>
            <a:pPr eaLnBrk="1" hangingPunct="1">
              <a:lnSpc>
                <a:spcPct val="80000"/>
              </a:lnSpc>
              <a:buFontTx/>
              <a:buNone/>
            </a:pPr>
            <a:r>
              <a:rPr lang="en-GB" sz="2000" dirty="0" smtClean="0">
                <a:latin typeface="Courier New" pitchFamily="49" charset="0"/>
              </a:rPr>
              <a:t>}//</a:t>
            </a:r>
            <a:r>
              <a:rPr lang="en-GB" sz="2000" dirty="0" err="1" smtClean="0">
                <a:latin typeface="Courier New" pitchFamily="49" charset="0"/>
              </a:rPr>
              <a:t>SeveralThreads</a:t>
            </a:r>
            <a:r>
              <a:rPr lang="en-GB" sz="2000" dirty="0" smtClean="0">
                <a:latin typeface="Courier New" pitchFamily="49" charset="0"/>
              </a:rPr>
              <a:t/>
            </a:r>
            <a:br>
              <a:rPr lang="en-GB" sz="2000" dirty="0" smtClean="0">
                <a:latin typeface="Courier New" pitchFamily="49" charset="0"/>
              </a:rPr>
            </a:br>
            <a:r>
              <a:rPr lang="en-GB" sz="2000" dirty="0" smtClean="0">
                <a:latin typeface="Courier New" pitchFamily="49" charset="0"/>
              </a:rPr>
              <a:t/>
            </a:r>
            <a:br>
              <a:rPr lang="en-GB" sz="2000" dirty="0" smtClean="0">
                <a:latin typeface="Courier New" pitchFamily="49" charset="0"/>
              </a:rPr>
            </a:br>
            <a:r>
              <a:rPr lang="en-GB" sz="1200" dirty="0" smtClean="0">
                <a:latin typeface="Courier New" pitchFamily="49" charset="0"/>
              </a:rPr>
              <a:t/>
            </a:r>
            <a:br>
              <a:rPr lang="en-GB" sz="1200" dirty="0" smtClean="0">
                <a:latin typeface="Courier New" pitchFamily="49" charset="0"/>
              </a:rPr>
            </a:br>
            <a:r>
              <a:rPr lang="en-GB" sz="1200" dirty="0" smtClean="0">
                <a:latin typeface="Courier New" pitchFamily="49" charset="0"/>
              </a:rPr>
              <a:t/>
            </a:r>
            <a:br>
              <a:rPr lang="en-GB" sz="1200" dirty="0" smtClean="0">
                <a:latin typeface="Courier New" pitchFamily="49" charset="0"/>
              </a:rPr>
            </a:br>
            <a:endParaRPr lang="en-GB" sz="1200" dirty="0" smtClean="0">
              <a:latin typeface="Courier New" pitchFamily="49" charset="0"/>
            </a:endParaRPr>
          </a:p>
        </p:txBody>
      </p:sp>
      <p:sp>
        <p:nvSpPr>
          <p:cNvPr id="12295" name="TextBox 6"/>
          <p:cNvSpPr txBox="1">
            <a:spLocks noChangeArrowheads="1"/>
          </p:cNvSpPr>
          <p:nvPr/>
        </p:nvSpPr>
        <p:spPr bwMode="auto">
          <a:xfrm>
            <a:off x="6143625" y="4286250"/>
            <a:ext cx="2428875" cy="18161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t>What happens if we have t1.run() instead of t1.start()?</a:t>
            </a:r>
          </a:p>
        </p:txBody>
      </p:sp>
      <p:sp>
        <p:nvSpPr>
          <p:cNvPr id="7" name="Date Placeholder 6"/>
          <p:cNvSpPr>
            <a:spLocks noGrp="1"/>
          </p:cNvSpPr>
          <p:nvPr>
            <p:ph type="dt" sz="half" idx="10"/>
          </p:nvPr>
        </p:nvSpPr>
        <p:spPr/>
        <p:txBody>
          <a:bodyPr/>
          <a:lstStyle/>
          <a:p>
            <a:fld id="{E5EC8553-6AED-4C72-8786-E6A4DF851B5B}"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09331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solidFill>
            <a:schemeClr val="bg1">
              <a:lumMod val="95000"/>
            </a:schemeClr>
          </a:solidFill>
        </p:spPr>
        <p:txBody>
          <a:bodyPr/>
          <a:lstStyle/>
          <a:p>
            <a:r>
              <a:rPr lang="en-GB" dirty="0" smtClean="0"/>
              <a:t>Main thread, t1 and t2</a:t>
            </a:r>
          </a:p>
        </p:txBody>
      </p:sp>
      <p:cxnSp>
        <p:nvCxnSpPr>
          <p:cNvPr id="7" name="Straight Connector 6"/>
          <p:cNvCxnSpPr/>
          <p:nvPr/>
        </p:nvCxnSpPr>
        <p:spPr>
          <a:xfrm>
            <a:off x="3276600" y="2420938"/>
            <a:ext cx="0" cy="244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924175"/>
            <a:ext cx="7905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67175" y="2924175"/>
            <a:ext cx="0" cy="14414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555875" y="1844675"/>
            <a:ext cx="122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t>main</a:t>
            </a:r>
          </a:p>
        </p:txBody>
      </p:sp>
      <p:sp>
        <p:nvSpPr>
          <p:cNvPr id="11" name="TextBox 10"/>
          <p:cNvSpPr txBox="1">
            <a:spLocks noChangeArrowheads="1"/>
          </p:cNvSpPr>
          <p:nvPr/>
        </p:nvSpPr>
        <p:spPr bwMode="auto">
          <a:xfrm>
            <a:off x="3924300" y="2205038"/>
            <a:ext cx="792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atin typeface="Courier New" pitchFamily="49" charset="0"/>
              </a:rPr>
              <a:t>t1</a:t>
            </a:r>
            <a:endParaRPr lang="en-GB"/>
          </a:p>
        </p:txBody>
      </p:sp>
      <p:cxnSp>
        <p:nvCxnSpPr>
          <p:cNvPr id="12" name="Straight Connector 11"/>
          <p:cNvCxnSpPr/>
          <p:nvPr/>
        </p:nvCxnSpPr>
        <p:spPr>
          <a:xfrm>
            <a:off x="3276600" y="3357563"/>
            <a:ext cx="1295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0" y="3357563"/>
            <a:ext cx="0" cy="14398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4427538" y="2636838"/>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atin typeface="Courier New" pitchFamily="49" charset="0"/>
              </a:rPr>
              <a:t>t2</a:t>
            </a:r>
            <a:endParaRPr lang="en-GB"/>
          </a:p>
        </p:txBody>
      </p:sp>
      <p:sp>
        <p:nvSpPr>
          <p:cNvPr id="15" name="Date Placeholder 14"/>
          <p:cNvSpPr>
            <a:spLocks noGrp="1"/>
          </p:cNvSpPr>
          <p:nvPr>
            <p:ph type="dt" sz="half" idx="10"/>
          </p:nvPr>
        </p:nvSpPr>
        <p:spPr/>
        <p:txBody>
          <a:bodyPr/>
          <a:lstStyle/>
          <a:p>
            <a:fld id="{C6F39C13-79B0-4330-9FF8-401024F37FFA}" type="datetime3">
              <a:rPr lang="en-US" smtClean="0"/>
              <a:t>13 September 2016</a:t>
            </a:fld>
            <a:endParaRPr lang="en-US"/>
          </a:p>
        </p:txBody>
      </p:sp>
      <p:sp>
        <p:nvSpPr>
          <p:cNvPr id="16" name="Footer Placeholder 15"/>
          <p:cNvSpPr>
            <a:spLocks noGrp="1"/>
          </p:cNvSpPr>
          <p:nvPr>
            <p:ph type="ftr" sz="quarter" idx="11"/>
          </p:nvPr>
        </p:nvSpPr>
        <p:spPr/>
        <p:txBody>
          <a:bodyPr/>
          <a:lstStyle/>
          <a:p>
            <a:r>
              <a:rPr lang="en-US" smtClean="0"/>
              <a:t>UFCFB6-30-2 OOSD</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106804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An example: two threads printing their ids </a:t>
            </a:r>
          </a:p>
        </p:txBody>
      </p:sp>
      <p:sp>
        <p:nvSpPr>
          <p:cNvPr id="14342" name="Rectangle 3"/>
          <p:cNvSpPr>
            <a:spLocks noGrp="1" noChangeArrowheads="1"/>
          </p:cNvSpPr>
          <p:nvPr>
            <p:ph type="body" idx="1"/>
          </p:nvPr>
        </p:nvSpPr>
        <p:spPr>
          <a:xfrm>
            <a:off x="642938" y="1928813"/>
            <a:ext cx="7772400" cy="4114800"/>
          </a:xfrm>
        </p:spPr>
        <p:txBody>
          <a:bodyPr/>
          <a:lstStyle/>
          <a:p>
            <a:pPr eaLnBrk="1" hangingPunct="1">
              <a:lnSpc>
                <a:spcPct val="80000"/>
              </a:lnSpc>
              <a:buFontTx/>
              <a:buNone/>
            </a:pPr>
            <a:r>
              <a:rPr lang="en-GB" sz="2000" smtClean="0">
                <a:latin typeface="Courier New" pitchFamily="49" charset="0"/>
              </a:rPr>
              <a:t>Thread t1</a:t>
            </a:r>
          </a:p>
          <a:p>
            <a:pPr eaLnBrk="1" hangingPunct="1">
              <a:lnSpc>
                <a:spcPct val="80000"/>
              </a:lnSpc>
              <a:buFontTx/>
              <a:buNone/>
            </a:pPr>
            <a:r>
              <a:rPr lang="en-GB" sz="2000" smtClean="0">
                <a:latin typeface="Courier New" pitchFamily="49" charset="0"/>
              </a:rPr>
              <a:t>Thread t2</a:t>
            </a:r>
          </a:p>
          <a:p>
            <a:pPr eaLnBrk="1" hangingPunct="1">
              <a:lnSpc>
                <a:spcPct val="80000"/>
              </a:lnSpc>
              <a:buFontTx/>
              <a:buNone/>
            </a:pPr>
            <a:r>
              <a:rPr lang="en-GB" sz="2000" smtClean="0">
                <a:latin typeface="Courier New" pitchFamily="49" charset="0"/>
              </a:rPr>
              <a:t>Thread t2</a:t>
            </a:r>
          </a:p>
          <a:p>
            <a:pPr eaLnBrk="1" hangingPunct="1">
              <a:lnSpc>
                <a:spcPct val="80000"/>
              </a:lnSpc>
              <a:buFontTx/>
              <a:buNone/>
            </a:pPr>
            <a:r>
              <a:rPr lang="en-GB" sz="2000" smtClean="0">
                <a:latin typeface="Courier New" pitchFamily="49" charset="0"/>
              </a:rPr>
              <a:t>Thread t1</a:t>
            </a:r>
          </a:p>
          <a:p>
            <a:pPr eaLnBrk="1" hangingPunct="1">
              <a:lnSpc>
                <a:spcPct val="80000"/>
              </a:lnSpc>
              <a:buFontTx/>
              <a:buNone/>
            </a:pPr>
            <a:r>
              <a:rPr lang="en-GB" sz="2000" smtClean="0">
                <a:latin typeface="Courier New" pitchFamily="49" charset="0"/>
              </a:rPr>
              <a:t>Thread t1</a:t>
            </a:r>
          </a:p>
          <a:p>
            <a:pPr eaLnBrk="1" hangingPunct="1">
              <a:lnSpc>
                <a:spcPct val="80000"/>
              </a:lnSpc>
              <a:buFontTx/>
              <a:buNone/>
            </a:pPr>
            <a:r>
              <a:rPr lang="en-GB" sz="2000" smtClean="0">
                <a:latin typeface="Courier New" pitchFamily="49" charset="0"/>
              </a:rPr>
              <a:t>Thread t2</a:t>
            </a:r>
          </a:p>
          <a:p>
            <a:pPr eaLnBrk="1" hangingPunct="1">
              <a:lnSpc>
                <a:spcPct val="80000"/>
              </a:lnSpc>
              <a:buFontTx/>
              <a:buNone/>
            </a:pPr>
            <a:r>
              <a:rPr lang="en-GB" sz="2000" smtClean="0">
                <a:latin typeface="Courier New" pitchFamily="49" charset="0"/>
              </a:rPr>
              <a:t>Thread t1</a:t>
            </a:r>
          </a:p>
          <a:p>
            <a:pPr eaLnBrk="1" hangingPunct="1">
              <a:lnSpc>
                <a:spcPct val="80000"/>
              </a:lnSpc>
              <a:buFontTx/>
              <a:buNone/>
            </a:pPr>
            <a:r>
              <a:rPr lang="en-GB" sz="2000" smtClean="0">
                <a:latin typeface="Courier New" pitchFamily="49" charset="0"/>
              </a:rPr>
              <a:t>Thread t2</a:t>
            </a:r>
          </a:p>
          <a:p>
            <a:pPr eaLnBrk="1" hangingPunct="1">
              <a:lnSpc>
                <a:spcPct val="80000"/>
              </a:lnSpc>
              <a:buFontTx/>
              <a:buNone/>
            </a:pPr>
            <a:r>
              <a:rPr lang="en-GB" sz="2000" smtClean="0">
                <a:latin typeface="Courier New" pitchFamily="49" charset="0"/>
              </a:rPr>
              <a:t>Thread t1</a:t>
            </a:r>
          </a:p>
          <a:p>
            <a:pPr eaLnBrk="1" hangingPunct="1">
              <a:lnSpc>
                <a:spcPct val="80000"/>
              </a:lnSpc>
              <a:buFontTx/>
              <a:buNone/>
            </a:pPr>
            <a:r>
              <a:rPr lang="en-GB" sz="2000" smtClean="0">
                <a:latin typeface="Courier New" pitchFamily="49" charset="0"/>
              </a:rPr>
              <a:t>Thread t2</a:t>
            </a:r>
          </a:p>
          <a:p>
            <a:pPr eaLnBrk="1" hangingPunct="1">
              <a:lnSpc>
                <a:spcPct val="80000"/>
              </a:lnSpc>
              <a:buFontTx/>
              <a:buNone/>
            </a:pPr>
            <a:r>
              <a:rPr lang="en-GB" sz="2000" smtClean="0">
                <a:latin typeface="Courier New" pitchFamily="49" charset="0"/>
              </a:rPr>
              <a:t>…</a:t>
            </a:r>
            <a:br>
              <a:rPr lang="en-GB" sz="2000" smtClean="0">
                <a:latin typeface="Courier New" pitchFamily="49" charset="0"/>
              </a:rPr>
            </a:br>
            <a:endParaRPr lang="en-GB" sz="1600" smtClean="0"/>
          </a:p>
        </p:txBody>
      </p:sp>
      <p:sp>
        <p:nvSpPr>
          <p:cNvPr id="14343" name="TextBox 6"/>
          <p:cNvSpPr txBox="1">
            <a:spLocks noChangeArrowheads="1"/>
          </p:cNvSpPr>
          <p:nvPr/>
        </p:nvSpPr>
        <p:spPr bwMode="auto">
          <a:xfrm>
            <a:off x="3500437" y="1600200"/>
            <a:ext cx="5214937" cy="431502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lnSpc>
                <a:spcPct val="80000"/>
              </a:lnSpc>
              <a:buFontTx/>
              <a:buNone/>
            </a:pPr>
            <a:r>
              <a:rPr lang="en-GB" dirty="0"/>
              <a:t>What happens if we have </a:t>
            </a:r>
            <a:r>
              <a:rPr lang="en-GB" dirty="0" smtClean="0">
                <a:latin typeface="Courier New" pitchFamily="49" charset="0"/>
              </a:rPr>
              <a:t>t1.run();</a:t>
            </a:r>
            <a:r>
              <a:rPr lang="en-GB" dirty="0">
                <a:latin typeface="Courier New" pitchFamily="49" charset="0"/>
              </a:rPr>
              <a:t/>
            </a:r>
            <a:br>
              <a:rPr lang="en-GB" dirty="0">
                <a:latin typeface="Courier New" pitchFamily="49" charset="0"/>
              </a:rPr>
            </a:br>
            <a:r>
              <a:rPr lang="en-GB" dirty="0" smtClean="0">
                <a:latin typeface="Courier New" pitchFamily="49" charset="0"/>
              </a:rPr>
              <a:t>t2.run();</a:t>
            </a:r>
          </a:p>
          <a:p>
            <a:pPr eaLnBrk="1" hangingPunct="1">
              <a:lnSpc>
                <a:spcPct val="80000"/>
              </a:lnSpc>
              <a:buFontTx/>
              <a:buNone/>
            </a:pPr>
            <a:endParaRPr lang="en-GB" dirty="0">
              <a:latin typeface="Courier New" pitchFamily="49" charset="0"/>
            </a:endParaRPr>
          </a:p>
          <a:p>
            <a:pPr eaLnBrk="1" hangingPunct="1">
              <a:lnSpc>
                <a:spcPct val="80000"/>
              </a:lnSpc>
              <a:buFontTx/>
              <a:buNone/>
            </a:pPr>
            <a:r>
              <a:rPr lang="en-GB" dirty="0" smtClean="0"/>
              <a:t>instead </a:t>
            </a:r>
            <a:r>
              <a:rPr lang="en-GB" dirty="0"/>
              <a:t>of </a:t>
            </a:r>
          </a:p>
          <a:p>
            <a:pPr eaLnBrk="1" hangingPunct="1">
              <a:lnSpc>
                <a:spcPct val="80000"/>
              </a:lnSpc>
            </a:pPr>
            <a:r>
              <a:rPr lang="en-GB" dirty="0">
                <a:latin typeface="Courier New" pitchFamily="49" charset="0"/>
              </a:rPr>
              <a:t>t1.start();</a:t>
            </a:r>
            <a:br>
              <a:rPr lang="en-GB" dirty="0">
                <a:latin typeface="Courier New" pitchFamily="49" charset="0"/>
              </a:rPr>
            </a:br>
            <a:r>
              <a:rPr lang="en-GB" dirty="0" smtClean="0">
                <a:latin typeface="Courier New" pitchFamily="49" charset="0"/>
              </a:rPr>
              <a:t>t2.start();</a:t>
            </a:r>
          </a:p>
          <a:p>
            <a:pPr eaLnBrk="1" hangingPunct="1">
              <a:lnSpc>
                <a:spcPct val="80000"/>
              </a:lnSpc>
            </a:pPr>
            <a:endParaRPr lang="en-GB" dirty="0">
              <a:latin typeface="Courier New" pitchFamily="49" charset="0"/>
            </a:endParaRPr>
          </a:p>
          <a:p>
            <a:pPr eaLnBrk="1" hangingPunct="1">
              <a:lnSpc>
                <a:spcPct val="80000"/>
              </a:lnSpc>
            </a:pPr>
            <a:r>
              <a:rPr lang="en-GB" dirty="0"/>
              <a:t>All the Thread t1, followed by all the Thread t2</a:t>
            </a:r>
          </a:p>
          <a:p>
            <a:pPr eaLnBrk="1" hangingPunct="1">
              <a:lnSpc>
                <a:spcPct val="80000"/>
              </a:lnSpc>
              <a:buFontTx/>
              <a:buNone/>
            </a:pPr>
            <a:endParaRPr lang="en-GB" dirty="0">
              <a:latin typeface="Courier New" pitchFamily="49" charset="0"/>
            </a:endParaRPr>
          </a:p>
          <a:p>
            <a:pPr eaLnBrk="1" hangingPunct="1"/>
            <a:endParaRPr lang="en-GB" dirty="0"/>
          </a:p>
        </p:txBody>
      </p:sp>
      <p:sp>
        <p:nvSpPr>
          <p:cNvPr id="7" name="Date Placeholder 6"/>
          <p:cNvSpPr>
            <a:spLocks noGrp="1"/>
          </p:cNvSpPr>
          <p:nvPr>
            <p:ph type="dt" sz="half" idx="10"/>
          </p:nvPr>
        </p:nvSpPr>
        <p:spPr/>
        <p:txBody>
          <a:bodyPr/>
          <a:lstStyle/>
          <a:p>
            <a:fld id="{284A309A-0A8B-4AAF-A7D9-06BD4868C5DD}"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9708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Creating threads by extending the </a:t>
            </a:r>
            <a:r>
              <a:rPr lang="en-GB" sz="4000" dirty="0" smtClean="0">
                <a:latin typeface="Courier New" pitchFamily="49" charset="0"/>
              </a:rPr>
              <a:t>Thread</a:t>
            </a:r>
            <a:r>
              <a:rPr lang="en-GB" sz="4000" dirty="0" smtClean="0"/>
              <a:t> class</a:t>
            </a:r>
          </a:p>
        </p:txBody>
      </p:sp>
      <p:sp>
        <p:nvSpPr>
          <p:cNvPr id="15366" name="Rectangle 3"/>
          <p:cNvSpPr>
            <a:spLocks noGrp="1" noChangeArrowheads="1"/>
          </p:cNvSpPr>
          <p:nvPr>
            <p:ph type="body" idx="1"/>
          </p:nvPr>
        </p:nvSpPr>
        <p:spPr/>
        <p:txBody>
          <a:bodyPr/>
          <a:lstStyle/>
          <a:p>
            <a:pPr eaLnBrk="1" hangingPunct="1"/>
            <a:endParaRPr lang="en-GB" sz="2800" dirty="0" smtClean="0"/>
          </a:p>
          <a:p>
            <a:pPr eaLnBrk="1" hangingPunct="1"/>
            <a:r>
              <a:rPr lang="en-GB" sz="2800" dirty="0" smtClean="0"/>
              <a:t>Define a class, e.g. </a:t>
            </a:r>
            <a:r>
              <a:rPr lang="en-GB" sz="2800" dirty="0" err="1" smtClean="0">
                <a:latin typeface="Courier New" pitchFamily="49" charset="0"/>
              </a:rPr>
              <a:t>NewThread</a:t>
            </a:r>
            <a:r>
              <a:rPr lang="en-GB" sz="2800" dirty="0" smtClean="0"/>
              <a:t>, extending the </a:t>
            </a:r>
            <a:r>
              <a:rPr lang="en-GB" sz="2800" dirty="0" smtClean="0">
                <a:latin typeface="Courier New" pitchFamily="49" charset="0"/>
              </a:rPr>
              <a:t>Thread</a:t>
            </a:r>
            <a:r>
              <a:rPr lang="en-GB" sz="2800" dirty="0" smtClean="0"/>
              <a:t> class</a:t>
            </a:r>
          </a:p>
          <a:p>
            <a:pPr eaLnBrk="1" hangingPunct="1"/>
            <a:r>
              <a:rPr lang="en-GB" sz="2800" dirty="0" smtClean="0"/>
              <a:t>Override the </a:t>
            </a:r>
            <a:r>
              <a:rPr lang="en-GB" sz="2800" dirty="0" smtClean="0">
                <a:latin typeface="Courier New" pitchFamily="49" charset="0"/>
              </a:rPr>
              <a:t>run()</a:t>
            </a:r>
            <a:r>
              <a:rPr lang="en-GB" sz="2800" dirty="0" smtClean="0"/>
              <a:t> method to tell the system how the thread will be executed when it runs.</a:t>
            </a:r>
          </a:p>
          <a:p>
            <a:pPr eaLnBrk="1" hangingPunct="1"/>
            <a:r>
              <a:rPr lang="en-GB" sz="2800" dirty="0" smtClean="0"/>
              <a:t>Create an instance of </a:t>
            </a:r>
            <a:r>
              <a:rPr lang="en-GB" sz="2800" dirty="0" err="1" smtClean="0">
                <a:latin typeface="Courier New" pitchFamily="49" charset="0"/>
              </a:rPr>
              <a:t>NewThread</a:t>
            </a:r>
            <a:r>
              <a:rPr lang="en-GB" sz="2800" dirty="0" smtClean="0"/>
              <a:t>, </a:t>
            </a:r>
          </a:p>
          <a:p>
            <a:pPr eaLnBrk="1" hangingPunct="1"/>
            <a:r>
              <a:rPr lang="en-GB" sz="2800" dirty="0" smtClean="0"/>
              <a:t>Invoke the </a:t>
            </a:r>
            <a:r>
              <a:rPr lang="en-GB" sz="2800" dirty="0" smtClean="0">
                <a:latin typeface="Courier New" pitchFamily="49" charset="0"/>
              </a:rPr>
              <a:t>start()</a:t>
            </a:r>
            <a:r>
              <a:rPr lang="en-GB" sz="2800" dirty="0" smtClean="0"/>
              <a:t> method to tell the system to start the thread and to execute the </a:t>
            </a:r>
            <a:r>
              <a:rPr lang="en-GB" sz="2800" dirty="0" smtClean="0">
                <a:latin typeface="Courier New" pitchFamily="49" charset="0"/>
              </a:rPr>
              <a:t>run()</a:t>
            </a:r>
            <a:r>
              <a:rPr lang="en-GB" sz="2800" dirty="0" smtClean="0"/>
              <a:t> method.</a:t>
            </a:r>
          </a:p>
        </p:txBody>
      </p:sp>
      <p:sp>
        <p:nvSpPr>
          <p:cNvPr id="7" name="Date Placeholder 6"/>
          <p:cNvSpPr>
            <a:spLocks noGrp="1"/>
          </p:cNvSpPr>
          <p:nvPr>
            <p:ph type="dt" sz="half" idx="10"/>
          </p:nvPr>
        </p:nvSpPr>
        <p:spPr/>
        <p:txBody>
          <a:bodyPr/>
          <a:lstStyle/>
          <a:p>
            <a:fld id="{773E093B-D16C-44A8-95BD-3ECA6F27A26D}"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3141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Interface revision: the next two slides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lstStyle/>
          <a:p>
            <a:endParaRPr lang="en-GB"/>
          </a:p>
        </p:txBody>
      </p:sp>
    </p:spTree>
    <p:extLst>
      <p:ext uri="{BB962C8B-B14F-4D97-AF65-F5344CB8AC3E}">
        <p14:creationId xmlns:p14="http://schemas.microsoft.com/office/powerpoint/2010/main" val="344651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An Interface example</a:t>
            </a:r>
            <a:endParaRPr lang="en-GB" dirty="0"/>
          </a:p>
        </p:txBody>
      </p:sp>
      <p:sp>
        <p:nvSpPr>
          <p:cNvPr id="3" name="Date Placeholder 2"/>
          <p:cNvSpPr>
            <a:spLocks noGrp="1"/>
          </p:cNvSpPr>
          <p:nvPr>
            <p:ph type="dt" sz="half" idx="10"/>
          </p:nvPr>
        </p:nvSpPr>
        <p:spPr/>
        <p:txBody>
          <a:bodyPr/>
          <a:lstStyle/>
          <a:p>
            <a:fld id="{C83670C5-EFC4-4965-A333-4BFEF3C69BC2}"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p:txBody>
          <a:bodyPr/>
          <a:lstStyle/>
          <a:p>
            <a:pPr>
              <a:buNone/>
            </a:pPr>
            <a:r>
              <a:rPr lang="en-GB" dirty="0">
                <a:latin typeface="Courier New" pitchFamily="49" charset="0"/>
                <a:cs typeface="Courier New" pitchFamily="49" charset="0"/>
              </a:rPr>
              <a:t>public interface </a:t>
            </a:r>
            <a:r>
              <a:rPr lang="en-GB" dirty="0" err="1" smtClean="0">
                <a:latin typeface="Courier New" pitchFamily="49" charset="0"/>
                <a:cs typeface="Courier New" pitchFamily="49" charset="0"/>
              </a:rPr>
              <a:t>EmploybilitySkills</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    void </a:t>
            </a:r>
            <a:r>
              <a:rPr lang="en-GB" dirty="0" err="1" smtClean="0">
                <a:latin typeface="Courier New" pitchFamily="49" charset="0"/>
                <a:cs typeface="Courier New" pitchFamily="49" charset="0"/>
              </a:rPr>
              <a:t>hasProgammingExp</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    void </a:t>
            </a:r>
            <a:r>
              <a:rPr lang="en-GB" dirty="0" err="1" smtClean="0">
                <a:latin typeface="Courier New" pitchFamily="49" charset="0"/>
                <a:cs typeface="Courier New" pitchFamily="49" charset="0"/>
              </a:rPr>
              <a:t>hasCommunicationSkills</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a:t>
            </a:r>
          </a:p>
          <a:p>
            <a:endParaRPr lang="en-GB" dirty="0"/>
          </a:p>
        </p:txBody>
      </p:sp>
    </p:spTree>
    <p:extLst>
      <p:ext uri="{BB962C8B-B14F-4D97-AF65-F5344CB8AC3E}">
        <p14:creationId xmlns:p14="http://schemas.microsoft.com/office/powerpoint/2010/main" val="1861966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274638"/>
            <a:ext cx="7772400" cy="715962"/>
          </a:xfrm>
          <a:solidFill>
            <a:schemeClr val="tx2">
              <a:lumMod val="20000"/>
              <a:lumOff val="80000"/>
            </a:schemeClr>
          </a:solidFill>
        </p:spPr>
        <p:txBody>
          <a:bodyPr>
            <a:normAutofit/>
          </a:bodyPr>
          <a:lstStyle/>
          <a:p>
            <a:pPr eaLnBrk="1" hangingPunct="1"/>
            <a:r>
              <a:rPr lang="en-GB" sz="2800" dirty="0" smtClean="0"/>
              <a:t>Implementing interface</a:t>
            </a:r>
          </a:p>
        </p:txBody>
      </p:sp>
      <p:sp>
        <p:nvSpPr>
          <p:cNvPr id="18435" name="Content Placeholder 2"/>
          <p:cNvSpPr>
            <a:spLocks noGrp="1"/>
          </p:cNvSpPr>
          <p:nvPr>
            <p:ph idx="1"/>
          </p:nvPr>
        </p:nvSpPr>
        <p:spPr>
          <a:xfrm>
            <a:off x="152400" y="1066800"/>
            <a:ext cx="7772400" cy="3124200"/>
          </a:xfrm>
          <a:ln>
            <a:solidFill>
              <a:schemeClr val="accent1"/>
            </a:solidFill>
          </a:ln>
        </p:spPr>
        <p:txBody>
          <a:bodyPr>
            <a:normAutofit/>
          </a:bodyPr>
          <a:lstStyle/>
          <a:p>
            <a:pPr eaLnBrk="1" hangingPunct="1">
              <a:buFontTx/>
              <a:buNone/>
            </a:pPr>
            <a:r>
              <a:rPr lang="en-GB" sz="1200" dirty="0" smtClean="0">
                <a:latin typeface="Courier New" pitchFamily="49" charset="0"/>
                <a:cs typeface="Courier New" pitchFamily="49" charset="0"/>
              </a:rPr>
              <a:t>public class </a:t>
            </a:r>
            <a:r>
              <a:rPr lang="en-GB" sz="1200" dirty="0" err="1" smtClean="0">
                <a:latin typeface="Courier New" pitchFamily="49" charset="0"/>
                <a:cs typeface="Courier New" pitchFamily="49" charset="0"/>
              </a:rPr>
              <a:t>CSStudent</a:t>
            </a:r>
            <a:r>
              <a:rPr lang="en-GB" sz="1200" dirty="0" smtClean="0">
                <a:latin typeface="Courier New" pitchFamily="49" charset="0"/>
                <a:cs typeface="Courier New" pitchFamily="49" charset="0"/>
              </a:rPr>
              <a:t> extends Student implements Employability{</a:t>
            </a:r>
          </a:p>
          <a:p>
            <a:pPr eaLnBrk="1" hangingPunct="1">
              <a:buFontTx/>
              <a:buNone/>
            </a:pPr>
            <a:r>
              <a:rPr lang="en-GB" sz="1200" dirty="0" smtClean="0">
                <a:latin typeface="Courier New" pitchFamily="49" charset="0"/>
                <a:cs typeface="Courier New" pitchFamily="49" charset="0"/>
              </a:rPr>
              <a:t>    private String supervisor;    </a:t>
            </a:r>
          </a:p>
          <a:p>
            <a:pPr eaLnBrk="1" hangingPunct="1">
              <a:buFontTx/>
              <a:buNone/>
            </a:pPr>
            <a:r>
              <a:rPr lang="en-GB" sz="1200" dirty="0" smtClean="0">
                <a:latin typeface="Courier New" pitchFamily="49" charset="0"/>
                <a:cs typeface="Courier New" pitchFamily="49" charset="0"/>
              </a:rPr>
              <a:t>    </a:t>
            </a:r>
            <a:r>
              <a:rPr lang="en-GB" sz="1200" dirty="0" err="1" smtClean="0">
                <a:latin typeface="Courier New" pitchFamily="49" charset="0"/>
                <a:cs typeface="Courier New" pitchFamily="49" charset="0"/>
              </a:rPr>
              <a:t>CSStudent</a:t>
            </a:r>
            <a:r>
              <a:rPr lang="en-GB" sz="1200" dirty="0" smtClean="0">
                <a:latin typeface="Courier New" pitchFamily="49" charset="0"/>
                <a:cs typeface="Courier New" pitchFamily="49" charset="0"/>
              </a:rPr>
              <a:t> (String nm){</a:t>
            </a:r>
          </a:p>
          <a:p>
            <a:pPr eaLnBrk="1" hangingPunct="1">
              <a:buFontTx/>
              <a:buNone/>
            </a:pPr>
            <a:r>
              <a:rPr lang="en-GB" sz="1200" dirty="0" smtClean="0">
                <a:latin typeface="Courier New" pitchFamily="49" charset="0"/>
                <a:cs typeface="Courier New" pitchFamily="49" charset="0"/>
              </a:rPr>
              <a:t>        super(nm);}    </a:t>
            </a:r>
          </a:p>
          <a:p>
            <a:pPr eaLnBrk="1" hangingPunct="1">
              <a:buFontTx/>
              <a:buNone/>
            </a:pPr>
            <a:r>
              <a:rPr lang="en-GB" sz="1200" dirty="0" smtClean="0">
                <a:latin typeface="Courier New" pitchFamily="49" charset="0"/>
                <a:cs typeface="Courier New" pitchFamily="49" charset="0"/>
              </a:rPr>
              <a:t>    … … //other methods    </a:t>
            </a:r>
          </a:p>
          <a:p>
            <a:pPr eaLnBrk="1" hangingPunct="1">
              <a:buFontTx/>
              <a:buNone/>
            </a:pPr>
            <a:r>
              <a:rPr lang="en-GB" sz="1200" dirty="0" smtClean="0">
                <a:latin typeface="Courier New" pitchFamily="49" charset="0"/>
                <a:cs typeface="Courier New" pitchFamily="49" charset="0"/>
              </a:rPr>
              <a:t>    public void </a:t>
            </a:r>
            <a:r>
              <a:rPr lang="en-GB" sz="1200" dirty="0" err="1" smtClean="0">
                <a:latin typeface="Courier New" pitchFamily="49" charset="0"/>
                <a:cs typeface="Courier New" pitchFamily="49" charset="0"/>
              </a:rPr>
              <a:t>hasProgrammingExp</a:t>
            </a:r>
            <a:r>
              <a:rPr lang="en-GB" sz="1200" dirty="0" smtClean="0">
                <a:latin typeface="Courier New" pitchFamily="49" charset="0"/>
                <a:cs typeface="Courier New" pitchFamily="49" charset="0"/>
              </a:rPr>
              <a:t>(){</a:t>
            </a:r>
          </a:p>
          <a:p>
            <a:pPr eaLnBrk="1" hangingPunct="1">
              <a:buFontTx/>
              <a:buNone/>
            </a:pPr>
            <a:r>
              <a:rPr lang="en-GB" sz="1200" dirty="0" smtClean="0">
                <a:latin typeface="Courier New" pitchFamily="49" charset="0"/>
                <a:cs typeface="Courier New" pitchFamily="49" charset="0"/>
              </a:rPr>
              <a:t>        </a:t>
            </a:r>
            <a:r>
              <a:rPr lang="en-GB" sz="1200" dirty="0" err="1" smtClean="0">
                <a:latin typeface="Courier New" pitchFamily="49" charset="0"/>
                <a:cs typeface="Courier New" pitchFamily="49" charset="0"/>
              </a:rPr>
              <a:t>System.out.println</a:t>
            </a:r>
            <a:r>
              <a:rPr lang="en-GB" sz="1200" dirty="0" smtClean="0">
                <a:latin typeface="Courier New" pitchFamily="49" charset="0"/>
                <a:cs typeface="Courier New" pitchFamily="49" charset="0"/>
              </a:rPr>
              <a:t>("Lots of </a:t>
            </a:r>
            <a:r>
              <a:rPr lang="en-GB" sz="1200" dirty="0">
                <a:latin typeface="Courier New" pitchFamily="49" charset="0"/>
                <a:cs typeface="Courier New" pitchFamily="49" charset="0"/>
              </a:rPr>
              <a:t>J</a:t>
            </a:r>
            <a:r>
              <a:rPr lang="en-GB" sz="1200" dirty="0" smtClean="0">
                <a:latin typeface="Courier New" pitchFamily="49" charset="0"/>
                <a:cs typeface="Courier New" pitchFamily="49" charset="0"/>
              </a:rPr>
              <a:t>ava");</a:t>
            </a:r>
          </a:p>
          <a:p>
            <a:pPr eaLnBrk="1" hangingPunct="1">
              <a:buFontTx/>
              <a:buNone/>
            </a:pPr>
            <a:r>
              <a:rPr lang="en-GB" sz="1200" dirty="0" smtClean="0">
                <a:latin typeface="Courier New" pitchFamily="49" charset="0"/>
                <a:cs typeface="Courier New" pitchFamily="49" charset="0"/>
              </a:rPr>
              <a:t>    }</a:t>
            </a:r>
          </a:p>
          <a:p>
            <a:pPr eaLnBrk="1" hangingPunct="1">
              <a:buFontTx/>
              <a:buNone/>
            </a:pPr>
            <a:r>
              <a:rPr lang="en-GB" sz="1200" dirty="0" smtClean="0">
                <a:latin typeface="Courier New" pitchFamily="49" charset="0"/>
                <a:cs typeface="Courier New" pitchFamily="49" charset="0"/>
              </a:rPr>
              <a:t>    public void </a:t>
            </a:r>
            <a:r>
              <a:rPr lang="en-GB" sz="1200" dirty="0" err="1" smtClean="0">
                <a:latin typeface="Courier New" pitchFamily="49" charset="0"/>
                <a:cs typeface="Courier New" pitchFamily="49" charset="0"/>
              </a:rPr>
              <a:t>hasCommunicationSkills</a:t>
            </a:r>
            <a:r>
              <a:rPr lang="en-GB" sz="1200" dirty="0" smtClean="0">
                <a:latin typeface="Courier New" pitchFamily="49" charset="0"/>
                <a:cs typeface="Courier New" pitchFamily="49" charset="0"/>
              </a:rPr>
              <a:t>(){</a:t>
            </a:r>
          </a:p>
          <a:p>
            <a:pPr eaLnBrk="1" hangingPunct="1">
              <a:buFontTx/>
              <a:buNone/>
            </a:pPr>
            <a:r>
              <a:rPr lang="en-GB" sz="1200" dirty="0" smtClean="0">
                <a:latin typeface="Courier New" pitchFamily="49" charset="0"/>
                <a:cs typeface="Courier New" pitchFamily="49" charset="0"/>
              </a:rPr>
              <a:t>        </a:t>
            </a:r>
            <a:r>
              <a:rPr lang="en-GB" sz="1200" dirty="0" err="1" smtClean="0">
                <a:latin typeface="Courier New" pitchFamily="49" charset="0"/>
                <a:cs typeface="Courier New" pitchFamily="49" charset="0"/>
              </a:rPr>
              <a:t>System.out.println</a:t>
            </a:r>
            <a:r>
              <a:rPr lang="en-GB" sz="1200" dirty="0" smtClean="0">
                <a:latin typeface="Courier New" pitchFamily="49" charset="0"/>
                <a:cs typeface="Courier New" pitchFamily="49" charset="0"/>
              </a:rPr>
              <a:t>(“assessment via presentations");</a:t>
            </a:r>
          </a:p>
          <a:p>
            <a:pPr eaLnBrk="1" hangingPunct="1">
              <a:buFontTx/>
              <a:buNone/>
            </a:pPr>
            <a:r>
              <a:rPr lang="en-GB" sz="1200" dirty="0" smtClean="0">
                <a:latin typeface="Courier New" pitchFamily="49" charset="0"/>
                <a:cs typeface="Courier New" pitchFamily="49" charset="0"/>
              </a:rPr>
              <a:t>    }</a:t>
            </a:r>
          </a:p>
          <a:p>
            <a:pPr eaLnBrk="1" hangingPunct="1">
              <a:buFontTx/>
              <a:buNone/>
            </a:pPr>
            <a:r>
              <a:rPr lang="en-GB" sz="1200" dirty="0" smtClean="0">
                <a:latin typeface="Courier New" pitchFamily="49" charset="0"/>
                <a:cs typeface="Courier New" pitchFamily="49" charset="0"/>
              </a:rPr>
              <a:t>}</a:t>
            </a:r>
          </a:p>
          <a:p>
            <a:pPr eaLnBrk="1" hangingPunct="1">
              <a:buFontTx/>
              <a:buNone/>
            </a:pPr>
            <a:endParaRPr lang="en-GB" sz="1800" dirty="0" smtClean="0">
              <a:latin typeface="Courier New" pitchFamily="49" charset="0"/>
              <a:cs typeface="Courier New" pitchFamily="49" charset="0"/>
            </a:endParaRPr>
          </a:p>
        </p:txBody>
      </p:sp>
      <p:sp>
        <p:nvSpPr>
          <p:cNvPr id="4" name="Content Placeholder 2"/>
          <p:cNvSpPr txBox="1">
            <a:spLocks/>
          </p:cNvSpPr>
          <p:nvPr/>
        </p:nvSpPr>
        <p:spPr>
          <a:xfrm>
            <a:off x="1219200" y="4267200"/>
            <a:ext cx="7772400" cy="2362200"/>
          </a:xfrm>
          <a:prstGeom prst="rect">
            <a:avLst/>
          </a:prstGeom>
          <a:noFill/>
          <a:ln>
            <a:solidFill>
              <a:schemeClr val="accent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Tx/>
              <a:buNone/>
            </a:pPr>
            <a:r>
              <a:rPr lang="en-GB" sz="1200" dirty="0" smtClean="0">
                <a:latin typeface="Courier New" pitchFamily="49" charset="0"/>
                <a:cs typeface="Courier New" pitchFamily="49" charset="0"/>
              </a:rPr>
              <a:t>public class </a:t>
            </a:r>
            <a:r>
              <a:rPr lang="en-GB" sz="1200" dirty="0" err="1" smtClean="0">
                <a:latin typeface="Courier New" pitchFamily="49" charset="0"/>
                <a:cs typeface="Courier New" pitchFamily="49" charset="0"/>
              </a:rPr>
              <a:t>ITMBStudent</a:t>
            </a:r>
            <a:r>
              <a:rPr lang="en-GB" sz="1200" dirty="0" smtClean="0">
                <a:latin typeface="Courier New" pitchFamily="49" charset="0"/>
                <a:cs typeface="Courier New" pitchFamily="49" charset="0"/>
              </a:rPr>
              <a:t> extends Student implements Employability{</a:t>
            </a:r>
          </a:p>
          <a:p>
            <a:pPr>
              <a:buFontTx/>
              <a:buNone/>
            </a:pPr>
            <a:r>
              <a:rPr lang="en-GB" sz="1200" dirty="0" smtClean="0">
                <a:latin typeface="Courier New" pitchFamily="49" charset="0"/>
                <a:cs typeface="Courier New" pitchFamily="49" charset="0"/>
              </a:rPr>
              <a:t>    …</a:t>
            </a:r>
          </a:p>
          <a:p>
            <a:pPr>
              <a:buFontTx/>
              <a:buNone/>
            </a:pPr>
            <a:r>
              <a:rPr lang="en-GB" sz="1200" dirty="0" smtClean="0">
                <a:latin typeface="Courier New" pitchFamily="49" charset="0"/>
                <a:cs typeface="Courier New" pitchFamily="49" charset="0"/>
              </a:rPr>
              <a:t>    public void </a:t>
            </a:r>
            <a:r>
              <a:rPr lang="en-GB" sz="1200" dirty="0" err="1" smtClean="0">
                <a:latin typeface="Courier New" pitchFamily="49" charset="0"/>
                <a:cs typeface="Courier New" pitchFamily="49" charset="0"/>
              </a:rPr>
              <a:t>hasProgrammingExp</a:t>
            </a:r>
            <a:r>
              <a:rPr lang="en-GB" sz="1200" dirty="0" smtClean="0">
                <a:latin typeface="Courier New" pitchFamily="49" charset="0"/>
                <a:cs typeface="Courier New" pitchFamily="49" charset="0"/>
              </a:rPr>
              <a:t>(){</a:t>
            </a:r>
          </a:p>
          <a:p>
            <a:pPr>
              <a:buFontTx/>
              <a:buNone/>
            </a:pPr>
            <a:r>
              <a:rPr lang="en-GB" sz="1200" dirty="0" smtClean="0">
                <a:latin typeface="Courier New" pitchFamily="49" charset="0"/>
                <a:cs typeface="Courier New" pitchFamily="49" charset="0"/>
              </a:rPr>
              <a:t>        </a:t>
            </a:r>
            <a:r>
              <a:rPr lang="en-GB" sz="1200" dirty="0" err="1" smtClean="0">
                <a:latin typeface="Courier New" pitchFamily="49" charset="0"/>
                <a:cs typeface="Courier New" pitchFamily="49" charset="0"/>
              </a:rPr>
              <a:t>System.out.println</a:t>
            </a:r>
            <a:r>
              <a:rPr lang="en-GB" sz="1200" dirty="0" smtClean="0">
                <a:latin typeface="Courier New" pitchFamily="49" charset="0"/>
                <a:cs typeface="Courier New" pitchFamily="49" charset="0"/>
              </a:rPr>
              <a:t>(“Some </a:t>
            </a:r>
            <a:r>
              <a:rPr lang="en-GB" sz="1200" dirty="0" err="1" smtClean="0">
                <a:latin typeface="Courier New" pitchFamily="49" charset="0"/>
                <a:cs typeface="Courier New" pitchFamily="49" charset="0"/>
              </a:rPr>
              <a:t>PhP</a:t>
            </a:r>
            <a:r>
              <a:rPr lang="en-GB" sz="1200" dirty="0" smtClean="0">
                <a:latin typeface="Courier New" pitchFamily="49" charset="0"/>
                <a:cs typeface="Courier New" pitchFamily="49" charset="0"/>
              </a:rPr>
              <a:t> and Python");</a:t>
            </a:r>
          </a:p>
          <a:p>
            <a:pPr>
              <a:buFontTx/>
              <a:buNone/>
            </a:pPr>
            <a:r>
              <a:rPr lang="en-GB" sz="1200" dirty="0" smtClean="0">
                <a:latin typeface="Courier New" pitchFamily="49" charset="0"/>
                <a:cs typeface="Courier New" pitchFamily="49" charset="0"/>
              </a:rPr>
              <a:t>    }</a:t>
            </a:r>
          </a:p>
          <a:p>
            <a:pPr>
              <a:buFontTx/>
              <a:buNone/>
            </a:pPr>
            <a:r>
              <a:rPr lang="en-GB" sz="1200" dirty="0" smtClean="0">
                <a:latin typeface="Courier New" pitchFamily="49" charset="0"/>
                <a:cs typeface="Courier New" pitchFamily="49" charset="0"/>
              </a:rPr>
              <a:t>    public void </a:t>
            </a:r>
            <a:r>
              <a:rPr lang="en-GB" sz="1200" dirty="0" err="1" smtClean="0">
                <a:latin typeface="Courier New" pitchFamily="49" charset="0"/>
                <a:cs typeface="Courier New" pitchFamily="49" charset="0"/>
              </a:rPr>
              <a:t>hasCommunicationSkills</a:t>
            </a:r>
            <a:r>
              <a:rPr lang="en-GB" sz="1200" dirty="0" smtClean="0">
                <a:latin typeface="Courier New" pitchFamily="49" charset="0"/>
                <a:cs typeface="Courier New" pitchFamily="49" charset="0"/>
              </a:rPr>
              <a:t>(){</a:t>
            </a:r>
          </a:p>
          <a:p>
            <a:pPr>
              <a:buFontTx/>
              <a:buNone/>
            </a:pPr>
            <a:r>
              <a:rPr lang="en-GB" sz="1200" dirty="0" smtClean="0">
                <a:latin typeface="Courier New" pitchFamily="49" charset="0"/>
                <a:cs typeface="Courier New" pitchFamily="49" charset="0"/>
              </a:rPr>
              <a:t>        </a:t>
            </a:r>
            <a:r>
              <a:rPr lang="en-GB" sz="1200" dirty="0" err="1" smtClean="0">
                <a:latin typeface="Courier New" pitchFamily="49" charset="0"/>
                <a:cs typeface="Courier New" pitchFamily="49" charset="0"/>
              </a:rPr>
              <a:t>System.out.println</a:t>
            </a:r>
            <a:r>
              <a:rPr lang="en-GB" sz="1200" dirty="0" smtClean="0">
                <a:latin typeface="Courier New" pitchFamily="49" charset="0"/>
                <a:cs typeface="Courier New" pitchFamily="49" charset="0"/>
              </a:rPr>
              <a:t>(“group projects with real clients");</a:t>
            </a:r>
          </a:p>
          <a:p>
            <a:pPr>
              <a:buFontTx/>
              <a:buNone/>
            </a:pPr>
            <a:r>
              <a:rPr lang="en-GB" sz="1200" dirty="0" smtClean="0">
                <a:latin typeface="Courier New" pitchFamily="49" charset="0"/>
                <a:cs typeface="Courier New" pitchFamily="49" charset="0"/>
              </a:rPr>
              <a:t>    }</a:t>
            </a:r>
          </a:p>
          <a:p>
            <a:pPr>
              <a:buFontTx/>
              <a:buNone/>
            </a:pPr>
            <a:r>
              <a:rPr lang="en-GB" sz="1200" dirty="0" smtClean="0">
                <a:latin typeface="Courier New" pitchFamily="49" charset="0"/>
                <a:cs typeface="Courier New" pitchFamily="49" charset="0"/>
              </a:rPr>
              <a:t>}</a:t>
            </a:r>
          </a:p>
          <a:p>
            <a:pPr>
              <a:buFontTx/>
              <a:buNone/>
            </a:pPr>
            <a:endParaRPr lang="en-GB" sz="1800" dirty="0" smtClean="0">
              <a:latin typeface="Courier New" pitchFamily="49" charset="0"/>
              <a:cs typeface="Courier New" pitchFamily="49" charset="0"/>
            </a:endParaRPr>
          </a:p>
        </p:txBody>
      </p:sp>
    </p:spTree>
    <p:extLst>
      <p:ext uri="{BB962C8B-B14F-4D97-AF65-F5344CB8AC3E}">
        <p14:creationId xmlns:p14="http://schemas.microsoft.com/office/powerpoint/2010/main" val="501022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Creating threads by implementing the </a:t>
            </a:r>
            <a:r>
              <a:rPr lang="en-GB" sz="4000" dirty="0" smtClean="0">
                <a:latin typeface="Courier New" pitchFamily="49" charset="0"/>
              </a:rPr>
              <a:t>Runnable</a:t>
            </a:r>
            <a:r>
              <a:rPr lang="en-GB" sz="4000" dirty="0" smtClean="0"/>
              <a:t> interface</a:t>
            </a:r>
          </a:p>
        </p:txBody>
      </p:sp>
      <p:sp>
        <p:nvSpPr>
          <p:cNvPr id="17414" name="Rectangle 3"/>
          <p:cNvSpPr>
            <a:spLocks noGrp="1" noChangeArrowheads="1"/>
          </p:cNvSpPr>
          <p:nvPr>
            <p:ph type="body" idx="1"/>
          </p:nvPr>
        </p:nvSpPr>
        <p:spPr/>
        <p:txBody>
          <a:bodyPr/>
          <a:lstStyle/>
          <a:p>
            <a:pPr eaLnBrk="1" hangingPunct="1">
              <a:lnSpc>
                <a:spcPct val="90000"/>
              </a:lnSpc>
            </a:pPr>
            <a:endParaRPr lang="en-GB" sz="2800" dirty="0" smtClean="0"/>
          </a:p>
          <a:p>
            <a:pPr eaLnBrk="1" hangingPunct="1">
              <a:lnSpc>
                <a:spcPct val="90000"/>
              </a:lnSpc>
            </a:pPr>
            <a:r>
              <a:rPr lang="en-GB" sz="2800" dirty="0" smtClean="0"/>
              <a:t>Define a class, e.g. </a:t>
            </a:r>
            <a:r>
              <a:rPr lang="en-GB" sz="2800" dirty="0" err="1" smtClean="0">
                <a:latin typeface="Courier New" pitchFamily="49" charset="0"/>
              </a:rPr>
              <a:t>NewTask</a:t>
            </a:r>
            <a:r>
              <a:rPr lang="en-GB" sz="2800" dirty="0" smtClean="0"/>
              <a:t>, implementing the </a:t>
            </a:r>
            <a:r>
              <a:rPr lang="en-GB" sz="2800" dirty="0" smtClean="0">
                <a:latin typeface="Courier New" pitchFamily="49" charset="0"/>
              </a:rPr>
              <a:t>Runnable</a:t>
            </a:r>
            <a:r>
              <a:rPr lang="en-GB" sz="2800" dirty="0" smtClean="0"/>
              <a:t> interface</a:t>
            </a:r>
          </a:p>
          <a:p>
            <a:pPr eaLnBrk="1" hangingPunct="1">
              <a:lnSpc>
                <a:spcPct val="90000"/>
              </a:lnSpc>
            </a:pPr>
            <a:r>
              <a:rPr lang="en-GB" sz="2800" dirty="0" smtClean="0"/>
              <a:t>implement the </a:t>
            </a:r>
            <a:r>
              <a:rPr lang="en-GB" sz="2800" dirty="0" smtClean="0">
                <a:latin typeface="Courier New" pitchFamily="49" charset="0"/>
              </a:rPr>
              <a:t>run()</a:t>
            </a:r>
            <a:r>
              <a:rPr lang="en-GB" sz="2800" dirty="0" smtClean="0"/>
              <a:t> method to tell the system how the task will be executed when it runs.</a:t>
            </a:r>
          </a:p>
          <a:p>
            <a:pPr eaLnBrk="1" hangingPunct="1">
              <a:lnSpc>
                <a:spcPct val="90000"/>
              </a:lnSpc>
            </a:pPr>
            <a:r>
              <a:rPr lang="en-GB" sz="2800" dirty="0" smtClean="0"/>
              <a:t>Create an instance of </a:t>
            </a:r>
            <a:r>
              <a:rPr lang="en-GB" sz="2800" dirty="0" err="1" smtClean="0">
                <a:latin typeface="Courier New" pitchFamily="49" charset="0"/>
              </a:rPr>
              <a:t>NewTask</a:t>
            </a:r>
            <a:r>
              <a:rPr lang="en-GB" sz="2800" dirty="0" smtClean="0">
                <a:latin typeface="Courier New" pitchFamily="49" charset="0"/>
              </a:rPr>
              <a:t>, e.g. t1</a:t>
            </a:r>
          </a:p>
          <a:p>
            <a:pPr eaLnBrk="1" hangingPunct="1">
              <a:lnSpc>
                <a:spcPct val="90000"/>
              </a:lnSpc>
            </a:pPr>
            <a:r>
              <a:rPr lang="en-GB" sz="2800" dirty="0" smtClean="0">
                <a:solidFill>
                  <a:srgbClr val="FF0000"/>
                </a:solidFill>
              </a:rPr>
              <a:t>The task needs to be executed in a thread. Create an instance of Thread with </a:t>
            </a:r>
            <a:r>
              <a:rPr lang="en-GB" sz="2800" dirty="0" smtClean="0">
                <a:solidFill>
                  <a:srgbClr val="FF0000"/>
                </a:solidFill>
                <a:latin typeface="Courier New" pitchFamily="49" charset="0"/>
              </a:rPr>
              <a:t>t1</a:t>
            </a:r>
            <a:r>
              <a:rPr lang="en-GB" sz="2800" dirty="0" smtClean="0">
                <a:solidFill>
                  <a:srgbClr val="FF0000"/>
                </a:solidFill>
              </a:rPr>
              <a:t> as the parameter</a:t>
            </a:r>
          </a:p>
          <a:p>
            <a:pPr eaLnBrk="1" hangingPunct="1">
              <a:lnSpc>
                <a:spcPct val="90000"/>
              </a:lnSpc>
            </a:pPr>
            <a:r>
              <a:rPr lang="en-GB" sz="2800" dirty="0" smtClean="0"/>
              <a:t>Invoke the </a:t>
            </a:r>
            <a:r>
              <a:rPr lang="en-GB" sz="2800" dirty="0" smtClean="0">
                <a:latin typeface="Courier New" pitchFamily="49" charset="0"/>
              </a:rPr>
              <a:t>start()</a:t>
            </a:r>
            <a:r>
              <a:rPr lang="en-GB" sz="2800" dirty="0" smtClean="0"/>
              <a:t> method of the thread to tell the system to start the thread.</a:t>
            </a:r>
          </a:p>
        </p:txBody>
      </p:sp>
      <p:sp>
        <p:nvSpPr>
          <p:cNvPr id="7" name="Date Placeholder 6"/>
          <p:cNvSpPr>
            <a:spLocks noGrp="1"/>
          </p:cNvSpPr>
          <p:nvPr>
            <p:ph type="dt" sz="half" idx="10"/>
          </p:nvPr>
        </p:nvSpPr>
        <p:spPr/>
        <p:txBody>
          <a:bodyPr/>
          <a:lstStyle/>
          <a:p>
            <a:fld id="{C6FDF0FF-148C-4373-88C3-98D0DE5025D4}"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0513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Key elements for implementing Runnable 1</a:t>
            </a:r>
          </a:p>
        </p:txBody>
      </p:sp>
      <p:sp>
        <p:nvSpPr>
          <p:cNvPr id="18438" name="Rectangle 3"/>
          <p:cNvSpPr>
            <a:spLocks noGrp="1" noChangeArrowheads="1"/>
          </p:cNvSpPr>
          <p:nvPr>
            <p:ph type="body" idx="1"/>
          </p:nvPr>
        </p:nvSpPr>
        <p:spPr/>
        <p:txBody>
          <a:bodyPr/>
          <a:lstStyle/>
          <a:p>
            <a:pPr eaLnBrk="1" hangingPunct="1">
              <a:lnSpc>
                <a:spcPct val="90000"/>
              </a:lnSpc>
              <a:buFontTx/>
              <a:buNone/>
            </a:pPr>
            <a:endParaRPr lang="en-GB" sz="2400" dirty="0" smtClean="0">
              <a:latin typeface="Courier New" pitchFamily="49" charset="0"/>
            </a:endParaRPr>
          </a:p>
          <a:p>
            <a:pPr eaLnBrk="1" hangingPunct="1">
              <a:lnSpc>
                <a:spcPct val="90000"/>
              </a:lnSpc>
              <a:buFontTx/>
              <a:buNone/>
            </a:pPr>
            <a:r>
              <a:rPr lang="en-GB" sz="2400" dirty="0" smtClean="0">
                <a:latin typeface="Courier New" pitchFamily="49" charset="0"/>
              </a:rPr>
              <a:t>class </a:t>
            </a:r>
            <a:r>
              <a:rPr lang="en-GB" sz="2400" dirty="0" err="1" smtClean="0">
                <a:latin typeface="Courier New" pitchFamily="49" charset="0"/>
              </a:rPr>
              <a:t>NewTask</a:t>
            </a:r>
            <a:r>
              <a:rPr lang="en-GB" sz="2400" dirty="0" smtClean="0">
                <a:latin typeface="Courier New" pitchFamily="49" charset="0"/>
              </a:rPr>
              <a:t> implements Runnable {</a:t>
            </a:r>
          </a:p>
          <a:p>
            <a:pPr eaLnBrk="1" hangingPunct="1">
              <a:lnSpc>
                <a:spcPct val="90000"/>
              </a:lnSpc>
              <a:buFontTx/>
              <a:buNone/>
            </a:pP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//implement the run method</a:t>
            </a:r>
          </a:p>
          <a:p>
            <a:pPr eaLnBrk="1" hangingPunct="1">
              <a:lnSpc>
                <a:spcPct val="90000"/>
              </a:lnSpc>
              <a:buFontTx/>
              <a:buNone/>
            </a:pPr>
            <a:r>
              <a:rPr lang="en-GB" sz="2400" dirty="0" smtClean="0">
                <a:latin typeface="Courier New" pitchFamily="49" charset="0"/>
              </a:rPr>
              <a:t>	public void run() {</a:t>
            </a:r>
          </a:p>
          <a:p>
            <a:pPr eaLnBrk="1" hangingPunct="1">
              <a:lnSpc>
                <a:spcPct val="90000"/>
              </a:lnSpc>
              <a:buFontTx/>
              <a:buNone/>
            </a:pPr>
            <a:r>
              <a:rPr lang="en-GB" sz="2400" dirty="0" smtClean="0">
                <a:latin typeface="Courier New" pitchFamily="49" charset="0"/>
              </a:rPr>
              <a:t>		//define how the thread runs</a:t>
            </a:r>
          </a:p>
          <a:p>
            <a:pPr eaLnBrk="1" hangingPunct="1">
              <a:lnSpc>
                <a:spcPct val="90000"/>
              </a:lnSpc>
              <a:buFontTx/>
              <a:buNone/>
            </a:pP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a:t>
            </a:r>
          </a:p>
        </p:txBody>
      </p:sp>
      <p:sp>
        <p:nvSpPr>
          <p:cNvPr id="7" name="Date Placeholder 6"/>
          <p:cNvSpPr>
            <a:spLocks noGrp="1"/>
          </p:cNvSpPr>
          <p:nvPr>
            <p:ph type="dt" sz="half" idx="10"/>
          </p:nvPr>
        </p:nvSpPr>
        <p:spPr/>
        <p:txBody>
          <a:bodyPr/>
          <a:lstStyle/>
          <a:p>
            <a:fld id="{1A5B73E9-AC20-4C4F-AEA4-353FD96B3B41}"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49010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Key elements for implementing Runnable 2</a:t>
            </a:r>
            <a:endParaRPr lang="en-US" sz="4000" dirty="0" smtClean="0"/>
          </a:p>
        </p:txBody>
      </p:sp>
      <p:sp>
        <p:nvSpPr>
          <p:cNvPr id="19462" name="Rectangle 3"/>
          <p:cNvSpPr>
            <a:spLocks noGrp="1" noChangeArrowheads="1"/>
          </p:cNvSpPr>
          <p:nvPr>
            <p:ph type="body" idx="1"/>
          </p:nvPr>
        </p:nvSpPr>
        <p:spPr/>
        <p:txBody>
          <a:bodyPr/>
          <a:lstStyle/>
          <a:p>
            <a:pPr eaLnBrk="1" hangingPunct="1">
              <a:lnSpc>
                <a:spcPct val="80000"/>
              </a:lnSpc>
              <a:buFontTx/>
              <a:buNone/>
            </a:pPr>
            <a:endParaRPr lang="en-GB" sz="2400" dirty="0" smtClean="0">
              <a:latin typeface="Courier New" pitchFamily="49" charset="0"/>
            </a:endParaRPr>
          </a:p>
          <a:p>
            <a:pPr eaLnBrk="1" hangingPunct="1">
              <a:lnSpc>
                <a:spcPct val="80000"/>
              </a:lnSpc>
              <a:buFontTx/>
              <a:buNone/>
            </a:pPr>
            <a:r>
              <a:rPr lang="en-GB" sz="2400" dirty="0" smtClean="0">
                <a:latin typeface="Courier New" pitchFamily="49" charset="0"/>
              </a:rPr>
              <a:t>class </a:t>
            </a:r>
            <a:r>
              <a:rPr lang="en-GB" sz="2400" dirty="0" err="1" smtClean="0">
                <a:latin typeface="Courier New" pitchFamily="49" charset="0"/>
              </a:rPr>
              <a:t>MyApplication</a:t>
            </a:r>
            <a:r>
              <a:rPr lang="en-GB" sz="2400" dirty="0" smtClean="0">
                <a:latin typeface="Courier New" pitchFamily="49" charset="0"/>
              </a:rPr>
              <a:t> {</a:t>
            </a:r>
          </a:p>
          <a:p>
            <a:pPr eaLnBrk="1" hangingPunct="1">
              <a:lnSpc>
                <a:spcPct val="80000"/>
              </a:lnSpc>
              <a:buFontTx/>
              <a:buNone/>
            </a:pPr>
            <a:r>
              <a:rPr lang="en-GB" sz="2400" dirty="0" smtClean="0">
                <a:latin typeface="Courier New" pitchFamily="49" charset="0"/>
              </a:rPr>
              <a:t>	…</a:t>
            </a:r>
          </a:p>
          <a:p>
            <a:pPr eaLnBrk="1" hangingPunct="1">
              <a:lnSpc>
                <a:spcPct val="80000"/>
              </a:lnSpc>
              <a:buFontTx/>
              <a:buNone/>
            </a:pPr>
            <a:r>
              <a:rPr lang="en-GB" sz="2400" dirty="0" smtClean="0">
                <a:latin typeface="Courier New" pitchFamily="49" charset="0"/>
              </a:rPr>
              <a:t> public static void main(String [] </a:t>
            </a:r>
            <a:r>
              <a:rPr lang="en-GB" sz="2400" dirty="0" err="1" smtClean="0">
                <a:latin typeface="Courier New" pitchFamily="49" charset="0"/>
              </a:rPr>
              <a:t>args</a:t>
            </a:r>
            <a:r>
              <a:rPr lang="en-GB" sz="2400" dirty="0" smtClean="0">
                <a:latin typeface="Courier New" pitchFamily="49" charset="0"/>
              </a:rPr>
              <a:t>){</a:t>
            </a:r>
          </a:p>
          <a:p>
            <a:pPr eaLnBrk="1" hangingPunct="1">
              <a:lnSpc>
                <a:spcPct val="80000"/>
              </a:lnSpc>
              <a:buFontTx/>
              <a:buNone/>
            </a:pPr>
            <a:r>
              <a:rPr lang="en-GB" sz="2400" dirty="0" smtClean="0">
                <a:latin typeface="Courier New" pitchFamily="49" charset="0"/>
              </a:rPr>
              <a:t>	 </a:t>
            </a:r>
            <a:r>
              <a:rPr lang="en-GB" sz="2400" dirty="0" err="1" smtClean="0">
                <a:latin typeface="Courier New" pitchFamily="49" charset="0"/>
              </a:rPr>
              <a:t>NewTask</a:t>
            </a:r>
            <a:r>
              <a:rPr lang="en-GB" sz="2400" dirty="0" smtClean="0">
                <a:latin typeface="Courier New" pitchFamily="49" charset="0"/>
              </a:rPr>
              <a:t> </a:t>
            </a:r>
            <a:r>
              <a:rPr lang="en-GB" sz="2400" dirty="0" err="1" smtClean="0">
                <a:latin typeface="Courier New" pitchFamily="49" charset="0"/>
              </a:rPr>
              <a:t>mytask</a:t>
            </a:r>
            <a:r>
              <a:rPr lang="en-GB" sz="2400" dirty="0" smtClean="0">
                <a:latin typeface="Courier New" pitchFamily="49" charset="0"/>
              </a:rPr>
              <a:t>=new </a:t>
            </a:r>
            <a:r>
              <a:rPr lang="en-GB" sz="2400" dirty="0" err="1" smtClean="0">
                <a:latin typeface="Courier New" pitchFamily="49" charset="0"/>
              </a:rPr>
              <a:t>NewTask</a:t>
            </a:r>
            <a:r>
              <a:rPr lang="en-GB" sz="2400" dirty="0" smtClean="0">
                <a:latin typeface="Courier New" pitchFamily="49" charset="0"/>
              </a:rPr>
              <a:t>();</a:t>
            </a:r>
          </a:p>
          <a:p>
            <a:pPr eaLnBrk="1" hangingPunct="1">
              <a:lnSpc>
                <a:spcPct val="80000"/>
              </a:lnSpc>
              <a:buFontTx/>
              <a:buNone/>
            </a:pPr>
            <a:r>
              <a:rPr lang="en-GB" sz="2400" dirty="0" smtClean="0">
                <a:latin typeface="Courier New" pitchFamily="49" charset="0"/>
              </a:rPr>
              <a:t>	 Thread </a:t>
            </a:r>
            <a:r>
              <a:rPr lang="en-GB" sz="2400" dirty="0" err="1" smtClean="0">
                <a:latin typeface="Courier New" pitchFamily="49" charset="0"/>
              </a:rPr>
              <a:t>mythread</a:t>
            </a:r>
            <a:r>
              <a:rPr lang="en-GB" sz="2400" dirty="0" smtClean="0">
                <a:latin typeface="Courier New" pitchFamily="49" charset="0"/>
              </a:rPr>
              <a:t>=new Thread(</a:t>
            </a:r>
            <a:r>
              <a:rPr lang="en-GB" sz="2400" dirty="0" err="1" smtClean="0">
                <a:latin typeface="Courier New" pitchFamily="49" charset="0"/>
              </a:rPr>
              <a:t>mytask</a:t>
            </a:r>
            <a:r>
              <a:rPr lang="en-GB" sz="2400" dirty="0" smtClean="0">
                <a:latin typeface="Courier New" pitchFamily="49" charset="0"/>
              </a:rPr>
              <a:t>);</a:t>
            </a:r>
          </a:p>
          <a:p>
            <a:pPr eaLnBrk="1" hangingPunct="1">
              <a:lnSpc>
                <a:spcPct val="80000"/>
              </a:lnSpc>
              <a:buFontTx/>
              <a:buNone/>
            </a:pPr>
            <a:endParaRPr lang="en-GB" sz="2400" dirty="0" smtClean="0">
              <a:latin typeface="Courier New" pitchFamily="49" charset="0"/>
            </a:endParaRPr>
          </a:p>
          <a:p>
            <a:pPr eaLnBrk="1" hangingPunct="1">
              <a:lnSpc>
                <a:spcPct val="80000"/>
              </a:lnSpc>
              <a:buFontTx/>
              <a:buNone/>
            </a:pPr>
            <a:r>
              <a:rPr lang="en-GB" sz="2400" dirty="0" smtClean="0">
                <a:latin typeface="Courier New" pitchFamily="49" charset="0"/>
              </a:rPr>
              <a:t>	  …</a:t>
            </a:r>
          </a:p>
          <a:p>
            <a:pPr eaLnBrk="1" hangingPunct="1">
              <a:lnSpc>
                <a:spcPct val="80000"/>
              </a:lnSpc>
              <a:buFontTx/>
              <a:buNone/>
            </a:pPr>
            <a:r>
              <a:rPr lang="en-GB" sz="2400" dirty="0" smtClean="0">
                <a:latin typeface="Courier New" pitchFamily="49" charset="0"/>
              </a:rPr>
              <a:t>	  </a:t>
            </a:r>
            <a:r>
              <a:rPr lang="en-GB" sz="2400" dirty="0" err="1" smtClean="0">
                <a:latin typeface="Courier New" pitchFamily="49" charset="0"/>
              </a:rPr>
              <a:t>mythread.start</a:t>
            </a:r>
            <a:r>
              <a:rPr lang="en-GB" sz="2400" dirty="0" smtClean="0">
                <a:latin typeface="Courier New" pitchFamily="49" charset="0"/>
              </a:rPr>
              <a:t>();</a:t>
            </a:r>
          </a:p>
          <a:p>
            <a:pPr eaLnBrk="1" hangingPunct="1">
              <a:lnSpc>
                <a:spcPct val="80000"/>
              </a:lnSpc>
              <a:buFontTx/>
              <a:buNone/>
            </a:pPr>
            <a:r>
              <a:rPr lang="en-GB" sz="2400" dirty="0" smtClean="0">
                <a:latin typeface="Courier New" pitchFamily="49" charset="0"/>
              </a:rPr>
              <a:t> }</a:t>
            </a:r>
          </a:p>
          <a:p>
            <a:pPr eaLnBrk="1" hangingPunct="1">
              <a:lnSpc>
                <a:spcPct val="80000"/>
              </a:lnSpc>
              <a:buFontTx/>
              <a:buNone/>
            </a:pPr>
            <a:r>
              <a:rPr lang="en-GB" sz="2400" dirty="0" smtClean="0">
                <a:latin typeface="Courier New" pitchFamily="49" charset="0"/>
              </a:rPr>
              <a:t>	…</a:t>
            </a:r>
          </a:p>
          <a:p>
            <a:pPr eaLnBrk="1" hangingPunct="1">
              <a:lnSpc>
                <a:spcPct val="80000"/>
              </a:lnSpc>
              <a:buFontTx/>
              <a:buNone/>
            </a:pPr>
            <a:r>
              <a:rPr lang="en-GB" sz="2400" dirty="0" smtClean="0">
                <a:latin typeface="Courier New" pitchFamily="49" charset="0"/>
              </a:rPr>
              <a:t>}</a:t>
            </a:r>
          </a:p>
        </p:txBody>
      </p:sp>
      <p:sp>
        <p:nvSpPr>
          <p:cNvPr id="7" name="Date Placeholder 6"/>
          <p:cNvSpPr>
            <a:spLocks noGrp="1"/>
          </p:cNvSpPr>
          <p:nvPr>
            <p:ph type="dt" sz="half" idx="10"/>
          </p:nvPr>
        </p:nvSpPr>
        <p:spPr/>
        <p:txBody>
          <a:bodyPr/>
          <a:lstStyle/>
          <a:p>
            <a:fld id="{23F70792-72D6-4E97-8A41-D4BF1CAFB1A5}"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398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6" name="Content Placeholder 5"/>
          <p:cNvSpPr>
            <a:spLocks noGrp="1"/>
          </p:cNvSpPr>
          <p:nvPr>
            <p:ph sz="quarter" idx="1"/>
          </p:nvPr>
        </p:nvSpPr>
        <p:spPr/>
        <p:txBody>
          <a:bodyPr>
            <a:normAutofit/>
          </a:bodyPr>
          <a:lstStyle/>
          <a:p>
            <a:pPr marL="0" indent="0">
              <a:buNone/>
            </a:pPr>
            <a:r>
              <a:rPr lang="en-GB" dirty="0"/>
              <a:t> </a:t>
            </a:r>
            <a:endParaRPr lang="en-GB" dirty="0" smtClean="0"/>
          </a:p>
          <a:p>
            <a:r>
              <a:rPr lang="en-GB" dirty="0" smtClean="0"/>
              <a:t>Defining </a:t>
            </a:r>
            <a:r>
              <a:rPr lang="en-GB" dirty="0"/>
              <a:t>and creating </a:t>
            </a:r>
            <a:r>
              <a:rPr lang="en-GB" dirty="0" smtClean="0"/>
              <a:t>threads</a:t>
            </a:r>
          </a:p>
          <a:p>
            <a:r>
              <a:rPr lang="en-GB" dirty="0" smtClean="0"/>
              <a:t>Thread methods</a:t>
            </a:r>
            <a:endParaRPr lang="en-GB" dirty="0"/>
          </a:p>
          <a:p>
            <a:r>
              <a:rPr lang="en-GB" dirty="0" smtClean="0"/>
              <a:t>Examples </a:t>
            </a:r>
            <a:r>
              <a:rPr lang="en-GB" dirty="0"/>
              <a:t>with </a:t>
            </a:r>
            <a:r>
              <a:rPr lang="en-GB" dirty="0" smtClean="0"/>
              <a:t>multiple threads</a:t>
            </a:r>
            <a:endParaRPr lang="en-GB" dirty="0"/>
          </a:p>
          <a:p>
            <a:r>
              <a:rPr lang="en-GB" dirty="0" smtClean="0"/>
              <a:t>An </a:t>
            </a:r>
            <a:r>
              <a:rPr lang="en-GB" dirty="0"/>
              <a:t>example with user </a:t>
            </a:r>
            <a:r>
              <a:rPr lang="en-GB" dirty="0" smtClean="0"/>
              <a:t>interface</a:t>
            </a:r>
          </a:p>
          <a:p>
            <a:pPr marL="0" indent="0">
              <a:buNone/>
            </a:pPr>
            <a:endParaRPr lang="en-GB" dirty="0"/>
          </a:p>
          <a:p>
            <a:endParaRPr lang="en-GB" dirty="0"/>
          </a:p>
          <a:p>
            <a:endParaRPr lang="en-GB" dirty="0"/>
          </a:p>
        </p:txBody>
      </p:sp>
      <p:sp>
        <p:nvSpPr>
          <p:cNvPr id="11" name="Date Placeholder 10"/>
          <p:cNvSpPr>
            <a:spLocks noGrp="1"/>
          </p:cNvSpPr>
          <p:nvPr>
            <p:ph type="dt" sz="half" idx="10"/>
          </p:nvPr>
        </p:nvSpPr>
        <p:spPr/>
        <p:txBody>
          <a:bodyPr/>
          <a:lstStyle/>
          <a:p>
            <a:fld id="{1681B825-355B-4CE1-BB18-99A5ED7236C0}" type="datetime3">
              <a:rPr lang="en-US" smtClean="0"/>
              <a:t>13 September 2016</a:t>
            </a:fld>
            <a:endParaRPr lang="en-US" dirty="0"/>
          </a:p>
        </p:txBody>
      </p:sp>
      <p:sp>
        <p:nvSpPr>
          <p:cNvPr id="12" name="Footer Placeholder 11"/>
          <p:cNvSpPr>
            <a:spLocks noGrp="1"/>
          </p:cNvSpPr>
          <p:nvPr>
            <p:ph type="ftr" sz="quarter" idx="11"/>
          </p:nvPr>
        </p:nvSpPr>
        <p:spPr/>
        <p:txBody>
          <a:bodyPr/>
          <a:lstStyle/>
          <a:p>
            <a:r>
              <a:rPr lang="en-US" dirty="0" smtClean="0"/>
              <a:t>UFCFB6-30-2 OOSD</a:t>
            </a:r>
            <a:endParaRPr lang="en-US"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Creating threads by implementing the </a:t>
            </a:r>
            <a:r>
              <a:rPr lang="en-GB" sz="4000" dirty="0" smtClean="0">
                <a:latin typeface="Courier New" pitchFamily="49" charset="0"/>
              </a:rPr>
              <a:t>Runnable</a:t>
            </a:r>
            <a:r>
              <a:rPr lang="en-GB" sz="4000" dirty="0" smtClean="0"/>
              <a:t> interface</a:t>
            </a:r>
          </a:p>
        </p:txBody>
      </p:sp>
      <p:sp>
        <p:nvSpPr>
          <p:cNvPr id="20486" name="Rectangle 3"/>
          <p:cNvSpPr>
            <a:spLocks noGrp="1" noChangeArrowheads="1"/>
          </p:cNvSpPr>
          <p:nvPr>
            <p:ph type="body" idx="1"/>
          </p:nvPr>
        </p:nvSpPr>
        <p:spPr/>
        <p:txBody>
          <a:bodyPr/>
          <a:lstStyle/>
          <a:p>
            <a:pPr eaLnBrk="1" hangingPunct="1">
              <a:lnSpc>
                <a:spcPct val="90000"/>
              </a:lnSpc>
            </a:pPr>
            <a:endParaRPr lang="en-GB" sz="2800" dirty="0" smtClean="0"/>
          </a:p>
          <a:p>
            <a:pPr eaLnBrk="1" hangingPunct="1">
              <a:lnSpc>
                <a:spcPct val="90000"/>
              </a:lnSpc>
            </a:pPr>
            <a:r>
              <a:rPr lang="en-GB" sz="2800" dirty="0" smtClean="0"/>
              <a:t>Define a class, e.g. </a:t>
            </a:r>
            <a:r>
              <a:rPr lang="en-GB" sz="2800" dirty="0" err="1" smtClean="0">
                <a:latin typeface="Courier New" pitchFamily="49" charset="0"/>
              </a:rPr>
              <a:t>NewTask</a:t>
            </a:r>
            <a:r>
              <a:rPr lang="en-GB" sz="2800" dirty="0" smtClean="0"/>
              <a:t>, implementing the </a:t>
            </a:r>
            <a:r>
              <a:rPr lang="en-GB" sz="2800" dirty="0" smtClean="0">
                <a:latin typeface="Courier New" pitchFamily="49" charset="0"/>
              </a:rPr>
              <a:t>Runnable</a:t>
            </a:r>
            <a:r>
              <a:rPr lang="en-GB" sz="2800" dirty="0" smtClean="0"/>
              <a:t> interface</a:t>
            </a:r>
          </a:p>
          <a:p>
            <a:pPr eaLnBrk="1" hangingPunct="1">
              <a:lnSpc>
                <a:spcPct val="90000"/>
              </a:lnSpc>
            </a:pPr>
            <a:r>
              <a:rPr lang="en-GB" sz="2800" dirty="0" smtClean="0"/>
              <a:t>implement the </a:t>
            </a:r>
            <a:r>
              <a:rPr lang="en-GB" sz="2800" dirty="0" smtClean="0">
                <a:latin typeface="Courier New" pitchFamily="49" charset="0"/>
              </a:rPr>
              <a:t>run()</a:t>
            </a:r>
            <a:r>
              <a:rPr lang="en-GB" sz="2800" dirty="0" smtClean="0"/>
              <a:t> method to tell the system how the task will be executed when it runs.</a:t>
            </a:r>
          </a:p>
          <a:p>
            <a:pPr eaLnBrk="1" hangingPunct="1">
              <a:lnSpc>
                <a:spcPct val="90000"/>
              </a:lnSpc>
            </a:pPr>
            <a:r>
              <a:rPr lang="en-GB" sz="2800" dirty="0" smtClean="0"/>
              <a:t>Create an instance of </a:t>
            </a:r>
            <a:r>
              <a:rPr lang="en-GB" sz="2800" dirty="0" err="1" smtClean="0">
                <a:latin typeface="Courier New" pitchFamily="49" charset="0"/>
              </a:rPr>
              <a:t>NewTask</a:t>
            </a:r>
            <a:r>
              <a:rPr lang="en-GB" sz="2800" dirty="0" smtClean="0">
                <a:latin typeface="Courier New" pitchFamily="49" charset="0"/>
              </a:rPr>
              <a:t>, e.g. t1</a:t>
            </a:r>
          </a:p>
          <a:p>
            <a:pPr eaLnBrk="1" hangingPunct="1">
              <a:lnSpc>
                <a:spcPct val="90000"/>
              </a:lnSpc>
            </a:pPr>
            <a:r>
              <a:rPr lang="en-GB" sz="2800" dirty="0" smtClean="0"/>
              <a:t>The task needs to be executed in a thread. Create an instance of Thread with </a:t>
            </a:r>
            <a:r>
              <a:rPr lang="en-GB" sz="2800" dirty="0" smtClean="0">
                <a:latin typeface="Courier New" pitchFamily="49" charset="0"/>
              </a:rPr>
              <a:t>t1</a:t>
            </a:r>
            <a:r>
              <a:rPr lang="en-GB" sz="2800" dirty="0" smtClean="0"/>
              <a:t> as the parameter</a:t>
            </a:r>
          </a:p>
          <a:p>
            <a:pPr eaLnBrk="1" hangingPunct="1">
              <a:lnSpc>
                <a:spcPct val="90000"/>
              </a:lnSpc>
            </a:pPr>
            <a:r>
              <a:rPr lang="en-GB" sz="2800" dirty="0" smtClean="0"/>
              <a:t>Invoke the </a:t>
            </a:r>
            <a:r>
              <a:rPr lang="en-GB" sz="2800" dirty="0" smtClean="0">
                <a:latin typeface="Courier New" pitchFamily="49" charset="0"/>
              </a:rPr>
              <a:t>start()</a:t>
            </a:r>
            <a:r>
              <a:rPr lang="en-GB" sz="2800" dirty="0" smtClean="0"/>
              <a:t> method of the thread to tell the system to start the thread.</a:t>
            </a:r>
          </a:p>
        </p:txBody>
      </p:sp>
      <p:sp>
        <p:nvSpPr>
          <p:cNvPr id="7" name="Date Placeholder 6"/>
          <p:cNvSpPr>
            <a:spLocks noGrp="1"/>
          </p:cNvSpPr>
          <p:nvPr>
            <p:ph type="dt" sz="half" idx="10"/>
          </p:nvPr>
        </p:nvSpPr>
        <p:spPr/>
        <p:txBody>
          <a:bodyPr/>
          <a:lstStyle/>
          <a:p>
            <a:fld id="{75BF806A-29E4-4386-85BF-E0BA870BD5AD}"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34833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An example: thread printing its id using implementing Runnable</a:t>
            </a:r>
            <a:endParaRPr lang="en-US" sz="4000" dirty="0" smtClean="0"/>
          </a:p>
        </p:txBody>
      </p:sp>
      <p:sp>
        <p:nvSpPr>
          <p:cNvPr id="21510" name="Rectangle 3"/>
          <p:cNvSpPr>
            <a:spLocks noGrp="1" noChangeArrowheads="1"/>
          </p:cNvSpPr>
          <p:nvPr>
            <p:ph type="body" idx="1"/>
          </p:nvPr>
        </p:nvSpPr>
        <p:spPr>
          <a:xfrm>
            <a:off x="500063" y="2133600"/>
            <a:ext cx="8072437" cy="4114800"/>
          </a:xfrm>
        </p:spPr>
        <p:txBody>
          <a:bodyPr/>
          <a:lstStyle/>
          <a:p>
            <a:pPr eaLnBrk="1" hangingPunct="1">
              <a:lnSpc>
                <a:spcPct val="80000"/>
              </a:lnSpc>
              <a:buFontTx/>
              <a:buNone/>
            </a:pPr>
            <a:r>
              <a:rPr lang="en-GB" sz="2200" dirty="0" smtClean="0">
                <a:latin typeface="Courier New" pitchFamily="49" charset="0"/>
              </a:rPr>
              <a:t>class </a:t>
            </a:r>
            <a:r>
              <a:rPr lang="en-GB" sz="2200" dirty="0" err="1" smtClean="0">
                <a:latin typeface="Courier New" pitchFamily="49" charset="0"/>
              </a:rPr>
              <a:t>MyTask</a:t>
            </a:r>
            <a:r>
              <a:rPr lang="en-GB" sz="2200" dirty="0" smtClean="0">
                <a:latin typeface="Courier New" pitchFamily="49" charset="0"/>
              </a:rPr>
              <a:t> implements Runnable {    </a:t>
            </a:r>
          </a:p>
          <a:p>
            <a:pPr eaLnBrk="1" hangingPunct="1">
              <a:lnSpc>
                <a:spcPct val="80000"/>
              </a:lnSpc>
              <a:buFontTx/>
              <a:buNone/>
            </a:pPr>
            <a:r>
              <a:rPr lang="en-GB" sz="2200" dirty="0" smtClean="0">
                <a:latin typeface="Courier New" pitchFamily="49" charset="0"/>
              </a:rPr>
              <a:t>  private String </a:t>
            </a:r>
            <a:r>
              <a:rPr lang="en-GB" sz="2200" dirty="0" err="1" smtClean="0">
                <a:latin typeface="Courier New" pitchFamily="49" charset="0"/>
              </a:rPr>
              <a:t>threadID</a:t>
            </a:r>
            <a:r>
              <a:rPr lang="en-GB" sz="2200" dirty="0" smtClean="0">
                <a:latin typeface="Courier New" pitchFamily="49" charset="0"/>
              </a:rPr>
              <a:t>;    </a:t>
            </a:r>
          </a:p>
          <a:p>
            <a:pPr eaLnBrk="1" hangingPunct="1">
              <a:lnSpc>
                <a:spcPct val="80000"/>
              </a:lnSpc>
              <a:buFontTx/>
              <a:buNone/>
            </a:pPr>
            <a:r>
              <a:rPr lang="en-GB" sz="2200" dirty="0" smtClean="0">
                <a:latin typeface="Courier New" pitchFamily="49" charset="0"/>
              </a:rPr>
              <a:t>  </a:t>
            </a:r>
            <a:r>
              <a:rPr lang="en-GB" sz="2200" dirty="0" err="1" smtClean="0">
                <a:latin typeface="Courier New" pitchFamily="49" charset="0"/>
              </a:rPr>
              <a:t>MyTask</a:t>
            </a:r>
            <a:r>
              <a:rPr lang="en-GB" sz="2200" dirty="0" smtClean="0">
                <a:latin typeface="Courier New" pitchFamily="49" charset="0"/>
              </a:rPr>
              <a:t>(String s) { </a:t>
            </a:r>
            <a:r>
              <a:rPr lang="en-GB" sz="2200" dirty="0" err="1" smtClean="0">
                <a:latin typeface="Courier New" pitchFamily="49" charset="0"/>
              </a:rPr>
              <a:t>threadID</a:t>
            </a:r>
            <a:r>
              <a:rPr lang="en-GB" sz="2200" dirty="0" smtClean="0">
                <a:latin typeface="Courier New" pitchFamily="49" charset="0"/>
              </a:rPr>
              <a:t>=s; }    </a:t>
            </a:r>
          </a:p>
          <a:p>
            <a:pPr eaLnBrk="1" hangingPunct="1">
              <a:lnSpc>
                <a:spcPct val="80000"/>
              </a:lnSpc>
              <a:buFontTx/>
              <a:buNone/>
            </a:pPr>
            <a:r>
              <a:rPr lang="en-GB" sz="2200" dirty="0" smtClean="0">
                <a:latin typeface="Courier New" pitchFamily="49" charset="0"/>
              </a:rPr>
              <a:t>  public void run() {</a:t>
            </a:r>
          </a:p>
          <a:p>
            <a:pPr eaLnBrk="1" hangingPunct="1">
              <a:lnSpc>
                <a:spcPct val="80000"/>
              </a:lnSpc>
              <a:buFontTx/>
              <a:buNone/>
            </a:pPr>
            <a:r>
              <a:rPr lang="en-GB" sz="2200" dirty="0" smtClean="0">
                <a:latin typeface="Courier New" pitchFamily="49" charset="0"/>
              </a:rPr>
              <a:t>    for (</a:t>
            </a:r>
            <a:r>
              <a:rPr lang="en-GB" sz="2200" dirty="0" err="1" smtClean="0">
                <a:latin typeface="Courier New" pitchFamily="49" charset="0"/>
              </a:rPr>
              <a:t>int</a:t>
            </a:r>
            <a:r>
              <a:rPr lang="en-GB" sz="2200" dirty="0" smtClean="0">
                <a:latin typeface="Courier New" pitchFamily="49" charset="0"/>
              </a:rPr>
              <a:t> </a:t>
            </a:r>
            <a:r>
              <a:rPr lang="en-GB" sz="2200" dirty="0" err="1" smtClean="0">
                <a:latin typeface="Courier New" pitchFamily="49" charset="0"/>
              </a:rPr>
              <a:t>i</a:t>
            </a:r>
            <a:r>
              <a:rPr lang="en-GB" sz="2200" dirty="0" smtClean="0">
                <a:latin typeface="Courier New" pitchFamily="49" charset="0"/>
              </a:rPr>
              <a:t>=0;i&lt;2000;i++){</a:t>
            </a:r>
          </a:p>
          <a:p>
            <a:pPr eaLnBrk="1" hangingPunct="1">
              <a:lnSpc>
                <a:spcPct val="80000"/>
              </a:lnSpc>
              <a:buFontTx/>
              <a:buNone/>
            </a:pPr>
            <a:r>
              <a:rPr lang="en-GB" sz="2200" dirty="0" smtClean="0">
                <a:latin typeface="Courier New" pitchFamily="49" charset="0"/>
              </a:rPr>
              <a:t>      </a:t>
            </a:r>
            <a:r>
              <a:rPr lang="en-GB" sz="2200" dirty="0" err="1" smtClean="0">
                <a:latin typeface="Courier New" pitchFamily="49" charset="0"/>
              </a:rPr>
              <a:t>System.out.println</a:t>
            </a:r>
            <a:r>
              <a:rPr lang="en-GB" sz="2200" dirty="0" smtClean="0">
                <a:latin typeface="Courier New" pitchFamily="49" charset="0"/>
              </a:rPr>
              <a:t>(“Thread ”+ </a:t>
            </a:r>
            <a:r>
              <a:rPr lang="en-GB" sz="2200" dirty="0" err="1" smtClean="0">
                <a:latin typeface="Courier New" pitchFamily="49" charset="0"/>
              </a:rPr>
              <a:t>threadID</a:t>
            </a:r>
            <a:r>
              <a:rPr lang="en-GB" sz="2200" dirty="0" smtClean="0">
                <a:latin typeface="Courier New" pitchFamily="49" charset="0"/>
              </a:rPr>
              <a:t>);</a:t>
            </a:r>
          </a:p>
          <a:p>
            <a:pPr eaLnBrk="1" hangingPunct="1">
              <a:lnSpc>
                <a:spcPct val="80000"/>
              </a:lnSpc>
              <a:buFontTx/>
              <a:buNone/>
            </a:pPr>
            <a:r>
              <a:rPr lang="en-GB" sz="2200" dirty="0" smtClean="0">
                <a:latin typeface="Courier New" pitchFamily="49" charset="0"/>
              </a:rPr>
              <a:t>    }//for</a:t>
            </a:r>
          </a:p>
          <a:p>
            <a:pPr eaLnBrk="1" hangingPunct="1">
              <a:lnSpc>
                <a:spcPct val="80000"/>
              </a:lnSpc>
              <a:buFontTx/>
              <a:buNone/>
            </a:pPr>
            <a:r>
              <a:rPr lang="en-GB" sz="2200" dirty="0" smtClean="0">
                <a:latin typeface="Courier New" pitchFamily="49" charset="0"/>
              </a:rPr>
              <a:t>  }//run    </a:t>
            </a:r>
          </a:p>
          <a:p>
            <a:pPr eaLnBrk="1" hangingPunct="1">
              <a:lnSpc>
                <a:spcPct val="80000"/>
              </a:lnSpc>
              <a:buFontTx/>
              <a:buNone/>
            </a:pPr>
            <a:r>
              <a:rPr lang="en-GB" sz="2200" dirty="0" smtClean="0">
                <a:latin typeface="Courier New" pitchFamily="49" charset="0"/>
              </a:rPr>
              <a:t>} //</a:t>
            </a:r>
            <a:r>
              <a:rPr lang="en-GB" sz="2200" dirty="0" err="1" smtClean="0">
                <a:latin typeface="Courier New" pitchFamily="49" charset="0"/>
              </a:rPr>
              <a:t>MyTask</a:t>
            </a:r>
            <a:r>
              <a:rPr lang="en-GB" sz="2200" dirty="0" smtClean="0">
                <a:latin typeface="Courier New" pitchFamily="49" charset="0"/>
              </a:rPr>
              <a:t/>
            </a:r>
            <a:br>
              <a:rPr lang="en-GB" sz="2200" dirty="0" smtClean="0">
                <a:latin typeface="Courier New" pitchFamily="49" charset="0"/>
              </a:rPr>
            </a:br>
            <a:endParaRPr lang="en-US" sz="2200" dirty="0" smtClean="0">
              <a:latin typeface="Courier New" pitchFamily="49" charset="0"/>
            </a:endParaRPr>
          </a:p>
        </p:txBody>
      </p:sp>
      <p:sp>
        <p:nvSpPr>
          <p:cNvPr id="7" name="Date Placeholder 6"/>
          <p:cNvSpPr>
            <a:spLocks noGrp="1"/>
          </p:cNvSpPr>
          <p:nvPr>
            <p:ph type="dt" sz="half" idx="10"/>
          </p:nvPr>
        </p:nvSpPr>
        <p:spPr/>
        <p:txBody>
          <a:bodyPr/>
          <a:lstStyle/>
          <a:p>
            <a:fld id="{85605DD1-2124-4196-A752-83520BCAD5E3}"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43903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84213" y="333375"/>
            <a:ext cx="7772400" cy="1143000"/>
          </a:xfrm>
          <a:solidFill>
            <a:schemeClr val="bg1">
              <a:lumMod val="95000"/>
            </a:schemeClr>
          </a:solidFill>
        </p:spPr>
        <p:txBody>
          <a:bodyPr>
            <a:normAutofit fontScale="90000"/>
          </a:bodyPr>
          <a:lstStyle/>
          <a:p>
            <a:pPr eaLnBrk="1" hangingPunct="1"/>
            <a:r>
              <a:rPr lang="en-GB" sz="3600" dirty="0" smtClean="0"/>
              <a:t>An example: two threads printing their ids using implementing Runnable</a:t>
            </a:r>
            <a:r>
              <a:rPr lang="en-GB" sz="4000" dirty="0" smtClean="0"/>
              <a:t> </a:t>
            </a:r>
            <a:endParaRPr lang="en-US" sz="4000" dirty="0" smtClean="0"/>
          </a:p>
        </p:txBody>
      </p:sp>
      <p:sp>
        <p:nvSpPr>
          <p:cNvPr id="22534" name="Rectangle 3"/>
          <p:cNvSpPr>
            <a:spLocks noGrp="1" noChangeArrowheads="1"/>
          </p:cNvSpPr>
          <p:nvPr>
            <p:ph type="body" idx="1"/>
          </p:nvPr>
        </p:nvSpPr>
        <p:spPr>
          <a:xfrm>
            <a:off x="684213" y="1557338"/>
            <a:ext cx="7772400" cy="4876800"/>
          </a:xfrm>
        </p:spPr>
        <p:txBody>
          <a:bodyPr/>
          <a:lstStyle/>
          <a:p>
            <a:pPr eaLnBrk="1" hangingPunct="1">
              <a:lnSpc>
                <a:spcPct val="90000"/>
              </a:lnSpc>
              <a:buFontTx/>
              <a:buNone/>
            </a:pPr>
            <a:r>
              <a:rPr lang="en-GB" sz="2400" dirty="0" smtClean="0">
                <a:latin typeface="Courier New" pitchFamily="49" charset="0"/>
              </a:rPr>
              <a:t>public class </a:t>
            </a:r>
            <a:r>
              <a:rPr lang="en-GB" sz="2400" dirty="0" err="1" smtClean="0">
                <a:latin typeface="Courier New" pitchFamily="49" charset="0"/>
              </a:rPr>
              <a:t>SeveralThreads</a:t>
            </a: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public static void main(String[] </a:t>
            </a:r>
            <a:r>
              <a:rPr lang="en-GB" sz="2400" dirty="0" err="1" smtClean="0">
                <a:latin typeface="Courier New" pitchFamily="49" charset="0"/>
              </a:rPr>
              <a:t>args</a:t>
            </a:r>
            <a:r>
              <a:rPr lang="en-GB" sz="2400" dirty="0" smtClean="0">
                <a:latin typeface="Courier New" pitchFamily="49" charset="0"/>
              </a:rPr>
              <a:t>) {</a:t>
            </a:r>
            <a:br>
              <a:rPr lang="en-GB" sz="2400" dirty="0" smtClean="0">
                <a:latin typeface="Courier New" pitchFamily="49" charset="0"/>
              </a:rPr>
            </a:br>
            <a:r>
              <a:rPr lang="en-GB" sz="2400" dirty="0" smtClean="0">
                <a:latin typeface="Courier New" pitchFamily="49" charset="0"/>
              </a:rPr>
              <a:t> </a:t>
            </a:r>
            <a:r>
              <a:rPr lang="en-GB" sz="2400" dirty="0" err="1" smtClean="0">
                <a:latin typeface="Courier New" pitchFamily="49" charset="0"/>
              </a:rPr>
              <a:t>MyTask</a:t>
            </a:r>
            <a:r>
              <a:rPr lang="en-GB" sz="2400" dirty="0" smtClean="0">
                <a:latin typeface="Courier New" pitchFamily="49" charset="0"/>
              </a:rPr>
              <a:t> t1 = new </a:t>
            </a:r>
            <a:r>
              <a:rPr lang="en-GB" sz="2400" dirty="0" err="1" smtClean="0">
                <a:latin typeface="Courier New" pitchFamily="49" charset="0"/>
              </a:rPr>
              <a:t>MyTask</a:t>
            </a:r>
            <a:r>
              <a:rPr lang="en-GB" sz="2400" dirty="0" smtClean="0">
                <a:latin typeface="Courier New" pitchFamily="49" charset="0"/>
              </a:rPr>
              <a:t>("t1");</a:t>
            </a:r>
            <a:br>
              <a:rPr lang="en-GB" sz="2400" dirty="0" smtClean="0">
                <a:latin typeface="Courier New" pitchFamily="49" charset="0"/>
              </a:rPr>
            </a:br>
            <a:r>
              <a:rPr lang="en-GB" sz="2400" dirty="0" smtClean="0">
                <a:latin typeface="Courier New" pitchFamily="49" charset="0"/>
              </a:rPr>
              <a:t> </a:t>
            </a:r>
            <a:r>
              <a:rPr lang="en-GB" sz="2400" dirty="0" err="1" smtClean="0">
                <a:latin typeface="Courier New" pitchFamily="49" charset="0"/>
              </a:rPr>
              <a:t>MyTask</a:t>
            </a:r>
            <a:r>
              <a:rPr lang="en-GB" sz="2400" dirty="0" smtClean="0">
                <a:latin typeface="Courier New" pitchFamily="49" charset="0"/>
              </a:rPr>
              <a:t> t2 = new </a:t>
            </a:r>
            <a:r>
              <a:rPr lang="en-GB" sz="2400" dirty="0" err="1" smtClean="0">
                <a:latin typeface="Courier New" pitchFamily="49" charset="0"/>
              </a:rPr>
              <a:t>MyTask</a:t>
            </a:r>
            <a:r>
              <a:rPr lang="en-GB" sz="2400" dirty="0" smtClean="0">
                <a:latin typeface="Courier New" pitchFamily="49" charset="0"/>
              </a:rPr>
              <a:t>("t2");</a:t>
            </a:r>
            <a:br>
              <a:rPr lang="en-GB" sz="2400" dirty="0" smtClean="0">
                <a:latin typeface="Courier New" pitchFamily="49" charset="0"/>
              </a:rPr>
            </a:br>
            <a:endParaRPr lang="en-GB" sz="2400" dirty="0" smtClean="0">
              <a:latin typeface="Courier New" pitchFamily="49" charset="0"/>
            </a:endParaRPr>
          </a:p>
          <a:p>
            <a:pPr eaLnBrk="1" hangingPunct="1">
              <a:lnSpc>
                <a:spcPct val="90000"/>
              </a:lnSpc>
              <a:buFontTx/>
              <a:buNone/>
            </a:pPr>
            <a:r>
              <a:rPr lang="en-GB" sz="2400" dirty="0" smtClean="0">
                <a:latin typeface="Courier New" pitchFamily="49" charset="0"/>
              </a:rPr>
              <a:t>   </a:t>
            </a:r>
            <a:r>
              <a:rPr lang="en-GB" sz="2400" dirty="0" smtClean="0">
                <a:solidFill>
                  <a:srgbClr val="FF0000"/>
                </a:solidFill>
                <a:latin typeface="Courier New" pitchFamily="49" charset="0"/>
              </a:rPr>
              <a:t>Thread tt1=new Thread(t1);</a:t>
            </a:r>
          </a:p>
          <a:p>
            <a:pPr eaLnBrk="1" hangingPunct="1">
              <a:lnSpc>
                <a:spcPct val="90000"/>
              </a:lnSpc>
              <a:buFontTx/>
              <a:buNone/>
            </a:pPr>
            <a:r>
              <a:rPr lang="en-GB" sz="2400" dirty="0" smtClean="0">
                <a:solidFill>
                  <a:srgbClr val="FF0000"/>
                </a:solidFill>
                <a:latin typeface="Courier New" pitchFamily="49" charset="0"/>
              </a:rPr>
              <a:t>   Thread tt2=new Thread(t2);</a:t>
            </a:r>
          </a:p>
          <a:p>
            <a:pPr eaLnBrk="1" hangingPunct="1">
              <a:lnSpc>
                <a:spcPct val="90000"/>
              </a:lnSpc>
              <a:buFontTx/>
              <a:buNone/>
            </a:pP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tt1.start();</a:t>
            </a:r>
            <a:br>
              <a:rPr lang="en-GB" sz="2400" dirty="0" smtClean="0">
                <a:latin typeface="Courier New" pitchFamily="49" charset="0"/>
              </a:rPr>
            </a:br>
            <a:r>
              <a:rPr lang="en-GB" sz="2400" dirty="0" smtClean="0">
                <a:latin typeface="Courier New" pitchFamily="49" charset="0"/>
              </a:rPr>
              <a:t>  tt2.start();</a:t>
            </a:r>
            <a:br>
              <a:rPr lang="en-GB" sz="2400" dirty="0" smtClean="0">
                <a:latin typeface="Courier New" pitchFamily="49" charset="0"/>
              </a:rPr>
            </a:br>
            <a:r>
              <a:rPr lang="en-GB" sz="2400" dirty="0" smtClean="0">
                <a:latin typeface="Courier New" pitchFamily="49" charset="0"/>
              </a:rPr>
              <a:t>}//main</a:t>
            </a:r>
          </a:p>
          <a:p>
            <a:pPr eaLnBrk="1" hangingPunct="1">
              <a:lnSpc>
                <a:spcPct val="90000"/>
              </a:lnSpc>
              <a:buFontTx/>
              <a:buNone/>
            </a:pPr>
            <a:r>
              <a:rPr lang="en-GB" sz="2400" dirty="0" smtClean="0">
                <a:latin typeface="Courier New" pitchFamily="49" charset="0"/>
              </a:rPr>
              <a:t>}//</a:t>
            </a:r>
            <a:r>
              <a:rPr lang="en-GB" sz="2400" dirty="0" err="1" smtClean="0">
                <a:latin typeface="Courier New" pitchFamily="49" charset="0"/>
              </a:rPr>
              <a:t>SeveralThreads</a:t>
            </a:r>
            <a:endParaRPr lang="en-US" sz="2400" dirty="0" smtClean="0">
              <a:latin typeface="Courier New" pitchFamily="49" charset="0"/>
            </a:endParaRPr>
          </a:p>
        </p:txBody>
      </p:sp>
      <p:sp>
        <p:nvSpPr>
          <p:cNvPr id="22535" name="TextBox 6"/>
          <p:cNvSpPr txBox="1">
            <a:spLocks noChangeArrowheads="1"/>
          </p:cNvSpPr>
          <p:nvPr/>
        </p:nvSpPr>
        <p:spPr bwMode="auto">
          <a:xfrm>
            <a:off x="6357938" y="3786188"/>
            <a:ext cx="2286000" cy="22463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t>Implement Runnable is better than extend Thread. Why?</a:t>
            </a:r>
          </a:p>
        </p:txBody>
      </p:sp>
      <p:sp>
        <p:nvSpPr>
          <p:cNvPr id="7" name="Date Placeholder 6"/>
          <p:cNvSpPr>
            <a:spLocks noGrp="1"/>
          </p:cNvSpPr>
          <p:nvPr>
            <p:ph type="dt" sz="half" idx="10"/>
          </p:nvPr>
        </p:nvSpPr>
        <p:spPr/>
        <p:txBody>
          <a:bodyPr/>
          <a:lstStyle/>
          <a:p>
            <a:fld id="{8DB7235C-817D-48F8-9A9B-EC56589BD0AF}"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49479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Implementing Runnable or Extending Thread</a:t>
            </a:r>
            <a:endParaRPr lang="en-US" sz="4000" dirty="0" smtClean="0"/>
          </a:p>
        </p:txBody>
      </p:sp>
      <p:sp>
        <p:nvSpPr>
          <p:cNvPr id="23558" name="Rectangle 3"/>
          <p:cNvSpPr>
            <a:spLocks noGrp="1" noChangeArrowheads="1"/>
          </p:cNvSpPr>
          <p:nvPr>
            <p:ph type="body" idx="1"/>
          </p:nvPr>
        </p:nvSpPr>
        <p:spPr/>
        <p:txBody>
          <a:bodyPr/>
          <a:lstStyle/>
          <a:p>
            <a:pPr eaLnBrk="1" hangingPunct="1"/>
            <a:endParaRPr lang="en-GB" sz="2800" dirty="0" smtClean="0"/>
          </a:p>
          <a:p>
            <a:pPr eaLnBrk="1" hangingPunct="1"/>
            <a:r>
              <a:rPr lang="en-GB" sz="2800" dirty="0" smtClean="0"/>
              <a:t>Use </a:t>
            </a:r>
            <a:r>
              <a:rPr lang="en-GB" sz="2800" dirty="0" smtClean="0">
                <a:latin typeface="Courier New" pitchFamily="49" charset="0"/>
              </a:rPr>
              <a:t>Runnable</a:t>
            </a:r>
            <a:r>
              <a:rPr lang="en-GB" sz="2800" dirty="0" smtClean="0"/>
              <a:t> if need to extend another class</a:t>
            </a:r>
          </a:p>
          <a:p>
            <a:pPr lvl="1" eaLnBrk="1" hangingPunct="1">
              <a:buFont typeface="Arial" pitchFamily="34" charset="0"/>
              <a:buChar char="•"/>
            </a:pPr>
            <a:r>
              <a:rPr lang="en-GB" sz="2400" dirty="0" smtClean="0">
                <a:latin typeface="Courier New" pitchFamily="49" charset="0"/>
                <a:cs typeface="Courier New" pitchFamily="49" charset="0"/>
              </a:rPr>
              <a:t>Class </a:t>
            </a:r>
            <a:r>
              <a:rPr lang="en-GB" sz="2400" dirty="0" err="1" smtClean="0">
                <a:latin typeface="Courier New" pitchFamily="49" charset="0"/>
                <a:cs typeface="Courier New" pitchFamily="49" charset="0"/>
              </a:rPr>
              <a:t>MyTask</a:t>
            </a:r>
            <a:r>
              <a:rPr lang="en-GB" sz="2400" dirty="0" smtClean="0">
                <a:latin typeface="Courier New" pitchFamily="49" charset="0"/>
                <a:cs typeface="Courier New" pitchFamily="49" charset="0"/>
              </a:rPr>
              <a:t> extends </a:t>
            </a:r>
            <a:r>
              <a:rPr lang="en-GB" sz="2400" dirty="0" err="1" smtClean="0">
                <a:latin typeface="Courier New" pitchFamily="49" charset="0"/>
                <a:cs typeface="Courier New" pitchFamily="49" charset="0"/>
              </a:rPr>
              <a:t>AnotherClass</a:t>
            </a:r>
            <a:r>
              <a:rPr lang="en-GB" sz="2400" dirty="0" smtClean="0">
                <a:latin typeface="Courier New" pitchFamily="49" charset="0"/>
                <a:cs typeface="Courier New" pitchFamily="49" charset="0"/>
              </a:rPr>
              <a:t> implements Runnable</a:t>
            </a:r>
          </a:p>
          <a:p>
            <a:pPr eaLnBrk="1" hangingPunct="1"/>
            <a:r>
              <a:rPr lang="en-GB" sz="2800" dirty="0" smtClean="0"/>
              <a:t>If we only want to define the </a:t>
            </a:r>
            <a:r>
              <a:rPr lang="en-GB" sz="2800" dirty="0" smtClean="0">
                <a:latin typeface="Courier New" pitchFamily="49" charset="0"/>
                <a:cs typeface="Courier New" pitchFamily="49" charset="0"/>
              </a:rPr>
              <a:t>run() </a:t>
            </a:r>
            <a:r>
              <a:rPr lang="en-GB" sz="2800" dirty="0" smtClean="0"/>
              <a:t>method, not using the other thread methods</a:t>
            </a:r>
          </a:p>
          <a:p>
            <a:pPr eaLnBrk="1" hangingPunct="1"/>
            <a:r>
              <a:rPr lang="en-US" sz="2800" dirty="0" smtClean="0"/>
              <a:t>Decoupling the logic, i.e. print id, from the thread workhorse.</a:t>
            </a:r>
            <a:endParaRPr lang="en-GB" sz="2800" dirty="0" smtClean="0"/>
          </a:p>
          <a:p>
            <a:pPr eaLnBrk="1" hangingPunct="1"/>
            <a:endParaRPr lang="en-US" dirty="0" smtClean="0"/>
          </a:p>
        </p:txBody>
      </p:sp>
      <p:sp>
        <p:nvSpPr>
          <p:cNvPr id="7" name="Date Placeholder 6"/>
          <p:cNvSpPr>
            <a:spLocks noGrp="1"/>
          </p:cNvSpPr>
          <p:nvPr>
            <p:ph type="dt" sz="half" idx="10"/>
          </p:nvPr>
        </p:nvSpPr>
        <p:spPr/>
        <p:txBody>
          <a:bodyPr/>
          <a:lstStyle/>
          <a:p>
            <a:fld id="{86D28C94-CCBC-4CDF-8E0E-42A75F87D3DD}"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13735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Threads Concept</a:t>
            </a:r>
            <a:endParaRPr lang="en-GB"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810057"/>
            <a:ext cx="7772400" cy="384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5"/>
          <p:cNvSpPr txBox="1">
            <a:spLocks noChangeArrowheads="1"/>
          </p:cNvSpPr>
          <p:nvPr/>
        </p:nvSpPr>
        <p:spPr bwMode="auto">
          <a:xfrm>
            <a:off x="1219200" y="1905000"/>
            <a:ext cx="16764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600" dirty="0"/>
              <a:t>Multiple threads on multiple CPUs</a:t>
            </a:r>
          </a:p>
        </p:txBody>
      </p:sp>
      <p:sp>
        <p:nvSpPr>
          <p:cNvPr id="9" name="Text Box 6"/>
          <p:cNvSpPr txBox="1">
            <a:spLocks noChangeArrowheads="1"/>
          </p:cNvSpPr>
          <p:nvPr/>
        </p:nvSpPr>
        <p:spPr bwMode="auto">
          <a:xfrm>
            <a:off x="1104900" y="3810000"/>
            <a:ext cx="1905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600" dirty="0"/>
              <a:t>Multiple threads sharing a single CPU</a:t>
            </a:r>
          </a:p>
        </p:txBody>
      </p:sp>
      <p:sp>
        <p:nvSpPr>
          <p:cNvPr id="12" name="Date Placeholder 11"/>
          <p:cNvSpPr>
            <a:spLocks noGrp="1"/>
          </p:cNvSpPr>
          <p:nvPr>
            <p:ph type="dt" sz="half" idx="10"/>
          </p:nvPr>
        </p:nvSpPr>
        <p:spPr/>
        <p:txBody>
          <a:bodyPr/>
          <a:lstStyle/>
          <a:p>
            <a:fld id="{C6059B29-6298-4899-B3E5-95CFBCA69A6A}" type="datetime3">
              <a:rPr lang="en-US" smtClean="0"/>
              <a:t>13 September 2016</a:t>
            </a:fld>
            <a:endParaRPr lang="en-US"/>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26848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solidFill>
            <a:schemeClr val="bg1">
              <a:lumMod val="95000"/>
            </a:schemeClr>
          </a:solidFill>
        </p:spPr>
        <p:txBody>
          <a:bodyPr/>
          <a:lstStyle/>
          <a:p>
            <a:pPr eaLnBrk="1" hangingPunct="1"/>
            <a:r>
              <a:rPr lang="en-GB" dirty="0" smtClean="0"/>
              <a:t>Life cycle of a thread</a:t>
            </a:r>
          </a:p>
        </p:txBody>
      </p:sp>
      <p:sp>
        <p:nvSpPr>
          <p:cNvPr id="16390" name="Rectangle 3"/>
          <p:cNvSpPr>
            <a:spLocks noGrp="1" noChangeArrowheads="1"/>
          </p:cNvSpPr>
          <p:nvPr>
            <p:ph type="body" idx="1"/>
          </p:nvPr>
        </p:nvSpPr>
        <p:spPr/>
        <p:txBody>
          <a:bodyPr/>
          <a:lstStyle/>
          <a:p>
            <a:pPr eaLnBrk="1" hangingPunct="1"/>
            <a:endParaRPr lang="en-GB" sz="2800" dirty="0" smtClean="0"/>
          </a:p>
          <a:p>
            <a:pPr eaLnBrk="1" hangingPunct="1"/>
            <a:r>
              <a:rPr lang="en-GB" sz="2800" dirty="0" smtClean="0"/>
              <a:t>A thread can be in one of these states once it is created: </a:t>
            </a:r>
            <a:r>
              <a:rPr lang="en-GB" sz="2800" dirty="0" smtClean="0">
                <a:solidFill>
                  <a:srgbClr val="FF0000"/>
                </a:solidFill>
              </a:rPr>
              <a:t>ready, running, blocked, finish</a:t>
            </a:r>
          </a:p>
          <a:p>
            <a:pPr eaLnBrk="1" hangingPunct="1"/>
            <a:r>
              <a:rPr lang="en-GB" sz="2800" dirty="0" smtClean="0"/>
              <a:t>A ready thread is runnable, but not running, it needs allocation of CPU time.</a:t>
            </a:r>
          </a:p>
          <a:p>
            <a:pPr eaLnBrk="1" hangingPunct="1"/>
            <a:r>
              <a:rPr lang="en-GB" sz="2800" dirty="0" smtClean="0"/>
              <a:t>Common ways for a running thread to become blocked include: waiting for I/O, sleep</a:t>
            </a:r>
          </a:p>
          <a:p>
            <a:pPr eaLnBrk="1" hangingPunct="1"/>
            <a:r>
              <a:rPr lang="en-GB" sz="2800" dirty="0" smtClean="0"/>
              <a:t>A common way for a thread to finish is when it  completes its execution of the run() method</a:t>
            </a:r>
          </a:p>
          <a:p>
            <a:pPr eaLnBrk="1" hangingPunct="1"/>
            <a:endParaRPr lang="en-GB" sz="2800" dirty="0" smtClean="0"/>
          </a:p>
        </p:txBody>
      </p:sp>
      <p:sp>
        <p:nvSpPr>
          <p:cNvPr id="7" name="Date Placeholder 6"/>
          <p:cNvSpPr>
            <a:spLocks noGrp="1"/>
          </p:cNvSpPr>
          <p:nvPr>
            <p:ph type="dt" sz="half" idx="10"/>
          </p:nvPr>
        </p:nvSpPr>
        <p:spPr/>
        <p:txBody>
          <a:bodyPr/>
          <a:lstStyle/>
          <a:p>
            <a:fld id="{4A1D50B6-52D4-4536-969B-82F1BD34B9A3}"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15423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The Thread Class </a:t>
            </a:r>
            <a:endParaRPr lang="en-GB"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785519"/>
            <a:ext cx="7772400" cy="389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ate Placeholder 9"/>
          <p:cNvSpPr>
            <a:spLocks noGrp="1"/>
          </p:cNvSpPr>
          <p:nvPr>
            <p:ph type="dt" sz="half" idx="10"/>
          </p:nvPr>
        </p:nvSpPr>
        <p:spPr/>
        <p:txBody>
          <a:bodyPr/>
          <a:lstStyle/>
          <a:p>
            <a:fld id="{B3482639-DBB7-42D8-AB3A-0783DEFCDB0C}" type="datetime3">
              <a:rPr lang="en-US" smtClean="0"/>
              <a:t>13 September 2016</a:t>
            </a:fld>
            <a:endParaRPr lang="en-US"/>
          </a:p>
        </p:txBody>
      </p:sp>
      <p:sp>
        <p:nvSpPr>
          <p:cNvPr id="11" name="Footer Placeholder 10"/>
          <p:cNvSpPr>
            <a:spLocks noGrp="1"/>
          </p:cNvSpPr>
          <p:nvPr>
            <p:ph type="ftr" sz="quarter" idx="11"/>
          </p:nvPr>
        </p:nvSpPr>
        <p:spPr/>
        <p:txBody>
          <a:bodyPr/>
          <a:lstStyle/>
          <a:p>
            <a:r>
              <a:rPr lang="en-US" smtClean="0"/>
              <a:t>UFCFB6-30-2 OOSD</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152400"/>
            <a:ext cx="8763000" cy="762000"/>
          </a:xfrm>
          <a:solidFill>
            <a:schemeClr val="bg1">
              <a:lumMod val="95000"/>
            </a:schemeClr>
          </a:solidFill>
        </p:spPr>
        <p:txBody>
          <a:bodyPr/>
          <a:lstStyle/>
          <a:p>
            <a:r>
              <a:rPr lang="en-US" sz="4000" dirty="0"/>
              <a:t>The Static sleep(milliseconds) Method</a:t>
            </a:r>
            <a:endParaRPr lang="en-US" sz="4000" b="1" dirty="0">
              <a:latin typeface="Courier" charset="0"/>
            </a:endParaRPr>
          </a:p>
        </p:txBody>
      </p:sp>
      <p:sp>
        <p:nvSpPr>
          <p:cNvPr id="297987" name="Rectangle 3"/>
          <p:cNvSpPr>
            <a:spLocks noGrp="1" noChangeArrowheads="1"/>
          </p:cNvSpPr>
          <p:nvPr>
            <p:ph type="body" idx="1"/>
          </p:nvPr>
        </p:nvSpPr>
        <p:spPr>
          <a:xfrm>
            <a:off x="228600" y="990600"/>
            <a:ext cx="8763000" cy="5334000"/>
          </a:xfrm>
        </p:spPr>
        <p:txBody>
          <a:bodyPr/>
          <a:lstStyle/>
          <a:p>
            <a:pPr marL="0" indent="0">
              <a:lnSpc>
                <a:spcPct val="90000"/>
              </a:lnSpc>
              <a:spcBef>
                <a:spcPct val="0"/>
              </a:spcBef>
              <a:buFont typeface="Monotype Sorts" pitchFamily="2" charset="2"/>
              <a:buNone/>
            </a:pPr>
            <a:r>
              <a:rPr lang="en-US" sz="2400" dirty="0">
                <a:cs typeface="Times New Roman" pitchFamily="18" charset="0"/>
              </a:rPr>
              <a:t>The sleep(long mills) method puts the thread to sleep for the specified time in milliseconds. For example, </a:t>
            </a:r>
            <a:endParaRPr lang="en-US" sz="2400" dirty="0" smtClean="0">
              <a:cs typeface="Times New Roman" pitchFamily="18" charset="0"/>
            </a:endParaRPr>
          </a:p>
          <a:p>
            <a:pPr marL="0" indent="0">
              <a:lnSpc>
                <a:spcPct val="90000"/>
              </a:lnSpc>
              <a:spcBef>
                <a:spcPct val="0"/>
              </a:spcBef>
              <a:buFont typeface="Monotype Sorts" pitchFamily="2" charset="2"/>
              <a:buNone/>
            </a:pPr>
            <a:endParaRPr lang="en-US" sz="2400" dirty="0">
              <a:cs typeface="Times New Roman" pitchFamily="18" charset="0"/>
            </a:endParaRPr>
          </a:p>
          <a:p>
            <a:pPr marL="625475" lvl="1" indent="-112713">
              <a:lnSpc>
                <a:spcPct val="90000"/>
              </a:lnSpc>
              <a:spcBef>
                <a:spcPct val="0"/>
              </a:spcBef>
              <a:buFontTx/>
              <a:buNone/>
            </a:pPr>
            <a:r>
              <a:rPr lang="en-US" sz="2000" dirty="0">
                <a:latin typeface="Courier New" pitchFamily="49" charset="0"/>
                <a:cs typeface="Times New Roman" pitchFamily="18" charset="0"/>
              </a:rPr>
              <a:t>public void run() {</a:t>
            </a:r>
          </a:p>
          <a:p>
            <a:pPr marL="625475" lvl="1" indent="-112713">
              <a:lnSpc>
                <a:spcPct val="90000"/>
              </a:lnSpc>
              <a:spcBef>
                <a:spcPct val="0"/>
              </a:spcBef>
              <a:buFontTx/>
              <a:buNone/>
            </a:pPr>
            <a:r>
              <a:rPr lang="en-US" sz="2000" dirty="0">
                <a:latin typeface="Courier New" pitchFamily="49" charset="0"/>
                <a:cs typeface="Times New Roman" pitchFamily="18" charset="0"/>
              </a:rPr>
              <a:t>  for (</a:t>
            </a:r>
            <a:r>
              <a:rPr lang="en-US" sz="2000" dirty="0" err="1">
                <a:latin typeface="Courier New" pitchFamily="49" charset="0"/>
                <a:cs typeface="Times New Roman" pitchFamily="18" charset="0"/>
              </a:rPr>
              <a:t>int</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 1;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&lt;= </a:t>
            </a:r>
            <a:r>
              <a:rPr lang="en-US" sz="2000" dirty="0" err="1">
                <a:latin typeface="Courier New" pitchFamily="49" charset="0"/>
                <a:cs typeface="Times New Roman" pitchFamily="18" charset="0"/>
              </a:rPr>
              <a:t>lastNum</a:t>
            </a: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    </a:t>
            </a:r>
            <a:r>
              <a:rPr lang="en-US" sz="2000" dirty="0" err="1">
                <a:latin typeface="Courier New" pitchFamily="49" charset="0"/>
                <a:cs typeface="Times New Roman" pitchFamily="18" charset="0"/>
              </a:rPr>
              <a:t>System.out.print</a:t>
            </a:r>
            <a:r>
              <a:rPr lang="en-US" sz="2000" dirty="0">
                <a:latin typeface="Courier New" pitchFamily="49" charset="0"/>
                <a:cs typeface="Times New Roman" pitchFamily="18" charset="0"/>
              </a:rPr>
              <a:t>(" " + </a:t>
            </a:r>
            <a:r>
              <a:rPr lang="en-US" sz="2000" dirty="0" err="1">
                <a:latin typeface="Courier New" pitchFamily="49" charset="0"/>
                <a:cs typeface="Times New Roman" pitchFamily="18" charset="0"/>
              </a:rPr>
              <a:t>i</a:t>
            </a:r>
            <a:r>
              <a:rPr lang="en-US" sz="2000" dirty="0">
                <a:latin typeface="Courier New" pitchFamily="49" charset="0"/>
                <a:cs typeface="Times New Roman" pitchFamily="18" charset="0"/>
              </a:rPr>
              <a:t>);</a:t>
            </a:r>
          </a:p>
          <a:p>
            <a:pPr marL="625475" lvl="1" indent="-112713">
              <a:lnSpc>
                <a:spcPct val="90000"/>
              </a:lnSpc>
              <a:spcBef>
                <a:spcPct val="0"/>
              </a:spcBef>
              <a:buFontTx/>
              <a:buNone/>
            </a:pPr>
            <a:r>
              <a:rPr lang="en-US" sz="2000" dirty="0">
                <a:latin typeface="Courier New" pitchFamily="49" charset="0"/>
                <a:cs typeface="Times New Roman" pitchFamily="18" charset="0"/>
              </a:rPr>
              <a:t>    </a:t>
            </a:r>
            <a:r>
              <a:rPr lang="en-US" sz="2000" dirty="0">
                <a:solidFill>
                  <a:srgbClr val="FF3300"/>
                </a:solidFill>
                <a:latin typeface="Courier New" pitchFamily="49" charset="0"/>
                <a:cs typeface="Times New Roman" pitchFamily="18" charset="0"/>
              </a:rPr>
              <a:t>try {</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r>
              <a:rPr lang="en-US" sz="2000" dirty="0">
                <a:solidFill>
                  <a:srgbClr val="7030A0"/>
                </a:solidFill>
                <a:latin typeface="Courier New" pitchFamily="49" charset="0"/>
                <a:cs typeface="Times New Roman" pitchFamily="18" charset="0"/>
              </a:rPr>
              <a:t>if (</a:t>
            </a:r>
            <a:r>
              <a:rPr lang="en-US" sz="2000" dirty="0" err="1">
                <a:solidFill>
                  <a:srgbClr val="7030A0"/>
                </a:solidFill>
                <a:latin typeface="Courier New" pitchFamily="49" charset="0"/>
                <a:cs typeface="Times New Roman" pitchFamily="18" charset="0"/>
              </a:rPr>
              <a:t>i</a:t>
            </a:r>
            <a:r>
              <a:rPr lang="en-US" sz="2000" dirty="0">
                <a:solidFill>
                  <a:srgbClr val="7030A0"/>
                </a:solidFill>
                <a:latin typeface="Courier New" pitchFamily="49" charset="0"/>
                <a:cs typeface="Times New Roman" pitchFamily="18" charset="0"/>
              </a:rPr>
              <a:t> &gt;= 50) </a:t>
            </a:r>
            <a:r>
              <a:rPr lang="en-US" sz="2000" dirty="0" err="1" smtClean="0">
                <a:solidFill>
                  <a:srgbClr val="7030A0"/>
                </a:solidFill>
                <a:latin typeface="Courier New" pitchFamily="49" charset="0"/>
                <a:cs typeface="Times New Roman" pitchFamily="18" charset="0"/>
              </a:rPr>
              <a:t>Thread.sleep</a:t>
            </a:r>
            <a:r>
              <a:rPr lang="en-US" sz="2000" dirty="0" smtClean="0">
                <a:solidFill>
                  <a:srgbClr val="7030A0"/>
                </a:solidFill>
                <a:latin typeface="Courier New" pitchFamily="49" charset="0"/>
                <a:cs typeface="Times New Roman" pitchFamily="18" charset="0"/>
              </a:rPr>
              <a:t>(100);</a:t>
            </a:r>
            <a:endParaRPr lang="en-US" sz="2000" dirty="0">
              <a:solidFill>
                <a:srgbClr val="7030A0"/>
              </a:solidFill>
              <a:latin typeface="Courier New" pitchFamily="49" charset="0"/>
              <a:cs typeface="Times New Roman" pitchFamily="18" charset="0"/>
            </a:endParaRP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catch (</a:t>
            </a:r>
            <a:r>
              <a:rPr lang="en-US" sz="2000" dirty="0" err="1">
                <a:solidFill>
                  <a:srgbClr val="FF3300"/>
                </a:solidFill>
                <a:latin typeface="Courier New" pitchFamily="49" charset="0"/>
                <a:cs typeface="Times New Roman" pitchFamily="18" charset="0"/>
              </a:rPr>
              <a:t>InterruptedException</a:t>
            </a:r>
            <a:r>
              <a:rPr lang="en-US" sz="2000" dirty="0">
                <a:solidFill>
                  <a:srgbClr val="FF3300"/>
                </a:solidFill>
                <a:latin typeface="Courier New" pitchFamily="49" charset="0"/>
                <a:cs typeface="Times New Roman" pitchFamily="18" charset="0"/>
              </a:rPr>
              <a:t> ex) </a:t>
            </a:r>
            <a:r>
              <a:rPr lang="en-US" sz="2000" dirty="0" smtClean="0">
                <a:solidFill>
                  <a:srgbClr val="FF3300"/>
                </a:solidFill>
                <a:latin typeface="Courier New" pitchFamily="49" charset="0"/>
                <a:cs typeface="Times New Roman" pitchFamily="18" charset="0"/>
              </a:rPr>
              <a:t>{</a:t>
            </a: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r>
              <a:rPr lang="en-US" sz="2000" dirty="0" smtClean="0">
                <a:solidFill>
                  <a:srgbClr val="FF3300"/>
                </a:solidFill>
                <a:latin typeface="Courier New" pitchFamily="49" charset="0"/>
                <a:cs typeface="Times New Roman" pitchFamily="18" charset="0"/>
              </a:rPr>
              <a:t>   	…</a:t>
            </a:r>
            <a:endParaRPr lang="en-US" sz="2000" dirty="0">
              <a:solidFill>
                <a:srgbClr val="FF3300"/>
              </a:solidFill>
              <a:latin typeface="Courier New" pitchFamily="49" charset="0"/>
              <a:cs typeface="Times New Roman" pitchFamily="18" charset="0"/>
            </a:endParaRPr>
          </a:p>
          <a:p>
            <a:pPr marL="625475" lvl="1" indent="-112713">
              <a:lnSpc>
                <a:spcPct val="90000"/>
              </a:lnSpc>
              <a:spcBef>
                <a:spcPct val="0"/>
              </a:spcBef>
              <a:buFontTx/>
              <a:buNone/>
            </a:pPr>
            <a:r>
              <a:rPr lang="en-US" sz="2000" dirty="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  }</a:t>
            </a:r>
          </a:p>
          <a:p>
            <a:pPr marL="625475" lvl="1" indent="-112713">
              <a:lnSpc>
                <a:spcPct val="90000"/>
              </a:lnSpc>
              <a:spcBef>
                <a:spcPct val="0"/>
              </a:spcBef>
              <a:buFontTx/>
              <a:buNone/>
            </a:pPr>
            <a:r>
              <a:rPr lang="en-US" sz="2000" dirty="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sz="2400" dirty="0">
                <a:cs typeface="Times New Roman" pitchFamily="18" charset="0"/>
              </a:rPr>
              <a:t> </a:t>
            </a:r>
          </a:p>
          <a:p>
            <a:pPr marL="0" indent="0">
              <a:lnSpc>
                <a:spcPct val="90000"/>
              </a:lnSpc>
              <a:spcBef>
                <a:spcPct val="0"/>
              </a:spcBef>
              <a:buFont typeface="Monotype Sorts" pitchFamily="2" charset="2"/>
              <a:buNone/>
            </a:pPr>
            <a:r>
              <a:rPr lang="en-US" sz="2400" dirty="0">
                <a:cs typeface="Times New Roman" pitchFamily="18" charset="0"/>
              </a:rPr>
              <a:t>Every time a number (&gt;= 50) is printed, the </a:t>
            </a:r>
            <a:r>
              <a:rPr lang="en-US" sz="2400" dirty="0" smtClean="0">
                <a:cs typeface="Times New Roman" pitchFamily="18" charset="0"/>
              </a:rPr>
              <a:t>thread </a:t>
            </a:r>
            <a:r>
              <a:rPr lang="en-US" sz="2400" dirty="0">
                <a:cs typeface="Times New Roman" pitchFamily="18" charset="0"/>
              </a:rPr>
              <a:t>is put to sleep for 1 millisecond. </a:t>
            </a:r>
          </a:p>
        </p:txBody>
      </p:sp>
      <p:sp>
        <p:nvSpPr>
          <p:cNvPr id="8" name="Date Placeholder 7"/>
          <p:cNvSpPr>
            <a:spLocks noGrp="1"/>
          </p:cNvSpPr>
          <p:nvPr>
            <p:ph type="dt" sz="half" idx="10"/>
          </p:nvPr>
        </p:nvSpPr>
        <p:spPr/>
        <p:txBody>
          <a:bodyPr/>
          <a:lstStyle/>
          <a:p>
            <a:fld id="{422B191A-C99A-4653-B6E9-0CC3CB193DF6}"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37320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dirty="0"/>
              <a:t>The join() Method</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p:txBody>
          <a:bodyPr>
            <a:normAutofit fontScale="92500"/>
          </a:bodyPr>
          <a:lstStyle/>
          <a:p>
            <a:r>
              <a:rPr lang="en-US" dirty="0">
                <a:cs typeface="Times New Roman" pitchFamily="18" charset="0"/>
              </a:rPr>
              <a:t>You can use the join() method to force one thread to wait for another thread to </a:t>
            </a:r>
            <a:r>
              <a:rPr lang="en-US" dirty="0" smtClean="0">
                <a:cs typeface="Times New Roman" pitchFamily="18" charset="0"/>
              </a:rPr>
              <a:t>finish.</a:t>
            </a:r>
          </a:p>
          <a:p>
            <a:r>
              <a:rPr lang="en-GB" dirty="0" smtClean="0"/>
              <a:t>The</a:t>
            </a:r>
            <a:r>
              <a:rPr lang="en-GB" dirty="0"/>
              <a:t> join method allows one thread to wait for the completion of another. If t is a Thread object whose thread is currently executing,</a:t>
            </a:r>
          </a:p>
          <a:p>
            <a:r>
              <a:rPr lang="en-GB" dirty="0" err="1"/>
              <a:t>t.join</a:t>
            </a:r>
            <a:r>
              <a:rPr lang="en-GB" dirty="0"/>
              <a:t>(); </a:t>
            </a:r>
          </a:p>
          <a:p>
            <a:r>
              <a:rPr lang="en-GB" dirty="0"/>
              <a:t>causes the current thread to pause execution until t's thread terminates. </a:t>
            </a:r>
            <a:endParaRPr lang="en-GB" dirty="0" smtClean="0"/>
          </a:p>
          <a:p>
            <a:r>
              <a:rPr lang="en-GB" dirty="0" smtClean="0"/>
              <a:t>Overloads </a:t>
            </a:r>
            <a:r>
              <a:rPr lang="en-GB" dirty="0"/>
              <a:t>of join allow the programmer to specify a waiting period. However, as with sleep, join is dependent on the OS for timing, so you should not assume that join will wait exactly as long as you specify.</a:t>
            </a:r>
          </a:p>
          <a:p>
            <a:endParaRPr lang="en-GB" dirty="0"/>
          </a:p>
        </p:txBody>
      </p:sp>
    </p:spTree>
    <p:extLst>
      <p:ext uri="{BB962C8B-B14F-4D97-AF65-F5344CB8AC3E}">
        <p14:creationId xmlns:p14="http://schemas.microsoft.com/office/powerpoint/2010/main" val="4262586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Example - Printings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dirty="0" smtClean="0"/>
              <a:t>UFCFB6-30-2 OOSD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sz="quarter" idx="1"/>
          </p:nvPr>
        </p:nvSpPr>
        <p:spPr>
          <a:xfrm>
            <a:off x="228600" y="1684534"/>
            <a:ext cx="3048000" cy="4343400"/>
          </a:xfrm>
          <a:ln>
            <a:solidFill>
              <a:schemeClr val="tx1"/>
            </a:solidFill>
          </a:ln>
        </p:spPr>
        <p:txBody>
          <a:bodyPr>
            <a:normAutofit/>
          </a:bodyPr>
          <a:lstStyle/>
          <a:p>
            <a:endParaRPr lang="en-GB" dirty="0"/>
          </a:p>
          <a:p>
            <a:pPr marL="0" indent="0">
              <a:buNone/>
            </a:pPr>
            <a:r>
              <a:rPr lang="en-GB" sz="1800" dirty="0" smtClean="0"/>
              <a:t>public </a:t>
            </a:r>
            <a:r>
              <a:rPr lang="en-GB" sz="1800" dirty="0"/>
              <a:t>class Printings implements Runnable </a:t>
            </a:r>
            <a:r>
              <a:rPr lang="en-GB" sz="1800" dirty="0" smtClean="0"/>
              <a:t>{</a:t>
            </a:r>
            <a:endParaRPr lang="en-GB" sz="1800" dirty="0"/>
          </a:p>
          <a:p>
            <a:pPr marL="0" indent="0">
              <a:buNone/>
            </a:pPr>
            <a:r>
              <a:rPr lang="en-GB" sz="1800" dirty="0"/>
              <a:t>    public static final </a:t>
            </a:r>
            <a:r>
              <a:rPr lang="en-GB" sz="1800" dirty="0" err="1"/>
              <a:t>int</a:t>
            </a:r>
            <a:r>
              <a:rPr lang="en-GB" sz="1800" dirty="0"/>
              <a:t> </a:t>
            </a:r>
            <a:endParaRPr lang="en-GB" sz="1800" dirty="0" smtClean="0"/>
          </a:p>
          <a:p>
            <a:pPr marL="0" indent="0">
              <a:buNone/>
            </a:pPr>
            <a:r>
              <a:rPr lang="en-GB" sz="1800" dirty="0"/>
              <a:t> </a:t>
            </a:r>
            <a:r>
              <a:rPr lang="en-GB" sz="1800" dirty="0" smtClean="0"/>
              <a:t>               </a:t>
            </a:r>
            <a:r>
              <a:rPr lang="en-GB" sz="1800" dirty="0" err="1" smtClean="0"/>
              <a:t>lastPrintNum</a:t>
            </a:r>
            <a:r>
              <a:rPr lang="en-GB" sz="1800" dirty="0" smtClean="0"/>
              <a:t> </a:t>
            </a:r>
            <a:r>
              <a:rPr lang="en-GB" sz="1800" dirty="0"/>
              <a:t>= 20;</a:t>
            </a:r>
          </a:p>
          <a:p>
            <a:pPr marL="0" indent="0">
              <a:buNone/>
            </a:pPr>
            <a:r>
              <a:rPr lang="en-GB" sz="1800" dirty="0"/>
              <a:t>    private final String id</a:t>
            </a:r>
            <a:r>
              <a:rPr lang="en-GB" sz="1800" dirty="0" smtClean="0"/>
              <a:t>;    </a:t>
            </a:r>
            <a:endParaRPr lang="en-GB" sz="1800" dirty="0"/>
          </a:p>
          <a:p>
            <a:pPr marL="0" indent="0">
              <a:buNone/>
            </a:pPr>
            <a:r>
              <a:rPr lang="en-GB" sz="1800" dirty="0"/>
              <a:t>    Printings(String id){</a:t>
            </a:r>
          </a:p>
          <a:p>
            <a:pPr marL="0" indent="0">
              <a:buNone/>
            </a:pPr>
            <a:r>
              <a:rPr lang="en-GB" sz="1800" dirty="0"/>
              <a:t>        this.id=id;</a:t>
            </a:r>
          </a:p>
          <a:p>
            <a:pPr marL="0" indent="0">
              <a:buNone/>
            </a:pPr>
            <a:r>
              <a:rPr lang="en-GB" sz="1800" dirty="0"/>
              <a:t>    </a:t>
            </a:r>
            <a:r>
              <a:rPr lang="en-GB" sz="1800" dirty="0" smtClean="0"/>
              <a:t>}</a:t>
            </a:r>
            <a:endParaRPr lang="en-GB" sz="1800" dirty="0"/>
          </a:p>
        </p:txBody>
      </p:sp>
      <p:sp>
        <p:nvSpPr>
          <p:cNvPr id="7" name="Content Placeholder 5"/>
          <p:cNvSpPr txBox="1">
            <a:spLocks/>
          </p:cNvSpPr>
          <p:nvPr/>
        </p:nvSpPr>
        <p:spPr>
          <a:xfrm>
            <a:off x="3429000" y="1570234"/>
            <a:ext cx="5334000" cy="4678166"/>
          </a:xfrm>
          <a:prstGeom prst="rect">
            <a:avLst/>
          </a:prstGeom>
          <a:noFill/>
          <a:ln>
            <a:solidFill>
              <a:schemeClr val="tx1"/>
            </a:solidFill>
          </a:ln>
        </p:spPr>
        <p:txBody>
          <a:bodyPr vert="horz">
            <a:normAutofit fontScale="6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2900" dirty="0" smtClean="0"/>
              <a:t>@Override</a:t>
            </a:r>
          </a:p>
          <a:p>
            <a:pPr marL="0" indent="0">
              <a:buFont typeface="Wingdings 2"/>
              <a:buNone/>
            </a:pPr>
            <a:r>
              <a:rPr lang="en-GB" sz="2900" dirty="0" smtClean="0"/>
              <a:t> public void run() {</a:t>
            </a:r>
          </a:p>
          <a:p>
            <a:pPr marL="0" indent="0">
              <a:buFont typeface="Wingdings 2"/>
              <a:buNone/>
            </a:pPr>
            <a:r>
              <a:rPr lang="en-GB" sz="2900" dirty="0" smtClean="0"/>
              <a:t>     try {</a:t>
            </a:r>
          </a:p>
          <a:p>
            <a:pPr marL="0" indent="0">
              <a:buFont typeface="Wingdings 2"/>
              <a:buNone/>
            </a:pPr>
            <a:r>
              <a:rPr lang="en-GB" sz="2900" dirty="0" smtClean="0"/>
              <a:t>         for (</a:t>
            </a:r>
            <a:r>
              <a:rPr lang="en-GB" sz="2900" dirty="0" err="1" smtClean="0"/>
              <a:t>int</a:t>
            </a:r>
            <a:r>
              <a:rPr lang="en-GB" sz="2900" dirty="0" smtClean="0"/>
              <a:t> </a:t>
            </a:r>
            <a:r>
              <a:rPr lang="en-GB" sz="2900" dirty="0" err="1" smtClean="0"/>
              <a:t>i</a:t>
            </a:r>
            <a:r>
              <a:rPr lang="en-GB" sz="2900" dirty="0" smtClean="0"/>
              <a:t> = 0; </a:t>
            </a:r>
            <a:r>
              <a:rPr lang="en-GB" sz="2900" dirty="0" err="1" smtClean="0"/>
              <a:t>i</a:t>
            </a:r>
            <a:r>
              <a:rPr lang="en-GB" sz="2900" dirty="0" smtClean="0"/>
              <a:t> &lt; </a:t>
            </a:r>
            <a:r>
              <a:rPr lang="en-GB" sz="2900" dirty="0" err="1" smtClean="0"/>
              <a:t>lastPrintNum</a:t>
            </a:r>
            <a:r>
              <a:rPr lang="en-GB" sz="2900" dirty="0" smtClean="0"/>
              <a:t>; </a:t>
            </a:r>
            <a:r>
              <a:rPr lang="en-GB" sz="2900" dirty="0" err="1" smtClean="0"/>
              <a:t>i</a:t>
            </a:r>
            <a:r>
              <a:rPr lang="en-GB" sz="2900" dirty="0" smtClean="0"/>
              <a:t>++) {</a:t>
            </a:r>
          </a:p>
          <a:p>
            <a:pPr marL="0" indent="0">
              <a:buFont typeface="Wingdings 2"/>
              <a:buNone/>
            </a:pPr>
            <a:r>
              <a:rPr lang="en-GB" sz="2900" dirty="0" smtClean="0"/>
              <a:t>             </a:t>
            </a:r>
            <a:r>
              <a:rPr lang="en-GB" sz="2900" dirty="0" err="1" smtClean="0"/>
              <a:t>System.out.println</a:t>
            </a:r>
            <a:r>
              <a:rPr lang="en-GB" sz="2900" dirty="0" smtClean="0"/>
              <a:t>("Thread " + id + ":"+  </a:t>
            </a:r>
            <a:r>
              <a:rPr lang="en-GB" sz="2900" dirty="0" err="1" smtClean="0"/>
              <a:t>i</a:t>
            </a:r>
            <a:r>
              <a:rPr lang="en-GB" sz="2900" dirty="0" smtClean="0"/>
              <a:t>);</a:t>
            </a:r>
          </a:p>
          <a:p>
            <a:pPr marL="0" indent="0">
              <a:buFont typeface="Wingdings 2"/>
              <a:buNone/>
            </a:pPr>
            <a:r>
              <a:rPr lang="en-GB" sz="2900" dirty="0" smtClean="0"/>
              <a:t>             </a:t>
            </a:r>
            <a:r>
              <a:rPr lang="en-GB" sz="2900" dirty="0" err="1" smtClean="0"/>
              <a:t>Thread.sleep</a:t>
            </a:r>
            <a:r>
              <a:rPr lang="en-GB" sz="2900" dirty="0" smtClean="0"/>
              <a:t>(200);</a:t>
            </a:r>
          </a:p>
          <a:p>
            <a:pPr marL="0" indent="0">
              <a:buFont typeface="Wingdings 2"/>
              <a:buNone/>
            </a:pPr>
            <a:r>
              <a:rPr lang="en-GB" sz="2900" dirty="0" smtClean="0"/>
              <a:t>         }</a:t>
            </a:r>
          </a:p>
          <a:p>
            <a:pPr marL="0" indent="0">
              <a:buFont typeface="Wingdings 2"/>
              <a:buNone/>
            </a:pPr>
            <a:r>
              <a:rPr lang="en-GB" sz="2900" dirty="0" smtClean="0"/>
              <a:t>     } catch (</a:t>
            </a:r>
            <a:r>
              <a:rPr lang="en-GB" sz="2900" dirty="0" err="1" smtClean="0"/>
              <a:t>InterruptedException</a:t>
            </a:r>
            <a:r>
              <a:rPr lang="en-GB" sz="2900" dirty="0" smtClean="0"/>
              <a:t> ex) {</a:t>
            </a:r>
          </a:p>
          <a:p>
            <a:pPr marL="0" indent="0">
              <a:buFont typeface="Wingdings 2"/>
              <a:buNone/>
            </a:pPr>
            <a:r>
              <a:rPr lang="en-GB" sz="2900" dirty="0" smtClean="0"/>
              <a:t>           </a:t>
            </a:r>
            <a:r>
              <a:rPr lang="en-GB" sz="2900" dirty="0" err="1" smtClean="0"/>
              <a:t>System.out.println</a:t>
            </a:r>
            <a:r>
              <a:rPr lang="en-GB" sz="2900" dirty="0" smtClean="0"/>
              <a:t>("Thread " + id + </a:t>
            </a:r>
          </a:p>
          <a:p>
            <a:pPr marL="0" indent="0">
              <a:buFont typeface="Wingdings 2"/>
              <a:buNone/>
            </a:pPr>
            <a:r>
              <a:rPr lang="en-GB" sz="2900" dirty="0"/>
              <a:t> </a:t>
            </a:r>
            <a:r>
              <a:rPr lang="en-GB" sz="2900" dirty="0" smtClean="0"/>
              <a:t>                                         " is interrupted");</a:t>
            </a:r>
          </a:p>
          <a:p>
            <a:pPr marL="0" indent="0">
              <a:buFont typeface="Wingdings 2"/>
              <a:buNone/>
            </a:pPr>
            <a:r>
              <a:rPr lang="en-GB" sz="2900" dirty="0" smtClean="0"/>
              <a:t>          </a:t>
            </a:r>
            <a:r>
              <a:rPr lang="en-GB" sz="2900" dirty="0" err="1" smtClean="0"/>
              <a:t>System.out.println</a:t>
            </a:r>
            <a:r>
              <a:rPr lang="en-GB" sz="2900" dirty="0" smtClean="0"/>
              <a:t>("Thread " + id +</a:t>
            </a:r>
          </a:p>
          <a:p>
            <a:pPr marL="0" indent="0">
              <a:buFont typeface="Wingdings 2"/>
              <a:buNone/>
            </a:pPr>
            <a:r>
              <a:rPr lang="en-GB" sz="2900" dirty="0"/>
              <a:t> </a:t>
            </a:r>
            <a:r>
              <a:rPr lang="en-GB" sz="2900" dirty="0" smtClean="0"/>
              <a:t>                                        "is coming out the printing loop");</a:t>
            </a:r>
          </a:p>
          <a:p>
            <a:pPr marL="0" indent="0">
              <a:buFont typeface="Wingdings 2"/>
              <a:buNone/>
            </a:pPr>
            <a:r>
              <a:rPr lang="en-GB" sz="2900" dirty="0" smtClean="0"/>
              <a:t>        }</a:t>
            </a:r>
          </a:p>
          <a:p>
            <a:pPr marL="0" indent="0">
              <a:buFont typeface="Wingdings 2"/>
              <a:buNone/>
            </a:pPr>
            <a:r>
              <a:rPr lang="en-GB" sz="2900" dirty="0" smtClean="0"/>
              <a:t>    }</a:t>
            </a:r>
          </a:p>
          <a:p>
            <a:pPr marL="0" indent="0">
              <a:buFont typeface="Wingdings 2"/>
              <a:buNone/>
            </a:pPr>
            <a:r>
              <a:rPr lang="en-GB" sz="2900" dirty="0" smtClean="0"/>
              <a:t>}</a:t>
            </a:r>
            <a:endParaRPr lang="en-GB" sz="2900" dirty="0"/>
          </a:p>
        </p:txBody>
      </p:sp>
    </p:spTree>
    <p:extLst>
      <p:ext uri="{BB962C8B-B14F-4D97-AF65-F5344CB8AC3E}">
        <p14:creationId xmlns:p14="http://schemas.microsoft.com/office/powerpoint/2010/main" val="2728485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7"/>
          <p:cNvSpPr>
            <a:spLocks noGrp="1" noChangeArrowheads="1"/>
          </p:cNvSpPr>
          <p:nvPr>
            <p:ph type="title"/>
          </p:nvPr>
        </p:nvSpPr>
        <p:spPr>
          <a:solidFill>
            <a:schemeClr val="bg1">
              <a:lumMod val="95000"/>
            </a:schemeClr>
          </a:solidFill>
        </p:spPr>
        <p:txBody>
          <a:bodyPr/>
          <a:lstStyle/>
          <a:p>
            <a:pPr eaLnBrk="1" hangingPunct="1"/>
            <a:r>
              <a:rPr lang="en-GB" sz="4000" dirty="0" smtClean="0"/>
              <a:t>Why multithreading?</a:t>
            </a:r>
          </a:p>
        </p:txBody>
      </p:sp>
      <p:sp>
        <p:nvSpPr>
          <p:cNvPr id="5126" name="Rectangle 8"/>
          <p:cNvSpPr>
            <a:spLocks noGrp="1" noChangeArrowheads="1"/>
          </p:cNvSpPr>
          <p:nvPr>
            <p:ph type="body" idx="1"/>
          </p:nvPr>
        </p:nvSpPr>
        <p:spPr>
          <a:xfrm>
            <a:off x="685800" y="1785938"/>
            <a:ext cx="7772400" cy="4310062"/>
          </a:xfrm>
        </p:spPr>
        <p:txBody>
          <a:bodyPr/>
          <a:lstStyle/>
          <a:p>
            <a:pPr eaLnBrk="1" hangingPunct="1">
              <a:lnSpc>
                <a:spcPct val="80000"/>
              </a:lnSpc>
            </a:pPr>
            <a:r>
              <a:rPr lang="en-GB" dirty="0" smtClean="0"/>
              <a:t>Most of the java programs you have seen so far can only do one thing at a time. In the real world many actions are happening concurrently. </a:t>
            </a:r>
          </a:p>
          <a:p>
            <a:pPr eaLnBrk="1" hangingPunct="1">
              <a:lnSpc>
                <a:spcPct val="80000"/>
              </a:lnSpc>
            </a:pPr>
            <a:r>
              <a:rPr lang="en-GB" dirty="0" smtClean="0"/>
              <a:t>Typical applications:  </a:t>
            </a:r>
          </a:p>
          <a:p>
            <a:pPr lvl="1">
              <a:lnSpc>
                <a:spcPct val="80000"/>
              </a:lnSpc>
              <a:buFont typeface="Courier New" pitchFamily="49" charset="0"/>
              <a:buChar char="o"/>
            </a:pPr>
            <a:r>
              <a:rPr lang="en-GB" dirty="0" smtClean="0"/>
              <a:t>User interfacing</a:t>
            </a:r>
            <a:r>
              <a:rPr lang="en-GB" sz="2400" dirty="0" smtClean="0"/>
              <a:t>, e.g. One deals with the drawing, the other deals with user interface</a:t>
            </a:r>
          </a:p>
          <a:p>
            <a:pPr lvl="1">
              <a:lnSpc>
                <a:spcPct val="80000"/>
              </a:lnSpc>
              <a:buFont typeface="Courier New" pitchFamily="49" charset="0"/>
              <a:buChar char="o"/>
            </a:pPr>
            <a:r>
              <a:rPr lang="en-GB" dirty="0" smtClean="0"/>
              <a:t>Many instances </a:t>
            </a:r>
            <a:r>
              <a:rPr lang="en-GB" sz="2400" dirty="0" smtClean="0"/>
              <a:t>of similar behaviour, e.g. a concurrent server serves many clients </a:t>
            </a:r>
          </a:p>
          <a:p>
            <a:pPr lvl="1">
              <a:lnSpc>
                <a:spcPct val="80000"/>
              </a:lnSpc>
              <a:buFont typeface="Courier New" pitchFamily="49" charset="0"/>
              <a:buChar char="o"/>
            </a:pPr>
            <a:r>
              <a:rPr lang="en-GB" sz="2400" dirty="0" smtClean="0"/>
              <a:t>Many different tasks	</a:t>
            </a:r>
          </a:p>
        </p:txBody>
      </p:sp>
      <p:sp>
        <p:nvSpPr>
          <p:cNvPr id="7" name="Date Placeholder 6"/>
          <p:cNvSpPr>
            <a:spLocks noGrp="1"/>
          </p:cNvSpPr>
          <p:nvPr>
            <p:ph type="dt" sz="half" idx="10"/>
          </p:nvPr>
        </p:nvSpPr>
        <p:spPr/>
        <p:txBody>
          <a:bodyPr/>
          <a:lstStyle/>
          <a:p>
            <a:fld id="{6615BCDB-061C-4BE1-A525-687C89B4215E}" type="datetime3">
              <a:rPr lang="en-US" smtClean="0"/>
              <a:t>13 September 2016</a:t>
            </a:fld>
            <a:endParaRPr lang="en-US" dirty="0"/>
          </a:p>
        </p:txBody>
      </p:sp>
      <p:sp>
        <p:nvSpPr>
          <p:cNvPr id="8" name="Footer Placeholder 7"/>
          <p:cNvSpPr>
            <a:spLocks noGrp="1"/>
          </p:cNvSpPr>
          <p:nvPr>
            <p:ph type="ftr" sz="quarter" idx="11"/>
          </p:nvPr>
        </p:nvSpPr>
        <p:spPr/>
        <p:txBody>
          <a:bodyPr/>
          <a:lstStyle/>
          <a:p>
            <a:r>
              <a:rPr lang="en-US" dirty="0" smtClean="0"/>
              <a:t>UFCFB6-30-2 OOSD</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445231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smtClean="0"/>
              <a:t>MyThreadApp</a:t>
            </a:r>
            <a:r>
              <a:rPr lang="en-GB" dirty="0"/>
              <a:t>  - </a:t>
            </a:r>
            <a:r>
              <a:rPr lang="en-GB" dirty="0" smtClean="0"/>
              <a:t>without </a:t>
            </a:r>
            <a:r>
              <a:rPr lang="en-GB" dirty="0"/>
              <a:t>join()</a:t>
            </a:r>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sz="quarter" idx="1"/>
          </p:nvPr>
        </p:nvSpPr>
        <p:spPr/>
        <p:txBody>
          <a:bodyPr>
            <a:normAutofit fontScale="77500" lnSpcReduction="20000"/>
          </a:bodyPr>
          <a:lstStyle/>
          <a:p>
            <a:pPr marL="0" indent="0">
              <a:buNone/>
            </a:pPr>
            <a:r>
              <a:rPr lang="en-GB" dirty="0"/>
              <a:t>public class MyThreadApp1a </a:t>
            </a:r>
            <a:r>
              <a:rPr lang="en-GB" dirty="0" smtClean="0"/>
              <a:t>{</a:t>
            </a:r>
            <a:endParaRPr lang="en-GB" dirty="0"/>
          </a:p>
          <a:p>
            <a:pPr marL="0" indent="0">
              <a:buNone/>
            </a:pPr>
            <a:r>
              <a:rPr lang="en-GB" dirty="0"/>
              <a:t>    public static final </a:t>
            </a:r>
            <a:r>
              <a:rPr lang="en-GB" dirty="0" err="1"/>
              <a:t>int</a:t>
            </a:r>
            <a:r>
              <a:rPr lang="en-GB" dirty="0"/>
              <a:t> </a:t>
            </a:r>
            <a:r>
              <a:rPr lang="en-GB" dirty="0" err="1"/>
              <a:t>lastMainNum</a:t>
            </a:r>
            <a:r>
              <a:rPr lang="en-GB" dirty="0"/>
              <a:t> = 5</a:t>
            </a:r>
            <a:r>
              <a:rPr lang="en-GB" dirty="0" smtClean="0"/>
              <a:t>;</a:t>
            </a:r>
          </a:p>
          <a:p>
            <a:pPr marL="0" indent="0">
              <a:buNone/>
            </a:pPr>
            <a:endParaRPr lang="en-GB" dirty="0"/>
          </a:p>
          <a:p>
            <a:pPr marL="0" indent="0">
              <a:buNone/>
            </a:pPr>
            <a:r>
              <a:rPr lang="en-GB" dirty="0"/>
              <a:t>    public static void main(String[] </a:t>
            </a:r>
            <a:r>
              <a:rPr lang="en-GB" dirty="0" err="1"/>
              <a:t>args</a:t>
            </a:r>
            <a:r>
              <a:rPr lang="en-GB" dirty="0"/>
              <a:t>) throws </a:t>
            </a:r>
            <a:r>
              <a:rPr lang="en-GB" dirty="0" err="1"/>
              <a:t>InterruptedException</a:t>
            </a:r>
            <a:r>
              <a:rPr lang="en-GB" dirty="0"/>
              <a:t> </a:t>
            </a:r>
            <a:r>
              <a:rPr lang="en-GB" dirty="0" smtClean="0"/>
              <a:t>{</a:t>
            </a:r>
            <a:endParaRPr lang="en-GB" dirty="0"/>
          </a:p>
          <a:p>
            <a:pPr marL="0" indent="0">
              <a:buNone/>
            </a:pPr>
            <a:r>
              <a:rPr lang="en-GB" dirty="0"/>
              <a:t>        Thread t1 = new Thread(new Printings("t1</a:t>
            </a:r>
            <a:r>
              <a:rPr lang="en-GB" dirty="0" smtClean="0"/>
              <a:t>"));</a:t>
            </a:r>
          </a:p>
          <a:p>
            <a:pPr marL="0" indent="0">
              <a:buNone/>
            </a:pPr>
            <a:r>
              <a:rPr lang="en-GB" dirty="0" smtClean="0"/>
              <a:t>        </a:t>
            </a:r>
            <a:r>
              <a:rPr lang="en-GB" dirty="0"/>
              <a:t>t1.start();// t1 starts to print id </a:t>
            </a:r>
            <a:r>
              <a:rPr lang="en-GB" dirty="0" smtClean="0"/>
              <a:t>followed </a:t>
            </a:r>
            <a:r>
              <a:rPr lang="en-GB" dirty="0"/>
              <a:t>by a </a:t>
            </a:r>
            <a:r>
              <a:rPr lang="en-GB" dirty="0" smtClean="0"/>
              <a:t>number</a:t>
            </a:r>
          </a:p>
          <a:p>
            <a:pPr marL="0" indent="0">
              <a:buNone/>
            </a:pPr>
            <a:endParaRPr lang="en-GB" dirty="0"/>
          </a:p>
          <a:p>
            <a:pPr marL="0" indent="0">
              <a:buNone/>
            </a:pPr>
            <a:r>
              <a:rPr lang="en-GB" dirty="0"/>
              <a:t>        </a:t>
            </a:r>
            <a:r>
              <a:rPr lang="en-GB" dirty="0" err="1"/>
              <a:t>Thread.sleep</a:t>
            </a:r>
            <a:r>
              <a:rPr lang="en-GB" dirty="0"/>
              <a:t>(500</a:t>
            </a:r>
            <a:r>
              <a:rPr lang="en-GB" dirty="0" smtClean="0"/>
              <a:t>);</a:t>
            </a:r>
            <a:endParaRPr lang="en-GB" dirty="0"/>
          </a:p>
          <a:p>
            <a:pPr marL="0" indent="0">
              <a:buNone/>
            </a:pPr>
            <a:r>
              <a:rPr lang="en-GB" dirty="0"/>
              <a:t>        for (</a:t>
            </a:r>
            <a:r>
              <a:rPr lang="en-GB" dirty="0" err="1"/>
              <a:t>int</a:t>
            </a:r>
            <a:r>
              <a:rPr lang="en-GB" dirty="0"/>
              <a:t> </a:t>
            </a:r>
            <a:r>
              <a:rPr lang="en-GB" dirty="0" err="1"/>
              <a:t>i</a:t>
            </a:r>
            <a:r>
              <a:rPr lang="en-GB" dirty="0"/>
              <a:t> = 0; </a:t>
            </a:r>
            <a:r>
              <a:rPr lang="en-GB" dirty="0" err="1"/>
              <a:t>i</a:t>
            </a:r>
            <a:r>
              <a:rPr lang="en-GB" dirty="0"/>
              <a:t> &lt; </a:t>
            </a:r>
            <a:r>
              <a:rPr lang="en-GB" dirty="0" err="1"/>
              <a:t>lastMainNum</a:t>
            </a:r>
            <a:r>
              <a:rPr lang="en-GB" dirty="0"/>
              <a:t>; </a:t>
            </a:r>
            <a:r>
              <a:rPr lang="en-GB" dirty="0" err="1"/>
              <a:t>i</a:t>
            </a:r>
            <a:r>
              <a:rPr lang="en-GB" dirty="0"/>
              <a:t>++) </a:t>
            </a:r>
            <a:r>
              <a:rPr lang="en-GB" dirty="0" smtClean="0"/>
              <a:t>{</a:t>
            </a:r>
            <a:endParaRPr lang="en-GB" dirty="0"/>
          </a:p>
          <a:p>
            <a:pPr marL="0" indent="0">
              <a:buNone/>
            </a:pPr>
            <a:r>
              <a:rPr lang="en-GB" dirty="0"/>
              <a:t>            </a:t>
            </a:r>
            <a:r>
              <a:rPr lang="en-GB" dirty="0" err="1"/>
              <a:t>System.out.println</a:t>
            </a:r>
            <a:r>
              <a:rPr lang="en-GB" dirty="0"/>
              <a:t>("Main " + </a:t>
            </a:r>
            <a:r>
              <a:rPr lang="en-GB" dirty="0" err="1"/>
              <a:t>i</a:t>
            </a:r>
            <a:r>
              <a:rPr lang="en-GB" dirty="0"/>
              <a:t>);</a:t>
            </a:r>
          </a:p>
          <a:p>
            <a:pPr marL="0" indent="0">
              <a:buNone/>
            </a:pPr>
            <a:r>
              <a:rPr lang="en-GB" dirty="0"/>
              <a:t>        </a:t>
            </a:r>
            <a:r>
              <a:rPr lang="en-GB" dirty="0" smtClean="0"/>
              <a:t>}</a:t>
            </a:r>
            <a:endParaRPr lang="en-GB" dirty="0"/>
          </a:p>
          <a:p>
            <a:pPr marL="0" indent="0">
              <a:buNone/>
            </a:pPr>
            <a:r>
              <a:rPr lang="en-GB" dirty="0" smtClean="0"/>
              <a:t>        </a:t>
            </a:r>
            <a:r>
              <a:rPr lang="en-GB" dirty="0" err="1" smtClean="0"/>
              <a:t>System.out.println</a:t>
            </a:r>
            <a:r>
              <a:rPr lang="en-GB" dirty="0"/>
              <a:t>("Does the main method have the last say</a:t>
            </a:r>
            <a:r>
              <a:rPr lang="en-GB" dirty="0" smtClean="0"/>
              <a:t>?");</a:t>
            </a:r>
            <a:endParaRPr lang="en-GB" dirty="0"/>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3020476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a:solidFill>
            <a:schemeClr val="bg1">
              <a:lumMod val="95000"/>
            </a:schemeClr>
          </a:solidFill>
        </p:spPr>
        <p:txBody>
          <a:bodyPr>
            <a:normAutofit fontScale="90000"/>
          </a:bodyPr>
          <a:lstStyle/>
          <a:p>
            <a:r>
              <a:rPr lang="en-GB" dirty="0" smtClean="0"/>
              <a:t>Output</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5"/>
          <p:cNvSpPr>
            <a:spLocks noGrp="1"/>
          </p:cNvSpPr>
          <p:nvPr>
            <p:ph sz="quarter" idx="1"/>
          </p:nvPr>
        </p:nvSpPr>
        <p:spPr>
          <a:xfrm>
            <a:off x="914400" y="1066800"/>
            <a:ext cx="2286000" cy="5105400"/>
          </a:xfrm>
        </p:spPr>
        <p:txBody>
          <a:bodyPr>
            <a:normAutofit fontScale="70000" lnSpcReduction="20000"/>
          </a:bodyPr>
          <a:lstStyle/>
          <a:p>
            <a:pPr marL="0" indent="0">
              <a:buNone/>
            </a:pPr>
            <a:r>
              <a:rPr lang="en-GB" b="1" dirty="0"/>
              <a:t>without join</a:t>
            </a:r>
            <a:r>
              <a:rPr lang="en-GB" b="1" dirty="0" smtClean="0"/>
              <a:t>()</a:t>
            </a:r>
          </a:p>
          <a:p>
            <a:pPr marL="0" indent="0">
              <a:buNone/>
            </a:pPr>
            <a:endParaRPr lang="en-GB" dirty="0"/>
          </a:p>
          <a:p>
            <a:pPr marL="0" indent="0">
              <a:buNone/>
            </a:pPr>
            <a:r>
              <a:rPr lang="en-GB" dirty="0" smtClean="0"/>
              <a:t>Thread </a:t>
            </a:r>
            <a:r>
              <a:rPr lang="en-GB" dirty="0"/>
              <a:t>t1:0</a:t>
            </a:r>
          </a:p>
          <a:p>
            <a:pPr marL="0" indent="0">
              <a:buNone/>
            </a:pPr>
            <a:r>
              <a:rPr lang="en-GB" dirty="0"/>
              <a:t>Thread t1:1</a:t>
            </a:r>
          </a:p>
          <a:p>
            <a:pPr marL="0" indent="0">
              <a:buNone/>
            </a:pPr>
            <a:r>
              <a:rPr lang="en-GB" dirty="0"/>
              <a:t>Thread t1:2</a:t>
            </a:r>
          </a:p>
          <a:p>
            <a:pPr marL="0" indent="0">
              <a:buNone/>
            </a:pPr>
            <a:r>
              <a:rPr lang="en-GB" dirty="0">
                <a:solidFill>
                  <a:srgbClr val="FF0000"/>
                </a:solidFill>
              </a:rPr>
              <a:t>Main 0</a:t>
            </a:r>
          </a:p>
          <a:p>
            <a:pPr marL="0" indent="0">
              <a:buNone/>
            </a:pPr>
            <a:r>
              <a:rPr lang="en-GB" dirty="0">
                <a:solidFill>
                  <a:srgbClr val="FF0000"/>
                </a:solidFill>
              </a:rPr>
              <a:t>Main 1</a:t>
            </a:r>
          </a:p>
          <a:p>
            <a:pPr marL="0" indent="0">
              <a:buNone/>
            </a:pPr>
            <a:r>
              <a:rPr lang="en-GB" dirty="0">
                <a:solidFill>
                  <a:srgbClr val="FF0000"/>
                </a:solidFill>
              </a:rPr>
              <a:t>Main 2</a:t>
            </a:r>
          </a:p>
          <a:p>
            <a:pPr marL="0" indent="0">
              <a:buNone/>
            </a:pPr>
            <a:r>
              <a:rPr lang="en-GB" dirty="0">
                <a:solidFill>
                  <a:srgbClr val="FF0000"/>
                </a:solidFill>
              </a:rPr>
              <a:t>Main 3</a:t>
            </a:r>
          </a:p>
          <a:p>
            <a:pPr marL="0" indent="0">
              <a:buNone/>
            </a:pPr>
            <a:r>
              <a:rPr lang="en-GB" dirty="0">
                <a:solidFill>
                  <a:srgbClr val="FF0000"/>
                </a:solidFill>
              </a:rPr>
              <a:t>Main 4</a:t>
            </a:r>
          </a:p>
          <a:p>
            <a:pPr marL="0" indent="0">
              <a:buNone/>
            </a:pPr>
            <a:r>
              <a:rPr lang="en-GB" dirty="0">
                <a:solidFill>
                  <a:srgbClr val="FF0000"/>
                </a:solidFill>
              </a:rPr>
              <a:t>Does the main method have the last say?</a:t>
            </a:r>
          </a:p>
          <a:p>
            <a:pPr marL="0" indent="0">
              <a:buNone/>
            </a:pPr>
            <a:r>
              <a:rPr lang="en-GB" dirty="0"/>
              <a:t>Thread t1:3</a:t>
            </a:r>
          </a:p>
          <a:p>
            <a:pPr marL="0" indent="0">
              <a:buNone/>
            </a:pPr>
            <a:r>
              <a:rPr lang="en-GB" dirty="0"/>
              <a:t>Thread t1:4</a:t>
            </a:r>
          </a:p>
          <a:p>
            <a:pPr marL="0" indent="0">
              <a:buNone/>
            </a:pPr>
            <a:r>
              <a:rPr lang="en-GB" dirty="0" smtClean="0"/>
              <a:t>…</a:t>
            </a:r>
            <a:endParaRPr lang="en-GB" dirty="0"/>
          </a:p>
          <a:p>
            <a:pPr marL="0" indent="0">
              <a:buNone/>
            </a:pPr>
            <a:r>
              <a:rPr lang="en-GB" dirty="0"/>
              <a:t>Thread t1:18</a:t>
            </a:r>
          </a:p>
          <a:p>
            <a:pPr marL="0" indent="0">
              <a:buNone/>
            </a:pPr>
            <a:r>
              <a:rPr lang="en-GB" dirty="0"/>
              <a:t>Thread </a:t>
            </a:r>
            <a:r>
              <a:rPr lang="en-GB" dirty="0" smtClean="0"/>
              <a:t>t1:19</a:t>
            </a:r>
            <a:endParaRPr lang="en-GB" dirty="0"/>
          </a:p>
        </p:txBody>
      </p:sp>
    </p:spTree>
    <p:extLst>
      <p:ext uri="{BB962C8B-B14F-4D97-AF65-F5344CB8AC3E}">
        <p14:creationId xmlns:p14="http://schemas.microsoft.com/office/powerpoint/2010/main" val="1306104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a:t>MyThreadApp</a:t>
            </a:r>
            <a:r>
              <a:rPr lang="en-GB" dirty="0"/>
              <a:t>  - </a:t>
            </a:r>
            <a:r>
              <a:rPr lang="en-GB" dirty="0" smtClean="0"/>
              <a:t>with </a:t>
            </a:r>
            <a:r>
              <a:rPr lang="en-GB" dirty="0"/>
              <a:t>join()</a:t>
            </a:r>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5"/>
          <p:cNvSpPr>
            <a:spLocks noGrp="1"/>
          </p:cNvSpPr>
          <p:nvPr>
            <p:ph sz="quarter" idx="1"/>
          </p:nvPr>
        </p:nvSpPr>
        <p:spPr/>
        <p:txBody>
          <a:bodyPr>
            <a:normAutofit fontScale="70000" lnSpcReduction="20000"/>
          </a:bodyPr>
          <a:lstStyle/>
          <a:p>
            <a:pPr marL="0" indent="0">
              <a:buNone/>
            </a:pPr>
            <a:r>
              <a:rPr lang="en-GB" dirty="0"/>
              <a:t>public class MyThreadApp1a {</a:t>
            </a:r>
          </a:p>
          <a:p>
            <a:pPr marL="0" indent="0">
              <a:buNone/>
            </a:pPr>
            <a:r>
              <a:rPr lang="en-GB" dirty="0"/>
              <a:t>    public static final </a:t>
            </a:r>
            <a:r>
              <a:rPr lang="en-GB" dirty="0" err="1"/>
              <a:t>int</a:t>
            </a:r>
            <a:r>
              <a:rPr lang="en-GB" dirty="0"/>
              <a:t> </a:t>
            </a:r>
            <a:r>
              <a:rPr lang="en-GB" dirty="0" err="1"/>
              <a:t>lastMainNum</a:t>
            </a:r>
            <a:r>
              <a:rPr lang="en-GB" dirty="0"/>
              <a:t> = 5;</a:t>
            </a:r>
          </a:p>
          <a:p>
            <a:pPr marL="0" indent="0">
              <a:buNone/>
            </a:pPr>
            <a:endParaRPr lang="en-GB" dirty="0"/>
          </a:p>
          <a:p>
            <a:pPr marL="0" indent="0">
              <a:buNone/>
            </a:pPr>
            <a:r>
              <a:rPr lang="en-GB" dirty="0"/>
              <a:t>    public static void main(String[] </a:t>
            </a:r>
            <a:r>
              <a:rPr lang="en-GB" dirty="0" err="1"/>
              <a:t>args</a:t>
            </a:r>
            <a:r>
              <a:rPr lang="en-GB" dirty="0"/>
              <a:t>) throws </a:t>
            </a:r>
            <a:r>
              <a:rPr lang="en-GB" dirty="0" err="1"/>
              <a:t>InterruptedException</a:t>
            </a:r>
            <a:r>
              <a:rPr lang="en-GB" dirty="0"/>
              <a:t> {</a:t>
            </a:r>
          </a:p>
          <a:p>
            <a:pPr marL="0" indent="0">
              <a:buNone/>
            </a:pPr>
            <a:r>
              <a:rPr lang="en-GB" dirty="0"/>
              <a:t>        Thread t1 = new Thread(new Printings("t1"));</a:t>
            </a:r>
          </a:p>
          <a:p>
            <a:pPr marL="0" indent="0">
              <a:buNone/>
            </a:pPr>
            <a:r>
              <a:rPr lang="en-GB" dirty="0"/>
              <a:t>        t1.start();// t1 starts to print id followed by a number</a:t>
            </a:r>
          </a:p>
          <a:p>
            <a:pPr marL="0" indent="0">
              <a:buNone/>
            </a:pPr>
            <a:endParaRPr lang="en-GB" dirty="0"/>
          </a:p>
          <a:p>
            <a:pPr marL="0" indent="0">
              <a:buNone/>
            </a:pPr>
            <a:r>
              <a:rPr lang="en-GB" dirty="0"/>
              <a:t>        </a:t>
            </a:r>
            <a:r>
              <a:rPr lang="en-GB" dirty="0" err="1"/>
              <a:t>Thread.sleep</a:t>
            </a:r>
            <a:r>
              <a:rPr lang="en-GB" dirty="0"/>
              <a:t>(500);</a:t>
            </a:r>
          </a:p>
          <a:p>
            <a:pPr marL="0" indent="0">
              <a:buNone/>
            </a:pPr>
            <a:r>
              <a:rPr lang="en-GB" dirty="0"/>
              <a:t>        for (</a:t>
            </a:r>
            <a:r>
              <a:rPr lang="en-GB" dirty="0" err="1"/>
              <a:t>int</a:t>
            </a:r>
            <a:r>
              <a:rPr lang="en-GB" dirty="0"/>
              <a:t> </a:t>
            </a:r>
            <a:r>
              <a:rPr lang="en-GB" dirty="0" err="1"/>
              <a:t>i</a:t>
            </a:r>
            <a:r>
              <a:rPr lang="en-GB" dirty="0"/>
              <a:t> = 0; </a:t>
            </a:r>
            <a:r>
              <a:rPr lang="en-GB" dirty="0" err="1"/>
              <a:t>i</a:t>
            </a:r>
            <a:r>
              <a:rPr lang="en-GB" dirty="0"/>
              <a:t> &lt; </a:t>
            </a:r>
            <a:r>
              <a:rPr lang="en-GB" dirty="0" err="1"/>
              <a:t>lastMainNum</a:t>
            </a:r>
            <a:r>
              <a:rPr lang="en-GB" dirty="0"/>
              <a:t>; </a:t>
            </a:r>
            <a:r>
              <a:rPr lang="en-GB" dirty="0" err="1"/>
              <a:t>i</a:t>
            </a:r>
            <a:r>
              <a:rPr lang="en-GB" dirty="0"/>
              <a:t>++) {</a:t>
            </a:r>
          </a:p>
          <a:p>
            <a:pPr marL="0" indent="0">
              <a:buNone/>
            </a:pPr>
            <a:r>
              <a:rPr lang="en-GB" dirty="0"/>
              <a:t>            </a:t>
            </a:r>
            <a:r>
              <a:rPr lang="en-GB" dirty="0" err="1"/>
              <a:t>System.out.println</a:t>
            </a:r>
            <a:r>
              <a:rPr lang="en-GB" dirty="0"/>
              <a:t>("Main " + </a:t>
            </a:r>
            <a:r>
              <a:rPr lang="en-GB" dirty="0" err="1"/>
              <a:t>i</a:t>
            </a:r>
            <a:r>
              <a:rPr lang="en-GB" dirty="0"/>
              <a:t>);</a:t>
            </a:r>
          </a:p>
          <a:p>
            <a:pPr marL="0" indent="0">
              <a:buNone/>
            </a:pPr>
            <a:r>
              <a:rPr lang="en-GB" dirty="0"/>
              <a:t>        </a:t>
            </a:r>
            <a:r>
              <a:rPr lang="en-GB" dirty="0" smtClean="0"/>
              <a:t>}</a:t>
            </a:r>
          </a:p>
          <a:p>
            <a:pPr marL="0" indent="0">
              <a:buNone/>
            </a:pPr>
            <a:r>
              <a:rPr lang="en-GB" dirty="0"/>
              <a:t> </a:t>
            </a:r>
            <a:r>
              <a:rPr lang="en-GB" dirty="0" smtClean="0"/>
              <a:t>       </a:t>
            </a:r>
            <a:r>
              <a:rPr lang="en-GB" dirty="0" smtClean="0">
                <a:solidFill>
                  <a:srgbClr val="FF0000"/>
                </a:solidFill>
              </a:rPr>
              <a:t>t1.join();// the main thread will now wait until t1 finishes</a:t>
            </a:r>
            <a:endParaRPr lang="en-GB" dirty="0">
              <a:solidFill>
                <a:srgbClr val="FF0000"/>
              </a:solidFill>
            </a:endParaRPr>
          </a:p>
          <a:p>
            <a:pPr marL="0" indent="0">
              <a:buNone/>
            </a:pPr>
            <a:r>
              <a:rPr lang="en-GB" dirty="0"/>
              <a:t>        </a:t>
            </a:r>
            <a:r>
              <a:rPr lang="en-GB" dirty="0" err="1"/>
              <a:t>System.out.println</a:t>
            </a:r>
            <a:r>
              <a:rPr lang="en-GB" dirty="0"/>
              <a:t>("Does the main method have the last say?");</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3421036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a:solidFill>
            <a:schemeClr val="bg1">
              <a:lumMod val="95000"/>
            </a:schemeClr>
          </a:solidFill>
        </p:spPr>
        <p:txBody>
          <a:bodyPr>
            <a:normAutofit fontScale="90000"/>
          </a:bodyPr>
          <a:lstStyle/>
          <a:p>
            <a:r>
              <a:rPr lang="en-GB" dirty="0" smtClean="0"/>
              <a:t>Compare outputs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5"/>
          <p:cNvSpPr>
            <a:spLocks noGrp="1"/>
          </p:cNvSpPr>
          <p:nvPr>
            <p:ph sz="quarter" idx="1"/>
          </p:nvPr>
        </p:nvSpPr>
        <p:spPr>
          <a:xfrm>
            <a:off x="3505200" y="1066800"/>
            <a:ext cx="2286000" cy="5105400"/>
          </a:xfrm>
          <a:ln>
            <a:solidFill>
              <a:schemeClr val="accent1"/>
            </a:solidFill>
          </a:ln>
        </p:spPr>
        <p:txBody>
          <a:bodyPr>
            <a:normAutofit fontScale="70000" lnSpcReduction="20000"/>
          </a:bodyPr>
          <a:lstStyle/>
          <a:p>
            <a:pPr marL="0" indent="0">
              <a:buNone/>
            </a:pPr>
            <a:r>
              <a:rPr lang="en-GB" b="1" dirty="0" smtClean="0"/>
              <a:t>with </a:t>
            </a:r>
            <a:r>
              <a:rPr lang="en-GB" b="1" dirty="0"/>
              <a:t>join()</a:t>
            </a:r>
          </a:p>
          <a:p>
            <a:pPr marL="0" indent="0">
              <a:buNone/>
            </a:pPr>
            <a:endParaRPr lang="en-GB" dirty="0" smtClean="0"/>
          </a:p>
          <a:p>
            <a:pPr marL="0" indent="0">
              <a:buNone/>
            </a:pPr>
            <a:r>
              <a:rPr lang="en-GB" dirty="0" smtClean="0"/>
              <a:t>Thread </a:t>
            </a:r>
            <a:r>
              <a:rPr lang="en-GB" dirty="0"/>
              <a:t>t1:0</a:t>
            </a:r>
          </a:p>
          <a:p>
            <a:pPr marL="0" indent="0">
              <a:buNone/>
            </a:pPr>
            <a:r>
              <a:rPr lang="en-GB" dirty="0"/>
              <a:t>Thread t1:1</a:t>
            </a:r>
          </a:p>
          <a:p>
            <a:pPr marL="0" indent="0">
              <a:buNone/>
            </a:pPr>
            <a:r>
              <a:rPr lang="en-GB" dirty="0"/>
              <a:t>Thread t1:2</a:t>
            </a:r>
          </a:p>
          <a:p>
            <a:pPr marL="0" indent="0">
              <a:buNone/>
            </a:pPr>
            <a:r>
              <a:rPr lang="en-GB" dirty="0">
                <a:solidFill>
                  <a:srgbClr val="FF0000"/>
                </a:solidFill>
              </a:rPr>
              <a:t>Main 0</a:t>
            </a:r>
          </a:p>
          <a:p>
            <a:pPr marL="0" indent="0">
              <a:buNone/>
            </a:pPr>
            <a:r>
              <a:rPr lang="en-GB" dirty="0">
                <a:solidFill>
                  <a:srgbClr val="FF0000"/>
                </a:solidFill>
              </a:rPr>
              <a:t>Main 1</a:t>
            </a:r>
          </a:p>
          <a:p>
            <a:pPr marL="0" indent="0">
              <a:buNone/>
            </a:pPr>
            <a:r>
              <a:rPr lang="en-GB" dirty="0">
                <a:solidFill>
                  <a:srgbClr val="FF0000"/>
                </a:solidFill>
              </a:rPr>
              <a:t>Main 2</a:t>
            </a:r>
          </a:p>
          <a:p>
            <a:pPr marL="0" indent="0">
              <a:buNone/>
            </a:pPr>
            <a:r>
              <a:rPr lang="en-GB" dirty="0">
                <a:solidFill>
                  <a:srgbClr val="FF0000"/>
                </a:solidFill>
              </a:rPr>
              <a:t>Main 3</a:t>
            </a:r>
          </a:p>
          <a:p>
            <a:pPr marL="0" indent="0">
              <a:buNone/>
            </a:pPr>
            <a:r>
              <a:rPr lang="en-GB" dirty="0">
                <a:solidFill>
                  <a:srgbClr val="FF0000"/>
                </a:solidFill>
              </a:rPr>
              <a:t>Main 4</a:t>
            </a:r>
          </a:p>
          <a:p>
            <a:pPr marL="0" indent="0">
              <a:buNone/>
            </a:pPr>
            <a:r>
              <a:rPr lang="en-GB" dirty="0"/>
              <a:t>Thread t1:3</a:t>
            </a:r>
          </a:p>
          <a:p>
            <a:pPr marL="0" indent="0">
              <a:buNone/>
            </a:pPr>
            <a:r>
              <a:rPr lang="en-GB" dirty="0"/>
              <a:t>Thread t1:4</a:t>
            </a:r>
          </a:p>
          <a:p>
            <a:pPr marL="0" indent="0">
              <a:buNone/>
            </a:pPr>
            <a:r>
              <a:rPr lang="en-GB" dirty="0" smtClean="0"/>
              <a:t>…</a:t>
            </a:r>
            <a:endParaRPr lang="en-GB" dirty="0"/>
          </a:p>
          <a:p>
            <a:pPr marL="0" indent="0">
              <a:buNone/>
            </a:pPr>
            <a:r>
              <a:rPr lang="en-GB" dirty="0"/>
              <a:t>Thread t1:18</a:t>
            </a:r>
          </a:p>
          <a:p>
            <a:pPr marL="0" indent="0">
              <a:buNone/>
            </a:pPr>
            <a:r>
              <a:rPr lang="en-GB" dirty="0"/>
              <a:t>Thread t1:19</a:t>
            </a:r>
          </a:p>
          <a:p>
            <a:pPr marL="0" indent="0">
              <a:buNone/>
            </a:pPr>
            <a:r>
              <a:rPr lang="en-GB" dirty="0">
                <a:solidFill>
                  <a:srgbClr val="FF0000"/>
                </a:solidFill>
              </a:rPr>
              <a:t>Does the main method have the last say?</a:t>
            </a:r>
          </a:p>
          <a:p>
            <a:pPr marL="0" indent="0">
              <a:buNone/>
            </a:pPr>
            <a:endParaRPr lang="en-GB" dirty="0"/>
          </a:p>
        </p:txBody>
      </p:sp>
      <p:sp>
        <p:nvSpPr>
          <p:cNvPr id="9" name="Content Placeholder 5"/>
          <p:cNvSpPr txBox="1">
            <a:spLocks/>
          </p:cNvSpPr>
          <p:nvPr/>
        </p:nvSpPr>
        <p:spPr>
          <a:xfrm>
            <a:off x="914400" y="1066800"/>
            <a:ext cx="2286000" cy="5105400"/>
          </a:xfrm>
          <a:prstGeom prst="rect">
            <a:avLst/>
          </a:prstGeom>
          <a:ln>
            <a:solidFill>
              <a:schemeClr val="accent1"/>
            </a:solidFill>
          </a:ln>
        </p:spPr>
        <p:txBody>
          <a:bodyPr vert="horz">
            <a:normAutofit fontScale="70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b="1" dirty="0" smtClean="0"/>
              <a:t>without join()</a:t>
            </a:r>
          </a:p>
          <a:p>
            <a:pPr marL="0" indent="0">
              <a:buFont typeface="Wingdings 2"/>
              <a:buNone/>
            </a:pPr>
            <a:endParaRPr lang="en-GB" dirty="0" smtClean="0"/>
          </a:p>
          <a:p>
            <a:pPr marL="0" indent="0">
              <a:buFont typeface="Wingdings 2"/>
              <a:buNone/>
            </a:pPr>
            <a:r>
              <a:rPr lang="en-GB" dirty="0" smtClean="0"/>
              <a:t>Thread t1:0</a:t>
            </a:r>
          </a:p>
          <a:p>
            <a:pPr marL="0" indent="0">
              <a:buFont typeface="Wingdings 2"/>
              <a:buNone/>
            </a:pPr>
            <a:r>
              <a:rPr lang="en-GB" dirty="0" smtClean="0"/>
              <a:t>Thread t1:1</a:t>
            </a:r>
          </a:p>
          <a:p>
            <a:pPr marL="0" indent="0">
              <a:buFont typeface="Wingdings 2"/>
              <a:buNone/>
            </a:pPr>
            <a:r>
              <a:rPr lang="en-GB" dirty="0" smtClean="0"/>
              <a:t>Thread t1:2</a:t>
            </a:r>
          </a:p>
          <a:p>
            <a:pPr marL="0" indent="0">
              <a:buFont typeface="Wingdings 2"/>
              <a:buNone/>
            </a:pPr>
            <a:r>
              <a:rPr lang="en-GB" dirty="0" smtClean="0">
                <a:solidFill>
                  <a:srgbClr val="FF0000"/>
                </a:solidFill>
              </a:rPr>
              <a:t>Main 0</a:t>
            </a:r>
          </a:p>
          <a:p>
            <a:pPr marL="0" indent="0">
              <a:buFont typeface="Wingdings 2"/>
              <a:buNone/>
            </a:pPr>
            <a:r>
              <a:rPr lang="en-GB" dirty="0" smtClean="0">
                <a:solidFill>
                  <a:srgbClr val="FF0000"/>
                </a:solidFill>
              </a:rPr>
              <a:t>Main 1</a:t>
            </a:r>
          </a:p>
          <a:p>
            <a:pPr marL="0" indent="0">
              <a:buFont typeface="Wingdings 2"/>
              <a:buNone/>
            </a:pPr>
            <a:r>
              <a:rPr lang="en-GB" dirty="0" smtClean="0">
                <a:solidFill>
                  <a:srgbClr val="FF0000"/>
                </a:solidFill>
              </a:rPr>
              <a:t>Main 2</a:t>
            </a:r>
          </a:p>
          <a:p>
            <a:pPr marL="0" indent="0">
              <a:buFont typeface="Wingdings 2"/>
              <a:buNone/>
            </a:pPr>
            <a:r>
              <a:rPr lang="en-GB" dirty="0" smtClean="0">
                <a:solidFill>
                  <a:srgbClr val="FF0000"/>
                </a:solidFill>
              </a:rPr>
              <a:t>Main 3</a:t>
            </a:r>
          </a:p>
          <a:p>
            <a:pPr marL="0" indent="0">
              <a:buFont typeface="Wingdings 2"/>
              <a:buNone/>
            </a:pPr>
            <a:r>
              <a:rPr lang="en-GB" dirty="0" smtClean="0">
                <a:solidFill>
                  <a:srgbClr val="FF0000"/>
                </a:solidFill>
              </a:rPr>
              <a:t>Main 4</a:t>
            </a:r>
          </a:p>
          <a:p>
            <a:pPr marL="0" indent="0">
              <a:buFont typeface="Wingdings 2"/>
              <a:buNone/>
            </a:pPr>
            <a:r>
              <a:rPr lang="en-GB" dirty="0" smtClean="0">
                <a:solidFill>
                  <a:srgbClr val="FF0000"/>
                </a:solidFill>
              </a:rPr>
              <a:t>Does the main method have the last say?</a:t>
            </a:r>
          </a:p>
          <a:p>
            <a:pPr marL="0" indent="0">
              <a:buFont typeface="Wingdings 2"/>
              <a:buNone/>
            </a:pPr>
            <a:r>
              <a:rPr lang="en-GB" dirty="0" smtClean="0"/>
              <a:t>Thread t1:3</a:t>
            </a:r>
          </a:p>
          <a:p>
            <a:pPr marL="0" indent="0">
              <a:buFont typeface="Wingdings 2"/>
              <a:buNone/>
            </a:pPr>
            <a:r>
              <a:rPr lang="en-GB" dirty="0" smtClean="0"/>
              <a:t>Thread t1:4</a:t>
            </a:r>
          </a:p>
          <a:p>
            <a:pPr marL="0" indent="0">
              <a:buFont typeface="Wingdings 2"/>
              <a:buNone/>
            </a:pPr>
            <a:r>
              <a:rPr lang="en-GB" dirty="0" smtClean="0"/>
              <a:t>…</a:t>
            </a:r>
          </a:p>
          <a:p>
            <a:pPr marL="0" indent="0">
              <a:buFont typeface="Wingdings 2"/>
              <a:buNone/>
            </a:pPr>
            <a:r>
              <a:rPr lang="en-GB" dirty="0" smtClean="0"/>
              <a:t>Thread t1:18</a:t>
            </a:r>
          </a:p>
          <a:p>
            <a:pPr marL="0" indent="0">
              <a:buFont typeface="Wingdings 2"/>
              <a:buNone/>
            </a:pPr>
            <a:r>
              <a:rPr lang="en-GB" dirty="0" smtClean="0"/>
              <a:t>Thread t1:19</a:t>
            </a:r>
            <a:endParaRPr lang="en-GB" dirty="0"/>
          </a:p>
        </p:txBody>
      </p:sp>
    </p:spTree>
    <p:extLst>
      <p:ext uri="{BB962C8B-B14F-4D97-AF65-F5344CB8AC3E}">
        <p14:creationId xmlns:p14="http://schemas.microsoft.com/office/powerpoint/2010/main" val="27900411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a:t>MyThreadApp</a:t>
            </a:r>
            <a:r>
              <a:rPr lang="en-GB" dirty="0"/>
              <a:t>  - with </a:t>
            </a:r>
            <a:r>
              <a:rPr lang="en-GB" dirty="0" smtClean="0"/>
              <a:t>join(xxx)</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Content Placeholder 5"/>
          <p:cNvSpPr>
            <a:spLocks noGrp="1"/>
          </p:cNvSpPr>
          <p:nvPr>
            <p:ph sz="quarter" idx="1"/>
          </p:nvPr>
        </p:nvSpPr>
        <p:spPr/>
        <p:txBody>
          <a:bodyPr>
            <a:normAutofit fontScale="70000" lnSpcReduction="20000"/>
          </a:bodyPr>
          <a:lstStyle/>
          <a:p>
            <a:pPr marL="0" indent="0">
              <a:buNone/>
            </a:pPr>
            <a:r>
              <a:rPr lang="en-GB" dirty="0"/>
              <a:t>public class MyThreadApp1a {</a:t>
            </a:r>
          </a:p>
          <a:p>
            <a:pPr marL="0" indent="0">
              <a:buNone/>
            </a:pPr>
            <a:r>
              <a:rPr lang="en-GB" dirty="0"/>
              <a:t>    public static final </a:t>
            </a:r>
            <a:r>
              <a:rPr lang="en-GB" dirty="0" err="1"/>
              <a:t>int</a:t>
            </a:r>
            <a:r>
              <a:rPr lang="en-GB" dirty="0"/>
              <a:t> </a:t>
            </a:r>
            <a:r>
              <a:rPr lang="en-GB" dirty="0" err="1"/>
              <a:t>lastMainNum</a:t>
            </a:r>
            <a:r>
              <a:rPr lang="en-GB" dirty="0"/>
              <a:t> = 5;</a:t>
            </a:r>
          </a:p>
          <a:p>
            <a:pPr marL="0" indent="0">
              <a:buNone/>
            </a:pPr>
            <a:endParaRPr lang="en-GB" dirty="0"/>
          </a:p>
          <a:p>
            <a:pPr marL="0" indent="0">
              <a:buNone/>
            </a:pPr>
            <a:r>
              <a:rPr lang="en-GB" dirty="0"/>
              <a:t>    public static void main(String[] </a:t>
            </a:r>
            <a:r>
              <a:rPr lang="en-GB" dirty="0" err="1"/>
              <a:t>args</a:t>
            </a:r>
            <a:r>
              <a:rPr lang="en-GB" dirty="0"/>
              <a:t>) throws </a:t>
            </a:r>
            <a:r>
              <a:rPr lang="en-GB" dirty="0" err="1"/>
              <a:t>InterruptedException</a:t>
            </a:r>
            <a:r>
              <a:rPr lang="en-GB" dirty="0"/>
              <a:t> {</a:t>
            </a:r>
          </a:p>
          <a:p>
            <a:pPr marL="0" indent="0">
              <a:buNone/>
            </a:pPr>
            <a:r>
              <a:rPr lang="en-GB" dirty="0"/>
              <a:t>        Thread t1 = new Thread(new Printings("t1"));</a:t>
            </a:r>
          </a:p>
          <a:p>
            <a:pPr marL="0" indent="0">
              <a:buNone/>
            </a:pPr>
            <a:r>
              <a:rPr lang="en-GB" dirty="0"/>
              <a:t>        t1.start();// t1 starts to print id followed by a number</a:t>
            </a:r>
          </a:p>
          <a:p>
            <a:pPr marL="0" indent="0">
              <a:buNone/>
            </a:pPr>
            <a:endParaRPr lang="en-GB" dirty="0"/>
          </a:p>
          <a:p>
            <a:pPr marL="0" indent="0">
              <a:buNone/>
            </a:pPr>
            <a:r>
              <a:rPr lang="en-GB" dirty="0"/>
              <a:t>        </a:t>
            </a:r>
            <a:r>
              <a:rPr lang="en-GB" dirty="0" err="1"/>
              <a:t>Thread.sleep</a:t>
            </a:r>
            <a:r>
              <a:rPr lang="en-GB" dirty="0"/>
              <a:t>(500);</a:t>
            </a:r>
          </a:p>
          <a:p>
            <a:pPr marL="0" indent="0">
              <a:buNone/>
            </a:pPr>
            <a:r>
              <a:rPr lang="en-GB" dirty="0"/>
              <a:t>        for (</a:t>
            </a:r>
            <a:r>
              <a:rPr lang="en-GB" dirty="0" err="1"/>
              <a:t>int</a:t>
            </a:r>
            <a:r>
              <a:rPr lang="en-GB" dirty="0"/>
              <a:t> </a:t>
            </a:r>
            <a:r>
              <a:rPr lang="en-GB" dirty="0" err="1"/>
              <a:t>i</a:t>
            </a:r>
            <a:r>
              <a:rPr lang="en-GB" dirty="0"/>
              <a:t> = 0; </a:t>
            </a:r>
            <a:r>
              <a:rPr lang="en-GB" dirty="0" err="1"/>
              <a:t>i</a:t>
            </a:r>
            <a:r>
              <a:rPr lang="en-GB" dirty="0"/>
              <a:t> &lt; </a:t>
            </a:r>
            <a:r>
              <a:rPr lang="en-GB" dirty="0" err="1"/>
              <a:t>lastMainNum</a:t>
            </a:r>
            <a:r>
              <a:rPr lang="en-GB" dirty="0"/>
              <a:t>; </a:t>
            </a:r>
            <a:r>
              <a:rPr lang="en-GB" dirty="0" err="1"/>
              <a:t>i</a:t>
            </a:r>
            <a:r>
              <a:rPr lang="en-GB" dirty="0"/>
              <a:t>++) {</a:t>
            </a:r>
          </a:p>
          <a:p>
            <a:pPr marL="0" indent="0">
              <a:buNone/>
            </a:pPr>
            <a:r>
              <a:rPr lang="en-GB" dirty="0"/>
              <a:t>            </a:t>
            </a:r>
            <a:r>
              <a:rPr lang="en-GB" dirty="0" err="1"/>
              <a:t>System.out.println</a:t>
            </a:r>
            <a:r>
              <a:rPr lang="en-GB" dirty="0"/>
              <a:t>("Main " + </a:t>
            </a:r>
            <a:r>
              <a:rPr lang="en-GB" dirty="0" err="1"/>
              <a:t>i</a:t>
            </a:r>
            <a:r>
              <a:rPr lang="en-GB" dirty="0"/>
              <a:t>);</a:t>
            </a:r>
          </a:p>
          <a:p>
            <a:pPr marL="0" indent="0">
              <a:buNone/>
            </a:pPr>
            <a:r>
              <a:rPr lang="en-GB" dirty="0"/>
              <a:t>        }</a:t>
            </a:r>
          </a:p>
          <a:p>
            <a:pPr marL="0" indent="0">
              <a:buNone/>
            </a:pPr>
            <a:r>
              <a:rPr lang="en-GB" dirty="0"/>
              <a:t>        </a:t>
            </a:r>
            <a:r>
              <a:rPr lang="en-GB" dirty="0" smtClean="0">
                <a:solidFill>
                  <a:srgbClr val="FF0000"/>
                </a:solidFill>
              </a:rPr>
              <a:t>t1.join(1000);// </a:t>
            </a:r>
            <a:r>
              <a:rPr lang="en-GB" dirty="0">
                <a:solidFill>
                  <a:srgbClr val="FF0000"/>
                </a:solidFill>
              </a:rPr>
              <a:t>the main thread will now wait </a:t>
            </a:r>
            <a:r>
              <a:rPr lang="en-GB" dirty="0" smtClean="0">
                <a:solidFill>
                  <a:srgbClr val="FF0000"/>
                </a:solidFill>
              </a:rPr>
              <a:t>for 1000 </a:t>
            </a:r>
            <a:r>
              <a:rPr lang="en-GB" dirty="0" err="1" smtClean="0">
                <a:solidFill>
                  <a:srgbClr val="FF0000"/>
                </a:solidFill>
              </a:rPr>
              <a:t>ms</a:t>
            </a:r>
            <a:endParaRPr lang="en-GB" dirty="0">
              <a:solidFill>
                <a:srgbClr val="FF0000"/>
              </a:solidFill>
            </a:endParaRPr>
          </a:p>
          <a:p>
            <a:pPr marL="0" indent="0">
              <a:buNone/>
            </a:pPr>
            <a:r>
              <a:rPr lang="en-GB" dirty="0"/>
              <a:t>        </a:t>
            </a:r>
            <a:r>
              <a:rPr lang="en-GB" dirty="0" err="1"/>
              <a:t>System.out.println</a:t>
            </a:r>
            <a:r>
              <a:rPr lang="en-GB" dirty="0"/>
              <a:t>("Does the main method have the last say?");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3523848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a:solidFill>
            <a:schemeClr val="bg1">
              <a:lumMod val="95000"/>
            </a:schemeClr>
          </a:solidFill>
        </p:spPr>
        <p:txBody>
          <a:bodyPr>
            <a:normAutofit fontScale="90000"/>
          </a:bodyPr>
          <a:lstStyle/>
          <a:p>
            <a:r>
              <a:rPr lang="en-GB" dirty="0" smtClean="0"/>
              <a:t>Compare outputs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Content Placeholder 5"/>
          <p:cNvSpPr>
            <a:spLocks noGrp="1"/>
          </p:cNvSpPr>
          <p:nvPr>
            <p:ph sz="quarter" idx="1"/>
          </p:nvPr>
        </p:nvSpPr>
        <p:spPr>
          <a:xfrm>
            <a:off x="3505200" y="1066800"/>
            <a:ext cx="2286000" cy="5105400"/>
          </a:xfrm>
          <a:ln>
            <a:solidFill>
              <a:schemeClr val="accent1"/>
            </a:solidFill>
          </a:ln>
        </p:spPr>
        <p:txBody>
          <a:bodyPr>
            <a:normAutofit fontScale="70000" lnSpcReduction="20000"/>
          </a:bodyPr>
          <a:lstStyle/>
          <a:p>
            <a:pPr marL="0" indent="0">
              <a:buNone/>
            </a:pPr>
            <a:r>
              <a:rPr lang="en-GB" b="1" dirty="0" smtClean="0"/>
              <a:t>with </a:t>
            </a:r>
            <a:r>
              <a:rPr lang="en-GB" b="1" dirty="0"/>
              <a:t>join()</a:t>
            </a:r>
          </a:p>
          <a:p>
            <a:pPr marL="0" indent="0">
              <a:buNone/>
            </a:pPr>
            <a:endParaRPr lang="en-GB" dirty="0" smtClean="0"/>
          </a:p>
          <a:p>
            <a:pPr marL="0" indent="0">
              <a:buNone/>
            </a:pPr>
            <a:r>
              <a:rPr lang="en-GB" dirty="0" smtClean="0"/>
              <a:t>Thread </a:t>
            </a:r>
            <a:r>
              <a:rPr lang="en-GB" dirty="0"/>
              <a:t>t1:0</a:t>
            </a:r>
          </a:p>
          <a:p>
            <a:pPr marL="0" indent="0">
              <a:buNone/>
            </a:pPr>
            <a:r>
              <a:rPr lang="en-GB" dirty="0"/>
              <a:t>Thread t1:1</a:t>
            </a:r>
          </a:p>
          <a:p>
            <a:pPr marL="0" indent="0">
              <a:buNone/>
            </a:pPr>
            <a:r>
              <a:rPr lang="en-GB" dirty="0"/>
              <a:t>Thread t1:2</a:t>
            </a:r>
          </a:p>
          <a:p>
            <a:pPr marL="0" indent="0">
              <a:buNone/>
            </a:pPr>
            <a:r>
              <a:rPr lang="en-GB" dirty="0">
                <a:solidFill>
                  <a:srgbClr val="FF0000"/>
                </a:solidFill>
              </a:rPr>
              <a:t>Main 0</a:t>
            </a:r>
          </a:p>
          <a:p>
            <a:pPr marL="0" indent="0">
              <a:buNone/>
            </a:pPr>
            <a:r>
              <a:rPr lang="en-GB" dirty="0">
                <a:solidFill>
                  <a:srgbClr val="FF0000"/>
                </a:solidFill>
              </a:rPr>
              <a:t>Main 1</a:t>
            </a:r>
          </a:p>
          <a:p>
            <a:pPr marL="0" indent="0">
              <a:buNone/>
            </a:pPr>
            <a:r>
              <a:rPr lang="en-GB" dirty="0">
                <a:solidFill>
                  <a:srgbClr val="FF0000"/>
                </a:solidFill>
              </a:rPr>
              <a:t>Main 2</a:t>
            </a:r>
          </a:p>
          <a:p>
            <a:pPr marL="0" indent="0">
              <a:buNone/>
            </a:pPr>
            <a:r>
              <a:rPr lang="en-GB" dirty="0">
                <a:solidFill>
                  <a:srgbClr val="FF0000"/>
                </a:solidFill>
              </a:rPr>
              <a:t>Main 3</a:t>
            </a:r>
          </a:p>
          <a:p>
            <a:pPr marL="0" indent="0">
              <a:buNone/>
            </a:pPr>
            <a:r>
              <a:rPr lang="en-GB" dirty="0">
                <a:solidFill>
                  <a:srgbClr val="FF0000"/>
                </a:solidFill>
              </a:rPr>
              <a:t>Main 4</a:t>
            </a:r>
          </a:p>
          <a:p>
            <a:pPr marL="0" indent="0">
              <a:buNone/>
            </a:pPr>
            <a:r>
              <a:rPr lang="en-GB" dirty="0"/>
              <a:t>Thread t1:3</a:t>
            </a:r>
          </a:p>
          <a:p>
            <a:pPr marL="0" indent="0">
              <a:buNone/>
            </a:pPr>
            <a:r>
              <a:rPr lang="en-GB" dirty="0"/>
              <a:t>Thread t1:4</a:t>
            </a:r>
          </a:p>
          <a:p>
            <a:pPr marL="0" indent="0">
              <a:buNone/>
            </a:pPr>
            <a:r>
              <a:rPr lang="en-GB" dirty="0" smtClean="0"/>
              <a:t>…</a:t>
            </a:r>
            <a:endParaRPr lang="en-GB" dirty="0"/>
          </a:p>
          <a:p>
            <a:pPr marL="0" indent="0">
              <a:buNone/>
            </a:pPr>
            <a:r>
              <a:rPr lang="en-GB" dirty="0"/>
              <a:t>Thread t1:18</a:t>
            </a:r>
          </a:p>
          <a:p>
            <a:pPr marL="0" indent="0">
              <a:buNone/>
            </a:pPr>
            <a:r>
              <a:rPr lang="en-GB" dirty="0"/>
              <a:t>Thread t1:19</a:t>
            </a:r>
          </a:p>
          <a:p>
            <a:pPr marL="0" indent="0">
              <a:buNone/>
            </a:pPr>
            <a:r>
              <a:rPr lang="en-GB" dirty="0">
                <a:solidFill>
                  <a:srgbClr val="FF0000"/>
                </a:solidFill>
              </a:rPr>
              <a:t>Does the main method have the last say?</a:t>
            </a:r>
          </a:p>
          <a:p>
            <a:pPr marL="0" indent="0">
              <a:buNone/>
            </a:pPr>
            <a:endParaRPr lang="en-GB" dirty="0"/>
          </a:p>
        </p:txBody>
      </p:sp>
      <p:sp>
        <p:nvSpPr>
          <p:cNvPr id="9" name="Content Placeholder 5"/>
          <p:cNvSpPr txBox="1">
            <a:spLocks/>
          </p:cNvSpPr>
          <p:nvPr/>
        </p:nvSpPr>
        <p:spPr>
          <a:xfrm>
            <a:off x="914400" y="1066800"/>
            <a:ext cx="2286000" cy="5105400"/>
          </a:xfrm>
          <a:prstGeom prst="rect">
            <a:avLst/>
          </a:prstGeom>
          <a:ln>
            <a:solidFill>
              <a:schemeClr val="accent1"/>
            </a:solidFill>
          </a:ln>
        </p:spPr>
        <p:txBody>
          <a:bodyPr vert="horz">
            <a:normAutofit fontScale="70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b="1" dirty="0" smtClean="0"/>
              <a:t>without join()</a:t>
            </a:r>
          </a:p>
          <a:p>
            <a:pPr marL="0" indent="0">
              <a:buFont typeface="Wingdings 2"/>
              <a:buNone/>
            </a:pPr>
            <a:endParaRPr lang="en-GB" dirty="0" smtClean="0"/>
          </a:p>
          <a:p>
            <a:pPr marL="0" indent="0">
              <a:buFont typeface="Wingdings 2"/>
              <a:buNone/>
            </a:pPr>
            <a:r>
              <a:rPr lang="en-GB" dirty="0" smtClean="0"/>
              <a:t>Thread t1:0</a:t>
            </a:r>
          </a:p>
          <a:p>
            <a:pPr marL="0" indent="0">
              <a:buFont typeface="Wingdings 2"/>
              <a:buNone/>
            </a:pPr>
            <a:r>
              <a:rPr lang="en-GB" dirty="0" smtClean="0"/>
              <a:t>Thread t1:1</a:t>
            </a:r>
          </a:p>
          <a:p>
            <a:pPr marL="0" indent="0">
              <a:buFont typeface="Wingdings 2"/>
              <a:buNone/>
            </a:pPr>
            <a:r>
              <a:rPr lang="en-GB" dirty="0" smtClean="0"/>
              <a:t>Thread t1:2</a:t>
            </a:r>
          </a:p>
          <a:p>
            <a:pPr marL="0" indent="0">
              <a:buFont typeface="Wingdings 2"/>
              <a:buNone/>
            </a:pPr>
            <a:r>
              <a:rPr lang="en-GB" dirty="0" smtClean="0">
                <a:solidFill>
                  <a:srgbClr val="FF0000"/>
                </a:solidFill>
              </a:rPr>
              <a:t>Main 0</a:t>
            </a:r>
          </a:p>
          <a:p>
            <a:pPr marL="0" indent="0">
              <a:buFont typeface="Wingdings 2"/>
              <a:buNone/>
            </a:pPr>
            <a:r>
              <a:rPr lang="en-GB" dirty="0" smtClean="0">
                <a:solidFill>
                  <a:srgbClr val="FF0000"/>
                </a:solidFill>
              </a:rPr>
              <a:t>Main 1</a:t>
            </a:r>
          </a:p>
          <a:p>
            <a:pPr marL="0" indent="0">
              <a:buFont typeface="Wingdings 2"/>
              <a:buNone/>
            </a:pPr>
            <a:r>
              <a:rPr lang="en-GB" dirty="0" smtClean="0">
                <a:solidFill>
                  <a:srgbClr val="FF0000"/>
                </a:solidFill>
              </a:rPr>
              <a:t>Main 2</a:t>
            </a:r>
          </a:p>
          <a:p>
            <a:pPr marL="0" indent="0">
              <a:buFont typeface="Wingdings 2"/>
              <a:buNone/>
            </a:pPr>
            <a:r>
              <a:rPr lang="en-GB" dirty="0" smtClean="0">
                <a:solidFill>
                  <a:srgbClr val="FF0000"/>
                </a:solidFill>
              </a:rPr>
              <a:t>Main 3</a:t>
            </a:r>
          </a:p>
          <a:p>
            <a:pPr marL="0" indent="0">
              <a:buFont typeface="Wingdings 2"/>
              <a:buNone/>
            </a:pPr>
            <a:r>
              <a:rPr lang="en-GB" dirty="0" smtClean="0">
                <a:solidFill>
                  <a:srgbClr val="FF0000"/>
                </a:solidFill>
              </a:rPr>
              <a:t>Main 4</a:t>
            </a:r>
          </a:p>
          <a:p>
            <a:pPr marL="0" indent="0">
              <a:buFont typeface="Wingdings 2"/>
              <a:buNone/>
            </a:pPr>
            <a:r>
              <a:rPr lang="en-GB" dirty="0" smtClean="0">
                <a:solidFill>
                  <a:srgbClr val="FF0000"/>
                </a:solidFill>
              </a:rPr>
              <a:t>Does the main method have the last say?</a:t>
            </a:r>
          </a:p>
          <a:p>
            <a:pPr marL="0" indent="0">
              <a:buFont typeface="Wingdings 2"/>
              <a:buNone/>
            </a:pPr>
            <a:r>
              <a:rPr lang="en-GB" dirty="0" smtClean="0"/>
              <a:t>Thread t1:3</a:t>
            </a:r>
          </a:p>
          <a:p>
            <a:pPr marL="0" indent="0">
              <a:buFont typeface="Wingdings 2"/>
              <a:buNone/>
            </a:pPr>
            <a:r>
              <a:rPr lang="en-GB" dirty="0" smtClean="0"/>
              <a:t>Thread t1:4</a:t>
            </a:r>
          </a:p>
          <a:p>
            <a:pPr marL="0" indent="0">
              <a:buFont typeface="Wingdings 2"/>
              <a:buNone/>
            </a:pPr>
            <a:r>
              <a:rPr lang="en-GB" dirty="0" smtClean="0"/>
              <a:t>…</a:t>
            </a:r>
          </a:p>
          <a:p>
            <a:pPr marL="0" indent="0">
              <a:buFont typeface="Wingdings 2"/>
              <a:buNone/>
            </a:pPr>
            <a:r>
              <a:rPr lang="en-GB" dirty="0" smtClean="0"/>
              <a:t>Thread t1:18</a:t>
            </a:r>
          </a:p>
          <a:p>
            <a:pPr marL="0" indent="0">
              <a:buFont typeface="Wingdings 2"/>
              <a:buNone/>
            </a:pPr>
            <a:r>
              <a:rPr lang="en-GB" dirty="0" smtClean="0"/>
              <a:t>Thread t1:19</a:t>
            </a:r>
            <a:endParaRPr lang="en-GB" dirty="0"/>
          </a:p>
        </p:txBody>
      </p:sp>
      <p:sp>
        <p:nvSpPr>
          <p:cNvPr id="8" name="Content Placeholder 5"/>
          <p:cNvSpPr txBox="1">
            <a:spLocks/>
          </p:cNvSpPr>
          <p:nvPr/>
        </p:nvSpPr>
        <p:spPr>
          <a:xfrm>
            <a:off x="6019800" y="990600"/>
            <a:ext cx="2286000" cy="5334000"/>
          </a:xfrm>
          <a:prstGeom prst="rect">
            <a:avLst/>
          </a:prstGeom>
          <a:ln>
            <a:solidFill>
              <a:schemeClr val="accent1"/>
            </a:solidFill>
          </a:ln>
        </p:spPr>
        <p:txBody>
          <a:bodyPr vert="horz">
            <a:normAutofit fontScale="6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b="1" dirty="0"/>
              <a:t>with </a:t>
            </a:r>
            <a:r>
              <a:rPr lang="en-GB" b="1" dirty="0" smtClean="0"/>
              <a:t>join(1000)</a:t>
            </a:r>
            <a:endParaRPr lang="en-GB" b="1" dirty="0"/>
          </a:p>
          <a:p>
            <a:pPr marL="0" indent="0">
              <a:buNone/>
            </a:pPr>
            <a:endParaRPr lang="en-GB" dirty="0" smtClean="0"/>
          </a:p>
          <a:p>
            <a:pPr marL="0" indent="0">
              <a:buNone/>
            </a:pPr>
            <a:r>
              <a:rPr lang="en-GB" dirty="0" smtClean="0"/>
              <a:t>Thread t1:0</a:t>
            </a:r>
          </a:p>
          <a:p>
            <a:pPr marL="0" indent="0">
              <a:buNone/>
            </a:pPr>
            <a:r>
              <a:rPr lang="en-GB" dirty="0" smtClean="0">
                <a:solidFill>
                  <a:srgbClr val="FF0000"/>
                </a:solidFill>
              </a:rPr>
              <a:t>Main 0</a:t>
            </a:r>
          </a:p>
          <a:p>
            <a:pPr marL="0" indent="0">
              <a:buNone/>
            </a:pPr>
            <a:r>
              <a:rPr lang="en-GB" dirty="0" smtClean="0">
                <a:solidFill>
                  <a:srgbClr val="FF0000"/>
                </a:solidFill>
              </a:rPr>
              <a:t>Main 1</a:t>
            </a:r>
          </a:p>
          <a:p>
            <a:pPr marL="0" indent="0">
              <a:buNone/>
            </a:pPr>
            <a:r>
              <a:rPr lang="en-GB" dirty="0" smtClean="0">
                <a:solidFill>
                  <a:srgbClr val="FF0000"/>
                </a:solidFill>
              </a:rPr>
              <a:t>Main 2</a:t>
            </a:r>
          </a:p>
          <a:p>
            <a:pPr marL="0" indent="0">
              <a:buNone/>
            </a:pPr>
            <a:r>
              <a:rPr lang="en-GB" dirty="0" smtClean="0">
                <a:solidFill>
                  <a:srgbClr val="FF0000"/>
                </a:solidFill>
              </a:rPr>
              <a:t>Main 3</a:t>
            </a:r>
          </a:p>
          <a:p>
            <a:pPr marL="0" indent="0">
              <a:buNone/>
            </a:pPr>
            <a:r>
              <a:rPr lang="en-GB" dirty="0" smtClean="0">
                <a:solidFill>
                  <a:srgbClr val="FF0000"/>
                </a:solidFill>
              </a:rPr>
              <a:t>Main 4</a:t>
            </a:r>
          </a:p>
          <a:p>
            <a:pPr marL="0" indent="0">
              <a:buNone/>
            </a:pPr>
            <a:r>
              <a:rPr lang="en-GB" dirty="0" smtClean="0"/>
              <a:t>Thread t1:1</a:t>
            </a:r>
          </a:p>
          <a:p>
            <a:pPr marL="0" indent="0">
              <a:buNone/>
            </a:pPr>
            <a:r>
              <a:rPr lang="en-GB" dirty="0" smtClean="0"/>
              <a:t>Thread t1:2</a:t>
            </a:r>
          </a:p>
          <a:p>
            <a:pPr marL="0" indent="0">
              <a:buNone/>
            </a:pPr>
            <a:r>
              <a:rPr lang="en-GB" dirty="0" smtClean="0"/>
              <a:t>Thread t1:3</a:t>
            </a:r>
          </a:p>
          <a:p>
            <a:pPr marL="0" indent="0">
              <a:buNone/>
            </a:pPr>
            <a:r>
              <a:rPr lang="en-GB" dirty="0" smtClean="0"/>
              <a:t>Thread t1:4</a:t>
            </a:r>
          </a:p>
          <a:p>
            <a:pPr marL="0" indent="0">
              <a:buNone/>
            </a:pPr>
            <a:r>
              <a:rPr lang="en-GB" dirty="0" smtClean="0"/>
              <a:t>Thread t1:5</a:t>
            </a:r>
          </a:p>
          <a:p>
            <a:pPr marL="0" indent="0">
              <a:buNone/>
            </a:pPr>
            <a:r>
              <a:rPr lang="en-GB" dirty="0" smtClean="0">
                <a:solidFill>
                  <a:srgbClr val="FF0000"/>
                </a:solidFill>
              </a:rPr>
              <a:t>Does the main method have the last say?</a:t>
            </a:r>
          </a:p>
          <a:p>
            <a:pPr marL="0" indent="0">
              <a:buNone/>
            </a:pPr>
            <a:r>
              <a:rPr lang="en-GB" dirty="0" smtClean="0"/>
              <a:t>Thread t1:6</a:t>
            </a:r>
          </a:p>
          <a:p>
            <a:pPr marL="0" indent="0">
              <a:buNone/>
            </a:pPr>
            <a:r>
              <a:rPr lang="en-GB" dirty="0" smtClean="0"/>
              <a:t>…</a:t>
            </a:r>
          </a:p>
          <a:p>
            <a:pPr marL="0" indent="0">
              <a:buNone/>
            </a:pPr>
            <a:r>
              <a:rPr lang="en-GB" dirty="0" smtClean="0"/>
              <a:t>Thread t1:18</a:t>
            </a:r>
          </a:p>
          <a:p>
            <a:pPr marL="0" indent="0">
              <a:buNone/>
            </a:pPr>
            <a:r>
              <a:rPr lang="en-GB" dirty="0" smtClean="0"/>
              <a:t>Thread t1:19</a:t>
            </a:r>
          </a:p>
        </p:txBody>
      </p:sp>
    </p:spTree>
    <p:extLst>
      <p:ext uri="{BB962C8B-B14F-4D97-AF65-F5344CB8AC3E}">
        <p14:creationId xmlns:p14="http://schemas.microsoft.com/office/powerpoint/2010/main" val="774119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28600"/>
            <a:ext cx="8382000" cy="895350"/>
          </a:xfrm>
          <a:solidFill>
            <a:schemeClr val="bg1">
              <a:lumMod val="95000"/>
            </a:schemeClr>
          </a:solidFill>
          <a:ln/>
        </p:spPr>
        <p:txBody>
          <a:bodyPr>
            <a:normAutofit/>
          </a:bodyPr>
          <a:lstStyle/>
          <a:p>
            <a:r>
              <a:rPr lang="en-US" sz="3600" dirty="0" err="1"/>
              <a:t>isAlive</a:t>
            </a:r>
            <a:r>
              <a:rPr lang="en-US" sz="3600" dirty="0" smtClean="0"/>
              <a:t>(), interrupt</a:t>
            </a:r>
            <a:r>
              <a:rPr lang="en-US" sz="3600" dirty="0"/>
              <a:t>(), and </a:t>
            </a:r>
            <a:r>
              <a:rPr lang="en-US" sz="3600" dirty="0" err="1"/>
              <a:t>isInterrupted</a:t>
            </a:r>
            <a:r>
              <a:rPr lang="en-US" sz="3600" dirty="0" smtClean="0"/>
              <a:t>()</a:t>
            </a:r>
            <a:endParaRPr lang="en-US" sz="3600" dirty="0"/>
          </a:p>
        </p:txBody>
      </p:sp>
      <p:sp>
        <p:nvSpPr>
          <p:cNvPr id="173059" name="Rectangle 3"/>
          <p:cNvSpPr>
            <a:spLocks noGrp="1" noChangeArrowheads="1"/>
          </p:cNvSpPr>
          <p:nvPr>
            <p:ph type="body" idx="1"/>
          </p:nvPr>
        </p:nvSpPr>
        <p:spPr>
          <a:xfrm>
            <a:off x="533400" y="1524000"/>
            <a:ext cx="8229600" cy="4876800"/>
          </a:xfrm>
          <a:noFill/>
          <a:ln/>
        </p:spPr>
        <p:txBody>
          <a:bodyPr/>
          <a:lstStyle/>
          <a:p>
            <a:pPr>
              <a:lnSpc>
                <a:spcPct val="90000"/>
              </a:lnSpc>
              <a:spcBef>
                <a:spcPct val="0"/>
              </a:spcBef>
              <a:buFont typeface="Arial" panose="020B0604020202020204" pitchFamily="34" charset="0"/>
              <a:buChar char="•"/>
            </a:pPr>
            <a:r>
              <a:rPr lang="en-US" sz="2800" dirty="0">
                <a:cs typeface="Times New Roman" pitchFamily="18" charset="0"/>
              </a:rPr>
              <a:t>The </a:t>
            </a:r>
            <a:r>
              <a:rPr lang="en-US" sz="2800" dirty="0" err="1">
                <a:cs typeface="Times New Roman" pitchFamily="18" charset="0"/>
              </a:rPr>
              <a:t>isAlive</a:t>
            </a:r>
            <a:r>
              <a:rPr lang="en-US" sz="2800" dirty="0">
                <a:cs typeface="Times New Roman" pitchFamily="18" charset="0"/>
              </a:rPr>
              <a:t>() method is used to find out the state of a thread. It returns true if a thread is in the Ready, Blocked, or Running state; it returns false if a thread is new and has not started or if it is </a:t>
            </a:r>
            <a:r>
              <a:rPr lang="en-US" sz="2800" dirty="0" smtClean="0">
                <a:cs typeface="Times New Roman" pitchFamily="18" charset="0"/>
              </a:rPr>
              <a:t>finished.</a:t>
            </a:r>
          </a:p>
          <a:p>
            <a:pPr>
              <a:lnSpc>
                <a:spcPct val="90000"/>
              </a:lnSpc>
              <a:spcBef>
                <a:spcPct val="0"/>
              </a:spcBef>
              <a:buFont typeface="Arial" panose="020B0604020202020204" pitchFamily="34" charset="0"/>
              <a:buChar char="•"/>
            </a:pPr>
            <a:r>
              <a:rPr lang="en-US" sz="2800" dirty="0" smtClean="0">
                <a:cs typeface="Times New Roman" pitchFamily="18" charset="0"/>
              </a:rPr>
              <a:t>The </a:t>
            </a:r>
            <a:r>
              <a:rPr lang="en-US" sz="2800" dirty="0">
                <a:cs typeface="Times New Roman" pitchFamily="18" charset="0"/>
              </a:rPr>
              <a:t>interrupt() method interrupts a thread in the following way: If a thread is currently in the Ready or Running state, its interrupted flag is set; if a thread is currently blocked, it is awakened and enters the Ready state, and an </a:t>
            </a:r>
            <a:r>
              <a:rPr lang="en-US" sz="2800" dirty="0" err="1" smtClean="0">
                <a:cs typeface="Times New Roman" pitchFamily="18" charset="0"/>
              </a:rPr>
              <a:t>InterruptedException</a:t>
            </a:r>
            <a:r>
              <a:rPr lang="en-US" sz="2800" dirty="0" smtClean="0">
                <a:cs typeface="Times New Roman" pitchFamily="18" charset="0"/>
              </a:rPr>
              <a:t> </a:t>
            </a:r>
            <a:r>
              <a:rPr lang="en-US" sz="2800" dirty="0">
                <a:cs typeface="Times New Roman" pitchFamily="18" charset="0"/>
              </a:rPr>
              <a:t>is </a:t>
            </a:r>
            <a:r>
              <a:rPr lang="en-US" sz="2800" dirty="0" smtClean="0">
                <a:cs typeface="Times New Roman" pitchFamily="18" charset="0"/>
              </a:rPr>
              <a:t>thrown.</a:t>
            </a:r>
          </a:p>
          <a:p>
            <a:pPr>
              <a:lnSpc>
                <a:spcPct val="90000"/>
              </a:lnSpc>
              <a:spcBef>
                <a:spcPct val="0"/>
              </a:spcBef>
              <a:buFont typeface="Arial" panose="020B0604020202020204" pitchFamily="34" charset="0"/>
              <a:buChar char="•"/>
            </a:pPr>
            <a:r>
              <a:rPr lang="en-US" sz="2800" dirty="0" smtClean="0">
                <a:cs typeface="Times New Roman" pitchFamily="18" charset="0"/>
              </a:rPr>
              <a:t>The </a:t>
            </a:r>
            <a:r>
              <a:rPr lang="en-US" sz="2800" dirty="0" err="1">
                <a:cs typeface="Times New Roman" pitchFamily="18" charset="0"/>
              </a:rPr>
              <a:t>isInterrupt</a:t>
            </a:r>
            <a:r>
              <a:rPr lang="en-US" sz="2800" dirty="0">
                <a:cs typeface="Times New Roman" pitchFamily="18" charset="0"/>
              </a:rPr>
              <a:t>() method tests whether the thread is interrupted.</a:t>
            </a:r>
          </a:p>
        </p:txBody>
      </p:sp>
      <p:sp>
        <p:nvSpPr>
          <p:cNvPr id="8" name="Date Placeholder 7"/>
          <p:cNvSpPr>
            <a:spLocks noGrp="1"/>
          </p:cNvSpPr>
          <p:nvPr>
            <p:ph type="dt" sz="half" idx="10"/>
          </p:nvPr>
        </p:nvSpPr>
        <p:spPr/>
        <p:txBody>
          <a:bodyPr/>
          <a:lstStyle/>
          <a:p>
            <a:fld id="{8D56AFA7-323F-4211-98F3-F920E6A830CF}"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01875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a:solidFill>
            <a:schemeClr val="bg1">
              <a:lumMod val="95000"/>
            </a:schemeClr>
          </a:solidFill>
        </p:spPr>
        <p:txBody>
          <a:bodyPr>
            <a:normAutofit fontScale="90000"/>
          </a:bodyPr>
          <a:lstStyle/>
          <a:p>
            <a:r>
              <a:rPr lang="en-GB" dirty="0" err="1" smtClean="0"/>
              <a:t>isAlive</a:t>
            </a:r>
            <a:r>
              <a:rPr lang="en-GB" dirty="0" smtClean="0"/>
              <a:t>() and interrupt()</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Content Placeholder 5"/>
          <p:cNvSpPr>
            <a:spLocks noGrp="1"/>
          </p:cNvSpPr>
          <p:nvPr>
            <p:ph sz="quarter" idx="1"/>
          </p:nvPr>
        </p:nvSpPr>
        <p:spPr>
          <a:xfrm>
            <a:off x="914400" y="1066800"/>
            <a:ext cx="7772400" cy="5410200"/>
          </a:xfrm>
        </p:spPr>
        <p:txBody>
          <a:bodyPr>
            <a:normAutofit fontScale="70000" lnSpcReduction="20000"/>
          </a:bodyPr>
          <a:lstStyle/>
          <a:p>
            <a:pPr marL="0" indent="0">
              <a:buNone/>
            </a:pPr>
            <a:r>
              <a:rPr lang="en-GB" dirty="0"/>
              <a:t>public class MyThreadApp1c </a:t>
            </a:r>
            <a:r>
              <a:rPr lang="en-GB" dirty="0" smtClean="0"/>
              <a:t>{</a:t>
            </a:r>
            <a:endParaRPr lang="en-GB" dirty="0"/>
          </a:p>
          <a:p>
            <a:pPr marL="0" indent="0">
              <a:buNone/>
            </a:pPr>
            <a:r>
              <a:rPr lang="en-GB" dirty="0"/>
              <a:t>    public static final </a:t>
            </a:r>
            <a:r>
              <a:rPr lang="en-GB" dirty="0" err="1"/>
              <a:t>int</a:t>
            </a:r>
            <a:r>
              <a:rPr lang="en-GB" dirty="0"/>
              <a:t> </a:t>
            </a:r>
            <a:r>
              <a:rPr lang="en-GB" dirty="0" err="1"/>
              <a:t>lastMainNum</a:t>
            </a:r>
            <a:r>
              <a:rPr lang="en-GB" dirty="0"/>
              <a:t> = 5</a:t>
            </a:r>
            <a:r>
              <a:rPr lang="en-GB" dirty="0" smtClean="0"/>
              <a:t>;</a:t>
            </a:r>
            <a:endParaRPr lang="en-GB" dirty="0"/>
          </a:p>
          <a:p>
            <a:pPr marL="0" indent="0">
              <a:buNone/>
            </a:pPr>
            <a:r>
              <a:rPr lang="en-GB" dirty="0"/>
              <a:t>    public static void main(String[] </a:t>
            </a:r>
            <a:r>
              <a:rPr lang="en-GB" dirty="0" err="1"/>
              <a:t>args</a:t>
            </a:r>
            <a:r>
              <a:rPr lang="en-GB" dirty="0"/>
              <a:t>) throws </a:t>
            </a:r>
            <a:r>
              <a:rPr lang="en-GB" dirty="0" err="1"/>
              <a:t>InterruptedException</a:t>
            </a:r>
            <a:r>
              <a:rPr lang="en-GB" dirty="0"/>
              <a:t> </a:t>
            </a:r>
            <a:r>
              <a:rPr lang="en-GB" dirty="0" smtClean="0"/>
              <a:t>{</a:t>
            </a:r>
            <a:endParaRPr lang="en-GB" dirty="0"/>
          </a:p>
          <a:p>
            <a:pPr marL="0" indent="0">
              <a:buNone/>
            </a:pPr>
            <a:r>
              <a:rPr lang="en-GB" dirty="0"/>
              <a:t>        Thread t1 = new Thread(new Printings("t1"));</a:t>
            </a:r>
          </a:p>
          <a:p>
            <a:pPr marL="0" indent="0">
              <a:buNone/>
            </a:pPr>
            <a:r>
              <a:rPr lang="en-GB" dirty="0"/>
              <a:t>        t1.start();// t1 starts to print id </a:t>
            </a:r>
            <a:r>
              <a:rPr lang="en-GB" dirty="0" err="1"/>
              <a:t>folowed</a:t>
            </a:r>
            <a:r>
              <a:rPr lang="en-GB" dirty="0"/>
              <a:t> by a </a:t>
            </a:r>
            <a:r>
              <a:rPr lang="en-GB" dirty="0" smtClean="0"/>
              <a:t>number</a:t>
            </a:r>
            <a:endParaRPr lang="en-GB" dirty="0"/>
          </a:p>
          <a:p>
            <a:pPr marL="0" indent="0">
              <a:buNone/>
            </a:pPr>
            <a:r>
              <a:rPr lang="en-GB" dirty="0"/>
              <a:t>        </a:t>
            </a:r>
            <a:r>
              <a:rPr lang="en-GB" dirty="0" err="1" smtClean="0"/>
              <a:t>Thread.sleep</a:t>
            </a:r>
            <a:r>
              <a:rPr lang="en-GB" dirty="0" smtClean="0"/>
              <a:t>(500);</a:t>
            </a:r>
          </a:p>
          <a:p>
            <a:pPr marL="0" indent="0">
              <a:buNone/>
            </a:pPr>
            <a:r>
              <a:rPr lang="en-GB" dirty="0"/>
              <a:t> </a:t>
            </a:r>
            <a:r>
              <a:rPr lang="en-GB" dirty="0" smtClean="0"/>
              <a:t>       for </a:t>
            </a:r>
            <a:r>
              <a:rPr lang="en-GB" dirty="0"/>
              <a:t>(</a:t>
            </a:r>
            <a:r>
              <a:rPr lang="en-GB" dirty="0" err="1"/>
              <a:t>int</a:t>
            </a:r>
            <a:r>
              <a:rPr lang="en-GB" dirty="0"/>
              <a:t> </a:t>
            </a:r>
            <a:r>
              <a:rPr lang="en-GB" dirty="0" err="1"/>
              <a:t>i</a:t>
            </a:r>
            <a:r>
              <a:rPr lang="en-GB" dirty="0"/>
              <a:t> = 0; </a:t>
            </a:r>
            <a:r>
              <a:rPr lang="en-GB" dirty="0" err="1"/>
              <a:t>i</a:t>
            </a:r>
            <a:r>
              <a:rPr lang="en-GB" dirty="0"/>
              <a:t> &lt; </a:t>
            </a:r>
            <a:r>
              <a:rPr lang="en-GB" dirty="0" err="1"/>
              <a:t>lastMainNum</a:t>
            </a:r>
            <a:r>
              <a:rPr lang="en-GB" dirty="0"/>
              <a:t>; </a:t>
            </a:r>
            <a:r>
              <a:rPr lang="en-GB" dirty="0" err="1"/>
              <a:t>i</a:t>
            </a:r>
            <a:r>
              <a:rPr lang="en-GB" dirty="0"/>
              <a:t>++) </a:t>
            </a:r>
            <a:r>
              <a:rPr lang="en-GB" dirty="0" smtClean="0"/>
              <a:t>{</a:t>
            </a:r>
            <a:endParaRPr lang="en-GB" dirty="0"/>
          </a:p>
          <a:p>
            <a:pPr marL="0" indent="0">
              <a:buNone/>
            </a:pPr>
            <a:r>
              <a:rPr lang="en-GB" dirty="0"/>
              <a:t>            </a:t>
            </a:r>
            <a:r>
              <a:rPr lang="en-GB" dirty="0" err="1"/>
              <a:t>System.out.println</a:t>
            </a:r>
            <a:r>
              <a:rPr lang="en-GB" dirty="0"/>
              <a:t>("Main: " + </a:t>
            </a:r>
            <a:r>
              <a:rPr lang="en-GB" dirty="0" err="1"/>
              <a:t>i</a:t>
            </a:r>
            <a:r>
              <a:rPr lang="en-GB" dirty="0" smtClean="0"/>
              <a:t>);</a:t>
            </a:r>
            <a:endParaRPr lang="en-GB" dirty="0"/>
          </a:p>
          <a:p>
            <a:pPr marL="0" indent="0">
              <a:buNone/>
            </a:pPr>
            <a:r>
              <a:rPr lang="en-GB" dirty="0"/>
              <a:t>        }</a:t>
            </a:r>
          </a:p>
          <a:p>
            <a:pPr marL="0" indent="0">
              <a:buNone/>
            </a:pPr>
            <a:r>
              <a:rPr lang="en-GB" dirty="0" smtClean="0"/>
              <a:t>       t1.join(1000);</a:t>
            </a:r>
            <a:endParaRPr lang="en-GB" dirty="0"/>
          </a:p>
          <a:p>
            <a:pPr marL="0" indent="0">
              <a:buNone/>
            </a:pPr>
            <a:r>
              <a:rPr lang="en-GB" dirty="0"/>
              <a:t>       </a:t>
            </a:r>
            <a:r>
              <a:rPr lang="en-GB" dirty="0" err="1" smtClean="0">
                <a:solidFill>
                  <a:srgbClr val="FF0000"/>
                </a:solidFill>
              </a:rPr>
              <a:t>System.out.println</a:t>
            </a:r>
            <a:r>
              <a:rPr lang="en-GB" dirty="0">
                <a:solidFill>
                  <a:srgbClr val="FF0000"/>
                </a:solidFill>
              </a:rPr>
              <a:t>("Main: checking if t1 is still alive");</a:t>
            </a:r>
          </a:p>
          <a:p>
            <a:pPr marL="0" indent="0">
              <a:buNone/>
            </a:pPr>
            <a:r>
              <a:rPr lang="en-GB" dirty="0">
                <a:solidFill>
                  <a:srgbClr val="FF0000"/>
                </a:solidFill>
              </a:rPr>
              <a:t>      </a:t>
            </a:r>
            <a:r>
              <a:rPr lang="en-GB" dirty="0" smtClean="0">
                <a:solidFill>
                  <a:srgbClr val="FF0000"/>
                </a:solidFill>
              </a:rPr>
              <a:t> </a:t>
            </a:r>
            <a:r>
              <a:rPr lang="en-GB" dirty="0">
                <a:solidFill>
                  <a:srgbClr val="FF0000"/>
                </a:solidFill>
              </a:rPr>
              <a:t>if (t1.isAlive()) {</a:t>
            </a:r>
          </a:p>
          <a:p>
            <a:pPr marL="0" indent="0">
              <a:buNone/>
            </a:pPr>
            <a:r>
              <a:rPr lang="en-GB" dirty="0">
                <a:solidFill>
                  <a:srgbClr val="FF0000"/>
                </a:solidFill>
              </a:rPr>
              <a:t>          </a:t>
            </a:r>
            <a:r>
              <a:rPr lang="en-GB" dirty="0" smtClean="0">
                <a:solidFill>
                  <a:srgbClr val="FF0000"/>
                </a:solidFill>
              </a:rPr>
              <a:t> </a:t>
            </a:r>
            <a:r>
              <a:rPr lang="en-GB" dirty="0" err="1">
                <a:solidFill>
                  <a:srgbClr val="FF0000"/>
                </a:solidFill>
              </a:rPr>
              <a:t>System.out.println</a:t>
            </a:r>
            <a:r>
              <a:rPr lang="en-GB" dirty="0">
                <a:solidFill>
                  <a:srgbClr val="FF0000"/>
                </a:solidFill>
              </a:rPr>
              <a:t>("Main: is t1 still going? I am going to interrupt t1");</a:t>
            </a:r>
          </a:p>
          <a:p>
            <a:pPr marL="0" indent="0">
              <a:buNone/>
            </a:pPr>
            <a:r>
              <a:rPr lang="en-GB" dirty="0">
                <a:solidFill>
                  <a:srgbClr val="FF0000"/>
                </a:solidFill>
              </a:rPr>
              <a:t>           </a:t>
            </a:r>
            <a:r>
              <a:rPr lang="en-GB" dirty="0" smtClean="0">
                <a:solidFill>
                  <a:srgbClr val="FF0000"/>
                </a:solidFill>
              </a:rPr>
              <a:t>t1.interrupt</a:t>
            </a:r>
            <a:r>
              <a:rPr lang="en-GB" dirty="0">
                <a:solidFill>
                  <a:srgbClr val="FF0000"/>
                </a:solidFill>
              </a:rPr>
              <a:t>();</a:t>
            </a:r>
          </a:p>
          <a:p>
            <a:pPr marL="0" indent="0">
              <a:buNone/>
            </a:pPr>
            <a:r>
              <a:rPr lang="en-GB" dirty="0">
                <a:solidFill>
                  <a:srgbClr val="FF0000"/>
                </a:solidFill>
              </a:rPr>
              <a:t>      </a:t>
            </a:r>
            <a:r>
              <a:rPr lang="en-GB" dirty="0" smtClean="0">
                <a:solidFill>
                  <a:srgbClr val="FF0000"/>
                </a:solidFill>
              </a:rPr>
              <a:t>}</a:t>
            </a:r>
            <a:endParaRPr lang="en-GB" dirty="0">
              <a:solidFill>
                <a:srgbClr val="FF0000"/>
              </a:solidFill>
            </a:endParaRPr>
          </a:p>
          <a:p>
            <a:pPr marL="0" indent="0">
              <a:buNone/>
            </a:pPr>
            <a:r>
              <a:rPr lang="en-GB" dirty="0"/>
              <a:t>      </a:t>
            </a:r>
            <a:r>
              <a:rPr lang="en-GB" dirty="0" err="1" smtClean="0"/>
              <a:t>System.out.println</a:t>
            </a:r>
            <a:r>
              <a:rPr lang="en-GB" dirty="0"/>
              <a:t>("Main: Does the main method have the last say</a:t>
            </a:r>
            <a:r>
              <a:rPr lang="en-GB" dirty="0" smtClean="0"/>
              <a:t>?");</a:t>
            </a:r>
            <a:endParaRPr lang="en-GB" dirty="0"/>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3726106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a:solidFill>
            <a:schemeClr val="bg1">
              <a:lumMod val="95000"/>
            </a:schemeClr>
          </a:solidFill>
        </p:spPr>
        <p:txBody>
          <a:bodyPr>
            <a:normAutofit fontScale="90000"/>
          </a:bodyPr>
          <a:lstStyle/>
          <a:p>
            <a:r>
              <a:rPr lang="en-GB" dirty="0" smtClean="0"/>
              <a:t>Output – checking </a:t>
            </a:r>
            <a:r>
              <a:rPr lang="en-GB" dirty="0" err="1" smtClean="0"/>
              <a:t>isAlive</a:t>
            </a:r>
            <a:r>
              <a:rPr lang="en-GB" dirty="0" smtClean="0"/>
              <a:t> and interrupt</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Content Placeholder 5"/>
          <p:cNvSpPr>
            <a:spLocks noGrp="1"/>
          </p:cNvSpPr>
          <p:nvPr>
            <p:ph sz="quarter" idx="1"/>
          </p:nvPr>
        </p:nvSpPr>
        <p:spPr>
          <a:xfrm>
            <a:off x="838200" y="914400"/>
            <a:ext cx="7772400" cy="5562600"/>
          </a:xfrm>
        </p:spPr>
        <p:txBody>
          <a:bodyPr>
            <a:normAutofit fontScale="70000" lnSpcReduction="20000"/>
          </a:bodyPr>
          <a:lstStyle/>
          <a:p>
            <a:pPr marL="0" indent="0">
              <a:buNone/>
            </a:pPr>
            <a:r>
              <a:rPr lang="en-GB" dirty="0"/>
              <a:t>Thread t1:0</a:t>
            </a:r>
          </a:p>
          <a:p>
            <a:pPr marL="0" indent="0">
              <a:buNone/>
            </a:pPr>
            <a:r>
              <a:rPr lang="en-GB" dirty="0"/>
              <a:t>Thread t1:1</a:t>
            </a:r>
          </a:p>
          <a:p>
            <a:pPr marL="0" indent="0">
              <a:buNone/>
            </a:pPr>
            <a:r>
              <a:rPr lang="en-GB" dirty="0"/>
              <a:t>Thread t1:2</a:t>
            </a:r>
          </a:p>
          <a:p>
            <a:pPr marL="0" indent="0">
              <a:buNone/>
            </a:pPr>
            <a:r>
              <a:rPr lang="en-GB" dirty="0">
                <a:solidFill>
                  <a:srgbClr val="FF0000"/>
                </a:solidFill>
              </a:rPr>
              <a:t>Main: 0</a:t>
            </a:r>
          </a:p>
          <a:p>
            <a:pPr marL="0" indent="0">
              <a:buNone/>
            </a:pPr>
            <a:r>
              <a:rPr lang="en-GB" dirty="0">
                <a:solidFill>
                  <a:srgbClr val="FF0000"/>
                </a:solidFill>
              </a:rPr>
              <a:t>Main: 1</a:t>
            </a:r>
          </a:p>
          <a:p>
            <a:pPr marL="0" indent="0">
              <a:buNone/>
            </a:pPr>
            <a:r>
              <a:rPr lang="en-GB" dirty="0">
                <a:solidFill>
                  <a:srgbClr val="FF0000"/>
                </a:solidFill>
              </a:rPr>
              <a:t>Main: 2</a:t>
            </a:r>
          </a:p>
          <a:p>
            <a:pPr marL="0" indent="0">
              <a:buNone/>
            </a:pPr>
            <a:r>
              <a:rPr lang="en-GB" dirty="0">
                <a:solidFill>
                  <a:srgbClr val="FF0000"/>
                </a:solidFill>
              </a:rPr>
              <a:t>Main: 3</a:t>
            </a:r>
          </a:p>
          <a:p>
            <a:pPr marL="0" indent="0">
              <a:buNone/>
            </a:pPr>
            <a:r>
              <a:rPr lang="en-GB" dirty="0">
                <a:solidFill>
                  <a:srgbClr val="FF0000"/>
                </a:solidFill>
              </a:rPr>
              <a:t>Main: 4</a:t>
            </a:r>
          </a:p>
          <a:p>
            <a:pPr marL="0" indent="0">
              <a:buNone/>
            </a:pPr>
            <a:r>
              <a:rPr lang="en-GB" dirty="0"/>
              <a:t>Thread t1:3</a:t>
            </a:r>
          </a:p>
          <a:p>
            <a:pPr marL="0" indent="0">
              <a:buNone/>
            </a:pPr>
            <a:r>
              <a:rPr lang="en-GB" dirty="0"/>
              <a:t>Thread t1:4</a:t>
            </a:r>
          </a:p>
          <a:p>
            <a:pPr marL="0" indent="0">
              <a:buNone/>
            </a:pPr>
            <a:r>
              <a:rPr lang="en-GB" dirty="0"/>
              <a:t>Thread t1:5</a:t>
            </a:r>
          </a:p>
          <a:p>
            <a:pPr marL="0" indent="0">
              <a:buNone/>
            </a:pPr>
            <a:r>
              <a:rPr lang="en-GB" dirty="0"/>
              <a:t>Thread t1:6</a:t>
            </a:r>
          </a:p>
          <a:p>
            <a:pPr marL="0" indent="0">
              <a:buNone/>
            </a:pPr>
            <a:r>
              <a:rPr lang="en-GB" dirty="0"/>
              <a:t>Thread t1:7</a:t>
            </a:r>
          </a:p>
          <a:p>
            <a:pPr marL="0" indent="0">
              <a:buNone/>
            </a:pPr>
            <a:r>
              <a:rPr lang="en-GB" dirty="0">
                <a:solidFill>
                  <a:srgbClr val="FF0000"/>
                </a:solidFill>
              </a:rPr>
              <a:t>Main: checking if t1 is still alive</a:t>
            </a:r>
          </a:p>
          <a:p>
            <a:pPr marL="0" indent="0">
              <a:buNone/>
            </a:pPr>
            <a:r>
              <a:rPr lang="en-GB" dirty="0">
                <a:solidFill>
                  <a:srgbClr val="FF0000"/>
                </a:solidFill>
              </a:rPr>
              <a:t>Main: is t1 still going? I am going to interrupt t1</a:t>
            </a:r>
          </a:p>
          <a:p>
            <a:pPr marL="0" indent="0">
              <a:buNone/>
            </a:pPr>
            <a:r>
              <a:rPr lang="en-GB" dirty="0"/>
              <a:t>Thread t1 is interrupted</a:t>
            </a:r>
          </a:p>
          <a:p>
            <a:pPr marL="0" indent="0">
              <a:buNone/>
            </a:pPr>
            <a:r>
              <a:rPr lang="en-GB" dirty="0"/>
              <a:t>Thread t1is coming out the printing loop</a:t>
            </a:r>
          </a:p>
          <a:p>
            <a:pPr marL="0" indent="0">
              <a:buNone/>
            </a:pPr>
            <a:r>
              <a:rPr lang="en-GB" dirty="0">
                <a:solidFill>
                  <a:srgbClr val="FF0000"/>
                </a:solidFill>
              </a:rPr>
              <a:t>Main: Does the main method have the last say?</a:t>
            </a:r>
          </a:p>
        </p:txBody>
      </p:sp>
    </p:spTree>
    <p:extLst>
      <p:ext uri="{BB962C8B-B14F-4D97-AF65-F5344CB8AC3E}">
        <p14:creationId xmlns:p14="http://schemas.microsoft.com/office/powerpoint/2010/main" val="403920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Examples for the practical sessions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5"/>
          <p:cNvSpPr>
            <a:spLocks noGrp="1"/>
          </p:cNvSpPr>
          <p:nvPr>
            <p:ph sz="quarter" idx="1"/>
          </p:nvPr>
        </p:nvSpPr>
        <p:spPr/>
        <p:txBody>
          <a:bodyPr/>
          <a:lstStyle/>
          <a:p>
            <a:endParaRPr lang="en-GB" dirty="0" smtClean="0"/>
          </a:p>
          <a:p>
            <a:r>
              <a:rPr lang="en-GB" dirty="0" smtClean="0"/>
              <a:t>In the next  few slides, there are some examples about join(), </a:t>
            </a:r>
            <a:r>
              <a:rPr lang="en-GB" dirty="0" err="1" smtClean="0"/>
              <a:t>isAlive</a:t>
            </a:r>
            <a:r>
              <a:rPr lang="en-GB" dirty="0" smtClean="0"/>
              <a:t>() and </a:t>
            </a:r>
            <a:r>
              <a:rPr lang="en-GB" dirty="0" err="1" smtClean="0"/>
              <a:t>interrrupt</a:t>
            </a:r>
            <a:r>
              <a:rPr lang="en-GB" dirty="0" smtClean="0"/>
              <a:t>(). In your practical sessions, implement these and exam the output to make sure how the join() method works.</a:t>
            </a:r>
            <a:endParaRPr lang="en-GB" dirty="0"/>
          </a:p>
        </p:txBody>
      </p:sp>
    </p:spTree>
    <p:extLst>
      <p:ext uri="{BB962C8B-B14F-4D97-AF65-F5344CB8AC3E}">
        <p14:creationId xmlns:p14="http://schemas.microsoft.com/office/powerpoint/2010/main" val="2263721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4213" y="549275"/>
            <a:ext cx="7772400" cy="1143000"/>
          </a:xfrm>
          <a:solidFill>
            <a:schemeClr val="bg1">
              <a:lumMod val="95000"/>
            </a:schemeClr>
          </a:solidFill>
        </p:spPr>
        <p:txBody>
          <a:bodyPr/>
          <a:lstStyle/>
          <a:p>
            <a:r>
              <a:rPr lang="en-GB" dirty="0" smtClean="0"/>
              <a:t>Draw threads</a:t>
            </a:r>
          </a:p>
        </p:txBody>
      </p:sp>
      <p:cxnSp>
        <p:nvCxnSpPr>
          <p:cNvPr id="8" name="Straight Connector 7"/>
          <p:cNvCxnSpPr/>
          <p:nvPr/>
        </p:nvCxnSpPr>
        <p:spPr>
          <a:xfrm>
            <a:off x="3276600" y="2420938"/>
            <a:ext cx="0" cy="244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76600" y="2924175"/>
            <a:ext cx="7905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67175" y="2924175"/>
            <a:ext cx="0" cy="14414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2555875" y="1844675"/>
            <a:ext cx="122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dirty="0"/>
              <a:t>main</a:t>
            </a:r>
          </a:p>
        </p:txBody>
      </p:sp>
      <p:sp>
        <p:nvSpPr>
          <p:cNvPr id="20" name="TextBox 19"/>
          <p:cNvSpPr txBox="1">
            <a:spLocks noChangeArrowheads="1"/>
          </p:cNvSpPr>
          <p:nvPr/>
        </p:nvSpPr>
        <p:spPr bwMode="auto">
          <a:xfrm>
            <a:off x="3924300" y="2205038"/>
            <a:ext cx="1943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dirty="0" err="1">
                <a:latin typeface="Courier New" pitchFamily="49" charset="0"/>
              </a:rPr>
              <a:t>mythread</a:t>
            </a:r>
            <a:endParaRPr lang="en-GB"/>
          </a:p>
        </p:txBody>
      </p:sp>
      <p:sp>
        <p:nvSpPr>
          <p:cNvPr id="7" name="Date Placeholder 6"/>
          <p:cNvSpPr>
            <a:spLocks noGrp="1"/>
          </p:cNvSpPr>
          <p:nvPr>
            <p:ph type="dt" sz="half" idx="10"/>
          </p:nvPr>
        </p:nvSpPr>
        <p:spPr/>
        <p:txBody>
          <a:bodyPr/>
          <a:lstStyle/>
          <a:p>
            <a:fld id="{D59BA704-5064-4600-92D8-71725DE8C42E}"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69203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dirty="0"/>
              <a:t>j</a:t>
            </a:r>
            <a:r>
              <a:rPr lang="en-US" dirty="0" smtClean="0"/>
              <a:t>oin() example - </a:t>
            </a:r>
            <a:r>
              <a:rPr lang="en-GB" dirty="0"/>
              <a:t>Printings</a:t>
            </a:r>
          </a:p>
        </p:txBody>
      </p:sp>
      <p:sp>
        <p:nvSpPr>
          <p:cNvPr id="12" name="Date Placeholder 11"/>
          <p:cNvSpPr>
            <a:spLocks noGrp="1"/>
          </p:cNvSpPr>
          <p:nvPr>
            <p:ph type="dt" sz="half" idx="10"/>
          </p:nvPr>
        </p:nvSpPr>
        <p:spPr/>
        <p:txBody>
          <a:bodyPr/>
          <a:lstStyle/>
          <a:p>
            <a:fld id="{D4C4FCA5-9271-451B-8505-A90001234D03}" type="datetime3">
              <a:rPr lang="en-US" smtClean="0"/>
              <a:t>13 September 2016</a:t>
            </a:fld>
            <a:endParaRPr lang="en-US" dirty="0"/>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40</a:t>
            </a:fld>
            <a:endParaRPr lang="en-US"/>
          </a:p>
        </p:txBody>
      </p:sp>
      <p:sp>
        <p:nvSpPr>
          <p:cNvPr id="4" name="TextBox 3"/>
          <p:cNvSpPr txBox="1"/>
          <p:nvPr/>
        </p:nvSpPr>
        <p:spPr>
          <a:xfrm>
            <a:off x="685800" y="1828800"/>
            <a:ext cx="8153400" cy="4401205"/>
          </a:xfrm>
          <a:prstGeom prst="rect">
            <a:avLst/>
          </a:prstGeom>
          <a:noFill/>
        </p:spPr>
        <p:txBody>
          <a:bodyPr wrap="square" rtlCol="0">
            <a:spAutoFit/>
          </a:bodyPr>
          <a:lstStyle/>
          <a:p>
            <a:r>
              <a:rPr lang="en-GB" sz="2000" dirty="0"/>
              <a:t>public class Printings implements Runnable {</a:t>
            </a:r>
          </a:p>
          <a:p>
            <a:endParaRPr lang="en-GB" sz="2000" dirty="0"/>
          </a:p>
          <a:p>
            <a:r>
              <a:rPr lang="en-GB" sz="2000" dirty="0"/>
              <a:t>    public void run() {</a:t>
            </a:r>
          </a:p>
          <a:p>
            <a:r>
              <a:rPr lang="en-GB" sz="2000" dirty="0" smtClean="0"/>
              <a:t>      try </a:t>
            </a:r>
            <a:r>
              <a:rPr lang="en-GB" sz="2000" dirty="0"/>
              <a:t>{</a:t>
            </a:r>
          </a:p>
          <a:p>
            <a:r>
              <a:rPr lang="en-GB" sz="2000" dirty="0"/>
              <a:t>            for (</a:t>
            </a:r>
            <a:r>
              <a:rPr lang="en-GB" sz="2000" dirty="0" err="1"/>
              <a:t>int</a:t>
            </a:r>
            <a:r>
              <a:rPr lang="en-GB" sz="2000" dirty="0"/>
              <a:t> </a:t>
            </a:r>
            <a:r>
              <a:rPr lang="en-GB" sz="2000" dirty="0" err="1"/>
              <a:t>i</a:t>
            </a:r>
            <a:r>
              <a:rPr lang="en-GB" sz="2000" dirty="0"/>
              <a:t> = 0; </a:t>
            </a:r>
            <a:r>
              <a:rPr lang="en-GB" sz="2000" dirty="0" err="1"/>
              <a:t>i</a:t>
            </a:r>
            <a:r>
              <a:rPr lang="en-GB" sz="2000" dirty="0"/>
              <a:t> &lt; 2</a:t>
            </a:r>
            <a:r>
              <a:rPr lang="en-GB" sz="2000" dirty="0" smtClean="0"/>
              <a:t>0; </a:t>
            </a:r>
            <a:r>
              <a:rPr lang="en-GB" sz="2000" dirty="0" err="1"/>
              <a:t>i</a:t>
            </a:r>
            <a:r>
              <a:rPr lang="en-GB" sz="2000" dirty="0"/>
              <a:t>++) {</a:t>
            </a:r>
          </a:p>
          <a:p>
            <a:r>
              <a:rPr lang="en-GB" sz="2000" dirty="0"/>
              <a:t>                </a:t>
            </a:r>
            <a:r>
              <a:rPr lang="en-GB" sz="2000" dirty="0" err="1"/>
              <a:t>System.out.println</a:t>
            </a:r>
            <a:r>
              <a:rPr lang="en-GB" sz="2000" dirty="0"/>
              <a:t>("</a:t>
            </a:r>
            <a:r>
              <a:rPr lang="en-GB" sz="2000" dirty="0" smtClean="0"/>
              <a:t>Thread : </a:t>
            </a:r>
            <a:r>
              <a:rPr lang="en-GB" sz="2000" dirty="0"/>
              <a:t>" </a:t>
            </a:r>
            <a:r>
              <a:rPr lang="en-GB" sz="2000" dirty="0" smtClean="0"/>
              <a:t>+ </a:t>
            </a:r>
            <a:r>
              <a:rPr lang="en-GB" sz="2000" dirty="0" err="1"/>
              <a:t>i</a:t>
            </a:r>
            <a:r>
              <a:rPr lang="en-GB" sz="2000" dirty="0"/>
              <a:t>);</a:t>
            </a:r>
          </a:p>
          <a:p>
            <a:r>
              <a:rPr lang="en-GB" sz="2000" dirty="0"/>
              <a:t>                </a:t>
            </a:r>
            <a:r>
              <a:rPr lang="en-GB" sz="2000" dirty="0" err="1"/>
              <a:t>Thread.sleep</a:t>
            </a:r>
            <a:r>
              <a:rPr lang="en-GB" sz="2000" dirty="0"/>
              <a:t>(200);</a:t>
            </a:r>
          </a:p>
          <a:p>
            <a:r>
              <a:rPr lang="en-GB" sz="2000" dirty="0"/>
              <a:t>            }</a:t>
            </a:r>
          </a:p>
          <a:p>
            <a:r>
              <a:rPr lang="en-GB" sz="2000" dirty="0"/>
              <a:t>        } catch (</a:t>
            </a:r>
            <a:r>
              <a:rPr lang="en-GB" sz="2000" dirty="0" err="1"/>
              <a:t>InterruptedException</a:t>
            </a:r>
            <a:r>
              <a:rPr lang="en-GB" sz="2000" dirty="0"/>
              <a:t> ex) {</a:t>
            </a:r>
          </a:p>
          <a:p>
            <a:r>
              <a:rPr lang="en-GB" sz="2000" dirty="0"/>
              <a:t>            </a:t>
            </a:r>
            <a:r>
              <a:rPr lang="en-GB" sz="2000" dirty="0" err="1"/>
              <a:t>System.out.println</a:t>
            </a:r>
            <a:r>
              <a:rPr lang="en-GB" sz="2000" dirty="0"/>
              <a:t>("Thread " + name + " is interrupted");</a:t>
            </a:r>
          </a:p>
          <a:p>
            <a:r>
              <a:rPr lang="en-GB" sz="2000" dirty="0"/>
              <a:t>            </a:t>
            </a:r>
            <a:r>
              <a:rPr lang="en-GB" sz="2000" dirty="0" err="1"/>
              <a:t>System.out.println</a:t>
            </a:r>
            <a:r>
              <a:rPr lang="en-GB" sz="2000" dirty="0"/>
              <a:t>("Thread " + name +"is coming out the printing loop");</a:t>
            </a:r>
          </a:p>
          <a:p>
            <a:r>
              <a:rPr lang="en-GB" sz="2000" dirty="0"/>
              <a:t>        </a:t>
            </a:r>
            <a:r>
              <a:rPr lang="en-GB" sz="2000" dirty="0" smtClean="0"/>
              <a:t>}</a:t>
            </a:r>
            <a:endParaRPr lang="en-GB" sz="2000" dirty="0"/>
          </a:p>
          <a:p>
            <a:r>
              <a:rPr lang="en-GB" sz="2000" dirty="0"/>
              <a:t>    }</a:t>
            </a:r>
          </a:p>
          <a:p>
            <a:r>
              <a:rPr lang="en-GB" sz="2000" dirty="0"/>
              <a:t>}</a:t>
            </a:r>
          </a:p>
        </p:txBody>
      </p:sp>
    </p:spTree>
    <p:extLst>
      <p:ext uri="{BB962C8B-B14F-4D97-AF65-F5344CB8AC3E}">
        <p14:creationId xmlns:p14="http://schemas.microsoft.com/office/powerpoint/2010/main" val="959678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sz="3200" dirty="0"/>
              <a:t>j</a:t>
            </a:r>
            <a:r>
              <a:rPr lang="en-US" sz="3200" dirty="0" smtClean="0"/>
              <a:t>oin() example – </a:t>
            </a:r>
            <a:r>
              <a:rPr lang="en-US" sz="3200" dirty="0" err="1" smtClean="0"/>
              <a:t>MyThreadApp</a:t>
            </a:r>
            <a:r>
              <a:rPr lang="en-US" sz="3200" dirty="0" smtClean="0"/>
              <a:t> (Code fragments)</a:t>
            </a:r>
            <a:endParaRPr lang="en-GB" sz="3200" dirty="0"/>
          </a:p>
        </p:txBody>
      </p:sp>
      <p:sp>
        <p:nvSpPr>
          <p:cNvPr id="12" name="Date Placeholder 11"/>
          <p:cNvSpPr>
            <a:spLocks noGrp="1"/>
          </p:cNvSpPr>
          <p:nvPr>
            <p:ph type="dt" sz="half" idx="10"/>
          </p:nvPr>
        </p:nvSpPr>
        <p:spPr/>
        <p:txBody>
          <a:bodyPr/>
          <a:lstStyle/>
          <a:p>
            <a:fld id="{D4C4FCA5-9271-451B-8505-A90001234D03}" type="datetime3">
              <a:rPr lang="en-US" smtClean="0"/>
              <a:t>13 September 2016</a:t>
            </a:fld>
            <a:endParaRPr lang="en-US" dirty="0"/>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41</a:t>
            </a:fld>
            <a:endParaRPr lang="en-US"/>
          </a:p>
        </p:txBody>
      </p:sp>
      <p:sp>
        <p:nvSpPr>
          <p:cNvPr id="4" name="TextBox 3"/>
          <p:cNvSpPr txBox="1"/>
          <p:nvPr/>
        </p:nvSpPr>
        <p:spPr>
          <a:xfrm>
            <a:off x="685800" y="1828800"/>
            <a:ext cx="8153400" cy="3785652"/>
          </a:xfrm>
          <a:prstGeom prst="rect">
            <a:avLst/>
          </a:prstGeom>
          <a:noFill/>
        </p:spPr>
        <p:txBody>
          <a:bodyPr wrap="square" rtlCol="0">
            <a:spAutoFit/>
          </a:bodyPr>
          <a:lstStyle/>
          <a:p>
            <a:r>
              <a:rPr lang="en-GB" sz="2000" dirty="0" smtClean="0"/>
              <a:t> public </a:t>
            </a:r>
            <a:r>
              <a:rPr lang="en-GB" sz="2000" dirty="0"/>
              <a:t>static void main(String[] </a:t>
            </a:r>
            <a:r>
              <a:rPr lang="en-GB" sz="2000" dirty="0" err="1"/>
              <a:t>args</a:t>
            </a:r>
            <a:r>
              <a:rPr lang="en-GB" sz="2000" dirty="0"/>
              <a:t>) {</a:t>
            </a:r>
          </a:p>
          <a:p>
            <a:r>
              <a:rPr lang="en-GB" sz="2000" dirty="0" smtClean="0"/>
              <a:t>        Thread </a:t>
            </a:r>
            <a:r>
              <a:rPr lang="en-GB" sz="2000" dirty="0"/>
              <a:t>t1 = new Thread(new Printings());</a:t>
            </a:r>
          </a:p>
          <a:p>
            <a:r>
              <a:rPr lang="en-GB" sz="2000" dirty="0"/>
              <a:t>        t1.start();// t1 starts to print id </a:t>
            </a:r>
            <a:r>
              <a:rPr lang="en-GB" sz="2000" dirty="0" smtClean="0"/>
              <a:t>followed </a:t>
            </a:r>
            <a:r>
              <a:rPr lang="en-GB" sz="2000" dirty="0"/>
              <a:t>by a number</a:t>
            </a:r>
          </a:p>
          <a:p>
            <a:r>
              <a:rPr lang="en-GB" sz="2000" dirty="0" smtClean="0"/>
              <a:t>        </a:t>
            </a:r>
            <a:r>
              <a:rPr lang="en-GB" sz="2000" dirty="0"/>
              <a:t>for (</a:t>
            </a:r>
            <a:r>
              <a:rPr lang="en-GB" sz="2000" dirty="0" err="1"/>
              <a:t>int</a:t>
            </a:r>
            <a:r>
              <a:rPr lang="en-GB" sz="2000" dirty="0"/>
              <a:t> </a:t>
            </a:r>
            <a:r>
              <a:rPr lang="en-GB" sz="2000" dirty="0" err="1"/>
              <a:t>i</a:t>
            </a:r>
            <a:r>
              <a:rPr lang="en-GB" sz="2000" dirty="0"/>
              <a:t> = 0; </a:t>
            </a:r>
            <a:r>
              <a:rPr lang="en-GB" sz="2000" dirty="0" err="1"/>
              <a:t>i</a:t>
            </a:r>
            <a:r>
              <a:rPr lang="en-GB" sz="2000" dirty="0"/>
              <a:t> </a:t>
            </a:r>
            <a:r>
              <a:rPr lang="en-GB" sz="2000" dirty="0" smtClean="0"/>
              <a:t>&lt;5; </a:t>
            </a:r>
            <a:r>
              <a:rPr lang="en-GB" sz="2000" dirty="0" err="1"/>
              <a:t>i</a:t>
            </a:r>
            <a:r>
              <a:rPr lang="en-GB" sz="2000" dirty="0"/>
              <a:t>++) </a:t>
            </a:r>
            <a:r>
              <a:rPr lang="en-GB" sz="2000" dirty="0" smtClean="0"/>
              <a:t>{</a:t>
            </a:r>
            <a:endParaRPr lang="en-GB" sz="2000" dirty="0"/>
          </a:p>
          <a:p>
            <a:r>
              <a:rPr lang="en-GB" sz="2000" dirty="0"/>
              <a:t>                </a:t>
            </a:r>
            <a:r>
              <a:rPr lang="en-GB" sz="2000" dirty="0" err="1"/>
              <a:t>System.out.println</a:t>
            </a:r>
            <a:r>
              <a:rPr lang="en-GB" sz="2000" dirty="0"/>
              <a:t>("Main </a:t>
            </a:r>
            <a:r>
              <a:rPr lang="en-GB" sz="2000" dirty="0" smtClean="0"/>
              <a:t> :" + </a:t>
            </a:r>
            <a:r>
              <a:rPr lang="en-GB" sz="2000" dirty="0" err="1" smtClean="0"/>
              <a:t>i</a:t>
            </a:r>
            <a:r>
              <a:rPr lang="en-GB" sz="2000" dirty="0"/>
              <a:t>);</a:t>
            </a:r>
          </a:p>
          <a:p>
            <a:r>
              <a:rPr lang="en-GB" sz="2000" dirty="0"/>
              <a:t> </a:t>
            </a:r>
            <a:r>
              <a:rPr lang="en-GB" sz="2000" dirty="0" smtClean="0"/>
              <a:t>               </a:t>
            </a:r>
            <a:r>
              <a:rPr lang="en-GB" sz="2000" dirty="0" err="1" smtClean="0"/>
              <a:t>System.out.println</a:t>
            </a:r>
            <a:r>
              <a:rPr lang="en-GB" sz="2000" dirty="0"/>
              <a:t>("wait for 500 </a:t>
            </a:r>
            <a:r>
              <a:rPr lang="en-GB" sz="2000" dirty="0" err="1"/>
              <a:t>ms</a:t>
            </a:r>
            <a:r>
              <a:rPr lang="en-GB" sz="2000" dirty="0"/>
              <a:t>");              </a:t>
            </a:r>
            <a:endParaRPr lang="en-GB" sz="2000" dirty="0" smtClean="0"/>
          </a:p>
          <a:p>
            <a:r>
              <a:rPr lang="en-GB" sz="2000" dirty="0" smtClean="0"/>
              <a:t>                t1.join(500);</a:t>
            </a:r>
            <a:endParaRPr lang="en-GB" sz="2000" dirty="0"/>
          </a:p>
          <a:p>
            <a:r>
              <a:rPr lang="en-GB" sz="2000" dirty="0"/>
              <a:t>            }</a:t>
            </a:r>
          </a:p>
          <a:p>
            <a:endParaRPr lang="en-GB" sz="2000" dirty="0" smtClean="0"/>
          </a:p>
          <a:p>
            <a:r>
              <a:rPr lang="en-GB" sz="2000" dirty="0"/>
              <a:t> </a:t>
            </a:r>
            <a:r>
              <a:rPr lang="en-GB" sz="2000" dirty="0" smtClean="0"/>
              <a:t>      //…. code including dealing with exception</a:t>
            </a:r>
            <a:endParaRPr lang="en-GB" sz="2000" dirty="0"/>
          </a:p>
          <a:p>
            <a:r>
              <a:rPr lang="en-GB" sz="2000" dirty="0"/>
              <a:t>        </a:t>
            </a:r>
            <a:r>
              <a:rPr lang="en-GB" sz="2000" dirty="0" err="1"/>
              <a:t>System.out.println</a:t>
            </a:r>
            <a:r>
              <a:rPr lang="en-GB" sz="2000" dirty="0" smtClean="0"/>
              <a:t>(“Do I have the last say?");</a:t>
            </a:r>
            <a:endParaRPr lang="en-GB" sz="2000" dirty="0"/>
          </a:p>
          <a:p>
            <a:r>
              <a:rPr lang="en-GB" sz="2000" dirty="0"/>
              <a:t>    }</a:t>
            </a:r>
          </a:p>
        </p:txBody>
      </p:sp>
    </p:spTree>
    <p:extLst>
      <p:ext uri="{BB962C8B-B14F-4D97-AF65-F5344CB8AC3E}">
        <p14:creationId xmlns:p14="http://schemas.microsoft.com/office/powerpoint/2010/main" val="173237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lstStyle/>
          <a:p>
            <a:r>
              <a:rPr lang="en-GB" dirty="0"/>
              <a:t>j</a:t>
            </a:r>
            <a:r>
              <a:rPr lang="en-GB" dirty="0" smtClean="0"/>
              <a:t>oin() example results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Content Placeholder 5"/>
          <p:cNvSpPr>
            <a:spLocks noGrp="1"/>
          </p:cNvSpPr>
          <p:nvPr>
            <p:ph sz="quarter" idx="1"/>
          </p:nvPr>
        </p:nvSpPr>
        <p:spPr>
          <a:xfrm>
            <a:off x="914400" y="1371600"/>
            <a:ext cx="2209800" cy="4876800"/>
          </a:xfrm>
          <a:ln>
            <a:solidFill>
              <a:schemeClr val="tx1"/>
            </a:solidFill>
          </a:ln>
        </p:spPr>
        <p:txBody>
          <a:bodyPr>
            <a:noAutofit/>
          </a:bodyPr>
          <a:lstStyle/>
          <a:p>
            <a:pPr marL="0" indent="0">
              <a:buNone/>
            </a:pPr>
            <a:r>
              <a:rPr lang="en-GB" sz="1400" dirty="0" smtClean="0">
                <a:solidFill>
                  <a:srgbClr val="FF0000"/>
                </a:solidFill>
              </a:rPr>
              <a:t>Without the final join()</a:t>
            </a:r>
          </a:p>
          <a:p>
            <a:pPr marL="0" indent="0">
              <a:buNone/>
            </a:pPr>
            <a:r>
              <a:rPr lang="en-GB" sz="1400" dirty="0" smtClean="0">
                <a:solidFill>
                  <a:srgbClr val="FF0000"/>
                </a:solidFill>
              </a:rPr>
              <a:t>Main :</a:t>
            </a:r>
            <a:r>
              <a:rPr lang="en-GB" sz="1400" dirty="0">
                <a:solidFill>
                  <a:srgbClr val="FF0000"/>
                </a:solidFill>
              </a:rPr>
              <a:t>0</a:t>
            </a:r>
          </a:p>
          <a:p>
            <a:pPr marL="0" indent="0">
              <a:buNone/>
            </a:pPr>
            <a:r>
              <a:rPr lang="en-GB" sz="1400" dirty="0">
                <a:solidFill>
                  <a:srgbClr val="FF0000"/>
                </a:solidFill>
              </a:rPr>
              <a:t>wait for </a:t>
            </a:r>
            <a:r>
              <a:rPr lang="en-GB" sz="1400" dirty="0" smtClean="0">
                <a:solidFill>
                  <a:srgbClr val="FF0000"/>
                </a:solidFill>
              </a:rPr>
              <a:t>500 </a:t>
            </a:r>
            <a:r>
              <a:rPr lang="en-GB" sz="1400" dirty="0" err="1" smtClean="0">
                <a:solidFill>
                  <a:srgbClr val="FF0000"/>
                </a:solidFill>
              </a:rPr>
              <a:t>ms</a:t>
            </a:r>
            <a:endParaRPr lang="en-GB" sz="1400" dirty="0">
              <a:solidFill>
                <a:srgbClr val="FF0000"/>
              </a:solidFill>
            </a:endParaRPr>
          </a:p>
          <a:p>
            <a:pPr marL="0" indent="0">
              <a:buNone/>
            </a:pPr>
            <a:r>
              <a:rPr lang="en-GB" sz="1400" dirty="0"/>
              <a:t>Thread </a:t>
            </a:r>
            <a:r>
              <a:rPr lang="en-GB" sz="1400" dirty="0" smtClean="0"/>
              <a:t>:</a:t>
            </a:r>
            <a:r>
              <a:rPr lang="en-GB" sz="1400" dirty="0"/>
              <a:t>0</a:t>
            </a:r>
          </a:p>
          <a:p>
            <a:pPr marL="0" indent="0">
              <a:buNone/>
            </a:pPr>
            <a:r>
              <a:rPr lang="en-GB" sz="1400" dirty="0"/>
              <a:t>Thread </a:t>
            </a:r>
            <a:r>
              <a:rPr lang="en-GB" sz="1400" dirty="0" smtClean="0"/>
              <a:t>:</a:t>
            </a:r>
            <a:r>
              <a:rPr lang="en-GB" sz="1400" dirty="0"/>
              <a:t>1</a:t>
            </a:r>
          </a:p>
          <a:p>
            <a:pPr marL="0" indent="0">
              <a:buNone/>
            </a:pPr>
            <a:r>
              <a:rPr lang="en-GB" sz="1400" dirty="0"/>
              <a:t>Thread </a:t>
            </a:r>
            <a:r>
              <a:rPr lang="en-GB" sz="1400" dirty="0" smtClean="0"/>
              <a:t>:</a:t>
            </a:r>
            <a:r>
              <a:rPr lang="en-GB" sz="1400" dirty="0"/>
              <a:t>2</a:t>
            </a:r>
          </a:p>
          <a:p>
            <a:pPr marL="0" indent="0">
              <a:buNone/>
            </a:pPr>
            <a:r>
              <a:rPr lang="en-GB" sz="1400" dirty="0">
                <a:solidFill>
                  <a:srgbClr val="FF0000"/>
                </a:solidFill>
              </a:rPr>
              <a:t>Main </a:t>
            </a:r>
            <a:r>
              <a:rPr lang="en-GB" sz="1400" dirty="0" smtClean="0">
                <a:solidFill>
                  <a:srgbClr val="FF0000"/>
                </a:solidFill>
              </a:rPr>
              <a:t>:</a:t>
            </a:r>
            <a:r>
              <a:rPr lang="en-GB" sz="1400" dirty="0">
                <a:solidFill>
                  <a:srgbClr val="FF0000"/>
                </a:solidFill>
              </a:rPr>
              <a:t>1</a:t>
            </a:r>
          </a:p>
          <a:p>
            <a:pPr marL="0" indent="0">
              <a:buNone/>
            </a:pPr>
            <a:r>
              <a:rPr lang="en-GB" sz="1400" dirty="0" smtClean="0"/>
              <a:t>…</a:t>
            </a:r>
            <a:endParaRPr lang="en-GB" sz="1400" dirty="0"/>
          </a:p>
          <a:p>
            <a:pPr marL="0" indent="0">
              <a:buNone/>
            </a:pPr>
            <a:r>
              <a:rPr lang="en-GB" sz="1400" dirty="0" smtClean="0">
                <a:solidFill>
                  <a:srgbClr val="FF0000"/>
                </a:solidFill>
              </a:rPr>
              <a:t>Main :</a:t>
            </a:r>
            <a:r>
              <a:rPr lang="en-GB" sz="1400" dirty="0">
                <a:solidFill>
                  <a:srgbClr val="FF0000"/>
                </a:solidFill>
              </a:rPr>
              <a:t>4</a:t>
            </a:r>
          </a:p>
          <a:p>
            <a:pPr marL="0" indent="0">
              <a:buNone/>
            </a:pPr>
            <a:r>
              <a:rPr lang="en-GB" sz="1400" dirty="0">
                <a:solidFill>
                  <a:srgbClr val="FF0000"/>
                </a:solidFill>
              </a:rPr>
              <a:t>wait for </a:t>
            </a:r>
            <a:r>
              <a:rPr lang="en-GB" sz="1400" dirty="0" smtClean="0">
                <a:solidFill>
                  <a:srgbClr val="FF0000"/>
                </a:solidFill>
              </a:rPr>
              <a:t>500 </a:t>
            </a:r>
            <a:r>
              <a:rPr lang="en-GB" sz="1400" dirty="0" err="1" smtClean="0">
                <a:solidFill>
                  <a:srgbClr val="FF0000"/>
                </a:solidFill>
              </a:rPr>
              <a:t>ms</a:t>
            </a:r>
            <a:endParaRPr lang="en-GB" sz="1400" dirty="0">
              <a:solidFill>
                <a:srgbClr val="FF0000"/>
              </a:solidFill>
            </a:endParaRPr>
          </a:p>
          <a:p>
            <a:pPr marL="0" indent="0">
              <a:buNone/>
            </a:pPr>
            <a:r>
              <a:rPr lang="en-GB" sz="1400" dirty="0"/>
              <a:t>Thread </a:t>
            </a:r>
            <a:r>
              <a:rPr lang="en-GB" sz="1400" dirty="0" smtClean="0"/>
              <a:t>:</a:t>
            </a:r>
            <a:r>
              <a:rPr lang="en-GB" sz="1400" dirty="0"/>
              <a:t>11</a:t>
            </a:r>
          </a:p>
          <a:p>
            <a:pPr marL="0" indent="0">
              <a:buNone/>
            </a:pPr>
            <a:r>
              <a:rPr lang="en-GB" sz="1400" dirty="0"/>
              <a:t>Thread </a:t>
            </a:r>
            <a:r>
              <a:rPr lang="en-GB" sz="1400" dirty="0" smtClean="0"/>
              <a:t>:</a:t>
            </a:r>
            <a:r>
              <a:rPr lang="en-GB" sz="1400" dirty="0"/>
              <a:t>12</a:t>
            </a:r>
          </a:p>
          <a:p>
            <a:pPr marL="0" indent="0">
              <a:buNone/>
            </a:pPr>
            <a:r>
              <a:rPr lang="en-GB" sz="1400" b="1" dirty="0" smtClean="0">
                <a:solidFill>
                  <a:srgbClr val="FF0000"/>
                </a:solidFill>
              </a:rPr>
              <a:t>Do I have the last say?</a:t>
            </a:r>
            <a:endParaRPr lang="en-GB" sz="1400" b="1" dirty="0">
              <a:solidFill>
                <a:srgbClr val="FF0000"/>
              </a:solidFill>
            </a:endParaRPr>
          </a:p>
          <a:p>
            <a:pPr marL="0" indent="0">
              <a:buNone/>
            </a:pPr>
            <a:r>
              <a:rPr lang="en-GB" sz="1400" dirty="0"/>
              <a:t>Thread </a:t>
            </a:r>
            <a:r>
              <a:rPr lang="en-GB" sz="1400" dirty="0" smtClean="0"/>
              <a:t>:</a:t>
            </a:r>
            <a:r>
              <a:rPr lang="en-GB" sz="1400" dirty="0"/>
              <a:t>13</a:t>
            </a:r>
          </a:p>
          <a:p>
            <a:pPr marL="0" indent="0">
              <a:buNone/>
            </a:pPr>
            <a:r>
              <a:rPr lang="en-GB" sz="1400" dirty="0"/>
              <a:t>Thread </a:t>
            </a:r>
            <a:r>
              <a:rPr lang="en-GB" sz="1400" dirty="0" smtClean="0"/>
              <a:t>:</a:t>
            </a:r>
            <a:r>
              <a:rPr lang="en-GB" sz="1400" dirty="0"/>
              <a:t>14</a:t>
            </a:r>
          </a:p>
          <a:p>
            <a:pPr marL="0" indent="0">
              <a:buNone/>
            </a:pPr>
            <a:r>
              <a:rPr lang="en-GB" sz="1400" dirty="0" smtClean="0"/>
              <a:t>…</a:t>
            </a:r>
            <a:endParaRPr lang="en-GB" sz="1400" dirty="0"/>
          </a:p>
          <a:p>
            <a:pPr marL="0" indent="0">
              <a:buNone/>
            </a:pPr>
            <a:r>
              <a:rPr lang="en-GB" sz="1400" dirty="0"/>
              <a:t>Thread </a:t>
            </a:r>
            <a:r>
              <a:rPr lang="en-GB" sz="1400" dirty="0" smtClean="0"/>
              <a:t>:</a:t>
            </a:r>
            <a:r>
              <a:rPr lang="en-GB" sz="1400" dirty="0"/>
              <a:t>19</a:t>
            </a:r>
          </a:p>
        </p:txBody>
      </p:sp>
      <p:sp>
        <p:nvSpPr>
          <p:cNvPr id="7" name="Content Placeholder 5"/>
          <p:cNvSpPr txBox="1">
            <a:spLocks/>
          </p:cNvSpPr>
          <p:nvPr/>
        </p:nvSpPr>
        <p:spPr>
          <a:xfrm>
            <a:off x="35814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smtClean="0">
                <a:solidFill>
                  <a:schemeClr val="bg1"/>
                </a:solidFill>
              </a:rPr>
              <a:t>With </a:t>
            </a:r>
            <a:r>
              <a:rPr lang="en-GB" sz="1400" dirty="0">
                <a:solidFill>
                  <a:schemeClr val="bg1"/>
                </a:solidFill>
              </a:rPr>
              <a:t>the final join()</a:t>
            </a:r>
          </a:p>
          <a:p>
            <a:pPr marL="0" indent="0">
              <a:buFont typeface="Wingdings 2"/>
              <a:buNone/>
            </a:pPr>
            <a:r>
              <a:rPr lang="en-GB" sz="1400" dirty="0" smtClean="0">
                <a:solidFill>
                  <a:schemeClr val="bg1"/>
                </a:solidFill>
              </a:rPr>
              <a:t>Main :0</a:t>
            </a:r>
          </a:p>
          <a:p>
            <a:pPr marL="0" indent="0">
              <a:buFont typeface="Wingdings 2"/>
              <a:buNone/>
            </a:pPr>
            <a:r>
              <a:rPr lang="en-GB" sz="1400" dirty="0" smtClean="0">
                <a:solidFill>
                  <a:schemeClr val="bg1"/>
                </a:solidFill>
              </a:rPr>
              <a:t>wait for 500 </a:t>
            </a:r>
            <a:r>
              <a:rPr lang="en-GB" sz="1400" dirty="0" err="1" smtClean="0">
                <a:solidFill>
                  <a:schemeClr val="bg1"/>
                </a:solidFill>
              </a:rPr>
              <a:t>ms</a:t>
            </a:r>
            <a:endParaRPr lang="en-GB" sz="1400" dirty="0" smtClean="0">
              <a:solidFill>
                <a:schemeClr val="bg1"/>
              </a:solidFill>
            </a:endParaRPr>
          </a:p>
          <a:p>
            <a:pPr marL="0" indent="0">
              <a:buFont typeface="Wingdings 2"/>
              <a:buNone/>
            </a:pPr>
            <a:r>
              <a:rPr lang="en-GB" sz="1400" dirty="0" smtClean="0">
                <a:solidFill>
                  <a:schemeClr val="bg1"/>
                </a:solidFill>
              </a:rPr>
              <a:t>Thread :0</a:t>
            </a:r>
          </a:p>
          <a:p>
            <a:pPr marL="0" indent="0">
              <a:buFont typeface="Wingdings 2"/>
              <a:buNone/>
            </a:pPr>
            <a:r>
              <a:rPr lang="en-GB" sz="1400" dirty="0" smtClean="0">
                <a:solidFill>
                  <a:schemeClr val="bg1"/>
                </a:solidFill>
              </a:rPr>
              <a:t>Thread :1</a:t>
            </a:r>
          </a:p>
          <a:p>
            <a:pPr marL="0" indent="0">
              <a:buFont typeface="Wingdings 2"/>
              <a:buNone/>
            </a:pPr>
            <a:r>
              <a:rPr lang="en-GB" sz="1400" dirty="0" smtClean="0">
                <a:solidFill>
                  <a:schemeClr val="bg1"/>
                </a:solidFill>
              </a:rPr>
              <a:t>Thread :2</a:t>
            </a:r>
          </a:p>
          <a:p>
            <a:pPr marL="0" indent="0">
              <a:buFont typeface="Wingdings 2"/>
              <a:buNone/>
            </a:pPr>
            <a:r>
              <a:rPr lang="en-GB" sz="1400" dirty="0" smtClean="0">
                <a:solidFill>
                  <a:schemeClr val="bg1"/>
                </a:solidFill>
              </a:rPr>
              <a:t>Main :1</a:t>
            </a:r>
          </a:p>
          <a:p>
            <a:pPr marL="0" indent="0">
              <a:buFont typeface="Wingdings 2"/>
              <a:buNone/>
            </a:pPr>
            <a:r>
              <a:rPr lang="en-GB" sz="1400" dirty="0" smtClean="0">
                <a:solidFill>
                  <a:schemeClr val="bg1"/>
                </a:solidFill>
              </a:rPr>
              <a:t>…</a:t>
            </a:r>
          </a:p>
          <a:p>
            <a:pPr marL="0" indent="0">
              <a:buFont typeface="Wingdings 2"/>
              <a:buNone/>
            </a:pPr>
            <a:r>
              <a:rPr lang="en-GB" sz="1400" dirty="0" smtClean="0">
                <a:solidFill>
                  <a:schemeClr val="bg1"/>
                </a:solidFill>
              </a:rPr>
              <a:t>Main :4</a:t>
            </a:r>
          </a:p>
          <a:p>
            <a:pPr marL="0" indent="0">
              <a:buFont typeface="Wingdings 2"/>
              <a:buNone/>
            </a:pPr>
            <a:r>
              <a:rPr lang="en-GB" sz="1400" dirty="0" smtClean="0">
                <a:solidFill>
                  <a:schemeClr val="bg1"/>
                </a:solidFill>
              </a:rPr>
              <a:t>wait for 500 </a:t>
            </a:r>
            <a:r>
              <a:rPr lang="en-GB" sz="1400" dirty="0" err="1" smtClean="0">
                <a:solidFill>
                  <a:schemeClr val="bg1"/>
                </a:solidFill>
              </a:rPr>
              <a:t>ms</a:t>
            </a:r>
            <a:endParaRPr lang="en-GB" sz="1400" dirty="0" smtClean="0">
              <a:solidFill>
                <a:schemeClr val="bg1"/>
              </a:solidFill>
            </a:endParaRPr>
          </a:p>
          <a:p>
            <a:pPr marL="0" indent="0">
              <a:buFont typeface="Wingdings 2"/>
              <a:buNone/>
            </a:pPr>
            <a:r>
              <a:rPr lang="en-GB" sz="1400" dirty="0" smtClean="0">
                <a:solidFill>
                  <a:schemeClr val="bg1"/>
                </a:solidFill>
              </a:rPr>
              <a:t>Thread :11</a:t>
            </a:r>
          </a:p>
          <a:p>
            <a:pPr marL="0" indent="0">
              <a:buFont typeface="Wingdings 2"/>
              <a:buNone/>
            </a:pPr>
            <a:r>
              <a:rPr lang="en-GB" sz="1400" dirty="0" smtClean="0">
                <a:solidFill>
                  <a:schemeClr val="bg1"/>
                </a:solidFill>
              </a:rPr>
              <a:t>Thread :12</a:t>
            </a:r>
          </a:p>
          <a:p>
            <a:pPr marL="0" indent="0">
              <a:buFont typeface="Wingdings 2"/>
              <a:buNone/>
            </a:pPr>
            <a:r>
              <a:rPr lang="en-GB" sz="1400" dirty="0" smtClean="0">
                <a:solidFill>
                  <a:schemeClr val="bg1"/>
                </a:solidFill>
              </a:rPr>
              <a:t>Thread :13</a:t>
            </a:r>
          </a:p>
          <a:p>
            <a:pPr marL="0" indent="0">
              <a:buFont typeface="Wingdings 2"/>
              <a:buNone/>
            </a:pPr>
            <a:r>
              <a:rPr lang="en-GB" sz="1400" dirty="0" smtClean="0">
                <a:solidFill>
                  <a:schemeClr val="bg1"/>
                </a:solidFill>
              </a:rPr>
              <a:t>Thread :14</a:t>
            </a:r>
          </a:p>
          <a:p>
            <a:pPr marL="0" indent="0">
              <a:buFont typeface="Wingdings 2"/>
              <a:buNone/>
            </a:pPr>
            <a:r>
              <a:rPr lang="en-GB" sz="1400" dirty="0" smtClean="0">
                <a:solidFill>
                  <a:schemeClr val="bg1"/>
                </a:solidFill>
              </a:rPr>
              <a:t>…</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19</a:t>
            </a:r>
          </a:p>
          <a:p>
            <a:pPr marL="0" indent="0">
              <a:buNone/>
            </a:pPr>
            <a:r>
              <a:rPr lang="en-GB" sz="1400" b="1" dirty="0" smtClean="0">
                <a:solidFill>
                  <a:schemeClr val="bg1"/>
                </a:solidFill>
              </a:rPr>
              <a:t>Do I have the last say?</a:t>
            </a:r>
            <a:endParaRPr lang="en-GB" sz="1400" b="1" dirty="0">
              <a:solidFill>
                <a:schemeClr val="bg1"/>
              </a:solidFill>
            </a:endParaRPr>
          </a:p>
        </p:txBody>
      </p:sp>
      <p:sp>
        <p:nvSpPr>
          <p:cNvPr id="8" name="Content Placeholder 5"/>
          <p:cNvSpPr txBox="1">
            <a:spLocks/>
          </p:cNvSpPr>
          <p:nvPr/>
        </p:nvSpPr>
        <p:spPr>
          <a:xfrm>
            <a:off x="64008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solidFill>
                  <a:schemeClr val="bg1"/>
                </a:solidFill>
              </a:rPr>
              <a:t>With </a:t>
            </a:r>
            <a:r>
              <a:rPr lang="en-GB" sz="1400" dirty="0" smtClean="0">
                <a:solidFill>
                  <a:schemeClr val="bg1"/>
                </a:solidFill>
              </a:rPr>
              <a:t>interrupt </a:t>
            </a:r>
          </a:p>
          <a:p>
            <a:pPr marL="0" indent="0">
              <a:buNone/>
            </a:pPr>
            <a:r>
              <a:rPr lang="en-GB" sz="1400" dirty="0" smtClean="0">
                <a:solidFill>
                  <a:schemeClr val="bg1"/>
                </a:solidFill>
              </a:rPr>
              <a:t>Main :0</a:t>
            </a:r>
          </a:p>
          <a:p>
            <a:pPr marL="0" indent="0">
              <a:buFont typeface="Wingdings 2"/>
              <a:buNone/>
            </a:pPr>
            <a:r>
              <a:rPr lang="en-GB" sz="1400" dirty="0" smtClean="0">
                <a:solidFill>
                  <a:schemeClr val="bg1"/>
                </a:solidFill>
              </a:rPr>
              <a:t>wait for 500 </a:t>
            </a:r>
            <a:r>
              <a:rPr lang="en-GB" sz="1400" dirty="0" err="1" smtClean="0">
                <a:solidFill>
                  <a:schemeClr val="bg1"/>
                </a:solidFill>
              </a:rPr>
              <a:t>ms</a:t>
            </a:r>
            <a:endParaRPr lang="en-GB" sz="1400" dirty="0" smtClean="0">
              <a:solidFill>
                <a:schemeClr val="bg1"/>
              </a:solidFill>
            </a:endParaRPr>
          </a:p>
          <a:p>
            <a:pPr marL="0" indent="0">
              <a:buFont typeface="Wingdings 2"/>
              <a:buNone/>
            </a:pPr>
            <a:r>
              <a:rPr lang="en-GB" sz="1400" dirty="0" smtClean="0">
                <a:solidFill>
                  <a:schemeClr val="bg1"/>
                </a:solidFill>
              </a:rPr>
              <a:t>Thread :0</a:t>
            </a:r>
          </a:p>
          <a:p>
            <a:pPr marL="0" indent="0">
              <a:buFont typeface="Wingdings 2"/>
              <a:buNone/>
            </a:pPr>
            <a:r>
              <a:rPr lang="en-GB" sz="1400" dirty="0" smtClean="0">
                <a:solidFill>
                  <a:schemeClr val="bg1"/>
                </a:solidFill>
              </a:rPr>
              <a:t>Thread :1</a:t>
            </a:r>
          </a:p>
          <a:p>
            <a:pPr marL="0" indent="0">
              <a:buFont typeface="Wingdings 2"/>
              <a:buNone/>
            </a:pPr>
            <a:r>
              <a:rPr lang="en-GB" sz="1400" dirty="0" smtClean="0">
                <a:solidFill>
                  <a:schemeClr val="bg1"/>
                </a:solidFill>
              </a:rPr>
              <a:t>Thread :2</a:t>
            </a:r>
          </a:p>
          <a:p>
            <a:pPr marL="0" indent="0">
              <a:buFont typeface="Wingdings 2"/>
              <a:buNone/>
            </a:pPr>
            <a:r>
              <a:rPr lang="en-GB" sz="1400" dirty="0" smtClean="0">
                <a:solidFill>
                  <a:schemeClr val="bg1"/>
                </a:solidFill>
              </a:rPr>
              <a:t>Main :1</a:t>
            </a:r>
          </a:p>
          <a:p>
            <a:pPr marL="0" indent="0">
              <a:buFont typeface="Wingdings 2"/>
              <a:buNone/>
            </a:pPr>
            <a:r>
              <a:rPr lang="en-GB" sz="1400" dirty="0" smtClean="0">
                <a:solidFill>
                  <a:schemeClr val="bg1"/>
                </a:solidFill>
              </a:rPr>
              <a:t>…</a:t>
            </a:r>
          </a:p>
          <a:p>
            <a:pPr marL="0" indent="0">
              <a:buFont typeface="Wingdings 2"/>
              <a:buNone/>
            </a:pPr>
            <a:r>
              <a:rPr lang="en-GB" sz="1400" dirty="0" smtClean="0">
                <a:solidFill>
                  <a:schemeClr val="bg1"/>
                </a:solidFill>
              </a:rPr>
              <a:t>Main :4</a:t>
            </a:r>
          </a:p>
          <a:p>
            <a:pPr marL="0" indent="0">
              <a:buNone/>
            </a:pPr>
            <a:r>
              <a:rPr lang="en-GB" sz="1400" dirty="0" smtClean="0">
                <a:solidFill>
                  <a:schemeClr val="bg1"/>
                </a:solidFill>
              </a:rPr>
              <a:t>wait </a:t>
            </a:r>
            <a:r>
              <a:rPr lang="en-GB" sz="1400" dirty="0">
                <a:solidFill>
                  <a:schemeClr val="bg1"/>
                </a:solidFill>
              </a:rPr>
              <a:t>for </a:t>
            </a:r>
            <a:r>
              <a:rPr lang="en-GB" sz="1400" dirty="0" smtClean="0">
                <a:solidFill>
                  <a:schemeClr val="bg1"/>
                </a:solidFill>
              </a:rPr>
              <a:t>500 </a:t>
            </a:r>
            <a:r>
              <a:rPr lang="en-GB" sz="1400" dirty="0" err="1" smtClean="0">
                <a:solidFill>
                  <a:schemeClr val="bg1"/>
                </a:solidFill>
              </a:rPr>
              <a:t>ms</a:t>
            </a:r>
            <a:endParaRPr lang="en-GB" sz="1400" dirty="0">
              <a:solidFill>
                <a:schemeClr val="bg1"/>
              </a:solidFill>
            </a:endParaRP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10</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11</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12</a:t>
            </a:r>
          </a:p>
          <a:p>
            <a:pPr marL="0" indent="0">
              <a:buNone/>
            </a:pPr>
            <a:r>
              <a:rPr lang="en-GB" sz="1400" dirty="0">
                <a:solidFill>
                  <a:schemeClr val="bg1"/>
                </a:solidFill>
              </a:rPr>
              <a:t>Thread </a:t>
            </a:r>
            <a:r>
              <a:rPr lang="en-GB" sz="1400" dirty="0" smtClean="0">
                <a:solidFill>
                  <a:schemeClr val="bg1"/>
                </a:solidFill>
              </a:rPr>
              <a:t>: </a:t>
            </a:r>
            <a:r>
              <a:rPr lang="en-GB" sz="1400" dirty="0">
                <a:solidFill>
                  <a:schemeClr val="bg1"/>
                </a:solidFill>
              </a:rPr>
              <a:t>is interrupted</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is coming out the printing loop</a:t>
            </a:r>
          </a:p>
          <a:p>
            <a:pPr marL="0" indent="0">
              <a:buNone/>
            </a:pPr>
            <a:r>
              <a:rPr lang="en-GB" sz="1400" dirty="0" smtClean="0">
                <a:solidFill>
                  <a:schemeClr val="bg1"/>
                </a:solidFill>
              </a:rPr>
              <a:t>Do I have the last say?</a:t>
            </a:r>
            <a:endParaRPr lang="en-GB" sz="1400" dirty="0">
              <a:solidFill>
                <a:schemeClr val="bg1"/>
              </a:solidFill>
            </a:endParaRPr>
          </a:p>
        </p:txBody>
      </p:sp>
    </p:spTree>
    <p:extLst>
      <p:ext uri="{BB962C8B-B14F-4D97-AF65-F5344CB8AC3E}">
        <p14:creationId xmlns:p14="http://schemas.microsoft.com/office/powerpoint/2010/main" val="3100012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sz="3200" dirty="0"/>
              <a:t>j</a:t>
            </a:r>
            <a:r>
              <a:rPr lang="en-US" sz="3200" dirty="0" smtClean="0"/>
              <a:t>oin() example – </a:t>
            </a:r>
            <a:r>
              <a:rPr lang="en-US" sz="3200" dirty="0" err="1" smtClean="0"/>
              <a:t>MyThreadApp</a:t>
            </a:r>
            <a:r>
              <a:rPr lang="en-US" sz="3200" dirty="0" smtClean="0"/>
              <a:t> 1 (Code fragments)</a:t>
            </a:r>
            <a:endParaRPr lang="en-GB" sz="3200" dirty="0"/>
          </a:p>
        </p:txBody>
      </p:sp>
      <p:sp>
        <p:nvSpPr>
          <p:cNvPr id="12" name="Date Placeholder 11"/>
          <p:cNvSpPr>
            <a:spLocks noGrp="1"/>
          </p:cNvSpPr>
          <p:nvPr>
            <p:ph type="dt" sz="half" idx="10"/>
          </p:nvPr>
        </p:nvSpPr>
        <p:spPr/>
        <p:txBody>
          <a:bodyPr/>
          <a:lstStyle/>
          <a:p>
            <a:fld id="{D4C4FCA5-9271-451B-8505-A90001234D03}" type="datetime3">
              <a:rPr lang="en-US" smtClean="0"/>
              <a:t>13 September 2016</a:t>
            </a:fld>
            <a:endParaRPr lang="en-US" dirty="0"/>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43</a:t>
            </a:fld>
            <a:endParaRPr lang="en-US"/>
          </a:p>
        </p:txBody>
      </p:sp>
      <p:sp>
        <p:nvSpPr>
          <p:cNvPr id="4" name="TextBox 3"/>
          <p:cNvSpPr txBox="1"/>
          <p:nvPr/>
        </p:nvSpPr>
        <p:spPr>
          <a:xfrm>
            <a:off x="685800" y="1828800"/>
            <a:ext cx="8153400" cy="3785652"/>
          </a:xfrm>
          <a:prstGeom prst="rect">
            <a:avLst/>
          </a:prstGeom>
          <a:noFill/>
        </p:spPr>
        <p:txBody>
          <a:bodyPr wrap="square" rtlCol="0">
            <a:spAutoFit/>
          </a:bodyPr>
          <a:lstStyle/>
          <a:p>
            <a:r>
              <a:rPr lang="en-GB" sz="2000" dirty="0" smtClean="0"/>
              <a:t> public </a:t>
            </a:r>
            <a:r>
              <a:rPr lang="en-GB" sz="2000" dirty="0"/>
              <a:t>static void main(String[] </a:t>
            </a:r>
            <a:r>
              <a:rPr lang="en-GB" sz="2000" dirty="0" err="1"/>
              <a:t>args</a:t>
            </a:r>
            <a:r>
              <a:rPr lang="en-GB" sz="2000" dirty="0"/>
              <a:t>) {</a:t>
            </a:r>
          </a:p>
          <a:p>
            <a:r>
              <a:rPr lang="en-GB" sz="2000" dirty="0" smtClean="0"/>
              <a:t>        Thread </a:t>
            </a:r>
            <a:r>
              <a:rPr lang="en-GB" sz="2000" dirty="0"/>
              <a:t>t1 = new Thread(new Printings());</a:t>
            </a:r>
          </a:p>
          <a:p>
            <a:r>
              <a:rPr lang="en-GB" sz="2000" dirty="0"/>
              <a:t>        t1.start();// t1 starts to print id </a:t>
            </a:r>
            <a:r>
              <a:rPr lang="en-GB" sz="2000" dirty="0" smtClean="0"/>
              <a:t>followed </a:t>
            </a:r>
            <a:r>
              <a:rPr lang="en-GB" sz="2000" dirty="0"/>
              <a:t>by a number</a:t>
            </a:r>
          </a:p>
          <a:p>
            <a:r>
              <a:rPr lang="en-GB" sz="2000" dirty="0" smtClean="0"/>
              <a:t>        </a:t>
            </a:r>
            <a:r>
              <a:rPr lang="en-GB" sz="2000" dirty="0"/>
              <a:t>for (</a:t>
            </a:r>
            <a:r>
              <a:rPr lang="en-GB" sz="2000" dirty="0" err="1"/>
              <a:t>int</a:t>
            </a:r>
            <a:r>
              <a:rPr lang="en-GB" sz="2000" dirty="0"/>
              <a:t> </a:t>
            </a:r>
            <a:r>
              <a:rPr lang="en-GB" sz="2000" dirty="0" err="1"/>
              <a:t>i</a:t>
            </a:r>
            <a:r>
              <a:rPr lang="en-GB" sz="2000" dirty="0"/>
              <a:t> = 0; </a:t>
            </a:r>
            <a:r>
              <a:rPr lang="en-GB" sz="2000" dirty="0" err="1"/>
              <a:t>i</a:t>
            </a:r>
            <a:r>
              <a:rPr lang="en-GB" sz="2000" dirty="0"/>
              <a:t> </a:t>
            </a:r>
            <a:r>
              <a:rPr lang="en-GB" sz="2000" dirty="0" smtClean="0"/>
              <a:t>&lt;5; </a:t>
            </a:r>
            <a:r>
              <a:rPr lang="en-GB" sz="2000" dirty="0" err="1"/>
              <a:t>i</a:t>
            </a:r>
            <a:r>
              <a:rPr lang="en-GB" sz="2000" dirty="0"/>
              <a:t>++) </a:t>
            </a:r>
            <a:r>
              <a:rPr lang="en-GB" sz="2000" dirty="0" smtClean="0"/>
              <a:t>{</a:t>
            </a:r>
            <a:endParaRPr lang="en-GB" sz="2000" dirty="0"/>
          </a:p>
          <a:p>
            <a:r>
              <a:rPr lang="en-GB" sz="2000" dirty="0"/>
              <a:t>                </a:t>
            </a:r>
            <a:r>
              <a:rPr lang="en-GB" sz="2000" dirty="0" err="1"/>
              <a:t>System.out.println</a:t>
            </a:r>
            <a:r>
              <a:rPr lang="en-GB" sz="2000" dirty="0"/>
              <a:t>("Main " </a:t>
            </a:r>
            <a:r>
              <a:rPr lang="en-GB" sz="2000" dirty="0" smtClean="0"/>
              <a:t>+ </a:t>
            </a:r>
            <a:r>
              <a:rPr lang="en-GB" sz="2000" dirty="0" err="1" smtClean="0"/>
              <a:t>i</a:t>
            </a:r>
            <a:r>
              <a:rPr lang="en-GB" sz="2000" dirty="0"/>
              <a:t>);</a:t>
            </a:r>
          </a:p>
          <a:p>
            <a:r>
              <a:rPr lang="en-GB" sz="2000" dirty="0"/>
              <a:t> </a:t>
            </a:r>
            <a:r>
              <a:rPr lang="en-GB" sz="2000" dirty="0" smtClean="0"/>
              <a:t>               </a:t>
            </a:r>
            <a:r>
              <a:rPr lang="en-GB" sz="2000" dirty="0" err="1" smtClean="0"/>
              <a:t>System.out.println</a:t>
            </a:r>
            <a:r>
              <a:rPr lang="en-GB" sz="2000" dirty="0"/>
              <a:t>("wait for 500 </a:t>
            </a:r>
            <a:r>
              <a:rPr lang="en-GB" sz="2000" dirty="0" err="1"/>
              <a:t>ms</a:t>
            </a:r>
            <a:r>
              <a:rPr lang="en-GB" sz="2000" dirty="0"/>
              <a:t>");              </a:t>
            </a:r>
            <a:endParaRPr lang="en-GB" sz="2000" dirty="0" smtClean="0"/>
          </a:p>
          <a:p>
            <a:r>
              <a:rPr lang="en-GB" sz="2000" dirty="0" smtClean="0"/>
              <a:t>                t1.join(500);</a:t>
            </a:r>
            <a:endParaRPr lang="en-GB" sz="2000" dirty="0"/>
          </a:p>
          <a:p>
            <a:r>
              <a:rPr lang="en-GB" sz="2000" dirty="0"/>
              <a:t>            }</a:t>
            </a:r>
          </a:p>
          <a:p>
            <a:r>
              <a:rPr lang="en-GB" sz="2000" dirty="0">
                <a:solidFill>
                  <a:srgbClr val="FF0000"/>
                </a:solidFill>
              </a:rPr>
              <a:t>        t1.join();</a:t>
            </a:r>
            <a:endParaRPr lang="en-GB" sz="2000" dirty="0" smtClean="0">
              <a:solidFill>
                <a:srgbClr val="FF0000"/>
              </a:solidFill>
            </a:endParaRPr>
          </a:p>
          <a:p>
            <a:r>
              <a:rPr lang="en-GB" sz="2000" dirty="0"/>
              <a:t> </a:t>
            </a:r>
            <a:r>
              <a:rPr lang="en-GB" sz="2000" dirty="0" smtClean="0"/>
              <a:t>      //…. code including dealing with exception</a:t>
            </a:r>
            <a:endParaRPr lang="en-GB" sz="2000" dirty="0"/>
          </a:p>
          <a:p>
            <a:r>
              <a:rPr lang="en-GB" sz="2000" dirty="0"/>
              <a:t> </a:t>
            </a:r>
            <a:r>
              <a:rPr lang="en-GB" sz="2000" dirty="0" smtClean="0"/>
              <a:t>      </a:t>
            </a:r>
            <a:r>
              <a:rPr lang="en-GB" sz="2000" dirty="0" err="1" smtClean="0"/>
              <a:t>System.out.println</a:t>
            </a:r>
            <a:r>
              <a:rPr lang="en-GB" sz="2000" dirty="0"/>
              <a:t>(“Do I have the last say</a:t>
            </a:r>
            <a:r>
              <a:rPr lang="en-GB" sz="2000" dirty="0" smtClean="0"/>
              <a:t>?”);</a:t>
            </a:r>
          </a:p>
          <a:p>
            <a:r>
              <a:rPr lang="en-GB" sz="2000" dirty="0" smtClean="0"/>
              <a:t>    </a:t>
            </a:r>
            <a:r>
              <a:rPr lang="en-GB" sz="2000" dirty="0"/>
              <a:t>}</a:t>
            </a:r>
          </a:p>
        </p:txBody>
      </p:sp>
    </p:spTree>
    <p:extLst>
      <p:ext uri="{BB962C8B-B14F-4D97-AF65-F5344CB8AC3E}">
        <p14:creationId xmlns:p14="http://schemas.microsoft.com/office/powerpoint/2010/main" val="847615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lstStyle/>
          <a:p>
            <a:r>
              <a:rPr lang="en-GB" dirty="0"/>
              <a:t>j</a:t>
            </a:r>
            <a:r>
              <a:rPr lang="en-GB" dirty="0" smtClean="0"/>
              <a:t>oin() example results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Content Placeholder 5"/>
          <p:cNvSpPr>
            <a:spLocks noGrp="1"/>
          </p:cNvSpPr>
          <p:nvPr>
            <p:ph sz="quarter" idx="1"/>
          </p:nvPr>
        </p:nvSpPr>
        <p:spPr>
          <a:xfrm>
            <a:off x="914400" y="1371600"/>
            <a:ext cx="2209800" cy="4876800"/>
          </a:xfrm>
          <a:ln>
            <a:solidFill>
              <a:schemeClr val="tx1"/>
            </a:solidFill>
          </a:ln>
        </p:spPr>
        <p:txBody>
          <a:bodyPr>
            <a:noAutofit/>
          </a:bodyPr>
          <a:lstStyle/>
          <a:p>
            <a:pPr marL="0" indent="0">
              <a:buNone/>
            </a:pPr>
            <a:r>
              <a:rPr lang="en-GB" sz="1400" dirty="0" smtClean="0">
                <a:solidFill>
                  <a:srgbClr val="FF0000"/>
                </a:solidFill>
              </a:rPr>
              <a:t>Without the final join()</a:t>
            </a:r>
          </a:p>
          <a:p>
            <a:pPr marL="0" indent="0">
              <a:buNone/>
            </a:pPr>
            <a:r>
              <a:rPr lang="en-GB" sz="1400" dirty="0" smtClean="0">
                <a:solidFill>
                  <a:srgbClr val="00B0F0"/>
                </a:solidFill>
              </a:rPr>
              <a:t>Main :</a:t>
            </a:r>
            <a:r>
              <a:rPr lang="en-GB" sz="1400" dirty="0">
                <a:solidFill>
                  <a:srgbClr val="00B0F0"/>
                </a:solidFill>
              </a:rPr>
              <a:t>0</a:t>
            </a:r>
          </a:p>
          <a:p>
            <a:pPr marL="0" indent="0">
              <a:buNone/>
            </a:pPr>
            <a:r>
              <a:rPr lang="en-GB" sz="1400" dirty="0">
                <a:solidFill>
                  <a:srgbClr val="00B0F0"/>
                </a:solidFill>
              </a:rPr>
              <a:t>wait for </a:t>
            </a:r>
            <a:r>
              <a:rPr lang="en-GB" sz="1400" dirty="0" smtClean="0">
                <a:solidFill>
                  <a:srgbClr val="00B0F0"/>
                </a:solidFill>
              </a:rPr>
              <a:t>500 </a:t>
            </a:r>
            <a:r>
              <a:rPr lang="en-GB" sz="1400" dirty="0" err="1" smtClean="0">
                <a:solidFill>
                  <a:srgbClr val="00B0F0"/>
                </a:solidFill>
              </a:rPr>
              <a:t>ms</a:t>
            </a:r>
            <a:endParaRPr lang="en-GB" sz="1400" dirty="0">
              <a:solidFill>
                <a:srgbClr val="00B0F0"/>
              </a:solidFill>
            </a:endParaRPr>
          </a:p>
          <a:p>
            <a:pPr marL="0" indent="0">
              <a:buNone/>
            </a:pPr>
            <a:r>
              <a:rPr lang="en-GB" sz="1400" dirty="0"/>
              <a:t>Thread </a:t>
            </a:r>
            <a:r>
              <a:rPr lang="en-GB" sz="1400" dirty="0" smtClean="0"/>
              <a:t>:</a:t>
            </a:r>
            <a:r>
              <a:rPr lang="en-GB" sz="1400" dirty="0"/>
              <a:t>0</a:t>
            </a:r>
          </a:p>
          <a:p>
            <a:pPr marL="0" indent="0">
              <a:buNone/>
            </a:pPr>
            <a:r>
              <a:rPr lang="en-GB" sz="1400" dirty="0"/>
              <a:t>Thread </a:t>
            </a:r>
            <a:r>
              <a:rPr lang="en-GB" sz="1400" dirty="0" smtClean="0"/>
              <a:t>:</a:t>
            </a:r>
            <a:r>
              <a:rPr lang="en-GB" sz="1400" dirty="0"/>
              <a:t>1</a:t>
            </a:r>
          </a:p>
          <a:p>
            <a:pPr marL="0" indent="0">
              <a:buNone/>
            </a:pPr>
            <a:r>
              <a:rPr lang="en-GB" sz="1400" dirty="0"/>
              <a:t>Thread </a:t>
            </a:r>
            <a:r>
              <a:rPr lang="en-GB" sz="1400" dirty="0" smtClean="0"/>
              <a:t>:</a:t>
            </a:r>
            <a:r>
              <a:rPr lang="en-GB" sz="1400" dirty="0"/>
              <a:t>2</a:t>
            </a:r>
          </a:p>
          <a:p>
            <a:pPr marL="0" indent="0">
              <a:buNone/>
            </a:pPr>
            <a:r>
              <a:rPr lang="en-GB" sz="1400" dirty="0">
                <a:solidFill>
                  <a:srgbClr val="00B0F0"/>
                </a:solidFill>
              </a:rPr>
              <a:t>Main </a:t>
            </a:r>
            <a:r>
              <a:rPr lang="en-GB" sz="1400" dirty="0" smtClean="0">
                <a:solidFill>
                  <a:srgbClr val="00B0F0"/>
                </a:solidFill>
              </a:rPr>
              <a:t>:</a:t>
            </a:r>
            <a:r>
              <a:rPr lang="en-GB" sz="1400" dirty="0">
                <a:solidFill>
                  <a:srgbClr val="00B0F0"/>
                </a:solidFill>
              </a:rPr>
              <a:t>1</a:t>
            </a:r>
          </a:p>
          <a:p>
            <a:pPr marL="0" indent="0">
              <a:buNone/>
            </a:pPr>
            <a:r>
              <a:rPr lang="en-GB" sz="1400" dirty="0" smtClean="0"/>
              <a:t>…</a:t>
            </a:r>
            <a:endParaRPr lang="en-GB" sz="1400" dirty="0"/>
          </a:p>
          <a:p>
            <a:pPr marL="0" indent="0">
              <a:buNone/>
            </a:pPr>
            <a:r>
              <a:rPr lang="en-GB" sz="1400" dirty="0" smtClean="0">
                <a:solidFill>
                  <a:srgbClr val="00B0F0"/>
                </a:solidFill>
              </a:rPr>
              <a:t>Main :</a:t>
            </a:r>
            <a:r>
              <a:rPr lang="en-GB" sz="1400" dirty="0">
                <a:solidFill>
                  <a:srgbClr val="00B0F0"/>
                </a:solidFill>
              </a:rPr>
              <a:t>4</a:t>
            </a:r>
          </a:p>
          <a:p>
            <a:pPr marL="0" indent="0">
              <a:buNone/>
            </a:pPr>
            <a:r>
              <a:rPr lang="en-GB" sz="1400" dirty="0">
                <a:solidFill>
                  <a:srgbClr val="00B0F0"/>
                </a:solidFill>
              </a:rPr>
              <a:t>wait for </a:t>
            </a:r>
            <a:r>
              <a:rPr lang="en-GB" sz="1400" dirty="0" smtClean="0">
                <a:solidFill>
                  <a:srgbClr val="00B0F0"/>
                </a:solidFill>
              </a:rPr>
              <a:t>500 </a:t>
            </a:r>
            <a:r>
              <a:rPr lang="en-GB" sz="1400" dirty="0" err="1" smtClean="0">
                <a:solidFill>
                  <a:srgbClr val="00B0F0"/>
                </a:solidFill>
              </a:rPr>
              <a:t>ms</a:t>
            </a:r>
            <a:endParaRPr lang="en-GB" sz="1400" dirty="0">
              <a:solidFill>
                <a:srgbClr val="00B0F0"/>
              </a:solidFill>
            </a:endParaRPr>
          </a:p>
          <a:p>
            <a:pPr marL="0" indent="0">
              <a:buNone/>
            </a:pPr>
            <a:r>
              <a:rPr lang="en-GB" sz="1400" dirty="0"/>
              <a:t>Thread </a:t>
            </a:r>
            <a:r>
              <a:rPr lang="en-GB" sz="1400" dirty="0" smtClean="0"/>
              <a:t>:</a:t>
            </a:r>
            <a:r>
              <a:rPr lang="en-GB" sz="1400" dirty="0"/>
              <a:t>11</a:t>
            </a:r>
          </a:p>
          <a:p>
            <a:pPr marL="0" indent="0">
              <a:buNone/>
            </a:pPr>
            <a:r>
              <a:rPr lang="en-GB" sz="1400" dirty="0"/>
              <a:t>Thread </a:t>
            </a:r>
            <a:r>
              <a:rPr lang="en-GB" sz="1400" dirty="0" smtClean="0"/>
              <a:t>:</a:t>
            </a:r>
            <a:r>
              <a:rPr lang="en-GB" sz="1400" dirty="0"/>
              <a:t>12</a:t>
            </a:r>
          </a:p>
          <a:p>
            <a:pPr marL="0" indent="0">
              <a:buNone/>
            </a:pPr>
            <a:r>
              <a:rPr lang="en-GB" sz="1400" b="1" dirty="0" smtClean="0">
                <a:solidFill>
                  <a:srgbClr val="00B0F0"/>
                </a:solidFill>
              </a:rPr>
              <a:t>Do I have the last say?</a:t>
            </a:r>
            <a:endParaRPr lang="en-GB" sz="1400" b="1" dirty="0">
              <a:solidFill>
                <a:srgbClr val="00B0F0"/>
              </a:solidFill>
            </a:endParaRPr>
          </a:p>
          <a:p>
            <a:pPr marL="0" indent="0">
              <a:buNone/>
            </a:pPr>
            <a:r>
              <a:rPr lang="en-GB" sz="1400" dirty="0"/>
              <a:t>Thread </a:t>
            </a:r>
            <a:r>
              <a:rPr lang="en-GB" sz="1400" dirty="0" smtClean="0"/>
              <a:t>:</a:t>
            </a:r>
            <a:r>
              <a:rPr lang="en-GB" sz="1400" dirty="0"/>
              <a:t>13</a:t>
            </a:r>
          </a:p>
          <a:p>
            <a:pPr marL="0" indent="0">
              <a:buNone/>
            </a:pPr>
            <a:r>
              <a:rPr lang="en-GB" sz="1400" dirty="0"/>
              <a:t>Thread </a:t>
            </a:r>
            <a:r>
              <a:rPr lang="en-GB" sz="1400" dirty="0" smtClean="0"/>
              <a:t>:</a:t>
            </a:r>
            <a:r>
              <a:rPr lang="en-GB" sz="1400" dirty="0"/>
              <a:t>14</a:t>
            </a:r>
          </a:p>
          <a:p>
            <a:pPr marL="0" indent="0">
              <a:buNone/>
            </a:pPr>
            <a:r>
              <a:rPr lang="en-GB" sz="1400" dirty="0" smtClean="0"/>
              <a:t>…</a:t>
            </a:r>
            <a:endParaRPr lang="en-GB" sz="1400" dirty="0"/>
          </a:p>
          <a:p>
            <a:pPr marL="0" indent="0">
              <a:buNone/>
            </a:pPr>
            <a:r>
              <a:rPr lang="en-GB" sz="1400" dirty="0"/>
              <a:t>Thread </a:t>
            </a:r>
            <a:r>
              <a:rPr lang="en-GB" sz="1400" dirty="0" smtClean="0"/>
              <a:t>:</a:t>
            </a:r>
            <a:r>
              <a:rPr lang="en-GB" sz="1400" dirty="0"/>
              <a:t>19</a:t>
            </a:r>
          </a:p>
        </p:txBody>
      </p:sp>
      <p:sp>
        <p:nvSpPr>
          <p:cNvPr id="7" name="Content Placeholder 5"/>
          <p:cNvSpPr txBox="1">
            <a:spLocks/>
          </p:cNvSpPr>
          <p:nvPr/>
        </p:nvSpPr>
        <p:spPr>
          <a:xfrm>
            <a:off x="35814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smtClean="0">
                <a:solidFill>
                  <a:srgbClr val="FF0000"/>
                </a:solidFill>
              </a:rPr>
              <a:t>With </a:t>
            </a:r>
            <a:r>
              <a:rPr lang="en-GB" sz="1400" dirty="0">
                <a:solidFill>
                  <a:srgbClr val="FF0000"/>
                </a:solidFill>
              </a:rPr>
              <a:t>the final join()</a:t>
            </a:r>
          </a:p>
          <a:p>
            <a:pPr marL="0" indent="0">
              <a:buFont typeface="Wingdings 2"/>
              <a:buNone/>
            </a:pPr>
            <a:r>
              <a:rPr lang="en-GB" sz="1400" dirty="0" smtClean="0">
                <a:solidFill>
                  <a:srgbClr val="00B0F0"/>
                </a:solidFill>
              </a:rPr>
              <a:t>Main :0</a:t>
            </a:r>
          </a:p>
          <a:p>
            <a:pPr marL="0" indent="0">
              <a:buFont typeface="Wingdings 2"/>
              <a:buNone/>
            </a:pPr>
            <a:r>
              <a:rPr lang="en-GB" sz="1400" dirty="0" smtClean="0">
                <a:solidFill>
                  <a:srgbClr val="00B0F0"/>
                </a:solidFill>
              </a:rPr>
              <a:t>wait for 500 </a:t>
            </a:r>
            <a:r>
              <a:rPr lang="en-GB" sz="1400" dirty="0" err="1" smtClean="0">
                <a:solidFill>
                  <a:srgbClr val="00B0F0"/>
                </a:solidFill>
              </a:rPr>
              <a:t>ms</a:t>
            </a:r>
            <a:endParaRPr lang="en-GB" sz="1400" dirty="0" smtClean="0">
              <a:solidFill>
                <a:srgbClr val="00B0F0"/>
              </a:solidFill>
            </a:endParaRPr>
          </a:p>
          <a:p>
            <a:pPr marL="0" indent="0">
              <a:buFont typeface="Wingdings 2"/>
              <a:buNone/>
            </a:pPr>
            <a:r>
              <a:rPr lang="en-GB" sz="1400" dirty="0" smtClean="0"/>
              <a:t>Thread :0</a:t>
            </a:r>
          </a:p>
          <a:p>
            <a:pPr marL="0" indent="0">
              <a:buFont typeface="Wingdings 2"/>
              <a:buNone/>
            </a:pPr>
            <a:r>
              <a:rPr lang="en-GB" sz="1400" dirty="0" smtClean="0"/>
              <a:t>Thread :1</a:t>
            </a:r>
          </a:p>
          <a:p>
            <a:pPr marL="0" indent="0">
              <a:buFont typeface="Wingdings 2"/>
              <a:buNone/>
            </a:pPr>
            <a:r>
              <a:rPr lang="en-GB" sz="1400" dirty="0" smtClean="0"/>
              <a:t>Thread :2</a:t>
            </a:r>
          </a:p>
          <a:p>
            <a:pPr marL="0" indent="0">
              <a:buFont typeface="Wingdings 2"/>
              <a:buNone/>
            </a:pPr>
            <a:r>
              <a:rPr lang="en-GB" sz="1400" dirty="0" smtClean="0">
                <a:solidFill>
                  <a:srgbClr val="00B0F0"/>
                </a:solidFill>
              </a:rPr>
              <a:t>Main :1</a:t>
            </a:r>
          </a:p>
          <a:p>
            <a:pPr marL="0" indent="0">
              <a:buFont typeface="Wingdings 2"/>
              <a:buNone/>
            </a:pPr>
            <a:r>
              <a:rPr lang="en-GB" sz="1400" dirty="0" smtClean="0"/>
              <a:t>…</a:t>
            </a:r>
          </a:p>
          <a:p>
            <a:pPr marL="0" indent="0">
              <a:buFont typeface="Wingdings 2"/>
              <a:buNone/>
            </a:pPr>
            <a:r>
              <a:rPr lang="en-GB" sz="1400" dirty="0" smtClean="0">
                <a:solidFill>
                  <a:srgbClr val="00B0F0"/>
                </a:solidFill>
              </a:rPr>
              <a:t>Main :4</a:t>
            </a:r>
          </a:p>
          <a:p>
            <a:pPr marL="0" indent="0">
              <a:buFont typeface="Wingdings 2"/>
              <a:buNone/>
            </a:pPr>
            <a:r>
              <a:rPr lang="en-GB" sz="1400" dirty="0" smtClean="0">
                <a:solidFill>
                  <a:srgbClr val="00B0F0"/>
                </a:solidFill>
              </a:rPr>
              <a:t>wait for 500 </a:t>
            </a:r>
            <a:r>
              <a:rPr lang="en-GB" sz="1400" dirty="0" err="1" smtClean="0">
                <a:solidFill>
                  <a:srgbClr val="00B0F0"/>
                </a:solidFill>
              </a:rPr>
              <a:t>ms</a:t>
            </a:r>
            <a:endParaRPr lang="en-GB" sz="1400" dirty="0" smtClean="0">
              <a:solidFill>
                <a:srgbClr val="00B0F0"/>
              </a:solidFill>
            </a:endParaRPr>
          </a:p>
          <a:p>
            <a:pPr marL="0" indent="0">
              <a:buFont typeface="Wingdings 2"/>
              <a:buNone/>
            </a:pPr>
            <a:r>
              <a:rPr lang="en-GB" sz="1400" dirty="0" smtClean="0"/>
              <a:t>Thread :11</a:t>
            </a:r>
          </a:p>
          <a:p>
            <a:pPr marL="0" indent="0">
              <a:buFont typeface="Wingdings 2"/>
              <a:buNone/>
            </a:pPr>
            <a:r>
              <a:rPr lang="en-GB" sz="1400" dirty="0" smtClean="0"/>
              <a:t>Thread :12</a:t>
            </a:r>
          </a:p>
          <a:p>
            <a:pPr marL="0" indent="0">
              <a:buFont typeface="Wingdings 2"/>
              <a:buNone/>
            </a:pPr>
            <a:r>
              <a:rPr lang="en-GB" sz="1400" dirty="0" smtClean="0"/>
              <a:t>Thread :13</a:t>
            </a:r>
          </a:p>
          <a:p>
            <a:pPr marL="0" indent="0">
              <a:buFont typeface="Wingdings 2"/>
              <a:buNone/>
            </a:pPr>
            <a:r>
              <a:rPr lang="en-GB" sz="1400" dirty="0" smtClean="0"/>
              <a:t>Thread :14</a:t>
            </a:r>
          </a:p>
          <a:p>
            <a:pPr marL="0" indent="0">
              <a:buFont typeface="Wingdings 2"/>
              <a:buNone/>
            </a:pPr>
            <a:r>
              <a:rPr lang="en-GB" sz="1400" dirty="0" smtClean="0"/>
              <a:t>…</a:t>
            </a:r>
          </a:p>
          <a:p>
            <a:pPr marL="0" indent="0">
              <a:buNone/>
            </a:pPr>
            <a:r>
              <a:rPr lang="en-GB" sz="1400" dirty="0"/>
              <a:t>Thread </a:t>
            </a:r>
            <a:r>
              <a:rPr lang="en-GB" sz="1400" dirty="0" smtClean="0"/>
              <a:t>:</a:t>
            </a:r>
            <a:r>
              <a:rPr lang="en-GB" sz="1400" dirty="0"/>
              <a:t>19</a:t>
            </a:r>
          </a:p>
          <a:p>
            <a:pPr marL="0" indent="0">
              <a:buNone/>
            </a:pPr>
            <a:r>
              <a:rPr lang="en-GB" sz="1400" b="1" dirty="0" smtClean="0">
                <a:solidFill>
                  <a:srgbClr val="00B0F0"/>
                </a:solidFill>
              </a:rPr>
              <a:t>Do I have the last say?</a:t>
            </a:r>
            <a:endParaRPr lang="en-GB" sz="1400" b="1" dirty="0">
              <a:solidFill>
                <a:srgbClr val="00B0F0"/>
              </a:solidFill>
            </a:endParaRPr>
          </a:p>
        </p:txBody>
      </p:sp>
      <p:sp>
        <p:nvSpPr>
          <p:cNvPr id="8" name="Content Placeholder 5"/>
          <p:cNvSpPr txBox="1">
            <a:spLocks/>
          </p:cNvSpPr>
          <p:nvPr/>
        </p:nvSpPr>
        <p:spPr>
          <a:xfrm>
            <a:off x="64008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solidFill>
                  <a:schemeClr val="bg1"/>
                </a:solidFill>
              </a:rPr>
              <a:t>With </a:t>
            </a:r>
            <a:r>
              <a:rPr lang="en-GB" sz="1400" dirty="0" smtClean="0">
                <a:solidFill>
                  <a:schemeClr val="bg1"/>
                </a:solidFill>
              </a:rPr>
              <a:t>interrupt </a:t>
            </a:r>
          </a:p>
          <a:p>
            <a:pPr marL="0" indent="0">
              <a:buNone/>
            </a:pPr>
            <a:r>
              <a:rPr lang="en-GB" sz="1400" dirty="0" smtClean="0">
                <a:solidFill>
                  <a:schemeClr val="bg1"/>
                </a:solidFill>
              </a:rPr>
              <a:t>Main :0</a:t>
            </a:r>
          </a:p>
          <a:p>
            <a:pPr marL="0" indent="0">
              <a:buFont typeface="Wingdings 2"/>
              <a:buNone/>
            </a:pPr>
            <a:r>
              <a:rPr lang="en-GB" sz="1400" dirty="0" smtClean="0">
                <a:solidFill>
                  <a:schemeClr val="bg1"/>
                </a:solidFill>
              </a:rPr>
              <a:t>wait for 500 </a:t>
            </a:r>
            <a:r>
              <a:rPr lang="en-GB" sz="1400" dirty="0" err="1" smtClean="0">
                <a:solidFill>
                  <a:schemeClr val="bg1"/>
                </a:solidFill>
              </a:rPr>
              <a:t>ms</a:t>
            </a:r>
            <a:endParaRPr lang="en-GB" sz="1400" dirty="0" smtClean="0">
              <a:solidFill>
                <a:schemeClr val="bg1"/>
              </a:solidFill>
            </a:endParaRPr>
          </a:p>
          <a:p>
            <a:pPr marL="0" indent="0">
              <a:buFont typeface="Wingdings 2"/>
              <a:buNone/>
            </a:pPr>
            <a:r>
              <a:rPr lang="en-GB" sz="1400" dirty="0" smtClean="0">
                <a:solidFill>
                  <a:schemeClr val="bg1"/>
                </a:solidFill>
              </a:rPr>
              <a:t>Thread :0</a:t>
            </a:r>
          </a:p>
          <a:p>
            <a:pPr marL="0" indent="0">
              <a:buFont typeface="Wingdings 2"/>
              <a:buNone/>
            </a:pPr>
            <a:r>
              <a:rPr lang="en-GB" sz="1400" dirty="0" smtClean="0">
                <a:solidFill>
                  <a:schemeClr val="bg1"/>
                </a:solidFill>
              </a:rPr>
              <a:t>Thread :1</a:t>
            </a:r>
          </a:p>
          <a:p>
            <a:pPr marL="0" indent="0">
              <a:buFont typeface="Wingdings 2"/>
              <a:buNone/>
            </a:pPr>
            <a:r>
              <a:rPr lang="en-GB" sz="1400" dirty="0" smtClean="0">
                <a:solidFill>
                  <a:schemeClr val="bg1"/>
                </a:solidFill>
              </a:rPr>
              <a:t>Thread :2</a:t>
            </a:r>
          </a:p>
          <a:p>
            <a:pPr marL="0" indent="0">
              <a:buFont typeface="Wingdings 2"/>
              <a:buNone/>
            </a:pPr>
            <a:r>
              <a:rPr lang="en-GB" sz="1400" dirty="0" smtClean="0">
                <a:solidFill>
                  <a:schemeClr val="bg1"/>
                </a:solidFill>
              </a:rPr>
              <a:t>Main :1</a:t>
            </a:r>
          </a:p>
          <a:p>
            <a:pPr marL="0" indent="0">
              <a:buFont typeface="Wingdings 2"/>
              <a:buNone/>
            </a:pPr>
            <a:r>
              <a:rPr lang="en-GB" sz="1400" dirty="0" smtClean="0">
                <a:solidFill>
                  <a:schemeClr val="bg1"/>
                </a:solidFill>
              </a:rPr>
              <a:t>…</a:t>
            </a:r>
          </a:p>
          <a:p>
            <a:pPr marL="0" indent="0">
              <a:buFont typeface="Wingdings 2"/>
              <a:buNone/>
            </a:pPr>
            <a:r>
              <a:rPr lang="en-GB" sz="1400" dirty="0" smtClean="0">
                <a:solidFill>
                  <a:schemeClr val="bg1"/>
                </a:solidFill>
              </a:rPr>
              <a:t>Main :4</a:t>
            </a:r>
          </a:p>
          <a:p>
            <a:pPr marL="0" indent="0">
              <a:buNone/>
            </a:pPr>
            <a:r>
              <a:rPr lang="en-GB" sz="1400" dirty="0" smtClean="0">
                <a:solidFill>
                  <a:schemeClr val="bg1"/>
                </a:solidFill>
              </a:rPr>
              <a:t>wait </a:t>
            </a:r>
            <a:r>
              <a:rPr lang="en-GB" sz="1400" dirty="0">
                <a:solidFill>
                  <a:schemeClr val="bg1"/>
                </a:solidFill>
              </a:rPr>
              <a:t>for </a:t>
            </a:r>
            <a:r>
              <a:rPr lang="en-GB" sz="1400" dirty="0" smtClean="0">
                <a:solidFill>
                  <a:schemeClr val="bg1"/>
                </a:solidFill>
              </a:rPr>
              <a:t>500 </a:t>
            </a:r>
            <a:r>
              <a:rPr lang="en-GB" sz="1400" dirty="0" err="1" smtClean="0">
                <a:solidFill>
                  <a:schemeClr val="bg1"/>
                </a:solidFill>
              </a:rPr>
              <a:t>ms</a:t>
            </a:r>
            <a:endParaRPr lang="en-GB" sz="1400" dirty="0">
              <a:solidFill>
                <a:schemeClr val="bg1"/>
              </a:solidFill>
            </a:endParaRP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10</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11</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12</a:t>
            </a:r>
          </a:p>
          <a:p>
            <a:pPr marL="0" indent="0">
              <a:buNone/>
            </a:pPr>
            <a:r>
              <a:rPr lang="en-GB" sz="1400" dirty="0">
                <a:solidFill>
                  <a:schemeClr val="bg1"/>
                </a:solidFill>
              </a:rPr>
              <a:t>Thread </a:t>
            </a:r>
            <a:r>
              <a:rPr lang="en-GB" sz="1400" dirty="0" smtClean="0">
                <a:solidFill>
                  <a:schemeClr val="bg1"/>
                </a:solidFill>
              </a:rPr>
              <a:t>: </a:t>
            </a:r>
            <a:r>
              <a:rPr lang="en-GB" sz="1400" dirty="0">
                <a:solidFill>
                  <a:schemeClr val="bg1"/>
                </a:solidFill>
              </a:rPr>
              <a:t>is interrupted</a:t>
            </a:r>
          </a:p>
          <a:p>
            <a:pPr marL="0" indent="0">
              <a:buNone/>
            </a:pPr>
            <a:r>
              <a:rPr lang="en-GB" sz="1400" dirty="0">
                <a:solidFill>
                  <a:schemeClr val="bg1"/>
                </a:solidFill>
              </a:rPr>
              <a:t>Thread </a:t>
            </a:r>
            <a:r>
              <a:rPr lang="en-GB" sz="1400" dirty="0" smtClean="0">
                <a:solidFill>
                  <a:schemeClr val="bg1"/>
                </a:solidFill>
              </a:rPr>
              <a:t>:</a:t>
            </a:r>
            <a:r>
              <a:rPr lang="en-GB" sz="1400" dirty="0">
                <a:solidFill>
                  <a:schemeClr val="bg1"/>
                </a:solidFill>
              </a:rPr>
              <a:t>is coming out the printing loop</a:t>
            </a:r>
          </a:p>
          <a:p>
            <a:pPr marL="0" indent="0">
              <a:buNone/>
            </a:pPr>
            <a:r>
              <a:rPr lang="en-GB" sz="1400" dirty="0" smtClean="0">
                <a:solidFill>
                  <a:schemeClr val="bg1"/>
                </a:solidFill>
              </a:rPr>
              <a:t>Do I have the last say?</a:t>
            </a:r>
            <a:endParaRPr lang="en-GB" sz="1400" dirty="0">
              <a:solidFill>
                <a:schemeClr val="bg1"/>
              </a:solidFill>
            </a:endParaRPr>
          </a:p>
        </p:txBody>
      </p:sp>
    </p:spTree>
    <p:extLst>
      <p:ext uri="{BB962C8B-B14F-4D97-AF65-F5344CB8AC3E}">
        <p14:creationId xmlns:p14="http://schemas.microsoft.com/office/powerpoint/2010/main" val="34839991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sz="3200" dirty="0"/>
              <a:t>j</a:t>
            </a:r>
            <a:r>
              <a:rPr lang="en-US" sz="3200" dirty="0" smtClean="0"/>
              <a:t>oin() example – </a:t>
            </a:r>
            <a:r>
              <a:rPr lang="en-US" sz="3200" dirty="0" err="1" smtClean="0"/>
              <a:t>MyThreadApp</a:t>
            </a:r>
            <a:r>
              <a:rPr lang="en-US" sz="3200" dirty="0" smtClean="0"/>
              <a:t> 2 (Code fragments)</a:t>
            </a:r>
            <a:endParaRPr lang="en-GB" sz="3200" dirty="0"/>
          </a:p>
        </p:txBody>
      </p:sp>
      <p:sp>
        <p:nvSpPr>
          <p:cNvPr id="12" name="Date Placeholder 11"/>
          <p:cNvSpPr>
            <a:spLocks noGrp="1"/>
          </p:cNvSpPr>
          <p:nvPr>
            <p:ph type="dt" sz="half" idx="10"/>
          </p:nvPr>
        </p:nvSpPr>
        <p:spPr/>
        <p:txBody>
          <a:bodyPr/>
          <a:lstStyle/>
          <a:p>
            <a:fld id="{D4C4FCA5-9271-451B-8505-A90001234D03}" type="datetime3">
              <a:rPr lang="en-US" smtClean="0"/>
              <a:t>13 September 2016</a:t>
            </a:fld>
            <a:endParaRPr lang="en-US" dirty="0"/>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45</a:t>
            </a:fld>
            <a:endParaRPr lang="en-US"/>
          </a:p>
        </p:txBody>
      </p:sp>
      <p:sp>
        <p:nvSpPr>
          <p:cNvPr id="4" name="TextBox 3"/>
          <p:cNvSpPr txBox="1"/>
          <p:nvPr/>
        </p:nvSpPr>
        <p:spPr>
          <a:xfrm>
            <a:off x="685800" y="1600200"/>
            <a:ext cx="8153400" cy="4708981"/>
          </a:xfrm>
          <a:prstGeom prst="rect">
            <a:avLst/>
          </a:prstGeom>
          <a:noFill/>
        </p:spPr>
        <p:txBody>
          <a:bodyPr wrap="square" rtlCol="0">
            <a:spAutoFit/>
          </a:bodyPr>
          <a:lstStyle/>
          <a:p>
            <a:r>
              <a:rPr lang="en-GB" sz="2000" dirty="0" smtClean="0"/>
              <a:t> public </a:t>
            </a:r>
            <a:r>
              <a:rPr lang="en-GB" sz="2000" dirty="0"/>
              <a:t>static void main(String[] </a:t>
            </a:r>
            <a:r>
              <a:rPr lang="en-GB" sz="2000" dirty="0" err="1"/>
              <a:t>args</a:t>
            </a:r>
            <a:r>
              <a:rPr lang="en-GB" sz="2000" dirty="0"/>
              <a:t>) {</a:t>
            </a:r>
          </a:p>
          <a:p>
            <a:r>
              <a:rPr lang="en-GB" sz="2000" dirty="0" smtClean="0"/>
              <a:t>        Thread </a:t>
            </a:r>
            <a:r>
              <a:rPr lang="en-GB" sz="2000" dirty="0"/>
              <a:t>t1 = new Thread(new Printings());</a:t>
            </a:r>
          </a:p>
          <a:p>
            <a:r>
              <a:rPr lang="en-GB" sz="2000" dirty="0"/>
              <a:t>        t1.start();// t1 starts to print id </a:t>
            </a:r>
            <a:r>
              <a:rPr lang="en-GB" sz="2000" dirty="0" smtClean="0"/>
              <a:t>followed </a:t>
            </a:r>
            <a:r>
              <a:rPr lang="en-GB" sz="2000" dirty="0"/>
              <a:t>by a number</a:t>
            </a:r>
          </a:p>
          <a:p>
            <a:r>
              <a:rPr lang="en-GB" sz="2000" dirty="0" smtClean="0"/>
              <a:t>        </a:t>
            </a:r>
            <a:r>
              <a:rPr lang="en-GB" sz="2000" dirty="0"/>
              <a:t>for (</a:t>
            </a:r>
            <a:r>
              <a:rPr lang="en-GB" sz="2000" dirty="0" err="1"/>
              <a:t>int</a:t>
            </a:r>
            <a:r>
              <a:rPr lang="en-GB" sz="2000" dirty="0"/>
              <a:t> </a:t>
            </a:r>
            <a:r>
              <a:rPr lang="en-GB" sz="2000" dirty="0" err="1"/>
              <a:t>i</a:t>
            </a:r>
            <a:r>
              <a:rPr lang="en-GB" sz="2000" dirty="0"/>
              <a:t> = 0; </a:t>
            </a:r>
            <a:r>
              <a:rPr lang="en-GB" sz="2000" dirty="0" err="1"/>
              <a:t>i</a:t>
            </a:r>
            <a:r>
              <a:rPr lang="en-GB" sz="2000" dirty="0"/>
              <a:t> </a:t>
            </a:r>
            <a:r>
              <a:rPr lang="en-GB" sz="2000" dirty="0" smtClean="0"/>
              <a:t>&lt;5; </a:t>
            </a:r>
            <a:r>
              <a:rPr lang="en-GB" sz="2000" dirty="0" err="1"/>
              <a:t>i</a:t>
            </a:r>
            <a:r>
              <a:rPr lang="en-GB" sz="2000" dirty="0"/>
              <a:t>++) </a:t>
            </a:r>
            <a:r>
              <a:rPr lang="en-GB" sz="2000" dirty="0" smtClean="0"/>
              <a:t>{</a:t>
            </a:r>
            <a:endParaRPr lang="en-GB" sz="2000" dirty="0"/>
          </a:p>
          <a:p>
            <a:r>
              <a:rPr lang="en-GB" sz="2000" dirty="0"/>
              <a:t>                </a:t>
            </a:r>
            <a:r>
              <a:rPr lang="en-GB" sz="2000" dirty="0" err="1"/>
              <a:t>System.out.println</a:t>
            </a:r>
            <a:r>
              <a:rPr lang="en-GB" sz="2000" dirty="0"/>
              <a:t>("Main " </a:t>
            </a:r>
            <a:r>
              <a:rPr lang="en-GB" sz="2000" dirty="0" smtClean="0"/>
              <a:t>+ </a:t>
            </a:r>
            <a:r>
              <a:rPr lang="en-GB" sz="2000" dirty="0" err="1" smtClean="0"/>
              <a:t>i</a:t>
            </a:r>
            <a:r>
              <a:rPr lang="en-GB" sz="2000" dirty="0"/>
              <a:t>);</a:t>
            </a:r>
          </a:p>
          <a:p>
            <a:r>
              <a:rPr lang="en-GB" sz="2000" dirty="0"/>
              <a:t> </a:t>
            </a:r>
            <a:r>
              <a:rPr lang="en-GB" sz="2000" dirty="0" smtClean="0"/>
              <a:t>               </a:t>
            </a:r>
            <a:r>
              <a:rPr lang="en-GB" sz="2000" dirty="0" err="1" smtClean="0"/>
              <a:t>System.out.println</a:t>
            </a:r>
            <a:r>
              <a:rPr lang="en-GB" sz="2000" dirty="0"/>
              <a:t>("wait for 500 </a:t>
            </a:r>
            <a:r>
              <a:rPr lang="en-GB" sz="2000" dirty="0" err="1"/>
              <a:t>ms</a:t>
            </a:r>
            <a:r>
              <a:rPr lang="en-GB" sz="2000" dirty="0"/>
              <a:t>");              </a:t>
            </a:r>
            <a:endParaRPr lang="en-GB" sz="2000" dirty="0" smtClean="0"/>
          </a:p>
          <a:p>
            <a:r>
              <a:rPr lang="en-GB" sz="2000" dirty="0" smtClean="0"/>
              <a:t>                t1.join(500);</a:t>
            </a:r>
            <a:endParaRPr lang="en-GB" sz="2000" dirty="0"/>
          </a:p>
          <a:p>
            <a:r>
              <a:rPr lang="en-GB" sz="2000" dirty="0"/>
              <a:t>            </a:t>
            </a:r>
            <a:r>
              <a:rPr lang="en-GB" sz="2000" dirty="0" smtClean="0"/>
              <a:t>}</a:t>
            </a:r>
          </a:p>
          <a:p>
            <a:r>
              <a:rPr lang="en-GB" sz="2000" dirty="0" smtClean="0"/>
              <a:t>        </a:t>
            </a:r>
            <a:r>
              <a:rPr lang="en-GB" sz="2000" dirty="0" smtClean="0">
                <a:solidFill>
                  <a:srgbClr val="FF0000"/>
                </a:solidFill>
              </a:rPr>
              <a:t>if </a:t>
            </a:r>
            <a:r>
              <a:rPr lang="en-GB" sz="2000" dirty="0">
                <a:solidFill>
                  <a:srgbClr val="FF0000"/>
                </a:solidFill>
              </a:rPr>
              <a:t>(t1.isAlive()) {</a:t>
            </a:r>
          </a:p>
          <a:p>
            <a:r>
              <a:rPr lang="en-GB" sz="2000" dirty="0">
                <a:solidFill>
                  <a:srgbClr val="FF0000"/>
                </a:solidFill>
              </a:rPr>
              <a:t>                t1.interrupt();</a:t>
            </a:r>
          </a:p>
          <a:p>
            <a:r>
              <a:rPr lang="en-GB" sz="2000" dirty="0">
                <a:solidFill>
                  <a:srgbClr val="FF0000"/>
                </a:solidFill>
              </a:rPr>
              <a:t>            }</a:t>
            </a:r>
          </a:p>
          <a:p>
            <a:r>
              <a:rPr lang="en-GB" sz="2000" dirty="0">
                <a:solidFill>
                  <a:srgbClr val="FF0000"/>
                </a:solidFill>
              </a:rPr>
              <a:t>        t1.join();</a:t>
            </a:r>
            <a:endParaRPr lang="en-GB" sz="2000" dirty="0" smtClean="0">
              <a:solidFill>
                <a:srgbClr val="FF0000"/>
              </a:solidFill>
            </a:endParaRPr>
          </a:p>
          <a:p>
            <a:r>
              <a:rPr lang="en-GB" sz="2000" dirty="0"/>
              <a:t> </a:t>
            </a:r>
            <a:r>
              <a:rPr lang="en-GB" sz="2000" dirty="0" smtClean="0"/>
              <a:t>      //…. code including dealing with exception</a:t>
            </a:r>
            <a:endParaRPr lang="en-GB" sz="2000" dirty="0"/>
          </a:p>
          <a:p>
            <a:r>
              <a:rPr lang="en-GB" sz="2000" dirty="0"/>
              <a:t>        </a:t>
            </a:r>
            <a:r>
              <a:rPr lang="en-GB" sz="2000" dirty="0" err="1"/>
              <a:t>System.out.println</a:t>
            </a:r>
            <a:r>
              <a:rPr lang="en-GB" sz="2000" dirty="0"/>
              <a:t>(" Do I have the last say ");</a:t>
            </a:r>
          </a:p>
          <a:p>
            <a:r>
              <a:rPr lang="en-GB" sz="2000" dirty="0"/>
              <a:t>    }</a:t>
            </a:r>
          </a:p>
        </p:txBody>
      </p:sp>
    </p:spTree>
    <p:extLst>
      <p:ext uri="{BB962C8B-B14F-4D97-AF65-F5344CB8AC3E}">
        <p14:creationId xmlns:p14="http://schemas.microsoft.com/office/powerpoint/2010/main" val="1641406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US" dirty="0"/>
              <a:t>j</a:t>
            </a:r>
            <a:r>
              <a:rPr lang="en-US" dirty="0" smtClean="0"/>
              <a:t>oin() example - </a:t>
            </a:r>
            <a:r>
              <a:rPr lang="en-GB" dirty="0"/>
              <a:t>Printings</a:t>
            </a:r>
          </a:p>
        </p:txBody>
      </p:sp>
      <p:sp>
        <p:nvSpPr>
          <p:cNvPr id="12" name="Date Placeholder 11"/>
          <p:cNvSpPr>
            <a:spLocks noGrp="1"/>
          </p:cNvSpPr>
          <p:nvPr>
            <p:ph type="dt" sz="half" idx="10"/>
          </p:nvPr>
        </p:nvSpPr>
        <p:spPr/>
        <p:txBody>
          <a:bodyPr/>
          <a:lstStyle/>
          <a:p>
            <a:fld id="{D4C4FCA5-9271-451B-8505-A90001234D03}" type="datetime3">
              <a:rPr lang="en-US" smtClean="0"/>
              <a:t>13 September 2016</a:t>
            </a:fld>
            <a:endParaRPr lang="en-US" dirty="0"/>
          </a:p>
        </p:txBody>
      </p:sp>
      <p:sp>
        <p:nvSpPr>
          <p:cNvPr id="13" name="Footer Placeholder 12"/>
          <p:cNvSpPr>
            <a:spLocks noGrp="1"/>
          </p:cNvSpPr>
          <p:nvPr>
            <p:ph type="ftr" sz="quarter" idx="11"/>
          </p:nvPr>
        </p:nvSpPr>
        <p:spPr/>
        <p:txBody>
          <a:bodyPr/>
          <a:lstStyle/>
          <a:p>
            <a:r>
              <a:rPr lang="en-US" smtClean="0"/>
              <a:t>UFCFB6-30-2 OOSD</a:t>
            </a:r>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46</a:t>
            </a:fld>
            <a:endParaRPr lang="en-US"/>
          </a:p>
        </p:txBody>
      </p:sp>
      <p:sp>
        <p:nvSpPr>
          <p:cNvPr id="4" name="TextBox 3"/>
          <p:cNvSpPr txBox="1"/>
          <p:nvPr/>
        </p:nvSpPr>
        <p:spPr>
          <a:xfrm>
            <a:off x="685800" y="1828800"/>
            <a:ext cx="8153400" cy="4401205"/>
          </a:xfrm>
          <a:prstGeom prst="rect">
            <a:avLst/>
          </a:prstGeom>
          <a:noFill/>
        </p:spPr>
        <p:txBody>
          <a:bodyPr wrap="square" rtlCol="0">
            <a:spAutoFit/>
          </a:bodyPr>
          <a:lstStyle/>
          <a:p>
            <a:r>
              <a:rPr lang="en-GB" sz="2000" dirty="0"/>
              <a:t>public class Printings implements Runnable {</a:t>
            </a:r>
          </a:p>
          <a:p>
            <a:endParaRPr lang="en-GB" sz="2000" dirty="0"/>
          </a:p>
          <a:p>
            <a:r>
              <a:rPr lang="en-GB" sz="2000" dirty="0"/>
              <a:t>    public void run() {</a:t>
            </a:r>
          </a:p>
          <a:p>
            <a:r>
              <a:rPr lang="en-GB" sz="2000" dirty="0" smtClean="0"/>
              <a:t>      try </a:t>
            </a:r>
            <a:r>
              <a:rPr lang="en-GB" sz="2000" dirty="0"/>
              <a:t>{</a:t>
            </a:r>
          </a:p>
          <a:p>
            <a:r>
              <a:rPr lang="en-GB" sz="2000" dirty="0"/>
              <a:t>            for (</a:t>
            </a:r>
            <a:r>
              <a:rPr lang="en-GB" sz="2000" dirty="0" err="1"/>
              <a:t>int</a:t>
            </a:r>
            <a:r>
              <a:rPr lang="en-GB" sz="2000" dirty="0"/>
              <a:t> </a:t>
            </a:r>
            <a:r>
              <a:rPr lang="en-GB" sz="2000" dirty="0" err="1"/>
              <a:t>i</a:t>
            </a:r>
            <a:r>
              <a:rPr lang="en-GB" sz="2000" dirty="0"/>
              <a:t> = 0; </a:t>
            </a:r>
            <a:r>
              <a:rPr lang="en-GB" sz="2000" dirty="0" err="1"/>
              <a:t>i</a:t>
            </a:r>
            <a:r>
              <a:rPr lang="en-GB" sz="2000" dirty="0"/>
              <a:t> &lt; 2</a:t>
            </a:r>
            <a:r>
              <a:rPr lang="en-GB" sz="2000" dirty="0" smtClean="0"/>
              <a:t>0; </a:t>
            </a:r>
            <a:r>
              <a:rPr lang="en-GB" sz="2000" dirty="0" err="1"/>
              <a:t>i</a:t>
            </a:r>
            <a:r>
              <a:rPr lang="en-GB" sz="2000" dirty="0"/>
              <a:t>++) {</a:t>
            </a:r>
          </a:p>
          <a:p>
            <a:r>
              <a:rPr lang="en-GB" sz="2000" dirty="0"/>
              <a:t>                </a:t>
            </a:r>
            <a:r>
              <a:rPr lang="en-GB" sz="2000" dirty="0" err="1"/>
              <a:t>System.out.println</a:t>
            </a:r>
            <a:r>
              <a:rPr lang="en-GB" sz="2000" dirty="0"/>
              <a:t>("Thread " </a:t>
            </a:r>
            <a:r>
              <a:rPr lang="en-GB" sz="2000" dirty="0" smtClean="0"/>
              <a:t>+ </a:t>
            </a:r>
            <a:r>
              <a:rPr lang="en-GB" sz="2000" dirty="0" err="1"/>
              <a:t>i</a:t>
            </a:r>
            <a:r>
              <a:rPr lang="en-GB" sz="2000" dirty="0"/>
              <a:t>);</a:t>
            </a:r>
          </a:p>
          <a:p>
            <a:r>
              <a:rPr lang="en-GB" sz="2000" dirty="0"/>
              <a:t>                </a:t>
            </a:r>
            <a:r>
              <a:rPr lang="en-GB" sz="2000" dirty="0" err="1"/>
              <a:t>Thread.sleep</a:t>
            </a:r>
            <a:r>
              <a:rPr lang="en-GB" sz="2000" dirty="0"/>
              <a:t>(200);</a:t>
            </a:r>
          </a:p>
          <a:p>
            <a:r>
              <a:rPr lang="en-GB" sz="2000" dirty="0"/>
              <a:t>            }</a:t>
            </a:r>
          </a:p>
          <a:p>
            <a:r>
              <a:rPr lang="en-GB" sz="2000" dirty="0"/>
              <a:t>        } catch (</a:t>
            </a:r>
            <a:r>
              <a:rPr lang="en-GB" sz="2000" dirty="0" err="1"/>
              <a:t>InterruptedException</a:t>
            </a:r>
            <a:r>
              <a:rPr lang="en-GB" sz="2000" dirty="0"/>
              <a:t> ex) {</a:t>
            </a:r>
          </a:p>
          <a:p>
            <a:r>
              <a:rPr lang="en-GB" sz="2000" dirty="0"/>
              <a:t>            </a:t>
            </a:r>
            <a:r>
              <a:rPr lang="en-GB" sz="2000" dirty="0" err="1"/>
              <a:t>System.out.println</a:t>
            </a:r>
            <a:r>
              <a:rPr lang="en-GB" sz="2000" dirty="0"/>
              <a:t>("Thread " + name + " is interrupted");</a:t>
            </a:r>
          </a:p>
          <a:p>
            <a:r>
              <a:rPr lang="en-GB" sz="2000" dirty="0"/>
              <a:t>            </a:t>
            </a:r>
            <a:r>
              <a:rPr lang="en-GB" sz="2000" dirty="0" err="1"/>
              <a:t>System.out.println</a:t>
            </a:r>
            <a:r>
              <a:rPr lang="en-GB" sz="2000" dirty="0"/>
              <a:t>("Thread " + name +"is coming out the printing loop");</a:t>
            </a:r>
          </a:p>
          <a:p>
            <a:r>
              <a:rPr lang="en-GB" sz="2000" dirty="0"/>
              <a:t>        </a:t>
            </a:r>
            <a:r>
              <a:rPr lang="en-GB" sz="2000" dirty="0" smtClean="0"/>
              <a:t>}</a:t>
            </a:r>
            <a:endParaRPr lang="en-GB" sz="2000" dirty="0"/>
          </a:p>
          <a:p>
            <a:r>
              <a:rPr lang="en-GB" sz="2000" dirty="0"/>
              <a:t>    }</a:t>
            </a:r>
          </a:p>
          <a:p>
            <a:r>
              <a:rPr lang="en-GB" sz="2000" dirty="0"/>
              <a:t>}</a:t>
            </a:r>
          </a:p>
        </p:txBody>
      </p:sp>
    </p:spTree>
    <p:extLst>
      <p:ext uri="{BB962C8B-B14F-4D97-AF65-F5344CB8AC3E}">
        <p14:creationId xmlns:p14="http://schemas.microsoft.com/office/powerpoint/2010/main" val="1782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lstStyle/>
          <a:p>
            <a:r>
              <a:rPr lang="en-GB" dirty="0"/>
              <a:t>j</a:t>
            </a:r>
            <a:r>
              <a:rPr lang="en-GB" dirty="0" smtClean="0"/>
              <a:t>oin() example results</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Content Placeholder 5"/>
          <p:cNvSpPr>
            <a:spLocks noGrp="1"/>
          </p:cNvSpPr>
          <p:nvPr>
            <p:ph sz="quarter" idx="1"/>
          </p:nvPr>
        </p:nvSpPr>
        <p:spPr>
          <a:xfrm>
            <a:off x="914400" y="1371600"/>
            <a:ext cx="2209800" cy="4876800"/>
          </a:xfrm>
          <a:ln>
            <a:solidFill>
              <a:schemeClr val="tx1"/>
            </a:solidFill>
          </a:ln>
        </p:spPr>
        <p:txBody>
          <a:bodyPr>
            <a:noAutofit/>
          </a:bodyPr>
          <a:lstStyle/>
          <a:p>
            <a:pPr marL="0" indent="0">
              <a:buNone/>
            </a:pPr>
            <a:r>
              <a:rPr lang="en-GB" sz="1400" dirty="0" smtClean="0">
                <a:solidFill>
                  <a:srgbClr val="FF0000"/>
                </a:solidFill>
              </a:rPr>
              <a:t>Without the final join()</a:t>
            </a:r>
          </a:p>
          <a:p>
            <a:pPr marL="0" indent="0">
              <a:buNone/>
            </a:pPr>
            <a:r>
              <a:rPr lang="en-GB" sz="1400" dirty="0" smtClean="0">
                <a:solidFill>
                  <a:srgbClr val="00B0F0"/>
                </a:solidFill>
              </a:rPr>
              <a:t>Main :</a:t>
            </a:r>
            <a:r>
              <a:rPr lang="en-GB" sz="1400" dirty="0">
                <a:solidFill>
                  <a:srgbClr val="00B0F0"/>
                </a:solidFill>
              </a:rPr>
              <a:t>0</a:t>
            </a:r>
          </a:p>
          <a:p>
            <a:pPr marL="0" indent="0">
              <a:buNone/>
            </a:pPr>
            <a:r>
              <a:rPr lang="en-GB" sz="1400" dirty="0">
                <a:solidFill>
                  <a:srgbClr val="00B0F0"/>
                </a:solidFill>
              </a:rPr>
              <a:t>wait for </a:t>
            </a:r>
            <a:r>
              <a:rPr lang="en-GB" sz="1400" dirty="0" smtClean="0">
                <a:solidFill>
                  <a:srgbClr val="00B0F0"/>
                </a:solidFill>
              </a:rPr>
              <a:t>500 </a:t>
            </a:r>
            <a:r>
              <a:rPr lang="en-GB" sz="1400" dirty="0" err="1" smtClean="0">
                <a:solidFill>
                  <a:srgbClr val="00B0F0"/>
                </a:solidFill>
              </a:rPr>
              <a:t>ms</a:t>
            </a:r>
            <a:endParaRPr lang="en-GB" sz="1400" dirty="0">
              <a:solidFill>
                <a:srgbClr val="00B0F0"/>
              </a:solidFill>
            </a:endParaRPr>
          </a:p>
          <a:p>
            <a:pPr marL="0" indent="0">
              <a:buNone/>
            </a:pPr>
            <a:r>
              <a:rPr lang="en-GB" sz="1400" dirty="0"/>
              <a:t>Thread </a:t>
            </a:r>
            <a:r>
              <a:rPr lang="en-GB" sz="1400" dirty="0" smtClean="0"/>
              <a:t>:</a:t>
            </a:r>
            <a:r>
              <a:rPr lang="en-GB" sz="1400" dirty="0"/>
              <a:t>0</a:t>
            </a:r>
          </a:p>
          <a:p>
            <a:pPr marL="0" indent="0">
              <a:buNone/>
            </a:pPr>
            <a:r>
              <a:rPr lang="en-GB" sz="1400" dirty="0"/>
              <a:t>Thread </a:t>
            </a:r>
            <a:r>
              <a:rPr lang="en-GB" sz="1400" dirty="0" smtClean="0"/>
              <a:t>:</a:t>
            </a:r>
            <a:r>
              <a:rPr lang="en-GB" sz="1400" dirty="0"/>
              <a:t>1</a:t>
            </a:r>
          </a:p>
          <a:p>
            <a:pPr marL="0" indent="0">
              <a:buNone/>
            </a:pPr>
            <a:r>
              <a:rPr lang="en-GB" sz="1400" dirty="0"/>
              <a:t>Thread </a:t>
            </a:r>
            <a:r>
              <a:rPr lang="en-GB" sz="1400" dirty="0" smtClean="0"/>
              <a:t>:</a:t>
            </a:r>
            <a:r>
              <a:rPr lang="en-GB" sz="1400" dirty="0"/>
              <a:t>2</a:t>
            </a:r>
          </a:p>
          <a:p>
            <a:pPr marL="0" indent="0">
              <a:buNone/>
            </a:pPr>
            <a:r>
              <a:rPr lang="en-GB" sz="1400" dirty="0">
                <a:solidFill>
                  <a:srgbClr val="00B0F0"/>
                </a:solidFill>
              </a:rPr>
              <a:t>Main </a:t>
            </a:r>
            <a:r>
              <a:rPr lang="en-GB" sz="1400" dirty="0" smtClean="0">
                <a:solidFill>
                  <a:srgbClr val="00B0F0"/>
                </a:solidFill>
              </a:rPr>
              <a:t>:</a:t>
            </a:r>
            <a:r>
              <a:rPr lang="en-GB" sz="1400" dirty="0">
                <a:solidFill>
                  <a:srgbClr val="00B0F0"/>
                </a:solidFill>
              </a:rPr>
              <a:t>1</a:t>
            </a:r>
          </a:p>
          <a:p>
            <a:pPr marL="0" indent="0">
              <a:buNone/>
            </a:pPr>
            <a:r>
              <a:rPr lang="en-GB" sz="1400" dirty="0" smtClean="0"/>
              <a:t>…</a:t>
            </a:r>
            <a:endParaRPr lang="en-GB" sz="1400" dirty="0"/>
          </a:p>
          <a:p>
            <a:pPr marL="0" indent="0">
              <a:buNone/>
            </a:pPr>
            <a:r>
              <a:rPr lang="en-GB" sz="1400" dirty="0" smtClean="0">
                <a:solidFill>
                  <a:srgbClr val="00B0F0"/>
                </a:solidFill>
              </a:rPr>
              <a:t>Main :</a:t>
            </a:r>
            <a:r>
              <a:rPr lang="en-GB" sz="1400" dirty="0">
                <a:solidFill>
                  <a:srgbClr val="00B0F0"/>
                </a:solidFill>
              </a:rPr>
              <a:t>4</a:t>
            </a:r>
          </a:p>
          <a:p>
            <a:pPr marL="0" indent="0">
              <a:buNone/>
            </a:pPr>
            <a:r>
              <a:rPr lang="en-GB" sz="1400" dirty="0">
                <a:solidFill>
                  <a:srgbClr val="00B0F0"/>
                </a:solidFill>
              </a:rPr>
              <a:t>wait for </a:t>
            </a:r>
            <a:r>
              <a:rPr lang="en-GB" sz="1400" dirty="0" smtClean="0">
                <a:solidFill>
                  <a:srgbClr val="00B0F0"/>
                </a:solidFill>
              </a:rPr>
              <a:t>500 </a:t>
            </a:r>
            <a:r>
              <a:rPr lang="en-GB" sz="1400" dirty="0" err="1" smtClean="0">
                <a:solidFill>
                  <a:srgbClr val="00B0F0"/>
                </a:solidFill>
              </a:rPr>
              <a:t>ms</a:t>
            </a:r>
            <a:endParaRPr lang="en-GB" sz="1400" dirty="0">
              <a:solidFill>
                <a:srgbClr val="00B0F0"/>
              </a:solidFill>
            </a:endParaRPr>
          </a:p>
          <a:p>
            <a:pPr marL="0" indent="0">
              <a:buNone/>
            </a:pPr>
            <a:r>
              <a:rPr lang="en-GB" sz="1400" dirty="0"/>
              <a:t>Thread </a:t>
            </a:r>
            <a:r>
              <a:rPr lang="en-GB" sz="1400" dirty="0" smtClean="0"/>
              <a:t>:</a:t>
            </a:r>
            <a:r>
              <a:rPr lang="en-GB" sz="1400" dirty="0"/>
              <a:t>11</a:t>
            </a:r>
          </a:p>
          <a:p>
            <a:pPr marL="0" indent="0">
              <a:buNone/>
            </a:pPr>
            <a:r>
              <a:rPr lang="en-GB" sz="1400" dirty="0"/>
              <a:t>Thread </a:t>
            </a:r>
            <a:r>
              <a:rPr lang="en-GB" sz="1400" dirty="0" smtClean="0"/>
              <a:t>:</a:t>
            </a:r>
            <a:r>
              <a:rPr lang="en-GB" sz="1400" dirty="0"/>
              <a:t>12</a:t>
            </a:r>
          </a:p>
          <a:p>
            <a:pPr marL="0" indent="0">
              <a:buNone/>
            </a:pPr>
            <a:r>
              <a:rPr lang="en-GB" sz="1400" b="1" dirty="0" smtClean="0">
                <a:solidFill>
                  <a:srgbClr val="00B0F0"/>
                </a:solidFill>
              </a:rPr>
              <a:t>Do I have the last say?</a:t>
            </a:r>
            <a:endParaRPr lang="en-GB" sz="1400" b="1" dirty="0">
              <a:solidFill>
                <a:srgbClr val="00B0F0"/>
              </a:solidFill>
            </a:endParaRPr>
          </a:p>
          <a:p>
            <a:pPr marL="0" indent="0">
              <a:buNone/>
            </a:pPr>
            <a:r>
              <a:rPr lang="en-GB" sz="1400" dirty="0"/>
              <a:t>Thread </a:t>
            </a:r>
            <a:r>
              <a:rPr lang="en-GB" sz="1400" dirty="0" smtClean="0"/>
              <a:t>:</a:t>
            </a:r>
            <a:r>
              <a:rPr lang="en-GB" sz="1400" dirty="0"/>
              <a:t>13</a:t>
            </a:r>
          </a:p>
          <a:p>
            <a:pPr marL="0" indent="0">
              <a:buNone/>
            </a:pPr>
            <a:r>
              <a:rPr lang="en-GB" sz="1400" dirty="0"/>
              <a:t>Thread </a:t>
            </a:r>
            <a:r>
              <a:rPr lang="en-GB" sz="1400" dirty="0" smtClean="0"/>
              <a:t>:</a:t>
            </a:r>
            <a:r>
              <a:rPr lang="en-GB" sz="1400" dirty="0"/>
              <a:t>14</a:t>
            </a:r>
          </a:p>
          <a:p>
            <a:pPr marL="0" indent="0">
              <a:buNone/>
            </a:pPr>
            <a:r>
              <a:rPr lang="en-GB" sz="1400" dirty="0" smtClean="0"/>
              <a:t>…</a:t>
            </a:r>
            <a:endParaRPr lang="en-GB" sz="1400" dirty="0"/>
          </a:p>
          <a:p>
            <a:pPr marL="0" indent="0">
              <a:buNone/>
            </a:pPr>
            <a:r>
              <a:rPr lang="en-GB" sz="1400" dirty="0"/>
              <a:t>Thread </a:t>
            </a:r>
            <a:r>
              <a:rPr lang="en-GB" sz="1400" dirty="0" smtClean="0"/>
              <a:t>:</a:t>
            </a:r>
            <a:r>
              <a:rPr lang="en-GB" sz="1400" dirty="0"/>
              <a:t>19</a:t>
            </a:r>
          </a:p>
        </p:txBody>
      </p:sp>
      <p:sp>
        <p:nvSpPr>
          <p:cNvPr id="7" name="Content Placeholder 5"/>
          <p:cNvSpPr txBox="1">
            <a:spLocks/>
          </p:cNvSpPr>
          <p:nvPr/>
        </p:nvSpPr>
        <p:spPr>
          <a:xfrm>
            <a:off x="35814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smtClean="0">
                <a:solidFill>
                  <a:srgbClr val="FF0000"/>
                </a:solidFill>
              </a:rPr>
              <a:t>With </a:t>
            </a:r>
            <a:r>
              <a:rPr lang="en-GB" sz="1400" dirty="0">
                <a:solidFill>
                  <a:srgbClr val="FF0000"/>
                </a:solidFill>
              </a:rPr>
              <a:t>the final join()</a:t>
            </a:r>
          </a:p>
          <a:p>
            <a:pPr marL="0" indent="0">
              <a:buFont typeface="Wingdings 2"/>
              <a:buNone/>
            </a:pPr>
            <a:r>
              <a:rPr lang="en-GB" sz="1400" dirty="0" smtClean="0">
                <a:solidFill>
                  <a:srgbClr val="00B0F0"/>
                </a:solidFill>
              </a:rPr>
              <a:t>Main :0</a:t>
            </a:r>
          </a:p>
          <a:p>
            <a:pPr marL="0" indent="0">
              <a:buFont typeface="Wingdings 2"/>
              <a:buNone/>
            </a:pPr>
            <a:r>
              <a:rPr lang="en-GB" sz="1400" dirty="0" smtClean="0">
                <a:solidFill>
                  <a:srgbClr val="00B0F0"/>
                </a:solidFill>
              </a:rPr>
              <a:t>wait for 500 </a:t>
            </a:r>
            <a:r>
              <a:rPr lang="en-GB" sz="1400" dirty="0" err="1" smtClean="0">
                <a:solidFill>
                  <a:srgbClr val="00B0F0"/>
                </a:solidFill>
              </a:rPr>
              <a:t>ms</a:t>
            </a:r>
            <a:endParaRPr lang="en-GB" sz="1400" dirty="0" smtClean="0">
              <a:solidFill>
                <a:srgbClr val="00B0F0"/>
              </a:solidFill>
            </a:endParaRPr>
          </a:p>
          <a:p>
            <a:pPr marL="0" indent="0">
              <a:buFont typeface="Wingdings 2"/>
              <a:buNone/>
            </a:pPr>
            <a:r>
              <a:rPr lang="en-GB" sz="1400" dirty="0" smtClean="0"/>
              <a:t>Thread :0</a:t>
            </a:r>
          </a:p>
          <a:p>
            <a:pPr marL="0" indent="0">
              <a:buFont typeface="Wingdings 2"/>
              <a:buNone/>
            </a:pPr>
            <a:r>
              <a:rPr lang="en-GB" sz="1400" dirty="0" smtClean="0"/>
              <a:t>Thread :1</a:t>
            </a:r>
          </a:p>
          <a:p>
            <a:pPr marL="0" indent="0">
              <a:buFont typeface="Wingdings 2"/>
              <a:buNone/>
            </a:pPr>
            <a:r>
              <a:rPr lang="en-GB" sz="1400" dirty="0" smtClean="0"/>
              <a:t>Thread :2</a:t>
            </a:r>
          </a:p>
          <a:p>
            <a:pPr marL="0" indent="0">
              <a:buFont typeface="Wingdings 2"/>
              <a:buNone/>
            </a:pPr>
            <a:r>
              <a:rPr lang="en-GB" sz="1400" dirty="0" smtClean="0">
                <a:solidFill>
                  <a:srgbClr val="00B0F0"/>
                </a:solidFill>
              </a:rPr>
              <a:t>Main :1</a:t>
            </a:r>
          </a:p>
          <a:p>
            <a:pPr marL="0" indent="0">
              <a:buFont typeface="Wingdings 2"/>
              <a:buNone/>
            </a:pPr>
            <a:r>
              <a:rPr lang="en-GB" sz="1400" dirty="0" smtClean="0"/>
              <a:t>…</a:t>
            </a:r>
          </a:p>
          <a:p>
            <a:pPr marL="0" indent="0">
              <a:buFont typeface="Wingdings 2"/>
              <a:buNone/>
            </a:pPr>
            <a:r>
              <a:rPr lang="en-GB" sz="1400" dirty="0" smtClean="0">
                <a:solidFill>
                  <a:srgbClr val="00B0F0"/>
                </a:solidFill>
              </a:rPr>
              <a:t>Main :4</a:t>
            </a:r>
          </a:p>
          <a:p>
            <a:pPr marL="0" indent="0">
              <a:buFont typeface="Wingdings 2"/>
              <a:buNone/>
            </a:pPr>
            <a:r>
              <a:rPr lang="en-GB" sz="1400" dirty="0" smtClean="0">
                <a:solidFill>
                  <a:srgbClr val="00B0F0"/>
                </a:solidFill>
              </a:rPr>
              <a:t>wait for 500 </a:t>
            </a:r>
            <a:r>
              <a:rPr lang="en-GB" sz="1400" dirty="0" err="1" smtClean="0">
                <a:solidFill>
                  <a:srgbClr val="00B0F0"/>
                </a:solidFill>
              </a:rPr>
              <a:t>ms</a:t>
            </a:r>
            <a:endParaRPr lang="en-GB" sz="1400" dirty="0" smtClean="0">
              <a:solidFill>
                <a:srgbClr val="00B0F0"/>
              </a:solidFill>
            </a:endParaRPr>
          </a:p>
          <a:p>
            <a:pPr marL="0" indent="0">
              <a:buFont typeface="Wingdings 2"/>
              <a:buNone/>
            </a:pPr>
            <a:r>
              <a:rPr lang="en-GB" sz="1400" dirty="0" smtClean="0"/>
              <a:t>Thread :11</a:t>
            </a:r>
          </a:p>
          <a:p>
            <a:pPr marL="0" indent="0">
              <a:buFont typeface="Wingdings 2"/>
              <a:buNone/>
            </a:pPr>
            <a:r>
              <a:rPr lang="en-GB" sz="1400" dirty="0" smtClean="0"/>
              <a:t>Thread :12</a:t>
            </a:r>
          </a:p>
          <a:p>
            <a:pPr marL="0" indent="0">
              <a:buFont typeface="Wingdings 2"/>
              <a:buNone/>
            </a:pPr>
            <a:r>
              <a:rPr lang="en-GB" sz="1400" dirty="0" smtClean="0"/>
              <a:t>Thread :13</a:t>
            </a:r>
          </a:p>
          <a:p>
            <a:pPr marL="0" indent="0">
              <a:buFont typeface="Wingdings 2"/>
              <a:buNone/>
            </a:pPr>
            <a:r>
              <a:rPr lang="en-GB" sz="1400" dirty="0" smtClean="0"/>
              <a:t>Thread :14</a:t>
            </a:r>
          </a:p>
          <a:p>
            <a:pPr marL="0" indent="0">
              <a:buFont typeface="Wingdings 2"/>
              <a:buNone/>
            </a:pPr>
            <a:r>
              <a:rPr lang="en-GB" sz="1400" dirty="0" smtClean="0"/>
              <a:t>…</a:t>
            </a:r>
          </a:p>
          <a:p>
            <a:pPr marL="0" indent="0">
              <a:buNone/>
            </a:pPr>
            <a:r>
              <a:rPr lang="en-GB" sz="1400" dirty="0"/>
              <a:t>Thread </a:t>
            </a:r>
            <a:r>
              <a:rPr lang="en-GB" sz="1400" dirty="0" smtClean="0"/>
              <a:t>:</a:t>
            </a:r>
            <a:r>
              <a:rPr lang="en-GB" sz="1400" dirty="0"/>
              <a:t>19</a:t>
            </a:r>
          </a:p>
          <a:p>
            <a:pPr marL="0" indent="0">
              <a:buNone/>
            </a:pPr>
            <a:r>
              <a:rPr lang="en-GB" sz="1400" b="1" dirty="0" smtClean="0">
                <a:solidFill>
                  <a:srgbClr val="00B0F0"/>
                </a:solidFill>
              </a:rPr>
              <a:t>Do I have the last say?</a:t>
            </a:r>
            <a:endParaRPr lang="en-GB" sz="1400" b="1" dirty="0">
              <a:solidFill>
                <a:srgbClr val="00B0F0"/>
              </a:solidFill>
            </a:endParaRPr>
          </a:p>
        </p:txBody>
      </p:sp>
      <p:sp>
        <p:nvSpPr>
          <p:cNvPr id="8" name="Content Placeholder 5"/>
          <p:cNvSpPr txBox="1">
            <a:spLocks/>
          </p:cNvSpPr>
          <p:nvPr/>
        </p:nvSpPr>
        <p:spPr>
          <a:xfrm>
            <a:off x="6400800" y="1371600"/>
            <a:ext cx="2209800" cy="4953000"/>
          </a:xfrm>
          <a:prstGeom prst="rect">
            <a:avLst/>
          </a:prstGeom>
          <a:ln>
            <a:solidFill>
              <a:schemeClr val="tx1"/>
            </a:solidFill>
          </a:ln>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dirty="0">
                <a:solidFill>
                  <a:srgbClr val="FF0000"/>
                </a:solidFill>
              </a:rPr>
              <a:t>With </a:t>
            </a:r>
            <a:r>
              <a:rPr lang="en-GB" sz="1400" dirty="0" smtClean="0">
                <a:solidFill>
                  <a:srgbClr val="FF0000"/>
                </a:solidFill>
              </a:rPr>
              <a:t>interrupt </a:t>
            </a:r>
          </a:p>
          <a:p>
            <a:pPr marL="0" indent="0">
              <a:buNone/>
            </a:pPr>
            <a:r>
              <a:rPr lang="en-GB" sz="1400" dirty="0" smtClean="0">
                <a:solidFill>
                  <a:srgbClr val="00B0F0"/>
                </a:solidFill>
              </a:rPr>
              <a:t>Main :0</a:t>
            </a:r>
          </a:p>
          <a:p>
            <a:pPr marL="0" indent="0">
              <a:buFont typeface="Wingdings 2"/>
              <a:buNone/>
            </a:pPr>
            <a:r>
              <a:rPr lang="en-GB" sz="1400" dirty="0" smtClean="0">
                <a:solidFill>
                  <a:srgbClr val="00B0F0"/>
                </a:solidFill>
              </a:rPr>
              <a:t>wait for 500 </a:t>
            </a:r>
            <a:r>
              <a:rPr lang="en-GB" sz="1400" dirty="0" err="1" smtClean="0">
                <a:solidFill>
                  <a:srgbClr val="00B0F0"/>
                </a:solidFill>
              </a:rPr>
              <a:t>ms</a:t>
            </a:r>
            <a:endParaRPr lang="en-GB" sz="1400" dirty="0" smtClean="0">
              <a:solidFill>
                <a:srgbClr val="00B0F0"/>
              </a:solidFill>
            </a:endParaRPr>
          </a:p>
          <a:p>
            <a:pPr marL="0" indent="0">
              <a:buFont typeface="Wingdings 2"/>
              <a:buNone/>
            </a:pPr>
            <a:r>
              <a:rPr lang="en-GB" sz="1400" dirty="0" smtClean="0"/>
              <a:t>Thread :0</a:t>
            </a:r>
          </a:p>
          <a:p>
            <a:pPr marL="0" indent="0">
              <a:buFont typeface="Wingdings 2"/>
              <a:buNone/>
            </a:pPr>
            <a:r>
              <a:rPr lang="en-GB" sz="1400" dirty="0" smtClean="0"/>
              <a:t>Thread :1</a:t>
            </a:r>
          </a:p>
          <a:p>
            <a:pPr marL="0" indent="0">
              <a:buFont typeface="Wingdings 2"/>
              <a:buNone/>
            </a:pPr>
            <a:r>
              <a:rPr lang="en-GB" sz="1400" dirty="0" smtClean="0"/>
              <a:t>Thread :2</a:t>
            </a:r>
          </a:p>
          <a:p>
            <a:pPr marL="0" indent="0">
              <a:buFont typeface="Wingdings 2"/>
              <a:buNone/>
            </a:pPr>
            <a:r>
              <a:rPr lang="en-GB" sz="1400" dirty="0" smtClean="0">
                <a:solidFill>
                  <a:srgbClr val="00B0F0"/>
                </a:solidFill>
              </a:rPr>
              <a:t>Main :1</a:t>
            </a:r>
          </a:p>
          <a:p>
            <a:pPr marL="0" indent="0">
              <a:buFont typeface="Wingdings 2"/>
              <a:buNone/>
            </a:pPr>
            <a:r>
              <a:rPr lang="en-GB" sz="1400" dirty="0" smtClean="0"/>
              <a:t>…</a:t>
            </a:r>
          </a:p>
          <a:p>
            <a:pPr marL="0" indent="0">
              <a:buFont typeface="Wingdings 2"/>
              <a:buNone/>
            </a:pPr>
            <a:r>
              <a:rPr lang="en-GB" sz="1400" dirty="0" smtClean="0">
                <a:solidFill>
                  <a:srgbClr val="00B0F0"/>
                </a:solidFill>
              </a:rPr>
              <a:t>Main :4</a:t>
            </a:r>
          </a:p>
          <a:p>
            <a:pPr marL="0" indent="0">
              <a:buNone/>
            </a:pPr>
            <a:r>
              <a:rPr lang="en-GB" sz="1400" dirty="0" smtClean="0">
                <a:solidFill>
                  <a:srgbClr val="00B0F0"/>
                </a:solidFill>
              </a:rPr>
              <a:t>wait </a:t>
            </a:r>
            <a:r>
              <a:rPr lang="en-GB" sz="1400" dirty="0">
                <a:solidFill>
                  <a:srgbClr val="00B0F0"/>
                </a:solidFill>
              </a:rPr>
              <a:t>for </a:t>
            </a:r>
            <a:r>
              <a:rPr lang="en-GB" sz="1400" dirty="0" smtClean="0">
                <a:solidFill>
                  <a:srgbClr val="00B0F0"/>
                </a:solidFill>
              </a:rPr>
              <a:t>500 </a:t>
            </a:r>
            <a:r>
              <a:rPr lang="en-GB" sz="1400" dirty="0" err="1" smtClean="0">
                <a:solidFill>
                  <a:srgbClr val="00B0F0"/>
                </a:solidFill>
              </a:rPr>
              <a:t>ms</a:t>
            </a:r>
            <a:endParaRPr lang="en-GB" sz="1400" dirty="0">
              <a:solidFill>
                <a:srgbClr val="00B0F0"/>
              </a:solidFill>
            </a:endParaRPr>
          </a:p>
          <a:p>
            <a:pPr marL="0" indent="0">
              <a:buNone/>
            </a:pPr>
            <a:r>
              <a:rPr lang="en-GB" sz="1400" dirty="0"/>
              <a:t>Thread </a:t>
            </a:r>
            <a:r>
              <a:rPr lang="en-GB" sz="1400" dirty="0" smtClean="0"/>
              <a:t>:</a:t>
            </a:r>
            <a:r>
              <a:rPr lang="en-GB" sz="1400" dirty="0"/>
              <a:t>10</a:t>
            </a:r>
          </a:p>
          <a:p>
            <a:pPr marL="0" indent="0">
              <a:buNone/>
            </a:pPr>
            <a:r>
              <a:rPr lang="en-GB" sz="1400" dirty="0"/>
              <a:t>Thread </a:t>
            </a:r>
            <a:r>
              <a:rPr lang="en-GB" sz="1400" dirty="0" smtClean="0"/>
              <a:t>:</a:t>
            </a:r>
            <a:r>
              <a:rPr lang="en-GB" sz="1400" dirty="0"/>
              <a:t>11</a:t>
            </a:r>
          </a:p>
          <a:p>
            <a:pPr marL="0" indent="0">
              <a:buNone/>
            </a:pPr>
            <a:r>
              <a:rPr lang="en-GB" sz="1400" dirty="0"/>
              <a:t>Thread </a:t>
            </a:r>
            <a:r>
              <a:rPr lang="en-GB" sz="1400" dirty="0" smtClean="0"/>
              <a:t>:</a:t>
            </a:r>
            <a:r>
              <a:rPr lang="en-GB" sz="1400" dirty="0"/>
              <a:t>12</a:t>
            </a:r>
          </a:p>
          <a:p>
            <a:pPr marL="0" indent="0">
              <a:buNone/>
            </a:pPr>
            <a:r>
              <a:rPr lang="en-GB" sz="1400" dirty="0"/>
              <a:t>Thread </a:t>
            </a:r>
            <a:r>
              <a:rPr lang="en-GB" sz="1400" dirty="0" smtClean="0"/>
              <a:t>: </a:t>
            </a:r>
            <a:r>
              <a:rPr lang="en-GB" sz="1400" dirty="0"/>
              <a:t>is interrupted</a:t>
            </a:r>
          </a:p>
          <a:p>
            <a:pPr marL="0" indent="0">
              <a:buNone/>
            </a:pPr>
            <a:r>
              <a:rPr lang="en-GB" sz="1400" dirty="0"/>
              <a:t>Thread </a:t>
            </a:r>
            <a:r>
              <a:rPr lang="en-GB" sz="1400" dirty="0" smtClean="0"/>
              <a:t>:</a:t>
            </a:r>
            <a:r>
              <a:rPr lang="en-GB" sz="1400" dirty="0"/>
              <a:t>is coming out the printing loop</a:t>
            </a:r>
          </a:p>
          <a:p>
            <a:pPr marL="0" indent="0">
              <a:buNone/>
            </a:pPr>
            <a:r>
              <a:rPr lang="en-GB" sz="1400" dirty="0" smtClean="0">
                <a:solidFill>
                  <a:srgbClr val="00B0F0"/>
                </a:solidFill>
              </a:rPr>
              <a:t>Do I have the last say?</a:t>
            </a:r>
            <a:endParaRPr lang="en-GB" sz="1400" dirty="0">
              <a:solidFill>
                <a:srgbClr val="00B0F0"/>
              </a:solidFill>
            </a:endParaRPr>
          </a:p>
        </p:txBody>
      </p:sp>
    </p:spTree>
    <p:extLst>
      <p:ext uri="{BB962C8B-B14F-4D97-AF65-F5344CB8AC3E}">
        <p14:creationId xmlns:p14="http://schemas.microsoft.com/office/powerpoint/2010/main" val="1230478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idx="4294967295"/>
          </p:nvPr>
        </p:nvSpPr>
        <p:spPr>
          <a:xfrm>
            <a:off x="684213" y="1989139"/>
            <a:ext cx="7772400" cy="1744662"/>
          </a:xfrm>
        </p:spPr>
        <p:txBody>
          <a:bodyPr>
            <a:normAutofit/>
          </a:bodyPr>
          <a:lstStyle/>
          <a:p>
            <a:pPr eaLnBrk="1" hangingPunct="1"/>
            <a:r>
              <a:rPr lang="en-GB" dirty="0"/>
              <a:t>M</a:t>
            </a:r>
            <a:r>
              <a:rPr lang="en-GB" dirty="0" smtClean="0"/>
              <a:t>ultithreading for user interface in </a:t>
            </a:r>
            <a:r>
              <a:rPr lang="en-GB" smtClean="0"/>
              <a:t>GUI applications</a:t>
            </a:r>
            <a:endParaRPr lang="en-US" dirty="0" smtClean="0"/>
          </a:p>
        </p:txBody>
      </p:sp>
      <p:sp>
        <p:nvSpPr>
          <p:cNvPr id="8" name="Date Placeholder 7"/>
          <p:cNvSpPr>
            <a:spLocks noGrp="1"/>
          </p:cNvSpPr>
          <p:nvPr>
            <p:ph type="dt" sz="half" idx="10"/>
          </p:nvPr>
        </p:nvSpPr>
        <p:spPr/>
        <p:txBody>
          <a:bodyPr/>
          <a:lstStyle/>
          <a:p>
            <a:fld id="{31918CA7-5858-4C51-B1D3-52952A47685B}"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819235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idx="4294967295"/>
          </p:nvPr>
        </p:nvSpPr>
        <p:spPr>
          <a:solidFill>
            <a:schemeClr val="bg1">
              <a:lumMod val="95000"/>
            </a:schemeClr>
          </a:solidFill>
        </p:spPr>
        <p:txBody>
          <a:bodyPr/>
          <a:lstStyle/>
          <a:p>
            <a:pPr eaLnBrk="1" hangingPunct="1"/>
            <a:r>
              <a:rPr lang="en-GB" dirty="0" smtClean="0"/>
              <a:t>Example: Flashing Rectangle</a:t>
            </a:r>
            <a:endParaRPr lang="en-US" dirty="0" smtClean="0"/>
          </a:p>
        </p:txBody>
      </p:sp>
      <p:sp>
        <p:nvSpPr>
          <p:cNvPr id="36870" name="Rectangle 3"/>
          <p:cNvSpPr>
            <a:spLocks noGrp="1" noChangeArrowheads="1"/>
          </p:cNvSpPr>
          <p:nvPr>
            <p:ph type="body" idx="4294967295"/>
          </p:nvPr>
        </p:nvSpPr>
        <p:spPr/>
        <p:txBody>
          <a:bodyPr/>
          <a:lstStyle/>
          <a:p>
            <a:pPr eaLnBrk="1" hangingPunct="1"/>
            <a:endParaRPr lang="en-GB" dirty="0" smtClean="0"/>
          </a:p>
          <a:p>
            <a:pPr eaLnBrk="1" hangingPunct="1"/>
            <a:r>
              <a:rPr lang="en-GB" dirty="0" smtClean="0"/>
              <a:t>Press start, program displays a flashing rectangle until user presses the stop button.</a:t>
            </a:r>
          </a:p>
          <a:p>
            <a:pPr eaLnBrk="1" hangingPunct="1"/>
            <a:r>
              <a:rPr lang="en-GB" dirty="0" smtClean="0"/>
              <a:t>One thread is tied to display the flashing rectangle.</a:t>
            </a:r>
          </a:p>
          <a:p>
            <a:pPr eaLnBrk="1" hangingPunct="1"/>
            <a:r>
              <a:rPr lang="en-GB" dirty="0" smtClean="0"/>
              <a:t>In order to be able to accept user’s input, need more than one thread.</a:t>
            </a:r>
          </a:p>
        </p:txBody>
      </p:sp>
      <p:sp>
        <p:nvSpPr>
          <p:cNvPr id="8" name="Date Placeholder 7"/>
          <p:cNvSpPr>
            <a:spLocks noGrp="1"/>
          </p:cNvSpPr>
          <p:nvPr>
            <p:ph type="dt" sz="half" idx="10"/>
          </p:nvPr>
        </p:nvSpPr>
        <p:spPr/>
        <p:txBody>
          <a:bodyPr/>
          <a:lstStyle/>
          <a:p>
            <a:fld id="{36A5C688-A5BE-4AB1-8DEF-E29835D87D3E}"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36604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solidFill>
            <a:schemeClr val="bg1">
              <a:lumMod val="95000"/>
            </a:schemeClr>
          </a:solidFill>
        </p:spPr>
        <p:txBody>
          <a:bodyPr/>
          <a:lstStyle/>
          <a:p>
            <a:pPr eaLnBrk="1" hangingPunct="1"/>
            <a:r>
              <a:rPr lang="en-GB" sz="4000" dirty="0" smtClean="0"/>
              <a:t>Two ways to define threads in Java</a:t>
            </a:r>
            <a:endParaRPr lang="en-US" sz="4000" dirty="0" smtClean="0"/>
          </a:p>
        </p:txBody>
      </p:sp>
      <p:sp>
        <p:nvSpPr>
          <p:cNvPr id="7174" name="Rectangle 3"/>
          <p:cNvSpPr>
            <a:spLocks noGrp="1" noChangeArrowheads="1"/>
          </p:cNvSpPr>
          <p:nvPr>
            <p:ph type="body" idx="1"/>
          </p:nvPr>
        </p:nvSpPr>
        <p:spPr/>
        <p:txBody>
          <a:bodyPr/>
          <a:lstStyle/>
          <a:p>
            <a:pPr eaLnBrk="1" hangingPunct="1"/>
            <a:endParaRPr lang="en-GB" dirty="0" smtClean="0"/>
          </a:p>
          <a:p>
            <a:pPr eaLnBrk="1" hangingPunct="1"/>
            <a:r>
              <a:rPr lang="en-GB" dirty="0" smtClean="0"/>
              <a:t>Extending the </a:t>
            </a:r>
            <a:r>
              <a:rPr lang="en-GB" dirty="0" smtClean="0">
                <a:latin typeface="Courier New" pitchFamily="49" charset="0"/>
              </a:rPr>
              <a:t>Thread</a:t>
            </a:r>
            <a:r>
              <a:rPr lang="en-GB" dirty="0" smtClean="0"/>
              <a:t> class</a:t>
            </a:r>
          </a:p>
          <a:p>
            <a:pPr eaLnBrk="1" hangingPunct="1"/>
            <a:r>
              <a:rPr lang="en-GB" dirty="0" smtClean="0"/>
              <a:t>Implementing the </a:t>
            </a:r>
            <a:r>
              <a:rPr lang="en-GB" dirty="0" smtClean="0">
                <a:latin typeface="Courier New" pitchFamily="49" charset="0"/>
              </a:rPr>
              <a:t>Runnable</a:t>
            </a:r>
            <a:r>
              <a:rPr lang="en-GB" dirty="0" smtClean="0"/>
              <a:t> interface</a:t>
            </a:r>
            <a:endParaRPr lang="en-US" dirty="0" smtClean="0"/>
          </a:p>
        </p:txBody>
      </p:sp>
      <p:sp>
        <p:nvSpPr>
          <p:cNvPr id="7" name="Date Placeholder 6"/>
          <p:cNvSpPr>
            <a:spLocks noGrp="1"/>
          </p:cNvSpPr>
          <p:nvPr>
            <p:ph type="dt" sz="half" idx="10"/>
          </p:nvPr>
        </p:nvSpPr>
        <p:spPr/>
        <p:txBody>
          <a:bodyPr/>
          <a:lstStyle/>
          <a:p>
            <a:fld id="{C26F09F4-2F8A-4C33-AFF0-57B85B1ED8EB}"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872761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idx="4294967295"/>
          </p:nvPr>
        </p:nvSpPr>
        <p:spPr>
          <a:solidFill>
            <a:schemeClr val="bg1">
              <a:lumMod val="95000"/>
            </a:schemeClr>
          </a:solidFill>
        </p:spPr>
        <p:txBody>
          <a:bodyPr/>
          <a:lstStyle/>
          <a:p>
            <a:pPr eaLnBrk="1" hangingPunct="1"/>
            <a:r>
              <a:rPr lang="en-GB" dirty="0" smtClean="0"/>
              <a:t>Implementations</a:t>
            </a:r>
            <a:endParaRPr lang="en-US" dirty="0" smtClean="0"/>
          </a:p>
        </p:txBody>
      </p:sp>
      <p:sp>
        <p:nvSpPr>
          <p:cNvPr id="37894" name="Rectangle 3"/>
          <p:cNvSpPr>
            <a:spLocks noGrp="1" noChangeArrowheads="1"/>
          </p:cNvSpPr>
          <p:nvPr>
            <p:ph type="body" idx="4294967295"/>
          </p:nvPr>
        </p:nvSpPr>
        <p:spPr>
          <a:xfrm>
            <a:off x="684213" y="1773238"/>
            <a:ext cx="7772400" cy="4114800"/>
          </a:xfrm>
        </p:spPr>
        <p:txBody>
          <a:bodyPr/>
          <a:lstStyle/>
          <a:p>
            <a:pPr eaLnBrk="1" hangingPunct="1">
              <a:lnSpc>
                <a:spcPct val="90000"/>
              </a:lnSpc>
            </a:pPr>
            <a:r>
              <a:rPr lang="en-GB" sz="2400" dirty="0" smtClean="0"/>
              <a:t>Two classes: </a:t>
            </a:r>
            <a:r>
              <a:rPr lang="en-GB" sz="2400" dirty="0" err="1" smtClean="0"/>
              <a:t>FlashControlPanel</a:t>
            </a:r>
            <a:r>
              <a:rPr lang="en-GB" sz="2400" dirty="0" smtClean="0"/>
              <a:t> and </a:t>
            </a:r>
            <a:r>
              <a:rPr lang="en-GB" sz="2400" dirty="0" err="1" smtClean="0"/>
              <a:t>FlashRec</a:t>
            </a:r>
            <a:endParaRPr lang="en-GB" sz="2400" dirty="0" smtClean="0"/>
          </a:p>
          <a:p>
            <a:pPr eaLnBrk="1" hangingPunct="1">
              <a:lnSpc>
                <a:spcPct val="90000"/>
              </a:lnSpc>
            </a:pPr>
            <a:r>
              <a:rPr lang="en-GB" sz="2400" dirty="0" err="1" smtClean="0"/>
              <a:t>FlashControlPanel</a:t>
            </a:r>
            <a:r>
              <a:rPr lang="en-GB" sz="2400" dirty="0" smtClean="0"/>
              <a:t> deals with the graphical interface and the interaction with the user</a:t>
            </a:r>
          </a:p>
          <a:p>
            <a:pPr lvl="1" eaLnBrk="1" hangingPunct="1">
              <a:lnSpc>
                <a:spcPct val="90000"/>
              </a:lnSpc>
            </a:pPr>
            <a:r>
              <a:rPr lang="en-GB" sz="2000" dirty="0" smtClean="0"/>
              <a:t>Presents </a:t>
            </a:r>
            <a:r>
              <a:rPr lang="en-GB" sz="2000" dirty="0" err="1" smtClean="0"/>
              <a:t>gui</a:t>
            </a:r>
            <a:r>
              <a:rPr lang="en-GB" sz="2000" dirty="0" smtClean="0"/>
              <a:t> elements (behaves as a Frame)</a:t>
            </a:r>
          </a:p>
          <a:p>
            <a:pPr lvl="1" eaLnBrk="1" hangingPunct="1">
              <a:lnSpc>
                <a:spcPct val="90000"/>
              </a:lnSpc>
            </a:pPr>
            <a:r>
              <a:rPr lang="en-GB" sz="2000" dirty="0" smtClean="0"/>
              <a:t>Implements the </a:t>
            </a:r>
            <a:r>
              <a:rPr lang="en-GB" sz="2000" dirty="0" err="1" smtClean="0"/>
              <a:t>actonPerformed</a:t>
            </a:r>
            <a:r>
              <a:rPr lang="en-GB" sz="2000" dirty="0" smtClean="0"/>
              <a:t> method (behaves as an </a:t>
            </a:r>
            <a:r>
              <a:rPr lang="en-GB" sz="2000" dirty="0" err="1" smtClean="0"/>
              <a:t>ActionListener</a:t>
            </a:r>
            <a:r>
              <a:rPr lang="en-GB" sz="2000" dirty="0" smtClean="0"/>
              <a:t>)</a:t>
            </a:r>
          </a:p>
          <a:p>
            <a:pPr lvl="2" eaLnBrk="1" hangingPunct="1">
              <a:lnSpc>
                <a:spcPct val="90000"/>
              </a:lnSpc>
            </a:pPr>
            <a:r>
              <a:rPr lang="en-GB" sz="1800" dirty="0" smtClean="0"/>
              <a:t>To start a thread for displaying the “flashing”</a:t>
            </a:r>
          </a:p>
          <a:p>
            <a:pPr lvl="2" eaLnBrk="1" hangingPunct="1">
              <a:lnSpc>
                <a:spcPct val="90000"/>
              </a:lnSpc>
            </a:pPr>
            <a:r>
              <a:rPr lang="en-GB" sz="1800" dirty="0" smtClean="0"/>
              <a:t>To stop the thread</a:t>
            </a:r>
          </a:p>
          <a:p>
            <a:pPr eaLnBrk="1" hangingPunct="1">
              <a:lnSpc>
                <a:spcPct val="90000"/>
              </a:lnSpc>
            </a:pPr>
            <a:r>
              <a:rPr lang="en-GB" sz="2400" dirty="0" err="1" smtClean="0"/>
              <a:t>FlasRec</a:t>
            </a:r>
            <a:r>
              <a:rPr lang="en-GB" sz="2400" dirty="0" smtClean="0"/>
              <a:t> deals with displaying the “flashing” effect.</a:t>
            </a:r>
          </a:p>
          <a:p>
            <a:pPr lvl="1" eaLnBrk="1" hangingPunct="1">
              <a:lnSpc>
                <a:spcPct val="90000"/>
              </a:lnSpc>
            </a:pPr>
            <a:r>
              <a:rPr lang="en-GB" sz="2000" dirty="0" smtClean="0"/>
              <a:t>A thread repeatedly sets the background colour to be red/green</a:t>
            </a:r>
            <a:endParaRPr lang="en-US" sz="2000" dirty="0" smtClean="0"/>
          </a:p>
        </p:txBody>
      </p:sp>
      <p:sp>
        <p:nvSpPr>
          <p:cNvPr id="8" name="Date Placeholder 7"/>
          <p:cNvSpPr>
            <a:spLocks noGrp="1"/>
          </p:cNvSpPr>
          <p:nvPr>
            <p:ph type="dt" sz="half" idx="10"/>
          </p:nvPr>
        </p:nvSpPr>
        <p:spPr/>
        <p:txBody>
          <a:bodyPr/>
          <a:lstStyle/>
          <a:p>
            <a:fld id="{E6D5F477-9DF1-4258-8AE9-68EF066A76F8}"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9192019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idx="4294967295"/>
          </p:nvPr>
        </p:nvSpPr>
        <p:spPr>
          <a:xfrm>
            <a:off x="684213" y="260350"/>
            <a:ext cx="7772400" cy="882650"/>
          </a:xfrm>
          <a:solidFill>
            <a:schemeClr val="bg1">
              <a:lumMod val="95000"/>
            </a:schemeClr>
          </a:solidFill>
        </p:spPr>
        <p:txBody>
          <a:bodyPr/>
          <a:lstStyle/>
          <a:p>
            <a:pPr eaLnBrk="1" hangingPunct="1"/>
            <a:r>
              <a:rPr lang="en-GB" dirty="0" smtClean="0"/>
              <a:t>Flash rectangle</a:t>
            </a:r>
          </a:p>
        </p:txBody>
      </p:sp>
      <p:sp>
        <p:nvSpPr>
          <p:cNvPr id="38918" name="Rectangle 3"/>
          <p:cNvSpPr>
            <a:spLocks noGrp="1" noChangeArrowheads="1"/>
          </p:cNvSpPr>
          <p:nvPr>
            <p:ph type="body" idx="4294967295"/>
          </p:nvPr>
        </p:nvSpPr>
        <p:spPr>
          <a:xfrm>
            <a:off x="684212" y="1219201"/>
            <a:ext cx="8154987" cy="4876800"/>
          </a:xfrm>
        </p:spPr>
        <p:txBody>
          <a:bodyPr>
            <a:normAutofit fontScale="92500" lnSpcReduction="10000"/>
          </a:bodyPr>
          <a:lstStyle/>
          <a:p>
            <a:pPr eaLnBrk="1" hangingPunct="1">
              <a:lnSpc>
                <a:spcPct val="80000"/>
              </a:lnSpc>
              <a:buFontTx/>
              <a:buNone/>
            </a:pPr>
            <a:r>
              <a:rPr lang="en-GB" sz="2000" dirty="0" smtClean="0">
                <a:latin typeface="Courier New" pitchFamily="49" charset="0"/>
              </a:rPr>
              <a:t>class </a:t>
            </a:r>
            <a:r>
              <a:rPr lang="en-GB" sz="2000" dirty="0" err="1" smtClean="0">
                <a:latin typeface="Courier New" pitchFamily="49" charset="0"/>
              </a:rPr>
              <a:t>FlashRec</a:t>
            </a:r>
            <a:r>
              <a:rPr lang="en-GB" sz="2000" dirty="0" smtClean="0">
                <a:latin typeface="Courier New" pitchFamily="49" charset="0"/>
              </a:rPr>
              <a:t> extends </a:t>
            </a:r>
            <a:r>
              <a:rPr lang="en-GB" sz="2000" dirty="0" err="1" smtClean="0">
                <a:latin typeface="Courier New" pitchFamily="49" charset="0"/>
              </a:rPr>
              <a:t>JPanel</a:t>
            </a:r>
            <a:r>
              <a:rPr lang="en-GB" sz="2000" dirty="0" smtClean="0">
                <a:latin typeface="Courier New" pitchFamily="49" charset="0"/>
              </a:rPr>
              <a:t> implements Runnable{</a:t>
            </a:r>
          </a:p>
          <a:p>
            <a:pPr eaLnBrk="1" hangingPunct="1">
              <a:lnSpc>
                <a:spcPct val="80000"/>
              </a:lnSpc>
              <a:buFontTx/>
              <a:buNone/>
            </a:pPr>
            <a:r>
              <a:rPr lang="en-GB" sz="2000" dirty="0" smtClean="0">
                <a:latin typeface="Courier New" pitchFamily="49" charset="0"/>
              </a:rPr>
              <a:t>  private </a:t>
            </a:r>
            <a:r>
              <a:rPr lang="en-GB" sz="2000" dirty="0" err="1" smtClean="0">
                <a:latin typeface="Courier New" pitchFamily="49" charset="0"/>
              </a:rPr>
              <a:t>boolean</a:t>
            </a:r>
            <a:r>
              <a:rPr lang="en-GB" sz="2000" dirty="0" smtClean="0">
                <a:latin typeface="Courier New" pitchFamily="49" charset="0"/>
              </a:rPr>
              <a:t> </a:t>
            </a:r>
            <a:r>
              <a:rPr lang="en-GB" sz="2000" dirty="0" err="1" smtClean="0">
                <a:latin typeface="Courier New" pitchFamily="49" charset="0"/>
              </a:rPr>
              <a:t>keepgoing</a:t>
            </a:r>
            <a:r>
              <a:rPr lang="en-GB" sz="2000" dirty="0" smtClean="0">
                <a:latin typeface="Courier New" pitchFamily="49" charset="0"/>
              </a:rPr>
              <a:t>=false;</a:t>
            </a:r>
          </a:p>
          <a:p>
            <a:pPr eaLnBrk="1" hangingPunct="1">
              <a:lnSpc>
                <a:spcPct val="80000"/>
              </a:lnSpc>
              <a:buFontTx/>
              <a:buNone/>
            </a:pPr>
            <a:r>
              <a:rPr lang="en-GB" sz="2000" dirty="0" smtClean="0">
                <a:latin typeface="Courier New" pitchFamily="49" charset="0"/>
              </a:rPr>
              <a:t>  public void run() {</a:t>
            </a:r>
          </a:p>
          <a:p>
            <a:pPr eaLnBrk="1" hangingPunct="1">
              <a:lnSpc>
                <a:spcPct val="80000"/>
              </a:lnSpc>
              <a:buFontTx/>
              <a:buNone/>
            </a:pPr>
            <a:r>
              <a:rPr lang="en-GB" sz="2000" dirty="0" smtClean="0">
                <a:latin typeface="Courier New" pitchFamily="49" charset="0"/>
              </a:rPr>
              <a:t>      while (</a:t>
            </a:r>
            <a:r>
              <a:rPr lang="en-GB" sz="2000" dirty="0" err="1" smtClean="0">
                <a:latin typeface="Courier New" pitchFamily="49" charset="0"/>
              </a:rPr>
              <a:t>keepgoing</a:t>
            </a:r>
            <a:r>
              <a:rPr lang="en-GB" sz="2000" dirty="0" smtClean="0">
                <a:latin typeface="Courier New" pitchFamily="49" charset="0"/>
              </a:rPr>
              <a:t>) {</a:t>
            </a:r>
          </a:p>
          <a:p>
            <a:pPr eaLnBrk="1" hangingPunct="1">
              <a:lnSpc>
                <a:spcPct val="80000"/>
              </a:lnSpc>
              <a:buFontTx/>
              <a:buNone/>
            </a:pPr>
            <a:r>
              <a:rPr lang="en-GB" sz="2000" dirty="0" smtClean="0">
                <a:latin typeface="Courier New" pitchFamily="49" charset="0"/>
              </a:rPr>
              <a:t>        try {</a:t>
            </a:r>
          </a:p>
          <a:p>
            <a:pPr eaLnBrk="1" hangingPunct="1">
              <a:lnSpc>
                <a:spcPct val="80000"/>
              </a:lnSpc>
              <a:buFontTx/>
              <a:buNone/>
            </a:pPr>
            <a:r>
              <a:rPr lang="en-GB" sz="2000" dirty="0" smtClean="0">
                <a:latin typeface="Courier New" pitchFamily="49" charset="0"/>
              </a:rPr>
              <a:t>          </a:t>
            </a:r>
            <a:r>
              <a:rPr lang="en-GB" sz="2000" dirty="0" err="1" smtClean="0">
                <a:latin typeface="Courier New" pitchFamily="49" charset="0"/>
              </a:rPr>
              <a:t>setBackground</a:t>
            </a:r>
            <a:r>
              <a:rPr lang="en-GB" sz="2000" dirty="0" smtClean="0">
                <a:latin typeface="Courier New" pitchFamily="49" charset="0"/>
              </a:rPr>
              <a:t>(</a:t>
            </a:r>
            <a:r>
              <a:rPr lang="en-GB" sz="2000" dirty="0" err="1" smtClean="0">
                <a:latin typeface="Courier New" pitchFamily="49" charset="0"/>
              </a:rPr>
              <a:t>Color.red</a:t>
            </a:r>
            <a:r>
              <a:rPr lang="en-GB" sz="2000" dirty="0" smtClean="0">
                <a:latin typeface="Courier New" pitchFamily="49" charset="0"/>
              </a:rPr>
              <a:t>);</a:t>
            </a:r>
          </a:p>
          <a:p>
            <a:pPr eaLnBrk="1" hangingPunct="1">
              <a:lnSpc>
                <a:spcPct val="80000"/>
              </a:lnSpc>
              <a:buFontTx/>
              <a:buNone/>
            </a:pPr>
            <a:r>
              <a:rPr lang="en-GB" sz="2000" dirty="0" smtClean="0">
                <a:latin typeface="Courier New" pitchFamily="49" charset="0"/>
              </a:rPr>
              <a:t>          </a:t>
            </a:r>
            <a:r>
              <a:rPr lang="en-GB" sz="2000" dirty="0" err="1" smtClean="0">
                <a:latin typeface="Courier New" pitchFamily="49" charset="0"/>
              </a:rPr>
              <a:t>Thread.sleep</a:t>
            </a:r>
            <a:r>
              <a:rPr lang="en-GB" sz="2000" dirty="0" smtClean="0">
                <a:latin typeface="Courier New" pitchFamily="49" charset="0"/>
              </a:rPr>
              <a:t>(800);</a:t>
            </a:r>
          </a:p>
          <a:p>
            <a:pPr eaLnBrk="1" hangingPunct="1">
              <a:lnSpc>
                <a:spcPct val="80000"/>
              </a:lnSpc>
              <a:buFontTx/>
              <a:buNone/>
            </a:pPr>
            <a:r>
              <a:rPr lang="en-GB" sz="2000" dirty="0" smtClean="0">
                <a:latin typeface="Courier New" pitchFamily="49" charset="0"/>
              </a:rPr>
              <a:t>          </a:t>
            </a:r>
            <a:r>
              <a:rPr lang="en-GB" sz="2000" dirty="0" err="1" smtClean="0">
                <a:latin typeface="Courier New" pitchFamily="49" charset="0"/>
              </a:rPr>
              <a:t>setBackground</a:t>
            </a:r>
            <a:r>
              <a:rPr lang="en-GB" sz="2000" dirty="0" smtClean="0">
                <a:latin typeface="Courier New" pitchFamily="49" charset="0"/>
              </a:rPr>
              <a:t>(</a:t>
            </a:r>
            <a:r>
              <a:rPr lang="en-GB" sz="2000" dirty="0" err="1" smtClean="0">
                <a:latin typeface="Courier New" pitchFamily="49" charset="0"/>
              </a:rPr>
              <a:t>Color.green</a:t>
            </a:r>
            <a:r>
              <a:rPr lang="en-GB" sz="2000" dirty="0" smtClean="0">
                <a:latin typeface="Courier New" pitchFamily="49" charset="0"/>
              </a:rPr>
              <a:t>);</a:t>
            </a:r>
          </a:p>
          <a:p>
            <a:pPr eaLnBrk="1" hangingPunct="1">
              <a:lnSpc>
                <a:spcPct val="80000"/>
              </a:lnSpc>
              <a:buFontTx/>
              <a:buNone/>
            </a:pPr>
            <a:r>
              <a:rPr lang="en-GB" sz="2000" dirty="0" smtClean="0">
                <a:latin typeface="Courier New" pitchFamily="49" charset="0"/>
              </a:rPr>
              <a:t>          </a:t>
            </a:r>
            <a:r>
              <a:rPr lang="en-GB" sz="2000" dirty="0" err="1" smtClean="0">
                <a:latin typeface="Courier New" pitchFamily="49" charset="0"/>
              </a:rPr>
              <a:t>Thread.sleep</a:t>
            </a:r>
            <a:r>
              <a:rPr lang="en-GB" sz="2000" dirty="0" smtClean="0">
                <a:latin typeface="Courier New" pitchFamily="49" charset="0"/>
              </a:rPr>
              <a:t>(800);</a:t>
            </a:r>
          </a:p>
          <a:p>
            <a:pPr eaLnBrk="1" hangingPunct="1">
              <a:lnSpc>
                <a:spcPct val="80000"/>
              </a:lnSpc>
              <a:buFontTx/>
              <a:buNone/>
            </a:pPr>
            <a:r>
              <a:rPr lang="en-GB" sz="2000" dirty="0" smtClean="0">
                <a:latin typeface="Courier New" pitchFamily="49" charset="0"/>
              </a:rPr>
              <a:t>        } catch (Exception e) {…}</a:t>
            </a:r>
          </a:p>
          <a:p>
            <a:pPr eaLnBrk="1" hangingPunct="1">
              <a:lnSpc>
                <a:spcPct val="80000"/>
              </a:lnSpc>
              <a:buFontTx/>
              <a:buNone/>
            </a:pPr>
            <a:r>
              <a:rPr lang="en-GB" sz="2000" dirty="0" smtClean="0">
                <a:latin typeface="Courier New" pitchFamily="49" charset="0"/>
              </a:rPr>
              <a:t>     }//while</a:t>
            </a:r>
          </a:p>
          <a:p>
            <a:pPr eaLnBrk="1" hangingPunct="1">
              <a:lnSpc>
                <a:spcPct val="80000"/>
              </a:lnSpc>
              <a:buFontTx/>
              <a:buNone/>
            </a:pPr>
            <a:r>
              <a:rPr lang="en-GB" sz="2000" dirty="0" smtClean="0">
                <a:latin typeface="Courier New" pitchFamily="49" charset="0"/>
              </a:rPr>
              <a:t>    }//run</a:t>
            </a:r>
          </a:p>
          <a:p>
            <a:pPr>
              <a:lnSpc>
                <a:spcPct val="80000"/>
              </a:lnSpc>
              <a:buNone/>
            </a:pPr>
            <a:endParaRPr lang="en-GB" sz="2000" dirty="0" smtClean="0">
              <a:latin typeface="Courier New" pitchFamily="49" charset="0"/>
            </a:endParaRPr>
          </a:p>
          <a:p>
            <a:pPr>
              <a:lnSpc>
                <a:spcPct val="80000"/>
              </a:lnSpc>
              <a:buNone/>
            </a:pPr>
            <a:r>
              <a:rPr lang="en-GB" sz="2000" dirty="0">
                <a:latin typeface="Courier New" pitchFamily="49" charset="0"/>
              </a:rPr>
              <a:t> </a:t>
            </a:r>
            <a:r>
              <a:rPr lang="en-GB" sz="2000" dirty="0" smtClean="0">
                <a:latin typeface="Courier New" pitchFamily="49" charset="0"/>
              </a:rPr>
              <a:t> public </a:t>
            </a:r>
            <a:r>
              <a:rPr lang="en-GB" sz="2000" dirty="0">
                <a:latin typeface="Courier New" pitchFamily="49" charset="0"/>
              </a:rPr>
              <a:t>void </a:t>
            </a:r>
            <a:r>
              <a:rPr lang="en-GB" sz="2000" dirty="0" err="1">
                <a:latin typeface="Courier New" pitchFamily="49" charset="0"/>
              </a:rPr>
              <a:t>setKeepgoing</a:t>
            </a:r>
            <a:r>
              <a:rPr lang="en-GB" sz="2000" dirty="0">
                <a:latin typeface="Courier New" pitchFamily="49" charset="0"/>
              </a:rPr>
              <a:t>(</a:t>
            </a:r>
            <a:r>
              <a:rPr lang="en-GB" sz="2000" dirty="0" err="1">
                <a:latin typeface="Courier New" pitchFamily="49" charset="0"/>
              </a:rPr>
              <a:t>boolean</a:t>
            </a:r>
            <a:r>
              <a:rPr lang="en-GB" sz="2000" dirty="0">
                <a:latin typeface="Courier New" pitchFamily="49" charset="0"/>
              </a:rPr>
              <a:t> b) {</a:t>
            </a:r>
          </a:p>
          <a:p>
            <a:pPr>
              <a:lnSpc>
                <a:spcPct val="80000"/>
              </a:lnSpc>
              <a:buNone/>
            </a:pPr>
            <a:r>
              <a:rPr lang="en-GB" sz="2000" dirty="0">
                <a:latin typeface="Courier New" pitchFamily="49" charset="0"/>
              </a:rPr>
              <a:t>      </a:t>
            </a:r>
            <a:r>
              <a:rPr lang="en-GB" sz="2000" dirty="0" err="1" smtClean="0">
                <a:latin typeface="Courier New" pitchFamily="49" charset="0"/>
              </a:rPr>
              <a:t>keepgoing</a:t>
            </a:r>
            <a:r>
              <a:rPr lang="en-GB" sz="2000" dirty="0" smtClean="0">
                <a:latin typeface="Courier New" pitchFamily="49" charset="0"/>
              </a:rPr>
              <a:t> </a:t>
            </a:r>
            <a:r>
              <a:rPr lang="en-GB" sz="2000" dirty="0">
                <a:latin typeface="Courier New" pitchFamily="49" charset="0"/>
              </a:rPr>
              <a:t>= b;</a:t>
            </a:r>
          </a:p>
          <a:p>
            <a:pPr>
              <a:lnSpc>
                <a:spcPct val="80000"/>
              </a:lnSpc>
              <a:buNone/>
            </a:pPr>
            <a:r>
              <a:rPr lang="en-GB" sz="2000" dirty="0">
                <a:latin typeface="Courier New" pitchFamily="49" charset="0"/>
              </a:rPr>
              <a:t>    </a:t>
            </a:r>
            <a:r>
              <a:rPr lang="en-GB" sz="2000" dirty="0" smtClean="0">
                <a:latin typeface="Courier New" pitchFamily="49" charset="0"/>
              </a:rPr>
              <a:t>}</a:t>
            </a:r>
          </a:p>
          <a:p>
            <a:pPr>
              <a:lnSpc>
                <a:spcPct val="80000"/>
              </a:lnSpc>
              <a:buNone/>
            </a:pPr>
            <a:r>
              <a:rPr lang="en-GB" sz="2000" dirty="0">
                <a:latin typeface="Courier New" pitchFamily="49" charset="0"/>
              </a:rPr>
              <a:t>}</a:t>
            </a:r>
          </a:p>
        </p:txBody>
      </p:sp>
      <p:sp>
        <p:nvSpPr>
          <p:cNvPr id="8" name="Date Placeholder 7"/>
          <p:cNvSpPr>
            <a:spLocks noGrp="1"/>
          </p:cNvSpPr>
          <p:nvPr>
            <p:ph type="dt" sz="half" idx="10"/>
          </p:nvPr>
        </p:nvSpPr>
        <p:spPr/>
        <p:txBody>
          <a:bodyPr/>
          <a:lstStyle/>
          <a:p>
            <a:fld id="{195FBAED-C5FC-491D-ACB1-C631B6621796}"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837462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548BB531-6AA0-4E24-B572-36E085BDD101}" type="datetime1">
              <a:rPr lang="en-GB" sz="1400"/>
              <a:pPr eaLnBrk="1" hangingPunct="1"/>
              <a:t>13/09/2016</a:t>
            </a:fld>
            <a:endParaRPr lang="en-GB" sz="1400"/>
          </a:p>
        </p:txBody>
      </p:sp>
      <p:sp>
        <p:nvSpPr>
          <p:cNvPr id="40963" name="Footer Placeholder 4"/>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sz="1400"/>
              <a:t>Client-server Programming</a:t>
            </a:r>
          </a:p>
        </p:txBody>
      </p:sp>
      <p:sp>
        <p:nvSpPr>
          <p:cNvPr id="40964"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eaLnBrk="1" hangingPunct="1"/>
            <a:fld id="{9C691D5B-5247-404D-B116-FA35A67AB549}" type="slidenum">
              <a:rPr lang="en-GB" sz="1400"/>
              <a:pPr algn="r" eaLnBrk="1" hangingPunct="1"/>
              <a:t>52</a:t>
            </a:fld>
            <a:endParaRPr lang="en-GB" sz="1400"/>
          </a:p>
        </p:txBody>
      </p:sp>
      <p:sp>
        <p:nvSpPr>
          <p:cNvPr id="40965" name="Rectangle 2"/>
          <p:cNvSpPr>
            <a:spLocks noGrp="1" noChangeArrowheads="1"/>
          </p:cNvSpPr>
          <p:nvPr>
            <p:ph type="title" idx="4294967295"/>
          </p:nvPr>
        </p:nvSpPr>
        <p:spPr>
          <a:solidFill>
            <a:schemeClr val="bg1">
              <a:lumMod val="95000"/>
            </a:schemeClr>
          </a:solidFill>
        </p:spPr>
        <p:txBody>
          <a:bodyPr/>
          <a:lstStyle/>
          <a:p>
            <a:pPr eaLnBrk="1" hangingPunct="1"/>
            <a:r>
              <a:rPr lang="en-GB" sz="3600" dirty="0" err="1" smtClean="0"/>
              <a:t>FlashControlPanel</a:t>
            </a:r>
            <a:r>
              <a:rPr lang="en-GB" sz="3600" dirty="0" smtClean="0"/>
              <a:t> class 1</a:t>
            </a:r>
          </a:p>
        </p:txBody>
      </p:sp>
      <p:sp>
        <p:nvSpPr>
          <p:cNvPr id="40966" name="Rectangle 3"/>
          <p:cNvSpPr>
            <a:spLocks noGrp="1" noChangeArrowheads="1"/>
          </p:cNvSpPr>
          <p:nvPr>
            <p:ph type="body" idx="4294967295"/>
          </p:nvPr>
        </p:nvSpPr>
        <p:spPr>
          <a:xfrm>
            <a:off x="685800" y="1447800"/>
            <a:ext cx="8001000" cy="4572000"/>
          </a:xfrm>
        </p:spPr>
        <p:txBody>
          <a:bodyPr/>
          <a:lstStyle/>
          <a:p>
            <a:pPr eaLnBrk="1" hangingPunct="1">
              <a:buFontTx/>
              <a:buNone/>
            </a:pPr>
            <a:r>
              <a:rPr lang="en-GB" sz="2200" dirty="0" smtClean="0">
                <a:latin typeface="Courier New" pitchFamily="49" charset="0"/>
              </a:rPr>
              <a:t>public class </a:t>
            </a:r>
            <a:r>
              <a:rPr lang="en-GB" sz="2200" dirty="0" err="1" smtClean="0">
                <a:latin typeface="Courier New" pitchFamily="49" charset="0"/>
              </a:rPr>
              <a:t>FlashControlPanel</a:t>
            </a:r>
            <a:r>
              <a:rPr lang="en-GB" sz="2200" dirty="0" smtClean="0">
                <a:latin typeface="Courier New" pitchFamily="49" charset="0"/>
              </a:rPr>
              <a:t> extends </a:t>
            </a:r>
            <a:r>
              <a:rPr lang="en-GB" sz="2200" dirty="0" err="1" smtClean="0">
                <a:latin typeface="Courier New" pitchFamily="49" charset="0"/>
              </a:rPr>
              <a:t>JFrame</a:t>
            </a:r>
            <a:r>
              <a:rPr lang="en-GB" sz="2200" dirty="0" smtClean="0">
                <a:latin typeface="Courier New" pitchFamily="49" charset="0"/>
              </a:rPr>
              <a:t>  </a:t>
            </a:r>
          </a:p>
          <a:p>
            <a:pPr eaLnBrk="1" hangingPunct="1">
              <a:buFontTx/>
              <a:buNone/>
            </a:pPr>
            <a:r>
              <a:rPr lang="en-GB" sz="2200" dirty="0" smtClean="0">
                <a:latin typeface="Courier New" pitchFamily="49" charset="0"/>
              </a:rPr>
              <a:t>				implements </a:t>
            </a:r>
            <a:r>
              <a:rPr lang="en-GB" sz="2200" dirty="0" err="1" smtClean="0">
                <a:latin typeface="Courier New" pitchFamily="49" charset="0"/>
              </a:rPr>
              <a:t>ActionListener</a:t>
            </a:r>
            <a:r>
              <a:rPr lang="en-GB" sz="2200" dirty="0" smtClean="0">
                <a:latin typeface="Courier New" pitchFamily="49" charset="0"/>
              </a:rPr>
              <a:t> {</a:t>
            </a:r>
          </a:p>
          <a:p>
            <a:pPr eaLnBrk="1" hangingPunct="1">
              <a:buFontTx/>
              <a:buNone/>
            </a:pPr>
            <a:endParaRPr lang="en-GB" sz="2200" dirty="0" smtClean="0">
              <a:latin typeface="Courier New" pitchFamily="49" charset="0"/>
            </a:endParaRPr>
          </a:p>
          <a:p>
            <a:pPr eaLnBrk="1" hangingPunct="1">
              <a:buFontTx/>
              <a:buNone/>
            </a:pPr>
            <a:r>
              <a:rPr lang="en-GB" sz="2200" dirty="0" smtClean="0">
                <a:latin typeface="Courier New" pitchFamily="49" charset="0"/>
              </a:rPr>
              <a:t>    private </a:t>
            </a:r>
            <a:r>
              <a:rPr lang="en-GB" sz="2200" dirty="0" err="1" smtClean="0">
                <a:latin typeface="Courier New" pitchFamily="49" charset="0"/>
              </a:rPr>
              <a:t>JButton</a:t>
            </a:r>
            <a:r>
              <a:rPr lang="en-GB" sz="2200" dirty="0" smtClean="0">
                <a:latin typeface="Courier New" pitchFamily="49" charset="0"/>
              </a:rPr>
              <a:t> go = new </a:t>
            </a:r>
            <a:r>
              <a:rPr lang="en-GB" sz="2200" dirty="0" err="1" smtClean="0">
                <a:latin typeface="Courier New" pitchFamily="49" charset="0"/>
              </a:rPr>
              <a:t>JButton</a:t>
            </a:r>
            <a:r>
              <a:rPr lang="en-GB" sz="2200" dirty="0" smtClean="0">
                <a:latin typeface="Courier New" pitchFamily="49" charset="0"/>
              </a:rPr>
              <a:t>(“go");</a:t>
            </a:r>
          </a:p>
          <a:p>
            <a:pPr eaLnBrk="1" hangingPunct="1">
              <a:buFontTx/>
              <a:buNone/>
            </a:pPr>
            <a:r>
              <a:rPr lang="en-GB" sz="2200" dirty="0" smtClean="0">
                <a:latin typeface="Courier New" pitchFamily="49" charset="0"/>
              </a:rPr>
              <a:t>    private </a:t>
            </a:r>
            <a:r>
              <a:rPr lang="en-GB" sz="2200" dirty="0" err="1" smtClean="0">
                <a:latin typeface="Courier New" pitchFamily="49" charset="0"/>
              </a:rPr>
              <a:t>JButton</a:t>
            </a:r>
            <a:r>
              <a:rPr lang="en-GB" sz="2200" dirty="0" smtClean="0">
                <a:latin typeface="Courier New" pitchFamily="49" charset="0"/>
              </a:rPr>
              <a:t> stop=new </a:t>
            </a:r>
            <a:r>
              <a:rPr lang="en-GB" sz="2200" dirty="0" err="1" smtClean="0">
                <a:latin typeface="Courier New" pitchFamily="49" charset="0"/>
              </a:rPr>
              <a:t>JButton</a:t>
            </a:r>
            <a:r>
              <a:rPr lang="en-GB" sz="2200" dirty="0" smtClean="0">
                <a:latin typeface="Courier New" pitchFamily="49" charset="0"/>
              </a:rPr>
              <a:t>("stop");</a:t>
            </a:r>
          </a:p>
          <a:p>
            <a:pPr eaLnBrk="1" hangingPunct="1">
              <a:buFontTx/>
              <a:buNone/>
            </a:pPr>
            <a:r>
              <a:rPr lang="en-GB" sz="2200" dirty="0" smtClean="0">
                <a:latin typeface="Courier New" pitchFamily="49" charset="0"/>
              </a:rPr>
              <a:t>    private </a:t>
            </a:r>
            <a:r>
              <a:rPr lang="en-GB" sz="2200" dirty="0" err="1" smtClean="0">
                <a:latin typeface="Courier New" pitchFamily="49" charset="0"/>
              </a:rPr>
              <a:t>FlashRec</a:t>
            </a:r>
            <a:r>
              <a:rPr lang="en-GB" sz="2200" dirty="0" smtClean="0">
                <a:latin typeface="Courier New" pitchFamily="49" charset="0"/>
              </a:rPr>
              <a:t> </a:t>
            </a:r>
            <a:r>
              <a:rPr lang="en-GB" sz="2200" dirty="0" err="1" smtClean="0">
                <a:latin typeface="Courier New" pitchFamily="49" charset="0"/>
              </a:rPr>
              <a:t>fr</a:t>
            </a:r>
            <a:r>
              <a:rPr lang="en-GB" sz="2200" dirty="0" smtClean="0">
                <a:latin typeface="Courier New" pitchFamily="49" charset="0"/>
              </a:rPr>
              <a:t>;</a:t>
            </a:r>
          </a:p>
          <a:p>
            <a:pPr eaLnBrk="1" hangingPunct="1">
              <a:buFontTx/>
              <a:buNone/>
            </a:pPr>
            <a:r>
              <a:rPr lang="en-GB" sz="2200" dirty="0" smtClean="0">
                <a:latin typeface="Courier New" pitchFamily="49" charset="0"/>
              </a:rPr>
              <a:t>    private Thread </a:t>
            </a:r>
            <a:r>
              <a:rPr lang="en-GB" sz="2200" dirty="0" err="1" smtClean="0">
                <a:latin typeface="Courier New" pitchFamily="49" charset="0"/>
              </a:rPr>
              <a:t>recThread</a:t>
            </a:r>
            <a:r>
              <a:rPr lang="en-GB" sz="2200" dirty="0" smtClean="0">
                <a:latin typeface="Courier New" pitchFamily="49" charset="0"/>
              </a:rPr>
              <a:t>;</a:t>
            </a:r>
          </a:p>
          <a:p>
            <a:pPr eaLnBrk="1" hangingPunct="1">
              <a:buFontTx/>
              <a:buNone/>
            </a:pPr>
            <a:endParaRPr lang="en-GB" sz="2200" dirty="0" smtClean="0">
              <a:latin typeface="Courier New" pitchFamily="49" charset="0"/>
            </a:endParaRPr>
          </a:p>
          <a:p>
            <a:pPr eaLnBrk="1" hangingPunct="1">
              <a:buFontTx/>
              <a:buNone/>
            </a:pPr>
            <a:r>
              <a:rPr lang="en-GB" sz="2200" dirty="0" smtClean="0"/>
              <a:t>…</a:t>
            </a:r>
          </a:p>
        </p:txBody>
      </p:sp>
      <p:sp>
        <p:nvSpPr>
          <p:cNvPr id="8" name="Date Placeholder 7"/>
          <p:cNvSpPr>
            <a:spLocks noGrp="1"/>
          </p:cNvSpPr>
          <p:nvPr>
            <p:ph type="dt" sz="half" idx="10"/>
          </p:nvPr>
        </p:nvSpPr>
        <p:spPr/>
        <p:txBody>
          <a:bodyPr/>
          <a:lstStyle/>
          <a:p>
            <a:fld id="{9BF8C5D4-64EB-4585-AEB6-7ED12C4D3DA9}"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959069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fld id="{B4C76C3A-EEE4-4139-AFEC-965C7DADF1E3}" type="datetime1">
              <a:rPr lang="en-GB" sz="1400"/>
              <a:pPr eaLnBrk="1" hangingPunct="1"/>
              <a:t>13/09/2016</a:t>
            </a:fld>
            <a:endParaRPr lang="en-GB" sz="1400"/>
          </a:p>
        </p:txBody>
      </p:sp>
      <p:sp>
        <p:nvSpPr>
          <p:cNvPr id="41987" name="Footer Placeholder 4"/>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sz="1400"/>
              <a:t>Client-server Programming</a:t>
            </a:r>
          </a:p>
        </p:txBody>
      </p:sp>
      <p:sp>
        <p:nvSpPr>
          <p:cNvPr id="41988"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eaLnBrk="1" hangingPunct="1"/>
            <a:fld id="{B5419B58-F9E7-464A-AC24-015A20E1F849}" type="slidenum">
              <a:rPr lang="en-GB" sz="1400"/>
              <a:pPr algn="r" eaLnBrk="1" hangingPunct="1"/>
              <a:t>53</a:t>
            </a:fld>
            <a:endParaRPr lang="en-GB" sz="1400"/>
          </a:p>
        </p:txBody>
      </p:sp>
      <p:sp>
        <p:nvSpPr>
          <p:cNvPr id="41989" name="Rectangle 2"/>
          <p:cNvSpPr>
            <a:spLocks noGrp="1" noChangeArrowheads="1"/>
          </p:cNvSpPr>
          <p:nvPr>
            <p:ph type="title" idx="4294967295"/>
          </p:nvPr>
        </p:nvSpPr>
        <p:spPr>
          <a:solidFill>
            <a:schemeClr val="bg1">
              <a:lumMod val="95000"/>
            </a:schemeClr>
          </a:solidFill>
        </p:spPr>
        <p:txBody>
          <a:bodyPr/>
          <a:lstStyle/>
          <a:p>
            <a:pPr eaLnBrk="1" hangingPunct="1"/>
            <a:r>
              <a:rPr lang="en-GB" sz="3600" dirty="0" err="1" smtClean="0"/>
              <a:t>FlashControlPanel</a:t>
            </a:r>
            <a:r>
              <a:rPr lang="en-GB" sz="3600" dirty="0" smtClean="0"/>
              <a:t> class 2</a:t>
            </a:r>
            <a:endParaRPr lang="en-US" sz="3600" dirty="0" smtClean="0"/>
          </a:p>
        </p:txBody>
      </p:sp>
      <p:sp>
        <p:nvSpPr>
          <p:cNvPr id="41990" name="Rectangle 3"/>
          <p:cNvSpPr>
            <a:spLocks noGrp="1" noChangeArrowheads="1"/>
          </p:cNvSpPr>
          <p:nvPr>
            <p:ph type="body" idx="4294967295"/>
          </p:nvPr>
        </p:nvSpPr>
        <p:spPr>
          <a:xfrm>
            <a:off x="684213" y="1773238"/>
            <a:ext cx="7772400" cy="4114800"/>
          </a:xfrm>
        </p:spPr>
        <p:txBody>
          <a:bodyPr/>
          <a:lstStyle/>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FlashControlPanel</a:t>
            </a:r>
            <a:r>
              <a:rPr lang="en-GB" sz="2400" dirty="0" smtClean="0">
                <a:latin typeface="Courier New" pitchFamily="49" charset="0"/>
              </a:rPr>
              <a:t>() {</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setSize</a:t>
            </a:r>
            <a:r>
              <a:rPr lang="en-GB" sz="2400" dirty="0" smtClean="0">
                <a:latin typeface="Courier New" pitchFamily="49" charset="0"/>
              </a:rPr>
              <a:t>(400,200);</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fr</a:t>
            </a:r>
            <a:r>
              <a:rPr lang="en-GB" sz="2400" dirty="0" smtClean="0">
                <a:latin typeface="Courier New" pitchFamily="49" charset="0"/>
              </a:rPr>
              <a:t>=new </a:t>
            </a:r>
            <a:r>
              <a:rPr lang="en-GB" sz="2400" dirty="0" err="1" smtClean="0">
                <a:latin typeface="Courier New" pitchFamily="49" charset="0"/>
              </a:rPr>
              <a:t>FlashRec</a:t>
            </a:r>
            <a:r>
              <a:rPr lang="en-GB" sz="2400" dirty="0" smtClean="0">
                <a:latin typeface="Courier New" pitchFamily="49" charset="0"/>
              </a:rPr>
              <a:t>();</a:t>
            </a:r>
          </a:p>
          <a:p>
            <a:pPr eaLnBrk="1" hangingPunct="1">
              <a:lnSpc>
                <a:spcPct val="90000"/>
              </a:lnSpc>
              <a:buFontTx/>
              <a:buNone/>
            </a:pPr>
            <a:r>
              <a:rPr lang="en-GB" sz="2400" dirty="0" smtClean="0">
                <a:latin typeface="Courier New" pitchFamily="49" charset="0"/>
              </a:rPr>
              <a:t>      Container c = </a:t>
            </a:r>
            <a:r>
              <a:rPr lang="en-GB" sz="2400" dirty="0" err="1" smtClean="0">
                <a:latin typeface="Courier New" pitchFamily="49" charset="0"/>
              </a:rPr>
              <a:t>getContentPane</a:t>
            </a:r>
            <a:r>
              <a:rPr lang="en-GB" sz="2400" dirty="0" smtClean="0">
                <a:latin typeface="Courier New" pitchFamily="49" charset="0"/>
              </a:rPr>
              <a:t>();</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c.add</a:t>
            </a:r>
            <a:r>
              <a:rPr lang="en-GB" sz="2400" dirty="0" smtClean="0">
                <a:latin typeface="Courier New" pitchFamily="49" charset="0"/>
              </a:rPr>
              <a:t>(go, "North");</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go.addActionListener</a:t>
            </a:r>
            <a:r>
              <a:rPr lang="en-GB" sz="2400" dirty="0" smtClean="0">
                <a:latin typeface="Courier New" pitchFamily="49" charset="0"/>
              </a:rPr>
              <a:t>(this);</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c.add</a:t>
            </a:r>
            <a:r>
              <a:rPr lang="en-GB" sz="2400" dirty="0" smtClean="0">
                <a:latin typeface="Courier New" pitchFamily="49" charset="0"/>
              </a:rPr>
              <a:t>(</a:t>
            </a:r>
            <a:r>
              <a:rPr lang="en-GB" sz="2400" dirty="0" err="1" smtClean="0">
                <a:latin typeface="Courier New" pitchFamily="49" charset="0"/>
              </a:rPr>
              <a:t>stop,"South</a:t>
            </a:r>
            <a:r>
              <a:rPr lang="en-GB" sz="2400" dirty="0" smtClean="0">
                <a:latin typeface="Courier New" pitchFamily="49" charset="0"/>
              </a:rPr>
              <a:t>");</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stop.addActionListener</a:t>
            </a:r>
            <a:r>
              <a:rPr lang="en-GB" sz="2400" dirty="0" smtClean="0">
                <a:latin typeface="Courier New" pitchFamily="49" charset="0"/>
              </a:rPr>
              <a:t>(this);</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c.add</a:t>
            </a:r>
            <a:r>
              <a:rPr lang="en-GB" sz="2400" dirty="0" smtClean="0">
                <a:latin typeface="Courier New" pitchFamily="49" charset="0"/>
              </a:rPr>
              <a:t>(</a:t>
            </a:r>
            <a:r>
              <a:rPr lang="en-GB" sz="2400" dirty="0" err="1" smtClean="0">
                <a:latin typeface="Courier New" pitchFamily="49" charset="0"/>
              </a:rPr>
              <a:t>fr</a:t>
            </a:r>
            <a:r>
              <a:rPr lang="en-GB" sz="2400" dirty="0" smtClean="0">
                <a:latin typeface="Courier New" pitchFamily="49" charset="0"/>
              </a:rPr>
              <a:t>, "</a:t>
            </a:r>
            <a:r>
              <a:rPr lang="en-GB" sz="2400" dirty="0" err="1" smtClean="0">
                <a:latin typeface="Courier New" pitchFamily="49" charset="0"/>
              </a:rPr>
              <a:t>Center</a:t>
            </a:r>
            <a:r>
              <a:rPr lang="en-GB" sz="2400" dirty="0" smtClean="0">
                <a:latin typeface="Courier New" pitchFamily="49" charset="0"/>
              </a:rPr>
              <a:t>");//</a:t>
            </a:r>
          </a:p>
          <a:p>
            <a:pPr eaLnBrk="1" hangingPunct="1">
              <a:lnSpc>
                <a:spcPct val="90000"/>
              </a:lnSpc>
              <a:buFontTx/>
              <a:buNone/>
            </a:pPr>
            <a:r>
              <a:rPr lang="en-GB" sz="2400" dirty="0" smtClean="0">
                <a:latin typeface="Courier New" pitchFamily="49" charset="0"/>
              </a:rPr>
              <a:t>    }//</a:t>
            </a:r>
            <a:r>
              <a:rPr lang="en-GB" sz="2400" dirty="0" err="1" smtClean="0">
                <a:latin typeface="Courier New" pitchFamily="49" charset="0"/>
              </a:rPr>
              <a:t>FlashControlPanel</a:t>
            </a:r>
            <a:endParaRPr lang="en-GB" sz="2400" dirty="0" smtClean="0">
              <a:latin typeface="Courier New" pitchFamily="49" charset="0"/>
            </a:endParaRPr>
          </a:p>
          <a:p>
            <a:pPr eaLnBrk="1" hangingPunct="1">
              <a:lnSpc>
                <a:spcPct val="90000"/>
              </a:lnSpc>
              <a:buFontTx/>
              <a:buNone/>
            </a:pPr>
            <a:endParaRPr lang="en-US" dirty="0" smtClean="0">
              <a:latin typeface="Courier New" pitchFamily="49" charset="0"/>
            </a:endParaRPr>
          </a:p>
        </p:txBody>
      </p:sp>
      <p:sp>
        <p:nvSpPr>
          <p:cNvPr id="8" name="Date Placeholder 7"/>
          <p:cNvSpPr>
            <a:spLocks noGrp="1"/>
          </p:cNvSpPr>
          <p:nvPr>
            <p:ph type="dt" sz="half" idx="10"/>
          </p:nvPr>
        </p:nvSpPr>
        <p:spPr/>
        <p:txBody>
          <a:bodyPr/>
          <a:lstStyle/>
          <a:p>
            <a:fld id="{24545BA4-3997-4D3C-8455-DDE535D3ACB4}" type="datetime3">
              <a:rPr lang="en-US" smtClean="0"/>
              <a:t>13 September 2016</a:t>
            </a:fld>
            <a:endParaRPr lang="en-US"/>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061245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idx="4294967295"/>
          </p:nvPr>
        </p:nvSpPr>
        <p:spPr>
          <a:solidFill>
            <a:schemeClr val="bg1">
              <a:lumMod val="95000"/>
            </a:schemeClr>
          </a:solidFill>
        </p:spPr>
        <p:txBody>
          <a:bodyPr/>
          <a:lstStyle/>
          <a:p>
            <a:pPr eaLnBrk="1" hangingPunct="1"/>
            <a:r>
              <a:rPr lang="en-GB" sz="3600" dirty="0" err="1" smtClean="0"/>
              <a:t>FlashControlPanel</a:t>
            </a:r>
            <a:r>
              <a:rPr lang="en-GB" sz="3600" dirty="0" smtClean="0"/>
              <a:t> class 3</a:t>
            </a:r>
            <a:endParaRPr lang="en-US" sz="3600" dirty="0" smtClean="0"/>
          </a:p>
        </p:txBody>
      </p:sp>
      <p:sp>
        <p:nvSpPr>
          <p:cNvPr id="43014" name="Rectangle 3"/>
          <p:cNvSpPr>
            <a:spLocks noGrp="1" noChangeArrowheads="1"/>
          </p:cNvSpPr>
          <p:nvPr>
            <p:ph type="body" idx="4294967295"/>
          </p:nvPr>
        </p:nvSpPr>
        <p:spPr/>
        <p:txBody>
          <a:bodyPr>
            <a:normAutofit fontScale="92500"/>
          </a:bodyPr>
          <a:lstStyle/>
          <a:p>
            <a:pPr eaLnBrk="1" hangingPunct="1">
              <a:lnSpc>
                <a:spcPct val="80000"/>
              </a:lnSpc>
              <a:buFontTx/>
              <a:buNone/>
            </a:pPr>
            <a:r>
              <a:rPr lang="en-GB" sz="2200" dirty="0" smtClean="0">
                <a:latin typeface="Courier New" pitchFamily="49" charset="0"/>
              </a:rPr>
              <a:t>  public void </a:t>
            </a:r>
            <a:r>
              <a:rPr lang="en-GB" sz="2200" dirty="0" err="1" smtClean="0">
                <a:latin typeface="Courier New" pitchFamily="49" charset="0"/>
              </a:rPr>
              <a:t>actionPerformed</a:t>
            </a:r>
            <a:r>
              <a:rPr lang="en-GB" sz="2200" dirty="0" smtClean="0">
                <a:latin typeface="Courier New" pitchFamily="49" charset="0"/>
              </a:rPr>
              <a:t>(</a:t>
            </a:r>
            <a:r>
              <a:rPr lang="en-GB" sz="2200" dirty="0" err="1" smtClean="0">
                <a:latin typeface="Courier New" pitchFamily="49" charset="0"/>
              </a:rPr>
              <a:t>ActionEvent</a:t>
            </a:r>
            <a:r>
              <a:rPr lang="en-GB" sz="2200" dirty="0" smtClean="0">
                <a:latin typeface="Courier New" pitchFamily="49" charset="0"/>
              </a:rPr>
              <a:t> e) {</a:t>
            </a:r>
          </a:p>
          <a:p>
            <a:pPr eaLnBrk="1" hangingPunct="1">
              <a:lnSpc>
                <a:spcPct val="80000"/>
              </a:lnSpc>
              <a:buFontTx/>
              <a:buNone/>
            </a:pPr>
            <a:r>
              <a:rPr lang="en-GB" sz="2200" dirty="0" smtClean="0">
                <a:latin typeface="Courier New" pitchFamily="49" charset="0"/>
              </a:rPr>
              <a:t>    if (</a:t>
            </a:r>
            <a:r>
              <a:rPr lang="en-GB" sz="2200" dirty="0" err="1" smtClean="0">
                <a:latin typeface="Courier New" pitchFamily="49" charset="0"/>
              </a:rPr>
              <a:t>e.getSource</a:t>
            </a:r>
            <a:r>
              <a:rPr lang="en-GB" sz="2200" dirty="0" smtClean="0">
                <a:latin typeface="Courier New" pitchFamily="49" charset="0"/>
              </a:rPr>
              <a:t>() == go ) {</a:t>
            </a:r>
          </a:p>
          <a:p>
            <a:pPr eaLnBrk="1" hangingPunct="1">
              <a:lnSpc>
                <a:spcPct val="80000"/>
              </a:lnSpc>
              <a:buFontTx/>
              <a:buNone/>
            </a:pPr>
            <a:r>
              <a:rPr lang="en-GB" sz="2200" dirty="0" smtClean="0">
                <a:latin typeface="Courier New" pitchFamily="49" charset="0"/>
              </a:rPr>
              <a:t>       </a:t>
            </a:r>
            <a:r>
              <a:rPr lang="en-GB" sz="2200" dirty="0" err="1" smtClean="0">
                <a:latin typeface="Courier New" pitchFamily="49" charset="0"/>
              </a:rPr>
              <a:t>recThread</a:t>
            </a:r>
            <a:r>
              <a:rPr lang="en-GB" sz="2200" dirty="0" smtClean="0">
                <a:latin typeface="Courier New" pitchFamily="49" charset="0"/>
              </a:rPr>
              <a:t>=new Thread(</a:t>
            </a:r>
            <a:r>
              <a:rPr lang="en-GB" sz="2200" dirty="0" err="1" smtClean="0">
                <a:latin typeface="Courier New" pitchFamily="49" charset="0"/>
              </a:rPr>
              <a:t>fr</a:t>
            </a:r>
            <a:r>
              <a:rPr lang="en-GB" sz="2200" dirty="0" smtClean="0">
                <a:latin typeface="Courier New" pitchFamily="49" charset="0"/>
              </a:rPr>
              <a:t>);</a:t>
            </a:r>
          </a:p>
          <a:p>
            <a:pPr>
              <a:lnSpc>
                <a:spcPct val="80000"/>
              </a:lnSpc>
              <a:buNone/>
            </a:pPr>
            <a:r>
              <a:rPr lang="en-GB" sz="2200" dirty="0">
                <a:latin typeface="Courier New" pitchFamily="49" charset="0"/>
              </a:rPr>
              <a:t> </a:t>
            </a:r>
            <a:r>
              <a:rPr lang="en-GB" sz="2200" dirty="0" smtClean="0">
                <a:latin typeface="Courier New" pitchFamily="49" charset="0"/>
              </a:rPr>
              <a:t>      </a:t>
            </a:r>
            <a:r>
              <a:rPr lang="en-GB" sz="2200" dirty="0" err="1" smtClean="0">
                <a:latin typeface="Courier New" pitchFamily="49" charset="0"/>
              </a:rPr>
              <a:t>fr.setKeepgoing</a:t>
            </a:r>
            <a:r>
              <a:rPr lang="en-GB" sz="2200" dirty="0" smtClean="0">
                <a:latin typeface="Courier New" pitchFamily="49" charset="0"/>
              </a:rPr>
              <a:t>(true);</a:t>
            </a:r>
          </a:p>
          <a:p>
            <a:pPr eaLnBrk="1" hangingPunct="1">
              <a:lnSpc>
                <a:spcPct val="80000"/>
              </a:lnSpc>
              <a:buFontTx/>
              <a:buNone/>
            </a:pPr>
            <a:r>
              <a:rPr lang="en-GB" sz="2200" dirty="0" smtClean="0">
                <a:latin typeface="Courier New" pitchFamily="49" charset="0"/>
              </a:rPr>
              <a:t>       </a:t>
            </a:r>
            <a:r>
              <a:rPr lang="en-GB" sz="2200" dirty="0" err="1" smtClean="0">
                <a:latin typeface="Courier New" pitchFamily="49" charset="0"/>
              </a:rPr>
              <a:t>recThread.start</a:t>
            </a:r>
            <a:r>
              <a:rPr lang="en-GB" sz="2200" dirty="0" smtClean="0">
                <a:latin typeface="Courier New" pitchFamily="49" charset="0"/>
              </a:rPr>
              <a:t>();}</a:t>
            </a:r>
          </a:p>
          <a:p>
            <a:pPr eaLnBrk="1" hangingPunct="1">
              <a:lnSpc>
                <a:spcPct val="80000"/>
              </a:lnSpc>
              <a:buFontTx/>
              <a:buNone/>
            </a:pPr>
            <a:endParaRPr lang="en-GB" sz="2200" dirty="0" smtClean="0">
              <a:latin typeface="Courier New" pitchFamily="49" charset="0"/>
            </a:endParaRPr>
          </a:p>
          <a:p>
            <a:pPr eaLnBrk="1" hangingPunct="1">
              <a:lnSpc>
                <a:spcPct val="80000"/>
              </a:lnSpc>
              <a:buFontTx/>
              <a:buNone/>
            </a:pPr>
            <a:r>
              <a:rPr lang="en-GB" sz="2200" dirty="0" smtClean="0">
                <a:latin typeface="Courier New" pitchFamily="49" charset="0"/>
              </a:rPr>
              <a:t>    if (</a:t>
            </a:r>
            <a:r>
              <a:rPr lang="en-GB" sz="2200" dirty="0" err="1" smtClean="0">
                <a:latin typeface="Courier New" pitchFamily="49" charset="0"/>
              </a:rPr>
              <a:t>e.getSource</a:t>
            </a:r>
            <a:r>
              <a:rPr lang="en-GB" sz="2200" dirty="0" smtClean="0">
                <a:latin typeface="Courier New" pitchFamily="49" charset="0"/>
              </a:rPr>
              <a:t>() == stop) {</a:t>
            </a:r>
          </a:p>
          <a:p>
            <a:pPr>
              <a:lnSpc>
                <a:spcPct val="80000"/>
              </a:lnSpc>
              <a:buNone/>
            </a:pPr>
            <a:r>
              <a:rPr lang="en-GB" sz="2200" dirty="0">
                <a:latin typeface="Courier New" pitchFamily="49" charset="0"/>
              </a:rPr>
              <a:t> </a:t>
            </a:r>
            <a:r>
              <a:rPr lang="en-GB" sz="2200" dirty="0" smtClean="0">
                <a:latin typeface="Courier New" pitchFamily="49" charset="0"/>
              </a:rPr>
              <a:t>      </a:t>
            </a:r>
            <a:r>
              <a:rPr lang="en-GB" sz="2200" dirty="0" err="1" smtClean="0">
                <a:latin typeface="Courier New" pitchFamily="49" charset="0"/>
              </a:rPr>
              <a:t>fr.setKeepgoing</a:t>
            </a:r>
            <a:r>
              <a:rPr lang="en-GB" sz="2200" dirty="0" smtClean="0">
                <a:latin typeface="Courier New" pitchFamily="49" charset="0"/>
              </a:rPr>
              <a:t>(false);</a:t>
            </a:r>
          </a:p>
          <a:p>
            <a:pPr>
              <a:lnSpc>
                <a:spcPct val="80000"/>
              </a:lnSpc>
              <a:buNone/>
            </a:pPr>
            <a:r>
              <a:rPr lang="en-GB" sz="2200" dirty="0" smtClean="0">
                <a:latin typeface="Courier New" pitchFamily="49" charset="0"/>
              </a:rPr>
              <a:t>  </a:t>
            </a:r>
          </a:p>
          <a:p>
            <a:pPr>
              <a:lnSpc>
                <a:spcPct val="80000"/>
              </a:lnSpc>
              <a:buNone/>
            </a:pPr>
            <a:r>
              <a:rPr lang="en-GB" sz="2200" dirty="0" smtClean="0">
                <a:latin typeface="Courier New" pitchFamily="49" charset="0"/>
              </a:rPr>
              <a:t>  }//</a:t>
            </a:r>
            <a:r>
              <a:rPr lang="en-GB" sz="2200" dirty="0" err="1" smtClean="0">
                <a:latin typeface="Courier New" pitchFamily="49" charset="0"/>
              </a:rPr>
              <a:t>actionPerformed</a:t>
            </a:r>
            <a:endParaRPr lang="en-GB" sz="2200" dirty="0" smtClean="0">
              <a:latin typeface="Courier New" pitchFamily="49" charset="0"/>
            </a:endParaRPr>
          </a:p>
          <a:p>
            <a:pPr>
              <a:lnSpc>
                <a:spcPct val="80000"/>
              </a:lnSpc>
              <a:buNone/>
            </a:pPr>
            <a:endParaRPr lang="en-GB" sz="2200" dirty="0" smtClean="0">
              <a:latin typeface="Courier New" pitchFamily="49" charset="0"/>
            </a:endParaRPr>
          </a:p>
          <a:p>
            <a:pPr eaLnBrk="1" hangingPunct="1">
              <a:lnSpc>
                <a:spcPct val="80000"/>
              </a:lnSpc>
              <a:buFontTx/>
              <a:buNone/>
            </a:pPr>
            <a:r>
              <a:rPr lang="en-GB" sz="2200" dirty="0" smtClean="0">
                <a:latin typeface="Courier New" pitchFamily="49" charset="0"/>
              </a:rPr>
              <a:t>}//end </a:t>
            </a:r>
            <a:r>
              <a:rPr lang="en-GB" sz="2200" dirty="0" err="1" smtClean="0">
                <a:latin typeface="Courier New" pitchFamily="49" charset="0"/>
              </a:rPr>
              <a:t>FlashControlPanel</a:t>
            </a:r>
            <a:endParaRPr lang="en-GB" sz="2200" dirty="0" smtClean="0">
              <a:latin typeface="Courier New" pitchFamily="49" charset="0"/>
            </a:endParaRPr>
          </a:p>
          <a:p>
            <a:pPr eaLnBrk="1" hangingPunct="1">
              <a:lnSpc>
                <a:spcPct val="80000"/>
              </a:lnSpc>
              <a:buFontTx/>
              <a:buNone/>
            </a:pPr>
            <a:endParaRPr lang="en-GB" sz="2200" dirty="0" smtClean="0">
              <a:latin typeface="Courier New" pitchFamily="49" charset="0"/>
            </a:endParaRPr>
          </a:p>
          <a:p>
            <a:pPr eaLnBrk="1" hangingPunct="1">
              <a:lnSpc>
                <a:spcPct val="80000"/>
              </a:lnSpc>
              <a:buFontTx/>
              <a:buNone/>
            </a:pPr>
            <a:r>
              <a:rPr lang="en-GB" sz="2800" dirty="0" smtClean="0"/>
              <a:t>The actual code is slightly more complex.</a:t>
            </a:r>
            <a:endParaRPr lang="en-US" sz="2800" dirty="0" smtClean="0"/>
          </a:p>
        </p:txBody>
      </p:sp>
      <p:sp>
        <p:nvSpPr>
          <p:cNvPr id="9" name="Footer Placeholder 8"/>
          <p:cNvSpPr>
            <a:spLocks noGrp="1"/>
          </p:cNvSpPr>
          <p:nvPr>
            <p:ph type="ftr" sz="quarter" idx="11"/>
          </p:nvPr>
        </p:nvSpPr>
        <p:spPr/>
        <p:txBody>
          <a:bodyPr/>
          <a:lstStyle/>
          <a:p>
            <a:r>
              <a:rPr lang="en-US" smtClean="0"/>
              <a:t>UFCFB6-30-2 OOSD</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54</a:t>
            </a:fld>
            <a:endParaRPr lang="en-US"/>
          </a:p>
        </p:txBody>
      </p:sp>
      <p:sp>
        <p:nvSpPr>
          <p:cNvPr id="11" name="Date Placeholder 10"/>
          <p:cNvSpPr>
            <a:spLocks noGrp="1"/>
          </p:cNvSpPr>
          <p:nvPr>
            <p:ph type="dt" sz="half" idx="10"/>
          </p:nvPr>
        </p:nvSpPr>
        <p:spPr/>
        <p:txBody>
          <a:bodyPr/>
          <a:lstStyle/>
          <a:p>
            <a:fld id="{6D686DA9-17E3-44C5-BE9E-30DAE67B4BBA}" type="datetime3">
              <a:rPr lang="en-US" smtClean="0"/>
              <a:t>13 September 2016</a:t>
            </a:fld>
            <a:endParaRPr lang="en-US"/>
          </a:p>
        </p:txBody>
      </p:sp>
    </p:spTree>
    <p:extLst>
      <p:ext uri="{BB962C8B-B14F-4D97-AF65-F5344CB8AC3E}">
        <p14:creationId xmlns:p14="http://schemas.microsoft.com/office/powerpoint/2010/main" val="185538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Demonstrate the bumble bee example</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5"/>
          <p:cNvSpPr>
            <a:spLocks noGrp="1"/>
          </p:cNvSpPr>
          <p:nvPr>
            <p:ph sz="quarter" idx="1"/>
          </p:nvPr>
        </p:nvSpPr>
        <p:spPr/>
        <p:txBody>
          <a:bodyPr/>
          <a:lstStyle/>
          <a:p>
            <a:r>
              <a:rPr lang="en-GB" dirty="0" smtClean="0"/>
              <a:t>Notes for me</a:t>
            </a:r>
          </a:p>
          <a:p>
            <a:endParaRPr lang="en-GB" dirty="0"/>
          </a:p>
          <a:p>
            <a:pPr lvl="1"/>
            <a:r>
              <a:rPr lang="en-GB" dirty="0" smtClean="0"/>
              <a:t>Bumble bee is in code\</a:t>
            </a:r>
            <a:r>
              <a:rPr lang="en-GB" dirty="0" err="1" smtClean="0"/>
              <a:t>guisimulator</a:t>
            </a:r>
            <a:endParaRPr lang="en-GB" dirty="0" smtClean="0"/>
          </a:p>
          <a:p>
            <a:pPr lvl="1"/>
            <a:r>
              <a:rPr lang="en-GB" dirty="0" err="1" smtClean="0"/>
              <a:t>flashRec</a:t>
            </a:r>
            <a:r>
              <a:rPr lang="en-GB" dirty="0" smtClean="0"/>
              <a:t> is in </a:t>
            </a:r>
            <a:r>
              <a:rPr lang="en-GB" dirty="0" err="1" smtClean="0"/>
              <a:t>codezguisimulator</a:t>
            </a:r>
            <a:endParaRPr lang="en-GB" dirty="0" smtClean="0"/>
          </a:p>
          <a:p>
            <a:pPr lvl="1"/>
            <a:r>
              <a:rPr lang="en-GB" dirty="0" smtClean="0"/>
              <a:t>Lights is lecture\</a:t>
            </a:r>
            <a:r>
              <a:rPr lang="en-GB" dirty="0" err="1" smtClean="0"/>
              <a:t>Cocurrency</a:t>
            </a:r>
            <a:r>
              <a:rPr lang="en-GB" dirty="0" smtClean="0"/>
              <a:t>\</a:t>
            </a:r>
            <a:r>
              <a:rPr lang="en-GB" dirty="0" err="1" smtClean="0"/>
              <a:t>guisimulator</a:t>
            </a:r>
            <a:endParaRPr lang="en-GB" dirty="0"/>
          </a:p>
        </p:txBody>
      </p:sp>
    </p:spTree>
    <p:extLst>
      <p:ext uri="{BB962C8B-B14F-4D97-AF65-F5344CB8AC3E}">
        <p14:creationId xmlns:p14="http://schemas.microsoft.com/office/powerpoint/2010/main" val="16562395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smtClean="0"/>
              <a:t>BumbleTaskPanel</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5"/>
          <p:cNvSpPr>
            <a:spLocks noGrp="1"/>
          </p:cNvSpPr>
          <p:nvPr>
            <p:ph sz="quarter" idx="1"/>
          </p:nvPr>
        </p:nvSpPr>
        <p:spPr/>
        <p:txBody>
          <a:bodyPr>
            <a:normAutofit fontScale="92500" lnSpcReduction="20000"/>
          </a:bodyPr>
          <a:lstStyle/>
          <a:p>
            <a:pPr marL="0" indent="0">
              <a:buNone/>
            </a:pPr>
            <a:r>
              <a:rPr lang="en-GB" dirty="0" smtClean="0"/>
              <a:t>  </a:t>
            </a:r>
            <a:r>
              <a:rPr lang="en-GB" dirty="0" err="1" smtClean="0"/>
              <a:t>BumbleTaskPanel</a:t>
            </a:r>
            <a:r>
              <a:rPr lang="en-GB" dirty="0"/>
              <a:t>() {</a:t>
            </a:r>
          </a:p>
          <a:p>
            <a:pPr marL="0" indent="0">
              <a:buNone/>
            </a:pPr>
            <a:endParaRPr lang="en-GB" dirty="0"/>
          </a:p>
          <a:p>
            <a:pPr marL="0" indent="0">
              <a:buNone/>
            </a:pPr>
            <a:r>
              <a:rPr lang="en-GB" dirty="0" smtClean="0"/>
              <a:t>     </a:t>
            </a:r>
            <a:r>
              <a:rPr lang="en-GB" dirty="0" err="1" smtClean="0"/>
              <a:t>img</a:t>
            </a:r>
            <a:r>
              <a:rPr lang="en-GB" dirty="0" smtClean="0"/>
              <a:t> </a:t>
            </a:r>
            <a:r>
              <a:rPr lang="en-GB" dirty="0"/>
              <a:t>= </a:t>
            </a:r>
            <a:r>
              <a:rPr lang="en-GB" dirty="0" err="1"/>
              <a:t>ImageIO.read</a:t>
            </a:r>
            <a:r>
              <a:rPr lang="en-GB" dirty="0"/>
              <a:t>(new File("bumblebee.jpg"));</a:t>
            </a:r>
          </a:p>
          <a:p>
            <a:pPr marL="0" indent="0">
              <a:buNone/>
            </a:pPr>
            <a:r>
              <a:rPr lang="en-GB" dirty="0" smtClean="0"/>
              <a:t>     </a:t>
            </a:r>
            <a:r>
              <a:rPr lang="en-GB" dirty="0" err="1" smtClean="0"/>
              <a:t>int</a:t>
            </a:r>
            <a:r>
              <a:rPr lang="en-GB" dirty="0" smtClean="0"/>
              <a:t> </a:t>
            </a:r>
            <a:r>
              <a:rPr lang="en-GB" dirty="0" err="1"/>
              <a:t>imgSize</a:t>
            </a:r>
            <a:r>
              <a:rPr lang="en-GB" dirty="0"/>
              <a:t> = </a:t>
            </a:r>
            <a:r>
              <a:rPr lang="en-GB" dirty="0" err="1"/>
              <a:t>img.getHeight</a:t>
            </a:r>
            <a:r>
              <a:rPr lang="en-GB" dirty="0"/>
              <a:t>();</a:t>
            </a:r>
          </a:p>
          <a:p>
            <a:pPr marL="0" indent="0">
              <a:buNone/>
            </a:pPr>
            <a:r>
              <a:rPr lang="en-GB" dirty="0" smtClean="0"/>
              <a:t>      x </a:t>
            </a:r>
            <a:r>
              <a:rPr lang="en-GB" dirty="0"/>
              <a:t>= </a:t>
            </a:r>
            <a:r>
              <a:rPr lang="en-GB" dirty="0" err="1"/>
              <a:t>BumbleControl.X</a:t>
            </a:r>
            <a:r>
              <a:rPr lang="en-GB" dirty="0"/>
              <a:t> - </a:t>
            </a:r>
            <a:r>
              <a:rPr lang="en-GB" dirty="0" err="1"/>
              <a:t>imgSize</a:t>
            </a:r>
            <a:r>
              <a:rPr lang="en-GB" dirty="0"/>
              <a:t>;</a:t>
            </a:r>
          </a:p>
          <a:p>
            <a:pPr marL="0" indent="0">
              <a:buNone/>
            </a:pPr>
            <a:r>
              <a:rPr lang="en-GB" dirty="0"/>
              <a:t>     </a:t>
            </a:r>
            <a:r>
              <a:rPr lang="en-GB" dirty="0" smtClean="0"/>
              <a:t> </a:t>
            </a:r>
            <a:r>
              <a:rPr lang="en-GB" dirty="0"/>
              <a:t>y = </a:t>
            </a:r>
            <a:r>
              <a:rPr lang="en-GB" dirty="0" err="1"/>
              <a:t>BumbleControl.Y</a:t>
            </a:r>
            <a:r>
              <a:rPr lang="en-GB" dirty="0"/>
              <a:t> - </a:t>
            </a:r>
            <a:r>
              <a:rPr lang="en-GB" dirty="0" err="1"/>
              <a:t>imgSize</a:t>
            </a:r>
            <a:r>
              <a:rPr lang="en-GB" dirty="0"/>
              <a:t>;//initial bee position</a:t>
            </a:r>
          </a:p>
          <a:p>
            <a:pPr marL="0" indent="0">
              <a:buNone/>
            </a:pPr>
            <a:r>
              <a:rPr lang="en-GB" dirty="0" smtClean="0"/>
              <a:t>}</a:t>
            </a:r>
          </a:p>
          <a:p>
            <a:pPr marL="0" indent="0">
              <a:buNone/>
            </a:pPr>
            <a:endParaRPr lang="en-GB" dirty="0"/>
          </a:p>
          <a:p>
            <a:pPr marL="0" indent="0">
              <a:buNone/>
            </a:pPr>
            <a:r>
              <a:rPr lang="en-GB" dirty="0"/>
              <a:t>  </a:t>
            </a:r>
            <a:r>
              <a:rPr lang="en-GB" dirty="0" smtClean="0"/>
              <a:t>public </a:t>
            </a:r>
            <a:r>
              <a:rPr lang="en-GB" dirty="0"/>
              <a:t>void </a:t>
            </a:r>
            <a:r>
              <a:rPr lang="en-GB" dirty="0" err="1"/>
              <a:t>paintComponent</a:t>
            </a:r>
            <a:r>
              <a:rPr lang="en-GB" dirty="0"/>
              <a:t>(Graphics g) {</a:t>
            </a:r>
          </a:p>
          <a:p>
            <a:pPr marL="0" indent="0">
              <a:buNone/>
            </a:pPr>
            <a:r>
              <a:rPr lang="en-GB" dirty="0"/>
              <a:t>      </a:t>
            </a:r>
            <a:r>
              <a:rPr lang="en-GB" dirty="0" err="1" smtClean="0"/>
              <a:t>super.paintComponent</a:t>
            </a:r>
            <a:r>
              <a:rPr lang="en-GB" dirty="0" smtClean="0"/>
              <a:t>(g</a:t>
            </a:r>
            <a:r>
              <a:rPr lang="en-GB" dirty="0"/>
              <a:t>);</a:t>
            </a:r>
          </a:p>
          <a:p>
            <a:pPr marL="0" indent="0">
              <a:buNone/>
            </a:pPr>
            <a:r>
              <a:rPr lang="en-GB" dirty="0"/>
              <a:t>      </a:t>
            </a:r>
            <a:r>
              <a:rPr lang="en-GB" dirty="0" err="1" smtClean="0"/>
              <a:t>g.drawImage</a:t>
            </a:r>
            <a:r>
              <a:rPr lang="en-GB" dirty="0" smtClean="0"/>
              <a:t>(</a:t>
            </a:r>
            <a:r>
              <a:rPr lang="en-GB" dirty="0" err="1" smtClean="0"/>
              <a:t>img</a:t>
            </a:r>
            <a:r>
              <a:rPr lang="en-GB" dirty="0"/>
              <a:t>, x, y, null);</a:t>
            </a:r>
          </a:p>
          <a:p>
            <a:pPr marL="0" indent="0">
              <a:buNone/>
            </a:pPr>
            <a:r>
              <a:rPr lang="en-GB" dirty="0"/>
              <a:t> </a:t>
            </a:r>
            <a:r>
              <a:rPr lang="en-GB" dirty="0" smtClean="0"/>
              <a:t> </a:t>
            </a:r>
            <a:r>
              <a:rPr lang="en-GB" dirty="0"/>
              <a:t>}</a:t>
            </a:r>
          </a:p>
        </p:txBody>
      </p:sp>
    </p:spTree>
    <p:extLst>
      <p:ext uri="{BB962C8B-B14F-4D97-AF65-F5344CB8AC3E}">
        <p14:creationId xmlns:p14="http://schemas.microsoft.com/office/powerpoint/2010/main" val="29157033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Run() method for Bumble Bee</a:t>
            </a:r>
            <a:endParaRPr lang="en-GB" dirty="0"/>
          </a:p>
        </p:txBody>
      </p:sp>
      <p:sp>
        <p:nvSpPr>
          <p:cNvPr id="3" name="Date Placeholder 2"/>
          <p:cNvSpPr>
            <a:spLocks noGrp="1"/>
          </p:cNvSpPr>
          <p:nvPr>
            <p:ph type="dt" sz="half" idx="10"/>
          </p:nvPr>
        </p:nvSpPr>
        <p:spPr/>
        <p:txBody>
          <a:bodyPr/>
          <a:lstStyle/>
          <a:p>
            <a:fld id="{DE2B18C2-9E02-4A51-82C4-8E50CC22A356}"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Content Placeholder 5"/>
          <p:cNvSpPr>
            <a:spLocks noGrp="1"/>
          </p:cNvSpPr>
          <p:nvPr>
            <p:ph sz="quarter" idx="1"/>
          </p:nvPr>
        </p:nvSpPr>
        <p:spPr/>
        <p:txBody>
          <a:bodyPr>
            <a:normAutofit lnSpcReduction="10000"/>
          </a:bodyPr>
          <a:lstStyle/>
          <a:p>
            <a:pPr marL="0" indent="0">
              <a:buNone/>
            </a:pPr>
            <a:r>
              <a:rPr lang="en-GB" dirty="0"/>
              <a:t>public void run() </a:t>
            </a:r>
            <a:r>
              <a:rPr lang="en-GB" dirty="0" smtClean="0"/>
              <a:t>{</a:t>
            </a:r>
            <a:endParaRPr lang="en-GB" dirty="0"/>
          </a:p>
          <a:p>
            <a:pPr marL="0" indent="0">
              <a:buNone/>
            </a:pPr>
            <a:r>
              <a:rPr lang="en-GB" dirty="0"/>
              <a:t>    </a:t>
            </a:r>
            <a:r>
              <a:rPr lang="en-GB" dirty="0" smtClean="0"/>
              <a:t>while </a:t>
            </a:r>
            <a:r>
              <a:rPr lang="en-GB" dirty="0"/>
              <a:t>(</a:t>
            </a:r>
            <a:r>
              <a:rPr lang="en-GB" dirty="0" err="1"/>
              <a:t>keepgoing</a:t>
            </a:r>
            <a:r>
              <a:rPr lang="en-GB" dirty="0"/>
              <a:t>) {</a:t>
            </a:r>
          </a:p>
          <a:p>
            <a:pPr marL="0" indent="0">
              <a:buNone/>
            </a:pPr>
            <a:r>
              <a:rPr lang="en-GB" dirty="0" smtClean="0"/>
              <a:t>        if </a:t>
            </a:r>
            <a:r>
              <a:rPr lang="en-GB" dirty="0"/>
              <a:t>(x &lt;= 0) x = </a:t>
            </a:r>
            <a:r>
              <a:rPr lang="en-GB" dirty="0" err="1"/>
              <a:t>BumbleControl.X</a:t>
            </a:r>
            <a:r>
              <a:rPr lang="en-GB" dirty="0"/>
              <a:t>;</a:t>
            </a:r>
          </a:p>
          <a:p>
            <a:pPr marL="0" indent="0">
              <a:buNone/>
            </a:pPr>
            <a:r>
              <a:rPr lang="en-GB" dirty="0"/>
              <a:t>       </a:t>
            </a:r>
            <a:r>
              <a:rPr lang="en-GB" dirty="0" smtClean="0"/>
              <a:t> </a:t>
            </a:r>
            <a:r>
              <a:rPr lang="en-GB" dirty="0"/>
              <a:t>if (y &lt;= 0) y = </a:t>
            </a:r>
            <a:r>
              <a:rPr lang="en-GB" dirty="0" err="1"/>
              <a:t>BumbleControl.Y</a:t>
            </a:r>
            <a:r>
              <a:rPr lang="en-GB" dirty="0" smtClean="0"/>
              <a:t>;                </a:t>
            </a:r>
            <a:endParaRPr lang="en-GB" dirty="0"/>
          </a:p>
          <a:p>
            <a:pPr marL="0" indent="0">
              <a:buNone/>
            </a:pPr>
            <a:r>
              <a:rPr lang="en-GB" dirty="0" smtClean="0"/>
              <a:t>        x </a:t>
            </a:r>
            <a:r>
              <a:rPr lang="en-GB" dirty="0"/>
              <a:t>-= 10;</a:t>
            </a:r>
          </a:p>
          <a:p>
            <a:pPr marL="0" indent="0">
              <a:buNone/>
            </a:pPr>
            <a:r>
              <a:rPr lang="en-GB" dirty="0"/>
              <a:t>      </a:t>
            </a:r>
            <a:r>
              <a:rPr lang="en-GB" dirty="0" smtClean="0"/>
              <a:t>  </a:t>
            </a:r>
            <a:r>
              <a:rPr lang="en-GB" dirty="0"/>
              <a:t>y -= 10;</a:t>
            </a:r>
          </a:p>
          <a:p>
            <a:pPr marL="0" indent="0">
              <a:buNone/>
            </a:pPr>
            <a:r>
              <a:rPr lang="en-GB" dirty="0"/>
              <a:t>      </a:t>
            </a:r>
            <a:r>
              <a:rPr lang="en-GB" dirty="0" smtClean="0"/>
              <a:t>  </a:t>
            </a:r>
            <a:r>
              <a:rPr lang="en-GB" dirty="0"/>
              <a:t>repaint();</a:t>
            </a:r>
          </a:p>
          <a:p>
            <a:pPr marL="0" indent="0">
              <a:buNone/>
            </a:pPr>
            <a:r>
              <a:rPr lang="en-GB" dirty="0"/>
              <a:t>      </a:t>
            </a:r>
            <a:r>
              <a:rPr lang="en-GB" dirty="0" smtClean="0"/>
              <a:t>  </a:t>
            </a:r>
            <a:r>
              <a:rPr lang="en-GB" dirty="0" err="1"/>
              <a:t>Thread.sleep</a:t>
            </a:r>
            <a:r>
              <a:rPr lang="en-GB" dirty="0"/>
              <a:t>(100);</a:t>
            </a:r>
          </a:p>
          <a:p>
            <a:pPr marL="0" indent="0">
              <a:buNone/>
            </a:pPr>
            <a:r>
              <a:rPr lang="en-GB" dirty="0" smtClean="0"/>
              <a:t>      }//</a:t>
            </a:r>
            <a:r>
              <a:rPr lang="en-GB" dirty="0"/>
              <a:t>while</a:t>
            </a:r>
          </a:p>
          <a:p>
            <a:pPr marL="0" indent="0">
              <a:buNone/>
            </a:pPr>
            <a:r>
              <a:rPr lang="en-GB" dirty="0" smtClean="0"/>
              <a:t>}//</a:t>
            </a:r>
            <a:r>
              <a:rPr lang="en-GB" dirty="0"/>
              <a:t>run</a:t>
            </a:r>
          </a:p>
        </p:txBody>
      </p:sp>
    </p:spTree>
    <p:extLst>
      <p:ext uri="{BB962C8B-B14F-4D97-AF65-F5344CB8AC3E}">
        <p14:creationId xmlns:p14="http://schemas.microsoft.com/office/powerpoint/2010/main" val="28333025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solidFill>
            <a:schemeClr val="bg1">
              <a:lumMod val="95000"/>
            </a:schemeClr>
          </a:solidFill>
        </p:spPr>
        <p:txBody>
          <a:bodyPr/>
          <a:lstStyle/>
          <a:p>
            <a:pPr eaLnBrk="1" hangingPunct="1"/>
            <a:r>
              <a:rPr lang="en-GB" dirty="0" smtClean="0"/>
              <a:t>Review</a:t>
            </a:r>
            <a:endParaRPr lang="en-US" dirty="0" smtClean="0"/>
          </a:p>
        </p:txBody>
      </p:sp>
      <p:sp>
        <p:nvSpPr>
          <p:cNvPr id="44038" name="Rectangle 3"/>
          <p:cNvSpPr>
            <a:spLocks noGrp="1" noChangeArrowheads="1"/>
          </p:cNvSpPr>
          <p:nvPr>
            <p:ph type="body" idx="1"/>
          </p:nvPr>
        </p:nvSpPr>
        <p:spPr/>
        <p:txBody>
          <a:bodyPr>
            <a:normAutofit/>
          </a:bodyPr>
          <a:lstStyle/>
          <a:p>
            <a:pPr eaLnBrk="1" hangingPunct="1"/>
            <a:endParaRPr lang="en-GB" sz="2800" dirty="0" smtClean="0"/>
          </a:p>
          <a:p>
            <a:pPr eaLnBrk="1" hangingPunct="1"/>
            <a:r>
              <a:rPr lang="en-GB" sz="2800" dirty="0" smtClean="0"/>
              <a:t>Understand how to define and create threads in Java: extends Thread and implement Runnable</a:t>
            </a:r>
          </a:p>
          <a:p>
            <a:pPr eaLnBrk="1" hangingPunct="1"/>
            <a:r>
              <a:rPr lang="en-GB" sz="2800" dirty="0" smtClean="0"/>
              <a:t>Be able to write simple Java thread applications</a:t>
            </a:r>
          </a:p>
          <a:p>
            <a:pPr eaLnBrk="1" hangingPunct="1"/>
            <a:endParaRPr lang="en-GB" sz="2800" dirty="0" smtClean="0"/>
          </a:p>
        </p:txBody>
      </p:sp>
      <p:sp>
        <p:nvSpPr>
          <p:cNvPr id="7" name="Date Placeholder 6"/>
          <p:cNvSpPr>
            <a:spLocks noGrp="1"/>
          </p:cNvSpPr>
          <p:nvPr>
            <p:ph type="dt" sz="half" idx="10"/>
          </p:nvPr>
        </p:nvSpPr>
        <p:spPr/>
        <p:txBody>
          <a:bodyPr/>
          <a:lstStyle/>
          <a:p>
            <a:fld id="{44DA930D-FE92-4700-994E-CA26F39E8324}"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3328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4"/>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Key elements for extending Thread 1</a:t>
            </a:r>
          </a:p>
        </p:txBody>
      </p:sp>
      <p:sp>
        <p:nvSpPr>
          <p:cNvPr id="9222" name="Rectangle 5"/>
          <p:cNvSpPr>
            <a:spLocks noGrp="1" noChangeArrowheads="1"/>
          </p:cNvSpPr>
          <p:nvPr>
            <p:ph type="body" idx="1"/>
          </p:nvPr>
        </p:nvSpPr>
        <p:spPr/>
        <p:txBody>
          <a:bodyPr>
            <a:normAutofit fontScale="92500" lnSpcReduction="10000"/>
          </a:bodyPr>
          <a:lstStyle/>
          <a:p>
            <a:pPr eaLnBrk="1" hangingPunct="1">
              <a:buFontTx/>
              <a:buNone/>
            </a:pPr>
            <a:endParaRPr lang="en-GB" sz="2400" dirty="0" smtClean="0">
              <a:latin typeface="Courier New" pitchFamily="49" charset="0"/>
            </a:endParaRPr>
          </a:p>
          <a:p>
            <a:pPr eaLnBrk="1" hangingPunct="1">
              <a:buFontTx/>
              <a:buNone/>
            </a:pPr>
            <a:r>
              <a:rPr lang="en-GB" sz="2400" dirty="0" smtClean="0">
                <a:latin typeface="Courier New" pitchFamily="49" charset="0"/>
              </a:rPr>
              <a:t>class </a:t>
            </a:r>
            <a:r>
              <a:rPr lang="en-GB" sz="2400" dirty="0" err="1" smtClean="0">
                <a:latin typeface="Courier New" pitchFamily="49" charset="0"/>
              </a:rPr>
              <a:t>NewThread</a:t>
            </a:r>
            <a:r>
              <a:rPr lang="en-GB" sz="2400" dirty="0" smtClean="0">
                <a:latin typeface="Courier New" pitchFamily="49" charset="0"/>
              </a:rPr>
              <a:t> extends Thread {</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	//override the run method</a:t>
            </a:r>
          </a:p>
          <a:p>
            <a:pPr eaLnBrk="1" hangingPunct="1">
              <a:buFontTx/>
              <a:buNone/>
            </a:pPr>
            <a:r>
              <a:rPr lang="en-GB" sz="2400" dirty="0" smtClean="0">
                <a:latin typeface="Courier New" pitchFamily="49" charset="0"/>
              </a:rPr>
              <a:t>	public void run() {</a:t>
            </a:r>
          </a:p>
          <a:p>
            <a:pPr eaLnBrk="1" hangingPunct="1">
              <a:buFontTx/>
              <a:buNone/>
            </a:pPr>
            <a:r>
              <a:rPr lang="en-GB" sz="2400" dirty="0" smtClean="0">
                <a:latin typeface="Courier New" pitchFamily="49" charset="0"/>
              </a:rPr>
              <a:t>		//define how the thread runs</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a:t>
            </a:r>
          </a:p>
          <a:p>
            <a:pPr>
              <a:buNone/>
            </a:pPr>
            <a:r>
              <a:rPr lang="en-GB" sz="2400" dirty="0">
                <a:latin typeface="Courier New" pitchFamily="49" charset="0"/>
                <a:hlinkClick r:id="rId2"/>
              </a:rPr>
              <a:t>http://</a:t>
            </a:r>
            <a:r>
              <a:rPr lang="en-GB" sz="2400" dirty="0" smtClean="0">
                <a:latin typeface="Courier New" pitchFamily="49" charset="0"/>
                <a:hlinkClick r:id="rId2"/>
              </a:rPr>
              <a:t>docs.oracle.com/javase/7/docs/api/java/lang/Thread.html</a:t>
            </a:r>
            <a:endParaRPr lang="en-GB" sz="2400" dirty="0" smtClean="0">
              <a:latin typeface="Courier New" pitchFamily="49" charset="0"/>
            </a:endParaRPr>
          </a:p>
          <a:p>
            <a:pPr>
              <a:buNone/>
            </a:pPr>
            <a:endParaRPr lang="en-GB" sz="2400" dirty="0" smtClean="0">
              <a:latin typeface="Courier New" pitchFamily="49" charset="0"/>
            </a:endParaRPr>
          </a:p>
        </p:txBody>
      </p:sp>
      <p:sp>
        <p:nvSpPr>
          <p:cNvPr id="7" name="Date Placeholder 6"/>
          <p:cNvSpPr>
            <a:spLocks noGrp="1"/>
          </p:cNvSpPr>
          <p:nvPr>
            <p:ph type="dt" sz="half" idx="10"/>
          </p:nvPr>
        </p:nvSpPr>
        <p:spPr/>
        <p:txBody>
          <a:bodyPr/>
          <a:lstStyle/>
          <a:p>
            <a:fld id="{B690AAE8-EFA6-43D1-A1CF-0AEC9DDC7076}"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58412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solidFill>
            <a:schemeClr val="bg1">
              <a:lumMod val="95000"/>
            </a:schemeClr>
          </a:solidFill>
        </p:spPr>
        <p:txBody>
          <a:bodyPr>
            <a:normAutofit fontScale="90000"/>
          </a:bodyPr>
          <a:lstStyle/>
          <a:p>
            <a:pPr eaLnBrk="1" hangingPunct="1"/>
            <a:r>
              <a:rPr lang="en-GB" sz="4000" dirty="0" smtClean="0"/>
              <a:t>Key element for extending Thread 2</a:t>
            </a:r>
          </a:p>
        </p:txBody>
      </p:sp>
      <p:sp>
        <p:nvSpPr>
          <p:cNvPr id="10246" name="Rectangle 3"/>
          <p:cNvSpPr>
            <a:spLocks noGrp="1" noChangeArrowheads="1"/>
          </p:cNvSpPr>
          <p:nvPr>
            <p:ph type="body" idx="1"/>
          </p:nvPr>
        </p:nvSpPr>
        <p:spPr>
          <a:xfrm>
            <a:off x="571500" y="1981200"/>
            <a:ext cx="7886700" cy="4114800"/>
          </a:xfrm>
        </p:spPr>
        <p:txBody>
          <a:bodyPr/>
          <a:lstStyle/>
          <a:p>
            <a:pPr eaLnBrk="1" hangingPunct="1">
              <a:buFontTx/>
              <a:buNone/>
            </a:pPr>
            <a:r>
              <a:rPr lang="en-GB" sz="2400" dirty="0" smtClean="0">
                <a:latin typeface="Courier New" pitchFamily="49" charset="0"/>
              </a:rPr>
              <a:t>class </a:t>
            </a:r>
            <a:r>
              <a:rPr lang="en-GB" sz="2400" dirty="0" err="1" smtClean="0">
                <a:latin typeface="Courier New" pitchFamily="49" charset="0"/>
              </a:rPr>
              <a:t>MyApplication</a:t>
            </a:r>
            <a:r>
              <a:rPr lang="en-GB" sz="2400" dirty="0" smtClean="0">
                <a:latin typeface="Courier New" pitchFamily="49" charset="0"/>
              </a:rPr>
              <a:t> {</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	public static void main(String [] </a:t>
            </a:r>
            <a:r>
              <a:rPr lang="en-GB" sz="2400" dirty="0" err="1" smtClean="0">
                <a:latin typeface="Courier New" pitchFamily="49" charset="0"/>
              </a:rPr>
              <a:t>args</a:t>
            </a:r>
            <a:r>
              <a:rPr lang="en-GB" sz="2400" dirty="0" smtClean="0">
                <a:latin typeface="Courier New" pitchFamily="49" charset="0"/>
              </a:rPr>
              <a:t>){</a:t>
            </a:r>
          </a:p>
          <a:p>
            <a:pPr eaLnBrk="1" hangingPunct="1">
              <a:buFontTx/>
              <a:buNone/>
            </a:pPr>
            <a:r>
              <a:rPr lang="en-GB" sz="2400" dirty="0" smtClean="0">
                <a:latin typeface="Courier New" pitchFamily="49" charset="0"/>
              </a:rPr>
              <a:t>		</a:t>
            </a:r>
            <a:r>
              <a:rPr lang="en-GB" sz="2400" dirty="0" err="1" smtClean="0">
                <a:latin typeface="Courier New" pitchFamily="49" charset="0"/>
              </a:rPr>
              <a:t>NewThread</a:t>
            </a:r>
            <a:r>
              <a:rPr lang="en-GB" sz="2400" dirty="0" smtClean="0">
                <a:latin typeface="Courier New" pitchFamily="49" charset="0"/>
              </a:rPr>
              <a:t> </a:t>
            </a:r>
            <a:r>
              <a:rPr lang="en-GB" sz="2400" dirty="0" err="1" smtClean="0">
                <a:latin typeface="Courier New" pitchFamily="49" charset="0"/>
              </a:rPr>
              <a:t>mythread</a:t>
            </a:r>
            <a:r>
              <a:rPr lang="en-GB" sz="2400" dirty="0" smtClean="0">
                <a:latin typeface="Courier New" pitchFamily="49" charset="0"/>
              </a:rPr>
              <a:t>=new </a:t>
            </a:r>
            <a:r>
              <a:rPr lang="en-GB" sz="2400" dirty="0" err="1" smtClean="0">
                <a:latin typeface="Courier New" pitchFamily="49" charset="0"/>
              </a:rPr>
              <a:t>NewThread</a:t>
            </a:r>
            <a:r>
              <a:rPr lang="en-GB" sz="2400" dirty="0" smtClean="0">
                <a:latin typeface="Courier New" pitchFamily="49" charset="0"/>
              </a:rPr>
              <a:t>();</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		</a:t>
            </a:r>
            <a:r>
              <a:rPr lang="en-GB" sz="2400" dirty="0" err="1" smtClean="0">
                <a:latin typeface="Courier New" pitchFamily="49" charset="0"/>
              </a:rPr>
              <a:t>mythread.start</a:t>
            </a:r>
            <a:r>
              <a:rPr lang="en-GB" sz="2400" dirty="0" smtClean="0">
                <a:latin typeface="Courier New" pitchFamily="49" charset="0"/>
              </a:rPr>
              <a:t>();</a:t>
            </a:r>
          </a:p>
          <a:p>
            <a:pPr eaLnBrk="1" hangingPunct="1">
              <a:buFontTx/>
              <a:buNone/>
            </a:pPr>
            <a:r>
              <a:rPr lang="en-GB" sz="2400" dirty="0" smtClean="0">
                <a:latin typeface="Courier New" pitchFamily="49" charset="0"/>
              </a:rPr>
              <a:t>	}</a:t>
            </a:r>
          </a:p>
          <a:p>
            <a:pPr eaLnBrk="1" hangingPunct="1">
              <a:buFontTx/>
              <a:buNone/>
            </a:pPr>
            <a:r>
              <a:rPr lang="en-GB" sz="2400" dirty="0" smtClean="0">
                <a:latin typeface="Courier New" pitchFamily="49" charset="0"/>
              </a:rPr>
              <a:t>}</a:t>
            </a:r>
            <a:endParaRPr lang="en-GB" sz="2800" dirty="0" smtClean="0">
              <a:latin typeface="Courier New" pitchFamily="49" charset="0"/>
            </a:endParaRPr>
          </a:p>
        </p:txBody>
      </p:sp>
      <p:sp>
        <p:nvSpPr>
          <p:cNvPr id="7" name="Date Placeholder 6"/>
          <p:cNvSpPr>
            <a:spLocks noGrp="1"/>
          </p:cNvSpPr>
          <p:nvPr>
            <p:ph type="dt" sz="half" idx="10"/>
          </p:nvPr>
        </p:nvSpPr>
        <p:spPr/>
        <p:txBody>
          <a:bodyPr/>
          <a:lstStyle/>
          <a:p>
            <a:fld id="{B73FAECF-072D-45FC-B480-6CBCEBB50CA6}"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18612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solidFill>
            <a:schemeClr val="bg1">
              <a:lumMod val="95000"/>
            </a:schemeClr>
          </a:solidFill>
        </p:spPr>
        <p:txBody>
          <a:bodyPr/>
          <a:lstStyle/>
          <a:p>
            <a:r>
              <a:rPr lang="en-GB" dirty="0" smtClean="0"/>
              <a:t>Main thread, t1 and t2</a:t>
            </a:r>
          </a:p>
        </p:txBody>
      </p:sp>
      <p:cxnSp>
        <p:nvCxnSpPr>
          <p:cNvPr id="7" name="Straight Connector 6"/>
          <p:cNvCxnSpPr/>
          <p:nvPr/>
        </p:nvCxnSpPr>
        <p:spPr>
          <a:xfrm>
            <a:off x="3276600" y="2420938"/>
            <a:ext cx="0" cy="24479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2924175"/>
            <a:ext cx="7905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67175" y="2924175"/>
            <a:ext cx="0" cy="14414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555875" y="1844675"/>
            <a:ext cx="122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t>main</a:t>
            </a:r>
          </a:p>
        </p:txBody>
      </p:sp>
      <p:sp>
        <p:nvSpPr>
          <p:cNvPr id="11" name="TextBox 10"/>
          <p:cNvSpPr txBox="1">
            <a:spLocks noChangeArrowheads="1"/>
          </p:cNvSpPr>
          <p:nvPr/>
        </p:nvSpPr>
        <p:spPr bwMode="auto">
          <a:xfrm>
            <a:off x="3924300" y="2205038"/>
            <a:ext cx="792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atin typeface="Courier New" pitchFamily="49" charset="0"/>
              </a:rPr>
              <a:t>t1</a:t>
            </a:r>
            <a:endParaRPr lang="en-GB"/>
          </a:p>
        </p:txBody>
      </p:sp>
      <p:cxnSp>
        <p:nvCxnSpPr>
          <p:cNvPr id="12" name="Straight Connector 11"/>
          <p:cNvCxnSpPr/>
          <p:nvPr/>
        </p:nvCxnSpPr>
        <p:spPr>
          <a:xfrm>
            <a:off x="3276600" y="3357563"/>
            <a:ext cx="12954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0" y="3357563"/>
            <a:ext cx="0" cy="14398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4427538" y="2636838"/>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atin typeface="Courier New" pitchFamily="49" charset="0"/>
              </a:rPr>
              <a:t>t2</a:t>
            </a:r>
            <a:endParaRPr lang="en-GB"/>
          </a:p>
        </p:txBody>
      </p:sp>
      <p:sp>
        <p:nvSpPr>
          <p:cNvPr id="15" name="Date Placeholder 14"/>
          <p:cNvSpPr>
            <a:spLocks noGrp="1"/>
          </p:cNvSpPr>
          <p:nvPr>
            <p:ph type="dt" sz="half" idx="10"/>
          </p:nvPr>
        </p:nvSpPr>
        <p:spPr/>
        <p:txBody>
          <a:bodyPr/>
          <a:lstStyle/>
          <a:p>
            <a:fld id="{C6F39C13-79B0-4330-9FF8-401024F37FFA}" type="datetime3">
              <a:rPr lang="en-US" smtClean="0"/>
              <a:t>13 September 2016</a:t>
            </a:fld>
            <a:endParaRPr lang="en-US"/>
          </a:p>
        </p:txBody>
      </p:sp>
      <p:sp>
        <p:nvSpPr>
          <p:cNvPr id="16" name="Footer Placeholder 15"/>
          <p:cNvSpPr>
            <a:spLocks noGrp="1"/>
          </p:cNvSpPr>
          <p:nvPr>
            <p:ph type="ftr" sz="quarter" idx="11"/>
          </p:nvPr>
        </p:nvSpPr>
        <p:spPr/>
        <p:txBody>
          <a:bodyPr/>
          <a:lstStyle/>
          <a:p>
            <a:r>
              <a:rPr lang="en-US" smtClean="0"/>
              <a:t>UFCFB6-30-2 OOSD</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3329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684213" y="404813"/>
            <a:ext cx="7772400" cy="1143000"/>
          </a:xfrm>
          <a:solidFill>
            <a:schemeClr val="bg1">
              <a:lumMod val="95000"/>
            </a:schemeClr>
          </a:solidFill>
        </p:spPr>
        <p:txBody>
          <a:bodyPr>
            <a:normAutofit fontScale="90000"/>
          </a:bodyPr>
          <a:lstStyle/>
          <a:p>
            <a:pPr eaLnBrk="1" hangingPunct="1"/>
            <a:r>
              <a:rPr lang="en-GB" sz="3600" dirty="0" smtClean="0"/>
              <a:t>An example: </a:t>
            </a:r>
            <a:br>
              <a:rPr lang="en-GB" sz="3600" dirty="0" smtClean="0"/>
            </a:br>
            <a:r>
              <a:rPr lang="en-GB" sz="3600" dirty="0" smtClean="0"/>
              <a:t>A thread printing its id repeatedly </a:t>
            </a:r>
          </a:p>
        </p:txBody>
      </p:sp>
      <p:sp>
        <p:nvSpPr>
          <p:cNvPr id="11270" name="Rectangle 3"/>
          <p:cNvSpPr>
            <a:spLocks noGrp="1" noChangeArrowheads="1"/>
          </p:cNvSpPr>
          <p:nvPr>
            <p:ph type="body" idx="1"/>
          </p:nvPr>
        </p:nvSpPr>
        <p:spPr>
          <a:xfrm>
            <a:off x="428625" y="1700213"/>
            <a:ext cx="8215313" cy="4114800"/>
          </a:xfrm>
        </p:spPr>
        <p:txBody>
          <a:bodyPr/>
          <a:lstStyle/>
          <a:p>
            <a:pPr eaLnBrk="1" hangingPunct="1">
              <a:buFontTx/>
              <a:buNone/>
            </a:pPr>
            <a:r>
              <a:rPr lang="en-GB" sz="2200" dirty="0" smtClean="0">
                <a:latin typeface="Courier New" pitchFamily="49" charset="0"/>
              </a:rPr>
              <a:t>class </a:t>
            </a:r>
            <a:r>
              <a:rPr lang="en-GB" sz="2200" dirty="0" err="1" smtClean="0">
                <a:latin typeface="Courier New" pitchFamily="49" charset="0"/>
              </a:rPr>
              <a:t>MyThread</a:t>
            </a:r>
            <a:r>
              <a:rPr lang="en-GB" sz="2200" dirty="0" smtClean="0">
                <a:latin typeface="Courier New" pitchFamily="49" charset="0"/>
              </a:rPr>
              <a:t> extends Thread {    </a:t>
            </a:r>
          </a:p>
          <a:p>
            <a:pPr eaLnBrk="1" hangingPunct="1">
              <a:buFontTx/>
              <a:buNone/>
            </a:pPr>
            <a:r>
              <a:rPr lang="en-GB" sz="2200" dirty="0" smtClean="0">
                <a:latin typeface="Courier New" pitchFamily="49" charset="0"/>
              </a:rPr>
              <a:t>  private String </a:t>
            </a:r>
            <a:r>
              <a:rPr lang="en-GB" sz="2200" dirty="0" err="1" smtClean="0">
                <a:latin typeface="Courier New" pitchFamily="49" charset="0"/>
              </a:rPr>
              <a:t>threadID</a:t>
            </a:r>
            <a:r>
              <a:rPr lang="en-GB" sz="2200" dirty="0" smtClean="0">
                <a:latin typeface="Courier New" pitchFamily="49" charset="0"/>
              </a:rPr>
              <a:t>;    </a:t>
            </a:r>
          </a:p>
          <a:p>
            <a:pPr eaLnBrk="1" hangingPunct="1">
              <a:buFontTx/>
              <a:buNone/>
            </a:pPr>
            <a:r>
              <a:rPr lang="en-GB" sz="2200" dirty="0" smtClean="0">
                <a:latin typeface="Courier New" pitchFamily="49" charset="0"/>
              </a:rPr>
              <a:t>  </a:t>
            </a:r>
            <a:r>
              <a:rPr lang="en-GB" sz="2200" dirty="0" err="1" smtClean="0">
                <a:latin typeface="Courier New" pitchFamily="49" charset="0"/>
              </a:rPr>
              <a:t>MyThread</a:t>
            </a:r>
            <a:r>
              <a:rPr lang="en-GB" sz="2200" dirty="0" smtClean="0">
                <a:latin typeface="Courier New" pitchFamily="49" charset="0"/>
              </a:rPr>
              <a:t>(String s) { </a:t>
            </a:r>
            <a:r>
              <a:rPr lang="en-GB" sz="2200" dirty="0" err="1" smtClean="0">
                <a:latin typeface="Courier New" pitchFamily="49" charset="0"/>
              </a:rPr>
              <a:t>threadID</a:t>
            </a:r>
            <a:r>
              <a:rPr lang="en-GB" sz="2200" dirty="0" smtClean="0">
                <a:latin typeface="Courier New" pitchFamily="49" charset="0"/>
              </a:rPr>
              <a:t>=s; }    </a:t>
            </a:r>
          </a:p>
          <a:p>
            <a:pPr eaLnBrk="1" hangingPunct="1">
              <a:buFontTx/>
              <a:buNone/>
            </a:pPr>
            <a:r>
              <a:rPr lang="en-GB" sz="2200" dirty="0" smtClean="0">
                <a:latin typeface="Courier New" pitchFamily="49" charset="0"/>
              </a:rPr>
              <a:t>  public void run() {</a:t>
            </a:r>
          </a:p>
          <a:p>
            <a:pPr eaLnBrk="1" hangingPunct="1">
              <a:buFontTx/>
              <a:buNone/>
            </a:pPr>
            <a:r>
              <a:rPr lang="en-GB" sz="2200" dirty="0" smtClean="0">
                <a:latin typeface="Courier New" pitchFamily="49" charset="0"/>
              </a:rPr>
              <a:t>    for (</a:t>
            </a:r>
            <a:r>
              <a:rPr lang="en-GB" sz="2200" dirty="0" err="1" smtClean="0">
                <a:latin typeface="Courier New" pitchFamily="49" charset="0"/>
              </a:rPr>
              <a:t>int</a:t>
            </a:r>
            <a:r>
              <a:rPr lang="en-GB" sz="2200" dirty="0" smtClean="0">
                <a:latin typeface="Courier New" pitchFamily="49" charset="0"/>
              </a:rPr>
              <a:t> </a:t>
            </a:r>
            <a:r>
              <a:rPr lang="en-GB" sz="2200" dirty="0" err="1" smtClean="0">
                <a:latin typeface="Courier New" pitchFamily="49" charset="0"/>
              </a:rPr>
              <a:t>i</a:t>
            </a:r>
            <a:r>
              <a:rPr lang="en-GB" sz="2200" dirty="0" smtClean="0">
                <a:latin typeface="Courier New" pitchFamily="49" charset="0"/>
              </a:rPr>
              <a:t>=0;i&lt;2000;i++){</a:t>
            </a:r>
          </a:p>
          <a:p>
            <a:pPr eaLnBrk="1" hangingPunct="1">
              <a:buFontTx/>
              <a:buNone/>
            </a:pPr>
            <a:r>
              <a:rPr lang="en-GB" sz="2200" dirty="0" smtClean="0">
                <a:latin typeface="Courier New" pitchFamily="49" charset="0"/>
              </a:rPr>
              <a:t>      </a:t>
            </a:r>
            <a:r>
              <a:rPr lang="en-GB" sz="2200" dirty="0" err="1" smtClean="0">
                <a:latin typeface="Courier New" pitchFamily="49" charset="0"/>
              </a:rPr>
              <a:t>System.out.println</a:t>
            </a:r>
            <a:r>
              <a:rPr lang="en-GB" sz="2200" dirty="0" smtClean="0">
                <a:latin typeface="Courier New" pitchFamily="49" charset="0"/>
              </a:rPr>
              <a:t>(“Thread ” + </a:t>
            </a:r>
            <a:r>
              <a:rPr lang="en-GB" sz="2200" dirty="0" err="1" smtClean="0">
                <a:latin typeface="Courier New" pitchFamily="49" charset="0"/>
              </a:rPr>
              <a:t>threadID</a:t>
            </a:r>
            <a:r>
              <a:rPr lang="en-GB" sz="2200" dirty="0" smtClean="0">
                <a:latin typeface="Courier New" pitchFamily="49" charset="0"/>
              </a:rPr>
              <a:t>);</a:t>
            </a:r>
          </a:p>
          <a:p>
            <a:pPr eaLnBrk="1" hangingPunct="1">
              <a:buFontTx/>
              <a:buNone/>
            </a:pPr>
            <a:r>
              <a:rPr lang="en-GB" sz="2200" dirty="0" smtClean="0">
                <a:latin typeface="Courier New" pitchFamily="49" charset="0"/>
              </a:rPr>
              <a:t>    }//for</a:t>
            </a:r>
          </a:p>
          <a:p>
            <a:pPr eaLnBrk="1" hangingPunct="1">
              <a:buFontTx/>
              <a:buNone/>
            </a:pPr>
            <a:r>
              <a:rPr lang="en-GB" sz="2200" dirty="0" smtClean="0">
                <a:latin typeface="Courier New" pitchFamily="49" charset="0"/>
              </a:rPr>
              <a:t>  }//run    </a:t>
            </a:r>
          </a:p>
          <a:p>
            <a:pPr eaLnBrk="1" hangingPunct="1">
              <a:buFontTx/>
              <a:buNone/>
            </a:pPr>
            <a:r>
              <a:rPr lang="en-GB" sz="2200" dirty="0" smtClean="0">
                <a:latin typeface="Courier New" pitchFamily="49" charset="0"/>
              </a:rPr>
              <a:t>} //</a:t>
            </a:r>
            <a:r>
              <a:rPr lang="en-GB" sz="2200" dirty="0" err="1" smtClean="0">
                <a:latin typeface="Courier New" pitchFamily="49" charset="0"/>
              </a:rPr>
              <a:t>MyThread</a:t>
            </a:r>
            <a:r>
              <a:rPr lang="en-GB" sz="2200" dirty="0" smtClean="0">
                <a:latin typeface="Courier New" pitchFamily="49" charset="0"/>
              </a:rPr>
              <a:t/>
            </a:r>
            <a:br>
              <a:rPr lang="en-GB" sz="2200" dirty="0" smtClean="0">
                <a:latin typeface="Courier New" pitchFamily="49" charset="0"/>
              </a:rPr>
            </a:br>
            <a:endParaRPr lang="en-GB" sz="2200" dirty="0" smtClean="0">
              <a:latin typeface="Courier New" pitchFamily="49" charset="0"/>
            </a:endParaRPr>
          </a:p>
        </p:txBody>
      </p:sp>
      <p:sp>
        <p:nvSpPr>
          <p:cNvPr id="7" name="Date Placeholder 6"/>
          <p:cNvSpPr>
            <a:spLocks noGrp="1"/>
          </p:cNvSpPr>
          <p:nvPr>
            <p:ph type="dt" sz="half" idx="10"/>
          </p:nvPr>
        </p:nvSpPr>
        <p:spPr/>
        <p:txBody>
          <a:bodyPr/>
          <a:lstStyle/>
          <a:p>
            <a:fld id="{B33C3C18-4FD3-4A70-938E-2FE8643C0F35}"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08421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3904</TotalTime>
  <Words>3812</Words>
  <Application>Microsoft Macintosh PowerPoint</Application>
  <PresentationFormat>On-screen Show (4:3)</PresentationFormat>
  <Paragraphs>967</Paragraphs>
  <Slides>58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Calibri</vt:lpstr>
      <vt:lpstr>Courier</vt:lpstr>
      <vt:lpstr>Courier New</vt:lpstr>
      <vt:lpstr>Franklin Gothic Book</vt:lpstr>
      <vt:lpstr>Monotype Sorts</vt:lpstr>
      <vt:lpstr>Perpetua</vt:lpstr>
      <vt:lpstr>Times New Roman</vt:lpstr>
      <vt:lpstr>Wingdings 2</vt:lpstr>
      <vt:lpstr>Arial</vt:lpstr>
      <vt:lpstr>Equity</vt:lpstr>
      <vt:lpstr>UFCFB6-30-2 Object-oriented Software Development</vt:lpstr>
      <vt:lpstr>Outline</vt:lpstr>
      <vt:lpstr>Why multithreading?</vt:lpstr>
      <vt:lpstr>Draw threads</vt:lpstr>
      <vt:lpstr>Two ways to define threads in Java</vt:lpstr>
      <vt:lpstr>Key elements for extending Thread 1</vt:lpstr>
      <vt:lpstr>Key element for extending Thread 2</vt:lpstr>
      <vt:lpstr>Main thread, t1 and t2</vt:lpstr>
      <vt:lpstr>An example:  A thread printing its id repeatedly </vt:lpstr>
      <vt:lpstr>An example:  two threads printing their ids </vt:lpstr>
      <vt:lpstr>Main thread, t1 and t2</vt:lpstr>
      <vt:lpstr>An example: two threads printing their ids </vt:lpstr>
      <vt:lpstr>Creating threads by extending the Thread class</vt:lpstr>
      <vt:lpstr>Interface revision: the next two slides</vt:lpstr>
      <vt:lpstr>An Interface example</vt:lpstr>
      <vt:lpstr>Implementing interface</vt:lpstr>
      <vt:lpstr>Creating threads by implementing the Runnable interface</vt:lpstr>
      <vt:lpstr>Key elements for implementing Runnable 1</vt:lpstr>
      <vt:lpstr>Key elements for implementing Runnable 2</vt:lpstr>
      <vt:lpstr>Creating threads by implementing the Runnable interface</vt:lpstr>
      <vt:lpstr>An example: thread printing its id using implementing Runnable</vt:lpstr>
      <vt:lpstr>An example: two threads printing their ids using implementing Runnable </vt:lpstr>
      <vt:lpstr>Implementing Runnable or Extending Thread</vt:lpstr>
      <vt:lpstr>Threads Concept</vt:lpstr>
      <vt:lpstr>Life cycle of a thread</vt:lpstr>
      <vt:lpstr>The Thread Class </vt:lpstr>
      <vt:lpstr>The Static sleep(milliseconds) Method</vt:lpstr>
      <vt:lpstr>The join() Method</vt:lpstr>
      <vt:lpstr>Example - Printings</vt:lpstr>
      <vt:lpstr>MyThreadApp  - without join()</vt:lpstr>
      <vt:lpstr>Output</vt:lpstr>
      <vt:lpstr>MyThreadApp  - with join()</vt:lpstr>
      <vt:lpstr>Compare outputs</vt:lpstr>
      <vt:lpstr>MyThreadApp  - with join(xxx)</vt:lpstr>
      <vt:lpstr>Compare outputs</vt:lpstr>
      <vt:lpstr>isAlive(), interrupt(), and isInterrupted()</vt:lpstr>
      <vt:lpstr>isAlive() and interrupt()</vt:lpstr>
      <vt:lpstr>Output – checking isAlive and interrupt</vt:lpstr>
      <vt:lpstr>Examples for the practical sessions</vt:lpstr>
      <vt:lpstr>join() example - Printings</vt:lpstr>
      <vt:lpstr>join() example – MyThreadApp (Code fragments)</vt:lpstr>
      <vt:lpstr>join() example results</vt:lpstr>
      <vt:lpstr>join() example – MyThreadApp 1 (Code fragments)</vt:lpstr>
      <vt:lpstr>join() example results</vt:lpstr>
      <vt:lpstr>join() example – MyThreadApp 2 (Code fragments)</vt:lpstr>
      <vt:lpstr>join() example - Printings</vt:lpstr>
      <vt:lpstr>join() example results</vt:lpstr>
      <vt:lpstr>Multithreading for user interface in GUI applications</vt:lpstr>
      <vt:lpstr>Example: Flashing Rectangle</vt:lpstr>
      <vt:lpstr>Implementations</vt:lpstr>
      <vt:lpstr>Flash rectangle</vt:lpstr>
      <vt:lpstr>FlashControlPanel class 1</vt:lpstr>
      <vt:lpstr>FlashControlPanel class 2</vt:lpstr>
      <vt:lpstr>FlashControlPanel class 3</vt:lpstr>
      <vt:lpstr>Demonstrate the bumble bee example</vt:lpstr>
      <vt:lpstr>BumbleTaskPanel</vt:lpstr>
      <vt:lpstr>Run() method for Bumble Bee</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217</cp:revision>
  <cp:lastPrinted>2014-01-31T11:40:49Z</cp:lastPrinted>
  <dcterms:created xsi:type="dcterms:W3CDTF">2006-08-16T00:00:00Z</dcterms:created>
  <dcterms:modified xsi:type="dcterms:W3CDTF">2016-09-13T12:34:00Z</dcterms:modified>
</cp:coreProperties>
</file>