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58" r:id="rId3"/>
    <p:sldId id="294" r:id="rId4"/>
    <p:sldId id="296" r:id="rId5"/>
    <p:sldId id="297" r:id="rId6"/>
    <p:sldId id="298" r:id="rId7"/>
    <p:sldId id="295" r:id="rId8"/>
    <p:sldId id="299" r:id="rId9"/>
    <p:sldId id="321" r:id="rId10"/>
    <p:sldId id="351" r:id="rId11"/>
    <p:sldId id="300" r:id="rId12"/>
    <p:sldId id="373" r:id="rId13"/>
    <p:sldId id="370" r:id="rId14"/>
    <p:sldId id="287" r:id="rId15"/>
    <p:sldId id="301" r:id="rId16"/>
    <p:sldId id="305" r:id="rId17"/>
    <p:sldId id="306" r:id="rId18"/>
    <p:sldId id="320" r:id="rId19"/>
    <p:sldId id="308" r:id="rId20"/>
    <p:sldId id="303" r:id="rId21"/>
    <p:sldId id="371" r:id="rId22"/>
    <p:sldId id="309" r:id="rId23"/>
    <p:sldId id="310" r:id="rId24"/>
    <p:sldId id="342" r:id="rId25"/>
    <p:sldId id="350" r:id="rId26"/>
    <p:sldId id="346" r:id="rId27"/>
    <p:sldId id="344" r:id="rId28"/>
    <p:sldId id="353" r:id="rId29"/>
    <p:sldId id="354" r:id="rId30"/>
    <p:sldId id="355" r:id="rId31"/>
    <p:sldId id="356" r:id="rId32"/>
    <p:sldId id="360" r:id="rId33"/>
    <p:sldId id="361" r:id="rId34"/>
    <p:sldId id="362" r:id="rId35"/>
    <p:sldId id="363" r:id="rId36"/>
    <p:sldId id="319" r:id="rId37"/>
  </p:sldIdLst>
  <p:sldSz cx="9144000" cy="6858000" type="screen4x3"/>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765" autoAdjust="0"/>
  </p:normalViewPr>
  <p:slideViewPr>
    <p:cSldViewPr>
      <p:cViewPr varScale="1">
        <p:scale>
          <a:sx n="99" d="100"/>
          <a:sy n="99" d="100"/>
        </p:scale>
        <p:origin x="200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21582"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8971" y="1"/>
            <a:ext cx="2921582" cy="493633"/>
          </a:xfrm>
          <a:prstGeom prst="rect">
            <a:avLst/>
          </a:prstGeom>
        </p:spPr>
        <p:txBody>
          <a:bodyPr vert="horz" lIns="91440" tIns="45720" rIns="91440" bIns="45720" rtlCol="0"/>
          <a:lstStyle>
            <a:lvl1pPr algn="r">
              <a:defRPr sz="1200"/>
            </a:lvl1pPr>
          </a:lstStyle>
          <a:p>
            <a:fld id="{D03D7387-EF17-4329-B1FD-F9C8EABD0E79}" type="datetimeFigureOut">
              <a:rPr lang="en-GB" smtClean="0"/>
              <a:t>13/09/2016</a:t>
            </a:fld>
            <a:endParaRPr lang="en-GB"/>
          </a:p>
        </p:txBody>
      </p:sp>
      <p:sp>
        <p:nvSpPr>
          <p:cNvPr id="4" name="Footer Placeholder 3"/>
          <p:cNvSpPr>
            <a:spLocks noGrp="1"/>
          </p:cNvSpPr>
          <p:nvPr>
            <p:ph type="ftr" sz="quarter" idx="2"/>
          </p:nvPr>
        </p:nvSpPr>
        <p:spPr>
          <a:xfrm>
            <a:off x="0" y="9377317"/>
            <a:ext cx="2921582" cy="49363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8971" y="9377317"/>
            <a:ext cx="2921582" cy="493633"/>
          </a:xfrm>
          <a:prstGeom prst="rect">
            <a:avLst/>
          </a:prstGeom>
        </p:spPr>
        <p:txBody>
          <a:bodyPr vert="horz" lIns="91440" tIns="45720" rIns="91440" bIns="45720" rtlCol="0" anchor="b"/>
          <a:lstStyle>
            <a:lvl1pPr algn="r">
              <a:defRPr sz="1200"/>
            </a:lvl1pPr>
          </a:lstStyle>
          <a:p>
            <a:fld id="{650D1AF4-2FC5-4E13-93E9-D5CFB14B9292}" type="slidenum">
              <a:rPr lang="en-GB" smtClean="0"/>
              <a:t>‹#›</a:t>
            </a:fld>
            <a:endParaRPr lang="en-GB"/>
          </a:p>
        </p:txBody>
      </p:sp>
    </p:spTree>
    <p:extLst>
      <p:ext uri="{BB962C8B-B14F-4D97-AF65-F5344CB8AC3E}">
        <p14:creationId xmlns:p14="http://schemas.microsoft.com/office/powerpoint/2010/main" val="118082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21582"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1"/>
            <a:ext cx="2921582" cy="493633"/>
          </a:xfrm>
          <a:prstGeom prst="rect">
            <a:avLst/>
          </a:prstGeom>
        </p:spPr>
        <p:txBody>
          <a:bodyPr vert="horz" lIns="91440" tIns="45720" rIns="91440" bIns="45720" rtlCol="0"/>
          <a:lstStyle>
            <a:lvl1pPr algn="r">
              <a:defRPr sz="1200"/>
            </a:lvl1pPr>
          </a:lstStyle>
          <a:p>
            <a:fld id="{A4C98239-A3BB-4AC9-A9F3-537438915A76}" type="datetimeFigureOut">
              <a:rPr lang="en-GB" smtClean="0"/>
              <a:t>13/09/2016</a:t>
            </a:fld>
            <a:endParaRPr lang="en-GB"/>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17"/>
            <a:ext cx="2921582" cy="49363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3633"/>
          </a:xfrm>
          <a:prstGeom prst="rect">
            <a:avLst/>
          </a:prstGeom>
        </p:spPr>
        <p:txBody>
          <a:bodyPr vert="horz" lIns="91440" tIns="45720" rIns="91440" bIns="45720" rtlCol="0" anchor="b"/>
          <a:lstStyle>
            <a:lvl1pPr algn="r">
              <a:defRPr sz="1200"/>
            </a:lvl1pPr>
          </a:lstStyle>
          <a:p>
            <a:fld id="{E188D7A0-20C3-4659-85DC-FFD5BE51AA73}" type="slidenum">
              <a:rPr lang="en-GB" smtClean="0"/>
              <a:t>‹#›</a:t>
            </a:fld>
            <a:endParaRPr lang="en-GB"/>
          </a:p>
        </p:txBody>
      </p:sp>
    </p:spTree>
    <p:extLst>
      <p:ext uri="{BB962C8B-B14F-4D97-AF65-F5344CB8AC3E}">
        <p14:creationId xmlns:p14="http://schemas.microsoft.com/office/powerpoint/2010/main" val="364779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docs.oracle.com/javase/tutorial/essential/concurrency/examples/Counter.java" TargetMode="External"/><Relationship Id="rId4" Type="http://schemas.openxmlformats.org/officeDocument/2006/relationships/hyperlink" Target="http://docs.oracle.com/javase/tutorial/essential/concurrency/examples/SynchronizedCounter.java" TargetMode="External"/><Relationship Id="rId5" Type="http://schemas.openxmlformats.org/officeDocument/2006/relationships/hyperlink" Target="http://docs.oracle.com/javase/tutorial/essential/concurrency/examples/AtomicCounter.java" TargetMode="External"/><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Run FamilyAccount in the E:clientserver/threads (account,cardholder,familyAccount)</a:t>
            </a:r>
          </a:p>
          <a:p>
            <a:endParaRPr lang="en-GB"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fld id="{C822A0EC-AF62-4710-981D-CA144DCC3913}" type="slidenum">
              <a:rPr lang="en-US" sz="1200" smtClean="0"/>
              <a:pPr eaLnBrk="1" hangingPunct="1"/>
              <a:t>8</a:t>
            </a:fld>
            <a:endParaRPr lang="en-US" sz="1200" smtClean="0"/>
          </a:p>
        </p:txBody>
      </p:sp>
    </p:spTree>
    <p:extLst>
      <p:ext uri="{BB962C8B-B14F-4D97-AF65-F5344CB8AC3E}">
        <p14:creationId xmlns:p14="http://schemas.microsoft.com/office/powerpoint/2010/main" val="3436995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Use this idiom with extreme care. You must be absolutely sure that it really is safe to interleave access of the affected fields.</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24</a:t>
            </a:fld>
            <a:endParaRPr lang="en-GB"/>
          </a:p>
        </p:txBody>
      </p:sp>
    </p:spTree>
    <p:extLst>
      <p:ext uri="{BB962C8B-B14F-4D97-AF65-F5344CB8AC3E}">
        <p14:creationId xmlns:p14="http://schemas.microsoft.com/office/powerpoint/2010/main" val="1622587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Locks offer two primary features: </a:t>
            </a:r>
            <a:r>
              <a:rPr lang="en-GB" sz="1200" b="0" i="1" kern="1200" dirty="0" smtClean="0">
                <a:solidFill>
                  <a:schemeClr val="tx1"/>
                </a:solidFill>
                <a:effectLst/>
                <a:latin typeface="+mn-lt"/>
                <a:ea typeface="+mn-ea"/>
                <a:cs typeface="+mn-cs"/>
              </a:rPr>
              <a:t>mutual exclusion</a:t>
            </a:r>
            <a:r>
              <a:rPr lang="en-GB" sz="1200" b="0" i="0" kern="1200" dirty="0" smtClean="0">
                <a:solidFill>
                  <a:schemeClr val="tx1"/>
                </a:solidFill>
                <a:effectLst/>
                <a:latin typeface="+mn-lt"/>
                <a:ea typeface="+mn-ea"/>
                <a:cs typeface="+mn-cs"/>
              </a:rPr>
              <a:t> and </a:t>
            </a:r>
            <a:r>
              <a:rPr lang="en-GB" sz="1200" b="0" i="1" kern="1200" dirty="0" smtClean="0">
                <a:solidFill>
                  <a:schemeClr val="tx1"/>
                </a:solidFill>
                <a:effectLst/>
                <a:latin typeface="+mn-lt"/>
                <a:ea typeface="+mn-ea"/>
                <a:cs typeface="+mn-cs"/>
              </a:rPr>
              <a:t>visibility</a:t>
            </a:r>
            <a:r>
              <a:rPr lang="en-GB" sz="1200" b="0" i="0" kern="1200" dirty="0" smtClean="0">
                <a:solidFill>
                  <a:schemeClr val="tx1"/>
                </a:solidFill>
                <a:effectLst/>
                <a:latin typeface="+mn-lt"/>
                <a:ea typeface="+mn-ea"/>
                <a:cs typeface="+mn-cs"/>
              </a:rPr>
              <a:t>. Mutual exclusion means that only one thread at a time may hold a given lock, and this property can be used to implement protocols for coordinating access to shared data such that only one thread at a time will be using the shared data. Visibility is more subtle and has to do with ensuring that changes made to shared data prior to releasing a lock are made visible to another thread that subsequently acquires that lock -- without the visibility guarantees provided by synchronization, threads could see stale or inconsistent values for shared variables, which could cause a host of serious problems.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CPUs don't always write data to memory in the order it was updated.</a:t>
            </a:r>
          </a:p>
          <a:p>
            <a:r>
              <a:rPr lang="en-GB" sz="1200" b="0" i="1" kern="1200" dirty="0" smtClean="0">
                <a:solidFill>
                  <a:schemeClr val="tx1"/>
                </a:solidFill>
                <a:effectLst/>
                <a:latin typeface="+mn-lt"/>
                <a:ea typeface="+mn-ea"/>
                <a:cs typeface="+mn-cs"/>
              </a:rPr>
              <a:t>Thread visibility problems</a:t>
            </a:r>
            <a:r>
              <a:rPr lang="en-GB" sz="1200" b="0" i="0" kern="1200" dirty="0" smtClean="0">
                <a:solidFill>
                  <a:schemeClr val="tx1"/>
                </a:solidFill>
                <a:effectLst/>
                <a:latin typeface="+mn-lt"/>
                <a:ea typeface="+mn-ea"/>
                <a:cs typeface="+mn-cs"/>
              </a:rPr>
              <a:t> may occur in a code that isn't properly synchronized according to the java memory model. Due to compiler &amp; hardware optimizations, writes by one thread aren't always visible by reads of another thread. The Java Memory Model is a formal model that makes the rules of "properly synchronized" clear, so that programmers can avoid thread visibility problems.</a:t>
            </a:r>
          </a:p>
          <a:p>
            <a:r>
              <a:rPr lang="en-GB" sz="1200" b="0" i="0" kern="1200" dirty="0" smtClean="0">
                <a:solidFill>
                  <a:schemeClr val="tx1"/>
                </a:solidFill>
                <a:effectLst/>
                <a:latin typeface="+mn-lt"/>
                <a:ea typeface="+mn-ea"/>
                <a:cs typeface="+mn-cs"/>
              </a:rPr>
              <a:t>use of volatile keyword also prevents compiler or JVM from reordering of code</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1" kern="1200" dirty="0" smtClean="0">
                <a:solidFill>
                  <a:schemeClr val="tx1"/>
                </a:solidFill>
                <a:effectLst/>
                <a:latin typeface="+mn-lt"/>
                <a:ea typeface="+mn-ea"/>
                <a:cs typeface="+mn-cs"/>
              </a:rPr>
              <a:t>Happens-before</a:t>
            </a:r>
            <a:r>
              <a:rPr lang="en-GB" sz="1200" b="0" i="0" kern="1200" dirty="0" smtClean="0">
                <a:solidFill>
                  <a:schemeClr val="tx1"/>
                </a:solidFill>
                <a:effectLst/>
                <a:latin typeface="+mn-lt"/>
                <a:ea typeface="+mn-ea"/>
                <a:cs typeface="+mn-cs"/>
              </a:rPr>
              <a:t> is a relation defined in that model, and it refers to specific executions. A write W that is proven to be </a:t>
            </a:r>
            <a:r>
              <a:rPr lang="en-GB" sz="1200" b="0" i="1" kern="1200" dirty="0" smtClean="0">
                <a:solidFill>
                  <a:schemeClr val="tx1"/>
                </a:solidFill>
                <a:effectLst/>
                <a:latin typeface="+mn-lt"/>
                <a:ea typeface="+mn-ea"/>
                <a:cs typeface="+mn-cs"/>
              </a:rPr>
              <a:t>happens-before</a:t>
            </a:r>
            <a:r>
              <a:rPr lang="en-GB" sz="1200" b="0" i="0" kern="1200" dirty="0" smtClean="0">
                <a:solidFill>
                  <a:schemeClr val="tx1"/>
                </a:solidFill>
                <a:effectLst/>
                <a:latin typeface="+mn-lt"/>
                <a:ea typeface="+mn-ea"/>
                <a:cs typeface="+mn-cs"/>
              </a:rPr>
              <a:t> a read R is guaranteed to be visible by that read, assuming that there's no other interfering write (i.e. one with no happens-before relation with the read, or one happening between them according to that relation).</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25</a:t>
            </a:fld>
            <a:endParaRPr lang="en-GB"/>
          </a:p>
        </p:txBody>
      </p:sp>
    </p:spTree>
    <p:extLst>
      <p:ext uri="{BB962C8B-B14F-4D97-AF65-F5344CB8AC3E}">
        <p14:creationId xmlns:p14="http://schemas.microsoft.com/office/powerpoint/2010/main" val="192893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To see how this package might be used, let's return to the </a:t>
            </a:r>
            <a:r>
              <a:rPr lang="en-GB" sz="1200" b="0" i="0" u="none" strike="noStrike" kern="1200" dirty="0" smtClean="0">
                <a:solidFill>
                  <a:schemeClr val="tx1"/>
                </a:solidFill>
                <a:effectLst/>
                <a:latin typeface="+mn-lt"/>
                <a:ea typeface="+mn-ea"/>
                <a:cs typeface="+mn-cs"/>
                <a:hlinkClick r:id="rId3"/>
              </a:rPr>
              <a:t>Counter</a:t>
            </a:r>
            <a:r>
              <a:rPr lang="en-GB" sz="1200" b="0" i="0" kern="1200" dirty="0" smtClean="0">
                <a:solidFill>
                  <a:schemeClr val="tx1"/>
                </a:solidFill>
                <a:effectLst/>
                <a:latin typeface="+mn-lt"/>
                <a:ea typeface="+mn-ea"/>
                <a:cs typeface="+mn-cs"/>
              </a:rPr>
              <a:t> class we originally used to demonstrate thread interference:</a:t>
            </a:r>
          </a:p>
          <a:p>
            <a:r>
              <a:rPr lang="en-GB" sz="1200" b="0" i="0" kern="1200" dirty="0" smtClean="0">
                <a:solidFill>
                  <a:schemeClr val="tx1"/>
                </a:solidFill>
                <a:effectLst/>
                <a:latin typeface="+mn-lt"/>
                <a:ea typeface="+mn-ea"/>
                <a:cs typeface="+mn-cs"/>
              </a:rPr>
              <a:t>class Counter { private </a:t>
            </a:r>
            <a:r>
              <a:rPr lang="en-GB" sz="1200" b="0" i="0" kern="1200" dirty="0" err="1" smtClean="0">
                <a:solidFill>
                  <a:schemeClr val="tx1"/>
                </a:solidFill>
                <a:effectLst/>
                <a:latin typeface="+mn-lt"/>
                <a:ea typeface="+mn-ea"/>
                <a:cs typeface="+mn-cs"/>
              </a:rPr>
              <a:t>int</a:t>
            </a:r>
            <a:r>
              <a:rPr lang="en-GB" sz="1200" b="0" i="0" kern="1200" dirty="0" smtClean="0">
                <a:solidFill>
                  <a:schemeClr val="tx1"/>
                </a:solidFill>
                <a:effectLst/>
                <a:latin typeface="+mn-lt"/>
                <a:ea typeface="+mn-ea"/>
                <a:cs typeface="+mn-cs"/>
              </a:rPr>
              <a:t> c = 0; public void increment() { </a:t>
            </a:r>
            <a:r>
              <a:rPr lang="en-GB" sz="1200" b="0" i="0" kern="1200" dirty="0" err="1" smtClean="0">
                <a:solidFill>
                  <a:schemeClr val="tx1"/>
                </a:solidFill>
                <a:effectLst/>
                <a:latin typeface="+mn-lt"/>
                <a:ea typeface="+mn-ea"/>
                <a:cs typeface="+mn-cs"/>
              </a:rPr>
              <a:t>c++</a:t>
            </a:r>
            <a:r>
              <a:rPr lang="en-GB" sz="1200" b="0" i="0" kern="1200" dirty="0" smtClean="0">
                <a:solidFill>
                  <a:schemeClr val="tx1"/>
                </a:solidFill>
                <a:effectLst/>
                <a:latin typeface="+mn-lt"/>
                <a:ea typeface="+mn-ea"/>
                <a:cs typeface="+mn-cs"/>
              </a:rPr>
              <a:t>; } public void decrement() { c--; } public </a:t>
            </a:r>
            <a:r>
              <a:rPr lang="en-GB" sz="1200" b="0" i="0" kern="1200" dirty="0" err="1" smtClean="0">
                <a:solidFill>
                  <a:schemeClr val="tx1"/>
                </a:solidFill>
                <a:effectLst/>
                <a:latin typeface="+mn-lt"/>
                <a:ea typeface="+mn-ea"/>
                <a:cs typeface="+mn-cs"/>
              </a:rPr>
              <a:t>int</a:t>
            </a:r>
            <a:r>
              <a:rPr lang="en-GB" sz="1200" b="0" i="0" kern="1200" dirty="0" smtClean="0">
                <a:solidFill>
                  <a:schemeClr val="tx1"/>
                </a:solidFill>
                <a:effectLst/>
                <a:latin typeface="+mn-lt"/>
                <a:ea typeface="+mn-ea"/>
                <a:cs typeface="+mn-cs"/>
              </a:rPr>
              <a:t> value() { return c; } } </a:t>
            </a:r>
          </a:p>
          <a:p>
            <a:r>
              <a:rPr lang="en-GB" sz="1200" b="0" i="0" kern="1200" dirty="0" smtClean="0">
                <a:solidFill>
                  <a:schemeClr val="tx1"/>
                </a:solidFill>
                <a:effectLst/>
                <a:latin typeface="+mn-lt"/>
                <a:ea typeface="+mn-ea"/>
                <a:cs typeface="+mn-cs"/>
              </a:rPr>
              <a:t>One way to make Counter safe from thread interference is to make its methods synchronized, as in </a:t>
            </a:r>
            <a:r>
              <a:rPr lang="en-GB" sz="1200" b="0" i="0" u="none" strike="noStrike" kern="1200" dirty="0" err="1" smtClean="0">
                <a:solidFill>
                  <a:schemeClr val="tx1"/>
                </a:solidFill>
                <a:effectLst/>
                <a:latin typeface="+mn-lt"/>
                <a:ea typeface="+mn-ea"/>
                <a:cs typeface="+mn-cs"/>
                <a:hlinkClick r:id="rId4"/>
              </a:rPr>
              <a:t>SynchronizedCounter</a:t>
            </a:r>
            <a:r>
              <a:rPr lang="en-GB" sz="1200" b="0" i="0" kern="1200" dirty="0" smtClean="0">
                <a:solidFill>
                  <a:schemeClr val="tx1"/>
                </a:solidFill>
                <a:effectLst/>
                <a:latin typeface="+mn-lt"/>
                <a:ea typeface="+mn-ea"/>
                <a:cs typeface="+mn-cs"/>
              </a:rPr>
              <a:t>:</a:t>
            </a:r>
          </a:p>
          <a:p>
            <a:r>
              <a:rPr lang="en-GB" sz="1200" b="0" i="0" kern="1200" dirty="0" smtClean="0">
                <a:solidFill>
                  <a:schemeClr val="tx1"/>
                </a:solidFill>
                <a:effectLst/>
                <a:latin typeface="+mn-lt"/>
                <a:ea typeface="+mn-ea"/>
                <a:cs typeface="+mn-cs"/>
              </a:rPr>
              <a:t>class </a:t>
            </a:r>
            <a:r>
              <a:rPr lang="en-GB" sz="1200" b="0" i="0" kern="1200" dirty="0" err="1" smtClean="0">
                <a:solidFill>
                  <a:schemeClr val="tx1"/>
                </a:solidFill>
                <a:effectLst/>
                <a:latin typeface="+mn-lt"/>
                <a:ea typeface="+mn-ea"/>
                <a:cs typeface="+mn-cs"/>
              </a:rPr>
              <a:t>SynchronizedCounter</a:t>
            </a:r>
            <a:r>
              <a:rPr lang="en-GB" sz="1200" b="0" i="0" kern="1200" dirty="0" smtClean="0">
                <a:solidFill>
                  <a:schemeClr val="tx1"/>
                </a:solidFill>
                <a:effectLst/>
                <a:latin typeface="+mn-lt"/>
                <a:ea typeface="+mn-ea"/>
                <a:cs typeface="+mn-cs"/>
              </a:rPr>
              <a:t> { private </a:t>
            </a:r>
            <a:r>
              <a:rPr lang="en-GB" sz="1200" b="0" i="0" kern="1200" dirty="0" err="1" smtClean="0">
                <a:solidFill>
                  <a:schemeClr val="tx1"/>
                </a:solidFill>
                <a:effectLst/>
                <a:latin typeface="+mn-lt"/>
                <a:ea typeface="+mn-ea"/>
                <a:cs typeface="+mn-cs"/>
              </a:rPr>
              <a:t>int</a:t>
            </a:r>
            <a:r>
              <a:rPr lang="en-GB" sz="1200" b="0" i="0" kern="1200" dirty="0" smtClean="0">
                <a:solidFill>
                  <a:schemeClr val="tx1"/>
                </a:solidFill>
                <a:effectLst/>
                <a:latin typeface="+mn-lt"/>
                <a:ea typeface="+mn-ea"/>
                <a:cs typeface="+mn-cs"/>
              </a:rPr>
              <a:t> c = 0; public synchronized void increment() { </a:t>
            </a:r>
            <a:r>
              <a:rPr lang="en-GB" sz="1200" b="0" i="0" kern="1200" dirty="0" err="1" smtClean="0">
                <a:solidFill>
                  <a:schemeClr val="tx1"/>
                </a:solidFill>
                <a:effectLst/>
                <a:latin typeface="+mn-lt"/>
                <a:ea typeface="+mn-ea"/>
                <a:cs typeface="+mn-cs"/>
              </a:rPr>
              <a:t>c++</a:t>
            </a:r>
            <a:r>
              <a:rPr lang="en-GB" sz="1200" b="0" i="0" kern="1200" dirty="0" smtClean="0">
                <a:solidFill>
                  <a:schemeClr val="tx1"/>
                </a:solidFill>
                <a:effectLst/>
                <a:latin typeface="+mn-lt"/>
                <a:ea typeface="+mn-ea"/>
                <a:cs typeface="+mn-cs"/>
              </a:rPr>
              <a:t>; } public synchronized void decrement() { c--; } public synchronized </a:t>
            </a:r>
            <a:r>
              <a:rPr lang="en-GB" sz="1200" b="0" i="0" kern="1200" dirty="0" err="1" smtClean="0">
                <a:solidFill>
                  <a:schemeClr val="tx1"/>
                </a:solidFill>
                <a:effectLst/>
                <a:latin typeface="+mn-lt"/>
                <a:ea typeface="+mn-ea"/>
                <a:cs typeface="+mn-cs"/>
              </a:rPr>
              <a:t>int</a:t>
            </a:r>
            <a:r>
              <a:rPr lang="en-GB" sz="1200" b="0" i="0" kern="1200" dirty="0" smtClean="0">
                <a:solidFill>
                  <a:schemeClr val="tx1"/>
                </a:solidFill>
                <a:effectLst/>
                <a:latin typeface="+mn-lt"/>
                <a:ea typeface="+mn-ea"/>
                <a:cs typeface="+mn-cs"/>
              </a:rPr>
              <a:t> value() { return c; } } </a:t>
            </a:r>
          </a:p>
          <a:p>
            <a:r>
              <a:rPr lang="en-GB" sz="1200" b="0" i="0" kern="1200" dirty="0" smtClean="0">
                <a:solidFill>
                  <a:schemeClr val="tx1"/>
                </a:solidFill>
                <a:effectLst/>
                <a:latin typeface="+mn-lt"/>
                <a:ea typeface="+mn-ea"/>
                <a:cs typeface="+mn-cs"/>
              </a:rPr>
              <a:t>For this simple class, synchronization is an acceptable solution. But for a more complicated class, we might want to avoid the </a:t>
            </a:r>
            <a:r>
              <a:rPr lang="en-GB" sz="1200" b="0" i="0" kern="1200" dirty="0" err="1" smtClean="0">
                <a:solidFill>
                  <a:schemeClr val="tx1"/>
                </a:solidFill>
                <a:effectLst/>
                <a:latin typeface="+mn-lt"/>
                <a:ea typeface="+mn-ea"/>
                <a:cs typeface="+mn-cs"/>
              </a:rPr>
              <a:t>liveness</a:t>
            </a:r>
            <a:r>
              <a:rPr lang="en-GB" sz="1200" b="0" i="0" kern="1200" dirty="0" smtClean="0">
                <a:solidFill>
                  <a:schemeClr val="tx1"/>
                </a:solidFill>
                <a:effectLst/>
                <a:latin typeface="+mn-lt"/>
                <a:ea typeface="+mn-ea"/>
                <a:cs typeface="+mn-cs"/>
              </a:rPr>
              <a:t> impact of unnecessary synchronization. Replacing the </a:t>
            </a:r>
            <a:r>
              <a:rPr lang="en-GB" sz="1200" b="0" i="0" kern="1200" dirty="0" err="1" smtClean="0">
                <a:solidFill>
                  <a:schemeClr val="tx1"/>
                </a:solidFill>
                <a:effectLst/>
                <a:latin typeface="+mn-lt"/>
                <a:ea typeface="+mn-ea"/>
                <a:cs typeface="+mn-cs"/>
              </a:rPr>
              <a:t>int</a:t>
            </a:r>
            <a:r>
              <a:rPr lang="en-GB" sz="1200" b="0" i="0" kern="1200" dirty="0" smtClean="0">
                <a:solidFill>
                  <a:schemeClr val="tx1"/>
                </a:solidFill>
                <a:effectLst/>
                <a:latin typeface="+mn-lt"/>
                <a:ea typeface="+mn-ea"/>
                <a:cs typeface="+mn-cs"/>
              </a:rPr>
              <a:t> field with an </a:t>
            </a:r>
            <a:r>
              <a:rPr lang="en-GB" sz="1200" b="0" i="0" kern="1200" dirty="0" err="1" smtClean="0">
                <a:solidFill>
                  <a:schemeClr val="tx1"/>
                </a:solidFill>
                <a:effectLst/>
                <a:latin typeface="+mn-lt"/>
                <a:ea typeface="+mn-ea"/>
                <a:cs typeface="+mn-cs"/>
              </a:rPr>
              <a:t>AtomicInteger</a:t>
            </a:r>
            <a:r>
              <a:rPr lang="en-GB" sz="1200" b="0" i="0" kern="1200" dirty="0" smtClean="0">
                <a:solidFill>
                  <a:schemeClr val="tx1"/>
                </a:solidFill>
                <a:effectLst/>
                <a:latin typeface="+mn-lt"/>
                <a:ea typeface="+mn-ea"/>
                <a:cs typeface="+mn-cs"/>
              </a:rPr>
              <a:t> allows us to prevent thread interference without resorting to synchronization, as </a:t>
            </a:r>
            <a:r>
              <a:rPr lang="en-GB" sz="1200" b="0" i="0" kern="1200" dirty="0" err="1" smtClean="0">
                <a:solidFill>
                  <a:schemeClr val="tx1"/>
                </a:solidFill>
                <a:effectLst/>
                <a:latin typeface="+mn-lt"/>
                <a:ea typeface="+mn-ea"/>
                <a:cs typeface="+mn-cs"/>
              </a:rPr>
              <a:t>in</a:t>
            </a:r>
            <a:r>
              <a:rPr lang="en-GB" sz="1200" b="0" i="0" u="none" strike="noStrike" kern="1200" dirty="0" err="1" smtClean="0">
                <a:solidFill>
                  <a:schemeClr val="tx1"/>
                </a:solidFill>
                <a:effectLst/>
                <a:latin typeface="+mn-lt"/>
                <a:ea typeface="+mn-ea"/>
                <a:cs typeface="+mn-cs"/>
                <a:hlinkClick r:id="rId5"/>
              </a:rPr>
              <a:t>AtomicCounter</a:t>
            </a:r>
            <a:r>
              <a:rPr lang="en-GB" sz="1200" b="0" i="0" kern="1200" dirty="0" smtClean="0">
                <a:solidFill>
                  <a:schemeClr val="tx1"/>
                </a:solidFill>
                <a:effectLst/>
                <a:latin typeface="+mn-lt"/>
                <a:ea typeface="+mn-ea"/>
                <a:cs typeface="+mn-cs"/>
              </a:rPr>
              <a:t>:</a:t>
            </a:r>
          </a:p>
          <a:p>
            <a:r>
              <a:rPr lang="en-GB" sz="1200" b="0" i="0" kern="1200" dirty="0" smtClean="0">
                <a:solidFill>
                  <a:schemeClr val="tx1"/>
                </a:solidFill>
                <a:effectLst/>
                <a:latin typeface="+mn-lt"/>
                <a:ea typeface="+mn-ea"/>
                <a:cs typeface="+mn-cs"/>
              </a:rPr>
              <a:t>import </a:t>
            </a:r>
            <a:r>
              <a:rPr lang="en-GB" sz="1200" b="0" i="0" kern="1200" dirty="0" err="1" smtClean="0">
                <a:solidFill>
                  <a:schemeClr val="tx1"/>
                </a:solidFill>
                <a:effectLst/>
                <a:latin typeface="+mn-lt"/>
                <a:ea typeface="+mn-ea"/>
                <a:cs typeface="+mn-cs"/>
              </a:rPr>
              <a:t>java.util.concurrent.atomic.AtomicInteger</a:t>
            </a:r>
            <a:r>
              <a:rPr lang="en-GB" sz="1200" b="0" i="0" kern="1200" dirty="0" smtClean="0">
                <a:solidFill>
                  <a:schemeClr val="tx1"/>
                </a:solidFill>
                <a:effectLst/>
                <a:latin typeface="+mn-lt"/>
                <a:ea typeface="+mn-ea"/>
                <a:cs typeface="+mn-cs"/>
              </a:rPr>
              <a:t>; class </a:t>
            </a:r>
            <a:r>
              <a:rPr lang="en-GB" sz="1200" b="0" i="0" kern="1200" dirty="0" err="1" smtClean="0">
                <a:solidFill>
                  <a:schemeClr val="tx1"/>
                </a:solidFill>
                <a:effectLst/>
                <a:latin typeface="+mn-lt"/>
                <a:ea typeface="+mn-ea"/>
                <a:cs typeface="+mn-cs"/>
              </a:rPr>
              <a:t>AtomicCounter</a:t>
            </a:r>
            <a:r>
              <a:rPr lang="en-GB" sz="1200" b="0" i="0" kern="1200" dirty="0" smtClean="0">
                <a:solidFill>
                  <a:schemeClr val="tx1"/>
                </a:solidFill>
                <a:effectLst/>
                <a:latin typeface="+mn-lt"/>
                <a:ea typeface="+mn-ea"/>
                <a:cs typeface="+mn-cs"/>
              </a:rPr>
              <a:t> { private </a:t>
            </a:r>
            <a:r>
              <a:rPr lang="en-GB" sz="1200" b="0" i="0" kern="1200" dirty="0" err="1" smtClean="0">
                <a:solidFill>
                  <a:schemeClr val="tx1"/>
                </a:solidFill>
                <a:effectLst/>
                <a:latin typeface="+mn-lt"/>
                <a:ea typeface="+mn-ea"/>
                <a:cs typeface="+mn-cs"/>
              </a:rPr>
              <a:t>AtomicInteger</a:t>
            </a:r>
            <a:r>
              <a:rPr lang="en-GB" sz="1200" b="0" i="0" kern="1200" dirty="0" smtClean="0">
                <a:solidFill>
                  <a:schemeClr val="tx1"/>
                </a:solidFill>
                <a:effectLst/>
                <a:latin typeface="+mn-lt"/>
                <a:ea typeface="+mn-ea"/>
                <a:cs typeface="+mn-cs"/>
              </a:rPr>
              <a:t> c = new </a:t>
            </a:r>
            <a:r>
              <a:rPr lang="en-GB" sz="1200" b="0" i="0" kern="1200" dirty="0" err="1" smtClean="0">
                <a:solidFill>
                  <a:schemeClr val="tx1"/>
                </a:solidFill>
                <a:effectLst/>
                <a:latin typeface="+mn-lt"/>
                <a:ea typeface="+mn-ea"/>
                <a:cs typeface="+mn-cs"/>
              </a:rPr>
              <a:t>AtomicInteger</a:t>
            </a:r>
            <a:r>
              <a:rPr lang="en-GB" sz="1200" b="0" i="0" kern="1200" dirty="0" smtClean="0">
                <a:solidFill>
                  <a:schemeClr val="tx1"/>
                </a:solidFill>
                <a:effectLst/>
                <a:latin typeface="+mn-lt"/>
                <a:ea typeface="+mn-ea"/>
                <a:cs typeface="+mn-cs"/>
              </a:rPr>
              <a:t>(0); public void increment() { </a:t>
            </a:r>
            <a:r>
              <a:rPr lang="en-GB" sz="1200" b="0" i="0" kern="1200" dirty="0" err="1" smtClean="0">
                <a:solidFill>
                  <a:schemeClr val="tx1"/>
                </a:solidFill>
                <a:effectLst/>
                <a:latin typeface="+mn-lt"/>
                <a:ea typeface="+mn-ea"/>
                <a:cs typeface="+mn-cs"/>
              </a:rPr>
              <a:t>c.incrementAndGet</a:t>
            </a:r>
            <a:r>
              <a:rPr lang="en-GB" sz="1200" b="0" i="0" kern="1200" dirty="0" smtClean="0">
                <a:solidFill>
                  <a:schemeClr val="tx1"/>
                </a:solidFill>
                <a:effectLst/>
                <a:latin typeface="+mn-lt"/>
                <a:ea typeface="+mn-ea"/>
                <a:cs typeface="+mn-cs"/>
              </a:rPr>
              <a:t>(); } public void decrement() { </a:t>
            </a:r>
            <a:r>
              <a:rPr lang="en-GB" sz="1200" b="0" i="0" kern="1200" dirty="0" err="1" smtClean="0">
                <a:solidFill>
                  <a:schemeClr val="tx1"/>
                </a:solidFill>
                <a:effectLst/>
                <a:latin typeface="+mn-lt"/>
                <a:ea typeface="+mn-ea"/>
                <a:cs typeface="+mn-cs"/>
              </a:rPr>
              <a:t>c.decrementAndGet</a:t>
            </a:r>
            <a:r>
              <a:rPr lang="en-GB" sz="1200" b="0" i="0" kern="1200" dirty="0" smtClean="0">
                <a:solidFill>
                  <a:schemeClr val="tx1"/>
                </a:solidFill>
                <a:effectLst/>
                <a:latin typeface="+mn-lt"/>
                <a:ea typeface="+mn-ea"/>
                <a:cs typeface="+mn-cs"/>
              </a:rPr>
              <a:t>(); } public </a:t>
            </a:r>
            <a:r>
              <a:rPr lang="en-GB" sz="1200" b="0" i="0" kern="1200" dirty="0" err="1" smtClean="0">
                <a:solidFill>
                  <a:schemeClr val="tx1"/>
                </a:solidFill>
                <a:effectLst/>
                <a:latin typeface="+mn-lt"/>
                <a:ea typeface="+mn-ea"/>
                <a:cs typeface="+mn-cs"/>
              </a:rPr>
              <a:t>int</a:t>
            </a:r>
            <a:r>
              <a:rPr lang="en-GB" sz="1200" b="0" i="0" kern="1200" dirty="0" smtClean="0">
                <a:solidFill>
                  <a:schemeClr val="tx1"/>
                </a:solidFill>
                <a:effectLst/>
                <a:latin typeface="+mn-lt"/>
                <a:ea typeface="+mn-ea"/>
                <a:cs typeface="+mn-cs"/>
              </a:rPr>
              <a:t> value() { return </a:t>
            </a:r>
            <a:r>
              <a:rPr lang="en-GB" sz="1200" b="0" i="0" kern="1200" dirty="0" err="1" smtClean="0">
                <a:solidFill>
                  <a:schemeClr val="tx1"/>
                </a:solidFill>
                <a:effectLst/>
                <a:latin typeface="+mn-lt"/>
                <a:ea typeface="+mn-ea"/>
                <a:cs typeface="+mn-cs"/>
              </a:rPr>
              <a:t>c.get</a:t>
            </a:r>
            <a:r>
              <a:rPr lang="en-GB" sz="1200" b="0" i="0" kern="1200" dirty="0" smtClean="0">
                <a:solidFill>
                  <a:schemeClr val="tx1"/>
                </a:solidFill>
                <a:effectLst/>
                <a:latin typeface="+mn-lt"/>
                <a:ea typeface="+mn-ea"/>
                <a:cs typeface="+mn-cs"/>
              </a:rPr>
              <a:t>(); } }</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88D7A0-20C3-4659-85DC-FFD5BE51AA73}" type="slidenum">
              <a:rPr lang="en-GB" smtClean="0"/>
              <a:t>26</a:t>
            </a:fld>
            <a:endParaRPr lang="en-GB"/>
          </a:p>
        </p:txBody>
      </p:sp>
    </p:spTree>
    <p:extLst>
      <p:ext uri="{BB962C8B-B14F-4D97-AF65-F5344CB8AC3E}">
        <p14:creationId xmlns:p14="http://schemas.microsoft.com/office/powerpoint/2010/main" val="2010416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The deadlock is occurring because the following method calls occur:</a:t>
            </a:r>
          </a:p>
          <a:p>
            <a:pPr fontAlgn="base"/>
            <a:r>
              <a:rPr lang="en-GB" sz="1200" b="0" i="0" kern="1200" dirty="0" smtClean="0">
                <a:solidFill>
                  <a:schemeClr val="tx1"/>
                </a:solidFill>
                <a:effectLst/>
                <a:latin typeface="+mn-lt"/>
                <a:ea typeface="+mn-ea"/>
                <a:cs typeface="+mn-cs"/>
              </a:rPr>
              <a:t>Alphonse calls bow(), getting Alphonse/bow lock</a:t>
            </a:r>
          </a:p>
          <a:p>
            <a:pPr fontAlgn="base"/>
            <a:r>
              <a:rPr lang="en-GB" sz="1200" b="0" i="0" kern="1200" dirty="0" smtClean="0">
                <a:solidFill>
                  <a:schemeClr val="tx1"/>
                </a:solidFill>
                <a:effectLst/>
                <a:latin typeface="+mn-lt"/>
                <a:ea typeface="+mn-ea"/>
                <a:cs typeface="+mn-cs"/>
              </a:rPr>
              <a:t>Gaston calls bow(), getting Gaston/bow lock</a:t>
            </a:r>
          </a:p>
          <a:p>
            <a:pPr fontAlgn="base"/>
            <a:r>
              <a:rPr lang="en-GB" sz="1200" b="0" i="0" kern="1200" dirty="0" smtClean="0">
                <a:solidFill>
                  <a:schemeClr val="tx1"/>
                </a:solidFill>
                <a:effectLst/>
                <a:latin typeface="+mn-lt"/>
                <a:ea typeface="+mn-ea"/>
                <a:cs typeface="+mn-cs"/>
              </a:rPr>
              <a:t>Alphonse tells Gaston to </a:t>
            </a:r>
            <a:r>
              <a:rPr lang="en-GB" sz="1200" b="0" i="0" kern="1200" dirty="0" err="1" smtClean="0">
                <a:solidFill>
                  <a:schemeClr val="tx1"/>
                </a:solidFill>
                <a:effectLst/>
                <a:latin typeface="+mn-lt"/>
                <a:ea typeface="+mn-ea"/>
                <a:cs typeface="+mn-cs"/>
              </a:rPr>
              <a:t>bowBack</a:t>
            </a:r>
            <a:r>
              <a:rPr lang="en-GB" sz="1200" b="0" i="0" kern="1200" dirty="0" smtClean="0">
                <a:solidFill>
                  <a:schemeClr val="tx1"/>
                </a:solidFill>
                <a:effectLst/>
                <a:latin typeface="+mn-lt"/>
                <a:ea typeface="+mn-ea"/>
                <a:cs typeface="+mn-cs"/>
              </a:rPr>
              <a:t>(), and waits for Gaston to complete that action</a:t>
            </a:r>
          </a:p>
          <a:p>
            <a:pPr fontAlgn="base"/>
            <a:r>
              <a:rPr lang="en-GB" sz="1200" b="0" i="0" kern="1200" dirty="0" smtClean="0">
                <a:solidFill>
                  <a:schemeClr val="tx1"/>
                </a:solidFill>
                <a:effectLst/>
                <a:latin typeface="+mn-lt"/>
                <a:ea typeface="+mn-ea"/>
                <a:cs typeface="+mn-cs"/>
              </a:rPr>
              <a:t>Gaston tells Alphonse to </a:t>
            </a:r>
            <a:r>
              <a:rPr lang="en-GB" sz="1200" b="0" i="0" kern="1200" dirty="0" err="1" smtClean="0">
                <a:solidFill>
                  <a:schemeClr val="tx1"/>
                </a:solidFill>
                <a:effectLst/>
                <a:latin typeface="+mn-lt"/>
                <a:ea typeface="+mn-ea"/>
                <a:cs typeface="+mn-cs"/>
              </a:rPr>
              <a:t>bowBack</a:t>
            </a:r>
            <a:r>
              <a:rPr lang="en-GB" sz="1200" b="0" i="0" kern="1200" dirty="0" smtClean="0">
                <a:solidFill>
                  <a:schemeClr val="tx1"/>
                </a:solidFill>
                <a:effectLst/>
                <a:latin typeface="+mn-lt"/>
                <a:ea typeface="+mn-ea"/>
                <a:cs typeface="+mn-cs"/>
              </a:rPr>
              <a:t>(), and waits for Alphonse to complete that action.</a:t>
            </a:r>
          </a:p>
          <a:p>
            <a:pPr fontAlgn="base"/>
            <a:r>
              <a:rPr lang="en-GB" sz="1200" b="0" i="0" kern="1200" dirty="0" smtClean="0">
                <a:solidFill>
                  <a:schemeClr val="tx1"/>
                </a:solidFill>
                <a:effectLst/>
                <a:latin typeface="+mn-lt"/>
                <a:ea typeface="+mn-ea"/>
                <a:cs typeface="+mn-cs"/>
              </a:rPr>
              <a:t>thus, both are waiting for the other to finish </a:t>
            </a:r>
            <a:r>
              <a:rPr lang="en-GB" sz="1200" b="0" i="0" kern="1200" dirty="0" err="1" smtClean="0">
                <a:solidFill>
                  <a:schemeClr val="tx1"/>
                </a:solidFill>
                <a:effectLst/>
                <a:latin typeface="+mn-lt"/>
                <a:ea typeface="+mn-ea"/>
                <a:cs typeface="+mn-cs"/>
              </a:rPr>
              <a:t>bowBack</a:t>
            </a:r>
            <a:r>
              <a:rPr lang="en-GB" sz="1200" b="0" i="0" kern="1200" dirty="0" smtClean="0">
                <a:solidFill>
                  <a:schemeClr val="tx1"/>
                </a:solidFill>
                <a:effectLst/>
                <a:latin typeface="+mn-lt"/>
                <a:ea typeface="+mn-ea"/>
                <a:cs typeface="+mn-cs"/>
              </a:rPr>
              <a:t>() in order to finish their bow(), but cannot start their own </a:t>
            </a:r>
            <a:r>
              <a:rPr lang="en-GB" sz="1200" b="0" i="0" kern="1200" dirty="0" err="1" smtClean="0">
                <a:solidFill>
                  <a:schemeClr val="tx1"/>
                </a:solidFill>
                <a:effectLst/>
                <a:latin typeface="+mn-lt"/>
                <a:ea typeface="+mn-ea"/>
                <a:cs typeface="+mn-cs"/>
              </a:rPr>
              <a:t>bowBack</a:t>
            </a:r>
            <a:r>
              <a:rPr lang="en-GB" sz="1200" b="0" i="0" kern="1200" dirty="0" smtClean="0">
                <a:solidFill>
                  <a:schemeClr val="tx1"/>
                </a:solidFill>
                <a:effectLst/>
                <a:latin typeface="+mn-lt"/>
                <a:ea typeface="+mn-ea"/>
                <a:cs typeface="+mn-cs"/>
              </a:rPr>
              <a:t>() until they finish bow(). Deadlock.</a:t>
            </a:r>
          </a:p>
          <a:p>
            <a:pPr fontAlgn="base"/>
            <a:r>
              <a:rPr lang="en-GB" sz="1200" b="0" i="0" kern="1200" dirty="0" smtClean="0">
                <a:solidFill>
                  <a:schemeClr val="tx1"/>
                </a:solidFill>
                <a:effectLst/>
                <a:latin typeface="+mn-lt"/>
                <a:ea typeface="+mn-ea"/>
                <a:cs typeface="+mn-cs"/>
              </a:rPr>
              <a:t>The reason your solution works is that the </a:t>
            </a:r>
            <a:r>
              <a:rPr lang="en-GB" sz="1200" b="0" i="0" kern="1200" dirty="0" err="1" smtClean="0">
                <a:solidFill>
                  <a:schemeClr val="tx1"/>
                </a:solidFill>
                <a:effectLst/>
                <a:latin typeface="+mn-lt"/>
                <a:ea typeface="+mn-ea"/>
                <a:cs typeface="+mn-cs"/>
              </a:rPr>
              <a:t>bowBack</a:t>
            </a:r>
            <a:r>
              <a:rPr lang="en-GB" sz="1200" b="0" i="0" kern="1200" dirty="0" smtClean="0">
                <a:solidFill>
                  <a:schemeClr val="tx1"/>
                </a:solidFill>
                <a:effectLst/>
                <a:latin typeface="+mn-lt"/>
                <a:ea typeface="+mn-ea"/>
                <a:cs typeface="+mn-cs"/>
              </a:rPr>
              <a:t>(this) call is outside of the synchronized block.</a:t>
            </a:r>
          </a:p>
          <a:p>
            <a:pPr fontAlgn="base"/>
            <a:r>
              <a:rPr lang="en-GB" sz="1200" b="0" i="0" kern="1200" dirty="0" smtClean="0">
                <a:solidFill>
                  <a:schemeClr val="tx1"/>
                </a:solidFill>
                <a:effectLst/>
                <a:latin typeface="+mn-lt"/>
                <a:ea typeface="+mn-ea"/>
                <a:cs typeface="+mn-cs"/>
              </a:rPr>
              <a:t>Smart use of Locks can both demonstrate more clearly why and exactly where deadlock is occurring, and can prevent it. Java's Semaphore class is a nice one to look into.</a:t>
            </a:r>
          </a:p>
          <a:p>
            <a:pPr fontAlgn="base"/>
            <a:r>
              <a:rPr lang="en-GB" sz="1200" b="0" i="0" kern="1200" dirty="0" smtClean="0">
                <a:solidFill>
                  <a:schemeClr val="tx1"/>
                </a:solidFill>
                <a:effectLst/>
                <a:latin typeface="+mn-lt"/>
                <a:ea typeface="+mn-ea"/>
                <a:cs typeface="+mn-cs"/>
              </a:rPr>
              <a:t>To actually fix it (prevent deadlock but keep it thread safe), you have to expand on the problem - what should happen when Gaston is waiting for Alphonse to finish bow() to execute his own bow(), but Alphonse needs </a:t>
            </a:r>
            <a:r>
              <a:rPr lang="en-GB" sz="1200" b="0" i="0" kern="1200" dirty="0" err="1" smtClean="0">
                <a:solidFill>
                  <a:schemeClr val="tx1"/>
                </a:solidFill>
                <a:effectLst/>
                <a:latin typeface="+mn-lt"/>
                <a:ea typeface="+mn-ea"/>
                <a:cs typeface="+mn-cs"/>
              </a:rPr>
              <a:t>Gason</a:t>
            </a:r>
            <a:r>
              <a:rPr lang="en-GB" sz="1200" b="0" i="0" kern="1200" dirty="0" smtClean="0">
                <a:solidFill>
                  <a:schemeClr val="tx1"/>
                </a:solidFill>
                <a:effectLst/>
                <a:latin typeface="+mn-lt"/>
                <a:ea typeface="+mn-ea"/>
                <a:cs typeface="+mn-cs"/>
              </a:rPr>
              <a:t> to execute a </a:t>
            </a:r>
            <a:r>
              <a:rPr lang="en-GB" sz="1200" b="0" i="0" kern="1200" dirty="0" err="1" smtClean="0">
                <a:solidFill>
                  <a:schemeClr val="tx1"/>
                </a:solidFill>
                <a:effectLst/>
                <a:latin typeface="+mn-lt"/>
                <a:ea typeface="+mn-ea"/>
                <a:cs typeface="+mn-cs"/>
              </a:rPr>
              <a:t>bowBack</a:t>
            </a:r>
            <a:r>
              <a:rPr lang="en-GB" sz="1200" b="0" i="0" kern="1200" dirty="0" smtClean="0">
                <a:solidFill>
                  <a:schemeClr val="tx1"/>
                </a:solidFill>
                <a:effectLst/>
                <a:latin typeface="+mn-lt"/>
                <a:ea typeface="+mn-ea"/>
                <a:cs typeface="+mn-cs"/>
              </a:rPr>
              <a:t>() to finish? One sensible solution is for Gaston to give up on executing bow() when the call to </a:t>
            </a:r>
            <a:r>
              <a:rPr lang="en-GB" sz="1200" b="0" i="0" kern="1200" dirty="0" err="1" smtClean="0">
                <a:solidFill>
                  <a:schemeClr val="tx1"/>
                </a:solidFill>
                <a:effectLst/>
                <a:latin typeface="+mn-lt"/>
                <a:ea typeface="+mn-ea"/>
                <a:cs typeface="+mn-cs"/>
              </a:rPr>
              <a:t>bowBack</a:t>
            </a:r>
            <a:r>
              <a:rPr lang="en-GB" sz="1200" b="0" i="0" kern="1200" dirty="0" smtClean="0">
                <a:solidFill>
                  <a:schemeClr val="tx1"/>
                </a:solidFill>
                <a:effectLst/>
                <a:latin typeface="+mn-lt"/>
                <a:ea typeface="+mn-ea"/>
                <a:cs typeface="+mn-cs"/>
              </a:rPr>
              <a:t>() comes and just execute </a:t>
            </a:r>
            <a:r>
              <a:rPr lang="en-GB" sz="1200" b="0" i="0" kern="1200" dirty="0" err="1" smtClean="0">
                <a:solidFill>
                  <a:schemeClr val="tx1"/>
                </a:solidFill>
                <a:effectLst/>
                <a:latin typeface="+mn-lt"/>
                <a:ea typeface="+mn-ea"/>
                <a:cs typeface="+mn-cs"/>
              </a:rPr>
              <a:t>bowBack</a:t>
            </a:r>
            <a:r>
              <a:rPr lang="en-GB" sz="1200" b="0" i="0" kern="1200" dirty="0" smtClean="0">
                <a:solidFill>
                  <a:schemeClr val="tx1"/>
                </a:solidFill>
                <a:effectLst/>
                <a:latin typeface="+mn-lt"/>
                <a:ea typeface="+mn-ea"/>
                <a:cs typeface="+mn-cs"/>
              </a:rPr>
              <a:t>(), but it all depends on what problem you're trying to solve.</a:t>
            </a:r>
          </a:p>
          <a:p>
            <a:pPr fontAlgn="base"/>
            <a:endParaRPr lang="en-GB" sz="1200" b="0"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Think</a:t>
            </a:r>
            <a:r>
              <a:rPr lang="en-GB" sz="1200" b="0" i="0" kern="1200" baseline="0" dirty="0" smtClean="0">
                <a:solidFill>
                  <a:schemeClr val="tx1"/>
                </a:solidFill>
                <a:effectLst/>
                <a:latin typeface="+mn-lt"/>
                <a:ea typeface="+mn-ea"/>
                <a:cs typeface="+mn-cs"/>
              </a:rPr>
              <a:t> about how to solve this problem.</a:t>
            </a:r>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28</a:t>
            </a:fld>
            <a:endParaRPr lang="en-GB"/>
          </a:p>
        </p:txBody>
      </p:sp>
    </p:spTree>
    <p:extLst>
      <p:ext uri="{BB962C8B-B14F-4D97-AF65-F5344CB8AC3E}">
        <p14:creationId xmlns:p14="http://schemas.microsoft.com/office/powerpoint/2010/main" val="2579791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code in </a:t>
            </a:r>
            <a:r>
              <a:rPr lang="en-GB" dirty="0" err="1" smtClean="0"/>
              <a:t>codeSoFar</a:t>
            </a:r>
            <a:r>
              <a:rPr lang="en-GB" dirty="0" smtClean="0"/>
              <a:t>/</a:t>
            </a:r>
            <a:r>
              <a:rPr lang="en-GB" dirty="0" err="1" smtClean="0"/>
              <a:t>AdditionalCOde</a:t>
            </a:r>
            <a:r>
              <a:rPr lang="en-GB" dirty="0" smtClean="0"/>
              <a:t>/</a:t>
            </a:r>
            <a:r>
              <a:rPr lang="en-GB" dirty="0" err="1" smtClean="0"/>
              <a:t>AdvancedThread</a:t>
            </a:r>
            <a:endParaRPr lang="en-GB" dirty="0" smtClean="0"/>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29</a:t>
            </a:fld>
            <a:endParaRPr lang="en-GB"/>
          </a:p>
        </p:txBody>
      </p:sp>
    </p:spTree>
    <p:extLst>
      <p:ext uri="{BB962C8B-B14F-4D97-AF65-F5344CB8AC3E}">
        <p14:creationId xmlns:p14="http://schemas.microsoft.com/office/powerpoint/2010/main" val="3616402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There are a few things to note about the way in which you must use the wait and notify mechanisms.</a:t>
            </a:r>
          </a:p>
          <a:p>
            <a:pPr fontAlgn="base"/>
            <a:r>
              <a:rPr lang="en-GB" sz="1200" b="0" i="0" kern="1200" dirty="0" smtClean="0">
                <a:solidFill>
                  <a:schemeClr val="tx1"/>
                </a:solidFill>
                <a:effectLst/>
                <a:latin typeface="+mn-lt"/>
                <a:ea typeface="+mn-ea"/>
                <a:cs typeface="+mn-cs"/>
              </a:rPr>
              <a:t>Firstly, you need to ensure that any calls to wait() or notify() are within a synchronized region of code (with the wait() and notify() calls being synchronized on the same object). The reason for this (other than the standard thread safety concerns) is due to something known as a missed signal.</a:t>
            </a:r>
          </a:p>
          <a:p>
            <a:pPr fontAlgn="base"/>
            <a:r>
              <a:rPr lang="en-GB" sz="1200" b="0" i="0" kern="1200" dirty="0" smtClean="0">
                <a:solidFill>
                  <a:schemeClr val="tx1"/>
                </a:solidFill>
                <a:effectLst/>
                <a:latin typeface="+mn-lt"/>
                <a:ea typeface="+mn-ea"/>
                <a:cs typeface="+mn-cs"/>
              </a:rPr>
              <a:t>An example of this, is that a thread may call put() when the queue happens to be full, it then checks the condition, sees that the queue is full, however before it can block another thread is scheduled. This second thread then take()'s an element from the queue, and notifies the waiting threads that the queue is no longer full. Because the first thread has already checked the condition however, it will simply call wait()after being re-scheduled, even though it could make progress.</a:t>
            </a:r>
          </a:p>
          <a:p>
            <a:pPr fontAlgn="base"/>
            <a:r>
              <a:rPr lang="en-GB" sz="1200" b="0" i="0" kern="1200" dirty="0" smtClean="0">
                <a:solidFill>
                  <a:schemeClr val="tx1"/>
                </a:solidFill>
                <a:effectLst/>
                <a:latin typeface="+mn-lt"/>
                <a:ea typeface="+mn-ea"/>
                <a:cs typeface="+mn-cs"/>
              </a:rPr>
              <a:t>By synchronizing on a shared object, you can ensure that this problem does not occur, as the second thread's take() call will not be able to make progress until the first thread has actually blocked.</a:t>
            </a:r>
          </a:p>
          <a:p>
            <a:pPr fontAlgn="base"/>
            <a:r>
              <a:rPr lang="en-GB" sz="1200" b="0" i="0" kern="1200" dirty="0" smtClean="0">
                <a:solidFill>
                  <a:schemeClr val="tx1"/>
                </a:solidFill>
                <a:effectLst/>
                <a:latin typeface="+mn-lt"/>
                <a:ea typeface="+mn-ea"/>
                <a:cs typeface="+mn-cs"/>
              </a:rPr>
              <a:t>Secondly, you need to put the condition you are checking in a while loop, rather than an if statement, due to a problem known as spurious wake-ups. This is where a waiting thread can sometimes be re-activated without notify() being called. Putting this check in a while loop will ensure that if a spurious wake-up occurs, the condition will be re-checked, and the thread will call wait() again.</a:t>
            </a:r>
          </a:p>
          <a:p>
            <a:r>
              <a:rPr lang="en-GB" smtClean="0"/>
              <a:t/>
            </a:r>
            <a:br>
              <a:rPr lang="en-GB" smtClean="0"/>
            </a:br>
            <a:endParaRPr lang="en-GB"/>
          </a:p>
        </p:txBody>
      </p:sp>
      <p:sp>
        <p:nvSpPr>
          <p:cNvPr id="4" name="Slide Number Placeholder 3"/>
          <p:cNvSpPr>
            <a:spLocks noGrp="1"/>
          </p:cNvSpPr>
          <p:nvPr>
            <p:ph type="sldNum" sz="quarter" idx="10"/>
          </p:nvPr>
        </p:nvSpPr>
        <p:spPr/>
        <p:txBody>
          <a:bodyPr/>
          <a:lstStyle/>
          <a:p>
            <a:fld id="{E188D7A0-20C3-4659-85DC-FFD5BE51AA73}" type="slidenum">
              <a:rPr lang="en-GB" smtClean="0"/>
              <a:t>31</a:t>
            </a:fld>
            <a:endParaRPr lang="en-GB"/>
          </a:p>
        </p:txBody>
      </p:sp>
    </p:spTree>
    <p:extLst>
      <p:ext uri="{BB962C8B-B14F-4D97-AF65-F5344CB8AC3E}">
        <p14:creationId xmlns:p14="http://schemas.microsoft.com/office/powerpoint/2010/main" val="2349261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Although the </a:t>
            </a:r>
            <a:r>
              <a:rPr lang="en-GB" sz="1200" b="1" i="0" kern="1200" dirty="0" smtClean="0">
                <a:solidFill>
                  <a:schemeClr val="tx1"/>
                </a:solidFill>
                <a:effectLst/>
                <a:latin typeface="+mn-lt"/>
                <a:ea typeface="+mn-ea"/>
                <a:cs typeface="+mn-cs"/>
              </a:rPr>
              <a:t>put( ) </a:t>
            </a:r>
            <a:r>
              <a:rPr lang="en-GB" sz="1200" b="0" i="0" kern="1200" dirty="0" smtClean="0">
                <a:solidFill>
                  <a:schemeClr val="tx1"/>
                </a:solidFill>
                <a:effectLst/>
                <a:latin typeface="+mn-lt"/>
                <a:ea typeface="+mn-ea"/>
                <a:cs typeface="+mn-cs"/>
              </a:rPr>
              <a:t>and </a:t>
            </a:r>
            <a:r>
              <a:rPr lang="en-GB" sz="1200" b="1" i="0" kern="1200" dirty="0" smtClean="0">
                <a:solidFill>
                  <a:schemeClr val="tx1"/>
                </a:solidFill>
                <a:effectLst/>
                <a:latin typeface="+mn-lt"/>
                <a:ea typeface="+mn-ea"/>
                <a:cs typeface="+mn-cs"/>
              </a:rPr>
              <a:t>get( ) </a:t>
            </a:r>
            <a:r>
              <a:rPr lang="en-GB" sz="1200" b="0" i="0" kern="1200" dirty="0" smtClean="0">
                <a:solidFill>
                  <a:schemeClr val="tx1"/>
                </a:solidFill>
                <a:effectLst/>
                <a:latin typeface="+mn-lt"/>
                <a:ea typeface="+mn-ea"/>
                <a:cs typeface="+mn-cs"/>
              </a:rPr>
              <a:t>methods on </a:t>
            </a:r>
            <a:r>
              <a:rPr lang="en-GB" sz="1200" b="1" i="0" kern="1200" dirty="0" smtClean="0">
                <a:solidFill>
                  <a:schemeClr val="tx1"/>
                </a:solidFill>
                <a:effectLst/>
                <a:latin typeface="+mn-lt"/>
                <a:ea typeface="+mn-ea"/>
                <a:cs typeface="+mn-cs"/>
              </a:rPr>
              <a:t>Q </a:t>
            </a:r>
            <a:r>
              <a:rPr lang="en-GB" sz="1200" b="0" i="0" kern="1200" dirty="0" smtClean="0">
                <a:solidFill>
                  <a:schemeClr val="tx1"/>
                </a:solidFill>
                <a:effectLst/>
                <a:latin typeface="+mn-lt"/>
                <a:ea typeface="+mn-ea"/>
                <a:cs typeface="+mn-cs"/>
              </a:rPr>
              <a:t>are synchronized, nothing stops the producer from overrunning the consumer, nor will anything stop the consumer from consuming the same queue value twice. Thus, you get the erroneous output shown here (the exact output will vary with processor speed and task load):</a:t>
            </a:r>
          </a:p>
          <a:p>
            <a:r>
              <a:rPr lang="en-GB" sz="1200" b="0" i="0" kern="1200" dirty="0" smtClean="0">
                <a:solidFill>
                  <a:schemeClr val="tx1"/>
                </a:solidFill>
                <a:effectLst/>
                <a:latin typeface="+mn-lt"/>
                <a:ea typeface="+mn-ea"/>
                <a:cs typeface="+mn-cs"/>
              </a:rPr>
              <a:t>Put: 1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Got: 1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Got: 1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Got: 1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Got: 1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Got: 1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Put: 2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Put: 3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Put: 4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Put: 5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Put: 6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Put: 7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Got: 7</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32</a:t>
            </a:fld>
            <a:endParaRPr lang="en-GB"/>
          </a:p>
        </p:txBody>
      </p:sp>
    </p:spTree>
    <p:extLst>
      <p:ext uri="{BB962C8B-B14F-4D97-AF65-F5344CB8AC3E}">
        <p14:creationId xmlns:p14="http://schemas.microsoft.com/office/powerpoint/2010/main" val="3536860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Java's monitor supports two kinds of thread synchronization: </a:t>
            </a:r>
            <a:r>
              <a:rPr lang="en-US" sz="1200" b="0" i="1" kern="1200" dirty="0" smtClean="0">
                <a:solidFill>
                  <a:schemeClr val="tx1"/>
                </a:solidFill>
                <a:effectLst/>
                <a:latin typeface="+mn-lt"/>
                <a:ea typeface="+mn-ea"/>
                <a:cs typeface="+mn-cs"/>
              </a:rPr>
              <a:t>mutual exclusion</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cooperation</a:t>
            </a:r>
            <a:r>
              <a:rPr lang="en-US" sz="1200" b="0" i="0" kern="1200" dirty="0" smtClean="0">
                <a:solidFill>
                  <a:schemeClr val="tx1"/>
                </a:solidFill>
                <a:effectLst/>
                <a:latin typeface="+mn-lt"/>
                <a:ea typeface="+mn-ea"/>
                <a:cs typeface="+mn-cs"/>
              </a:rPr>
              <a:t>. Mutual exclusion, which is supported in the Java virtual machine via object locks, enables multiple threads to independently work on shared data without interfering with each other. Cooperation, which is supported in the Java virtual machine via the wait and notify methods of class </a:t>
            </a:r>
            <a:r>
              <a:rPr lang="en-US" dirty="0" smtClean="0"/>
              <a:t>Object</a:t>
            </a:r>
            <a:r>
              <a:rPr lang="en-US" sz="1200" b="0" i="0" kern="1200" dirty="0" smtClean="0">
                <a:solidFill>
                  <a:schemeClr val="tx1"/>
                </a:solidFill>
                <a:effectLst/>
                <a:latin typeface="+mn-lt"/>
                <a:ea typeface="+mn-ea"/>
                <a:cs typeface="+mn-cs"/>
              </a:rPr>
              <a:t>, enables threads to work together towards a common goal.</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Thread </a:t>
            </a:r>
            <a:r>
              <a:rPr lang="en-US" sz="1200" b="0" i="0" kern="1200" dirty="0" smtClean="0">
                <a:solidFill>
                  <a:schemeClr val="tx1"/>
                </a:solidFill>
                <a:effectLst/>
                <a:latin typeface="+mn-lt"/>
                <a:ea typeface="+mn-ea"/>
                <a:cs typeface="+mn-cs"/>
              </a:rPr>
              <a:t>acquires the intrinsic lock when it </a:t>
            </a:r>
            <a:r>
              <a:rPr lang="en-US" sz="1200" b="1" i="0" kern="1200" dirty="0" smtClean="0">
                <a:solidFill>
                  <a:schemeClr val="tx1"/>
                </a:solidFill>
                <a:effectLst/>
                <a:latin typeface="+mn-lt"/>
                <a:ea typeface="+mn-ea"/>
                <a:cs typeface="+mn-cs"/>
              </a:rPr>
              <a:t>enters</a:t>
            </a:r>
            <a:r>
              <a:rPr lang="en-US" sz="1200" b="0" i="0" kern="1200" dirty="0" smtClean="0">
                <a:solidFill>
                  <a:schemeClr val="tx1"/>
                </a:solidFill>
                <a:effectLst/>
                <a:latin typeface="+mn-lt"/>
                <a:ea typeface="+mn-ea"/>
                <a:cs typeface="+mn-cs"/>
              </a:rPr>
              <a:t> a synchronized method. Thread inside the synchronized method is set as the owner of the lock and is in </a:t>
            </a:r>
            <a:r>
              <a:rPr lang="en-US" sz="1200" b="1" i="0" kern="1200" dirty="0" smtClean="0">
                <a:solidFill>
                  <a:schemeClr val="tx1"/>
                </a:solidFill>
                <a:effectLst/>
                <a:latin typeface="+mn-lt"/>
                <a:ea typeface="+mn-ea"/>
                <a:cs typeface="+mn-cs"/>
              </a:rPr>
              <a:t>RUNNABLE</a:t>
            </a:r>
            <a:r>
              <a:rPr lang="en-US" sz="1200" b="0" i="0" kern="1200" dirty="0" smtClean="0">
                <a:solidFill>
                  <a:schemeClr val="tx1"/>
                </a:solidFill>
                <a:effectLst/>
                <a:latin typeface="+mn-lt"/>
                <a:ea typeface="+mn-ea"/>
                <a:cs typeface="+mn-cs"/>
              </a:rPr>
              <a:t> state. Any thread that attempts to enter the locked method becomes </a:t>
            </a:r>
            <a:r>
              <a:rPr lang="en-US" sz="1200" b="1" i="0" kern="1200" dirty="0" smtClean="0">
                <a:solidFill>
                  <a:schemeClr val="tx1"/>
                </a:solidFill>
                <a:effectLst/>
                <a:latin typeface="+mn-lt"/>
                <a:ea typeface="+mn-ea"/>
                <a:cs typeface="+mn-cs"/>
              </a:rPr>
              <a:t>BLOCKED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When thread calls wait it releases the current object lock (it keeps all locks from other objects) and than goes to </a:t>
            </a:r>
            <a:r>
              <a:rPr lang="en-US" sz="1200" b="1" i="0" kern="1200" dirty="0" smtClean="0">
                <a:solidFill>
                  <a:schemeClr val="tx1"/>
                </a:solidFill>
                <a:effectLst/>
                <a:latin typeface="+mn-lt"/>
                <a:ea typeface="+mn-ea"/>
                <a:cs typeface="+mn-cs"/>
              </a:rPr>
              <a:t>WAITING</a:t>
            </a:r>
            <a:r>
              <a:rPr lang="en-US" sz="1200" b="0" i="0" kern="1200" dirty="0" smtClean="0">
                <a:solidFill>
                  <a:schemeClr val="tx1"/>
                </a:solidFill>
                <a:effectLst/>
                <a:latin typeface="+mn-lt"/>
                <a:ea typeface="+mn-ea"/>
                <a:cs typeface="+mn-cs"/>
              </a:rPr>
              <a:t> state.</a:t>
            </a:r>
          </a:p>
          <a:p>
            <a:r>
              <a:rPr lang="en-US" sz="1200" b="0" i="0" kern="1200" dirty="0" smtClean="0">
                <a:solidFill>
                  <a:schemeClr val="tx1"/>
                </a:solidFill>
                <a:effectLst/>
                <a:latin typeface="+mn-lt"/>
                <a:ea typeface="+mn-ea"/>
                <a:cs typeface="+mn-cs"/>
              </a:rPr>
              <a:t>When some other thread calls notify or </a:t>
            </a:r>
            <a:r>
              <a:rPr lang="en-US" sz="1200" b="0" i="0" kern="1200" dirty="0" err="1" smtClean="0">
                <a:solidFill>
                  <a:schemeClr val="tx1"/>
                </a:solidFill>
                <a:effectLst/>
                <a:latin typeface="+mn-lt"/>
                <a:ea typeface="+mn-ea"/>
                <a:cs typeface="+mn-cs"/>
              </a:rPr>
              <a:t>notifyAll</a:t>
            </a:r>
            <a:r>
              <a:rPr lang="en-US" sz="1200" b="0" i="0" kern="1200" dirty="0" smtClean="0">
                <a:solidFill>
                  <a:schemeClr val="tx1"/>
                </a:solidFill>
                <a:effectLst/>
                <a:latin typeface="+mn-lt"/>
                <a:ea typeface="+mn-ea"/>
                <a:cs typeface="+mn-cs"/>
              </a:rPr>
              <a:t> on that same object the first thread changes state from WAITING to BLOCKED, Notified thread does NOT automatically reacquire the lock or become RUNNABLE, in fact it must fight for the lock with all other blocked threads.</a:t>
            </a:r>
          </a:p>
          <a:p>
            <a:r>
              <a:rPr lang="en-US" sz="1200" b="0" i="0" kern="1200" dirty="0" smtClean="0">
                <a:solidFill>
                  <a:schemeClr val="tx1"/>
                </a:solidFill>
                <a:effectLst/>
                <a:latin typeface="+mn-lt"/>
                <a:ea typeface="+mn-ea"/>
                <a:cs typeface="+mn-cs"/>
              </a:rPr>
              <a:t>WAITING and BLOCKED states both prevent thread from running, but they are very different.</a:t>
            </a:r>
          </a:p>
          <a:p>
            <a:r>
              <a:rPr lang="en-US" sz="1200" b="0" i="0" kern="1200" dirty="0" smtClean="0">
                <a:solidFill>
                  <a:schemeClr val="tx1"/>
                </a:solidFill>
                <a:effectLst/>
                <a:latin typeface="+mn-lt"/>
                <a:ea typeface="+mn-ea"/>
                <a:cs typeface="+mn-cs"/>
              </a:rPr>
              <a:t>WAITING threads must be explicitly transformed to BLOCKED threads by a notify from some other thread.</a:t>
            </a:r>
          </a:p>
          <a:p>
            <a:r>
              <a:rPr lang="en-US" sz="1200" b="0" i="0" kern="1200" dirty="0" smtClean="0">
                <a:solidFill>
                  <a:schemeClr val="tx1"/>
                </a:solidFill>
                <a:effectLst/>
                <a:latin typeface="+mn-lt"/>
                <a:ea typeface="+mn-ea"/>
                <a:cs typeface="+mn-cs"/>
              </a:rPr>
              <a:t>WAITING never goes directly to RUNNABLE.</a:t>
            </a:r>
          </a:p>
          <a:p>
            <a:r>
              <a:rPr lang="en-US" sz="1200" b="0" i="0" kern="1200" dirty="0" smtClean="0">
                <a:solidFill>
                  <a:schemeClr val="tx1"/>
                </a:solidFill>
                <a:effectLst/>
                <a:latin typeface="+mn-lt"/>
                <a:ea typeface="+mn-ea"/>
                <a:cs typeface="+mn-cs"/>
              </a:rPr>
              <a:t>When RUNNABLE thread releases the lock (by leaving monitor or by waiting) one of BLOCKED threads automatically takes its place.</a:t>
            </a:r>
          </a:p>
          <a:p>
            <a:r>
              <a:rPr lang="en-US" sz="1200" b="0" i="0" kern="1200" dirty="0" smtClean="0">
                <a:solidFill>
                  <a:schemeClr val="tx1"/>
                </a:solidFill>
                <a:effectLst/>
                <a:latin typeface="+mn-lt"/>
                <a:ea typeface="+mn-ea"/>
                <a:cs typeface="+mn-cs"/>
              </a:rPr>
              <a:t>So to summarize, thread acquires the lock when it enters synchronized method or when it reenters the synchronized method </a:t>
            </a:r>
            <a:r>
              <a:rPr lang="en-US" sz="1200" b="1" i="0" kern="1200" dirty="0" smtClean="0">
                <a:solidFill>
                  <a:schemeClr val="tx1"/>
                </a:solidFill>
                <a:effectLst/>
                <a:latin typeface="+mn-lt"/>
                <a:ea typeface="+mn-ea"/>
                <a:cs typeface="+mn-cs"/>
              </a:rPr>
              <a:t>after</a:t>
            </a:r>
            <a:r>
              <a:rPr lang="en-US" sz="1200" b="0" i="0" kern="1200" dirty="0" smtClean="0">
                <a:solidFill>
                  <a:schemeClr val="tx1"/>
                </a:solidFill>
                <a:effectLst/>
                <a:latin typeface="+mn-lt"/>
                <a:ea typeface="+mn-ea"/>
                <a:cs typeface="+mn-cs"/>
              </a:rPr>
              <a:t> the wait.</a:t>
            </a:r>
          </a:p>
          <a:p>
            <a:r>
              <a:rPr lang="en-US" sz="1200" kern="1200" dirty="0" smtClean="0">
                <a:solidFill>
                  <a:schemeClr val="tx1"/>
                </a:solidFill>
                <a:effectLst/>
                <a:latin typeface="+mn-lt"/>
                <a:ea typeface="+mn-ea"/>
                <a:cs typeface="+mn-cs"/>
              </a:rPr>
              <a:t>public synchronized </a:t>
            </a:r>
            <a:r>
              <a:rPr lang="en-US" sz="1200" kern="1200" dirty="0" err="1" smtClean="0">
                <a:solidFill>
                  <a:schemeClr val="tx1"/>
                </a:solidFill>
                <a:effectLst/>
                <a:latin typeface="+mn-lt"/>
                <a:ea typeface="+mn-ea"/>
                <a:cs typeface="+mn-cs"/>
              </a:rPr>
              <a:t>guardedJoy</a:t>
            </a:r>
            <a:r>
              <a:rPr lang="en-US" sz="1200" kern="1200" dirty="0" smtClean="0">
                <a:solidFill>
                  <a:schemeClr val="tx1"/>
                </a:solidFill>
                <a:effectLst/>
                <a:latin typeface="+mn-lt"/>
                <a:ea typeface="+mn-ea"/>
                <a:cs typeface="+mn-cs"/>
              </a:rPr>
              <a:t>() { // must get lock before entering here while(!joy) { try { wait(); // releases lock here // must regain the lock to reentering here } catch (</a:t>
            </a:r>
            <a:r>
              <a:rPr lang="en-US" sz="1200" kern="1200" dirty="0" err="1" smtClean="0">
                <a:solidFill>
                  <a:schemeClr val="tx1"/>
                </a:solidFill>
                <a:effectLst/>
                <a:latin typeface="+mn-lt"/>
                <a:ea typeface="+mn-ea"/>
                <a:cs typeface="+mn-cs"/>
              </a:rPr>
              <a:t>InterruptedException</a:t>
            </a:r>
            <a:r>
              <a:rPr lang="en-US" sz="1200" kern="1200" dirty="0" smtClean="0">
                <a:solidFill>
                  <a:schemeClr val="tx1"/>
                </a:solidFill>
                <a:effectLst/>
                <a:latin typeface="+mn-lt"/>
                <a:ea typeface="+mn-ea"/>
                <a:cs typeface="+mn-cs"/>
              </a:rPr>
              <a:t> e) {} }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("Joy and efficiency have been achieved!"); }</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36</a:t>
            </a:fld>
            <a:endParaRPr lang="en-GB"/>
          </a:p>
        </p:txBody>
      </p:sp>
    </p:spTree>
    <p:extLst>
      <p:ext uri="{BB962C8B-B14F-4D97-AF65-F5344CB8AC3E}">
        <p14:creationId xmlns:p14="http://schemas.microsoft.com/office/powerpoint/2010/main" val="347130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In a multithreaded application where the threads operate on non-volatile variables, each thread may copy variables from main memory into a CPU cache while working on them, for performance reasons. If your computer contains more than one CPU, each thread may run on a different CPU. That means, that each thread may copy the variables into the CPU cache of different CPUs. This diagram illustrates such a situation:</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10</a:t>
            </a:fld>
            <a:endParaRPr lang="en-GB"/>
          </a:p>
        </p:txBody>
      </p:sp>
    </p:spTree>
    <p:extLst>
      <p:ext uri="{BB962C8B-B14F-4D97-AF65-F5344CB8AC3E}">
        <p14:creationId xmlns:p14="http://schemas.microsoft.com/office/powerpoint/2010/main" val="262542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Mention timeslices. Threads in a queue, Scheduler takes out one thread, let it execute af ew steps and move ontot he next thread.</a:t>
            </a: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fld id="{BF3A7770-51E1-46C5-A064-0A161AF4350F}" type="slidenum">
              <a:rPr lang="en-US" sz="1200" smtClean="0"/>
              <a:pPr eaLnBrk="1" hangingPunct="1"/>
              <a:t>11</a:t>
            </a:fld>
            <a:endParaRPr lang="en-US" sz="1200" smtClean="0"/>
          </a:p>
        </p:txBody>
      </p:sp>
    </p:spTree>
    <p:extLst>
      <p:ext uri="{BB962C8B-B14F-4D97-AF65-F5344CB8AC3E}">
        <p14:creationId xmlns:p14="http://schemas.microsoft.com/office/powerpoint/2010/main" val="352238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race condition occurs when two or more threads can access shared data and they try to change it at the same time. Because the thread scheduling algorithm can swap between threads at any time, you don't know the order in which the threads will attempt to access the shared data. Therefore, the result of the change in data is dependent on the thread scheduling algorithm, i.e. both threads are "racing" to access/change the data.</a:t>
            </a:r>
          </a:p>
          <a:p>
            <a:r>
              <a:rPr lang="en-US" sz="1200" b="0" i="0" kern="1200" dirty="0" smtClean="0">
                <a:solidFill>
                  <a:schemeClr val="tx1"/>
                </a:solidFill>
                <a:effectLst/>
                <a:latin typeface="+mn-lt"/>
                <a:ea typeface="+mn-ea"/>
                <a:cs typeface="+mn-cs"/>
              </a:rPr>
              <a:t>Problems often occur when one thread does a "check-then-act" (e.g. "check" if the value is X, then "act" to do something that depends on the value being X) and another thread does something to the value in between the "check" and the "act".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a:t>
            </a:r>
          </a:p>
          <a:p>
            <a:r>
              <a:rPr lang="en-US" dirty="0" smtClean="0"/>
              <a:t>if (x == 5) // The "Check" { y = x * 2; // The "Act" // If another thread changed x in between "if (x == 5)" and "y = x * 2" above, // y will not be equal to 10. } </a:t>
            </a:r>
            <a:r>
              <a:rPr lang="en-US" sz="1200" b="0" i="0" kern="1200" dirty="0" smtClean="0">
                <a:solidFill>
                  <a:schemeClr val="tx1"/>
                </a:solidFill>
                <a:effectLst/>
                <a:latin typeface="+mn-lt"/>
                <a:ea typeface="+mn-ea"/>
                <a:cs typeface="+mn-cs"/>
              </a:rPr>
              <a:t>The point being, y could be 10, or it could be anything, depending on whether another thread changed x in between the check and act. You have no real way of knowing.</a:t>
            </a:r>
          </a:p>
          <a:p>
            <a:r>
              <a:rPr lang="en-US" sz="1200" b="0" i="0" kern="1200" dirty="0" smtClean="0">
                <a:solidFill>
                  <a:schemeClr val="tx1"/>
                </a:solidFill>
                <a:effectLst/>
                <a:latin typeface="+mn-lt"/>
                <a:ea typeface="+mn-ea"/>
                <a:cs typeface="+mn-cs"/>
              </a:rPr>
              <a:t>In order to prevent race conditions from occurring, you would typically put a lock around the shared data to ensure only one thread can access the data at a time. This would mean something like this:</a:t>
            </a:r>
          </a:p>
          <a:p>
            <a:r>
              <a:rPr lang="en-US" dirty="0" smtClean="0"/>
              <a:t>// Obtain lock for x if (x == 5) { y = x * 2; // Now, nothing can change x until the lock is released. // Therefore y = 10 } // release lock for x</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15</a:t>
            </a:fld>
            <a:endParaRPr lang="en-GB"/>
          </a:p>
        </p:txBody>
      </p:sp>
    </p:spTree>
    <p:extLst>
      <p:ext uri="{BB962C8B-B14F-4D97-AF65-F5344CB8AC3E}">
        <p14:creationId xmlns:p14="http://schemas.microsoft.com/office/powerpoint/2010/main" val="1456905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Run the program familyAccount, change the first line of deposit </a:t>
            </a: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fld id="{D1143881-710B-49B9-8FF1-F65971A4D56F}" type="slidenum">
              <a:rPr lang="en-US" sz="1200" smtClean="0"/>
              <a:pPr eaLnBrk="1" hangingPunct="1"/>
              <a:t>17</a:t>
            </a:fld>
            <a:endParaRPr lang="en-US" sz="1200" smtClean="0"/>
          </a:p>
        </p:txBody>
      </p:sp>
    </p:spTree>
    <p:extLst>
      <p:ext uri="{BB962C8B-B14F-4D97-AF65-F5344CB8AC3E}">
        <p14:creationId xmlns:p14="http://schemas.microsoft.com/office/powerpoint/2010/main" val="80777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28E18-CB5B-42CC-AE59-1EE3323B32D3}" type="slidenum">
              <a:rPr lang="en-US"/>
              <a:pPr/>
              <a:t>18</a:t>
            </a:fld>
            <a:endParaRPr lang="en-US"/>
          </a:p>
        </p:txBody>
      </p:sp>
      <p:sp>
        <p:nvSpPr>
          <p:cNvPr id="303106" name="Rectangle 2"/>
          <p:cNvSpPr>
            <a:spLocks noGrp="1" noRot="1" noChangeAspect="1" noChangeArrowheads="1" noTextEdit="1"/>
          </p:cNvSpPr>
          <p:nvPr>
            <p:ph type="sldImg"/>
          </p:nvPr>
        </p:nvSpPr>
        <p:spPr>
          <a:xfrm>
            <a:off x="912813" y="747713"/>
            <a:ext cx="4916487" cy="3687762"/>
          </a:xfrm>
          <a:ln cap="flat"/>
        </p:spPr>
      </p:sp>
      <p:sp>
        <p:nvSpPr>
          <p:cNvPr id="30310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12572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AF446-AAF1-4795-958E-BC26090DAD62}" type="slidenum">
              <a:rPr lang="en-US"/>
              <a:pPr/>
              <a:t>19</a:t>
            </a:fld>
            <a:endParaRPr lang="en-US"/>
          </a:p>
        </p:txBody>
      </p:sp>
      <p:sp>
        <p:nvSpPr>
          <p:cNvPr id="305154" name="Rectangle 2"/>
          <p:cNvSpPr>
            <a:spLocks noGrp="1" noRot="1" noChangeAspect="1" noChangeArrowheads="1" noTextEdit="1"/>
          </p:cNvSpPr>
          <p:nvPr>
            <p:ph type="sldImg"/>
          </p:nvPr>
        </p:nvSpPr>
        <p:spPr>
          <a:xfrm>
            <a:off x="912813" y="747713"/>
            <a:ext cx="4916487" cy="3687762"/>
          </a:xfrm>
          <a:ln cap="flat"/>
        </p:spPr>
      </p:sp>
      <p:sp>
        <p:nvSpPr>
          <p:cNvPr id="30515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70540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202F-C0AA-4BA7-8245-C6E0388D0D64}" type="slidenum">
              <a:rPr lang="en-US"/>
              <a:pPr/>
              <a:t>22</a:t>
            </a:fld>
            <a:endParaRPr lang="en-US"/>
          </a:p>
        </p:txBody>
      </p:sp>
      <p:sp>
        <p:nvSpPr>
          <p:cNvPr id="309250" name="Rectangle 2"/>
          <p:cNvSpPr>
            <a:spLocks noGrp="1" noRot="1" noChangeAspect="1" noChangeArrowheads="1" noTextEdit="1"/>
          </p:cNvSpPr>
          <p:nvPr>
            <p:ph type="sldImg"/>
          </p:nvPr>
        </p:nvSpPr>
        <p:spPr>
          <a:xfrm>
            <a:off x="912813" y="747713"/>
            <a:ext cx="4916487" cy="3687762"/>
          </a:xfrm>
          <a:ln cap="flat"/>
        </p:spPr>
      </p:sp>
      <p:sp>
        <p:nvSpPr>
          <p:cNvPr id="309251" name="Rectangle 3"/>
          <p:cNvSpPr>
            <a:spLocks noGrp="1" noChangeArrowheads="1"/>
          </p:cNvSpPr>
          <p:nvPr>
            <p:ph type="body" idx="1"/>
          </p:nvPr>
        </p:nvSpPr>
        <p:spPr>
          <a:ln/>
        </p:spPr>
        <p:txBody>
          <a:bodyPr/>
          <a:lstStyle/>
          <a:p>
            <a:r>
              <a:rPr lang="en-GB" sz="1200" b="0" i="0" kern="1200" dirty="0" smtClean="0">
                <a:solidFill>
                  <a:schemeClr val="tx1"/>
                </a:solidFill>
                <a:effectLst/>
                <a:latin typeface="+mn-lt"/>
                <a:ea typeface="+mn-ea"/>
                <a:cs typeface="+mn-cs"/>
              </a:rPr>
              <a:t>Synchronized statements are also useful for improving concurrency with fine-grained synchronization. Suppose, for example, class </a:t>
            </a:r>
            <a:r>
              <a:rPr lang="en-GB" sz="1200" b="0" i="0" kern="1200" dirty="0" err="1" smtClean="0">
                <a:solidFill>
                  <a:schemeClr val="tx1"/>
                </a:solidFill>
                <a:effectLst/>
                <a:latin typeface="+mn-lt"/>
                <a:ea typeface="+mn-ea"/>
                <a:cs typeface="+mn-cs"/>
              </a:rPr>
              <a:t>MsLunch</a:t>
            </a:r>
            <a:r>
              <a:rPr lang="en-GB" sz="1200" b="0" i="0" kern="1200" dirty="0" smtClean="0">
                <a:solidFill>
                  <a:schemeClr val="tx1"/>
                </a:solidFill>
                <a:effectLst/>
                <a:latin typeface="+mn-lt"/>
                <a:ea typeface="+mn-ea"/>
                <a:cs typeface="+mn-cs"/>
              </a:rPr>
              <a:t> has two instance fields, c1 and c2, that are never used together. All updates of these fields must be synchronized, but there's no reason to prevent an update of c1 from being interleaved with an update of c2 — and doing so reduces concurrency by creating unnecessary blocking. Instead of using synchronized methods or otherwise using the lock associated with this, we create two objects solely to provide locks.</a:t>
            </a:r>
          </a:p>
          <a:p>
            <a:r>
              <a:rPr lang="en-GB" sz="1200" b="0" i="0" kern="1200" dirty="0" smtClean="0">
                <a:solidFill>
                  <a:schemeClr val="tx1"/>
                </a:solidFill>
                <a:effectLst/>
                <a:latin typeface="+mn-lt"/>
                <a:ea typeface="+mn-ea"/>
                <a:cs typeface="+mn-cs"/>
              </a:rPr>
              <a:t>public class </a:t>
            </a:r>
            <a:r>
              <a:rPr lang="en-GB" sz="1200" b="0" i="0" kern="1200" dirty="0" err="1" smtClean="0">
                <a:solidFill>
                  <a:schemeClr val="tx1"/>
                </a:solidFill>
                <a:effectLst/>
                <a:latin typeface="+mn-lt"/>
                <a:ea typeface="+mn-ea"/>
                <a:cs typeface="+mn-cs"/>
              </a:rPr>
              <a:t>MsLunch</a:t>
            </a:r>
            <a:r>
              <a:rPr lang="en-GB" sz="1200" b="0" i="0" kern="1200" dirty="0" smtClean="0">
                <a:solidFill>
                  <a:schemeClr val="tx1"/>
                </a:solidFill>
                <a:effectLst/>
                <a:latin typeface="+mn-lt"/>
                <a:ea typeface="+mn-ea"/>
                <a:cs typeface="+mn-cs"/>
              </a:rPr>
              <a:t> { private long c1 = 0; private long c2 = 0; private Object lock1 = new Object(); private Object lock2 = new Object(); public void inc1() { synchronized(lock1) { c1++; } } public void inc2() { synchronized(lock2) { c2++; } } }</a:t>
            </a:r>
          </a:p>
          <a:p>
            <a:endParaRPr lang="en-US" dirty="0"/>
          </a:p>
        </p:txBody>
      </p:sp>
    </p:spTree>
    <p:extLst>
      <p:ext uri="{BB962C8B-B14F-4D97-AF65-F5344CB8AC3E}">
        <p14:creationId xmlns:p14="http://schemas.microsoft.com/office/powerpoint/2010/main" val="980906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591DEC-8B17-4157-9E65-8BD26B85A13A}" type="slidenum">
              <a:rPr lang="en-US"/>
              <a:pPr/>
              <a:t>23</a:t>
            </a:fld>
            <a:endParaRPr lang="en-US"/>
          </a:p>
        </p:txBody>
      </p:sp>
      <p:sp>
        <p:nvSpPr>
          <p:cNvPr id="311298" name="Rectangle 2"/>
          <p:cNvSpPr>
            <a:spLocks noGrp="1" noRot="1" noChangeAspect="1" noChangeArrowheads="1" noTextEdit="1"/>
          </p:cNvSpPr>
          <p:nvPr>
            <p:ph type="sldImg"/>
          </p:nvPr>
        </p:nvSpPr>
        <p:spPr>
          <a:xfrm>
            <a:off x="912813" y="747713"/>
            <a:ext cx="4916487" cy="3687762"/>
          </a:xfrm>
          <a:ln cap="flat"/>
        </p:spPr>
      </p:sp>
      <p:sp>
        <p:nvSpPr>
          <p:cNvPr id="3112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05730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1E48457-53A0-47CB-9FA4-065EF354873E}" type="datetime3">
              <a:rPr lang="en-US" smtClean="0"/>
              <a:t>13 September 2016</a:t>
            </a:fld>
            <a:endParaRPr lang="en-US"/>
          </a:p>
        </p:txBody>
      </p:sp>
      <p:sp>
        <p:nvSpPr>
          <p:cNvPr id="17" name="Footer Placeholder 16"/>
          <p:cNvSpPr>
            <a:spLocks noGrp="1"/>
          </p:cNvSpPr>
          <p:nvPr>
            <p:ph type="ftr" sz="quarter" idx="11"/>
          </p:nvPr>
        </p:nvSpPr>
        <p:spPr/>
        <p:txBody>
          <a:bodyPr/>
          <a:lstStyle/>
          <a:p>
            <a:r>
              <a:rPr lang="en-US" smtClean="0"/>
              <a:t>UFCFB6-30-2 OOSD</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8745A6-F9FA-4976-80E9-18F7ED918AAB}"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43103D-0A73-44F9-9470-C2AED3D1FE37}"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E2B18C2-9E02-4A51-82C4-8E50CC22A356}"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A567B7-C797-42DF-A859-151F8529DF54}" type="datetime3">
              <a:rPr lang="en-US" smtClean="0"/>
              <a:t>13 September 2016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UFCFB6-30-2 OOSD</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0CCDD04-B954-4E9A-AB69-1B2846B0DA4B}"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CB603C7-04C3-4F46-97B6-9400B73C8453}"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07F772-E2B2-4CA1-957D-564244BCAF6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03A0D-9318-4932-85C1-076CB4EFD2D9}" type="datetime3">
              <a:rPr lang="en-US" smtClean="0"/>
              <a:t>13 September 2016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526D28-637D-48C5-BB20-2C4AFA638A97}"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A8394D-7D40-42DA-A6C3-0B1AA7A24D23}" type="datetime3">
              <a:rPr lang="en-US" smtClean="0"/>
              <a:t>13 September 2016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UFCFB6-30-2 OOSD</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13F03BB-D90E-445B-9E77-22A286B6AEB6}" type="datetime3">
              <a:rPr lang="en-US" smtClean="0"/>
              <a:t>13 September 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UFCFB6-30-2 OOSD</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ocs.oracle.com/javase/8/docs/api/java/util/concurrent/atomic/package-summary.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55000" lnSpcReduction="20000"/>
          </a:bodyPr>
          <a:lstStyle/>
          <a:p>
            <a:endParaRPr lang="en-GB" sz="3900" b="1" dirty="0" smtClean="0"/>
          </a:p>
          <a:p>
            <a:r>
              <a:rPr lang="en-GB" sz="3900" b="1" dirty="0" smtClean="0"/>
              <a:t>Unit 12 Advanced Concurrency and Java Threads</a:t>
            </a:r>
          </a:p>
          <a:p>
            <a:endParaRPr lang="en-GB" dirty="0"/>
          </a:p>
          <a:p>
            <a:r>
              <a:rPr lang="en-GB" smtClean="0"/>
              <a:t>Benedict R. Gaster</a:t>
            </a:r>
            <a:endParaRPr lang="en-GB" dirty="0"/>
          </a:p>
          <a:p>
            <a:r>
              <a:rPr lang="en-GB" dirty="0" smtClean="0"/>
              <a:t>2016-17</a:t>
            </a:r>
            <a:endParaRPr lang="en-GB" dirty="0"/>
          </a:p>
        </p:txBody>
      </p:sp>
      <p:sp>
        <p:nvSpPr>
          <p:cNvPr id="2" name="Title 1"/>
          <p:cNvSpPr>
            <a:spLocks noGrp="1"/>
          </p:cNvSpPr>
          <p:nvPr>
            <p:ph type="ctrTitle"/>
          </p:nvPr>
        </p:nvSpPr>
        <p:spPr/>
        <p:txBody>
          <a:bodyPr/>
          <a:lstStyle/>
          <a:p>
            <a:r>
              <a:rPr lang="en-GB" dirty="0" smtClean="0"/>
              <a:t>UFCFB6-30-2 Object-oriented Software Development</a:t>
            </a:r>
            <a:endParaRPr lang="en-GB" dirty="0"/>
          </a:p>
        </p:txBody>
      </p:sp>
      <p:sp>
        <p:nvSpPr>
          <p:cNvPr id="10" name="Date Placeholder 9"/>
          <p:cNvSpPr>
            <a:spLocks noGrp="1"/>
          </p:cNvSpPr>
          <p:nvPr>
            <p:ph type="dt" sz="half" idx="10"/>
          </p:nvPr>
        </p:nvSpPr>
        <p:spPr/>
        <p:txBody>
          <a:bodyPr/>
          <a:lstStyle/>
          <a:p>
            <a:fld id="{EF299FED-CEB3-4F81-87EF-34BCF2B994DC}" type="datetime3">
              <a:rPr lang="en-US" smtClean="0"/>
              <a:t>13 September 2016</a:t>
            </a:fld>
            <a:endParaRPr lang="en-US" dirty="0"/>
          </a:p>
        </p:txBody>
      </p:sp>
      <p:sp>
        <p:nvSpPr>
          <p:cNvPr id="11" name="Footer Placeholder 10"/>
          <p:cNvSpPr>
            <a:spLocks noGrp="1"/>
          </p:cNvSpPr>
          <p:nvPr>
            <p:ph type="ftr" sz="quarter" idx="11"/>
          </p:nvPr>
        </p:nvSpPr>
        <p:spPr/>
        <p:txBody>
          <a:bodyPr/>
          <a:lstStyle/>
          <a:p>
            <a:r>
              <a:rPr lang="en-US" dirty="0" smtClean="0"/>
              <a:t>UFCFB6-30-2 OOSD</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033548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US" dirty="0"/>
              <a:t>Threads </a:t>
            </a:r>
            <a:r>
              <a:rPr lang="en-US" dirty="0" smtClean="0"/>
              <a:t>different CPUs with their caches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410123" y="1719514"/>
            <a:ext cx="4780953" cy="4028572"/>
          </a:xfrm>
        </p:spPr>
      </p:pic>
    </p:spTree>
    <p:extLst>
      <p:ext uri="{BB962C8B-B14F-4D97-AF65-F5344CB8AC3E}">
        <p14:creationId xmlns:p14="http://schemas.microsoft.com/office/powerpoint/2010/main" val="3265682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333375"/>
            <a:ext cx="7772400" cy="792163"/>
          </a:xfrm>
          <a:solidFill>
            <a:schemeClr val="bg1">
              <a:lumMod val="95000"/>
            </a:schemeClr>
          </a:solidFill>
        </p:spPr>
        <p:txBody>
          <a:bodyPr/>
          <a:lstStyle/>
          <a:p>
            <a:r>
              <a:rPr lang="en-GB" sz="3600" dirty="0" smtClean="0"/>
              <a:t>Problem scenario</a:t>
            </a:r>
            <a:endParaRPr lang="en-US" sz="3600" dirty="0" smtClean="0"/>
          </a:p>
        </p:txBody>
      </p:sp>
      <p:sp>
        <p:nvSpPr>
          <p:cNvPr id="52227" name="Rectangle 3"/>
          <p:cNvSpPr>
            <a:spLocks noGrp="1" noChangeArrowheads="1"/>
          </p:cNvSpPr>
          <p:nvPr>
            <p:ph type="body" idx="1"/>
          </p:nvPr>
        </p:nvSpPr>
        <p:spPr>
          <a:xfrm>
            <a:off x="684213" y="1196975"/>
            <a:ext cx="4816475" cy="4895850"/>
          </a:xfrm>
        </p:spPr>
        <p:txBody>
          <a:bodyPr/>
          <a:lstStyle/>
          <a:p>
            <a:pPr marL="0" indent="0">
              <a:lnSpc>
                <a:spcPct val="80000"/>
              </a:lnSpc>
              <a:buNone/>
            </a:pPr>
            <a:r>
              <a:rPr lang="en-GB" sz="2400" dirty="0" smtClean="0"/>
              <a:t>Assuming current balance in </a:t>
            </a:r>
            <a:r>
              <a:rPr lang="en-GB" sz="2400" dirty="0" err="1" smtClean="0"/>
              <a:t>ourAccount</a:t>
            </a:r>
            <a:r>
              <a:rPr lang="en-GB" sz="2400" dirty="0" smtClean="0"/>
              <a:t> is £50,</a:t>
            </a:r>
          </a:p>
          <a:p>
            <a:pPr>
              <a:lnSpc>
                <a:spcPct val="80000"/>
              </a:lnSpc>
            </a:pPr>
            <a:endParaRPr lang="en-GB" sz="2400" dirty="0" smtClean="0"/>
          </a:p>
          <a:p>
            <a:pPr>
              <a:lnSpc>
                <a:spcPct val="80000"/>
              </a:lnSpc>
            </a:pPr>
            <a:r>
              <a:rPr lang="en-GB" sz="2400" dirty="0" smtClean="0"/>
              <a:t>The c1 thread: tries to deposit £10;</a:t>
            </a:r>
          </a:p>
          <a:p>
            <a:pPr marL="320040" lvl="1" indent="0">
              <a:lnSpc>
                <a:spcPct val="80000"/>
              </a:lnSpc>
              <a:buNone/>
            </a:pPr>
            <a:r>
              <a:rPr lang="en-GB" sz="2000" dirty="0"/>
              <a:t>c</a:t>
            </a:r>
            <a:r>
              <a:rPr lang="en-GB" sz="2000" dirty="0" smtClean="0"/>
              <a:t>1.tmp =50 ;The thread is suspended;</a:t>
            </a:r>
          </a:p>
          <a:p>
            <a:pPr>
              <a:lnSpc>
                <a:spcPct val="80000"/>
              </a:lnSpc>
            </a:pPr>
            <a:r>
              <a:rPr lang="en-GB" sz="2400" dirty="0" smtClean="0"/>
              <a:t>The c2 thread: tries to deposit £10; </a:t>
            </a:r>
          </a:p>
          <a:p>
            <a:pPr marL="320040" lvl="1" indent="0">
              <a:lnSpc>
                <a:spcPct val="80000"/>
              </a:lnSpc>
              <a:buNone/>
            </a:pPr>
            <a:r>
              <a:rPr lang="en-GB" sz="2000" dirty="0"/>
              <a:t>c</a:t>
            </a:r>
            <a:r>
              <a:rPr lang="en-GB" sz="2000" dirty="0" smtClean="0"/>
              <a:t>2.tmp=50; The thread is then suspended; </a:t>
            </a:r>
          </a:p>
          <a:p>
            <a:pPr>
              <a:lnSpc>
                <a:spcPct val="80000"/>
              </a:lnSpc>
            </a:pPr>
            <a:r>
              <a:rPr lang="en-GB" sz="2400" dirty="0" smtClean="0"/>
              <a:t>c1 resumes: </a:t>
            </a:r>
          </a:p>
          <a:p>
            <a:pPr marL="320040" lvl="1" indent="0">
              <a:lnSpc>
                <a:spcPct val="80000"/>
              </a:lnSpc>
              <a:buNone/>
            </a:pPr>
            <a:r>
              <a:rPr lang="en-GB" sz="2000" dirty="0" smtClean="0"/>
              <a:t>balance=c1.tmp+10; (50+10=60); c1 is suspended </a:t>
            </a:r>
          </a:p>
          <a:p>
            <a:pPr>
              <a:lnSpc>
                <a:spcPct val="80000"/>
              </a:lnSpc>
            </a:pPr>
            <a:r>
              <a:rPr lang="en-GB" sz="2400" dirty="0" smtClean="0"/>
              <a:t>c2 resumes: </a:t>
            </a:r>
          </a:p>
          <a:p>
            <a:pPr marL="320040" lvl="1" indent="0">
              <a:lnSpc>
                <a:spcPct val="80000"/>
              </a:lnSpc>
              <a:buNone/>
            </a:pPr>
            <a:r>
              <a:rPr lang="en-GB" sz="2000" dirty="0" smtClean="0"/>
              <a:t>balance=c.tmp+10; (</a:t>
            </a:r>
            <a:r>
              <a:rPr lang="en-GB" sz="2000" dirty="0" err="1" smtClean="0"/>
              <a:t>tmp</a:t>
            </a:r>
            <a:r>
              <a:rPr lang="en-GB" sz="2000" dirty="0" smtClean="0"/>
              <a:t>=50)  i.e. balance=60</a:t>
            </a:r>
          </a:p>
          <a:p>
            <a:pPr>
              <a:lnSpc>
                <a:spcPct val="80000"/>
              </a:lnSpc>
            </a:pPr>
            <a:r>
              <a:rPr lang="en-GB" sz="2400" dirty="0" smtClean="0"/>
              <a:t>Should be 70, not 60!</a:t>
            </a:r>
            <a:endParaRPr lang="en-US" sz="2400" dirty="0" smtClean="0"/>
          </a:p>
        </p:txBody>
      </p:sp>
      <p:sp>
        <p:nvSpPr>
          <p:cNvPr id="4" name="TextBox 3"/>
          <p:cNvSpPr txBox="1">
            <a:spLocks noChangeArrowheads="1"/>
          </p:cNvSpPr>
          <p:nvPr/>
        </p:nvSpPr>
        <p:spPr bwMode="auto">
          <a:xfrm>
            <a:off x="6357938" y="1143000"/>
            <a:ext cx="1785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sz="2400" dirty="0"/>
              <a:t>balance=50</a:t>
            </a:r>
          </a:p>
        </p:txBody>
      </p:sp>
      <p:sp>
        <p:nvSpPr>
          <p:cNvPr id="5" name="TextBox 4"/>
          <p:cNvSpPr txBox="1">
            <a:spLocks noChangeArrowheads="1"/>
          </p:cNvSpPr>
          <p:nvPr/>
        </p:nvSpPr>
        <p:spPr bwMode="auto">
          <a:xfrm>
            <a:off x="6363075" y="1821335"/>
            <a:ext cx="17859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GB" sz="2400" dirty="0" smtClean="0"/>
          </a:p>
          <a:p>
            <a:pPr eaLnBrk="1" hangingPunct="1"/>
            <a:r>
              <a:rPr lang="en-GB" sz="2400" dirty="0" smtClean="0"/>
              <a:t>balance=50</a:t>
            </a:r>
            <a:endParaRPr lang="en-GB" sz="2400" dirty="0"/>
          </a:p>
        </p:txBody>
      </p:sp>
      <p:sp>
        <p:nvSpPr>
          <p:cNvPr id="6" name="TextBox 5"/>
          <p:cNvSpPr txBox="1">
            <a:spLocks noChangeArrowheads="1"/>
          </p:cNvSpPr>
          <p:nvPr/>
        </p:nvSpPr>
        <p:spPr bwMode="auto">
          <a:xfrm>
            <a:off x="6357938" y="2514600"/>
            <a:ext cx="17859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GB" sz="2400" dirty="0" smtClean="0"/>
          </a:p>
          <a:p>
            <a:pPr eaLnBrk="1" hangingPunct="1"/>
            <a:r>
              <a:rPr lang="en-GB" sz="2400" dirty="0" smtClean="0"/>
              <a:t>balance=50</a:t>
            </a:r>
            <a:endParaRPr lang="en-GB" sz="2400" dirty="0"/>
          </a:p>
        </p:txBody>
      </p:sp>
      <p:sp>
        <p:nvSpPr>
          <p:cNvPr id="7" name="TextBox 6"/>
          <p:cNvSpPr txBox="1">
            <a:spLocks noChangeArrowheads="1"/>
          </p:cNvSpPr>
          <p:nvPr/>
        </p:nvSpPr>
        <p:spPr bwMode="auto">
          <a:xfrm>
            <a:off x="6215063" y="3238536"/>
            <a:ext cx="2286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GB" sz="2400" dirty="0" smtClean="0"/>
          </a:p>
          <a:p>
            <a:pPr eaLnBrk="1" hangingPunct="1"/>
            <a:r>
              <a:rPr lang="en-GB" sz="2400" dirty="0" smtClean="0"/>
              <a:t>balance=tmp+10</a:t>
            </a:r>
            <a:endParaRPr lang="en-GB" sz="2400" dirty="0"/>
          </a:p>
          <a:p>
            <a:pPr eaLnBrk="1" hangingPunct="1"/>
            <a:r>
              <a:rPr lang="en-GB" sz="2400" dirty="0"/>
              <a:t>balance=60</a:t>
            </a:r>
          </a:p>
        </p:txBody>
      </p:sp>
      <p:sp>
        <p:nvSpPr>
          <p:cNvPr id="10" name="TextBox 9"/>
          <p:cNvSpPr txBox="1">
            <a:spLocks noChangeArrowheads="1"/>
          </p:cNvSpPr>
          <p:nvPr/>
        </p:nvSpPr>
        <p:spPr bwMode="auto">
          <a:xfrm>
            <a:off x="6215063" y="4070386"/>
            <a:ext cx="2286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GB" sz="2400" dirty="0" smtClean="0"/>
          </a:p>
          <a:p>
            <a:pPr eaLnBrk="1" hangingPunct="1"/>
            <a:r>
              <a:rPr lang="en-GB" sz="2400" dirty="0" smtClean="0"/>
              <a:t>balance=tmp+10</a:t>
            </a:r>
            <a:endParaRPr lang="en-GB" sz="2400" dirty="0"/>
          </a:p>
          <a:p>
            <a:pPr eaLnBrk="1" hangingPunct="1"/>
            <a:r>
              <a:rPr lang="en-GB" sz="2400" dirty="0"/>
              <a:t>balance=60</a:t>
            </a:r>
          </a:p>
        </p:txBody>
      </p:sp>
      <p:sp>
        <p:nvSpPr>
          <p:cNvPr id="13" name="Date Placeholder 12"/>
          <p:cNvSpPr>
            <a:spLocks noGrp="1"/>
          </p:cNvSpPr>
          <p:nvPr>
            <p:ph type="dt" sz="half" idx="10"/>
          </p:nvPr>
        </p:nvSpPr>
        <p:spPr/>
        <p:txBody>
          <a:bodyPr/>
          <a:lstStyle/>
          <a:p>
            <a:fld id="{422B8E71-6B18-4AC2-9B8B-993A6ED651B3}" type="datetime3">
              <a:rPr lang="en-US" smtClean="0"/>
              <a:t>13 September 2016</a:t>
            </a:fld>
            <a:endParaRPr lang="en-US"/>
          </a:p>
        </p:txBody>
      </p:sp>
      <p:sp>
        <p:nvSpPr>
          <p:cNvPr id="14" name="Footer Placeholder 13"/>
          <p:cNvSpPr>
            <a:spLocks noGrp="1"/>
          </p:cNvSpPr>
          <p:nvPr>
            <p:ph type="ftr" sz="quarter" idx="11"/>
          </p:nvPr>
        </p:nvSpPr>
        <p:spPr/>
        <p:txBody>
          <a:bodyPr/>
          <a:lstStyle/>
          <a:p>
            <a:r>
              <a:rPr lang="en-US" smtClean="0"/>
              <a:t>UFCFB6-30-2 OOSD</a:t>
            </a: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55861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17" dur="500"/>
                                        <p:tgtEl>
                                          <p:spTgt spid="522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2227">
                                            <p:txEl>
                                              <p:pRg st="3" end="3"/>
                                            </p:txEl>
                                          </p:spTgt>
                                        </p:tgtEl>
                                        <p:attrNameLst>
                                          <p:attrName>style.visibility</p:attrName>
                                        </p:attrNameLst>
                                      </p:cBhvr>
                                      <p:to>
                                        <p:strVal val="visible"/>
                                      </p:to>
                                    </p:set>
                                    <p:animEffect transition="in" filter="blinds(horizontal)">
                                      <p:cBhvr>
                                        <p:cTn id="20" dur="500"/>
                                        <p:tgtEl>
                                          <p:spTgt spid="522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blinds(horizontal)">
                                      <p:cBhvr>
                                        <p:cTn id="25" dur="500"/>
                                        <p:tgtEl>
                                          <p:spTgt spid="5">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30" dur="500"/>
                                        <p:tgtEl>
                                          <p:spTgt spid="52227">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2227">
                                            <p:txEl>
                                              <p:pRg st="5" end="5"/>
                                            </p:txEl>
                                          </p:spTgt>
                                        </p:tgtEl>
                                        <p:attrNameLst>
                                          <p:attrName>style.visibility</p:attrName>
                                        </p:attrNameLst>
                                      </p:cBhvr>
                                      <p:to>
                                        <p:strVal val="visible"/>
                                      </p:to>
                                    </p:set>
                                    <p:animEffect transition="in" filter="blinds(horizontal)">
                                      <p:cBhvr>
                                        <p:cTn id="33" dur="500"/>
                                        <p:tgtEl>
                                          <p:spTgt spid="5222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blinds(horizontal)">
                                      <p:cBhvr>
                                        <p:cTn id="38" dur="500"/>
                                        <p:tgtEl>
                                          <p:spTgt spid="6">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52227">
                                            <p:txEl>
                                              <p:pRg st="6" end="6"/>
                                            </p:txEl>
                                          </p:spTgt>
                                        </p:tgtEl>
                                        <p:attrNameLst>
                                          <p:attrName>style.visibility</p:attrName>
                                        </p:attrNameLst>
                                      </p:cBhvr>
                                      <p:to>
                                        <p:strVal val="visible"/>
                                      </p:to>
                                    </p:set>
                                    <p:animEffect transition="in" filter="blinds(horizontal)">
                                      <p:cBhvr>
                                        <p:cTn id="43" dur="500"/>
                                        <p:tgtEl>
                                          <p:spTgt spid="52227">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2227">
                                            <p:txEl>
                                              <p:pRg st="7" end="7"/>
                                            </p:txEl>
                                          </p:spTgt>
                                        </p:tgtEl>
                                        <p:attrNameLst>
                                          <p:attrName>style.visibility</p:attrName>
                                        </p:attrNameLst>
                                      </p:cBhvr>
                                      <p:to>
                                        <p:strVal val="visible"/>
                                      </p:to>
                                    </p:set>
                                    <p:animEffect transition="in" filter="blinds(horizontal)">
                                      <p:cBhvr>
                                        <p:cTn id="46" dur="500"/>
                                        <p:tgtEl>
                                          <p:spTgt spid="52227">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animEffect transition="in" filter="blinds(horizontal)">
                                      <p:cBhvr>
                                        <p:cTn id="51" dur="500"/>
                                        <p:tgtEl>
                                          <p:spTgt spid="7">
                                            <p:txEl>
                                              <p:pRg st="1" end="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
                                            <p:txEl>
                                              <p:pRg st="2" end="2"/>
                                            </p:txEl>
                                          </p:spTgt>
                                        </p:tgtEl>
                                        <p:attrNameLst>
                                          <p:attrName>style.visibility</p:attrName>
                                        </p:attrNameLst>
                                      </p:cBhvr>
                                      <p:to>
                                        <p:strVal val="visible"/>
                                      </p:to>
                                    </p:set>
                                    <p:animEffect transition="in" filter="blinds(horizontal)">
                                      <p:cBhvr>
                                        <p:cTn id="54" dur="500"/>
                                        <p:tgtEl>
                                          <p:spTgt spid="7">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52227">
                                            <p:txEl>
                                              <p:pRg st="8" end="8"/>
                                            </p:txEl>
                                          </p:spTgt>
                                        </p:tgtEl>
                                        <p:attrNameLst>
                                          <p:attrName>style.visibility</p:attrName>
                                        </p:attrNameLst>
                                      </p:cBhvr>
                                      <p:to>
                                        <p:strVal val="visible"/>
                                      </p:to>
                                    </p:set>
                                    <p:animEffect transition="in" filter="blinds(horizontal)">
                                      <p:cBhvr>
                                        <p:cTn id="59" dur="500"/>
                                        <p:tgtEl>
                                          <p:spTgt spid="52227">
                                            <p:txEl>
                                              <p:pRg st="8" end="8"/>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52227">
                                            <p:txEl>
                                              <p:pRg st="9" end="9"/>
                                            </p:txEl>
                                          </p:spTgt>
                                        </p:tgtEl>
                                        <p:attrNameLst>
                                          <p:attrName>style.visibility</p:attrName>
                                        </p:attrNameLst>
                                      </p:cBhvr>
                                      <p:to>
                                        <p:strVal val="visible"/>
                                      </p:to>
                                    </p:set>
                                    <p:animEffect transition="in" filter="blinds(horizontal)">
                                      <p:cBhvr>
                                        <p:cTn id="62" dur="500"/>
                                        <p:tgtEl>
                                          <p:spTgt spid="52227">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0">
                                            <p:txEl>
                                              <p:pRg st="1" end="1"/>
                                            </p:txEl>
                                          </p:spTgt>
                                        </p:tgtEl>
                                        <p:attrNameLst>
                                          <p:attrName>style.visibility</p:attrName>
                                        </p:attrNameLst>
                                      </p:cBhvr>
                                      <p:to>
                                        <p:strVal val="visible"/>
                                      </p:to>
                                    </p:set>
                                    <p:animEffect transition="in" filter="blinds(horizontal)">
                                      <p:cBhvr>
                                        <p:cTn id="67" dur="500"/>
                                        <p:tgtEl>
                                          <p:spTgt spid="10">
                                            <p:txEl>
                                              <p:pRg st="1" end="1"/>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0">
                                            <p:txEl>
                                              <p:pRg st="2" end="2"/>
                                            </p:txEl>
                                          </p:spTgt>
                                        </p:tgtEl>
                                        <p:attrNameLst>
                                          <p:attrName>style.visibility</p:attrName>
                                        </p:attrNameLst>
                                      </p:cBhvr>
                                      <p:to>
                                        <p:strVal val="visible"/>
                                      </p:to>
                                    </p:set>
                                    <p:animEffect transition="in" filter="blinds(horizontal)">
                                      <p:cBhvr>
                                        <p:cTn id="70" dur="500"/>
                                        <p:tgtEl>
                                          <p:spTgt spid="10">
                                            <p:txEl>
                                              <p:pRg st="2" end="2"/>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52227">
                                            <p:txEl>
                                              <p:pRg st="10" end="10"/>
                                            </p:txEl>
                                          </p:spTgt>
                                        </p:tgtEl>
                                        <p:attrNameLst>
                                          <p:attrName>style.visibility</p:attrName>
                                        </p:attrNameLst>
                                      </p:cBhvr>
                                      <p:to>
                                        <p:strVal val="visible"/>
                                      </p:to>
                                    </p:set>
                                    <p:animEffect transition="in" filter="blinds(horizontal)">
                                      <p:cBhvr>
                                        <p:cTn id="75" dur="500"/>
                                        <p:tgtEl>
                                          <p:spTgt spid="522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solidFill>
            <a:schemeClr val="bg1">
              <a:lumMod val="95000"/>
            </a:schemeClr>
          </a:solidFill>
        </p:spPr>
        <p:txBody>
          <a:bodyPr>
            <a:normAutofit fontScale="90000"/>
          </a:bodyPr>
          <a:lstStyle/>
          <a:p>
            <a:r>
              <a:rPr lang="en-GB" dirty="0"/>
              <a:t>An example that may cause data </a:t>
            </a:r>
            <a:r>
              <a:rPr lang="en-GB" dirty="0" smtClean="0"/>
              <a:t>corruption – Account class</a:t>
            </a:r>
            <a:endParaRPr lang="en-US" sz="4000" dirty="0" smtClean="0"/>
          </a:p>
        </p:txBody>
      </p:sp>
      <p:sp>
        <p:nvSpPr>
          <p:cNvPr id="27651" name="Rectangle 3"/>
          <p:cNvSpPr>
            <a:spLocks noGrp="1" noChangeArrowheads="1"/>
          </p:cNvSpPr>
          <p:nvPr>
            <p:ph type="body" idx="1"/>
          </p:nvPr>
        </p:nvSpPr>
        <p:spPr>
          <a:xfrm>
            <a:off x="381000" y="1447800"/>
            <a:ext cx="8534400" cy="4572000"/>
          </a:xfrm>
        </p:spPr>
        <p:txBody>
          <a:bodyPr/>
          <a:lstStyle/>
          <a:p>
            <a:pPr>
              <a:lnSpc>
                <a:spcPct val="80000"/>
              </a:lnSpc>
              <a:buFontTx/>
              <a:buNone/>
            </a:pPr>
            <a:endParaRPr lang="en-GB" sz="1800" dirty="0" smtClean="0">
              <a:latin typeface="Courier New" pitchFamily="49" charset="0"/>
            </a:endParaRPr>
          </a:p>
          <a:p>
            <a:pPr>
              <a:lnSpc>
                <a:spcPct val="80000"/>
              </a:lnSpc>
              <a:buFontTx/>
              <a:buNone/>
            </a:pPr>
            <a:r>
              <a:rPr lang="en-GB" sz="1800" dirty="0" smtClean="0">
                <a:latin typeface="Courier New" pitchFamily="49" charset="0"/>
              </a:rPr>
              <a:t>class Account {</a:t>
            </a:r>
          </a:p>
          <a:p>
            <a:pPr>
              <a:lnSpc>
                <a:spcPct val="80000"/>
              </a:lnSpc>
              <a:buFontTx/>
              <a:buNone/>
            </a:pPr>
            <a:r>
              <a:rPr lang="en-GB" sz="1800" dirty="0" smtClean="0">
                <a:latin typeface="Courier New" pitchFamily="49" charset="0"/>
              </a:rPr>
              <a:t>  private </a:t>
            </a:r>
            <a:r>
              <a:rPr lang="en-GB" sz="1800" dirty="0" err="1" smtClean="0">
                <a:latin typeface="Courier New" pitchFamily="49" charset="0"/>
              </a:rPr>
              <a:t>int</a:t>
            </a:r>
            <a:r>
              <a:rPr lang="en-GB" sz="1800" dirty="0" smtClean="0">
                <a:latin typeface="Courier New" pitchFamily="49" charset="0"/>
              </a:rPr>
              <a:t> balance=0;</a:t>
            </a:r>
          </a:p>
          <a:p>
            <a:pPr>
              <a:lnSpc>
                <a:spcPct val="80000"/>
              </a:lnSpc>
              <a:buFontTx/>
              <a:buNone/>
            </a:pPr>
            <a:r>
              <a:rPr lang="en-GB" sz="1800" dirty="0" smtClean="0">
                <a:latin typeface="Courier New" pitchFamily="49" charset="0"/>
              </a:rPr>
              <a:t>    </a:t>
            </a:r>
          </a:p>
          <a:p>
            <a:pPr>
              <a:lnSpc>
                <a:spcPct val="80000"/>
              </a:lnSpc>
              <a:buFontTx/>
              <a:buNone/>
            </a:pPr>
            <a:r>
              <a:rPr lang="en-GB" sz="1800" dirty="0" smtClean="0">
                <a:latin typeface="Courier New" pitchFamily="49" charset="0"/>
              </a:rPr>
              <a:t>  public </a:t>
            </a:r>
            <a:r>
              <a:rPr lang="en-GB" sz="1800" dirty="0">
                <a:latin typeface="Courier New" pitchFamily="49" charset="0"/>
              </a:rPr>
              <a:t>void </a:t>
            </a:r>
            <a:r>
              <a:rPr lang="en-GB" sz="1800" dirty="0" err="1">
                <a:latin typeface="Courier New" pitchFamily="49" charset="0"/>
              </a:rPr>
              <a:t>deposite</a:t>
            </a:r>
            <a:r>
              <a:rPr lang="en-GB" sz="1800" dirty="0">
                <a:latin typeface="Courier New" pitchFamily="49" charset="0"/>
              </a:rPr>
              <a:t>(</a:t>
            </a:r>
            <a:r>
              <a:rPr lang="en-GB" sz="1800" dirty="0" err="1">
                <a:latin typeface="Courier New" pitchFamily="49" charset="0"/>
              </a:rPr>
              <a:t>int</a:t>
            </a:r>
            <a:r>
              <a:rPr lang="en-GB" sz="1800" dirty="0">
                <a:latin typeface="Courier New" pitchFamily="49" charset="0"/>
              </a:rPr>
              <a:t> a, String name) </a:t>
            </a:r>
            <a:r>
              <a:rPr lang="en-GB" sz="1800" dirty="0" smtClean="0">
                <a:latin typeface="Courier New" pitchFamily="49" charset="0"/>
              </a:rPr>
              <a:t>{</a:t>
            </a:r>
            <a:endParaRPr lang="en-GB" sz="1800" dirty="0">
              <a:latin typeface="Courier New" pitchFamily="49" charset="0"/>
            </a:endParaRPr>
          </a:p>
          <a:p>
            <a:pPr>
              <a:lnSpc>
                <a:spcPct val="80000"/>
              </a:lnSpc>
              <a:buFontTx/>
              <a:buNone/>
            </a:pPr>
            <a:r>
              <a:rPr lang="en-GB" sz="1800" dirty="0" smtClean="0">
                <a:latin typeface="Courier New" pitchFamily="49" charset="0"/>
              </a:rPr>
              <a:t>    </a:t>
            </a:r>
            <a:r>
              <a:rPr lang="en-GB" sz="1800" dirty="0" err="1" smtClean="0">
                <a:latin typeface="Courier New" pitchFamily="49" charset="0"/>
              </a:rPr>
              <a:t>int</a:t>
            </a:r>
            <a:r>
              <a:rPr lang="en-GB" sz="1800" dirty="0" smtClean="0">
                <a:latin typeface="Courier New" pitchFamily="49" charset="0"/>
              </a:rPr>
              <a:t> </a:t>
            </a:r>
            <a:r>
              <a:rPr lang="en-GB" sz="1800" dirty="0" err="1">
                <a:latin typeface="Courier New" pitchFamily="49" charset="0"/>
              </a:rPr>
              <a:t>tmp</a:t>
            </a:r>
            <a:r>
              <a:rPr lang="en-GB" sz="1800" dirty="0">
                <a:latin typeface="Courier New" pitchFamily="49" charset="0"/>
              </a:rPr>
              <a:t> = balance;</a:t>
            </a:r>
          </a:p>
          <a:p>
            <a:pPr>
              <a:lnSpc>
                <a:spcPct val="80000"/>
              </a:lnSpc>
              <a:buFontTx/>
              <a:buNone/>
            </a:pPr>
            <a:r>
              <a:rPr lang="en-GB" sz="1800" dirty="0">
                <a:latin typeface="Courier New" pitchFamily="49" charset="0"/>
              </a:rPr>
              <a:t>    </a:t>
            </a:r>
            <a:r>
              <a:rPr lang="en-GB" sz="1800" dirty="0" err="1" smtClean="0">
                <a:latin typeface="Courier New" pitchFamily="49" charset="0"/>
              </a:rPr>
              <a:t>System.out.println</a:t>
            </a:r>
            <a:r>
              <a:rPr lang="en-GB" sz="1800" dirty="0" smtClean="0">
                <a:latin typeface="Courier New" pitchFamily="49" charset="0"/>
              </a:rPr>
              <a:t>(name+": </a:t>
            </a:r>
            <a:r>
              <a:rPr lang="en-GB" sz="1800" dirty="0" err="1">
                <a:latin typeface="Courier New" pitchFamily="49" charset="0"/>
              </a:rPr>
              <a:t>tmp</a:t>
            </a:r>
            <a:r>
              <a:rPr lang="en-GB" sz="1800" dirty="0">
                <a:latin typeface="Courier New" pitchFamily="49" charset="0"/>
              </a:rPr>
              <a:t>(current balance</a:t>
            </a:r>
            <a:r>
              <a:rPr lang="en-GB" sz="1800" dirty="0" smtClean="0">
                <a:latin typeface="Courier New" pitchFamily="49" charset="0"/>
              </a:rPr>
              <a:t>)="+</a:t>
            </a:r>
            <a:r>
              <a:rPr lang="en-GB" sz="1800" dirty="0" err="1" smtClean="0">
                <a:latin typeface="Courier New" pitchFamily="49" charset="0"/>
              </a:rPr>
              <a:t>tmp</a:t>
            </a:r>
            <a:r>
              <a:rPr lang="en-GB" sz="1800" dirty="0">
                <a:latin typeface="Courier New" pitchFamily="49" charset="0"/>
              </a:rPr>
              <a:t>);</a:t>
            </a:r>
          </a:p>
          <a:p>
            <a:pPr>
              <a:lnSpc>
                <a:spcPct val="80000"/>
              </a:lnSpc>
              <a:buFontTx/>
              <a:buNone/>
            </a:pPr>
            <a:r>
              <a:rPr lang="en-GB" sz="1800" dirty="0">
                <a:latin typeface="Courier New" pitchFamily="49" charset="0"/>
              </a:rPr>
              <a:t>    </a:t>
            </a:r>
            <a:r>
              <a:rPr lang="en-GB" sz="1800" dirty="0" smtClean="0">
                <a:latin typeface="Courier New" pitchFamily="49" charset="0"/>
              </a:rPr>
              <a:t>balance </a:t>
            </a:r>
            <a:r>
              <a:rPr lang="en-GB" sz="1800" dirty="0">
                <a:latin typeface="Courier New" pitchFamily="49" charset="0"/>
              </a:rPr>
              <a:t>= </a:t>
            </a:r>
            <a:r>
              <a:rPr lang="en-GB" sz="1800" dirty="0" err="1">
                <a:latin typeface="Courier New" pitchFamily="49" charset="0"/>
              </a:rPr>
              <a:t>tmp</a:t>
            </a:r>
            <a:r>
              <a:rPr lang="en-GB" sz="1800" dirty="0">
                <a:latin typeface="Courier New" pitchFamily="49" charset="0"/>
              </a:rPr>
              <a:t> + a;</a:t>
            </a:r>
          </a:p>
          <a:p>
            <a:pPr>
              <a:lnSpc>
                <a:spcPct val="80000"/>
              </a:lnSpc>
              <a:buFontTx/>
              <a:buNone/>
            </a:pPr>
            <a:r>
              <a:rPr lang="en-GB" sz="1800" dirty="0">
                <a:latin typeface="Courier New" pitchFamily="49" charset="0"/>
              </a:rPr>
              <a:t>    </a:t>
            </a:r>
            <a:r>
              <a:rPr lang="en-GB" sz="1800" dirty="0" err="1" smtClean="0">
                <a:latin typeface="Courier New" pitchFamily="49" charset="0"/>
              </a:rPr>
              <a:t>System.out.println</a:t>
            </a:r>
            <a:r>
              <a:rPr lang="en-GB" sz="1800" dirty="0" smtClean="0">
                <a:latin typeface="Courier New" pitchFamily="49" charset="0"/>
              </a:rPr>
              <a:t>(name </a:t>
            </a:r>
            <a:r>
              <a:rPr lang="en-GB" sz="1800" dirty="0">
                <a:latin typeface="Courier New" pitchFamily="49" charset="0"/>
              </a:rPr>
              <a:t>+" balance is " + balance);</a:t>
            </a:r>
          </a:p>
          <a:p>
            <a:pPr>
              <a:lnSpc>
                <a:spcPct val="80000"/>
              </a:lnSpc>
              <a:buFontTx/>
              <a:buNone/>
            </a:pPr>
            <a:r>
              <a:rPr lang="en-GB" sz="1800" dirty="0">
                <a:latin typeface="Courier New" pitchFamily="49" charset="0"/>
              </a:rPr>
              <a:t>    </a:t>
            </a:r>
            <a:r>
              <a:rPr lang="en-GB" sz="1800" dirty="0" smtClean="0">
                <a:latin typeface="Courier New" pitchFamily="49" charset="0"/>
              </a:rPr>
              <a:t>}</a:t>
            </a:r>
          </a:p>
          <a:p>
            <a:pPr>
              <a:lnSpc>
                <a:spcPct val="80000"/>
              </a:lnSpc>
              <a:buFontTx/>
              <a:buNone/>
            </a:pPr>
            <a:r>
              <a:rPr lang="en-GB" sz="1800" dirty="0">
                <a:latin typeface="Courier New" pitchFamily="49" charset="0"/>
              </a:rPr>
              <a:t>}</a:t>
            </a:r>
            <a:endParaRPr lang="en-US" sz="1800" dirty="0" smtClean="0">
              <a:latin typeface="Courier New" pitchFamily="49" charset="0"/>
            </a:endParaRPr>
          </a:p>
        </p:txBody>
      </p:sp>
      <p:sp>
        <p:nvSpPr>
          <p:cNvPr id="8" name="Date Placeholder 7"/>
          <p:cNvSpPr>
            <a:spLocks noGrp="1"/>
          </p:cNvSpPr>
          <p:nvPr>
            <p:ph type="dt" sz="half" idx="10"/>
          </p:nvPr>
        </p:nvSpPr>
        <p:spPr/>
        <p:txBody>
          <a:bodyPr/>
          <a:lstStyle/>
          <a:p>
            <a:fld id="{D558373E-06C9-4272-8CF4-7104C3A66595}"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810189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a:solidFill>
            <a:schemeClr val="bg1">
              <a:lumMod val="95000"/>
            </a:schemeClr>
          </a:solidFill>
        </p:spPr>
        <p:txBody>
          <a:bodyPr>
            <a:normAutofit/>
          </a:bodyPr>
          <a:lstStyle/>
          <a:p>
            <a:r>
              <a:rPr lang="en-GB" sz="3200" dirty="0" smtClean="0"/>
              <a:t>Possible output from the </a:t>
            </a:r>
            <a:r>
              <a:rPr lang="en-GB" sz="2000" dirty="0" err="1" smtClean="0"/>
              <a:t>FamilyAccount</a:t>
            </a:r>
            <a:r>
              <a:rPr lang="en-GB" sz="3200" dirty="0" smtClean="0"/>
              <a:t> program:</a:t>
            </a:r>
            <a:endParaRPr lang="en-GB" sz="3200"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Content Placeholder 5"/>
          <p:cNvSpPr>
            <a:spLocks noGrp="1"/>
          </p:cNvSpPr>
          <p:nvPr>
            <p:ph sz="quarter" idx="1"/>
          </p:nvPr>
        </p:nvSpPr>
        <p:spPr>
          <a:xfrm>
            <a:off x="914400" y="1143000"/>
            <a:ext cx="7772400" cy="5105400"/>
          </a:xfrm>
        </p:spPr>
        <p:txBody>
          <a:bodyPr>
            <a:normAutofit fontScale="70000" lnSpcReduction="20000"/>
          </a:bodyPr>
          <a:lstStyle/>
          <a:p>
            <a:pPr marL="0" indent="0">
              <a:buNone/>
            </a:pPr>
            <a:r>
              <a:rPr lang="en-GB" dirty="0"/>
              <a:t>Kate: </a:t>
            </a:r>
            <a:r>
              <a:rPr lang="en-GB" dirty="0" err="1"/>
              <a:t>tmp</a:t>
            </a:r>
            <a:r>
              <a:rPr lang="en-GB" dirty="0"/>
              <a:t>(current balance)=0</a:t>
            </a:r>
          </a:p>
          <a:p>
            <a:pPr marL="0" indent="0">
              <a:buNone/>
            </a:pPr>
            <a:r>
              <a:rPr lang="en-GB" dirty="0"/>
              <a:t>John: </a:t>
            </a:r>
            <a:r>
              <a:rPr lang="en-GB" dirty="0" err="1"/>
              <a:t>tmp</a:t>
            </a:r>
            <a:r>
              <a:rPr lang="en-GB" dirty="0"/>
              <a:t>(current balance)=0</a:t>
            </a:r>
          </a:p>
          <a:p>
            <a:pPr marL="0" indent="0">
              <a:buNone/>
            </a:pPr>
            <a:r>
              <a:rPr lang="en-GB" dirty="0"/>
              <a:t>Kate balance is 10</a:t>
            </a:r>
          </a:p>
          <a:p>
            <a:pPr marL="0" indent="0">
              <a:buNone/>
            </a:pPr>
            <a:r>
              <a:rPr lang="en-GB" dirty="0"/>
              <a:t>John balance is 10</a:t>
            </a:r>
          </a:p>
          <a:p>
            <a:pPr marL="0" indent="0">
              <a:buNone/>
            </a:pPr>
            <a:r>
              <a:rPr lang="en-GB" dirty="0" smtClean="0"/>
              <a:t>…..</a:t>
            </a:r>
            <a:endParaRPr lang="en-GB" dirty="0"/>
          </a:p>
          <a:p>
            <a:pPr marL="0" indent="0">
              <a:buNone/>
            </a:pPr>
            <a:r>
              <a:rPr lang="en-GB" dirty="0"/>
              <a:t>John: </a:t>
            </a:r>
            <a:r>
              <a:rPr lang="en-GB" dirty="0" err="1"/>
              <a:t>tmp</a:t>
            </a:r>
            <a:r>
              <a:rPr lang="en-GB" dirty="0"/>
              <a:t>(current balance)=20</a:t>
            </a:r>
          </a:p>
          <a:p>
            <a:pPr marL="0" indent="0">
              <a:buNone/>
            </a:pPr>
            <a:r>
              <a:rPr lang="en-GB" dirty="0"/>
              <a:t>Kate: </a:t>
            </a:r>
            <a:r>
              <a:rPr lang="en-GB" dirty="0" err="1"/>
              <a:t>tmp</a:t>
            </a:r>
            <a:r>
              <a:rPr lang="en-GB" dirty="0"/>
              <a:t>(current balance)=20</a:t>
            </a:r>
          </a:p>
          <a:p>
            <a:pPr marL="0" indent="0">
              <a:buNone/>
            </a:pPr>
            <a:r>
              <a:rPr lang="en-GB" dirty="0"/>
              <a:t>Kate balance is 30</a:t>
            </a:r>
          </a:p>
          <a:p>
            <a:pPr marL="0" indent="0">
              <a:buNone/>
            </a:pPr>
            <a:r>
              <a:rPr lang="en-GB" dirty="0"/>
              <a:t>Kate: </a:t>
            </a:r>
            <a:r>
              <a:rPr lang="en-GB" dirty="0" err="1"/>
              <a:t>tmp</a:t>
            </a:r>
            <a:r>
              <a:rPr lang="en-GB" dirty="0"/>
              <a:t>(current balance)=30</a:t>
            </a:r>
          </a:p>
          <a:p>
            <a:pPr marL="0" indent="0">
              <a:buNone/>
            </a:pPr>
            <a:r>
              <a:rPr lang="en-GB" dirty="0"/>
              <a:t>John balance is 30</a:t>
            </a:r>
          </a:p>
          <a:p>
            <a:pPr marL="0" indent="0">
              <a:buNone/>
            </a:pPr>
            <a:r>
              <a:rPr lang="en-GB" dirty="0"/>
              <a:t>John: </a:t>
            </a:r>
            <a:r>
              <a:rPr lang="en-GB" dirty="0" err="1"/>
              <a:t>tmp</a:t>
            </a:r>
            <a:r>
              <a:rPr lang="en-GB" dirty="0"/>
              <a:t>(current balance)=30</a:t>
            </a:r>
          </a:p>
          <a:p>
            <a:pPr marL="0" indent="0">
              <a:buNone/>
            </a:pPr>
            <a:r>
              <a:rPr lang="en-GB" dirty="0"/>
              <a:t>John balance is 40</a:t>
            </a:r>
          </a:p>
          <a:p>
            <a:pPr marL="0" indent="0">
              <a:buNone/>
            </a:pPr>
            <a:r>
              <a:rPr lang="en-GB" dirty="0"/>
              <a:t>John: </a:t>
            </a:r>
            <a:r>
              <a:rPr lang="en-GB" dirty="0" err="1"/>
              <a:t>tmp</a:t>
            </a:r>
            <a:r>
              <a:rPr lang="en-GB" dirty="0"/>
              <a:t>(current balance)=40</a:t>
            </a:r>
          </a:p>
          <a:p>
            <a:pPr marL="0" indent="0">
              <a:buNone/>
            </a:pPr>
            <a:r>
              <a:rPr lang="en-GB" dirty="0"/>
              <a:t>Kate balance is 40</a:t>
            </a:r>
          </a:p>
          <a:p>
            <a:pPr marL="0" indent="0">
              <a:buNone/>
            </a:pPr>
            <a:r>
              <a:rPr lang="en-GB" dirty="0"/>
              <a:t>Kate: </a:t>
            </a:r>
            <a:r>
              <a:rPr lang="en-GB" dirty="0" err="1"/>
              <a:t>tmp</a:t>
            </a:r>
            <a:r>
              <a:rPr lang="en-GB" dirty="0"/>
              <a:t>(current balance)=40</a:t>
            </a:r>
          </a:p>
          <a:p>
            <a:pPr marL="0" indent="0">
              <a:buNone/>
            </a:pPr>
            <a:r>
              <a:rPr lang="en-GB" dirty="0"/>
              <a:t>Kate balance is 50</a:t>
            </a:r>
          </a:p>
          <a:p>
            <a:pPr marL="0" indent="0">
              <a:buNone/>
            </a:pPr>
            <a:r>
              <a:rPr lang="en-GB" dirty="0"/>
              <a:t>John balance is 50</a:t>
            </a:r>
          </a:p>
        </p:txBody>
      </p:sp>
      <p:sp>
        <p:nvSpPr>
          <p:cNvPr id="7" name="TextBox 6"/>
          <p:cNvSpPr txBox="1"/>
          <p:nvPr/>
        </p:nvSpPr>
        <p:spPr>
          <a:xfrm>
            <a:off x="5562600" y="4953000"/>
            <a:ext cx="3124200" cy="954107"/>
          </a:xfrm>
          <a:prstGeom prst="rect">
            <a:avLst/>
          </a:prstGeom>
          <a:noFill/>
        </p:spPr>
        <p:txBody>
          <a:bodyPr wrap="square" rtlCol="0">
            <a:spAutoFit/>
          </a:bodyPr>
          <a:lstStyle/>
          <a:p>
            <a:r>
              <a:rPr lang="en-GB" sz="2800" dirty="0" smtClean="0"/>
              <a:t>The final balance should be 100!</a:t>
            </a:r>
            <a:endParaRPr lang="en-GB" sz="2800" dirty="0"/>
          </a:p>
        </p:txBody>
      </p:sp>
    </p:spTree>
    <p:extLst>
      <p:ext uri="{BB962C8B-B14F-4D97-AF65-F5344CB8AC3E}">
        <p14:creationId xmlns:p14="http://schemas.microsoft.com/office/powerpoint/2010/main" val="4290556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a:t>Thread </a:t>
            </a:r>
            <a:r>
              <a:rPr lang="en-US" dirty="0" smtClean="0"/>
              <a:t>Synchronization</a:t>
            </a:r>
            <a:endParaRPr lang="en-GB" dirty="0"/>
          </a:p>
        </p:txBody>
      </p:sp>
      <p:sp>
        <p:nvSpPr>
          <p:cNvPr id="7" name="Text Box 3"/>
          <p:cNvSpPr txBox="1">
            <a:spLocks noGrp="1" noChangeArrowheads="1"/>
          </p:cNvSpPr>
          <p:nvPr>
            <p:ph sz="quarter" idx="1"/>
          </p:nvPr>
        </p:nvSpPr>
        <p:spPr bwMode="auto">
          <a:xfrm>
            <a:off x="914400" y="1447800"/>
            <a:ext cx="77724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3200" dirty="0" smtClean="0"/>
          </a:p>
          <a:p>
            <a:pPr>
              <a:spcBef>
                <a:spcPct val="50000"/>
              </a:spcBef>
            </a:pPr>
            <a:r>
              <a:rPr lang="en-US" sz="3200" dirty="0" smtClean="0"/>
              <a:t>A </a:t>
            </a:r>
            <a:r>
              <a:rPr lang="en-US" sz="3200" dirty="0"/>
              <a:t>shared </a:t>
            </a:r>
            <a:r>
              <a:rPr lang="en-US" sz="3200" dirty="0" smtClean="0"/>
              <a:t>resource </a:t>
            </a:r>
            <a:r>
              <a:rPr lang="en-US" sz="3200" dirty="0"/>
              <a:t>may be corrupted if it is accessed simultaneously by multiple threads. For example, two unsynchronized threads accessing the same bank account may cause conflict.</a:t>
            </a:r>
            <a:endParaRPr lang="en-US" dirty="0"/>
          </a:p>
        </p:txBody>
      </p:sp>
      <p:sp>
        <p:nvSpPr>
          <p:cNvPr id="11" name="Date Placeholder 10"/>
          <p:cNvSpPr>
            <a:spLocks noGrp="1"/>
          </p:cNvSpPr>
          <p:nvPr>
            <p:ph type="dt" sz="half" idx="10"/>
          </p:nvPr>
        </p:nvSpPr>
        <p:spPr/>
        <p:txBody>
          <a:bodyPr/>
          <a:lstStyle/>
          <a:p>
            <a:fld id="{DC60454E-B236-49E4-B382-0DC48AC7C8D9}" type="datetime3">
              <a:rPr lang="en-US" smtClean="0"/>
              <a:t>13 September 2016</a:t>
            </a:fld>
            <a:endParaRPr lang="en-US"/>
          </a:p>
        </p:txBody>
      </p:sp>
      <p:sp>
        <p:nvSpPr>
          <p:cNvPr id="12" name="Footer Placeholder 11"/>
          <p:cNvSpPr>
            <a:spLocks noGrp="1"/>
          </p:cNvSpPr>
          <p:nvPr>
            <p:ph type="ftr" sz="quarter" idx="11"/>
          </p:nvPr>
        </p:nvSpPr>
        <p:spPr/>
        <p:txBody>
          <a:bodyPr/>
          <a:lstStyle/>
          <a:p>
            <a:r>
              <a:rPr lang="en-US" smtClean="0"/>
              <a:t>UFCFB6-30-2 OOSD</a:t>
            </a:r>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959678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solidFill>
            <a:schemeClr val="bg1">
              <a:lumMod val="95000"/>
            </a:schemeClr>
          </a:solidFill>
        </p:spPr>
        <p:txBody>
          <a:bodyPr/>
          <a:lstStyle/>
          <a:p>
            <a:r>
              <a:rPr lang="en-GB" dirty="0" smtClean="0"/>
              <a:t>Critical Region and Race condition</a:t>
            </a:r>
            <a:endParaRPr lang="en-US" dirty="0" smtClean="0"/>
          </a:p>
        </p:txBody>
      </p:sp>
      <p:sp>
        <p:nvSpPr>
          <p:cNvPr id="32771" name="Rectangle 3"/>
          <p:cNvSpPr>
            <a:spLocks noGrp="1" noChangeArrowheads="1"/>
          </p:cNvSpPr>
          <p:nvPr>
            <p:ph type="body" idx="1"/>
          </p:nvPr>
        </p:nvSpPr>
        <p:spPr>
          <a:xfrm>
            <a:off x="684213" y="1844675"/>
            <a:ext cx="7772400" cy="4114800"/>
          </a:xfrm>
        </p:spPr>
        <p:txBody>
          <a:bodyPr>
            <a:normAutofit lnSpcReduction="10000"/>
          </a:bodyPr>
          <a:lstStyle/>
          <a:p>
            <a:pPr>
              <a:lnSpc>
                <a:spcPct val="80000"/>
              </a:lnSpc>
            </a:pPr>
            <a:r>
              <a:rPr lang="en-GB" sz="2800" dirty="0" smtClean="0"/>
              <a:t>The problem is that the two threads (c1 john and c2 </a:t>
            </a:r>
            <a:r>
              <a:rPr lang="en-GB" sz="2800" dirty="0" err="1" smtClean="0"/>
              <a:t>kate</a:t>
            </a:r>
            <a:r>
              <a:rPr lang="en-GB" sz="2800" dirty="0" smtClean="0"/>
              <a:t>) are accessing the same resource (account) in a way that causes a conflict.</a:t>
            </a:r>
          </a:p>
          <a:p>
            <a:pPr>
              <a:lnSpc>
                <a:spcPct val="80000"/>
              </a:lnSpc>
            </a:pPr>
            <a:r>
              <a:rPr lang="en-GB" sz="2800" dirty="0" smtClean="0"/>
              <a:t>This is a common problem, known as a </a:t>
            </a:r>
            <a:r>
              <a:rPr lang="en-GB" sz="2800" dirty="0" smtClean="0">
                <a:solidFill>
                  <a:srgbClr val="FF0000"/>
                </a:solidFill>
              </a:rPr>
              <a:t>race condition</a:t>
            </a:r>
            <a:r>
              <a:rPr lang="en-GB" sz="2800" dirty="0" smtClean="0"/>
              <a:t>, in multithreaded programs.</a:t>
            </a:r>
          </a:p>
          <a:p>
            <a:pPr>
              <a:lnSpc>
                <a:spcPct val="80000"/>
              </a:lnSpc>
            </a:pPr>
            <a:r>
              <a:rPr lang="en-GB" sz="2800" dirty="0" smtClean="0"/>
              <a:t>The block of code that accesses and updates the shared data is a </a:t>
            </a:r>
            <a:r>
              <a:rPr lang="en-GB" sz="2800" dirty="0" smtClean="0">
                <a:solidFill>
                  <a:srgbClr val="FF0000"/>
                </a:solidFill>
              </a:rPr>
              <a:t>critical region</a:t>
            </a:r>
            <a:r>
              <a:rPr lang="en-GB" sz="2800" dirty="0" smtClean="0"/>
              <a:t>.</a:t>
            </a:r>
          </a:p>
          <a:p>
            <a:pPr>
              <a:lnSpc>
                <a:spcPct val="80000"/>
              </a:lnSpc>
            </a:pPr>
            <a:endParaRPr lang="en-GB" sz="2800" dirty="0" smtClean="0"/>
          </a:p>
          <a:p>
            <a:pPr>
              <a:lnSpc>
                <a:spcPct val="80000"/>
              </a:lnSpc>
            </a:pPr>
            <a:r>
              <a:rPr lang="en-GB" sz="2800" dirty="0" smtClean="0"/>
              <a:t>A class is said to be thread-safe if an object of the class does not cause a race condition in the presence of multiple threads. </a:t>
            </a:r>
          </a:p>
          <a:p>
            <a:pPr>
              <a:lnSpc>
                <a:spcPct val="80000"/>
              </a:lnSpc>
            </a:pPr>
            <a:r>
              <a:rPr lang="en-GB" sz="2800" dirty="0" smtClean="0"/>
              <a:t>The Account class is not thread-safe at the moment.</a:t>
            </a:r>
            <a:endParaRPr lang="en-US" sz="2800" dirty="0" smtClean="0"/>
          </a:p>
        </p:txBody>
      </p:sp>
      <p:sp>
        <p:nvSpPr>
          <p:cNvPr id="8" name="Date Placeholder 7"/>
          <p:cNvSpPr>
            <a:spLocks noGrp="1"/>
          </p:cNvSpPr>
          <p:nvPr>
            <p:ph type="dt" sz="half" idx="10"/>
          </p:nvPr>
        </p:nvSpPr>
        <p:spPr/>
        <p:txBody>
          <a:bodyPr/>
          <a:lstStyle/>
          <a:p>
            <a:fld id="{792F2AEF-7F33-4B7A-B86D-FF66EDD732F9}"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671324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609600"/>
            <a:ext cx="8458200" cy="762000"/>
          </a:xfrm>
          <a:solidFill>
            <a:schemeClr val="bg1">
              <a:lumMod val="95000"/>
            </a:schemeClr>
          </a:solidFill>
        </p:spPr>
        <p:txBody>
          <a:bodyPr>
            <a:noAutofit/>
          </a:bodyPr>
          <a:lstStyle/>
          <a:p>
            <a:r>
              <a:rPr lang="en-GB" sz="3000" dirty="0" smtClean="0"/>
              <a:t>Protecting shared data using synchronized method</a:t>
            </a:r>
            <a:endParaRPr lang="en-US" sz="3000" dirty="0" smtClean="0"/>
          </a:p>
        </p:txBody>
      </p:sp>
      <p:sp>
        <p:nvSpPr>
          <p:cNvPr id="33795" name="Rectangle 3"/>
          <p:cNvSpPr>
            <a:spLocks noGrp="1" noChangeArrowheads="1"/>
          </p:cNvSpPr>
          <p:nvPr>
            <p:ph type="body" idx="1"/>
          </p:nvPr>
        </p:nvSpPr>
        <p:spPr>
          <a:xfrm>
            <a:off x="684213" y="1557338"/>
            <a:ext cx="7772400" cy="4257675"/>
          </a:xfrm>
        </p:spPr>
        <p:txBody>
          <a:bodyPr>
            <a:normAutofit lnSpcReduction="10000"/>
          </a:bodyPr>
          <a:lstStyle/>
          <a:p>
            <a:pPr>
              <a:lnSpc>
                <a:spcPct val="90000"/>
              </a:lnSpc>
            </a:pPr>
            <a:endParaRPr lang="en-GB" sz="2800" dirty="0" smtClean="0"/>
          </a:p>
          <a:p>
            <a:pPr>
              <a:lnSpc>
                <a:spcPct val="90000"/>
              </a:lnSpc>
            </a:pPr>
            <a:r>
              <a:rPr lang="en-GB" sz="2800" dirty="0" smtClean="0"/>
              <a:t>There is a need to protect the shared data by ensuring that only </a:t>
            </a:r>
            <a:r>
              <a:rPr lang="en-GB" sz="2800" dirty="0" smtClean="0">
                <a:solidFill>
                  <a:srgbClr val="FF0000"/>
                </a:solidFill>
              </a:rPr>
              <a:t>one thread </a:t>
            </a:r>
            <a:r>
              <a:rPr lang="en-GB" sz="2800" dirty="0" smtClean="0"/>
              <a:t>can access the </a:t>
            </a:r>
            <a:r>
              <a:rPr lang="en-GB" sz="2800" dirty="0" smtClean="0">
                <a:solidFill>
                  <a:srgbClr val="FF0000"/>
                </a:solidFill>
              </a:rPr>
              <a:t>critical region</a:t>
            </a:r>
            <a:r>
              <a:rPr lang="en-GB" sz="2800" dirty="0" smtClean="0"/>
              <a:t>.</a:t>
            </a:r>
          </a:p>
          <a:p>
            <a:pPr>
              <a:lnSpc>
                <a:spcPct val="90000"/>
              </a:lnSpc>
            </a:pPr>
            <a:r>
              <a:rPr lang="en-GB" sz="2800" dirty="0" smtClean="0"/>
              <a:t>Use synchronized methods so that there can be only one thread </a:t>
            </a:r>
            <a:r>
              <a:rPr lang="en-GB" sz="2800" dirty="0" smtClean="0">
                <a:solidFill>
                  <a:srgbClr val="FF0000"/>
                </a:solidFill>
              </a:rPr>
              <a:t>executing this method </a:t>
            </a:r>
            <a:r>
              <a:rPr lang="en-GB" sz="2800" dirty="0" smtClean="0"/>
              <a:t>at a time.</a:t>
            </a:r>
          </a:p>
          <a:p>
            <a:pPr>
              <a:lnSpc>
                <a:spcPct val="90000"/>
              </a:lnSpc>
            </a:pPr>
            <a:r>
              <a:rPr lang="en-GB" sz="2800" dirty="0" smtClean="0"/>
              <a:t>Java guarantees once a thread has gained access to a synchronized method, it will </a:t>
            </a:r>
            <a:r>
              <a:rPr lang="en-GB" sz="2800" dirty="0" smtClean="0">
                <a:solidFill>
                  <a:srgbClr val="FF0000"/>
                </a:solidFill>
              </a:rPr>
              <a:t>finish</a:t>
            </a:r>
            <a:r>
              <a:rPr lang="en-GB" sz="2800" dirty="0" smtClean="0"/>
              <a:t> the method before any other thread gains access to that or any other synchronized method in that object.</a:t>
            </a:r>
          </a:p>
          <a:p>
            <a:pPr>
              <a:lnSpc>
                <a:spcPct val="90000"/>
              </a:lnSpc>
            </a:pPr>
            <a:r>
              <a:rPr lang="en-GB" sz="2800" dirty="0" smtClean="0"/>
              <a:t>A synchronised method (implicitly) </a:t>
            </a:r>
            <a:r>
              <a:rPr lang="en-GB" sz="2800" dirty="0" smtClean="0">
                <a:solidFill>
                  <a:srgbClr val="FF0000"/>
                </a:solidFill>
              </a:rPr>
              <a:t>acquires a lock </a:t>
            </a:r>
            <a:r>
              <a:rPr lang="en-GB" sz="2800" dirty="0" smtClean="0"/>
              <a:t>on the instance.</a:t>
            </a:r>
            <a:endParaRPr lang="en-US" sz="2800" dirty="0" smtClean="0"/>
          </a:p>
        </p:txBody>
      </p:sp>
      <p:sp>
        <p:nvSpPr>
          <p:cNvPr id="8" name="Date Placeholder 7"/>
          <p:cNvSpPr>
            <a:spLocks noGrp="1"/>
          </p:cNvSpPr>
          <p:nvPr>
            <p:ph type="dt" sz="half" idx="10"/>
          </p:nvPr>
        </p:nvSpPr>
        <p:spPr/>
        <p:txBody>
          <a:bodyPr/>
          <a:lstStyle/>
          <a:p>
            <a:fld id="{DDEE9030-56AF-4AA8-8C0F-21BB7FA04014}"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419254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solidFill>
            <a:schemeClr val="bg1">
              <a:lumMod val="95000"/>
            </a:schemeClr>
          </a:solidFill>
        </p:spPr>
        <p:txBody>
          <a:bodyPr>
            <a:normAutofit fontScale="90000"/>
          </a:bodyPr>
          <a:lstStyle/>
          <a:p>
            <a:r>
              <a:rPr lang="en-GB" sz="4000" dirty="0" smtClean="0">
                <a:latin typeface="Courier New" pitchFamily="49" charset="0"/>
              </a:rPr>
              <a:t>Deposit</a:t>
            </a:r>
            <a:r>
              <a:rPr lang="en-GB" sz="4000" dirty="0" smtClean="0"/>
              <a:t> as a Synchronized method</a:t>
            </a:r>
            <a:endParaRPr lang="en-US" sz="4000" dirty="0" smtClean="0"/>
          </a:p>
        </p:txBody>
      </p:sp>
      <p:sp>
        <p:nvSpPr>
          <p:cNvPr id="34819" name="Rectangle 3"/>
          <p:cNvSpPr>
            <a:spLocks noGrp="1" noChangeArrowheads="1"/>
          </p:cNvSpPr>
          <p:nvPr>
            <p:ph type="body" idx="1"/>
          </p:nvPr>
        </p:nvSpPr>
        <p:spPr>
          <a:xfrm>
            <a:off x="457200" y="1447800"/>
            <a:ext cx="8458200" cy="4572000"/>
          </a:xfrm>
        </p:spPr>
        <p:txBody>
          <a:bodyPr>
            <a:normAutofit lnSpcReduction="10000"/>
          </a:bodyPr>
          <a:lstStyle/>
          <a:p>
            <a:pPr>
              <a:lnSpc>
                <a:spcPct val="80000"/>
              </a:lnSpc>
              <a:buFontTx/>
              <a:buNone/>
            </a:pPr>
            <a:endParaRPr lang="en-GB" sz="1800" dirty="0" smtClean="0">
              <a:latin typeface="Courier New" pitchFamily="49" charset="0"/>
            </a:endParaRPr>
          </a:p>
          <a:p>
            <a:pPr>
              <a:lnSpc>
                <a:spcPct val="80000"/>
              </a:lnSpc>
              <a:buFontTx/>
              <a:buNone/>
            </a:pPr>
            <a:r>
              <a:rPr lang="en-GB" sz="1800" dirty="0">
                <a:latin typeface="Courier New" pitchFamily="49" charset="0"/>
              </a:rPr>
              <a:t>public class Account {</a:t>
            </a:r>
          </a:p>
          <a:p>
            <a:pPr>
              <a:lnSpc>
                <a:spcPct val="80000"/>
              </a:lnSpc>
              <a:buFontTx/>
              <a:buNone/>
            </a:pPr>
            <a:endParaRPr lang="en-GB" sz="1800" dirty="0">
              <a:latin typeface="Courier New" pitchFamily="49" charset="0"/>
            </a:endParaRPr>
          </a:p>
          <a:p>
            <a:pPr>
              <a:lnSpc>
                <a:spcPct val="80000"/>
              </a:lnSpc>
              <a:buFontTx/>
              <a:buNone/>
            </a:pPr>
            <a:r>
              <a:rPr lang="en-GB" sz="1800" dirty="0">
                <a:latin typeface="Courier New" pitchFamily="49" charset="0"/>
              </a:rPr>
              <a:t>  </a:t>
            </a:r>
            <a:r>
              <a:rPr lang="en-GB" sz="1800" dirty="0" smtClean="0">
                <a:latin typeface="Courier New" pitchFamily="49" charset="0"/>
              </a:rPr>
              <a:t>private </a:t>
            </a:r>
            <a:r>
              <a:rPr lang="en-GB" sz="1800" dirty="0" err="1">
                <a:latin typeface="Courier New" pitchFamily="49" charset="0"/>
              </a:rPr>
              <a:t>int</a:t>
            </a:r>
            <a:r>
              <a:rPr lang="en-GB" sz="1800" dirty="0">
                <a:latin typeface="Courier New" pitchFamily="49" charset="0"/>
              </a:rPr>
              <a:t> balance;</a:t>
            </a:r>
          </a:p>
          <a:p>
            <a:pPr>
              <a:lnSpc>
                <a:spcPct val="80000"/>
              </a:lnSpc>
              <a:buFontTx/>
              <a:buNone/>
            </a:pPr>
            <a:endParaRPr lang="en-GB" sz="1800" dirty="0">
              <a:latin typeface="Courier New" pitchFamily="49" charset="0"/>
            </a:endParaRPr>
          </a:p>
          <a:p>
            <a:pPr>
              <a:lnSpc>
                <a:spcPct val="80000"/>
              </a:lnSpc>
              <a:buFontTx/>
              <a:buNone/>
            </a:pPr>
            <a:r>
              <a:rPr lang="en-GB" sz="1800" dirty="0">
                <a:latin typeface="Courier New" pitchFamily="49" charset="0"/>
              </a:rPr>
              <a:t>  </a:t>
            </a:r>
            <a:r>
              <a:rPr lang="en-GB" sz="1800" dirty="0" smtClean="0">
                <a:latin typeface="Courier New" pitchFamily="49" charset="0"/>
              </a:rPr>
              <a:t>Account(</a:t>
            </a:r>
            <a:r>
              <a:rPr lang="en-GB" sz="1800" dirty="0" err="1" smtClean="0">
                <a:latin typeface="Courier New" pitchFamily="49" charset="0"/>
              </a:rPr>
              <a:t>int</a:t>
            </a:r>
            <a:r>
              <a:rPr lang="en-GB" sz="1800" dirty="0" smtClean="0">
                <a:latin typeface="Courier New" pitchFamily="49" charset="0"/>
              </a:rPr>
              <a:t> </a:t>
            </a:r>
            <a:r>
              <a:rPr lang="en-GB" sz="1800" dirty="0">
                <a:latin typeface="Courier New" pitchFamily="49" charset="0"/>
              </a:rPr>
              <a:t>a) {</a:t>
            </a:r>
          </a:p>
          <a:p>
            <a:pPr>
              <a:lnSpc>
                <a:spcPct val="80000"/>
              </a:lnSpc>
              <a:buFontTx/>
              <a:buNone/>
            </a:pPr>
            <a:r>
              <a:rPr lang="en-GB" sz="1800" dirty="0">
                <a:latin typeface="Courier New" pitchFamily="49" charset="0"/>
              </a:rPr>
              <a:t>    </a:t>
            </a:r>
            <a:r>
              <a:rPr lang="en-GB" sz="1800" dirty="0" smtClean="0">
                <a:latin typeface="Courier New" pitchFamily="49" charset="0"/>
              </a:rPr>
              <a:t>balance </a:t>
            </a:r>
            <a:r>
              <a:rPr lang="en-GB" sz="1800" dirty="0">
                <a:latin typeface="Courier New" pitchFamily="49" charset="0"/>
              </a:rPr>
              <a:t>= a;</a:t>
            </a:r>
          </a:p>
          <a:p>
            <a:pPr>
              <a:lnSpc>
                <a:spcPct val="80000"/>
              </a:lnSpc>
              <a:buFontTx/>
              <a:buNone/>
            </a:pPr>
            <a:r>
              <a:rPr lang="en-GB" sz="1800" dirty="0">
                <a:latin typeface="Courier New" pitchFamily="49" charset="0"/>
              </a:rPr>
              <a:t>  </a:t>
            </a:r>
            <a:r>
              <a:rPr lang="en-GB" sz="1800" dirty="0" smtClean="0">
                <a:latin typeface="Courier New" pitchFamily="49" charset="0"/>
              </a:rPr>
              <a:t>}</a:t>
            </a:r>
            <a:endParaRPr lang="en-GB" sz="1800" dirty="0">
              <a:latin typeface="Courier New" pitchFamily="49" charset="0"/>
            </a:endParaRPr>
          </a:p>
          <a:p>
            <a:pPr>
              <a:lnSpc>
                <a:spcPct val="80000"/>
              </a:lnSpc>
              <a:buFontTx/>
              <a:buNone/>
            </a:pPr>
            <a:endParaRPr lang="en-GB" sz="1800" dirty="0">
              <a:latin typeface="Courier New" pitchFamily="49" charset="0"/>
            </a:endParaRPr>
          </a:p>
          <a:p>
            <a:pPr>
              <a:lnSpc>
                <a:spcPct val="80000"/>
              </a:lnSpc>
              <a:buFontTx/>
              <a:buNone/>
            </a:pPr>
            <a:r>
              <a:rPr lang="en-GB" sz="1800" dirty="0">
                <a:latin typeface="Courier New" pitchFamily="49" charset="0"/>
              </a:rPr>
              <a:t> </a:t>
            </a:r>
            <a:r>
              <a:rPr lang="en-GB" sz="1800" dirty="0" smtClean="0">
                <a:latin typeface="Courier New" pitchFamily="49" charset="0"/>
              </a:rPr>
              <a:t> public </a:t>
            </a:r>
            <a:r>
              <a:rPr lang="en-GB" sz="1800" b="1" dirty="0">
                <a:latin typeface="Courier New" pitchFamily="49" charset="0"/>
              </a:rPr>
              <a:t>synchronized</a:t>
            </a:r>
            <a:r>
              <a:rPr lang="en-GB" sz="1800" dirty="0">
                <a:latin typeface="Courier New" pitchFamily="49" charset="0"/>
              </a:rPr>
              <a:t> void </a:t>
            </a:r>
            <a:r>
              <a:rPr lang="en-GB" sz="1800" dirty="0" err="1">
                <a:latin typeface="Courier New" pitchFamily="49" charset="0"/>
              </a:rPr>
              <a:t>deposite</a:t>
            </a:r>
            <a:r>
              <a:rPr lang="en-GB" sz="1800" dirty="0">
                <a:latin typeface="Courier New" pitchFamily="49" charset="0"/>
              </a:rPr>
              <a:t>(</a:t>
            </a:r>
            <a:r>
              <a:rPr lang="en-GB" sz="1800" dirty="0" err="1">
                <a:latin typeface="Courier New" pitchFamily="49" charset="0"/>
              </a:rPr>
              <a:t>int</a:t>
            </a:r>
            <a:r>
              <a:rPr lang="en-GB" sz="1800" dirty="0">
                <a:latin typeface="Courier New" pitchFamily="49" charset="0"/>
              </a:rPr>
              <a:t> a, String name) {</a:t>
            </a:r>
          </a:p>
          <a:p>
            <a:pPr>
              <a:lnSpc>
                <a:spcPct val="80000"/>
              </a:lnSpc>
              <a:buFontTx/>
              <a:buNone/>
            </a:pPr>
            <a:r>
              <a:rPr lang="en-GB" sz="1800" dirty="0">
                <a:latin typeface="Courier New" pitchFamily="49" charset="0"/>
              </a:rPr>
              <a:t>    </a:t>
            </a:r>
            <a:r>
              <a:rPr lang="en-GB" sz="1800" dirty="0" err="1" smtClean="0">
                <a:latin typeface="Courier New" pitchFamily="49" charset="0"/>
              </a:rPr>
              <a:t>int</a:t>
            </a:r>
            <a:r>
              <a:rPr lang="en-GB" sz="1800" dirty="0" smtClean="0">
                <a:latin typeface="Courier New" pitchFamily="49" charset="0"/>
              </a:rPr>
              <a:t> </a:t>
            </a:r>
            <a:r>
              <a:rPr lang="en-GB" sz="1800" dirty="0" err="1">
                <a:latin typeface="Courier New" pitchFamily="49" charset="0"/>
              </a:rPr>
              <a:t>tmp</a:t>
            </a:r>
            <a:r>
              <a:rPr lang="en-GB" sz="1800" dirty="0">
                <a:latin typeface="Courier New" pitchFamily="49" charset="0"/>
              </a:rPr>
              <a:t> = balance;</a:t>
            </a:r>
          </a:p>
          <a:p>
            <a:pPr>
              <a:lnSpc>
                <a:spcPct val="80000"/>
              </a:lnSpc>
              <a:buFontTx/>
              <a:buNone/>
            </a:pPr>
            <a:r>
              <a:rPr lang="en-GB" sz="1800" dirty="0">
                <a:latin typeface="Courier New" pitchFamily="49" charset="0"/>
              </a:rPr>
              <a:t>    </a:t>
            </a:r>
            <a:r>
              <a:rPr lang="en-GB" sz="1800" dirty="0" err="1" smtClean="0">
                <a:latin typeface="Courier New" pitchFamily="49" charset="0"/>
              </a:rPr>
              <a:t>System.out.println</a:t>
            </a:r>
            <a:r>
              <a:rPr lang="en-GB" sz="1800" dirty="0" smtClean="0">
                <a:latin typeface="Courier New" pitchFamily="49" charset="0"/>
              </a:rPr>
              <a:t>(name+": </a:t>
            </a:r>
            <a:r>
              <a:rPr lang="en-GB" sz="1800" dirty="0" err="1">
                <a:latin typeface="Courier New" pitchFamily="49" charset="0"/>
              </a:rPr>
              <a:t>tmp</a:t>
            </a:r>
            <a:r>
              <a:rPr lang="en-GB" sz="1800" dirty="0">
                <a:latin typeface="Courier New" pitchFamily="49" charset="0"/>
              </a:rPr>
              <a:t>(current balance</a:t>
            </a:r>
            <a:r>
              <a:rPr lang="en-GB" sz="1800" dirty="0" smtClean="0">
                <a:latin typeface="Courier New" pitchFamily="49" charset="0"/>
              </a:rPr>
              <a:t>)="+</a:t>
            </a:r>
            <a:r>
              <a:rPr lang="en-GB" sz="1800" dirty="0" err="1" smtClean="0">
                <a:latin typeface="Courier New" pitchFamily="49" charset="0"/>
              </a:rPr>
              <a:t>tmp</a:t>
            </a:r>
            <a:r>
              <a:rPr lang="en-GB" sz="1800" dirty="0">
                <a:latin typeface="Courier New" pitchFamily="49" charset="0"/>
              </a:rPr>
              <a:t>);</a:t>
            </a:r>
          </a:p>
          <a:p>
            <a:pPr>
              <a:lnSpc>
                <a:spcPct val="80000"/>
              </a:lnSpc>
              <a:buFontTx/>
              <a:buNone/>
            </a:pPr>
            <a:r>
              <a:rPr lang="en-GB" sz="1800" dirty="0">
                <a:latin typeface="Courier New" pitchFamily="49" charset="0"/>
              </a:rPr>
              <a:t>    </a:t>
            </a:r>
            <a:r>
              <a:rPr lang="en-GB" sz="1800" dirty="0" smtClean="0">
                <a:latin typeface="Courier New" pitchFamily="49" charset="0"/>
              </a:rPr>
              <a:t>balance </a:t>
            </a:r>
            <a:r>
              <a:rPr lang="en-GB" sz="1800" dirty="0">
                <a:latin typeface="Courier New" pitchFamily="49" charset="0"/>
              </a:rPr>
              <a:t>= </a:t>
            </a:r>
            <a:r>
              <a:rPr lang="en-GB" sz="1800" dirty="0" err="1">
                <a:latin typeface="Courier New" pitchFamily="49" charset="0"/>
              </a:rPr>
              <a:t>tmp</a:t>
            </a:r>
            <a:r>
              <a:rPr lang="en-GB" sz="1800" dirty="0">
                <a:latin typeface="Courier New" pitchFamily="49" charset="0"/>
              </a:rPr>
              <a:t> + a;</a:t>
            </a:r>
          </a:p>
          <a:p>
            <a:pPr>
              <a:lnSpc>
                <a:spcPct val="80000"/>
              </a:lnSpc>
              <a:buFontTx/>
              <a:buNone/>
            </a:pPr>
            <a:r>
              <a:rPr lang="en-GB" sz="1800" dirty="0">
                <a:latin typeface="Courier New" pitchFamily="49" charset="0"/>
              </a:rPr>
              <a:t>    </a:t>
            </a:r>
            <a:r>
              <a:rPr lang="en-GB" sz="1800" dirty="0" err="1" smtClean="0">
                <a:latin typeface="Courier New" pitchFamily="49" charset="0"/>
              </a:rPr>
              <a:t>System.out.println</a:t>
            </a:r>
            <a:r>
              <a:rPr lang="en-GB" sz="1800" dirty="0" smtClean="0">
                <a:latin typeface="Courier New" pitchFamily="49" charset="0"/>
              </a:rPr>
              <a:t>(name </a:t>
            </a:r>
            <a:r>
              <a:rPr lang="en-GB" sz="1800" dirty="0">
                <a:latin typeface="Courier New" pitchFamily="49" charset="0"/>
              </a:rPr>
              <a:t>+ " balance is " + balance);</a:t>
            </a:r>
          </a:p>
          <a:p>
            <a:pPr>
              <a:lnSpc>
                <a:spcPct val="80000"/>
              </a:lnSpc>
              <a:buFontTx/>
              <a:buNone/>
            </a:pPr>
            <a:r>
              <a:rPr lang="en-GB" sz="1800" dirty="0">
                <a:latin typeface="Courier New" pitchFamily="49" charset="0"/>
              </a:rPr>
              <a:t>  </a:t>
            </a:r>
            <a:r>
              <a:rPr lang="en-GB" sz="1800" dirty="0" smtClean="0">
                <a:latin typeface="Courier New" pitchFamily="49" charset="0"/>
              </a:rPr>
              <a:t>}</a:t>
            </a:r>
            <a:endParaRPr lang="en-GB" sz="1800" dirty="0">
              <a:latin typeface="Courier New" pitchFamily="49" charset="0"/>
            </a:endParaRPr>
          </a:p>
          <a:p>
            <a:pPr>
              <a:lnSpc>
                <a:spcPct val="80000"/>
              </a:lnSpc>
              <a:buFontTx/>
              <a:buNone/>
            </a:pPr>
            <a:r>
              <a:rPr lang="en-GB" sz="1800" dirty="0">
                <a:latin typeface="Courier New" pitchFamily="49" charset="0"/>
              </a:rPr>
              <a:t>}</a:t>
            </a:r>
          </a:p>
          <a:p>
            <a:pPr>
              <a:lnSpc>
                <a:spcPct val="80000"/>
              </a:lnSpc>
              <a:buFontTx/>
              <a:buNone/>
            </a:pPr>
            <a:endParaRPr lang="en-GB" sz="1800" dirty="0" smtClean="0">
              <a:latin typeface="Courier New" pitchFamily="49" charset="0"/>
            </a:endParaRPr>
          </a:p>
        </p:txBody>
      </p:sp>
      <p:sp>
        <p:nvSpPr>
          <p:cNvPr id="8" name="Date Placeholder 7"/>
          <p:cNvSpPr>
            <a:spLocks noGrp="1"/>
          </p:cNvSpPr>
          <p:nvPr>
            <p:ph type="dt" sz="half" idx="10"/>
          </p:nvPr>
        </p:nvSpPr>
        <p:spPr/>
        <p:txBody>
          <a:bodyPr/>
          <a:lstStyle/>
          <a:p>
            <a:fld id="{D7D573DF-7380-47EC-A4E7-2461A467F61D}"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943181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685800" y="228600"/>
            <a:ext cx="7772400" cy="990600"/>
          </a:xfrm>
          <a:solidFill>
            <a:schemeClr val="bg1">
              <a:lumMod val="95000"/>
            </a:schemeClr>
          </a:solidFill>
          <a:ln/>
        </p:spPr>
        <p:txBody>
          <a:bodyPr>
            <a:normAutofit fontScale="90000"/>
          </a:bodyPr>
          <a:lstStyle/>
          <a:p>
            <a:r>
              <a:rPr lang="en-US" sz="4000" dirty="0" smtClean="0">
                <a:latin typeface="Courier New" pitchFamily="49" charset="0"/>
              </a:rPr>
              <a:t>synchronized</a:t>
            </a:r>
            <a:r>
              <a:rPr lang="en-US" sz="4000" dirty="0" smtClean="0"/>
              <a:t> method in Account</a:t>
            </a:r>
            <a:endParaRPr lang="en-US" sz="4000" b="1" dirty="0"/>
          </a:p>
        </p:txBody>
      </p:sp>
      <p:sp>
        <p:nvSpPr>
          <p:cNvPr id="302083" name="Rectangle 3"/>
          <p:cNvSpPr>
            <a:spLocks noGrp="1" noChangeArrowheads="1"/>
          </p:cNvSpPr>
          <p:nvPr>
            <p:ph type="body" idx="1"/>
          </p:nvPr>
        </p:nvSpPr>
        <p:spPr>
          <a:xfrm>
            <a:off x="533400" y="1447800"/>
            <a:ext cx="8001000" cy="4495800"/>
          </a:xfrm>
          <a:noFill/>
          <a:ln/>
        </p:spPr>
        <p:txBody>
          <a:bodyPr>
            <a:normAutofit/>
          </a:bodyPr>
          <a:lstStyle/>
          <a:p>
            <a:r>
              <a:rPr lang="en-US" sz="2800" dirty="0"/>
              <a:t>To avoid race conditions, more than one thread must be prevented from simultaneously entering certain part of the program, known as critical region. </a:t>
            </a:r>
            <a:endParaRPr lang="en-US" sz="2800" dirty="0" smtClean="0"/>
          </a:p>
          <a:p>
            <a:r>
              <a:rPr lang="en-US" sz="2800" dirty="0" smtClean="0"/>
              <a:t>The </a:t>
            </a:r>
            <a:r>
              <a:rPr lang="en-US" sz="2800" dirty="0"/>
              <a:t>critical region in the </a:t>
            </a:r>
            <a:r>
              <a:rPr lang="en-US" sz="2800" dirty="0" smtClean="0"/>
              <a:t>example is </a:t>
            </a:r>
            <a:r>
              <a:rPr lang="en-US" sz="2800" dirty="0"/>
              <a:t>the entire deposit method. </a:t>
            </a:r>
            <a:endParaRPr lang="en-US" sz="2800" dirty="0" smtClean="0"/>
          </a:p>
          <a:p>
            <a:r>
              <a:rPr lang="en-US" sz="2800" dirty="0" smtClean="0"/>
              <a:t>You </a:t>
            </a:r>
            <a:r>
              <a:rPr lang="en-US" sz="2800" dirty="0"/>
              <a:t>can use the synchronized keyword to synchronize the method so that only one thread can access the method at a time. </a:t>
            </a:r>
            <a:endParaRPr lang="en-US" sz="2800" dirty="0" smtClean="0"/>
          </a:p>
        </p:txBody>
      </p:sp>
      <p:sp>
        <p:nvSpPr>
          <p:cNvPr id="2" name="Date Placeholder 1"/>
          <p:cNvSpPr>
            <a:spLocks noGrp="1"/>
          </p:cNvSpPr>
          <p:nvPr>
            <p:ph type="dt" sz="half" idx="10"/>
          </p:nvPr>
        </p:nvSpPr>
        <p:spPr/>
        <p:txBody>
          <a:bodyPr/>
          <a:lstStyle/>
          <a:p>
            <a:fld id="{5E8720A3-2D8D-4013-92CA-A7E5ADFCF8E9}" type="datetime3">
              <a:rPr lang="en-US" smtClean="0"/>
              <a:t>13 September 2016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760154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685800" y="381000"/>
            <a:ext cx="7772400" cy="990600"/>
          </a:xfrm>
          <a:solidFill>
            <a:schemeClr val="bg1">
              <a:lumMod val="95000"/>
            </a:schemeClr>
          </a:solidFill>
          <a:ln/>
        </p:spPr>
        <p:txBody>
          <a:bodyPr>
            <a:normAutofit fontScale="90000"/>
          </a:bodyPr>
          <a:lstStyle/>
          <a:p>
            <a:r>
              <a:rPr lang="en-US" sz="3600" dirty="0"/>
              <a:t>Synchronizing Instance Methods and Static </a:t>
            </a:r>
            <a:r>
              <a:rPr lang="en-US" sz="3600" dirty="0" smtClean="0"/>
              <a:t>Methods (skip)</a:t>
            </a:r>
            <a:endParaRPr lang="en-US" sz="3600" b="1" dirty="0"/>
          </a:p>
        </p:txBody>
      </p:sp>
      <p:sp>
        <p:nvSpPr>
          <p:cNvPr id="304131" name="Rectangle 3"/>
          <p:cNvSpPr>
            <a:spLocks noGrp="1" noChangeArrowheads="1"/>
          </p:cNvSpPr>
          <p:nvPr>
            <p:ph type="body" idx="1"/>
          </p:nvPr>
        </p:nvSpPr>
        <p:spPr>
          <a:xfrm>
            <a:off x="533400" y="1905000"/>
            <a:ext cx="8001000" cy="3810000"/>
          </a:xfrm>
          <a:noFill/>
          <a:ln/>
        </p:spPr>
        <p:txBody>
          <a:bodyPr>
            <a:normAutofit lnSpcReduction="10000"/>
          </a:bodyPr>
          <a:lstStyle/>
          <a:p>
            <a:pPr>
              <a:lnSpc>
                <a:spcPct val="90000"/>
              </a:lnSpc>
              <a:buFont typeface="Arial" pitchFamily="34" charset="0"/>
              <a:buChar char="•"/>
            </a:pPr>
            <a:r>
              <a:rPr lang="en-US" sz="2800" dirty="0"/>
              <a:t>A synchronized method acquires a lock before it executes. </a:t>
            </a:r>
            <a:endParaRPr lang="en-US" sz="2800" dirty="0" smtClean="0"/>
          </a:p>
          <a:p>
            <a:pPr>
              <a:lnSpc>
                <a:spcPct val="90000"/>
              </a:lnSpc>
              <a:buFont typeface="Arial" pitchFamily="34" charset="0"/>
              <a:buChar char="•"/>
            </a:pPr>
            <a:r>
              <a:rPr lang="en-US" sz="2800" dirty="0" smtClean="0"/>
              <a:t>In </a:t>
            </a:r>
            <a:r>
              <a:rPr lang="en-US" sz="2800" dirty="0"/>
              <a:t>the case of an instance method, the lock is on the </a:t>
            </a:r>
            <a:r>
              <a:rPr lang="en-US" sz="2800" dirty="0">
                <a:solidFill>
                  <a:srgbClr val="FF0000"/>
                </a:solidFill>
              </a:rPr>
              <a:t>object</a:t>
            </a:r>
            <a:r>
              <a:rPr lang="en-US" sz="2800" dirty="0"/>
              <a:t> for which the method was invoked. </a:t>
            </a:r>
            <a:endParaRPr lang="en-US" sz="2800" dirty="0" smtClean="0"/>
          </a:p>
          <a:p>
            <a:pPr>
              <a:lnSpc>
                <a:spcPct val="90000"/>
              </a:lnSpc>
              <a:buFont typeface="Arial" pitchFamily="34" charset="0"/>
              <a:buChar char="•"/>
            </a:pPr>
            <a:r>
              <a:rPr lang="en-US" sz="2800" dirty="0" smtClean="0"/>
              <a:t>In </a:t>
            </a:r>
            <a:r>
              <a:rPr lang="en-US" sz="2800" dirty="0"/>
              <a:t>the case of a static method, the lock is on the </a:t>
            </a:r>
            <a:r>
              <a:rPr lang="en-US" sz="2800" dirty="0">
                <a:solidFill>
                  <a:srgbClr val="FF0000"/>
                </a:solidFill>
              </a:rPr>
              <a:t>class</a:t>
            </a:r>
            <a:r>
              <a:rPr lang="en-US" sz="2800" dirty="0"/>
              <a:t>. </a:t>
            </a:r>
            <a:endParaRPr lang="en-US" sz="2800" dirty="0" smtClean="0"/>
          </a:p>
          <a:p>
            <a:pPr>
              <a:lnSpc>
                <a:spcPct val="90000"/>
              </a:lnSpc>
              <a:buFont typeface="Arial" pitchFamily="34" charset="0"/>
              <a:buChar char="•"/>
            </a:pPr>
            <a:r>
              <a:rPr lang="en-US" sz="2800" dirty="0" smtClean="0"/>
              <a:t>If </a:t>
            </a:r>
            <a:r>
              <a:rPr lang="en-US" sz="2800" dirty="0"/>
              <a:t>one thread invokes a synchronized instance method (respectively, static method) on an object, the lock of that object (respectively, class) is acquired first, then the method is executed, and finally the lock is released. Another thread invoking the same method of that object (respectively, class) is blocked until the lock is released. </a:t>
            </a:r>
          </a:p>
        </p:txBody>
      </p:sp>
      <p:sp>
        <p:nvSpPr>
          <p:cNvPr id="8" name="Date Placeholder 7"/>
          <p:cNvSpPr>
            <a:spLocks noGrp="1"/>
          </p:cNvSpPr>
          <p:nvPr>
            <p:ph type="dt" sz="half" idx="10"/>
          </p:nvPr>
        </p:nvSpPr>
        <p:spPr/>
        <p:txBody>
          <a:bodyPr/>
          <a:lstStyle/>
          <a:p>
            <a:fld id="{9057117B-1496-47D3-8492-61A395512B0A}"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454826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Outline</a:t>
            </a:r>
            <a:endParaRPr lang="en-GB" dirty="0"/>
          </a:p>
        </p:txBody>
      </p:sp>
      <p:sp>
        <p:nvSpPr>
          <p:cNvPr id="6" name="Content Placeholder 5"/>
          <p:cNvSpPr>
            <a:spLocks noGrp="1"/>
          </p:cNvSpPr>
          <p:nvPr>
            <p:ph sz="quarter" idx="1"/>
          </p:nvPr>
        </p:nvSpPr>
        <p:spPr/>
        <p:txBody>
          <a:bodyPr>
            <a:normAutofit/>
          </a:bodyPr>
          <a:lstStyle/>
          <a:p>
            <a:pPr marL="0" indent="0">
              <a:buNone/>
            </a:pPr>
            <a:r>
              <a:rPr lang="en-GB" dirty="0"/>
              <a:t> </a:t>
            </a:r>
            <a:endParaRPr lang="en-GB" dirty="0" smtClean="0"/>
          </a:p>
          <a:p>
            <a:r>
              <a:rPr lang="en-GB" dirty="0" smtClean="0"/>
              <a:t>Problem </a:t>
            </a:r>
            <a:r>
              <a:rPr lang="en-GB" dirty="0"/>
              <a:t>and solution with threads</a:t>
            </a:r>
          </a:p>
          <a:p>
            <a:r>
              <a:rPr lang="en-GB" dirty="0" smtClean="0"/>
              <a:t>Simple </a:t>
            </a:r>
            <a:r>
              <a:rPr lang="en-GB" dirty="0"/>
              <a:t>synchronized method/statement</a:t>
            </a:r>
          </a:p>
          <a:p>
            <a:r>
              <a:rPr lang="en-GB" dirty="0"/>
              <a:t>Atomic actions: volatile variables</a:t>
            </a:r>
          </a:p>
          <a:p>
            <a:r>
              <a:rPr lang="en-GB" dirty="0"/>
              <a:t>Atomic variables</a:t>
            </a:r>
          </a:p>
          <a:p>
            <a:r>
              <a:rPr lang="en-GB" dirty="0"/>
              <a:t>Deadlock</a:t>
            </a:r>
          </a:p>
          <a:p>
            <a:r>
              <a:rPr lang="en-GB" dirty="0"/>
              <a:t>Guarded conditions: wait, </a:t>
            </a:r>
            <a:r>
              <a:rPr lang="en-GB" dirty="0" err="1"/>
              <a:t>notifyAll</a:t>
            </a:r>
            <a:r>
              <a:rPr lang="en-GB" dirty="0"/>
              <a:t>, notify</a:t>
            </a:r>
          </a:p>
          <a:p>
            <a:pPr marL="0" indent="0">
              <a:buNone/>
            </a:pPr>
            <a:endParaRPr lang="en-GB" dirty="0"/>
          </a:p>
          <a:p>
            <a:endParaRPr lang="en-GB" dirty="0"/>
          </a:p>
          <a:p>
            <a:endParaRPr lang="en-GB" dirty="0"/>
          </a:p>
        </p:txBody>
      </p:sp>
      <p:sp>
        <p:nvSpPr>
          <p:cNvPr id="11" name="Date Placeholder 10"/>
          <p:cNvSpPr>
            <a:spLocks noGrp="1"/>
          </p:cNvSpPr>
          <p:nvPr>
            <p:ph type="dt" sz="half" idx="10"/>
          </p:nvPr>
        </p:nvSpPr>
        <p:spPr/>
        <p:txBody>
          <a:bodyPr/>
          <a:lstStyle/>
          <a:p>
            <a:fld id="{1681B825-355B-4CE1-BB18-99A5ED7236C0}" type="datetime3">
              <a:rPr lang="en-US" smtClean="0"/>
              <a:t>13 September 2016</a:t>
            </a:fld>
            <a:endParaRPr lang="en-US" dirty="0"/>
          </a:p>
        </p:txBody>
      </p:sp>
      <p:sp>
        <p:nvSpPr>
          <p:cNvPr id="12" name="Footer Placeholder 11"/>
          <p:cNvSpPr>
            <a:spLocks noGrp="1"/>
          </p:cNvSpPr>
          <p:nvPr>
            <p:ph type="ftr" sz="quarter" idx="11"/>
          </p:nvPr>
        </p:nvSpPr>
        <p:spPr/>
        <p:txBody>
          <a:bodyPr/>
          <a:lstStyle/>
          <a:p>
            <a:r>
              <a:rPr lang="en-US" dirty="0" smtClean="0"/>
              <a:t>UFCFB6-30-2 OOSD</a:t>
            </a:r>
            <a:endParaRPr lang="en-US"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747512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US" dirty="0"/>
              <a:t>Synchronizing </a:t>
            </a:r>
            <a:r>
              <a:rPr lang="en-US" dirty="0" smtClean="0"/>
              <a:t>Methods</a:t>
            </a:r>
            <a:endParaRPr lang="en-GB" dirty="0"/>
          </a:p>
        </p:txBody>
      </p:sp>
      <p:sp>
        <p:nvSpPr>
          <p:cNvPr id="7" name="Rectangle 3"/>
          <p:cNvSpPr>
            <a:spLocks noGrp="1" noChangeArrowheads="1"/>
          </p:cNvSpPr>
          <p:nvPr>
            <p:ph sz="quarter" idx="1"/>
          </p:nvPr>
        </p:nvSpPr>
        <p:spPr>
          <a:xfrm>
            <a:off x="914400" y="1447800"/>
            <a:ext cx="7772400" cy="1752600"/>
          </a:xfrm>
          <a:noFill/>
          <a:ln/>
        </p:spPr>
        <p:txBody>
          <a:bodyPr/>
          <a:lstStyle/>
          <a:p>
            <a:pPr marL="0" indent="0">
              <a:spcBef>
                <a:spcPct val="0"/>
              </a:spcBef>
              <a:buFont typeface="Monotype Sorts" pitchFamily="2" charset="2"/>
              <a:buNone/>
            </a:pPr>
            <a:r>
              <a:rPr lang="en-US" sz="2400" dirty="0"/>
              <a:t>With the deposit method synchronized, the preceding scenario cannot happen. If Task 2 </a:t>
            </a:r>
            <a:r>
              <a:rPr lang="en-US" sz="2400" dirty="0" smtClean="0"/>
              <a:t>(c2) starts </a:t>
            </a:r>
            <a:r>
              <a:rPr lang="en-US" sz="2400" dirty="0"/>
              <a:t>to enter the method, and Task 1 is already in the method, Task 2 </a:t>
            </a:r>
            <a:r>
              <a:rPr lang="en-US" sz="2400" dirty="0" smtClean="0"/>
              <a:t>(c2) is </a:t>
            </a:r>
            <a:r>
              <a:rPr lang="en-US" sz="2400" dirty="0"/>
              <a:t>blocked until Task 1 </a:t>
            </a:r>
            <a:r>
              <a:rPr lang="en-US" sz="2400" dirty="0" smtClean="0"/>
              <a:t>(c1) finishes </a:t>
            </a:r>
            <a:r>
              <a:rPr lang="en-US" sz="2400" dirty="0"/>
              <a:t>the method.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71800"/>
            <a:ext cx="60960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Date Placeholder 10"/>
          <p:cNvSpPr>
            <a:spLocks noGrp="1"/>
          </p:cNvSpPr>
          <p:nvPr>
            <p:ph type="dt" sz="half" idx="10"/>
          </p:nvPr>
        </p:nvSpPr>
        <p:spPr/>
        <p:txBody>
          <a:bodyPr/>
          <a:lstStyle/>
          <a:p>
            <a:fld id="{923D6B14-F106-4656-8D28-8C4AED66A0C1}" type="datetime3">
              <a:rPr lang="en-US" smtClean="0"/>
              <a:t>13 September 2016</a:t>
            </a:fld>
            <a:endParaRPr lang="en-US"/>
          </a:p>
        </p:txBody>
      </p:sp>
      <p:sp>
        <p:nvSpPr>
          <p:cNvPr id="12" name="Footer Placeholder 11"/>
          <p:cNvSpPr>
            <a:spLocks noGrp="1"/>
          </p:cNvSpPr>
          <p:nvPr>
            <p:ph type="ftr" sz="quarter" idx="11"/>
          </p:nvPr>
        </p:nvSpPr>
        <p:spPr/>
        <p:txBody>
          <a:bodyPr/>
          <a:lstStyle/>
          <a:p>
            <a:r>
              <a:rPr lang="en-US" smtClean="0"/>
              <a:t>UFCFB6-30-2 OOSD</a:t>
            </a:r>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307843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Possible output from </a:t>
            </a:r>
            <a:r>
              <a:rPr lang="en-GB" dirty="0" err="1" smtClean="0"/>
              <a:t>FamilyAccount</a:t>
            </a:r>
            <a:r>
              <a:rPr lang="en-GB" dirty="0" smtClean="0"/>
              <a:t> (with synchronized method)</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5"/>
          <p:cNvSpPr>
            <a:spLocks noGrp="1"/>
          </p:cNvSpPr>
          <p:nvPr>
            <p:ph sz="quarter" idx="1"/>
          </p:nvPr>
        </p:nvSpPr>
        <p:spPr/>
        <p:txBody>
          <a:bodyPr>
            <a:normAutofit fontScale="47500" lnSpcReduction="20000"/>
          </a:bodyPr>
          <a:lstStyle/>
          <a:p>
            <a:pPr marL="0" indent="0">
              <a:buNone/>
            </a:pPr>
            <a:r>
              <a:rPr lang="en-GB" dirty="0"/>
              <a:t>John: </a:t>
            </a:r>
            <a:r>
              <a:rPr lang="en-GB" dirty="0" err="1"/>
              <a:t>tmp</a:t>
            </a:r>
            <a:r>
              <a:rPr lang="en-GB" dirty="0"/>
              <a:t>(current balance)=0</a:t>
            </a:r>
          </a:p>
          <a:p>
            <a:pPr marL="0" indent="0">
              <a:buNone/>
            </a:pPr>
            <a:r>
              <a:rPr lang="en-GB" dirty="0"/>
              <a:t>John balance is 10</a:t>
            </a:r>
          </a:p>
          <a:p>
            <a:pPr marL="0" indent="0">
              <a:buNone/>
            </a:pPr>
            <a:r>
              <a:rPr lang="en-GB" dirty="0"/>
              <a:t>Kate: </a:t>
            </a:r>
            <a:r>
              <a:rPr lang="en-GB" dirty="0" err="1"/>
              <a:t>tmp</a:t>
            </a:r>
            <a:r>
              <a:rPr lang="en-GB" dirty="0"/>
              <a:t>(current balance)=10</a:t>
            </a:r>
          </a:p>
          <a:p>
            <a:pPr marL="0" indent="0">
              <a:buNone/>
            </a:pPr>
            <a:r>
              <a:rPr lang="en-GB" dirty="0"/>
              <a:t>Kate balance is 20</a:t>
            </a:r>
          </a:p>
          <a:p>
            <a:pPr marL="0" indent="0">
              <a:buNone/>
            </a:pPr>
            <a:r>
              <a:rPr lang="en-GB" dirty="0"/>
              <a:t>Kate: </a:t>
            </a:r>
            <a:r>
              <a:rPr lang="en-GB" dirty="0" err="1"/>
              <a:t>tmp</a:t>
            </a:r>
            <a:r>
              <a:rPr lang="en-GB" dirty="0"/>
              <a:t>(current balance)=20</a:t>
            </a:r>
          </a:p>
          <a:p>
            <a:pPr marL="0" indent="0">
              <a:buNone/>
            </a:pPr>
            <a:r>
              <a:rPr lang="en-GB" dirty="0"/>
              <a:t>Kate balance is 30</a:t>
            </a:r>
          </a:p>
          <a:p>
            <a:pPr marL="0" indent="0">
              <a:buNone/>
            </a:pPr>
            <a:r>
              <a:rPr lang="en-GB" dirty="0"/>
              <a:t>John: </a:t>
            </a:r>
            <a:r>
              <a:rPr lang="en-GB" dirty="0" err="1"/>
              <a:t>tmp</a:t>
            </a:r>
            <a:r>
              <a:rPr lang="en-GB" dirty="0"/>
              <a:t>(current balance)=30</a:t>
            </a:r>
          </a:p>
          <a:p>
            <a:pPr marL="0" indent="0">
              <a:buNone/>
            </a:pPr>
            <a:r>
              <a:rPr lang="en-GB" dirty="0"/>
              <a:t>John balance is 40</a:t>
            </a:r>
          </a:p>
          <a:p>
            <a:pPr marL="0" indent="0">
              <a:buNone/>
            </a:pPr>
            <a:r>
              <a:rPr lang="en-GB" dirty="0"/>
              <a:t>John: </a:t>
            </a:r>
            <a:r>
              <a:rPr lang="en-GB" dirty="0" err="1"/>
              <a:t>tmp</a:t>
            </a:r>
            <a:r>
              <a:rPr lang="en-GB" dirty="0"/>
              <a:t>(current balance)=40</a:t>
            </a:r>
          </a:p>
          <a:p>
            <a:pPr marL="0" indent="0">
              <a:buNone/>
            </a:pPr>
            <a:r>
              <a:rPr lang="en-GB" dirty="0"/>
              <a:t>John balance is 50</a:t>
            </a:r>
          </a:p>
          <a:p>
            <a:pPr marL="0" indent="0">
              <a:buNone/>
            </a:pPr>
            <a:r>
              <a:rPr lang="en-GB" dirty="0"/>
              <a:t>John: </a:t>
            </a:r>
            <a:r>
              <a:rPr lang="en-GB" dirty="0" err="1"/>
              <a:t>tmp</a:t>
            </a:r>
            <a:r>
              <a:rPr lang="en-GB" dirty="0"/>
              <a:t>(current balance)=50</a:t>
            </a:r>
          </a:p>
          <a:p>
            <a:pPr marL="0" indent="0">
              <a:buNone/>
            </a:pPr>
            <a:r>
              <a:rPr lang="en-GB" dirty="0"/>
              <a:t>John balance is 60</a:t>
            </a:r>
          </a:p>
          <a:p>
            <a:pPr marL="0" indent="0">
              <a:buNone/>
            </a:pPr>
            <a:r>
              <a:rPr lang="en-GB" dirty="0"/>
              <a:t>Kate: </a:t>
            </a:r>
            <a:r>
              <a:rPr lang="en-GB" dirty="0" err="1"/>
              <a:t>tmp</a:t>
            </a:r>
            <a:r>
              <a:rPr lang="en-GB" dirty="0"/>
              <a:t>(current balance)=60</a:t>
            </a:r>
          </a:p>
          <a:p>
            <a:pPr marL="0" indent="0">
              <a:buNone/>
            </a:pPr>
            <a:r>
              <a:rPr lang="en-GB" dirty="0"/>
              <a:t>Kate balance is 70</a:t>
            </a:r>
          </a:p>
          <a:p>
            <a:pPr marL="0" indent="0">
              <a:buNone/>
            </a:pPr>
            <a:r>
              <a:rPr lang="en-GB" dirty="0"/>
              <a:t>Kate: </a:t>
            </a:r>
            <a:r>
              <a:rPr lang="en-GB" dirty="0" err="1"/>
              <a:t>tmp</a:t>
            </a:r>
            <a:r>
              <a:rPr lang="en-GB" dirty="0"/>
              <a:t>(current balance)=70</a:t>
            </a:r>
          </a:p>
          <a:p>
            <a:pPr marL="0" indent="0">
              <a:buNone/>
            </a:pPr>
            <a:r>
              <a:rPr lang="en-GB" dirty="0"/>
              <a:t>Kate balance is 80</a:t>
            </a:r>
          </a:p>
          <a:p>
            <a:pPr marL="0" indent="0">
              <a:buNone/>
            </a:pPr>
            <a:r>
              <a:rPr lang="en-GB" dirty="0"/>
              <a:t>Kate: </a:t>
            </a:r>
            <a:r>
              <a:rPr lang="en-GB" dirty="0" err="1"/>
              <a:t>tmp</a:t>
            </a:r>
            <a:r>
              <a:rPr lang="en-GB" dirty="0"/>
              <a:t>(current balance)=80</a:t>
            </a:r>
          </a:p>
          <a:p>
            <a:pPr marL="0" indent="0">
              <a:buNone/>
            </a:pPr>
            <a:r>
              <a:rPr lang="en-GB" dirty="0"/>
              <a:t>Kate balance is 90</a:t>
            </a:r>
          </a:p>
          <a:p>
            <a:pPr marL="0" indent="0">
              <a:buNone/>
            </a:pPr>
            <a:r>
              <a:rPr lang="en-GB" dirty="0"/>
              <a:t>John: </a:t>
            </a:r>
            <a:r>
              <a:rPr lang="en-GB" dirty="0" err="1"/>
              <a:t>tmp</a:t>
            </a:r>
            <a:r>
              <a:rPr lang="en-GB" dirty="0"/>
              <a:t>(current balance)=90</a:t>
            </a:r>
          </a:p>
          <a:p>
            <a:pPr marL="0" indent="0">
              <a:buNone/>
            </a:pPr>
            <a:r>
              <a:rPr lang="en-GB" dirty="0"/>
              <a:t>John balance is 100</a:t>
            </a:r>
          </a:p>
        </p:txBody>
      </p:sp>
    </p:spTree>
    <p:extLst>
      <p:ext uri="{BB962C8B-B14F-4D97-AF65-F5344CB8AC3E}">
        <p14:creationId xmlns:p14="http://schemas.microsoft.com/office/powerpoint/2010/main" val="2978909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228600"/>
            <a:ext cx="7772400" cy="838200"/>
          </a:xfrm>
          <a:solidFill>
            <a:schemeClr val="bg1">
              <a:lumMod val="95000"/>
            </a:schemeClr>
          </a:solidFill>
          <a:ln/>
        </p:spPr>
        <p:txBody>
          <a:bodyPr>
            <a:normAutofit/>
          </a:bodyPr>
          <a:lstStyle/>
          <a:p>
            <a:r>
              <a:rPr lang="en-US" sz="3600" dirty="0">
                <a:latin typeface="Courier" charset="0"/>
                <a:cs typeface="Times New Roman" pitchFamily="18" charset="0"/>
              </a:rPr>
              <a:t> </a:t>
            </a:r>
            <a:r>
              <a:rPr lang="en-US" sz="3600" dirty="0">
                <a:cs typeface="Times New Roman" pitchFamily="18" charset="0"/>
              </a:rPr>
              <a:t>Synchronizing Statements</a:t>
            </a:r>
            <a:r>
              <a:rPr lang="en-US" sz="3600" dirty="0"/>
              <a:t> </a:t>
            </a:r>
          </a:p>
        </p:txBody>
      </p:sp>
      <p:sp>
        <p:nvSpPr>
          <p:cNvPr id="308227" name="Rectangle 3"/>
          <p:cNvSpPr>
            <a:spLocks noGrp="1" noChangeArrowheads="1"/>
          </p:cNvSpPr>
          <p:nvPr>
            <p:ph type="body" idx="1"/>
          </p:nvPr>
        </p:nvSpPr>
        <p:spPr>
          <a:xfrm>
            <a:off x="609600" y="1143000"/>
            <a:ext cx="8001000" cy="5257800"/>
          </a:xfrm>
          <a:noFill/>
          <a:ln/>
        </p:spPr>
        <p:txBody>
          <a:bodyPr>
            <a:normAutofit/>
          </a:bodyPr>
          <a:lstStyle/>
          <a:p>
            <a:pPr>
              <a:lnSpc>
                <a:spcPct val="90000"/>
              </a:lnSpc>
              <a:spcBef>
                <a:spcPct val="0"/>
              </a:spcBef>
            </a:pPr>
            <a:r>
              <a:rPr lang="en-GB" sz="2400" dirty="0"/>
              <a:t>Synchronized statements are also useful for </a:t>
            </a:r>
            <a:r>
              <a:rPr lang="en-GB" sz="2400" dirty="0">
                <a:solidFill>
                  <a:srgbClr val="FF0000"/>
                </a:solidFill>
              </a:rPr>
              <a:t>improving concurrency </a:t>
            </a:r>
            <a:r>
              <a:rPr lang="en-GB" sz="2400" dirty="0"/>
              <a:t>with fine-grained synchronization. </a:t>
            </a:r>
            <a:endParaRPr lang="en-GB" sz="2400" dirty="0" smtClean="0"/>
          </a:p>
          <a:p>
            <a:pPr>
              <a:lnSpc>
                <a:spcPct val="90000"/>
              </a:lnSpc>
              <a:spcBef>
                <a:spcPct val="0"/>
              </a:spcBef>
            </a:pPr>
            <a:r>
              <a:rPr lang="en-US" sz="2400" dirty="0" smtClean="0">
                <a:cs typeface="Courier New" pitchFamily="49" charset="0"/>
              </a:rPr>
              <a:t>A </a:t>
            </a:r>
            <a:r>
              <a:rPr lang="en-US" sz="2400" dirty="0">
                <a:cs typeface="Courier New" pitchFamily="49" charset="0"/>
              </a:rPr>
              <a:t>synchronized statement can be used to acquire a lock on any object, not just </a:t>
            </a:r>
            <a:r>
              <a:rPr lang="en-US" sz="2400" i="1" dirty="0">
                <a:cs typeface="Courier New" pitchFamily="49" charset="0"/>
              </a:rPr>
              <a:t>this</a:t>
            </a:r>
            <a:r>
              <a:rPr lang="en-US" sz="2400" dirty="0">
                <a:cs typeface="Courier New" pitchFamily="49" charset="0"/>
              </a:rPr>
              <a:t> object, when executing a block of </a:t>
            </a:r>
            <a:r>
              <a:rPr lang="en-US" sz="2400" dirty="0" smtClean="0">
                <a:cs typeface="Courier New" pitchFamily="49" charset="0"/>
              </a:rPr>
              <a:t>code </a:t>
            </a:r>
            <a:r>
              <a:rPr lang="en-US" sz="2400" dirty="0">
                <a:cs typeface="Courier New" pitchFamily="49" charset="0"/>
              </a:rPr>
              <a:t>in a method. This block is referred to as a </a:t>
            </a:r>
            <a:r>
              <a:rPr lang="en-US" sz="2400" i="1" dirty="0">
                <a:cs typeface="Courier New" pitchFamily="49" charset="0"/>
              </a:rPr>
              <a:t>synchronized block</a:t>
            </a:r>
            <a:r>
              <a:rPr lang="en-US" sz="2400" dirty="0">
                <a:cs typeface="Courier New" pitchFamily="49" charset="0"/>
              </a:rPr>
              <a:t>. The general form of a synchronized statement is as follows:</a:t>
            </a:r>
          </a:p>
          <a:p>
            <a:pPr marL="0" indent="0">
              <a:lnSpc>
                <a:spcPct val="90000"/>
              </a:lnSpc>
              <a:spcBef>
                <a:spcPct val="0"/>
              </a:spcBef>
              <a:buFont typeface="Monotype Sorts" pitchFamily="2" charset="2"/>
              <a:buNone/>
            </a:pPr>
            <a:r>
              <a:rPr lang="en-US" sz="2400" dirty="0">
                <a:cs typeface="Courier New" pitchFamily="49" charset="0"/>
              </a:rPr>
              <a:t> </a:t>
            </a:r>
          </a:p>
          <a:p>
            <a:pPr lvl="1">
              <a:lnSpc>
                <a:spcPct val="90000"/>
              </a:lnSpc>
              <a:spcBef>
                <a:spcPct val="0"/>
              </a:spcBef>
              <a:buFontTx/>
              <a:buNone/>
            </a:pPr>
            <a:r>
              <a:rPr lang="en-US" sz="2000" dirty="0">
                <a:latin typeface="Courier New" pitchFamily="49" charset="0"/>
                <a:cs typeface="Courier New" pitchFamily="49" charset="0"/>
              </a:rPr>
              <a:t>synchronized (</a:t>
            </a:r>
            <a:r>
              <a:rPr lang="en-US" sz="2000" dirty="0" err="1">
                <a:latin typeface="Courier New" pitchFamily="49" charset="0"/>
                <a:cs typeface="Courier New" pitchFamily="49" charset="0"/>
              </a:rPr>
              <a:t>expr</a:t>
            </a:r>
            <a:r>
              <a:rPr lang="en-US" sz="2000" dirty="0">
                <a:latin typeface="Courier New" pitchFamily="49" charset="0"/>
                <a:cs typeface="Courier New" pitchFamily="49" charset="0"/>
              </a:rPr>
              <a:t>) {</a:t>
            </a:r>
          </a:p>
          <a:p>
            <a:pPr lvl="1">
              <a:lnSpc>
                <a:spcPct val="90000"/>
              </a:lnSpc>
              <a:spcBef>
                <a:spcPct val="0"/>
              </a:spcBef>
              <a:buFontTx/>
              <a:buNone/>
            </a:pPr>
            <a:r>
              <a:rPr lang="en-US" sz="2000" dirty="0">
                <a:latin typeface="Courier New" pitchFamily="49" charset="0"/>
                <a:cs typeface="Courier New" pitchFamily="49" charset="0"/>
              </a:rPr>
              <a:t>  statements;</a:t>
            </a:r>
          </a:p>
          <a:p>
            <a:pPr lvl="1">
              <a:lnSpc>
                <a:spcPct val="90000"/>
              </a:lnSpc>
              <a:spcBef>
                <a:spcPct val="0"/>
              </a:spcBef>
              <a:buFontTx/>
              <a:buNone/>
            </a:pPr>
            <a:r>
              <a:rPr lang="en-US" sz="2000" dirty="0">
                <a:latin typeface="Courier New" pitchFamily="49" charset="0"/>
                <a:cs typeface="Courier New" pitchFamily="49" charset="0"/>
              </a:rPr>
              <a:t>}</a:t>
            </a:r>
          </a:p>
          <a:p>
            <a:pPr marL="0" indent="0">
              <a:lnSpc>
                <a:spcPct val="90000"/>
              </a:lnSpc>
              <a:spcBef>
                <a:spcPct val="0"/>
              </a:spcBef>
              <a:buFont typeface="Monotype Sorts" pitchFamily="2" charset="2"/>
              <a:buNone/>
            </a:pPr>
            <a:r>
              <a:rPr lang="en-US" sz="2400" dirty="0">
                <a:cs typeface="Courier New" pitchFamily="49" charset="0"/>
              </a:rPr>
              <a:t> </a:t>
            </a:r>
          </a:p>
          <a:p>
            <a:pPr>
              <a:lnSpc>
                <a:spcPct val="90000"/>
              </a:lnSpc>
              <a:spcBef>
                <a:spcPct val="0"/>
              </a:spcBef>
              <a:buClrTx/>
              <a:buSzTx/>
            </a:pPr>
            <a:r>
              <a:rPr lang="en-US" sz="2400" dirty="0">
                <a:cs typeface="Courier New" pitchFamily="49" charset="0"/>
              </a:rPr>
              <a:t>The expression </a:t>
            </a:r>
            <a:r>
              <a:rPr lang="en-US" sz="2400" dirty="0" err="1">
                <a:latin typeface="Courier New" panose="02070309020205020404" pitchFamily="49" charset="0"/>
                <a:cs typeface="Courier New" panose="02070309020205020404" pitchFamily="49" charset="0"/>
              </a:rPr>
              <a:t>expr</a:t>
            </a:r>
            <a:r>
              <a:rPr lang="en-US" sz="2400" dirty="0">
                <a:cs typeface="Courier New" pitchFamily="49" charset="0"/>
              </a:rPr>
              <a:t> must evaluate to an object reference. If the object is already locked by another thread, the thread is blocked until the lock is released. When a lock is obtained on the object, the statements in the synchronized block are executed, and then the lock is released. </a:t>
            </a:r>
          </a:p>
        </p:txBody>
      </p:sp>
      <p:sp>
        <p:nvSpPr>
          <p:cNvPr id="308228" name="Rectangle 4"/>
          <p:cNvSpPr>
            <a:spLocks noChangeArrowheads="1"/>
          </p:cNvSpPr>
          <p:nvPr/>
        </p:nvSpPr>
        <p:spPr bwMode="auto">
          <a:xfrm>
            <a:off x="2309813"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8" name="Date Placeholder 7"/>
          <p:cNvSpPr>
            <a:spLocks noGrp="1"/>
          </p:cNvSpPr>
          <p:nvPr>
            <p:ph type="dt" sz="half" idx="10"/>
          </p:nvPr>
        </p:nvSpPr>
        <p:spPr/>
        <p:txBody>
          <a:bodyPr/>
          <a:lstStyle/>
          <a:p>
            <a:fld id="{EB9BB5FC-DB06-4AF8-8A40-6198489429AA}"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58931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685800" y="228600"/>
            <a:ext cx="7772400" cy="609600"/>
          </a:xfrm>
          <a:solidFill>
            <a:schemeClr val="bg1">
              <a:lumMod val="95000"/>
            </a:schemeClr>
          </a:solidFill>
          <a:ln/>
        </p:spPr>
        <p:txBody>
          <a:bodyPr>
            <a:normAutofit fontScale="90000"/>
          </a:bodyPr>
          <a:lstStyle/>
          <a:p>
            <a:r>
              <a:rPr lang="en-US" sz="3600" dirty="0">
                <a:latin typeface="Courier" charset="0"/>
                <a:cs typeface="Times New Roman" pitchFamily="18" charset="0"/>
              </a:rPr>
              <a:t> </a:t>
            </a:r>
            <a:r>
              <a:rPr lang="en-US" sz="3600" dirty="0">
                <a:cs typeface="Times New Roman" pitchFamily="18" charset="0"/>
              </a:rPr>
              <a:t>Synchronizing Statements</a:t>
            </a:r>
            <a:r>
              <a:rPr lang="en-US" sz="3600" dirty="0"/>
              <a:t> vs. Methods</a:t>
            </a:r>
          </a:p>
        </p:txBody>
      </p:sp>
      <p:sp>
        <p:nvSpPr>
          <p:cNvPr id="310275" name="Rectangle 3"/>
          <p:cNvSpPr>
            <a:spLocks noGrp="1" noChangeArrowheads="1"/>
          </p:cNvSpPr>
          <p:nvPr>
            <p:ph type="body" idx="1"/>
          </p:nvPr>
        </p:nvSpPr>
        <p:spPr>
          <a:xfrm>
            <a:off x="685800" y="1143000"/>
            <a:ext cx="7924800" cy="5257800"/>
          </a:xfrm>
          <a:noFill/>
          <a:ln/>
        </p:spPr>
        <p:txBody>
          <a:bodyPr/>
          <a:lstStyle/>
          <a:p>
            <a:pPr>
              <a:spcBef>
                <a:spcPct val="0"/>
              </a:spcBef>
            </a:pPr>
            <a:r>
              <a:rPr lang="en-US" sz="2400" dirty="0">
                <a:cs typeface="Times New Roman" pitchFamily="18" charset="0"/>
              </a:rPr>
              <a:t>Any synchronized instance method can be converted into a synchronized statement. Suppose that the following is a synchronized instance method: </a:t>
            </a:r>
          </a:p>
          <a:p>
            <a:pPr marL="0" indent="0">
              <a:spcBef>
                <a:spcPct val="0"/>
              </a:spcBef>
              <a:buFont typeface="Monotype Sorts" pitchFamily="2" charset="2"/>
              <a:buNone/>
            </a:pPr>
            <a:r>
              <a:rPr lang="en-US" sz="2400" dirty="0">
                <a:cs typeface="Times New Roman" pitchFamily="18" charset="0"/>
              </a:rPr>
              <a:t> </a:t>
            </a:r>
          </a:p>
          <a:p>
            <a:pPr lvl="1">
              <a:spcBef>
                <a:spcPct val="0"/>
              </a:spcBef>
              <a:buFontTx/>
              <a:buNone/>
            </a:pPr>
            <a:r>
              <a:rPr lang="en-US" sz="2000" dirty="0">
                <a:latin typeface="Courier New" pitchFamily="49" charset="0"/>
                <a:cs typeface="Times New Roman" pitchFamily="18" charset="0"/>
              </a:rPr>
              <a:t>public synchronized void </a:t>
            </a:r>
            <a:r>
              <a:rPr lang="en-US" sz="2000" dirty="0" err="1">
                <a:latin typeface="Courier New" pitchFamily="49" charset="0"/>
                <a:cs typeface="Times New Roman" pitchFamily="18" charset="0"/>
              </a:rPr>
              <a:t>xMethod</a:t>
            </a:r>
            <a:r>
              <a:rPr lang="en-US" sz="2000" dirty="0">
                <a:latin typeface="Courier New" pitchFamily="49" charset="0"/>
                <a:cs typeface="Times New Roman" pitchFamily="18" charset="0"/>
              </a:rPr>
              <a:t>() {</a:t>
            </a:r>
          </a:p>
          <a:p>
            <a:pPr lvl="1">
              <a:spcBef>
                <a:spcPct val="0"/>
              </a:spcBef>
              <a:buFontTx/>
              <a:buNone/>
            </a:pPr>
            <a:r>
              <a:rPr lang="en-US" sz="2000" dirty="0">
                <a:latin typeface="Courier New" pitchFamily="49" charset="0"/>
                <a:cs typeface="Times New Roman" pitchFamily="18" charset="0"/>
              </a:rPr>
              <a:t>  // method body</a:t>
            </a:r>
          </a:p>
          <a:p>
            <a:pPr lvl="1">
              <a:spcBef>
                <a:spcPct val="0"/>
              </a:spcBef>
              <a:buFontTx/>
              <a:buNone/>
            </a:pPr>
            <a:r>
              <a:rPr lang="en-US" sz="2000" dirty="0">
                <a:latin typeface="Courier New" pitchFamily="49" charset="0"/>
                <a:cs typeface="Times New Roman" pitchFamily="18" charset="0"/>
              </a:rPr>
              <a:t>}</a:t>
            </a:r>
          </a:p>
          <a:p>
            <a:pPr marL="0" indent="0">
              <a:spcBef>
                <a:spcPct val="0"/>
              </a:spcBef>
              <a:buFont typeface="Monotype Sorts" pitchFamily="2" charset="2"/>
              <a:buNone/>
            </a:pPr>
            <a:r>
              <a:rPr lang="en-US" sz="2400" dirty="0">
                <a:cs typeface="Times New Roman" pitchFamily="18" charset="0"/>
              </a:rPr>
              <a:t> </a:t>
            </a:r>
          </a:p>
          <a:p>
            <a:pPr marL="0" indent="0">
              <a:spcBef>
                <a:spcPct val="0"/>
              </a:spcBef>
              <a:buFont typeface="Monotype Sorts" pitchFamily="2" charset="2"/>
              <a:buNone/>
            </a:pPr>
            <a:r>
              <a:rPr lang="en-US" sz="2400" dirty="0">
                <a:cs typeface="Times New Roman" pitchFamily="18" charset="0"/>
              </a:rPr>
              <a:t>This method is equivalent to</a:t>
            </a:r>
          </a:p>
          <a:p>
            <a:pPr marL="0" indent="0">
              <a:spcBef>
                <a:spcPct val="0"/>
              </a:spcBef>
              <a:buFont typeface="Monotype Sorts" pitchFamily="2" charset="2"/>
              <a:buNone/>
            </a:pPr>
            <a:endParaRPr lang="en-US" sz="2400" dirty="0">
              <a:cs typeface="Times New Roman" pitchFamily="18" charset="0"/>
            </a:endParaRPr>
          </a:p>
          <a:p>
            <a:pPr lvl="1">
              <a:spcBef>
                <a:spcPct val="0"/>
              </a:spcBef>
              <a:buFontTx/>
              <a:buNone/>
            </a:pPr>
            <a:r>
              <a:rPr lang="en-US" sz="2000" dirty="0">
                <a:latin typeface="Courier New" pitchFamily="49" charset="0"/>
                <a:cs typeface="Times New Roman" pitchFamily="18" charset="0"/>
              </a:rPr>
              <a:t>public void </a:t>
            </a:r>
            <a:r>
              <a:rPr lang="en-US" sz="2000" dirty="0" err="1">
                <a:latin typeface="Courier New" pitchFamily="49" charset="0"/>
                <a:cs typeface="Times New Roman" pitchFamily="18" charset="0"/>
              </a:rPr>
              <a:t>xMethod</a:t>
            </a:r>
            <a:r>
              <a:rPr lang="en-US" sz="2000" dirty="0">
                <a:latin typeface="Courier New" pitchFamily="49" charset="0"/>
                <a:cs typeface="Times New Roman" pitchFamily="18" charset="0"/>
              </a:rPr>
              <a:t>() {</a:t>
            </a:r>
          </a:p>
          <a:p>
            <a:pPr lvl="1">
              <a:spcBef>
                <a:spcPct val="0"/>
              </a:spcBef>
              <a:buFontTx/>
              <a:buNone/>
            </a:pPr>
            <a:r>
              <a:rPr lang="en-US" sz="2000" dirty="0">
                <a:latin typeface="Courier New" pitchFamily="49" charset="0"/>
                <a:cs typeface="Times New Roman" pitchFamily="18" charset="0"/>
              </a:rPr>
              <a:t>  synchronized (this) {</a:t>
            </a:r>
          </a:p>
          <a:p>
            <a:pPr lvl="1">
              <a:spcBef>
                <a:spcPct val="0"/>
              </a:spcBef>
              <a:buFontTx/>
              <a:buNone/>
            </a:pPr>
            <a:r>
              <a:rPr lang="en-US" sz="2000" dirty="0">
                <a:latin typeface="Courier New" pitchFamily="49" charset="0"/>
                <a:cs typeface="Times New Roman" pitchFamily="18" charset="0"/>
              </a:rPr>
              <a:t>    // method body</a:t>
            </a:r>
          </a:p>
          <a:p>
            <a:pPr lvl="1">
              <a:spcBef>
                <a:spcPct val="0"/>
              </a:spcBef>
              <a:buFontTx/>
              <a:buNone/>
            </a:pPr>
            <a:r>
              <a:rPr lang="en-US" sz="2000" dirty="0">
                <a:latin typeface="Courier New" pitchFamily="49" charset="0"/>
                <a:cs typeface="Times New Roman" pitchFamily="18" charset="0"/>
              </a:rPr>
              <a:t>  }</a:t>
            </a:r>
          </a:p>
          <a:p>
            <a:pPr lvl="1">
              <a:spcBef>
                <a:spcPct val="0"/>
              </a:spcBef>
              <a:buFontTx/>
              <a:buNone/>
            </a:pPr>
            <a:r>
              <a:rPr lang="en-US" sz="2000" dirty="0">
                <a:latin typeface="Courier New" pitchFamily="49" charset="0"/>
                <a:cs typeface="Times New Roman" pitchFamily="18" charset="0"/>
              </a:rPr>
              <a:t>}</a:t>
            </a:r>
            <a:endParaRPr lang="en-US" sz="2000" dirty="0">
              <a:latin typeface="Courier New" pitchFamily="49" charset="0"/>
              <a:cs typeface="Courier New" pitchFamily="49" charset="0"/>
            </a:endParaRPr>
          </a:p>
        </p:txBody>
      </p:sp>
      <p:sp>
        <p:nvSpPr>
          <p:cNvPr id="310276" name="Rectangle 4"/>
          <p:cNvSpPr>
            <a:spLocks noChangeArrowheads="1"/>
          </p:cNvSpPr>
          <p:nvPr/>
        </p:nvSpPr>
        <p:spPr bwMode="auto">
          <a:xfrm>
            <a:off x="2309813"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8" name="Date Placeholder 7"/>
          <p:cNvSpPr>
            <a:spLocks noGrp="1"/>
          </p:cNvSpPr>
          <p:nvPr>
            <p:ph type="dt" sz="half" idx="10"/>
          </p:nvPr>
        </p:nvSpPr>
        <p:spPr/>
        <p:txBody>
          <a:bodyPr/>
          <a:lstStyle/>
          <a:p>
            <a:fld id="{CA83D8CD-8107-499D-9B7F-F905F7149E80}"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877973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bg1">
              <a:lumMod val="95000"/>
            </a:schemeClr>
          </a:solidFill>
        </p:spPr>
        <p:txBody>
          <a:bodyPr/>
          <a:lstStyle/>
          <a:p>
            <a:r>
              <a:rPr lang="en-GB" dirty="0"/>
              <a:t>Synchronized statements</a:t>
            </a:r>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5"/>
          <p:cNvSpPr>
            <a:spLocks noGrp="1"/>
          </p:cNvSpPr>
          <p:nvPr>
            <p:ph sz="quarter" idx="1"/>
          </p:nvPr>
        </p:nvSpPr>
        <p:spPr>
          <a:xfrm>
            <a:off x="990600" y="1295400"/>
            <a:ext cx="7772400" cy="4572000"/>
          </a:xfrm>
        </p:spPr>
        <p:txBody>
          <a:bodyPr>
            <a:normAutofit fontScale="85000" lnSpcReduction="20000"/>
          </a:bodyPr>
          <a:lstStyle/>
          <a:p>
            <a:r>
              <a:rPr lang="en-GB" sz="2200" dirty="0"/>
              <a:t>Synchronized statements are </a:t>
            </a:r>
            <a:r>
              <a:rPr lang="en-GB" sz="2200" dirty="0" smtClean="0"/>
              <a:t>useful </a:t>
            </a:r>
            <a:r>
              <a:rPr lang="en-GB" sz="2200" dirty="0"/>
              <a:t>for improving concurrency with fine-grained synchronization. </a:t>
            </a:r>
            <a:endParaRPr lang="en-GB" sz="2200" dirty="0" smtClean="0"/>
          </a:p>
          <a:p>
            <a:r>
              <a:rPr lang="en-GB" sz="2200" dirty="0" smtClean="0"/>
              <a:t>for </a:t>
            </a:r>
            <a:r>
              <a:rPr lang="en-GB" sz="2200" dirty="0"/>
              <a:t>example, class </a:t>
            </a:r>
            <a:r>
              <a:rPr lang="en-GB" sz="2200" dirty="0" err="1"/>
              <a:t>MsLunch</a:t>
            </a:r>
            <a:r>
              <a:rPr lang="en-GB" sz="2200" dirty="0"/>
              <a:t> has two instance fields, c1 and c2, that are never used together. All updates of these fields must be synchronized, but there's no reason to prevent an update of c1 from being interleaved with an update of c2 — and doing so reduces concurrency by creating unnecessary blocking. Instead of using synchronized methods or otherwise using the lock associated with this, we create two objects solely to provide locks.</a:t>
            </a:r>
          </a:p>
          <a:p>
            <a:pPr marL="0" indent="0">
              <a:buNone/>
            </a:pPr>
            <a:r>
              <a:rPr lang="en-GB" sz="2100" dirty="0">
                <a:latin typeface="Consolas" panose="020B0609020204030204" pitchFamily="49" charset="0"/>
                <a:cs typeface="Consolas" panose="020B0609020204030204" pitchFamily="49" charset="0"/>
              </a:rPr>
              <a:t>public class </a:t>
            </a:r>
            <a:r>
              <a:rPr lang="en-GB" sz="2100" dirty="0" err="1">
                <a:latin typeface="Consolas" panose="020B0609020204030204" pitchFamily="49" charset="0"/>
                <a:cs typeface="Consolas" panose="020B0609020204030204" pitchFamily="49" charset="0"/>
              </a:rPr>
              <a:t>MsLunch</a:t>
            </a:r>
            <a:r>
              <a:rPr lang="en-GB" sz="2100" dirty="0">
                <a:latin typeface="Consolas" panose="020B0609020204030204" pitchFamily="49" charset="0"/>
                <a:cs typeface="Consolas" panose="020B0609020204030204" pitchFamily="49" charset="0"/>
              </a:rPr>
              <a:t> { </a:t>
            </a:r>
            <a:endParaRPr lang="en-GB" sz="2100" dirty="0" smtClean="0">
              <a:latin typeface="Consolas" panose="020B0609020204030204" pitchFamily="49" charset="0"/>
              <a:cs typeface="Consolas" panose="020B0609020204030204" pitchFamily="49" charset="0"/>
            </a:endParaRPr>
          </a:p>
          <a:p>
            <a:pPr marL="0" indent="0">
              <a:buNone/>
            </a:pPr>
            <a:r>
              <a:rPr lang="en-GB" sz="2100" dirty="0">
                <a:latin typeface="Consolas" panose="020B0609020204030204" pitchFamily="49" charset="0"/>
                <a:cs typeface="Consolas" panose="020B0609020204030204" pitchFamily="49" charset="0"/>
              </a:rPr>
              <a:t> </a:t>
            </a:r>
            <a:r>
              <a:rPr lang="en-GB" sz="2100" dirty="0" smtClean="0">
                <a:latin typeface="Consolas" panose="020B0609020204030204" pitchFamily="49" charset="0"/>
                <a:cs typeface="Consolas" panose="020B0609020204030204" pitchFamily="49" charset="0"/>
              </a:rPr>
              <a:t> private </a:t>
            </a:r>
            <a:r>
              <a:rPr lang="en-GB" sz="2100" dirty="0">
                <a:latin typeface="Consolas" panose="020B0609020204030204" pitchFamily="49" charset="0"/>
                <a:cs typeface="Consolas" panose="020B0609020204030204" pitchFamily="49" charset="0"/>
              </a:rPr>
              <a:t>long c1 = 0; </a:t>
            </a:r>
            <a:endParaRPr lang="en-GB" sz="2100" dirty="0" smtClean="0">
              <a:latin typeface="Consolas" panose="020B0609020204030204" pitchFamily="49" charset="0"/>
              <a:cs typeface="Consolas" panose="020B0609020204030204" pitchFamily="49" charset="0"/>
            </a:endParaRPr>
          </a:p>
          <a:p>
            <a:pPr marL="0" indent="0">
              <a:buNone/>
            </a:pPr>
            <a:r>
              <a:rPr lang="en-GB" sz="2100" dirty="0">
                <a:latin typeface="Consolas" panose="020B0609020204030204" pitchFamily="49" charset="0"/>
                <a:cs typeface="Consolas" panose="020B0609020204030204" pitchFamily="49" charset="0"/>
              </a:rPr>
              <a:t> </a:t>
            </a:r>
            <a:r>
              <a:rPr lang="en-GB" sz="2100" dirty="0" smtClean="0">
                <a:latin typeface="Consolas" panose="020B0609020204030204" pitchFamily="49" charset="0"/>
                <a:cs typeface="Consolas" panose="020B0609020204030204" pitchFamily="49" charset="0"/>
              </a:rPr>
              <a:t> private </a:t>
            </a:r>
            <a:r>
              <a:rPr lang="en-GB" sz="2100" dirty="0">
                <a:latin typeface="Consolas" panose="020B0609020204030204" pitchFamily="49" charset="0"/>
                <a:cs typeface="Consolas" panose="020B0609020204030204" pitchFamily="49" charset="0"/>
              </a:rPr>
              <a:t>long c2 = 0; </a:t>
            </a:r>
            <a:endParaRPr lang="en-GB" sz="2100" dirty="0" smtClean="0">
              <a:latin typeface="Consolas" panose="020B0609020204030204" pitchFamily="49" charset="0"/>
              <a:cs typeface="Consolas" panose="020B0609020204030204" pitchFamily="49" charset="0"/>
            </a:endParaRPr>
          </a:p>
          <a:p>
            <a:pPr marL="0" indent="0">
              <a:buNone/>
            </a:pPr>
            <a:r>
              <a:rPr lang="en-GB" sz="2100" dirty="0">
                <a:latin typeface="Consolas" panose="020B0609020204030204" pitchFamily="49" charset="0"/>
                <a:cs typeface="Consolas" panose="020B0609020204030204" pitchFamily="49" charset="0"/>
              </a:rPr>
              <a:t> </a:t>
            </a:r>
            <a:r>
              <a:rPr lang="en-GB" sz="2100" dirty="0" smtClean="0">
                <a:latin typeface="Consolas" panose="020B0609020204030204" pitchFamily="49" charset="0"/>
                <a:cs typeface="Consolas" panose="020B0609020204030204" pitchFamily="49" charset="0"/>
              </a:rPr>
              <a:t> </a:t>
            </a:r>
            <a:r>
              <a:rPr lang="en-GB" sz="2100" dirty="0" smtClean="0">
                <a:solidFill>
                  <a:srgbClr val="FF0000"/>
                </a:solidFill>
                <a:latin typeface="Consolas" panose="020B0609020204030204" pitchFamily="49" charset="0"/>
                <a:cs typeface="Consolas" panose="020B0609020204030204" pitchFamily="49" charset="0"/>
              </a:rPr>
              <a:t>private </a:t>
            </a:r>
            <a:r>
              <a:rPr lang="en-GB" sz="2100" dirty="0">
                <a:solidFill>
                  <a:srgbClr val="FF0000"/>
                </a:solidFill>
                <a:latin typeface="Consolas" panose="020B0609020204030204" pitchFamily="49" charset="0"/>
                <a:cs typeface="Consolas" panose="020B0609020204030204" pitchFamily="49" charset="0"/>
              </a:rPr>
              <a:t>Object lock1 = new Object(); </a:t>
            </a:r>
            <a:endParaRPr lang="en-GB" sz="2100" dirty="0" smtClean="0">
              <a:solidFill>
                <a:srgbClr val="FF0000"/>
              </a:solidFill>
              <a:latin typeface="Consolas" panose="020B0609020204030204" pitchFamily="49" charset="0"/>
              <a:cs typeface="Consolas" panose="020B0609020204030204" pitchFamily="49" charset="0"/>
            </a:endParaRPr>
          </a:p>
          <a:p>
            <a:pPr marL="0" indent="0">
              <a:buNone/>
            </a:pPr>
            <a:r>
              <a:rPr lang="en-GB" sz="2100" dirty="0">
                <a:solidFill>
                  <a:srgbClr val="FF0000"/>
                </a:solidFill>
                <a:latin typeface="Consolas" panose="020B0609020204030204" pitchFamily="49" charset="0"/>
                <a:cs typeface="Consolas" panose="020B0609020204030204" pitchFamily="49" charset="0"/>
              </a:rPr>
              <a:t> </a:t>
            </a:r>
            <a:r>
              <a:rPr lang="en-GB" sz="2100" dirty="0" smtClean="0">
                <a:solidFill>
                  <a:srgbClr val="FF0000"/>
                </a:solidFill>
                <a:latin typeface="Consolas" panose="020B0609020204030204" pitchFamily="49" charset="0"/>
                <a:cs typeface="Consolas" panose="020B0609020204030204" pitchFamily="49" charset="0"/>
              </a:rPr>
              <a:t> private </a:t>
            </a:r>
            <a:r>
              <a:rPr lang="en-GB" sz="2100" dirty="0">
                <a:solidFill>
                  <a:srgbClr val="FF0000"/>
                </a:solidFill>
                <a:latin typeface="Consolas" panose="020B0609020204030204" pitchFamily="49" charset="0"/>
                <a:cs typeface="Consolas" panose="020B0609020204030204" pitchFamily="49" charset="0"/>
              </a:rPr>
              <a:t>Object lock2 = new Object(); </a:t>
            </a:r>
            <a:endParaRPr lang="en-GB" sz="2100" dirty="0" smtClean="0">
              <a:solidFill>
                <a:srgbClr val="FF0000"/>
              </a:solidFill>
              <a:latin typeface="Consolas" panose="020B0609020204030204" pitchFamily="49" charset="0"/>
              <a:cs typeface="Consolas" panose="020B0609020204030204" pitchFamily="49" charset="0"/>
            </a:endParaRPr>
          </a:p>
          <a:p>
            <a:pPr marL="0" indent="0">
              <a:buNone/>
            </a:pPr>
            <a:r>
              <a:rPr lang="en-GB" sz="2100" dirty="0">
                <a:latin typeface="Consolas" panose="020B0609020204030204" pitchFamily="49" charset="0"/>
                <a:cs typeface="Consolas" panose="020B0609020204030204" pitchFamily="49" charset="0"/>
              </a:rPr>
              <a:t> </a:t>
            </a:r>
            <a:r>
              <a:rPr lang="en-GB" sz="2100" dirty="0" smtClean="0">
                <a:latin typeface="Consolas" panose="020B0609020204030204" pitchFamily="49" charset="0"/>
                <a:cs typeface="Consolas" panose="020B0609020204030204" pitchFamily="49" charset="0"/>
              </a:rPr>
              <a:t> public </a:t>
            </a:r>
            <a:r>
              <a:rPr lang="en-GB" sz="2100" dirty="0">
                <a:latin typeface="Consolas" panose="020B0609020204030204" pitchFamily="49" charset="0"/>
                <a:cs typeface="Consolas" panose="020B0609020204030204" pitchFamily="49" charset="0"/>
              </a:rPr>
              <a:t>void inc1() { </a:t>
            </a:r>
            <a:r>
              <a:rPr lang="en-GB" sz="2100" dirty="0" smtClean="0">
                <a:latin typeface="Consolas" panose="020B0609020204030204" pitchFamily="49" charset="0"/>
                <a:cs typeface="Consolas" panose="020B0609020204030204" pitchFamily="49" charset="0"/>
              </a:rPr>
              <a:t>… synchronized(lock1</a:t>
            </a:r>
            <a:r>
              <a:rPr lang="en-GB" sz="2100" dirty="0">
                <a:latin typeface="Consolas" panose="020B0609020204030204" pitchFamily="49" charset="0"/>
                <a:cs typeface="Consolas" panose="020B0609020204030204" pitchFamily="49" charset="0"/>
              </a:rPr>
              <a:t>) { c1++; </a:t>
            </a:r>
            <a:r>
              <a:rPr lang="en-GB" sz="2100" dirty="0" smtClean="0">
                <a:latin typeface="Consolas" panose="020B0609020204030204" pitchFamily="49" charset="0"/>
                <a:cs typeface="Consolas" panose="020B0609020204030204" pitchFamily="49" charset="0"/>
              </a:rPr>
              <a:t>} … </a:t>
            </a:r>
            <a:r>
              <a:rPr lang="en-GB" sz="2100" dirty="0">
                <a:latin typeface="Consolas" panose="020B0609020204030204" pitchFamily="49" charset="0"/>
                <a:cs typeface="Consolas" panose="020B0609020204030204" pitchFamily="49" charset="0"/>
              </a:rPr>
              <a:t>} </a:t>
            </a:r>
            <a:r>
              <a:rPr lang="en-GB" sz="2100" dirty="0" smtClean="0">
                <a:latin typeface="Consolas" panose="020B0609020204030204" pitchFamily="49" charset="0"/>
                <a:cs typeface="Consolas" panose="020B0609020204030204" pitchFamily="49" charset="0"/>
              </a:rPr>
              <a:t> </a:t>
            </a:r>
          </a:p>
          <a:p>
            <a:pPr marL="0" indent="0">
              <a:buNone/>
            </a:pPr>
            <a:r>
              <a:rPr lang="en-GB" sz="2100" dirty="0">
                <a:latin typeface="Consolas" panose="020B0609020204030204" pitchFamily="49" charset="0"/>
                <a:cs typeface="Consolas" panose="020B0609020204030204" pitchFamily="49" charset="0"/>
              </a:rPr>
              <a:t> </a:t>
            </a:r>
            <a:r>
              <a:rPr lang="en-GB" sz="2100" dirty="0" smtClean="0">
                <a:latin typeface="Consolas" panose="020B0609020204030204" pitchFamily="49" charset="0"/>
                <a:cs typeface="Consolas" panose="020B0609020204030204" pitchFamily="49" charset="0"/>
              </a:rPr>
              <a:t> public </a:t>
            </a:r>
            <a:r>
              <a:rPr lang="en-GB" sz="2100" dirty="0">
                <a:latin typeface="Consolas" panose="020B0609020204030204" pitchFamily="49" charset="0"/>
                <a:cs typeface="Consolas" panose="020B0609020204030204" pitchFamily="49" charset="0"/>
              </a:rPr>
              <a:t>void inc2() { </a:t>
            </a:r>
            <a:r>
              <a:rPr lang="en-GB" sz="2100" dirty="0" smtClean="0">
                <a:latin typeface="Consolas" panose="020B0609020204030204" pitchFamily="49" charset="0"/>
                <a:cs typeface="Consolas" panose="020B0609020204030204" pitchFamily="49" charset="0"/>
              </a:rPr>
              <a:t>… synchronized(lock2</a:t>
            </a:r>
            <a:r>
              <a:rPr lang="en-GB" sz="2100" dirty="0">
                <a:latin typeface="Consolas" panose="020B0609020204030204" pitchFamily="49" charset="0"/>
                <a:cs typeface="Consolas" panose="020B0609020204030204" pitchFamily="49" charset="0"/>
              </a:rPr>
              <a:t>) { c2++; } </a:t>
            </a:r>
            <a:r>
              <a:rPr lang="en-GB" sz="2100" dirty="0" smtClean="0">
                <a:latin typeface="Consolas" panose="020B0609020204030204" pitchFamily="49" charset="0"/>
                <a:cs typeface="Consolas" panose="020B0609020204030204" pitchFamily="49" charset="0"/>
              </a:rPr>
              <a:t>… }</a:t>
            </a:r>
          </a:p>
          <a:p>
            <a:pPr marL="0" indent="0">
              <a:buNone/>
            </a:pPr>
            <a:r>
              <a:rPr lang="en-GB" sz="2100" dirty="0" smtClean="0">
                <a:latin typeface="Consolas" panose="020B0609020204030204" pitchFamily="49" charset="0"/>
                <a:cs typeface="Consolas" panose="020B0609020204030204" pitchFamily="49" charset="0"/>
              </a:rPr>
              <a:t>}</a:t>
            </a:r>
            <a:endParaRPr lang="en-GB" sz="2100" dirty="0">
              <a:latin typeface="Consolas" panose="020B0609020204030204" pitchFamily="49" charset="0"/>
              <a:cs typeface="Consolas" panose="020B0609020204030204" pitchFamily="49" charset="0"/>
            </a:endParaRPr>
          </a:p>
          <a:p>
            <a:endParaRPr lang="en-GB" dirty="0"/>
          </a:p>
        </p:txBody>
      </p:sp>
    </p:spTree>
    <p:extLst>
      <p:ext uri="{BB962C8B-B14F-4D97-AF65-F5344CB8AC3E}">
        <p14:creationId xmlns:p14="http://schemas.microsoft.com/office/powerpoint/2010/main" val="1746777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a:solidFill>
            <a:schemeClr val="bg1">
              <a:lumMod val="95000"/>
            </a:schemeClr>
          </a:solidFill>
        </p:spPr>
        <p:txBody>
          <a:bodyPr/>
          <a:lstStyle/>
          <a:p>
            <a:r>
              <a:rPr lang="en-GB" dirty="0"/>
              <a:t>Volatile </a:t>
            </a:r>
            <a:r>
              <a:rPr lang="en-GB" dirty="0" smtClean="0"/>
              <a:t>Variables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5"/>
          <p:cNvSpPr>
            <a:spLocks noGrp="1"/>
          </p:cNvSpPr>
          <p:nvPr>
            <p:ph sz="quarter" idx="1"/>
          </p:nvPr>
        </p:nvSpPr>
        <p:spPr>
          <a:xfrm>
            <a:off x="914400" y="1295400"/>
            <a:ext cx="7772400" cy="4953000"/>
          </a:xfrm>
        </p:spPr>
        <p:txBody>
          <a:bodyPr>
            <a:normAutofit fontScale="85000" lnSpcReduction="20000"/>
          </a:bodyPr>
          <a:lstStyle/>
          <a:p>
            <a:endParaRPr lang="en-GB" dirty="0" smtClean="0"/>
          </a:p>
          <a:p>
            <a:r>
              <a:rPr lang="en-GB" sz="2800" dirty="0"/>
              <a:t>Volatile variables are a simpler -- but weaker -- form of synchronization than locking, which in some cases offers better performance or scalability than intrinsic locking. </a:t>
            </a:r>
            <a:endParaRPr lang="en-GB" sz="2800" dirty="0" smtClean="0"/>
          </a:p>
          <a:p>
            <a:r>
              <a:rPr lang="en-GB" sz="2800" dirty="0" smtClean="0"/>
              <a:t>Volatile </a:t>
            </a:r>
            <a:r>
              <a:rPr lang="en-GB" sz="2800" dirty="0"/>
              <a:t>keyword in Java is used as an indicator to Java compiler and Thread that </a:t>
            </a:r>
            <a:r>
              <a:rPr lang="en-GB" sz="2800" dirty="0">
                <a:solidFill>
                  <a:srgbClr val="FF0000"/>
                </a:solidFill>
              </a:rPr>
              <a:t>do not cache </a:t>
            </a:r>
            <a:r>
              <a:rPr lang="en-GB" sz="2800" dirty="0"/>
              <a:t>value of this variable and always read it from main memory. </a:t>
            </a:r>
            <a:endParaRPr lang="en-GB" sz="2800" dirty="0" smtClean="0"/>
          </a:p>
          <a:p>
            <a:r>
              <a:rPr lang="en-GB" sz="2800" dirty="0" smtClean="0"/>
              <a:t>Volatile </a:t>
            </a:r>
            <a:r>
              <a:rPr lang="en-GB" sz="2800" dirty="0"/>
              <a:t>variables share the</a:t>
            </a:r>
            <a:r>
              <a:rPr lang="en-GB" sz="2800" dirty="0">
                <a:solidFill>
                  <a:srgbClr val="FF0000"/>
                </a:solidFill>
              </a:rPr>
              <a:t> visibility </a:t>
            </a:r>
            <a:r>
              <a:rPr lang="en-GB" sz="2800" dirty="0"/>
              <a:t>features of synchronized, but </a:t>
            </a:r>
            <a:r>
              <a:rPr lang="en-GB" sz="2800" dirty="0">
                <a:solidFill>
                  <a:srgbClr val="FF0000"/>
                </a:solidFill>
              </a:rPr>
              <a:t>none of the atomicity </a:t>
            </a:r>
            <a:r>
              <a:rPr lang="en-GB" sz="2800" dirty="0"/>
              <a:t>features. This means that </a:t>
            </a:r>
            <a:r>
              <a:rPr lang="en-GB" sz="2800" dirty="0" smtClean="0"/>
              <a:t>all </a:t>
            </a:r>
            <a:r>
              <a:rPr lang="en-GB" sz="2800" dirty="0"/>
              <a:t>reader thread will see updated value of volatile variable once write operation completed, without volatile keyword different reader thread may see different values</a:t>
            </a:r>
            <a:r>
              <a:rPr lang="en-GB" sz="2800" dirty="0" smtClean="0"/>
              <a:t>.</a:t>
            </a:r>
          </a:p>
          <a:p>
            <a:pPr fontAlgn="base"/>
            <a:r>
              <a:rPr lang="en-GB" sz="2800" dirty="0"/>
              <a:t>Conditions for correct use of volatile</a:t>
            </a:r>
          </a:p>
          <a:p>
            <a:pPr lvl="1"/>
            <a:r>
              <a:rPr lang="en-GB" sz="2800" dirty="0" smtClean="0"/>
              <a:t>Writes </a:t>
            </a:r>
            <a:r>
              <a:rPr lang="en-GB" sz="2800" dirty="0"/>
              <a:t>to the variable do not depend on its current value.</a:t>
            </a:r>
          </a:p>
          <a:p>
            <a:pPr lvl="1" fontAlgn="base"/>
            <a:r>
              <a:rPr lang="en-GB" sz="2800" dirty="0"/>
              <a:t>The variable does not </a:t>
            </a:r>
            <a:r>
              <a:rPr lang="en-GB" sz="2800" dirty="0" smtClean="0"/>
              <a:t>depends on other </a:t>
            </a:r>
            <a:r>
              <a:rPr lang="en-GB" sz="2800" dirty="0"/>
              <a:t>variables</a:t>
            </a:r>
            <a:r>
              <a:rPr lang="en-GB" sz="2800" dirty="0" smtClean="0"/>
              <a:t>.</a:t>
            </a:r>
            <a:endParaRPr lang="en-GB" sz="2800" dirty="0"/>
          </a:p>
        </p:txBody>
      </p:sp>
    </p:spTree>
    <p:extLst>
      <p:ext uri="{BB962C8B-B14F-4D97-AF65-F5344CB8AC3E}">
        <p14:creationId xmlns:p14="http://schemas.microsoft.com/office/powerpoint/2010/main" val="1709466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bg1">
              <a:lumMod val="95000"/>
            </a:schemeClr>
          </a:solidFill>
        </p:spPr>
        <p:txBody>
          <a:bodyPr>
            <a:normAutofit/>
          </a:bodyPr>
          <a:lstStyle/>
          <a:p>
            <a:r>
              <a:rPr lang="en-GB" dirty="0"/>
              <a:t>Atomic </a:t>
            </a:r>
            <a:r>
              <a:rPr lang="en-GB" dirty="0" smtClean="0"/>
              <a:t>Variables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5"/>
          <p:cNvSpPr>
            <a:spLocks noGrp="1"/>
          </p:cNvSpPr>
          <p:nvPr>
            <p:ph sz="quarter" idx="1"/>
          </p:nvPr>
        </p:nvSpPr>
        <p:spPr>
          <a:xfrm>
            <a:off x="914400" y="1295400"/>
            <a:ext cx="7772400" cy="4800600"/>
          </a:xfrm>
        </p:spPr>
        <p:txBody>
          <a:bodyPr>
            <a:normAutofit fontScale="62500" lnSpcReduction="20000"/>
          </a:bodyPr>
          <a:lstStyle/>
          <a:p>
            <a:r>
              <a:rPr lang="en-GB" sz="2900" dirty="0" smtClean="0"/>
              <a:t>The</a:t>
            </a:r>
            <a:r>
              <a:rPr lang="en-GB" sz="2900" dirty="0"/>
              <a:t> </a:t>
            </a:r>
            <a:r>
              <a:rPr lang="en-GB" sz="2900" dirty="0" err="1">
                <a:hlinkClick r:id="rId3"/>
              </a:rPr>
              <a:t>java.util.concurrent.atomic</a:t>
            </a:r>
            <a:r>
              <a:rPr lang="en-GB" sz="2900" dirty="0"/>
              <a:t> package defines classes that support atomic operations on single variables. </a:t>
            </a:r>
            <a:endParaRPr lang="en-GB" sz="2900" dirty="0" smtClean="0"/>
          </a:p>
          <a:p>
            <a:r>
              <a:rPr lang="en-GB" sz="2900" dirty="0" smtClean="0"/>
              <a:t>All </a:t>
            </a:r>
            <a:r>
              <a:rPr lang="en-GB" sz="2900" dirty="0"/>
              <a:t>classes have get and </a:t>
            </a:r>
            <a:r>
              <a:rPr lang="en-GB" sz="2900" dirty="0" smtClean="0"/>
              <a:t>set methods </a:t>
            </a:r>
            <a:r>
              <a:rPr lang="en-GB" sz="2900" dirty="0"/>
              <a:t>that work like reads and writes on volatile variables. That is, a set has a happens-before relationship with any subsequent get on the same variable. The atomic </a:t>
            </a:r>
            <a:r>
              <a:rPr lang="en-GB" sz="2900" dirty="0" err="1"/>
              <a:t>compareAndSet</a:t>
            </a:r>
            <a:r>
              <a:rPr lang="en-GB" sz="2900" dirty="0"/>
              <a:t> method also has these memory consistency features, as do the simple atomic arithmetic methods that apply to integer atomic variables.</a:t>
            </a:r>
          </a:p>
          <a:p>
            <a:pPr marL="0" indent="0">
              <a:buNone/>
            </a:pPr>
            <a:r>
              <a:rPr lang="en-GB" sz="2000" dirty="0" smtClean="0">
                <a:latin typeface="Courier New" panose="02070309020205020404" pitchFamily="49" charset="0"/>
                <a:cs typeface="Courier New" panose="02070309020205020404" pitchFamily="49" charset="0"/>
              </a:rPr>
              <a:t>import </a:t>
            </a:r>
            <a:r>
              <a:rPr lang="en-GB" sz="2000" dirty="0" err="1">
                <a:latin typeface="Courier New" panose="02070309020205020404" pitchFamily="49" charset="0"/>
                <a:cs typeface="Courier New" panose="02070309020205020404" pitchFamily="49" charset="0"/>
              </a:rPr>
              <a:t>java.util.concurrent.atomic.AtomicInteger</a:t>
            </a:r>
            <a:r>
              <a:rPr lang="en-GB" sz="2000" dirty="0">
                <a:latin typeface="Courier New" panose="02070309020205020404" pitchFamily="49" charset="0"/>
                <a:cs typeface="Courier New" panose="02070309020205020404" pitchFamily="49" charset="0"/>
              </a:rPr>
              <a:t>; </a:t>
            </a:r>
            <a:endParaRPr lang="en-GB" sz="2000" dirty="0" smtClean="0">
              <a:latin typeface="Courier New" panose="02070309020205020404" pitchFamily="49" charset="0"/>
              <a:cs typeface="Courier New" panose="02070309020205020404" pitchFamily="49" charset="0"/>
            </a:endParaRPr>
          </a:p>
          <a:p>
            <a:pPr marL="0" indent="0">
              <a:buNone/>
            </a:pPr>
            <a:r>
              <a:rPr lang="en-GB" sz="2000" dirty="0" smtClean="0">
                <a:latin typeface="Courier New" panose="02070309020205020404" pitchFamily="49" charset="0"/>
                <a:cs typeface="Courier New" panose="02070309020205020404" pitchFamily="49" charset="0"/>
              </a:rPr>
              <a:t>class </a:t>
            </a:r>
            <a:r>
              <a:rPr lang="en-GB" sz="2000" dirty="0" err="1">
                <a:latin typeface="Courier New" panose="02070309020205020404" pitchFamily="49" charset="0"/>
                <a:cs typeface="Courier New" panose="02070309020205020404" pitchFamily="49" charset="0"/>
              </a:rPr>
              <a:t>AtomicCounter</a:t>
            </a:r>
            <a:r>
              <a:rPr lang="en-GB" sz="2000" dirty="0">
                <a:latin typeface="Courier New" panose="02070309020205020404" pitchFamily="49" charset="0"/>
                <a:cs typeface="Courier New" panose="02070309020205020404" pitchFamily="49" charset="0"/>
              </a:rPr>
              <a:t> { </a:t>
            </a:r>
            <a:endParaRPr lang="en-GB" sz="2000" dirty="0" smtClean="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private </a:t>
            </a:r>
            <a:r>
              <a:rPr lang="en-GB" sz="2000" dirty="0" err="1">
                <a:latin typeface="Courier New" panose="02070309020205020404" pitchFamily="49" charset="0"/>
                <a:cs typeface="Courier New" panose="02070309020205020404" pitchFamily="49" charset="0"/>
              </a:rPr>
              <a:t>AtomicInteger</a:t>
            </a:r>
            <a:r>
              <a:rPr lang="en-GB" sz="2000" dirty="0">
                <a:latin typeface="Courier New" panose="02070309020205020404" pitchFamily="49" charset="0"/>
                <a:cs typeface="Courier New" panose="02070309020205020404" pitchFamily="49" charset="0"/>
              </a:rPr>
              <a:t> c = new </a:t>
            </a:r>
            <a:r>
              <a:rPr lang="en-GB" sz="2000" dirty="0" err="1">
                <a:latin typeface="Courier New" panose="02070309020205020404" pitchFamily="49" charset="0"/>
                <a:cs typeface="Courier New" panose="02070309020205020404" pitchFamily="49" charset="0"/>
              </a:rPr>
              <a:t>AtomicInteger</a:t>
            </a:r>
            <a:r>
              <a:rPr lang="en-GB" sz="2000" dirty="0">
                <a:latin typeface="Courier New" panose="02070309020205020404" pitchFamily="49" charset="0"/>
                <a:cs typeface="Courier New" panose="02070309020205020404" pitchFamily="49" charset="0"/>
              </a:rPr>
              <a:t>(0); </a:t>
            </a:r>
            <a:endParaRPr lang="en-GB" sz="2000" dirty="0" smtClean="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public </a:t>
            </a:r>
            <a:r>
              <a:rPr lang="en-GB" sz="2000" dirty="0">
                <a:latin typeface="Courier New" panose="02070309020205020404" pitchFamily="49" charset="0"/>
                <a:cs typeface="Courier New" panose="02070309020205020404" pitchFamily="49" charset="0"/>
              </a:rPr>
              <a:t>void increment() { </a:t>
            </a:r>
            <a:endParaRPr lang="en-GB" sz="2000" dirty="0" smtClean="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r>
              <a:rPr lang="en-GB" sz="2000" dirty="0" err="1" smtClean="0">
                <a:latin typeface="Courier New" panose="02070309020205020404" pitchFamily="49" charset="0"/>
                <a:cs typeface="Courier New" panose="02070309020205020404" pitchFamily="49" charset="0"/>
              </a:rPr>
              <a:t>c.incrementAndGet</a:t>
            </a:r>
            <a:r>
              <a:rPr lang="en-GB" sz="2000" dirty="0">
                <a:latin typeface="Courier New" panose="02070309020205020404" pitchFamily="49" charset="0"/>
                <a:cs typeface="Courier New" panose="02070309020205020404" pitchFamily="49" charset="0"/>
              </a:rPr>
              <a:t>(); </a:t>
            </a:r>
            <a:endParaRPr lang="en-GB" sz="2000" dirty="0" smtClean="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 </a:t>
            </a: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public </a:t>
            </a:r>
            <a:r>
              <a:rPr lang="en-GB" sz="2000" dirty="0">
                <a:latin typeface="Courier New" panose="02070309020205020404" pitchFamily="49" charset="0"/>
                <a:cs typeface="Courier New" panose="02070309020205020404" pitchFamily="49" charset="0"/>
              </a:rPr>
              <a:t>void decrement() { </a:t>
            </a:r>
            <a:endParaRPr lang="en-GB" sz="2000" dirty="0" smtClean="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r>
              <a:rPr lang="en-GB" sz="2000" dirty="0" err="1" smtClean="0">
                <a:latin typeface="Courier New" panose="02070309020205020404" pitchFamily="49" charset="0"/>
                <a:cs typeface="Courier New" panose="02070309020205020404" pitchFamily="49" charset="0"/>
              </a:rPr>
              <a:t>c.decrementAndGet</a:t>
            </a:r>
            <a:r>
              <a:rPr lang="en-GB" sz="2000" dirty="0">
                <a:latin typeface="Courier New" panose="02070309020205020404" pitchFamily="49" charset="0"/>
                <a:cs typeface="Courier New" panose="02070309020205020404" pitchFamily="49" charset="0"/>
              </a:rPr>
              <a:t>(); </a:t>
            </a:r>
            <a:endParaRPr lang="en-GB" sz="2000" dirty="0" smtClean="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 </a:t>
            </a: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public </a:t>
            </a:r>
            <a:r>
              <a:rPr lang="en-GB" sz="2000" dirty="0" err="1">
                <a:latin typeface="Courier New" panose="02070309020205020404" pitchFamily="49" charset="0"/>
                <a:cs typeface="Courier New" panose="02070309020205020404" pitchFamily="49" charset="0"/>
              </a:rPr>
              <a:t>int</a:t>
            </a:r>
            <a:r>
              <a:rPr lang="en-GB" sz="2000" dirty="0">
                <a:latin typeface="Courier New" panose="02070309020205020404" pitchFamily="49" charset="0"/>
                <a:cs typeface="Courier New" panose="02070309020205020404" pitchFamily="49" charset="0"/>
              </a:rPr>
              <a:t> value() { </a:t>
            </a:r>
            <a:endParaRPr lang="en-GB" sz="2000" dirty="0" smtClean="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return </a:t>
            </a:r>
            <a:r>
              <a:rPr lang="en-GB" sz="2000" dirty="0" err="1">
                <a:latin typeface="Courier New" panose="02070309020205020404" pitchFamily="49" charset="0"/>
                <a:cs typeface="Courier New" panose="02070309020205020404" pitchFamily="49" charset="0"/>
              </a:rPr>
              <a:t>c.get</a:t>
            </a:r>
            <a:r>
              <a:rPr lang="en-GB" sz="2000" dirty="0">
                <a:latin typeface="Courier New" panose="02070309020205020404" pitchFamily="49" charset="0"/>
                <a:cs typeface="Courier New" panose="02070309020205020404" pitchFamily="49" charset="0"/>
              </a:rPr>
              <a:t>(); </a:t>
            </a:r>
            <a:endParaRPr lang="en-GB" sz="2000" dirty="0" smtClean="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 </a:t>
            </a:r>
          </a:p>
          <a:p>
            <a:pPr marL="0" indent="0">
              <a:buNone/>
            </a:pPr>
            <a:r>
              <a:rPr lang="en-GB" sz="2000" dirty="0" smtClean="0">
                <a:latin typeface="Courier New" panose="02070309020205020404" pitchFamily="49" charset="0"/>
                <a:cs typeface="Courier New" panose="02070309020205020404" pitchFamily="49" charset="0"/>
              </a:rPr>
              <a:t>}</a:t>
            </a:r>
            <a:endParaRPr lang="en-GB" sz="2000" dirty="0"/>
          </a:p>
        </p:txBody>
      </p:sp>
    </p:spTree>
    <p:extLst>
      <p:ext uri="{BB962C8B-B14F-4D97-AF65-F5344CB8AC3E}">
        <p14:creationId xmlns:p14="http://schemas.microsoft.com/office/powerpoint/2010/main" val="1015025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smtClean="0"/>
              <a:t>Deadlock</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5"/>
          <p:cNvSpPr>
            <a:spLocks noGrp="1"/>
          </p:cNvSpPr>
          <p:nvPr>
            <p:ph sz="quarter" idx="1"/>
          </p:nvPr>
        </p:nvSpPr>
        <p:spPr/>
        <p:txBody>
          <a:bodyPr>
            <a:normAutofit/>
          </a:bodyPr>
          <a:lstStyle/>
          <a:p>
            <a:r>
              <a:rPr lang="en-GB" i="1" dirty="0" smtClean="0"/>
              <a:t>Deadlock</a:t>
            </a:r>
            <a:r>
              <a:rPr lang="en-GB" dirty="0"/>
              <a:t> describes a situation where two or more threads are blocked forever, waiting for each other</a:t>
            </a:r>
            <a:r>
              <a:rPr lang="en-GB" dirty="0" smtClean="0"/>
              <a:t>..</a:t>
            </a:r>
            <a:endParaRPr lang="en-GB" dirty="0"/>
          </a:p>
          <a:p>
            <a:r>
              <a:rPr lang="en-GB" dirty="0"/>
              <a:t>Alphonse and Gaston are friends, and great believers in courtesy. A strict rule of courtesy is that when you bow to a friend, you must remain bowed until your friend has a chance to return the bow. Unfortunately, this rule does not account for the possibility that two friends might bow to each other at the same time. </a:t>
            </a:r>
          </a:p>
        </p:txBody>
      </p:sp>
    </p:spTree>
    <p:extLst>
      <p:ext uri="{BB962C8B-B14F-4D97-AF65-F5344CB8AC3E}">
        <p14:creationId xmlns:p14="http://schemas.microsoft.com/office/powerpoint/2010/main" val="2057490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228600"/>
            <a:ext cx="3733800" cy="792162"/>
          </a:xfrm>
          <a:solidFill>
            <a:schemeClr val="bg1">
              <a:lumMod val="95000"/>
            </a:schemeClr>
          </a:solidFill>
        </p:spPr>
        <p:txBody>
          <a:bodyPr/>
          <a:lstStyle/>
          <a:p>
            <a:r>
              <a:rPr lang="en-GB" dirty="0" smtClean="0"/>
              <a:t>Friend class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5"/>
          <p:cNvSpPr>
            <a:spLocks noGrp="1"/>
          </p:cNvSpPr>
          <p:nvPr>
            <p:ph sz="quarter" idx="1"/>
          </p:nvPr>
        </p:nvSpPr>
        <p:spPr>
          <a:xfrm>
            <a:off x="685800" y="457200"/>
            <a:ext cx="8305800" cy="5562600"/>
          </a:xfrm>
        </p:spPr>
        <p:txBody>
          <a:bodyPr>
            <a:noAutofit/>
          </a:bodyPr>
          <a:lstStyle/>
          <a:p>
            <a:pPr marL="0" indent="0">
              <a:buNone/>
            </a:pPr>
            <a:r>
              <a:rPr lang="en-GB" sz="1800" dirty="0"/>
              <a:t>class Friend </a:t>
            </a:r>
            <a:r>
              <a:rPr lang="en-GB" sz="1800" dirty="0" smtClean="0"/>
              <a:t>{</a:t>
            </a:r>
            <a:endParaRPr lang="en-GB" sz="1800" dirty="0"/>
          </a:p>
          <a:p>
            <a:pPr marL="0" indent="0">
              <a:buNone/>
            </a:pPr>
            <a:r>
              <a:rPr lang="en-GB" sz="1800" dirty="0"/>
              <a:t>    private final String name</a:t>
            </a:r>
            <a:r>
              <a:rPr lang="en-GB" sz="1800" dirty="0" smtClean="0"/>
              <a:t>;</a:t>
            </a:r>
            <a:endParaRPr lang="en-GB" sz="1800" dirty="0"/>
          </a:p>
          <a:p>
            <a:pPr marL="0" indent="0">
              <a:buNone/>
            </a:pPr>
            <a:r>
              <a:rPr lang="en-GB" sz="1800" dirty="0"/>
              <a:t>    public Friend(String name) {</a:t>
            </a:r>
          </a:p>
          <a:p>
            <a:pPr marL="0" indent="0">
              <a:buNone/>
            </a:pPr>
            <a:r>
              <a:rPr lang="en-GB" sz="1800" dirty="0"/>
              <a:t>        this.name = name;</a:t>
            </a:r>
          </a:p>
          <a:p>
            <a:pPr marL="0" indent="0">
              <a:buNone/>
            </a:pPr>
            <a:r>
              <a:rPr lang="en-GB" sz="1800" dirty="0"/>
              <a:t>    </a:t>
            </a:r>
            <a:r>
              <a:rPr lang="en-GB" sz="1800" dirty="0" smtClean="0"/>
              <a:t>}</a:t>
            </a:r>
            <a:endParaRPr lang="en-GB" sz="1800" dirty="0"/>
          </a:p>
          <a:p>
            <a:pPr marL="0" indent="0">
              <a:buNone/>
            </a:pPr>
            <a:r>
              <a:rPr lang="en-GB" sz="1800" dirty="0"/>
              <a:t>    public String </a:t>
            </a:r>
            <a:r>
              <a:rPr lang="en-GB" sz="1800" dirty="0" err="1"/>
              <a:t>getName</a:t>
            </a:r>
            <a:r>
              <a:rPr lang="en-GB" sz="1800" dirty="0"/>
              <a:t>() {</a:t>
            </a:r>
          </a:p>
          <a:p>
            <a:pPr marL="0" indent="0">
              <a:buNone/>
            </a:pPr>
            <a:r>
              <a:rPr lang="en-GB" sz="1800" dirty="0"/>
              <a:t>        return this.name;</a:t>
            </a:r>
          </a:p>
          <a:p>
            <a:pPr marL="0" indent="0">
              <a:buNone/>
            </a:pPr>
            <a:r>
              <a:rPr lang="en-GB" sz="1800" dirty="0"/>
              <a:t>    </a:t>
            </a:r>
            <a:r>
              <a:rPr lang="en-GB" sz="1800" dirty="0" smtClean="0"/>
              <a:t>}</a:t>
            </a:r>
            <a:endParaRPr lang="en-GB" sz="1800" dirty="0"/>
          </a:p>
          <a:p>
            <a:pPr marL="0" indent="0">
              <a:buNone/>
            </a:pPr>
            <a:r>
              <a:rPr lang="en-GB" sz="1800" dirty="0"/>
              <a:t>    public synchronized void bow(Friend bower)  {</a:t>
            </a:r>
          </a:p>
          <a:p>
            <a:pPr marL="0" indent="0">
              <a:buNone/>
            </a:pPr>
            <a:r>
              <a:rPr lang="en-GB" sz="1800" dirty="0"/>
              <a:t>        </a:t>
            </a:r>
            <a:r>
              <a:rPr lang="en-GB" sz="1800" dirty="0" err="1"/>
              <a:t>System.out.println</a:t>
            </a:r>
            <a:r>
              <a:rPr lang="en-GB" sz="1800" dirty="0"/>
              <a:t>(name + ": " + name + " bows to " + </a:t>
            </a:r>
            <a:r>
              <a:rPr lang="en-GB" sz="1800" dirty="0" err="1"/>
              <a:t>bower.getName</a:t>
            </a:r>
            <a:r>
              <a:rPr lang="en-GB" sz="1800" dirty="0"/>
              <a:t>());</a:t>
            </a:r>
          </a:p>
          <a:p>
            <a:pPr marL="0" indent="0">
              <a:buNone/>
            </a:pPr>
            <a:r>
              <a:rPr lang="en-GB" sz="1800" dirty="0"/>
              <a:t>        </a:t>
            </a:r>
            <a:r>
              <a:rPr lang="en-GB" sz="1800" dirty="0" err="1"/>
              <a:t>System.out.println</a:t>
            </a:r>
            <a:r>
              <a:rPr lang="en-GB" sz="1800" dirty="0"/>
              <a:t>(name + " waits for "+ </a:t>
            </a:r>
            <a:r>
              <a:rPr lang="en-GB" sz="1800" dirty="0" err="1"/>
              <a:t>bower.getName</a:t>
            </a:r>
            <a:r>
              <a:rPr lang="en-GB" sz="1800" dirty="0"/>
              <a:t>() +" to bow back</a:t>
            </a:r>
            <a:r>
              <a:rPr lang="en-GB" sz="1800" dirty="0" smtClean="0"/>
              <a:t>");</a:t>
            </a:r>
          </a:p>
          <a:p>
            <a:pPr marL="0" indent="0">
              <a:buNone/>
            </a:pPr>
            <a:r>
              <a:rPr lang="en-GB" sz="1800" dirty="0" smtClean="0"/>
              <a:t>        </a:t>
            </a:r>
            <a:r>
              <a:rPr lang="en-GB" sz="1800" dirty="0" err="1"/>
              <a:t>bower.bowBack</a:t>
            </a:r>
            <a:r>
              <a:rPr lang="en-GB" sz="1800" dirty="0"/>
              <a:t>(this);</a:t>
            </a:r>
          </a:p>
          <a:p>
            <a:pPr marL="0" indent="0">
              <a:buNone/>
            </a:pPr>
            <a:r>
              <a:rPr lang="en-GB" sz="1800" dirty="0"/>
              <a:t>    </a:t>
            </a:r>
            <a:r>
              <a:rPr lang="en-GB" sz="1800" dirty="0" smtClean="0"/>
              <a:t>}</a:t>
            </a:r>
            <a:endParaRPr lang="en-GB" sz="1800" dirty="0"/>
          </a:p>
          <a:p>
            <a:pPr marL="0" indent="0">
              <a:buNone/>
            </a:pPr>
            <a:r>
              <a:rPr lang="en-GB" sz="1800" dirty="0"/>
              <a:t>    public synchronized void </a:t>
            </a:r>
            <a:r>
              <a:rPr lang="en-GB" sz="1800" dirty="0" err="1"/>
              <a:t>bowBack</a:t>
            </a:r>
            <a:r>
              <a:rPr lang="en-GB" sz="1800" dirty="0"/>
              <a:t>(Friend bower) {</a:t>
            </a:r>
          </a:p>
          <a:p>
            <a:pPr marL="0" indent="0">
              <a:buNone/>
            </a:pPr>
            <a:r>
              <a:rPr lang="en-GB" sz="1800" dirty="0"/>
              <a:t>        </a:t>
            </a:r>
            <a:r>
              <a:rPr lang="en-US" sz="1800" dirty="0" err="1"/>
              <a:t>System.out.println</a:t>
            </a:r>
            <a:r>
              <a:rPr lang="en-US" sz="1800" dirty="0"/>
              <a:t>(name + ": " + name + " bows back to" +</a:t>
            </a:r>
            <a:r>
              <a:rPr lang="en-US" sz="1800" dirty="0" err="1"/>
              <a:t>bower.getName</a:t>
            </a:r>
            <a:r>
              <a:rPr lang="en-US" sz="1800" dirty="0" smtClean="0"/>
              <a:t>());</a:t>
            </a:r>
          </a:p>
          <a:p>
            <a:pPr marL="0" indent="0">
              <a:buNone/>
            </a:pPr>
            <a:r>
              <a:rPr lang="en-GB" sz="1800" dirty="0" smtClean="0"/>
              <a:t>    </a:t>
            </a:r>
            <a:r>
              <a:rPr lang="en-GB" sz="1800" dirty="0"/>
              <a:t>}</a:t>
            </a:r>
          </a:p>
          <a:p>
            <a:pPr marL="0" indent="0">
              <a:buNone/>
            </a:pPr>
            <a:r>
              <a:rPr lang="en-GB" sz="1800" dirty="0" smtClean="0"/>
              <a:t>}</a:t>
            </a:r>
            <a:endParaRPr lang="en-GB" sz="1800" dirty="0"/>
          </a:p>
        </p:txBody>
      </p:sp>
    </p:spTree>
    <p:extLst>
      <p:ext uri="{BB962C8B-B14F-4D97-AF65-F5344CB8AC3E}">
        <p14:creationId xmlns:p14="http://schemas.microsoft.com/office/powerpoint/2010/main" val="164969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a:solidFill>
            <a:schemeClr val="bg1">
              <a:lumMod val="95000"/>
            </a:schemeClr>
          </a:solidFill>
        </p:spPr>
        <p:txBody>
          <a:bodyPr/>
          <a:lstStyle/>
          <a:p>
            <a:r>
              <a:rPr lang="en-GB" dirty="0" err="1" smtClean="0"/>
              <a:t>ShowDeadlock</a:t>
            </a:r>
            <a:r>
              <a:rPr lang="en-GB" dirty="0" smtClean="0"/>
              <a:t> Class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5"/>
          <p:cNvSpPr>
            <a:spLocks noGrp="1"/>
          </p:cNvSpPr>
          <p:nvPr>
            <p:ph sz="quarter" idx="1"/>
          </p:nvPr>
        </p:nvSpPr>
        <p:spPr/>
        <p:txBody>
          <a:bodyPr>
            <a:normAutofit fontScale="77500" lnSpcReduction="20000"/>
          </a:bodyPr>
          <a:lstStyle/>
          <a:p>
            <a:pPr marL="0" indent="0">
              <a:buNone/>
            </a:pPr>
            <a:r>
              <a:rPr lang="en-GB" dirty="0">
                <a:latin typeface="Courier New" panose="02070309020205020404" pitchFamily="49" charset="0"/>
                <a:cs typeface="Courier New" panose="02070309020205020404" pitchFamily="49" charset="0"/>
              </a:rPr>
              <a:t>public static void main(String[] </a:t>
            </a:r>
            <a:r>
              <a:rPr lang="en-GB" dirty="0" err="1">
                <a:latin typeface="Courier New" panose="02070309020205020404" pitchFamily="49" charset="0"/>
                <a:cs typeface="Courier New" panose="02070309020205020404" pitchFamily="49" charset="0"/>
              </a:rPr>
              <a:t>args</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final </a:t>
            </a:r>
            <a:r>
              <a:rPr lang="en-GB" dirty="0">
                <a:latin typeface="Courier New" panose="02070309020205020404" pitchFamily="49" charset="0"/>
                <a:cs typeface="Courier New" panose="02070309020205020404" pitchFamily="49" charset="0"/>
              </a:rPr>
              <a:t>Friend </a:t>
            </a:r>
            <a:r>
              <a:rPr lang="en-GB" dirty="0" err="1">
                <a:latin typeface="Courier New" panose="02070309020205020404" pitchFamily="49" charset="0"/>
                <a:cs typeface="Courier New" panose="02070309020205020404" pitchFamily="49" charset="0"/>
              </a:rPr>
              <a:t>alphonse</a:t>
            </a:r>
            <a:r>
              <a:rPr lang="en-GB" dirty="0">
                <a:latin typeface="Courier New" panose="02070309020205020404" pitchFamily="49" charset="0"/>
                <a:cs typeface="Courier New" panose="02070309020205020404" pitchFamily="49" charset="0"/>
              </a:rPr>
              <a:t> = new Friend("Alphonse");</a:t>
            </a:r>
          </a:p>
          <a:p>
            <a:pPr marL="0" indent="0">
              <a:buNone/>
            </a:pPr>
            <a:r>
              <a:rPr lang="en-GB" dirty="0" smtClean="0">
                <a:latin typeface="Courier New" panose="02070309020205020404" pitchFamily="49" charset="0"/>
                <a:cs typeface="Courier New" panose="02070309020205020404" pitchFamily="49" charset="0"/>
              </a:rPr>
              <a:t>  final </a:t>
            </a:r>
            <a:r>
              <a:rPr lang="en-GB" dirty="0">
                <a:latin typeface="Courier New" panose="02070309020205020404" pitchFamily="49" charset="0"/>
                <a:cs typeface="Courier New" panose="02070309020205020404" pitchFamily="49" charset="0"/>
              </a:rPr>
              <a:t>Friend </a:t>
            </a:r>
            <a:r>
              <a:rPr lang="en-GB" dirty="0" err="1">
                <a:latin typeface="Courier New" panose="02070309020205020404" pitchFamily="49" charset="0"/>
                <a:cs typeface="Courier New" panose="02070309020205020404" pitchFamily="49" charset="0"/>
              </a:rPr>
              <a:t>gaston</a:t>
            </a:r>
            <a:r>
              <a:rPr lang="en-GB" dirty="0">
                <a:latin typeface="Courier New" panose="02070309020205020404" pitchFamily="49" charset="0"/>
                <a:cs typeface="Courier New" panose="02070309020205020404" pitchFamily="49" charset="0"/>
              </a:rPr>
              <a:t> = new Friend("Gaston");</a:t>
            </a:r>
          </a:p>
          <a:p>
            <a:pPr marL="0" indent="0">
              <a:buNone/>
            </a:pPr>
            <a:r>
              <a:rPr lang="en-GB" dirty="0" smtClean="0">
                <a:latin typeface="Courier New" panose="02070309020205020404" pitchFamily="49" charset="0"/>
                <a:cs typeface="Courier New" panose="02070309020205020404" pitchFamily="49" charset="0"/>
              </a:rPr>
              <a:t>  new </a:t>
            </a:r>
            <a:r>
              <a:rPr lang="en-GB" dirty="0">
                <a:latin typeface="Courier New" panose="02070309020205020404" pitchFamily="49" charset="0"/>
                <a:cs typeface="Courier New" panose="02070309020205020404" pitchFamily="49" charset="0"/>
              </a:rPr>
              <a:t>Thread(new Runnable() {</a:t>
            </a:r>
          </a:p>
          <a:p>
            <a:pPr marL="0" indent="0">
              <a:buNone/>
            </a:pPr>
            <a:r>
              <a:rPr lang="en-GB" dirty="0" smtClean="0">
                <a:latin typeface="Courier New" panose="02070309020205020404" pitchFamily="49" charset="0"/>
                <a:cs typeface="Courier New" panose="02070309020205020404" pitchFamily="49" charset="0"/>
              </a:rPr>
              <a:t>    public </a:t>
            </a:r>
            <a:r>
              <a:rPr lang="en-GB" dirty="0">
                <a:latin typeface="Courier New" panose="02070309020205020404" pitchFamily="49" charset="0"/>
                <a:cs typeface="Courier New" panose="02070309020205020404" pitchFamily="49" charset="0"/>
              </a:rPr>
              <a:t>void run() </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alphonse.bow</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gaston</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start();</a:t>
            </a:r>
          </a:p>
          <a:p>
            <a:pPr marL="0" indent="0">
              <a:buNone/>
            </a:pPr>
            <a:r>
              <a:rPr lang="en-GB" dirty="0" smtClean="0">
                <a:latin typeface="Courier New" panose="02070309020205020404" pitchFamily="49" charset="0"/>
                <a:cs typeface="Courier New" panose="02070309020205020404" pitchFamily="49" charset="0"/>
              </a:rPr>
              <a:t>  new </a:t>
            </a:r>
            <a:r>
              <a:rPr lang="en-GB" dirty="0">
                <a:latin typeface="Courier New" panose="02070309020205020404" pitchFamily="49" charset="0"/>
                <a:cs typeface="Courier New" panose="02070309020205020404" pitchFamily="49" charset="0"/>
              </a:rPr>
              <a:t>Thread(new Runnable() </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public void run() {</a:t>
            </a:r>
          </a:p>
          <a:p>
            <a:pPr marL="0" indent="0">
              <a:buNone/>
            </a:pP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gaston.bow</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alphonse</a:t>
            </a:r>
            <a:r>
              <a:rPr lang="en-GB" dirty="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marL="0" indent="0">
              <a:buNone/>
            </a:pP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start();</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5943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solidFill>
            <a:schemeClr val="bg1">
              <a:lumMod val="95000"/>
            </a:schemeClr>
          </a:solidFill>
        </p:spPr>
        <p:txBody>
          <a:bodyPr>
            <a:normAutofit fontScale="90000"/>
          </a:bodyPr>
          <a:lstStyle/>
          <a:p>
            <a:r>
              <a:rPr lang="en-GB" sz="4000" dirty="0" smtClean="0"/>
              <a:t>An example that may cause data corruption</a:t>
            </a:r>
          </a:p>
        </p:txBody>
      </p:sp>
      <p:sp>
        <p:nvSpPr>
          <p:cNvPr id="25603" name="Rectangle 3"/>
          <p:cNvSpPr>
            <a:spLocks noGrp="1" noChangeArrowheads="1"/>
          </p:cNvSpPr>
          <p:nvPr>
            <p:ph type="body" idx="1"/>
          </p:nvPr>
        </p:nvSpPr>
        <p:spPr/>
        <p:txBody>
          <a:bodyPr/>
          <a:lstStyle/>
          <a:p>
            <a:endParaRPr lang="en-GB" sz="2800" dirty="0" smtClean="0"/>
          </a:p>
          <a:p>
            <a:r>
              <a:rPr lang="en-GB" sz="2800" dirty="0" smtClean="0"/>
              <a:t>The </a:t>
            </a:r>
            <a:r>
              <a:rPr lang="en-GB" sz="2800" dirty="0" smtClean="0">
                <a:latin typeface="Courier New" pitchFamily="49" charset="0"/>
              </a:rPr>
              <a:t>Account</a:t>
            </a:r>
            <a:r>
              <a:rPr lang="en-GB" sz="2800" dirty="0" smtClean="0"/>
              <a:t> class is a bank account, contains methods such as </a:t>
            </a:r>
            <a:r>
              <a:rPr lang="en-GB" sz="2800" dirty="0" smtClean="0">
                <a:latin typeface="Courier New" pitchFamily="49" charset="0"/>
              </a:rPr>
              <a:t>deposit</a:t>
            </a:r>
            <a:r>
              <a:rPr lang="en-GB" sz="2800" dirty="0" smtClean="0"/>
              <a:t> and </a:t>
            </a:r>
            <a:r>
              <a:rPr lang="en-GB" sz="2800" dirty="0" smtClean="0">
                <a:latin typeface="Courier New" pitchFamily="49" charset="0"/>
              </a:rPr>
              <a:t>withdraw</a:t>
            </a:r>
            <a:r>
              <a:rPr lang="en-GB" sz="2800" dirty="0" smtClean="0"/>
              <a:t>.</a:t>
            </a:r>
          </a:p>
          <a:p>
            <a:r>
              <a:rPr lang="en-GB" sz="2800" dirty="0" smtClean="0">
                <a:latin typeface="Courier New" pitchFamily="49" charset="0"/>
              </a:rPr>
              <a:t>Cardholder</a:t>
            </a:r>
            <a:r>
              <a:rPr lang="en-GB" sz="2800" dirty="0" smtClean="0"/>
              <a:t> is a thread allows the card holder to deposit £10 repeatedly for 5 times.</a:t>
            </a:r>
          </a:p>
          <a:p>
            <a:r>
              <a:rPr lang="en-GB" sz="2800" dirty="0" err="1" smtClean="0">
                <a:latin typeface="Courier New" pitchFamily="49" charset="0"/>
              </a:rPr>
              <a:t>FamilyAccount</a:t>
            </a:r>
            <a:r>
              <a:rPr lang="en-GB" sz="2800" dirty="0" smtClean="0"/>
              <a:t> has a main methods that creates one instance of an Account, two instances of Cardholders, both putting money into the same account.</a:t>
            </a:r>
          </a:p>
        </p:txBody>
      </p:sp>
      <p:sp>
        <p:nvSpPr>
          <p:cNvPr id="8" name="Date Placeholder 7"/>
          <p:cNvSpPr>
            <a:spLocks noGrp="1"/>
          </p:cNvSpPr>
          <p:nvPr>
            <p:ph type="dt" sz="half" idx="10"/>
          </p:nvPr>
        </p:nvSpPr>
        <p:spPr/>
        <p:txBody>
          <a:bodyPr/>
          <a:lstStyle/>
          <a:p>
            <a:fld id="{150A7004-5BA8-4B87-BE3D-8B3AD5806D34}"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015631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Deadlock output</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5"/>
          <p:cNvSpPr>
            <a:spLocks noGrp="1"/>
          </p:cNvSpPr>
          <p:nvPr>
            <p:ph sz="quarter" idx="1"/>
          </p:nvPr>
        </p:nvSpPr>
        <p:spPr/>
        <p:txBody>
          <a:bodyPr/>
          <a:lstStyle/>
          <a:p>
            <a:pPr marL="274320" lvl="1" indent="0">
              <a:buNone/>
            </a:pPr>
            <a:endParaRPr lang="en-GB" dirty="0" smtClean="0"/>
          </a:p>
          <a:p>
            <a:pPr marL="274320" lvl="1" indent="0">
              <a:buNone/>
            </a:pPr>
            <a:r>
              <a:rPr lang="en-US" dirty="0"/>
              <a:t>Alphonse: Alphonse bows to Gaston</a:t>
            </a:r>
          </a:p>
          <a:p>
            <a:pPr marL="274320" lvl="1" indent="0">
              <a:buNone/>
            </a:pPr>
            <a:r>
              <a:rPr lang="en-US" dirty="0"/>
              <a:t>Alphonse waits for Gaston to bow back</a:t>
            </a:r>
          </a:p>
          <a:p>
            <a:pPr marL="274320" lvl="1" indent="0">
              <a:buNone/>
            </a:pPr>
            <a:r>
              <a:rPr lang="en-US" dirty="0"/>
              <a:t>Gaston: Gaston bows to Alphonse</a:t>
            </a:r>
          </a:p>
          <a:p>
            <a:pPr marL="274320" lvl="1" indent="0">
              <a:buNone/>
            </a:pPr>
            <a:r>
              <a:rPr lang="en-US" dirty="0"/>
              <a:t>Gaston waits for Alphonse to bow back</a:t>
            </a:r>
          </a:p>
          <a:p>
            <a:pPr marL="0" indent="0">
              <a:buNone/>
            </a:pPr>
            <a:r>
              <a:rPr lang="en-GB" dirty="0" smtClean="0"/>
              <a:t>Cannot carry on …</a:t>
            </a:r>
            <a:endParaRPr lang="en-GB" dirty="0"/>
          </a:p>
        </p:txBody>
      </p:sp>
    </p:spTree>
    <p:extLst>
      <p:ext uri="{BB962C8B-B14F-4D97-AF65-F5344CB8AC3E}">
        <p14:creationId xmlns:p14="http://schemas.microsoft.com/office/powerpoint/2010/main" val="2313899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a:solidFill>
            <a:schemeClr val="bg1">
              <a:lumMod val="95000"/>
            </a:schemeClr>
          </a:solidFill>
        </p:spPr>
        <p:txBody>
          <a:bodyPr>
            <a:normAutofit/>
          </a:bodyPr>
          <a:lstStyle/>
          <a:p>
            <a:r>
              <a:rPr lang="en-GB" dirty="0"/>
              <a:t>Guarded </a:t>
            </a:r>
            <a:r>
              <a:rPr lang="en-GB" dirty="0" smtClean="0"/>
              <a:t>Blocks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5"/>
          <p:cNvSpPr>
            <a:spLocks noGrp="1"/>
          </p:cNvSpPr>
          <p:nvPr>
            <p:ph sz="quarter" idx="1"/>
          </p:nvPr>
        </p:nvSpPr>
        <p:spPr>
          <a:xfrm>
            <a:off x="914400" y="1295400"/>
            <a:ext cx="7772400" cy="4724400"/>
          </a:xfrm>
        </p:spPr>
        <p:txBody>
          <a:bodyPr>
            <a:normAutofit fontScale="92500" lnSpcReduction="10000"/>
          </a:bodyPr>
          <a:lstStyle/>
          <a:p>
            <a:r>
              <a:rPr lang="en-GB" dirty="0" smtClean="0"/>
              <a:t>Threads </a:t>
            </a:r>
            <a:r>
              <a:rPr lang="en-GB" dirty="0"/>
              <a:t>often have to coordinate their actions. The most common coordination idiom is the </a:t>
            </a:r>
            <a:r>
              <a:rPr lang="en-GB" i="1" dirty="0"/>
              <a:t>guarded block</a:t>
            </a:r>
            <a:r>
              <a:rPr lang="en-GB" dirty="0"/>
              <a:t>. Such a block begins by polling a condition that must be true before the block can proceed. There are a number of steps to follow in order to do this correctly</a:t>
            </a:r>
            <a:r>
              <a:rPr lang="en-GB" dirty="0" smtClean="0"/>
              <a:t>.</a:t>
            </a:r>
          </a:p>
          <a:p>
            <a:r>
              <a:rPr lang="en-GB" dirty="0"/>
              <a:t>Let's use guarded blocks to create a </a:t>
            </a:r>
            <a:r>
              <a:rPr lang="en-GB" i="1" dirty="0"/>
              <a:t>Producer-Consumer</a:t>
            </a:r>
            <a:r>
              <a:rPr lang="en-GB" dirty="0"/>
              <a:t> application. This kind of application shares data between two threads: the </a:t>
            </a:r>
            <a:r>
              <a:rPr lang="en-GB" i="1" dirty="0"/>
              <a:t>producer</a:t>
            </a:r>
            <a:r>
              <a:rPr lang="en-GB" dirty="0"/>
              <a:t>, that creates the data, and the </a:t>
            </a:r>
            <a:r>
              <a:rPr lang="en-GB" i="1" dirty="0"/>
              <a:t>consumer</a:t>
            </a:r>
            <a:r>
              <a:rPr lang="en-GB" dirty="0"/>
              <a:t>, that does something with it. The two threads communicate using a shared object. Coordination is essential: the consumer thread must not attempt to retrieve the data before the producer thread has delivered it, and the producer thread must not attempt to deliver new data if the consumer hasn't retrieved the old data.</a:t>
            </a:r>
          </a:p>
          <a:p>
            <a:pPr marL="0" indent="0">
              <a:buNone/>
            </a:pPr>
            <a:endParaRPr lang="en-GB" dirty="0"/>
          </a:p>
        </p:txBody>
      </p:sp>
    </p:spTree>
    <p:extLst>
      <p:ext uri="{BB962C8B-B14F-4D97-AF65-F5344CB8AC3E}">
        <p14:creationId xmlns:p14="http://schemas.microsoft.com/office/powerpoint/2010/main" val="4109080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a:solidFill>
            <a:schemeClr val="bg1">
              <a:lumMod val="95000"/>
            </a:schemeClr>
          </a:solidFill>
        </p:spPr>
        <p:txBody>
          <a:bodyPr/>
          <a:lstStyle/>
          <a:p>
            <a:r>
              <a:rPr lang="en-GB" dirty="0" smtClean="0"/>
              <a:t>Drop (or buffer) </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5"/>
          <p:cNvSpPr>
            <a:spLocks noGrp="1"/>
          </p:cNvSpPr>
          <p:nvPr>
            <p:ph sz="quarter" idx="1"/>
          </p:nvPr>
        </p:nvSpPr>
        <p:spPr>
          <a:xfrm>
            <a:off x="914400" y="1143000"/>
            <a:ext cx="7772400" cy="4876800"/>
          </a:xfrm>
        </p:spPr>
        <p:txBody>
          <a:bodyPr>
            <a:normAutofit fontScale="70000" lnSpcReduction="20000"/>
          </a:bodyPr>
          <a:lstStyle/>
          <a:p>
            <a:pPr marL="0" indent="0">
              <a:buNone/>
            </a:pPr>
            <a:r>
              <a:rPr lang="en-GB" dirty="0"/>
              <a:t>public class Drop {</a:t>
            </a:r>
          </a:p>
          <a:p>
            <a:pPr marL="0" indent="0">
              <a:buNone/>
            </a:pPr>
            <a:r>
              <a:rPr lang="en-GB" dirty="0" smtClean="0"/>
              <a:t>   private </a:t>
            </a:r>
            <a:r>
              <a:rPr lang="en-GB" dirty="0"/>
              <a:t>String message;</a:t>
            </a:r>
          </a:p>
          <a:p>
            <a:pPr marL="0" indent="0">
              <a:buNone/>
            </a:pPr>
            <a:r>
              <a:rPr lang="en-GB" dirty="0" smtClean="0"/>
              <a:t>   private </a:t>
            </a:r>
            <a:r>
              <a:rPr lang="en-GB" dirty="0" err="1"/>
              <a:t>boolean</a:t>
            </a:r>
            <a:r>
              <a:rPr lang="en-GB" dirty="0"/>
              <a:t> empty = true;</a:t>
            </a:r>
          </a:p>
          <a:p>
            <a:pPr marL="0" indent="0">
              <a:buNone/>
            </a:pPr>
            <a:endParaRPr lang="en-GB" dirty="0"/>
          </a:p>
          <a:p>
            <a:pPr marL="0" indent="0">
              <a:buNone/>
            </a:pPr>
            <a:r>
              <a:rPr lang="en-GB" dirty="0"/>
              <a:t>    public synchronized String take() {</a:t>
            </a:r>
          </a:p>
          <a:p>
            <a:pPr marL="0" indent="0">
              <a:buNone/>
            </a:pPr>
            <a:r>
              <a:rPr lang="en-GB" dirty="0"/>
              <a:t>        // Wait until message is available.</a:t>
            </a:r>
          </a:p>
          <a:p>
            <a:pPr marL="0" indent="0">
              <a:buNone/>
            </a:pPr>
            <a:r>
              <a:rPr lang="en-GB" dirty="0"/>
              <a:t>        while (empty) {</a:t>
            </a:r>
          </a:p>
          <a:p>
            <a:pPr marL="0" indent="0">
              <a:buNone/>
            </a:pPr>
            <a:r>
              <a:rPr lang="en-GB" dirty="0"/>
              <a:t>            try {</a:t>
            </a:r>
          </a:p>
          <a:p>
            <a:pPr marL="0" indent="0">
              <a:buNone/>
            </a:pPr>
            <a:r>
              <a:rPr lang="en-GB" dirty="0"/>
              <a:t>                wait();</a:t>
            </a:r>
          </a:p>
          <a:p>
            <a:pPr marL="0" indent="0">
              <a:buNone/>
            </a:pPr>
            <a:r>
              <a:rPr lang="en-GB" dirty="0"/>
              <a:t>            } catch (</a:t>
            </a:r>
            <a:r>
              <a:rPr lang="en-GB" dirty="0" err="1"/>
              <a:t>InterruptedException</a:t>
            </a:r>
            <a:r>
              <a:rPr lang="en-GB" dirty="0"/>
              <a:t> e) </a:t>
            </a:r>
            <a:r>
              <a:rPr lang="en-GB" dirty="0" smtClean="0"/>
              <a:t>{}</a:t>
            </a:r>
            <a:endParaRPr lang="en-GB" dirty="0"/>
          </a:p>
          <a:p>
            <a:pPr marL="0" indent="0">
              <a:buNone/>
            </a:pPr>
            <a:r>
              <a:rPr lang="en-GB" dirty="0"/>
              <a:t>        </a:t>
            </a:r>
            <a:r>
              <a:rPr lang="en-GB" dirty="0" smtClean="0"/>
              <a:t>}</a:t>
            </a:r>
            <a:endParaRPr lang="en-GB" dirty="0"/>
          </a:p>
          <a:p>
            <a:pPr marL="0" indent="0">
              <a:buNone/>
            </a:pPr>
            <a:r>
              <a:rPr lang="en-GB" dirty="0"/>
              <a:t>        empty = true;</a:t>
            </a:r>
          </a:p>
          <a:p>
            <a:pPr marL="0" indent="0">
              <a:buNone/>
            </a:pPr>
            <a:r>
              <a:rPr lang="en-GB" dirty="0"/>
              <a:t>        // Notify producer that status has changed.</a:t>
            </a:r>
          </a:p>
          <a:p>
            <a:pPr marL="0" indent="0">
              <a:buNone/>
            </a:pPr>
            <a:r>
              <a:rPr lang="en-GB" dirty="0"/>
              <a:t>        </a:t>
            </a:r>
            <a:r>
              <a:rPr lang="en-GB" dirty="0" err="1"/>
              <a:t>notifyAll</a:t>
            </a:r>
            <a:r>
              <a:rPr lang="en-GB" dirty="0" smtClean="0"/>
              <a:t>(); </a:t>
            </a:r>
            <a:r>
              <a:rPr lang="en-GB" dirty="0"/>
              <a:t>// Notify producer that status has changed.</a:t>
            </a:r>
          </a:p>
          <a:p>
            <a:pPr marL="0" indent="0">
              <a:buNone/>
            </a:pPr>
            <a:r>
              <a:rPr lang="en-GB" dirty="0"/>
              <a:t>        </a:t>
            </a:r>
            <a:r>
              <a:rPr lang="en-GB" dirty="0">
                <a:solidFill>
                  <a:srgbClr val="FF0000"/>
                </a:solidFill>
              </a:rPr>
              <a:t>return message;</a:t>
            </a:r>
          </a:p>
          <a:p>
            <a:pPr marL="0" indent="0">
              <a:buNone/>
            </a:pPr>
            <a:r>
              <a:rPr lang="en-GB" dirty="0"/>
              <a:t>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584951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a:solidFill>
            <a:schemeClr val="bg1">
              <a:lumMod val="95000"/>
            </a:schemeClr>
          </a:solidFill>
        </p:spPr>
        <p:txBody>
          <a:bodyPr>
            <a:normAutofit fontScale="90000"/>
          </a:bodyPr>
          <a:lstStyle/>
          <a:p>
            <a:r>
              <a:rPr lang="en-GB" dirty="0"/>
              <a:t>Drop (or buffer) </a:t>
            </a:r>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5"/>
          <p:cNvSpPr>
            <a:spLocks noGrp="1"/>
          </p:cNvSpPr>
          <p:nvPr>
            <p:ph sz="quarter" idx="1"/>
          </p:nvPr>
        </p:nvSpPr>
        <p:spPr/>
        <p:txBody>
          <a:bodyPr>
            <a:normAutofit fontScale="85000" lnSpcReduction="20000"/>
          </a:bodyPr>
          <a:lstStyle/>
          <a:p>
            <a:pPr marL="0" indent="0">
              <a:buNone/>
            </a:pPr>
            <a:r>
              <a:rPr lang="en-GB" dirty="0"/>
              <a:t> public synchronized void put(String message) {</a:t>
            </a:r>
          </a:p>
          <a:p>
            <a:pPr marL="0" indent="0">
              <a:buNone/>
            </a:pPr>
            <a:r>
              <a:rPr lang="en-GB" dirty="0"/>
              <a:t>        // Wait until message has been </a:t>
            </a:r>
            <a:r>
              <a:rPr lang="en-GB" dirty="0" smtClean="0"/>
              <a:t>taken.</a:t>
            </a:r>
            <a:endParaRPr lang="en-GB" dirty="0"/>
          </a:p>
          <a:p>
            <a:pPr marL="0" indent="0">
              <a:buNone/>
            </a:pPr>
            <a:r>
              <a:rPr lang="en-GB" dirty="0"/>
              <a:t>        while (!empty) {</a:t>
            </a:r>
          </a:p>
          <a:p>
            <a:pPr marL="0" indent="0">
              <a:buNone/>
            </a:pPr>
            <a:r>
              <a:rPr lang="en-GB" dirty="0"/>
              <a:t>            try {</a:t>
            </a:r>
          </a:p>
          <a:p>
            <a:pPr marL="0" indent="0">
              <a:buNone/>
            </a:pPr>
            <a:r>
              <a:rPr lang="en-GB" dirty="0"/>
              <a:t>                wait();</a:t>
            </a:r>
          </a:p>
          <a:p>
            <a:pPr marL="0" indent="0">
              <a:buNone/>
            </a:pPr>
            <a:r>
              <a:rPr lang="en-GB" dirty="0"/>
              <a:t>            } catch (</a:t>
            </a:r>
            <a:r>
              <a:rPr lang="en-GB" dirty="0" err="1"/>
              <a:t>InterruptedException</a:t>
            </a:r>
            <a:r>
              <a:rPr lang="en-GB" dirty="0"/>
              <a:t> e) </a:t>
            </a:r>
            <a:r>
              <a:rPr lang="en-GB" dirty="0" smtClean="0"/>
              <a:t>{}</a:t>
            </a:r>
            <a:endParaRPr lang="en-GB" dirty="0"/>
          </a:p>
          <a:p>
            <a:pPr marL="0" indent="0">
              <a:buNone/>
            </a:pPr>
            <a:r>
              <a:rPr lang="en-GB" dirty="0" smtClean="0"/>
              <a:t>       }</a:t>
            </a:r>
            <a:endParaRPr lang="en-GB" dirty="0"/>
          </a:p>
          <a:p>
            <a:pPr marL="0" indent="0">
              <a:buNone/>
            </a:pPr>
            <a:r>
              <a:rPr lang="en-GB" dirty="0" smtClean="0"/>
              <a:t>      // </a:t>
            </a:r>
            <a:r>
              <a:rPr lang="en-GB" dirty="0"/>
              <a:t>Store message.</a:t>
            </a:r>
          </a:p>
          <a:p>
            <a:pPr marL="0" indent="0">
              <a:buNone/>
            </a:pPr>
            <a:r>
              <a:rPr lang="en-GB" dirty="0"/>
              <a:t>        </a:t>
            </a:r>
            <a:r>
              <a:rPr lang="en-GB" dirty="0" err="1">
                <a:solidFill>
                  <a:srgbClr val="FF0000"/>
                </a:solidFill>
              </a:rPr>
              <a:t>this.message</a:t>
            </a:r>
            <a:r>
              <a:rPr lang="en-GB" dirty="0">
                <a:solidFill>
                  <a:srgbClr val="FF0000"/>
                </a:solidFill>
              </a:rPr>
              <a:t> = message</a:t>
            </a:r>
            <a:r>
              <a:rPr lang="en-GB" dirty="0" smtClean="0">
                <a:solidFill>
                  <a:srgbClr val="FF0000"/>
                </a:solidFill>
              </a:rPr>
              <a:t>;</a:t>
            </a:r>
          </a:p>
          <a:p>
            <a:pPr marL="0" indent="0">
              <a:buNone/>
            </a:pPr>
            <a:r>
              <a:rPr lang="en-GB" dirty="0" smtClean="0"/>
              <a:t>        empty </a:t>
            </a:r>
            <a:r>
              <a:rPr lang="en-GB" dirty="0"/>
              <a:t>= false</a:t>
            </a:r>
            <a:r>
              <a:rPr lang="en-GB" dirty="0" smtClean="0"/>
              <a:t>;</a:t>
            </a:r>
            <a:endParaRPr lang="en-GB" dirty="0">
              <a:solidFill>
                <a:srgbClr val="FF0000"/>
              </a:solidFill>
            </a:endParaRPr>
          </a:p>
          <a:p>
            <a:pPr marL="0" indent="0">
              <a:buNone/>
            </a:pPr>
            <a:r>
              <a:rPr lang="en-GB" dirty="0" smtClean="0"/>
              <a:t>        </a:t>
            </a:r>
            <a:r>
              <a:rPr lang="en-GB" dirty="0" err="1" smtClean="0"/>
              <a:t>notifyAll</a:t>
            </a:r>
            <a:r>
              <a:rPr lang="en-GB" dirty="0" smtClean="0"/>
              <a:t>();</a:t>
            </a:r>
            <a:r>
              <a:rPr lang="en-GB" dirty="0"/>
              <a:t> // Notify consumer that status has changed</a:t>
            </a:r>
            <a:r>
              <a:rPr lang="en-GB" dirty="0" smtClean="0"/>
              <a:t>.</a:t>
            </a:r>
            <a:endParaRPr lang="en-GB" dirty="0"/>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7380741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a:solidFill>
            <a:schemeClr val="bg1">
              <a:lumMod val="95000"/>
            </a:schemeClr>
          </a:solidFill>
        </p:spPr>
        <p:txBody>
          <a:bodyPr/>
          <a:lstStyle/>
          <a:p>
            <a:r>
              <a:rPr lang="en-GB" dirty="0" smtClean="0"/>
              <a:t>Producer</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Content Placeholder 5"/>
          <p:cNvSpPr>
            <a:spLocks noGrp="1"/>
          </p:cNvSpPr>
          <p:nvPr>
            <p:ph sz="quarter" idx="1"/>
          </p:nvPr>
        </p:nvSpPr>
        <p:spPr>
          <a:xfrm>
            <a:off x="914400" y="1295400"/>
            <a:ext cx="7772400" cy="4953000"/>
          </a:xfrm>
        </p:spPr>
        <p:txBody>
          <a:bodyPr>
            <a:normAutofit fontScale="77500" lnSpcReduction="20000"/>
          </a:bodyPr>
          <a:lstStyle/>
          <a:p>
            <a:pPr marL="0" indent="0">
              <a:buNone/>
            </a:pPr>
            <a:r>
              <a:rPr lang="en-GB" dirty="0"/>
              <a:t>public class Producer implements Runnable {</a:t>
            </a:r>
          </a:p>
          <a:p>
            <a:pPr marL="0" indent="0">
              <a:buNone/>
            </a:pPr>
            <a:r>
              <a:rPr lang="en-GB" dirty="0"/>
              <a:t>    private Drop </a:t>
            </a:r>
            <a:r>
              <a:rPr lang="en-GB" dirty="0" err="1"/>
              <a:t>drop</a:t>
            </a:r>
            <a:r>
              <a:rPr lang="en-GB" dirty="0"/>
              <a:t>;</a:t>
            </a:r>
          </a:p>
          <a:p>
            <a:pPr marL="0" indent="0">
              <a:buNone/>
            </a:pPr>
            <a:r>
              <a:rPr lang="en-GB" dirty="0"/>
              <a:t>    Scanner scan=new Scanner(System.in);</a:t>
            </a:r>
          </a:p>
          <a:p>
            <a:pPr marL="0" indent="0">
              <a:buNone/>
            </a:pPr>
            <a:endParaRPr lang="en-GB" dirty="0"/>
          </a:p>
          <a:p>
            <a:pPr marL="0" indent="0">
              <a:buNone/>
            </a:pPr>
            <a:r>
              <a:rPr lang="en-GB" dirty="0"/>
              <a:t>    public Producer(Drop drop) {</a:t>
            </a:r>
          </a:p>
          <a:p>
            <a:pPr marL="0" indent="0">
              <a:buNone/>
            </a:pPr>
            <a:r>
              <a:rPr lang="en-GB" dirty="0"/>
              <a:t>        </a:t>
            </a:r>
            <a:r>
              <a:rPr lang="en-GB" dirty="0" err="1"/>
              <a:t>this.drop</a:t>
            </a:r>
            <a:r>
              <a:rPr lang="en-GB" dirty="0"/>
              <a:t> = drop</a:t>
            </a:r>
            <a:r>
              <a:rPr lang="en-GB" dirty="0" smtClean="0"/>
              <a:t>;        </a:t>
            </a:r>
            <a:endParaRPr lang="en-GB" dirty="0"/>
          </a:p>
          <a:p>
            <a:pPr marL="0" indent="0">
              <a:buNone/>
            </a:pPr>
            <a:r>
              <a:rPr lang="en-GB" dirty="0"/>
              <a:t>    }</a:t>
            </a:r>
          </a:p>
          <a:p>
            <a:pPr marL="0" indent="0">
              <a:buNone/>
            </a:pPr>
            <a:endParaRPr lang="en-GB" dirty="0"/>
          </a:p>
          <a:p>
            <a:pPr marL="0" indent="0">
              <a:buNone/>
            </a:pPr>
            <a:r>
              <a:rPr lang="en-GB" dirty="0"/>
              <a:t>    public void run() </a:t>
            </a:r>
            <a:r>
              <a:rPr lang="en-GB" dirty="0" smtClean="0"/>
              <a:t>{        </a:t>
            </a:r>
            <a:endParaRPr lang="en-GB" dirty="0"/>
          </a:p>
          <a:p>
            <a:pPr marL="0" indent="0">
              <a:buNone/>
            </a:pPr>
            <a:r>
              <a:rPr lang="en-GB" dirty="0"/>
              <a:t>        while (true) {</a:t>
            </a:r>
          </a:p>
          <a:p>
            <a:pPr marL="0" indent="0">
              <a:buNone/>
            </a:pPr>
            <a:r>
              <a:rPr lang="en-GB" dirty="0"/>
              <a:t>            String s = </a:t>
            </a:r>
            <a:r>
              <a:rPr lang="en-GB" dirty="0" err="1"/>
              <a:t>scan.nextLine</a:t>
            </a:r>
            <a:r>
              <a:rPr lang="en-GB" dirty="0"/>
              <a:t>();</a:t>
            </a:r>
          </a:p>
          <a:p>
            <a:pPr marL="0" indent="0">
              <a:buNone/>
            </a:pPr>
            <a:r>
              <a:rPr lang="en-GB" dirty="0"/>
              <a:t>            </a:t>
            </a:r>
            <a:r>
              <a:rPr lang="en-GB" dirty="0" err="1"/>
              <a:t>drop.put</a:t>
            </a:r>
            <a:r>
              <a:rPr lang="en-GB" dirty="0"/>
              <a:t>(s</a:t>
            </a:r>
            <a:r>
              <a:rPr lang="en-GB" dirty="0" smtClean="0"/>
              <a:t>);            </a:t>
            </a:r>
            <a:endParaRPr lang="en-GB" dirty="0"/>
          </a:p>
          <a:p>
            <a:pPr marL="0" indent="0">
              <a:buNone/>
            </a:pPr>
            <a:r>
              <a:rPr lang="en-GB" dirty="0"/>
              <a:t>        }</a:t>
            </a:r>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2811899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Consumer</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Content Placeholder 5"/>
          <p:cNvSpPr>
            <a:spLocks noGrp="1"/>
          </p:cNvSpPr>
          <p:nvPr>
            <p:ph sz="quarter" idx="1"/>
          </p:nvPr>
        </p:nvSpPr>
        <p:spPr/>
        <p:txBody>
          <a:bodyPr>
            <a:normAutofit fontScale="77500" lnSpcReduction="20000"/>
          </a:bodyPr>
          <a:lstStyle/>
          <a:p>
            <a:pPr marL="0" indent="0">
              <a:buNone/>
            </a:pPr>
            <a:r>
              <a:rPr lang="en-GB" dirty="0"/>
              <a:t>public class Consumer implements Runnable {</a:t>
            </a:r>
          </a:p>
          <a:p>
            <a:pPr marL="0" indent="0">
              <a:buNone/>
            </a:pPr>
            <a:r>
              <a:rPr lang="en-GB" dirty="0"/>
              <a:t>    private Drop </a:t>
            </a:r>
            <a:r>
              <a:rPr lang="en-GB" dirty="0" err="1"/>
              <a:t>drop</a:t>
            </a:r>
            <a:r>
              <a:rPr lang="en-GB" dirty="0"/>
              <a:t>;</a:t>
            </a:r>
          </a:p>
          <a:p>
            <a:pPr marL="0" indent="0">
              <a:buNone/>
            </a:pPr>
            <a:endParaRPr lang="en-GB" dirty="0"/>
          </a:p>
          <a:p>
            <a:pPr marL="0" indent="0">
              <a:buNone/>
            </a:pPr>
            <a:r>
              <a:rPr lang="en-GB" dirty="0"/>
              <a:t>    public Consumer(Drop drop) {</a:t>
            </a:r>
          </a:p>
          <a:p>
            <a:pPr marL="0" indent="0">
              <a:buNone/>
            </a:pPr>
            <a:r>
              <a:rPr lang="en-GB" dirty="0"/>
              <a:t>        </a:t>
            </a:r>
            <a:r>
              <a:rPr lang="en-GB" dirty="0" err="1"/>
              <a:t>this.drop</a:t>
            </a:r>
            <a:r>
              <a:rPr lang="en-GB" dirty="0"/>
              <a:t> = drop;</a:t>
            </a:r>
          </a:p>
          <a:p>
            <a:pPr marL="0" indent="0">
              <a:buNone/>
            </a:pPr>
            <a:r>
              <a:rPr lang="en-GB" dirty="0"/>
              <a:t>    }</a:t>
            </a:r>
          </a:p>
          <a:p>
            <a:pPr marL="0" indent="0">
              <a:buNone/>
            </a:pPr>
            <a:endParaRPr lang="en-GB" dirty="0"/>
          </a:p>
          <a:p>
            <a:pPr marL="0" indent="0">
              <a:buNone/>
            </a:pPr>
            <a:r>
              <a:rPr lang="en-GB" dirty="0"/>
              <a:t>    public void run() </a:t>
            </a:r>
            <a:r>
              <a:rPr lang="en-GB" dirty="0" smtClean="0"/>
              <a:t>{      </a:t>
            </a:r>
            <a:endParaRPr lang="en-GB" dirty="0"/>
          </a:p>
          <a:p>
            <a:pPr marL="0" indent="0">
              <a:buNone/>
            </a:pPr>
            <a:r>
              <a:rPr lang="en-GB" dirty="0"/>
              <a:t>        while (true) {</a:t>
            </a:r>
          </a:p>
          <a:p>
            <a:pPr marL="0" indent="0">
              <a:buNone/>
            </a:pPr>
            <a:r>
              <a:rPr lang="en-GB" dirty="0"/>
              <a:t>             String message = </a:t>
            </a:r>
            <a:r>
              <a:rPr lang="en-GB" dirty="0" err="1"/>
              <a:t>drop.take</a:t>
            </a:r>
            <a:r>
              <a:rPr lang="en-GB" dirty="0"/>
              <a:t>(); </a:t>
            </a:r>
          </a:p>
          <a:p>
            <a:pPr marL="0" indent="0">
              <a:buNone/>
            </a:pPr>
            <a:r>
              <a:rPr lang="en-GB" dirty="0"/>
              <a:t>            </a:t>
            </a:r>
            <a:r>
              <a:rPr lang="en-GB" dirty="0" err="1"/>
              <a:t>System.out.format</a:t>
            </a:r>
            <a:r>
              <a:rPr lang="en-GB" dirty="0"/>
              <a:t>("MESSAGE RECEIVED: %</a:t>
            </a:r>
            <a:r>
              <a:rPr lang="en-GB" dirty="0" err="1"/>
              <a:t>s%n</a:t>
            </a:r>
            <a:r>
              <a:rPr lang="en-GB" dirty="0"/>
              <a:t>", message);</a:t>
            </a:r>
          </a:p>
          <a:p>
            <a:pPr marL="0" indent="0">
              <a:buNone/>
            </a:pPr>
            <a:r>
              <a:rPr lang="en-GB" dirty="0"/>
              <a:t>        }</a:t>
            </a:r>
          </a:p>
          <a:p>
            <a:pPr marL="0" indent="0">
              <a:buNone/>
            </a:pPr>
            <a:r>
              <a:rPr lang="en-GB" dirty="0"/>
              <a:t>        </a:t>
            </a:r>
            <a:r>
              <a:rPr lang="en-GB" dirty="0" smtClean="0"/>
              <a:t>}    </a:t>
            </a:r>
            <a:endParaRPr lang="en-GB" dirty="0"/>
          </a:p>
          <a:p>
            <a:pPr marL="0" indent="0">
              <a:buNone/>
            </a:pPr>
            <a:r>
              <a:rPr lang="en-GB" dirty="0"/>
              <a:t>}</a:t>
            </a:r>
          </a:p>
        </p:txBody>
      </p:sp>
    </p:spTree>
    <p:extLst>
      <p:ext uri="{BB962C8B-B14F-4D97-AF65-F5344CB8AC3E}">
        <p14:creationId xmlns:p14="http://schemas.microsoft.com/office/powerpoint/2010/main" val="494052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a:solidFill>
            <a:schemeClr val="bg1">
              <a:lumMod val="95000"/>
            </a:schemeClr>
          </a:solidFill>
        </p:spPr>
        <p:txBody>
          <a:bodyPr/>
          <a:lstStyle/>
          <a:p>
            <a:pPr eaLnBrk="1" hangingPunct="1"/>
            <a:r>
              <a:rPr lang="en-GB" dirty="0" smtClean="0"/>
              <a:t>Review</a:t>
            </a:r>
            <a:endParaRPr lang="en-US" dirty="0" smtClean="0"/>
          </a:p>
        </p:txBody>
      </p:sp>
      <p:sp>
        <p:nvSpPr>
          <p:cNvPr id="44038" name="Rectangle 3"/>
          <p:cNvSpPr>
            <a:spLocks noGrp="1" noChangeArrowheads="1"/>
          </p:cNvSpPr>
          <p:nvPr>
            <p:ph type="body" idx="1"/>
          </p:nvPr>
        </p:nvSpPr>
        <p:spPr/>
        <p:txBody>
          <a:bodyPr>
            <a:normAutofit/>
          </a:bodyPr>
          <a:lstStyle/>
          <a:p>
            <a:pPr eaLnBrk="1" hangingPunct="1"/>
            <a:endParaRPr lang="en-GB" sz="2800" dirty="0" smtClean="0"/>
          </a:p>
          <a:p>
            <a:pPr eaLnBrk="1" hangingPunct="1"/>
            <a:r>
              <a:rPr lang="en-GB" sz="2800" dirty="0" smtClean="0"/>
              <a:t>Understand the problem and solution with concurrent thread </a:t>
            </a:r>
          </a:p>
          <a:p>
            <a:r>
              <a:rPr lang="en-GB" sz="2800" dirty="0"/>
              <a:t>Simple synchronized method/statement</a:t>
            </a:r>
          </a:p>
          <a:p>
            <a:r>
              <a:rPr lang="en-GB" sz="2800" dirty="0"/>
              <a:t>V</a:t>
            </a:r>
            <a:r>
              <a:rPr lang="en-GB" sz="2800" dirty="0" smtClean="0"/>
              <a:t>olatile </a:t>
            </a:r>
            <a:r>
              <a:rPr lang="en-GB" sz="2800" dirty="0"/>
              <a:t>variables</a:t>
            </a:r>
          </a:p>
          <a:p>
            <a:r>
              <a:rPr lang="en-GB" sz="2800" dirty="0"/>
              <a:t>Atomic variables</a:t>
            </a:r>
          </a:p>
          <a:p>
            <a:r>
              <a:rPr lang="en-GB" sz="2800" dirty="0"/>
              <a:t>Deadlock</a:t>
            </a:r>
          </a:p>
          <a:p>
            <a:r>
              <a:rPr lang="en-GB" sz="2800" dirty="0"/>
              <a:t>Guarded conditions: wait, </a:t>
            </a:r>
            <a:r>
              <a:rPr lang="en-GB" sz="2800" dirty="0" err="1"/>
              <a:t>notifyAll</a:t>
            </a:r>
            <a:r>
              <a:rPr lang="en-GB" sz="2800" dirty="0"/>
              <a:t>, notify</a:t>
            </a:r>
          </a:p>
          <a:p>
            <a:pPr eaLnBrk="1" hangingPunct="1"/>
            <a:endParaRPr lang="en-GB" sz="2800" dirty="0" smtClean="0"/>
          </a:p>
        </p:txBody>
      </p:sp>
      <p:sp>
        <p:nvSpPr>
          <p:cNvPr id="7" name="Date Placeholder 6"/>
          <p:cNvSpPr>
            <a:spLocks noGrp="1"/>
          </p:cNvSpPr>
          <p:nvPr>
            <p:ph type="dt" sz="half" idx="10"/>
          </p:nvPr>
        </p:nvSpPr>
        <p:spPr/>
        <p:txBody>
          <a:bodyPr/>
          <a:lstStyle/>
          <a:p>
            <a:fld id="{44DA930D-FE92-4700-994E-CA26F39E8324}"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255390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solidFill>
            <a:schemeClr val="bg1">
              <a:lumMod val="95000"/>
            </a:schemeClr>
          </a:solidFill>
        </p:spPr>
        <p:txBody>
          <a:bodyPr>
            <a:normAutofit fontScale="90000"/>
          </a:bodyPr>
          <a:lstStyle/>
          <a:p>
            <a:r>
              <a:rPr lang="en-GB" dirty="0"/>
              <a:t>An example that may cause data </a:t>
            </a:r>
            <a:r>
              <a:rPr lang="en-GB" dirty="0" smtClean="0"/>
              <a:t>corruption – Account class</a:t>
            </a:r>
            <a:endParaRPr lang="en-US" sz="4000" dirty="0" smtClean="0"/>
          </a:p>
        </p:txBody>
      </p:sp>
      <p:sp>
        <p:nvSpPr>
          <p:cNvPr id="27651" name="Rectangle 3"/>
          <p:cNvSpPr>
            <a:spLocks noGrp="1" noChangeArrowheads="1"/>
          </p:cNvSpPr>
          <p:nvPr>
            <p:ph type="body" idx="1"/>
          </p:nvPr>
        </p:nvSpPr>
        <p:spPr>
          <a:xfrm>
            <a:off x="381000" y="1447800"/>
            <a:ext cx="8534400" cy="4572000"/>
          </a:xfrm>
        </p:spPr>
        <p:txBody>
          <a:bodyPr/>
          <a:lstStyle/>
          <a:p>
            <a:pPr>
              <a:lnSpc>
                <a:spcPct val="80000"/>
              </a:lnSpc>
              <a:buFontTx/>
              <a:buNone/>
            </a:pPr>
            <a:endParaRPr lang="en-GB" sz="1800" dirty="0" smtClean="0">
              <a:latin typeface="Courier New" pitchFamily="49" charset="0"/>
            </a:endParaRPr>
          </a:p>
          <a:p>
            <a:pPr>
              <a:lnSpc>
                <a:spcPct val="80000"/>
              </a:lnSpc>
              <a:buFontTx/>
              <a:buNone/>
            </a:pPr>
            <a:r>
              <a:rPr lang="en-GB" sz="1800" dirty="0" smtClean="0">
                <a:latin typeface="Courier New" pitchFamily="49" charset="0"/>
              </a:rPr>
              <a:t>class Account {</a:t>
            </a:r>
          </a:p>
          <a:p>
            <a:pPr>
              <a:lnSpc>
                <a:spcPct val="80000"/>
              </a:lnSpc>
              <a:buFontTx/>
              <a:buNone/>
            </a:pPr>
            <a:r>
              <a:rPr lang="en-GB" sz="1800" dirty="0" smtClean="0">
                <a:latin typeface="Courier New" pitchFamily="49" charset="0"/>
              </a:rPr>
              <a:t>  private </a:t>
            </a:r>
            <a:r>
              <a:rPr lang="en-GB" sz="1800" dirty="0" err="1" smtClean="0">
                <a:latin typeface="Courier New" pitchFamily="49" charset="0"/>
              </a:rPr>
              <a:t>int</a:t>
            </a:r>
            <a:r>
              <a:rPr lang="en-GB" sz="1800" dirty="0" smtClean="0">
                <a:latin typeface="Courier New" pitchFamily="49" charset="0"/>
              </a:rPr>
              <a:t> balance=0;</a:t>
            </a:r>
          </a:p>
          <a:p>
            <a:pPr>
              <a:lnSpc>
                <a:spcPct val="80000"/>
              </a:lnSpc>
              <a:buFontTx/>
              <a:buNone/>
            </a:pPr>
            <a:r>
              <a:rPr lang="en-GB" sz="1800" dirty="0" smtClean="0">
                <a:latin typeface="Courier New" pitchFamily="49" charset="0"/>
              </a:rPr>
              <a:t>    </a:t>
            </a:r>
          </a:p>
          <a:p>
            <a:pPr>
              <a:lnSpc>
                <a:spcPct val="80000"/>
              </a:lnSpc>
              <a:buFontTx/>
              <a:buNone/>
            </a:pPr>
            <a:r>
              <a:rPr lang="en-GB" sz="1800" dirty="0" smtClean="0">
                <a:latin typeface="Courier New" pitchFamily="49" charset="0"/>
              </a:rPr>
              <a:t>  public </a:t>
            </a:r>
            <a:r>
              <a:rPr lang="en-GB" sz="1800" dirty="0">
                <a:latin typeface="Courier New" pitchFamily="49" charset="0"/>
              </a:rPr>
              <a:t>void </a:t>
            </a:r>
            <a:r>
              <a:rPr lang="en-GB" sz="1800" dirty="0" err="1">
                <a:latin typeface="Courier New" pitchFamily="49" charset="0"/>
              </a:rPr>
              <a:t>deposite</a:t>
            </a:r>
            <a:r>
              <a:rPr lang="en-GB" sz="1800" dirty="0">
                <a:latin typeface="Courier New" pitchFamily="49" charset="0"/>
              </a:rPr>
              <a:t>(</a:t>
            </a:r>
            <a:r>
              <a:rPr lang="en-GB" sz="1800" dirty="0" err="1">
                <a:latin typeface="Courier New" pitchFamily="49" charset="0"/>
              </a:rPr>
              <a:t>int</a:t>
            </a:r>
            <a:r>
              <a:rPr lang="en-GB" sz="1800" dirty="0">
                <a:latin typeface="Courier New" pitchFamily="49" charset="0"/>
              </a:rPr>
              <a:t> a, String name) </a:t>
            </a:r>
            <a:r>
              <a:rPr lang="en-GB" sz="1800" dirty="0" smtClean="0">
                <a:latin typeface="Courier New" pitchFamily="49" charset="0"/>
              </a:rPr>
              <a:t>{</a:t>
            </a:r>
            <a:endParaRPr lang="en-GB" sz="1800" dirty="0">
              <a:latin typeface="Courier New" pitchFamily="49" charset="0"/>
            </a:endParaRPr>
          </a:p>
          <a:p>
            <a:pPr>
              <a:lnSpc>
                <a:spcPct val="80000"/>
              </a:lnSpc>
              <a:buFontTx/>
              <a:buNone/>
            </a:pPr>
            <a:r>
              <a:rPr lang="en-GB" sz="1800" dirty="0" smtClean="0">
                <a:latin typeface="Courier New" pitchFamily="49" charset="0"/>
              </a:rPr>
              <a:t>    </a:t>
            </a:r>
            <a:r>
              <a:rPr lang="en-GB" sz="1800" dirty="0" err="1" smtClean="0">
                <a:latin typeface="Courier New" pitchFamily="49" charset="0"/>
              </a:rPr>
              <a:t>int</a:t>
            </a:r>
            <a:r>
              <a:rPr lang="en-GB" sz="1800" dirty="0" smtClean="0">
                <a:latin typeface="Courier New" pitchFamily="49" charset="0"/>
              </a:rPr>
              <a:t> </a:t>
            </a:r>
            <a:r>
              <a:rPr lang="en-GB" sz="1800" dirty="0" err="1">
                <a:latin typeface="Courier New" pitchFamily="49" charset="0"/>
              </a:rPr>
              <a:t>tmp</a:t>
            </a:r>
            <a:r>
              <a:rPr lang="en-GB" sz="1800" dirty="0">
                <a:latin typeface="Courier New" pitchFamily="49" charset="0"/>
              </a:rPr>
              <a:t> = balance;</a:t>
            </a:r>
          </a:p>
          <a:p>
            <a:pPr>
              <a:lnSpc>
                <a:spcPct val="80000"/>
              </a:lnSpc>
              <a:buFontTx/>
              <a:buNone/>
            </a:pPr>
            <a:r>
              <a:rPr lang="en-GB" sz="1800" dirty="0">
                <a:latin typeface="Courier New" pitchFamily="49" charset="0"/>
              </a:rPr>
              <a:t>    </a:t>
            </a:r>
            <a:r>
              <a:rPr lang="en-GB" sz="1800" dirty="0" err="1" smtClean="0">
                <a:latin typeface="Courier New" pitchFamily="49" charset="0"/>
              </a:rPr>
              <a:t>System.out.println</a:t>
            </a:r>
            <a:r>
              <a:rPr lang="en-GB" sz="1800" dirty="0" smtClean="0">
                <a:latin typeface="Courier New" pitchFamily="49" charset="0"/>
              </a:rPr>
              <a:t>(name+": </a:t>
            </a:r>
            <a:r>
              <a:rPr lang="en-GB" sz="1800" dirty="0" err="1">
                <a:latin typeface="Courier New" pitchFamily="49" charset="0"/>
              </a:rPr>
              <a:t>tmp</a:t>
            </a:r>
            <a:r>
              <a:rPr lang="en-GB" sz="1800" dirty="0">
                <a:latin typeface="Courier New" pitchFamily="49" charset="0"/>
              </a:rPr>
              <a:t>(current balance</a:t>
            </a:r>
            <a:r>
              <a:rPr lang="en-GB" sz="1800" dirty="0" smtClean="0">
                <a:latin typeface="Courier New" pitchFamily="49" charset="0"/>
              </a:rPr>
              <a:t>)="+</a:t>
            </a:r>
            <a:r>
              <a:rPr lang="en-GB" sz="1800" dirty="0" err="1" smtClean="0">
                <a:latin typeface="Courier New" pitchFamily="49" charset="0"/>
              </a:rPr>
              <a:t>tmp</a:t>
            </a:r>
            <a:r>
              <a:rPr lang="en-GB" sz="1800" dirty="0">
                <a:latin typeface="Courier New" pitchFamily="49" charset="0"/>
              </a:rPr>
              <a:t>);</a:t>
            </a:r>
          </a:p>
          <a:p>
            <a:pPr>
              <a:lnSpc>
                <a:spcPct val="80000"/>
              </a:lnSpc>
              <a:buFontTx/>
              <a:buNone/>
            </a:pPr>
            <a:r>
              <a:rPr lang="en-GB" sz="1800" dirty="0">
                <a:latin typeface="Courier New" pitchFamily="49" charset="0"/>
              </a:rPr>
              <a:t>    </a:t>
            </a:r>
            <a:r>
              <a:rPr lang="en-GB" sz="1800" dirty="0" smtClean="0">
                <a:latin typeface="Courier New" pitchFamily="49" charset="0"/>
              </a:rPr>
              <a:t>balance </a:t>
            </a:r>
            <a:r>
              <a:rPr lang="en-GB" sz="1800" dirty="0">
                <a:latin typeface="Courier New" pitchFamily="49" charset="0"/>
              </a:rPr>
              <a:t>= </a:t>
            </a:r>
            <a:r>
              <a:rPr lang="en-GB" sz="1800" dirty="0" err="1">
                <a:latin typeface="Courier New" pitchFamily="49" charset="0"/>
              </a:rPr>
              <a:t>tmp</a:t>
            </a:r>
            <a:r>
              <a:rPr lang="en-GB" sz="1800" dirty="0">
                <a:latin typeface="Courier New" pitchFamily="49" charset="0"/>
              </a:rPr>
              <a:t> + a;</a:t>
            </a:r>
          </a:p>
          <a:p>
            <a:pPr>
              <a:lnSpc>
                <a:spcPct val="80000"/>
              </a:lnSpc>
              <a:buFontTx/>
              <a:buNone/>
            </a:pPr>
            <a:r>
              <a:rPr lang="en-GB" sz="1800" dirty="0">
                <a:latin typeface="Courier New" pitchFamily="49" charset="0"/>
              </a:rPr>
              <a:t>    </a:t>
            </a:r>
            <a:r>
              <a:rPr lang="en-GB" sz="1800" dirty="0" err="1" smtClean="0">
                <a:latin typeface="Courier New" pitchFamily="49" charset="0"/>
              </a:rPr>
              <a:t>System.out.println</a:t>
            </a:r>
            <a:r>
              <a:rPr lang="en-GB" sz="1800" dirty="0" smtClean="0">
                <a:latin typeface="Courier New" pitchFamily="49" charset="0"/>
              </a:rPr>
              <a:t>(name </a:t>
            </a:r>
            <a:r>
              <a:rPr lang="en-GB" sz="1800" dirty="0">
                <a:latin typeface="Courier New" pitchFamily="49" charset="0"/>
              </a:rPr>
              <a:t>+" balance is " + balance);</a:t>
            </a:r>
          </a:p>
          <a:p>
            <a:pPr>
              <a:lnSpc>
                <a:spcPct val="80000"/>
              </a:lnSpc>
              <a:buFontTx/>
              <a:buNone/>
            </a:pPr>
            <a:r>
              <a:rPr lang="en-GB" sz="1800" dirty="0">
                <a:latin typeface="Courier New" pitchFamily="49" charset="0"/>
              </a:rPr>
              <a:t>    </a:t>
            </a:r>
            <a:r>
              <a:rPr lang="en-GB" sz="1800" dirty="0" smtClean="0">
                <a:latin typeface="Courier New" pitchFamily="49" charset="0"/>
              </a:rPr>
              <a:t>}</a:t>
            </a:r>
          </a:p>
          <a:p>
            <a:pPr>
              <a:lnSpc>
                <a:spcPct val="80000"/>
              </a:lnSpc>
              <a:buFontTx/>
              <a:buNone/>
            </a:pPr>
            <a:r>
              <a:rPr lang="en-GB" sz="1800" dirty="0">
                <a:latin typeface="Courier New" pitchFamily="49" charset="0"/>
              </a:rPr>
              <a:t>}</a:t>
            </a:r>
            <a:endParaRPr lang="en-US" sz="1800" dirty="0" smtClean="0">
              <a:latin typeface="Courier New" pitchFamily="49" charset="0"/>
            </a:endParaRPr>
          </a:p>
        </p:txBody>
      </p:sp>
      <p:sp>
        <p:nvSpPr>
          <p:cNvPr id="8" name="Date Placeholder 7"/>
          <p:cNvSpPr>
            <a:spLocks noGrp="1"/>
          </p:cNvSpPr>
          <p:nvPr>
            <p:ph type="dt" sz="half" idx="10"/>
          </p:nvPr>
        </p:nvSpPr>
        <p:spPr/>
        <p:txBody>
          <a:bodyPr/>
          <a:lstStyle/>
          <a:p>
            <a:fld id="{D558373E-06C9-4272-8CF4-7104C3A66595}"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93525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1188" y="404813"/>
            <a:ext cx="7772400" cy="1143000"/>
          </a:xfrm>
          <a:solidFill>
            <a:schemeClr val="bg1">
              <a:lumMod val="95000"/>
            </a:schemeClr>
          </a:solidFill>
        </p:spPr>
        <p:txBody>
          <a:bodyPr>
            <a:normAutofit fontScale="90000"/>
          </a:bodyPr>
          <a:lstStyle/>
          <a:p>
            <a:r>
              <a:rPr lang="en-GB" sz="3600" dirty="0"/>
              <a:t>An example that may cause data </a:t>
            </a:r>
            <a:r>
              <a:rPr lang="en-GB" sz="3600" dirty="0" smtClean="0"/>
              <a:t>corruption – </a:t>
            </a:r>
            <a:r>
              <a:rPr lang="en-GB" sz="3600" dirty="0" err="1" smtClean="0"/>
              <a:t>CardHolder</a:t>
            </a:r>
            <a:r>
              <a:rPr lang="en-GB" sz="3600" dirty="0" smtClean="0"/>
              <a:t> thread class</a:t>
            </a:r>
            <a:endParaRPr lang="en-US" sz="3600" dirty="0" smtClean="0"/>
          </a:p>
        </p:txBody>
      </p:sp>
      <p:sp>
        <p:nvSpPr>
          <p:cNvPr id="28675" name="Rectangle 3"/>
          <p:cNvSpPr>
            <a:spLocks noGrp="1" noChangeArrowheads="1"/>
          </p:cNvSpPr>
          <p:nvPr>
            <p:ph type="body" idx="1"/>
          </p:nvPr>
        </p:nvSpPr>
        <p:spPr>
          <a:xfrm>
            <a:off x="609600" y="1676400"/>
            <a:ext cx="7772400" cy="4568825"/>
          </a:xfrm>
        </p:spPr>
        <p:txBody>
          <a:bodyPr>
            <a:normAutofit lnSpcReduction="10000"/>
          </a:bodyPr>
          <a:lstStyle/>
          <a:p>
            <a:pPr>
              <a:lnSpc>
                <a:spcPct val="80000"/>
              </a:lnSpc>
              <a:buFontTx/>
              <a:buNone/>
            </a:pPr>
            <a:r>
              <a:rPr lang="en-GB" sz="1800" dirty="0">
                <a:latin typeface="Courier New" pitchFamily="49" charset="0"/>
              </a:rPr>
              <a:t>public class </a:t>
            </a:r>
            <a:r>
              <a:rPr lang="en-GB" sz="1800" dirty="0" err="1">
                <a:latin typeface="Courier New" pitchFamily="49" charset="0"/>
              </a:rPr>
              <a:t>CardHolder</a:t>
            </a:r>
            <a:r>
              <a:rPr lang="en-GB" sz="1800" dirty="0">
                <a:latin typeface="Courier New" pitchFamily="49" charset="0"/>
              </a:rPr>
              <a:t> implements Runnable{</a:t>
            </a:r>
          </a:p>
          <a:p>
            <a:pPr>
              <a:lnSpc>
                <a:spcPct val="80000"/>
              </a:lnSpc>
              <a:buFontTx/>
              <a:buNone/>
            </a:pPr>
            <a:r>
              <a:rPr lang="en-GB" sz="1800" dirty="0">
                <a:latin typeface="Courier New" pitchFamily="49" charset="0"/>
              </a:rPr>
              <a:t>    </a:t>
            </a:r>
          </a:p>
          <a:p>
            <a:pPr>
              <a:lnSpc>
                <a:spcPct val="80000"/>
              </a:lnSpc>
              <a:buFontTx/>
              <a:buNone/>
            </a:pPr>
            <a:r>
              <a:rPr lang="en-GB" sz="1800" dirty="0">
                <a:latin typeface="Courier New" pitchFamily="49" charset="0"/>
              </a:rPr>
              <a:t>    private String name;</a:t>
            </a:r>
          </a:p>
          <a:p>
            <a:pPr>
              <a:lnSpc>
                <a:spcPct val="80000"/>
              </a:lnSpc>
              <a:buFontTx/>
              <a:buNone/>
            </a:pPr>
            <a:r>
              <a:rPr lang="en-GB" sz="1800" dirty="0">
                <a:latin typeface="Courier New" pitchFamily="49" charset="0"/>
              </a:rPr>
              <a:t>    private Account </a:t>
            </a:r>
            <a:r>
              <a:rPr lang="en-GB" sz="1800" dirty="0" err="1">
                <a:latin typeface="Courier New" pitchFamily="49" charset="0"/>
              </a:rPr>
              <a:t>acc</a:t>
            </a:r>
            <a:r>
              <a:rPr lang="en-GB" sz="1800" dirty="0">
                <a:latin typeface="Courier New" pitchFamily="49" charset="0"/>
              </a:rPr>
              <a:t>;</a:t>
            </a:r>
          </a:p>
          <a:p>
            <a:pPr>
              <a:lnSpc>
                <a:spcPct val="80000"/>
              </a:lnSpc>
              <a:buFontTx/>
              <a:buNone/>
            </a:pPr>
            <a:r>
              <a:rPr lang="en-GB" sz="1800" dirty="0">
                <a:latin typeface="Courier New" pitchFamily="49" charset="0"/>
              </a:rPr>
              <a:t>    </a:t>
            </a:r>
          </a:p>
          <a:p>
            <a:pPr>
              <a:lnSpc>
                <a:spcPct val="80000"/>
              </a:lnSpc>
              <a:buFontTx/>
              <a:buNone/>
            </a:pPr>
            <a:r>
              <a:rPr lang="en-GB" sz="1800" dirty="0">
                <a:latin typeface="Courier New" pitchFamily="49" charset="0"/>
              </a:rPr>
              <a:t>    </a:t>
            </a:r>
            <a:r>
              <a:rPr lang="en-GB" sz="1800" dirty="0" err="1">
                <a:latin typeface="Courier New" pitchFamily="49" charset="0"/>
              </a:rPr>
              <a:t>CardHolder</a:t>
            </a:r>
            <a:r>
              <a:rPr lang="en-GB" sz="1800" dirty="0">
                <a:latin typeface="Courier New" pitchFamily="49" charset="0"/>
              </a:rPr>
              <a:t>(Account </a:t>
            </a:r>
            <a:r>
              <a:rPr lang="en-GB" sz="1800" dirty="0" err="1">
                <a:latin typeface="Courier New" pitchFamily="49" charset="0"/>
              </a:rPr>
              <a:t>acc,String</a:t>
            </a:r>
            <a:r>
              <a:rPr lang="en-GB" sz="1800" dirty="0">
                <a:latin typeface="Courier New" pitchFamily="49" charset="0"/>
              </a:rPr>
              <a:t> n){</a:t>
            </a:r>
          </a:p>
          <a:p>
            <a:pPr>
              <a:lnSpc>
                <a:spcPct val="80000"/>
              </a:lnSpc>
              <a:buFontTx/>
              <a:buNone/>
            </a:pPr>
            <a:r>
              <a:rPr lang="en-GB" sz="1800" dirty="0">
                <a:latin typeface="Courier New" pitchFamily="49" charset="0"/>
              </a:rPr>
              <a:t>        name=n;</a:t>
            </a:r>
          </a:p>
          <a:p>
            <a:pPr>
              <a:lnSpc>
                <a:spcPct val="80000"/>
              </a:lnSpc>
              <a:buFontTx/>
              <a:buNone/>
            </a:pPr>
            <a:r>
              <a:rPr lang="en-GB" sz="1800" dirty="0">
                <a:latin typeface="Courier New" pitchFamily="49" charset="0"/>
              </a:rPr>
              <a:t>        </a:t>
            </a:r>
            <a:r>
              <a:rPr lang="en-GB" sz="1800" dirty="0" err="1">
                <a:latin typeface="Courier New" pitchFamily="49" charset="0"/>
              </a:rPr>
              <a:t>this.acc</a:t>
            </a:r>
            <a:r>
              <a:rPr lang="en-GB" sz="1800" dirty="0">
                <a:latin typeface="Courier New" pitchFamily="49" charset="0"/>
              </a:rPr>
              <a:t>=</a:t>
            </a:r>
            <a:r>
              <a:rPr lang="en-GB" sz="1800" dirty="0" err="1">
                <a:latin typeface="Courier New" pitchFamily="49" charset="0"/>
              </a:rPr>
              <a:t>acc</a:t>
            </a:r>
            <a:r>
              <a:rPr lang="en-GB" sz="1800" dirty="0">
                <a:latin typeface="Courier New" pitchFamily="49" charset="0"/>
              </a:rPr>
              <a:t>;</a:t>
            </a:r>
          </a:p>
          <a:p>
            <a:pPr>
              <a:lnSpc>
                <a:spcPct val="80000"/>
              </a:lnSpc>
              <a:buFontTx/>
              <a:buNone/>
            </a:pPr>
            <a:r>
              <a:rPr lang="en-GB" sz="1800" dirty="0">
                <a:latin typeface="Courier New" pitchFamily="49" charset="0"/>
              </a:rPr>
              <a:t>    }</a:t>
            </a:r>
          </a:p>
          <a:p>
            <a:pPr>
              <a:lnSpc>
                <a:spcPct val="80000"/>
              </a:lnSpc>
              <a:buFontTx/>
              <a:buNone/>
            </a:pPr>
            <a:r>
              <a:rPr lang="en-GB" sz="1800" dirty="0">
                <a:latin typeface="Courier New" pitchFamily="49" charset="0"/>
              </a:rPr>
              <a:t>    </a:t>
            </a:r>
          </a:p>
          <a:p>
            <a:pPr>
              <a:lnSpc>
                <a:spcPct val="80000"/>
              </a:lnSpc>
              <a:buFontTx/>
              <a:buNone/>
            </a:pPr>
            <a:r>
              <a:rPr lang="en-GB" sz="1800" dirty="0">
                <a:latin typeface="Courier New" pitchFamily="49" charset="0"/>
              </a:rPr>
              <a:t>    public void run(){</a:t>
            </a:r>
          </a:p>
          <a:p>
            <a:pPr>
              <a:lnSpc>
                <a:spcPct val="80000"/>
              </a:lnSpc>
              <a:buFontTx/>
              <a:buNone/>
            </a:pPr>
            <a:r>
              <a:rPr lang="en-GB" sz="1800" dirty="0">
                <a:latin typeface="Courier New" pitchFamily="49" charset="0"/>
              </a:rPr>
              <a:t>        for (</a:t>
            </a:r>
            <a:r>
              <a:rPr lang="en-GB" sz="1800" dirty="0" err="1">
                <a:latin typeface="Courier New" pitchFamily="49" charset="0"/>
              </a:rPr>
              <a:t>int</a:t>
            </a:r>
            <a:r>
              <a:rPr lang="en-GB" sz="1800" dirty="0">
                <a:latin typeface="Courier New" pitchFamily="49" charset="0"/>
              </a:rPr>
              <a:t> </a:t>
            </a:r>
            <a:r>
              <a:rPr lang="en-GB" sz="1800" dirty="0" err="1">
                <a:latin typeface="Courier New" pitchFamily="49" charset="0"/>
              </a:rPr>
              <a:t>i</a:t>
            </a:r>
            <a:r>
              <a:rPr lang="en-GB" sz="1800" dirty="0">
                <a:latin typeface="Courier New" pitchFamily="49" charset="0"/>
              </a:rPr>
              <a:t> = 0; </a:t>
            </a:r>
            <a:r>
              <a:rPr lang="en-GB" sz="1800" dirty="0" err="1">
                <a:latin typeface="Courier New" pitchFamily="49" charset="0"/>
              </a:rPr>
              <a:t>i</a:t>
            </a:r>
            <a:r>
              <a:rPr lang="en-GB" sz="1800" dirty="0">
                <a:latin typeface="Courier New" pitchFamily="49" charset="0"/>
              </a:rPr>
              <a:t> &lt; 5; </a:t>
            </a:r>
            <a:r>
              <a:rPr lang="en-GB" sz="1800" dirty="0" err="1">
                <a:latin typeface="Courier New" pitchFamily="49" charset="0"/>
              </a:rPr>
              <a:t>i</a:t>
            </a:r>
            <a:r>
              <a:rPr lang="en-GB" sz="1800" dirty="0">
                <a:latin typeface="Courier New" pitchFamily="49" charset="0"/>
              </a:rPr>
              <a:t>++) {</a:t>
            </a:r>
          </a:p>
          <a:p>
            <a:pPr>
              <a:lnSpc>
                <a:spcPct val="80000"/>
              </a:lnSpc>
              <a:buFontTx/>
              <a:buNone/>
            </a:pPr>
            <a:r>
              <a:rPr lang="en-GB" sz="1800" dirty="0">
                <a:latin typeface="Courier New" pitchFamily="49" charset="0"/>
              </a:rPr>
              <a:t>            </a:t>
            </a:r>
            <a:r>
              <a:rPr lang="en-GB" sz="1800" dirty="0" err="1">
                <a:latin typeface="Courier New" pitchFamily="49" charset="0"/>
              </a:rPr>
              <a:t>acc.deposite</a:t>
            </a:r>
            <a:r>
              <a:rPr lang="en-GB" sz="1800" dirty="0">
                <a:latin typeface="Courier New" pitchFamily="49" charset="0"/>
              </a:rPr>
              <a:t>(10, name);</a:t>
            </a:r>
          </a:p>
          <a:p>
            <a:pPr>
              <a:lnSpc>
                <a:spcPct val="80000"/>
              </a:lnSpc>
              <a:buFontTx/>
              <a:buNone/>
            </a:pPr>
            <a:r>
              <a:rPr lang="en-GB" sz="1800" dirty="0">
                <a:latin typeface="Courier New" pitchFamily="49" charset="0"/>
              </a:rPr>
              <a:t>        }</a:t>
            </a:r>
          </a:p>
          <a:p>
            <a:pPr>
              <a:lnSpc>
                <a:spcPct val="80000"/>
              </a:lnSpc>
              <a:buFontTx/>
              <a:buNone/>
            </a:pPr>
            <a:r>
              <a:rPr lang="en-GB" sz="1800" dirty="0">
                <a:latin typeface="Courier New" pitchFamily="49" charset="0"/>
              </a:rPr>
              <a:t>    </a:t>
            </a:r>
            <a:r>
              <a:rPr lang="en-GB" sz="1800" dirty="0" smtClean="0">
                <a:latin typeface="Courier New" pitchFamily="49" charset="0"/>
              </a:rPr>
              <a:t>}    </a:t>
            </a:r>
            <a:endParaRPr lang="en-GB" sz="1800" dirty="0">
              <a:latin typeface="Courier New" pitchFamily="49" charset="0"/>
            </a:endParaRPr>
          </a:p>
          <a:p>
            <a:pPr>
              <a:lnSpc>
                <a:spcPct val="80000"/>
              </a:lnSpc>
              <a:buFontTx/>
              <a:buNone/>
            </a:pPr>
            <a:r>
              <a:rPr lang="en-GB" sz="1800" dirty="0">
                <a:latin typeface="Courier New" pitchFamily="49" charset="0"/>
              </a:rPr>
              <a:t>}</a:t>
            </a:r>
            <a:endParaRPr lang="en-US" sz="1800" dirty="0" smtClean="0">
              <a:latin typeface="Courier New" pitchFamily="49" charset="0"/>
            </a:endParaRPr>
          </a:p>
        </p:txBody>
      </p:sp>
      <p:sp>
        <p:nvSpPr>
          <p:cNvPr id="8" name="Date Placeholder 7"/>
          <p:cNvSpPr>
            <a:spLocks noGrp="1"/>
          </p:cNvSpPr>
          <p:nvPr>
            <p:ph type="dt" sz="half" idx="10"/>
          </p:nvPr>
        </p:nvSpPr>
        <p:spPr/>
        <p:txBody>
          <a:bodyPr/>
          <a:lstStyle/>
          <a:p>
            <a:fld id="{01D6CF74-C86B-4A0D-93AF-6451BA80EB6E}"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317905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solidFill>
            <a:schemeClr val="bg1">
              <a:lumMod val="95000"/>
            </a:schemeClr>
          </a:solidFill>
        </p:spPr>
        <p:txBody>
          <a:bodyPr>
            <a:normAutofit fontScale="90000"/>
          </a:bodyPr>
          <a:lstStyle/>
          <a:p>
            <a:r>
              <a:rPr lang="en-GB" dirty="0"/>
              <a:t>An example that may cause data </a:t>
            </a:r>
            <a:r>
              <a:rPr lang="en-GB" dirty="0" smtClean="0"/>
              <a:t>corruption – the main method</a:t>
            </a:r>
            <a:endParaRPr lang="en-US" sz="4000" dirty="0" smtClean="0"/>
          </a:p>
        </p:txBody>
      </p:sp>
      <p:sp>
        <p:nvSpPr>
          <p:cNvPr id="29699" name="Rectangle 3"/>
          <p:cNvSpPr>
            <a:spLocks noGrp="1" noChangeArrowheads="1"/>
          </p:cNvSpPr>
          <p:nvPr>
            <p:ph type="body" idx="1"/>
          </p:nvPr>
        </p:nvSpPr>
        <p:spPr/>
        <p:txBody>
          <a:bodyPr/>
          <a:lstStyle/>
          <a:p>
            <a:pPr>
              <a:lnSpc>
                <a:spcPct val="80000"/>
              </a:lnSpc>
              <a:buFontTx/>
              <a:buNone/>
            </a:pPr>
            <a:endParaRPr lang="en-GB" sz="1800" dirty="0" smtClean="0">
              <a:latin typeface="Courier New" pitchFamily="49" charset="0"/>
            </a:endParaRPr>
          </a:p>
          <a:p>
            <a:pPr>
              <a:lnSpc>
                <a:spcPct val="80000"/>
              </a:lnSpc>
              <a:buFontTx/>
              <a:buNone/>
            </a:pPr>
            <a:r>
              <a:rPr lang="en-GB" sz="1800" dirty="0" smtClean="0">
                <a:latin typeface="Courier New" pitchFamily="49" charset="0"/>
              </a:rPr>
              <a:t>class </a:t>
            </a:r>
            <a:r>
              <a:rPr lang="en-GB" sz="1800" dirty="0" err="1" smtClean="0">
                <a:latin typeface="Courier New" pitchFamily="49" charset="0"/>
              </a:rPr>
              <a:t>FamilyAccount</a:t>
            </a:r>
            <a:r>
              <a:rPr lang="en-GB" sz="1800" dirty="0" smtClean="0">
                <a:latin typeface="Courier New" pitchFamily="49" charset="0"/>
              </a:rPr>
              <a:t> {</a:t>
            </a:r>
          </a:p>
          <a:p>
            <a:pPr>
              <a:lnSpc>
                <a:spcPct val="80000"/>
              </a:lnSpc>
              <a:buFontTx/>
              <a:buNone/>
            </a:pPr>
            <a:r>
              <a:rPr lang="en-GB" sz="1800" dirty="0" smtClean="0">
                <a:latin typeface="Courier New" pitchFamily="49" charset="0"/>
              </a:rPr>
              <a:t> </a:t>
            </a:r>
          </a:p>
          <a:p>
            <a:pPr>
              <a:lnSpc>
                <a:spcPct val="80000"/>
              </a:lnSpc>
              <a:buFontTx/>
              <a:buNone/>
            </a:pPr>
            <a:r>
              <a:rPr lang="en-GB" sz="1800" dirty="0" smtClean="0">
                <a:latin typeface="Courier New" pitchFamily="49" charset="0"/>
              </a:rPr>
              <a:t>  public static void main(String [] </a:t>
            </a:r>
            <a:r>
              <a:rPr lang="en-GB" sz="1800" dirty="0" err="1" smtClean="0">
                <a:latin typeface="Courier New" pitchFamily="49" charset="0"/>
              </a:rPr>
              <a:t>args</a:t>
            </a:r>
            <a:r>
              <a:rPr lang="en-GB" sz="1800" dirty="0" smtClean="0">
                <a:latin typeface="Courier New" pitchFamily="49" charset="0"/>
              </a:rPr>
              <a:t>) {</a:t>
            </a:r>
          </a:p>
          <a:p>
            <a:pPr>
              <a:lnSpc>
                <a:spcPct val="80000"/>
              </a:lnSpc>
              <a:buFontTx/>
              <a:buNone/>
            </a:pPr>
            <a:r>
              <a:rPr lang="en-GB" sz="1800" dirty="0" smtClean="0">
                <a:latin typeface="Courier New" pitchFamily="49" charset="0"/>
              </a:rPr>
              <a:t>    Account </a:t>
            </a:r>
            <a:r>
              <a:rPr lang="en-GB" sz="1800" dirty="0" err="1" smtClean="0">
                <a:latin typeface="Courier New" pitchFamily="49" charset="0"/>
              </a:rPr>
              <a:t>ourAccount</a:t>
            </a:r>
            <a:r>
              <a:rPr lang="en-GB" sz="1800" dirty="0" smtClean="0">
                <a:latin typeface="Courier New" pitchFamily="49" charset="0"/>
              </a:rPr>
              <a:t>=new Account();</a:t>
            </a:r>
          </a:p>
          <a:p>
            <a:pPr>
              <a:lnSpc>
                <a:spcPct val="80000"/>
              </a:lnSpc>
              <a:buFontTx/>
              <a:buNone/>
            </a:pPr>
            <a:r>
              <a:rPr lang="en-GB" sz="1800" dirty="0" smtClean="0">
                <a:latin typeface="Courier New" pitchFamily="49" charset="0"/>
              </a:rPr>
              <a:t>    </a:t>
            </a:r>
            <a:r>
              <a:rPr lang="en-GB" sz="1800" dirty="0" err="1" smtClean="0">
                <a:latin typeface="Courier New" pitchFamily="49" charset="0"/>
              </a:rPr>
              <a:t>CardHolder</a:t>
            </a:r>
            <a:r>
              <a:rPr lang="en-GB" sz="1800" dirty="0" smtClean="0">
                <a:latin typeface="Courier New" pitchFamily="49" charset="0"/>
              </a:rPr>
              <a:t> c1 = new </a:t>
            </a:r>
            <a:r>
              <a:rPr lang="en-GB" sz="1800" dirty="0" err="1" smtClean="0">
                <a:latin typeface="Courier New" pitchFamily="49" charset="0"/>
              </a:rPr>
              <a:t>CardHolder</a:t>
            </a:r>
            <a:r>
              <a:rPr lang="en-GB" sz="1800" dirty="0" smtClean="0">
                <a:latin typeface="Courier New" pitchFamily="49" charset="0"/>
              </a:rPr>
              <a:t>(</a:t>
            </a:r>
            <a:r>
              <a:rPr lang="en-GB" sz="1800" dirty="0" err="1" smtClean="0">
                <a:latin typeface="Courier New" pitchFamily="49" charset="0"/>
              </a:rPr>
              <a:t>ourAccount</a:t>
            </a:r>
            <a:r>
              <a:rPr lang="en-GB" sz="1800" dirty="0" smtClean="0">
                <a:latin typeface="Courier New" pitchFamily="49" charset="0"/>
              </a:rPr>
              <a:t>,“John");</a:t>
            </a:r>
          </a:p>
          <a:p>
            <a:pPr>
              <a:lnSpc>
                <a:spcPct val="80000"/>
              </a:lnSpc>
              <a:buFontTx/>
              <a:buNone/>
            </a:pPr>
            <a:r>
              <a:rPr lang="en-GB" sz="1800" dirty="0" smtClean="0">
                <a:latin typeface="Courier New" pitchFamily="49" charset="0"/>
              </a:rPr>
              <a:t>    </a:t>
            </a:r>
            <a:r>
              <a:rPr lang="en-GB" sz="1800" dirty="0" err="1" smtClean="0">
                <a:latin typeface="Courier New" pitchFamily="49" charset="0"/>
              </a:rPr>
              <a:t>CardHolder</a:t>
            </a:r>
            <a:r>
              <a:rPr lang="en-GB" sz="1800" dirty="0" smtClean="0">
                <a:latin typeface="Courier New" pitchFamily="49" charset="0"/>
              </a:rPr>
              <a:t> c2 = new </a:t>
            </a:r>
            <a:r>
              <a:rPr lang="en-GB" sz="1800" dirty="0" err="1" smtClean="0">
                <a:latin typeface="Courier New" pitchFamily="49" charset="0"/>
              </a:rPr>
              <a:t>CardHolder</a:t>
            </a:r>
            <a:r>
              <a:rPr lang="en-GB" sz="1800" dirty="0" smtClean="0">
                <a:latin typeface="Courier New" pitchFamily="49" charset="0"/>
              </a:rPr>
              <a:t>(</a:t>
            </a:r>
            <a:r>
              <a:rPr lang="en-GB" sz="1800" dirty="0" err="1" smtClean="0">
                <a:latin typeface="Courier New" pitchFamily="49" charset="0"/>
              </a:rPr>
              <a:t>ourAccount</a:t>
            </a:r>
            <a:r>
              <a:rPr lang="en-GB" sz="1800" dirty="0" smtClean="0">
                <a:latin typeface="Courier New" pitchFamily="49" charset="0"/>
              </a:rPr>
              <a:t>,"Kate");</a:t>
            </a:r>
          </a:p>
          <a:p>
            <a:pPr>
              <a:lnSpc>
                <a:spcPct val="80000"/>
              </a:lnSpc>
              <a:buFontTx/>
              <a:buNone/>
            </a:pPr>
            <a:r>
              <a:rPr lang="en-GB" sz="1800" dirty="0" smtClean="0">
                <a:latin typeface="Courier New" pitchFamily="49" charset="0"/>
              </a:rPr>
              <a:t>    </a:t>
            </a:r>
          </a:p>
          <a:p>
            <a:pPr>
              <a:lnSpc>
                <a:spcPct val="80000"/>
              </a:lnSpc>
              <a:buFontTx/>
              <a:buNone/>
            </a:pPr>
            <a:r>
              <a:rPr lang="en-GB" sz="1800" dirty="0" smtClean="0">
                <a:latin typeface="Courier New" pitchFamily="49" charset="0"/>
              </a:rPr>
              <a:t>    (new Thread(c1)).start();</a:t>
            </a:r>
          </a:p>
          <a:p>
            <a:pPr>
              <a:lnSpc>
                <a:spcPct val="80000"/>
              </a:lnSpc>
              <a:buFontTx/>
              <a:buNone/>
            </a:pPr>
            <a:r>
              <a:rPr lang="en-GB" sz="1800" dirty="0" smtClean="0">
                <a:latin typeface="Courier New" pitchFamily="49" charset="0"/>
              </a:rPr>
              <a:t>    (new Thread(c2)).start();</a:t>
            </a:r>
          </a:p>
          <a:p>
            <a:pPr>
              <a:lnSpc>
                <a:spcPct val="80000"/>
              </a:lnSpc>
              <a:buFontTx/>
              <a:buNone/>
            </a:pPr>
            <a:r>
              <a:rPr lang="en-GB" sz="1800" dirty="0" smtClean="0">
                <a:latin typeface="Courier New" pitchFamily="49" charset="0"/>
              </a:rPr>
              <a:t>  }</a:t>
            </a:r>
          </a:p>
          <a:p>
            <a:pPr>
              <a:lnSpc>
                <a:spcPct val="80000"/>
              </a:lnSpc>
              <a:buFontTx/>
              <a:buNone/>
            </a:pPr>
            <a:r>
              <a:rPr lang="en-GB" sz="1800" dirty="0" smtClean="0">
                <a:latin typeface="Courier New" pitchFamily="49" charset="0"/>
              </a:rPr>
              <a:t>}//</a:t>
            </a:r>
            <a:r>
              <a:rPr lang="en-GB" sz="1800" dirty="0" err="1" smtClean="0">
                <a:latin typeface="Courier New" pitchFamily="49" charset="0"/>
              </a:rPr>
              <a:t>FamilyAccount</a:t>
            </a:r>
            <a:endParaRPr lang="en-GB" sz="1800" dirty="0" smtClean="0">
              <a:latin typeface="Courier New" pitchFamily="49" charset="0"/>
            </a:endParaRPr>
          </a:p>
          <a:p>
            <a:pPr>
              <a:lnSpc>
                <a:spcPct val="80000"/>
              </a:lnSpc>
              <a:buFontTx/>
              <a:buNone/>
            </a:pPr>
            <a:endParaRPr lang="en-US" sz="1800" dirty="0" smtClean="0">
              <a:latin typeface="Courier New" pitchFamily="49" charset="0"/>
            </a:endParaRPr>
          </a:p>
        </p:txBody>
      </p:sp>
      <p:sp>
        <p:nvSpPr>
          <p:cNvPr id="8" name="Date Placeholder 7"/>
          <p:cNvSpPr>
            <a:spLocks noGrp="1"/>
          </p:cNvSpPr>
          <p:nvPr>
            <p:ph type="dt" sz="half" idx="10"/>
          </p:nvPr>
        </p:nvSpPr>
        <p:spPr/>
        <p:txBody>
          <a:bodyPr/>
          <a:lstStyle/>
          <a:p>
            <a:fld id="{0E7D75A3-A400-4DB0-862A-E0516CDC0D16}"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082917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Line 4"/>
          <p:cNvSpPr>
            <a:spLocks noChangeShapeType="1"/>
          </p:cNvSpPr>
          <p:nvPr/>
        </p:nvSpPr>
        <p:spPr bwMode="auto">
          <a:xfrm>
            <a:off x="2484438" y="2133600"/>
            <a:ext cx="0" cy="316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29" name="Text Box 5"/>
          <p:cNvSpPr txBox="1">
            <a:spLocks noChangeArrowheads="1"/>
          </p:cNvSpPr>
          <p:nvPr/>
        </p:nvSpPr>
        <p:spPr bwMode="auto">
          <a:xfrm>
            <a:off x="2339975" y="1628775"/>
            <a:ext cx="40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sz="1800"/>
              <a:t>c1</a:t>
            </a:r>
          </a:p>
        </p:txBody>
      </p:sp>
      <p:sp>
        <p:nvSpPr>
          <p:cNvPr id="26630" name="Line 6"/>
          <p:cNvSpPr>
            <a:spLocks noChangeShapeType="1"/>
          </p:cNvSpPr>
          <p:nvPr/>
        </p:nvSpPr>
        <p:spPr bwMode="auto">
          <a:xfrm>
            <a:off x="6804025" y="2205038"/>
            <a:ext cx="0" cy="316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31" name="Text Box 7"/>
          <p:cNvSpPr txBox="1">
            <a:spLocks noChangeArrowheads="1"/>
          </p:cNvSpPr>
          <p:nvPr/>
        </p:nvSpPr>
        <p:spPr bwMode="auto">
          <a:xfrm>
            <a:off x="6588125" y="1628775"/>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sz="1800"/>
              <a:t>c2</a:t>
            </a:r>
          </a:p>
        </p:txBody>
      </p:sp>
      <p:sp>
        <p:nvSpPr>
          <p:cNvPr id="26632" name="Text Box 8"/>
          <p:cNvSpPr txBox="1">
            <a:spLocks noChangeArrowheads="1"/>
          </p:cNvSpPr>
          <p:nvPr/>
        </p:nvSpPr>
        <p:spPr bwMode="auto">
          <a:xfrm>
            <a:off x="2484438" y="2205038"/>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sz="1600" dirty="0"/>
              <a:t>deposit(10)</a:t>
            </a:r>
          </a:p>
        </p:txBody>
      </p:sp>
      <p:sp>
        <p:nvSpPr>
          <p:cNvPr id="26633" name="Text Box 10"/>
          <p:cNvSpPr txBox="1">
            <a:spLocks noChangeArrowheads="1"/>
          </p:cNvSpPr>
          <p:nvPr/>
        </p:nvSpPr>
        <p:spPr bwMode="auto">
          <a:xfrm>
            <a:off x="2484438" y="2997200"/>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sz="1600"/>
              <a:t>deposit(10)</a:t>
            </a:r>
          </a:p>
        </p:txBody>
      </p:sp>
      <p:sp>
        <p:nvSpPr>
          <p:cNvPr id="26634" name="Text Box 11"/>
          <p:cNvSpPr txBox="1">
            <a:spLocks noChangeArrowheads="1"/>
          </p:cNvSpPr>
          <p:nvPr/>
        </p:nvSpPr>
        <p:spPr bwMode="auto">
          <a:xfrm>
            <a:off x="2484438" y="3716338"/>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sz="1600"/>
              <a:t>deposit(10)</a:t>
            </a:r>
          </a:p>
        </p:txBody>
      </p:sp>
      <p:sp>
        <p:nvSpPr>
          <p:cNvPr id="26635" name="Text Box 12"/>
          <p:cNvSpPr txBox="1">
            <a:spLocks noChangeArrowheads="1"/>
          </p:cNvSpPr>
          <p:nvPr/>
        </p:nvSpPr>
        <p:spPr bwMode="auto">
          <a:xfrm>
            <a:off x="2484438" y="4365625"/>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sz="1600" dirty="0"/>
              <a:t>deposit(10)</a:t>
            </a:r>
          </a:p>
        </p:txBody>
      </p:sp>
      <p:sp>
        <p:nvSpPr>
          <p:cNvPr id="26636" name="Text Box 13"/>
          <p:cNvSpPr txBox="1">
            <a:spLocks noChangeArrowheads="1"/>
          </p:cNvSpPr>
          <p:nvPr/>
        </p:nvSpPr>
        <p:spPr bwMode="auto">
          <a:xfrm>
            <a:off x="5653088" y="2420938"/>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sz="1600"/>
              <a:t>deposit(10)</a:t>
            </a:r>
          </a:p>
        </p:txBody>
      </p:sp>
      <p:sp>
        <p:nvSpPr>
          <p:cNvPr id="26637" name="Text Box 14"/>
          <p:cNvSpPr txBox="1">
            <a:spLocks noChangeArrowheads="1"/>
          </p:cNvSpPr>
          <p:nvPr/>
        </p:nvSpPr>
        <p:spPr bwMode="auto">
          <a:xfrm>
            <a:off x="5653088" y="3213100"/>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sz="1600"/>
              <a:t>deposit(10)</a:t>
            </a:r>
          </a:p>
        </p:txBody>
      </p:sp>
      <p:sp>
        <p:nvSpPr>
          <p:cNvPr id="26638" name="Text Box 15"/>
          <p:cNvSpPr txBox="1">
            <a:spLocks noChangeArrowheads="1"/>
          </p:cNvSpPr>
          <p:nvPr/>
        </p:nvSpPr>
        <p:spPr bwMode="auto">
          <a:xfrm>
            <a:off x="5653088" y="3932238"/>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sz="1600"/>
              <a:t>deposit(10)</a:t>
            </a:r>
          </a:p>
        </p:txBody>
      </p:sp>
      <p:sp>
        <p:nvSpPr>
          <p:cNvPr id="26639" name="Text Box 16"/>
          <p:cNvSpPr txBox="1">
            <a:spLocks noChangeArrowheads="1"/>
          </p:cNvSpPr>
          <p:nvPr/>
        </p:nvSpPr>
        <p:spPr bwMode="auto">
          <a:xfrm>
            <a:off x="5653088" y="4581525"/>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sz="1600"/>
              <a:t>deposit(10)</a:t>
            </a:r>
          </a:p>
        </p:txBody>
      </p:sp>
      <p:sp>
        <p:nvSpPr>
          <p:cNvPr id="26640" name="Text Box 17"/>
          <p:cNvSpPr txBox="1">
            <a:spLocks noChangeArrowheads="1"/>
          </p:cNvSpPr>
          <p:nvPr/>
        </p:nvSpPr>
        <p:spPr bwMode="auto">
          <a:xfrm>
            <a:off x="4730750" y="2625725"/>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endParaRPr lang="en-GB"/>
          </a:p>
        </p:txBody>
      </p:sp>
      <p:sp>
        <p:nvSpPr>
          <p:cNvPr id="8" name="Date Placeholder 7"/>
          <p:cNvSpPr>
            <a:spLocks noGrp="1"/>
          </p:cNvSpPr>
          <p:nvPr>
            <p:ph type="dt" sz="half" idx="10"/>
          </p:nvPr>
        </p:nvSpPr>
        <p:spPr/>
        <p:txBody>
          <a:bodyPr/>
          <a:lstStyle/>
          <a:p>
            <a:fld id="{5FDD0BCA-39C6-4ABD-9D66-2BDF6A012B33}"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sp>
        <p:nvSpPr>
          <p:cNvPr id="20" name="Text Box 12"/>
          <p:cNvSpPr txBox="1">
            <a:spLocks noChangeArrowheads="1"/>
          </p:cNvSpPr>
          <p:nvPr/>
        </p:nvSpPr>
        <p:spPr bwMode="auto">
          <a:xfrm>
            <a:off x="2544990" y="4997904"/>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sz="1600" dirty="0"/>
              <a:t>deposit(10)</a:t>
            </a:r>
          </a:p>
        </p:txBody>
      </p:sp>
      <p:sp>
        <p:nvSpPr>
          <p:cNvPr id="21" name="Text Box 12"/>
          <p:cNvSpPr txBox="1">
            <a:spLocks noChangeArrowheads="1"/>
          </p:cNvSpPr>
          <p:nvPr/>
        </p:nvSpPr>
        <p:spPr bwMode="auto">
          <a:xfrm>
            <a:off x="5709784" y="5065034"/>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sz="1600" dirty="0"/>
              <a:t>deposit(10)</a:t>
            </a:r>
          </a:p>
        </p:txBody>
      </p:sp>
      <p:sp>
        <p:nvSpPr>
          <p:cNvPr id="2" name="TextBox 1"/>
          <p:cNvSpPr txBox="1"/>
          <p:nvPr/>
        </p:nvSpPr>
        <p:spPr>
          <a:xfrm>
            <a:off x="914400" y="457200"/>
            <a:ext cx="7162800" cy="646331"/>
          </a:xfrm>
          <a:prstGeom prst="rect">
            <a:avLst/>
          </a:prstGeom>
          <a:solidFill>
            <a:schemeClr val="bg1">
              <a:lumMod val="95000"/>
            </a:schemeClr>
          </a:solidFill>
        </p:spPr>
        <p:txBody>
          <a:bodyPr wrap="square" rtlCol="0">
            <a:spAutoFit/>
          </a:bodyPr>
          <a:lstStyle/>
          <a:p>
            <a:r>
              <a:rPr lang="en-GB" sz="3600" dirty="0">
                <a:solidFill>
                  <a:schemeClr val="tx2"/>
                </a:solidFill>
                <a:latin typeface="+mj-lt"/>
                <a:ea typeface="+mj-ea"/>
                <a:cs typeface="+mj-cs"/>
              </a:rPr>
              <a:t>Expected behaviour</a:t>
            </a:r>
          </a:p>
        </p:txBody>
      </p:sp>
    </p:spTree>
    <p:extLst>
      <p:ext uri="{BB962C8B-B14F-4D97-AF65-F5344CB8AC3E}">
        <p14:creationId xmlns:p14="http://schemas.microsoft.com/office/powerpoint/2010/main" val="249941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solidFill>
            <a:schemeClr val="bg1">
              <a:lumMod val="95000"/>
            </a:schemeClr>
          </a:solidFill>
        </p:spPr>
        <p:txBody>
          <a:bodyPr>
            <a:normAutofit fontScale="90000"/>
          </a:bodyPr>
          <a:lstStyle/>
          <a:p>
            <a:r>
              <a:rPr lang="en-GB" sz="4000" dirty="0" smtClean="0"/>
              <a:t>Expected output from </a:t>
            </a:r>
            <a:r>
              <a:rPr lang="en-GB" sz="4000" dirty="0" err="1" smtClean="0"/>
              <a:t>FamilyAccount</a:t>
            </a:r>
            <a:endParaRPr lang="en-US" sz="4000" dirty="0" smtClean="0"/>
          </a:p>
        </p:txBody>
      </p:sp>
      <p:sp>
        <p:nvSpPr>
          <p:cNvPr id="30723" name="Rectangle 3"/>
          <p:cNvSpPr>
            <a:spLocks noGrp="1" noChangeArrowheads="1"/>
          </p:cNvSpPr>
          <p:nvPr>
            <p:ph type="body" idx="1"/>
          </p:nvPr>
        </p:nvSpPr>
        <p:spPr>
          <a:xfrm>
            <a:off x="914400" y="1447800"/>
            <a:ext cx="7772400" cy="4724400"/>
          </a:xfrm>
        </p:spPr>
        <p:txBody>
          <a:bodyPr>
            <a:normAutofit fontScale="70000" lnSpcReduction="20000"/>
          </a:bodyPr>
          <a:lstStyle/>
          <a:p>
            <a:pPr marL="0" indent="0">
              <a:buNone/>
            </a:pPr>
            <a:r>
              <a:rPr lang="en-GB" sz="2800" dirty="0" smtClean="0"/>
              <a:t>The result should be:</a:t>
            </a:r>
          </a:p>
          <a:p>
            <a:pPr marL="0" indent="0">
              <a:buNone/>
            </a:pPr>
            <a:endParaRPr lang="en-GB" sz="2800" dirty="0" smtClean="0"/>
          </a:p>
          <a:p>
            <a:pPr lvl="2">
              <a:buFontTx/>
              <a:buNone/>
            </a:pPr>
            <a:r>
              <a:rPr lang="en-GB" sz="2600" dirty="0"/>
              <a:t>John: </a:t>
            </a:r>
            <a:r>
              <a:rPr lang="en-GB" sz="2600" dirty="0" err="1"/>
              <a:t>tmp</a:t>
            </a:r>
            <a:r>
              <a:rPr lang="en-GB" sz="2600" dirty="0"/>
              <a:t>(current balance)=0</a:t>
            </a:r>
          </a:p>
          <a:p>
            <a:pPr lvl="2">
              <a:buFontTx/>
              <a:buNone/>
            </a:pPr>
            <a:r>
              <a:rPr lang="en-GB" sz="2600" dirty="0"/>
              <a:t>John balance is 10</a:t>
            </a:r>
          </a:p>
          <a:p>
            <a:pPr lvl="2">
              <a:buFontTx/>
              <a:buNone/>
            </a:pPr>
            <a:r>
              <a:rPr lang="en-GB" sz="2600" dirty="0" smtClean="0"/>
              <a:t>Kate: </a:t>
            </a:r>
            <a:r>
              <a:rPr lang="en-GB" sz="2600" dirty="0" err="1"/>
              <a:t>tmp</a:t>
            </a:r>
            <a:r>
              <a:rPr lang="en-GB" sz="2600" dirty="0"/>
              <a:t>(current balance)=10</a:t>
            </a:r>
          </a:p>
          <a:p>
            <a:pPr lvl="2">
              <a:buFontTx/>
              <a:buNone/>
            </a:pPr>
            <a:r>
              <a:rPr lang="en-GB" sz="2600" dirty="0" smtClean="0"/>
              <a:t>Kate balance </a:t>
            </a:r>
            <a:r>
              <a:rPr lang="en-GB" sz="2600" dirty="0"/>
              <a:t>is 20</a:t>
            </a:r>
          </a:p>
          <a:p>
            <a:pPr lvl="2">
              <a:buFontTx/>
              <a:buNone/>
            </a:pPr>
            <a:r>
              <a:rPr lang="en-GB" sz="2600" dirty="0" smtClean="0"/>
              <a:t>……</a:t>
            </a:r>
            <a:endParaRPr lang="en-GB" sz="2600" dirty="0"/>
          </a:p>
          <a:p>
            <a:pPr lvl="2">
              <a:buFontTx/>
              <a:buNone/>
            </a:pPr>
            <a:r>
              <a:rPr lang="en-GB" sz="2600" dirty="0" smtClean="0"/>
              <a:t>John: </a:t>
            </a:r>
            <a:r>
              <a:rPr lang="en-GB" sz="2600" dirty="0" err="1"/>
              <a:t>tmp</a:t>
            </a:r>
            <a:r>
              <a:rPr lang="en-GB" sz="2600" dirty="0"/>
              <a:t>(current balance)=70</a:t>
            </a:r>
          </a:p>
          <a:p>
            <a:pPr lvl="2">
              <a:buFontTx/>
              <a:buNone/>
            </a:pPr>
            <a:r>
              <a:rPr lang="en-GB" sz="2600" dirty="0" smtClean="0"/>
              <a:t>John balance </a:t>
            </a:r>
            <a:r>
              <a:rPr lang="en-GB" sz="2600" dirty="0"/>
              <a:t>is 80</a:t>
            </a:r>
          </a:p>
          <a:p>
            <a:pPr lvl="2">
              <a:buFontTx/>
              <a:buNone/>
            </a:pPr>
            <a:r>
              <a:rPr lang="en-GB" sz="2600" dirty="0"/>
              <a:t>Kate: </a:t>
            </a:r>
            <a:r>
              <a:rPr lang="en-GB" sz="2600" dirty="0" err="1"/>
              <a:t>tmp</a:t>
            </a:r>
            <a:r>
              <a:rPr lang="en-GB" sz="2600" dirty="0"/>
              <a:t>(current balance)=80</a:t>
            </a:r>
          </a:p>
          <a:p>
            <a:pPr lvl="2">
              <a:buFontTx/>
              <a:buNone/>
            </a:pPr>
            <a:r>
              <a:rPr lang="en-GB" sz="2600" dirty="0"/>
              <a:t>Kate balance is 90</a:t>
            </a:r>
          </a:p>
          <a:p>
            <a:pPr lvl="2">
              <a:buFontTx/>
              <a:buNone/>
            </a:pPr>
            <a:r>
              <a:rPr lang="en-GB" sz="2600" dirty="0"/>
              <a:t>John: </a:t>
            </a:r>
            <a:r>
              <a:rPr lang="en-GB" sz="2600" dirty="0" err="1"/>
              <a:t>tmp</a:t>
            </a:r>
            <a:r>
              <a:rPr lang="en-GB" sz="2600" dirty="0"/>
              <a:t>(current balance)=90</a:t>
            </a:r>
          </a:p>
          <a:p>
            <a:pPr lvl="2">
              <a:buFontTx/>
              <a:buNone/>
            </a:pPr>
            <a:r>
              <a:rPr lang="en-GB" sz="2600" dirty="0"/>
              <a:t>John balance is </a:t>
            </a:r>
            <a:r>
              <a:rPr lang="en-GB" sz="2600" dirty="0" smtClean="0"/>
              <a:t>100</a:t>
            </a:r>
          </a:p>
          <a:p>
            <a:pPr lvl="1">
              <a:buFontTx/>
              <a:buNone/>
            </a:pPr>
            <a:endParaRPr lang="en-GB" sz="2800" dirty="0"/>
          </a:p>
          <a:p>
            <a:pPr>
              <a:buFontTx/>
              <a:buNone/>
            </a:pPr>
            <a:r>
              <a:rPr lang="en-GB" sz="3400" dirty="0" smtClean="0"/>
              <a:t>But</a:t>
            </a:r>
            <a:r>
              <a:rPr lang="en-US" sz="3400" dirty="0" smtClean="0"/>
              <a:t> a shared resource, i.e. the balance in the Account, may be corrupted if it is accessed simultaneously by multiple threads</a:t>
            </a:r>
          </a:p>
        </p:txBody>
      </p:sp>
      <p:sp>
        <p:nvSpPr>
          <p:cNvPr id="8" name="Date Placeholder 7"/>
          <p:cNvSpPr>
            <a:spLocks noGrp="1"/>
          </p:cNvSpPr>
          <p:nvPr>
            <p:ph type="dt" sz="half" idx="10"/>
          </p:nvPr>
        </p:nvSpPr>
        <p:spPr/>
        <p:txBody>
          <a:bodyPr/>
          <a:lstStyle/>
          <a:p>
            <a:fld id="{8ADFC69C-73EB-438B-9161-B2E3FA2A4B2D}"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354329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a:t>Threads </a:t>
            </a:r>
            <a:r>
              <a:rPr lang="en-US" dirty="0" smtClean="0"/>
              <a:t>sharing a single CPU</a:t>
            </a:r>
            <a:endParaRPr lang="en-GB"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76300" y="1877980"/>
            <a:ext cx="7772400" cy="3847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5"/>
          <p:cNvSpPr txBox="1">
            <a:spLocks noChangeArrowheads="1"/>
          </p:cNvSpPr>
          <p:nvPr/>
        </p:nvSpPr>
        <p:spPr bwMode="auto">
          <a:xfrm>
            <a:off x="1219200" y="1905000"/>
            <a:ext cx="16764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600" dirty="0"/>
              <a:t>Multiple threads on multiple CPUs</a:t>
            </a:r>
          </a:p>
        </p:txBody>
      </p:sp>
      <p:sp>
        <p:nvSpPr>
          <p:cNvPr id="9" name="Text Box 6"/>
          <p:cNvSpPr txBox="1">
            <a:spLocks noChangeArrowheads="1"/>
          </p:cNvSpPr>
          <p:nvPr/>
        </p:nvSpPr>
        <p:spPr bwMode="auto">
          <a:xfrm>
            <a:off x="1104900" y="3810000"/>
            <a:ext cx="19050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600" dirty="0"/>
              <a:t>Multiple threads sharing a single CPU</a:t>
            </a:r>
          </a:p>
        </p:txBody>
      </p:sp>
      <p:sp>
        <p:nvSpPr>
          <p:cNvPr id="12" name="Date Placeholder 11"/>
          <p:cNvSpPr>
            <a:spLocks noGrp="1"/>
          </p:cNvSpPr>
          <p:nvPr>
            <p:ph type="dt" sz="half" idx="10"/>
          </p:nvPr>
        </p:nvSpPr>
        <p:spPr/>
        <p:txBody>
          <a:bodyPr/>
          <a:lstStyle/>
          <a:p>
            <a:fld id="{C6059B29-6298-4899-B3E5-95CFBCA69A6A}" type="datetime3">
              <a:rPr lang="en-US" smtClean="0"/>
              <a:t>13 September 2016</a:t>
            </a:fld>
            <a:endParaRPr lang="en-US"/>
          </a:p>
        </p:txBody>
      </p:sp>
      <p:sp>
        <p:nvSpPr>
          <p:cNvPr id="13" name="Footer Placeholder 12"/>
          <p:cNvSpPr>
            <a:spLocks noGrp="1"/>
          </p:cNvSpPr>
          <p:nvPr>
            <p:ph type="ftr" sz="quarter" idx="11"/>
          </p:nvPr>
        </p:nvSpPr>
        <p:spPr/>
        <p:txBody>
          <a:bodyPr/>
          <a:lstStyle/>
          <a:p>
            <a:r>
              <a:rPr lang="en-US" smtClean="0"/>
              <a:t>UFCFB6-30-2 OOSD</a:t>
            </a:r>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4434023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3912</TotalTime>
  <Words>2974</Words>
  <Application>Microsoft Macintosh PowerPoint</Application>
  <PresentationFormat>On-screen Show (4:3)</PresentationFormat>
  <Paragraphs>567</Paragraphs>
  <Slides>36</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Calibri</vt:lpstr>
      <vt:lpstr>Consolas</vt:lpstr>
      <vt:lpstr>Courier</vt:lpstr>
      <vt:lpstr>Courier New</vt:lpstr>
      <vt:lpstr>Franklin Gothic Book</vt:lpstr>
      <vt:lpstr>Monotype Sorts</vt:lpstr>
      <vt:lpstr>Perpetua</vt:lpstr>
      <vt:lpstr>Times New Roman</vt:lpstr>
      <vt:lpstr>Wingdings 2</vt:lpstr>
      <vt:lpstr>Arial</vt:lpstr>
      <vt:lpstr>Equity</vt:lpstr>
      <vt:lpstr>UFCFB6-30-2 Object-oriented Software Development</vt:lpstr>
      <vt:lpstr>Outline</vt:lpstr>
      <vt:lpstr>An example that may cause data corruption</vt:lpstr>
      <vt:lpstr>An example that may cause data corruption – Account class</vt:lpstr>
      <vt:lpstr>An example that may cause data corruption – CardHolder thread class</vt:lpstr>
      <vt:lpstr>An example that may cause data corruption – the main method</vt:lpstr>
      <vt:lpstr>PowerPoint Presentation</vt:lpstr>
      <vt:lpstr>Expected output from FamilyAccount</vt:lpstr>
      <vt:lpstr>Threads sharing a single CPU</vt:lpstr>
      <vt:lpstr>Threads different CPUs with their caches</vt:lpstr>
      <vt:lpstr>Problem scenario</vt:lpstr>
      <vt:lpstr>An example that may cause data corruption – Account class</vt:lpstr>
      <vt:lpstr>Possible output from the FamilyAccount program:</vt:lpstr>
      <vt:lpstr>Thread Synchronization</vt:lpstr>
      <vt:lpstr>Critical Region and Race condition</vt:lpstr>
      <vt:lpstr>Protecting shared data using synchronized method</vt:lpstr>
      <vt:lpstr>Deposit as a Synchronized method</vt:lpstr>
      <vt:lpstr>synchronized method in Account</vt:lpstr>
      <vt:lpstr>Synchronizing Instance Methods and Static Methods (skip)</vt:lpstr>
      <vt:lpstr>Synchronizing Methods</vt:lpstr>
      <vt:lpstr>Possible output from FamilyAccount (with synchronized method)</vt:lpstr>
      <vt:lpstr> Synchronizing Statements </vt:lpstr>
      <vt:lpstr> Synchronizing Statements vs. Methods</vt:lpstr>
      <vt:lpstr>Synchronized statements</vt:lpstr>
      <vt:lpstr>Volatile Variables</vt:lpstr>
      <vt:lpstr>Atomic Variables</vt:lpstr>
      <vt:lpstr>Deadlock</vt:lpstr>
      <vt:lpstr>Friend class</vt:lpstr>
      <vt:lpstr>ShowDeadlock Class</vt:lpstr>
      <vt:lpstr>Deadlock output</vt:lpstr>
      <vt:lpstr>Guarded Blocks</vt:lpstr>
      <vt:lpstr>Drop (or buffer) </vt:lpstr>
      <vt:lpstr>Drop (or buffer) </vt:lpstr>
      <vt:lpstr>Producer</vt:lpstr>
      <vt:lpstr>Consumer</vt:lpstr>
      <vt:lpstr>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UFCFB6-30-2 Object-oriented Software Development</dc:title>
  <dc:creator>jin</dc:creator>
  <cp:lastModifiedBy>Benedict Gaster</cp:lastModifiedBy>
  <cp:revision>210</cp:revision>
  <cp:lastPrinted>2014-01-31T11:40:49Z</cp:lastPrinted>
  <dcterms:created xsi:type="dcterms:W3CDTF">2006-08-16T00:00:00Z</dcterms:created>
  <dcterms:modified xsi:type="dcterms:W3CDTF">2016-09-13T12:34:19Z</dcterms:modified>
</cp:coreProperties>
</file>