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319" r:id="rId3"/>
    <p:sldId id="258" r:id="rId4"/>
    <p:sldId id="260" r:id="rId5"/>
    <p:sldId id="269" r:id="rId6"/>
    <p:sldId id="283" r:id="rId7"/>
    <p:sldId id="307" r:id="rId8"/>
    <p:sldId id="272" r:id="rId9"/>
    <p:sldId id="295" r:id="rId10"/>
    <p:sldId id="309" r:id="rId11"/>
    <p:sldId id="308" r:id="rId12"/>
    <p:sldId id="321" r:id="rId13"/>
    <p:sldId id="304" r:id="rId14"/>
    <p:sldId id="322" r:id="rId15"/>
    <p:sldId id="265" r:id="rId16"/>
    <p:sldId id="296" r:id="rId17"/>
    <p:sldId id="273" r:id="rId18"/>
    <p:sldId id="286" r:id="rId19"/>
    <p:sldId id="287" r:id="rId20"/>
    <p:sldId id="281" r:id="rId21"/>
    <p:sldId id="305" r:id="rId22"/>
    <p:sldId id="289" r:id="rId23"/>
    <p:sldId id="290" r:id="rId24"/>
    <p:sldId id="292" r:id="rId25"/>
    <p:sldId id="293" r:id="rId26"/>
    <p:sldId id="303" r:id="rId27"/>
    <p:sldId id="299" r:id="rId28"/>
    <p:sldId id="302" r:id="rId29"/>
    <p:sldId id="301" r:id="rId30"/>
    <p:sldId id="276" r:id="rId31"/>
    <p:sldId id="271" r:id="rId32"/>
    <p:sldId id="277" r:id="rId33"/>
    <p:sldId id="323" r:id="rId34"/>
    <p:sldId id="312" r:id="rId35"/>
    <p:sldId id="313" r:id="rId36"/>
    <p:sldId id="315" r:id="rId37"/>
    <p:sldId id="316" r:id="rId38"/>
    <p:sldId id="317" r:id="rId39"/>
    <p:sldId id="318" r:id="rId40"/>
    <p:sldId id="314" r:id="rId41"/>
    <p:sldId id="263"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FA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1077" autoAdjust="0"/>
  </p:normalViewPr>
  <p:slideViewPr>
    <p:cSldViewPr>
      <p:cViewPr>
        <p:scale>
          <a:sx n="100" d="100"/>
          <a:sy n="100" d="100"/>
        </p:scale>
        <p:origin x="196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C98239-A3BB-4AC9-A9F3-537438915A76}" type="datetimeFigureOut">
              <a:rPr lang="en-GB" smtClean="0"/>
              <a:t>13/09/2016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88D7A0-20C3-4659-85DC-FFD5BE51AA73}" type="slidenum">
              <a:rPr lang="en-GB" smtClean="0"/>
              <a:t>‹#›</a:t>
            </a:fld>
            <a:endParaRPr lang="en-GB"/>
          </a:p>
        </p:txBody>
      </p:sp>
    </p:spTree>
    <p:extLst>
      <p:ext uri="{BB962C8B-B14F-4D97-AF65-F5344CB8AC3E}">
        <p14:creationId xmlns:p14="http://schemas.microsoft.com/office/powerpoint/2010/main" val="3647793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GB" sz="2400" dirty="0" smtClean="0"/>
              <a:t>A use-case consists of related scenarios, </a:t>
            </a:r>
          </a:p>
          <a:p>
            <a:pPr lvl="1" eaLnBrk="1" hangingPunct="1"/>
            <a:r>
              <a:rPr lang="en-GB" sz="2400" dirty="0" smtClean="0"/>
              <a:t>e.g. purchase product includes: if I pay by cash, I pay with a credit card and my card is declined. </a:t>
            </a:r>
          </a:p>
          <a:p>
            <a:pPr eaLnBrk="1" hangingPunct="1"/>
            <a:r>
              <a:rPr lang="en-GB" sz="2400" dirty="0" smtClean="0"/>
              <a:t>The classes in the class diagram are the building blocks that are available to us to implement the functionality described in the use-case descriptions. </a:t>
            </a:r>
          </a:p>
          <a:p>
            <a:pPr eaLnBrk="1" hangingPunct="1"/>
            <a:r>
              <a:rPr lang="en-GB" sz="2400" dirty="0" smtClean="0"/>
              <a:t>To model the dynamic runtime interactions we work through each use case and identify exactly what messages classes will need to send each other in order to implement the required behaviour. </a:t>
            </a:r>
          </a:p>
          <a:p>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4</a:t>
            </a:fld>
            <a:endParaRPr lang="en-GB"/>
          </a:p>
        </p:txBody>
      </p:sp>
    </p:spTree>
    <p:extLst>
      <p:ext uri="{BB962C8B-B14F-4D97-AF65-F5344CB8AC3E}">
        <p14:creationId xmlns:p14="http://schemas.microsoft.com/office/powerpoint/2010/main" val="241560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33</a:t>
            </a:fld>
            <a:endParaRPr lang="en-GB"/>
          </a:p>
        </p:txBody>
      </p:sp>
    </p:spTree>
    <p:extLst>
      <p:ext uri="{BB962C8B-B14F-4D97-AF65-F5344CB8AC3E}">
        <p14:creationId xmlns:p14="http://schemas.microsoft.com/office/powerpoint/2010/main" val="2417506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eaLnBrk="0" fontAlgn="base" hangingPunct="0">
              <a:spcBef>
                <a:spcPct val="0"/>
              </a:spcBef>
              <a:spcAft>
                <a:spcPct val="0"/>
              </a:spcAft>
              <a:defRPr sz="2600">
                <a:solidFill>
                  <a:schemeClr val="tx1"/>
                </a:solidFill>
                <a:latin typeface="Tahoma" pitchFamily="34" charset="0"/>
              </a:defRPr>
            </a:lvl6pPr>
            <a:lvl7pPr marL="2811026" indent="-216233" eaLnBrk="0" fontAlgn="base" hangingPunct="0">
              <a:spcBef>
                <a:spcPct val="0"/>
              </a:spcBef>
              <a:spcAft>
                <a:spcPct val="0"/>
              </a:spcAft>
              <a:defRPr sz="2600">
                <a:solidFill>
                  <a:schemeClr val="tx1"/>
                </a:solidFill>
                <a:latin typeface="Tahoma" pitchFamily="34" charset="0"/>
              </a:defRPr>
            </a:lvl7pPr>
            <a:lvl8pPr marL="3243491" indent="-216233" eaLnBrk="0" fontAlgn="base" hangingPunct="0">
              <a:spcBef>
                <a:spcPct val="0"/>
              </a:spcBef>
              <a:spcAft>
                <a:spcPct val="0"/>
              </a:spcAft>
              <a:defRPr sz="2600">
                <a:solidFill>
                  <a:schemeClr val="tx1"/>
                </a:solidFill>
                <a:latin typeface="Tahoma" pitchFamily="34" charset="0"/>
              </a:defRPr>
            </a:lvl8pPr>
            <a:lvl9pPr marL="3675957" indent="-216233" eaLnBrk="0" fontAlgn="base" hangingPunct="0">
              <a:spcBef>
                <a:spcPct val="0"/>
              </a:spcBef>
              <a:spcAft>
                <a:spcPct val="0"/>
              </a:spcAft>
              <a:defRPr sz="2600">
                <a:solidFill>
                  <a:schemeClr val="tx1"/>
                </a:solidFill>
                <a:latin typeface="Tahoma" pitchFamily="34" charset="0"/>
              </a:defRPr>
            </a:lvl9pPr>
          </a:lstStyle>
          <a:p>
            <a:fld id="{61B59A6D-D978-4164-ADC4-139DECE88E0E}" type="datetime1">
              <a:rPr lang="en-US" sz="1100">
                <a:latin typeface="Times New Roman" pitchFamily="18" charset="0"/>
              </a:rPr>
              <a:pPr/>
              <a:t>9/13/16</a:t>
            </a:fld>
            <a:endParaRPr lang="en-US" sz="1100">
              <a:latin typeface="Times New Roman" pitchFamily="18" charset="0"/>
            </a:endParaRPr>
          </a:p>
        </p:txBody>
      </p:sp>
      <p:sp>
        <p:nvSpPr>
          <p:cNvPr id="317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eaLnBrk="0" fontAlgn="base" hangingPunct="0">
              <a:spcBef>
                <a:spcPct val="0"/>
              </a:spcBef>
              <a:spcAft>
                <a:spcPct val="0"/>
              </a:spcAft>
              <a:defRPr sz="2600">
                <a:solidFill>
                  <a:schemeClr val="tx1"/>
                </a:solidFill>
                <a:latin typeface="Tahoma" pitchFamily="34" charset="0"/>
              </a:defRPr>
            </a:lvl6pPr>
            <a:lvl7pPr marL="2811026" indent="-216233" eaLnBrk="0" fontAlgn="base" hangingPunct="0">
              <a:spcBef>
                <a:spcPct val="0"/>
              </a:spcBef>
              <a:spcAft>
                <a:spcPct val="0"/>
              </a:spcAft>
              <a:defRPr sz="2600">
                <a:solidFill>
                  <a:schemeClr val="tx1"/>
                </a:solidFill>
                <a:latin typeface="Tahoma" pitchFamily="34" charset="0"/>
              </a:defRPr>
            </a:lvl7pPr>
            <a:lvl8pPr marL="3243491" indent="-216233" eaLnBrk="0" fontAlgn="base" hangingPunct="0">
              <a:spcBef>
                <a:spcPct val="0"/>
              </a:spcBef>
              <a:spcAft>
                <a:spcPct val="0"/>
              </a:spcAft>
              <a:defRPr sz="2600">
                <a:solidFill>
                  <a:schemeClr val="tx1"/>
                </a:solidFill>
                <a:latin typeface="Tahoma" pitchFamily="34" charset="0"/>
              </a:defRPr>
            </a:lvl8pPr>
            <a:lvl9pPr marL="3675957" indent="-216233" eaLnBrk="0" fontAlgn="base" hangingPunct="0">
              <a:spcBef>
                <a:spcPct val="0"/>
              </a:spcBef>
              <a:spcAft>
                <a:spcPct val="0"/>
              </a:spcAft>
              <a:defRPr sz="2600">
                <a:solidFill>
                  <a:schemeClr val="tx1"/>
                </a:solidFill>
                <a:latin typeface="Tahoma" pitchFamily="34" charset="0"/>
              </a:defRPr>
            </a:lvl9pPr>
          </a:lstStyle>
          <a:p>
            <a:r>
              <a:rPr lang="en-US" sz="1100">
                <a:latin typeface="Times New Roman" pitchFamily="18" charset="0"/>
              </a:rPr>
              <a:t>Department of Computer Science</a:t>
            </a:r>
          </a:p>
        </p:txBody>
      </p:sp>
      <p:sp>
        <p:nvSpPr>
          <p:cNvPr id="317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eaLnBrk="0" fontAlgn="base" hangingPunct="0">
              <a:spcBef>
                <a:spcPct val="0"/>
              </a:spcBef>
              <a:spcAft>
                <a:spcPct val="0"/>
              </a:spcAft>
              <a:defRPr sz="2600">
                <a:solidFill>
                  <a:schemeClr val="tx1"/>
                </a:solidFill>
                <a:latin typeface="Tahoma" pitchFamily="34" charset="0"/>
              </a:defRPr>
            </a:lvl6pPr>
            <a:lvl7pPr marL="2811026" indent="-216233" eaLnBrk="0" fontAlgn="base" hangingPunct="0">
              <a:spcBef>
                <a:spcPct val="0"/>
              </a:spcBef>
              <a:spcAft>
                <a:spcPct val="0"/>
              </a:spcAft>
              <a:defRPr sz="2600">
                <a:solidFill>
                  <a:schemeClr val="tx1"/>
                </a:solidFill>
                <a:latin typeface="Tahoma" pitchFamily="34" charset="0"/>
              </a:defRPr>
            </a:lvl7pPr>
            <a:lvl8pPr marL="3243491" indent="-216233" eaLnBrk="0" fontAlgn="base" hangingPunct="0">
              <a:spcBef>
                <a:spcPct val="0"/>
              </a:spcBef>
              <a:spcAft>
                <a:spcPct val="0"/>
              </a:spcAft>
              <a:defRPr sz="2600">
                <a:solidFill>
                  <a:schemeClr val="tx1"/>
                </a:solidFill>
                <a:latin typeface="Tahoma" pitchFamily="34" charset="0"/>
              </a:defRPr>
            </a:lvl8pPr>
            <a:lvl9pPr marL="3675957" indent="-216233" eaLnBrk="0" fontAlgn="base" hangingPunct="0">
              <a:spcBef>
                <a:spcPct val="0"/>
              </a:spcBef>
              <a:spcAft>
                <a:spcPct val="0"/>
              </a:spcAft>
              <a:defRPr sz="2600">
                <a:solidFill>
                  <a:schemeClr val="tx1"/>
                </a:solidFill>
                <a:latin typeface="Tahoma" pitchFamily="34" charset="0"/>
              </a:defRPr>
            </a:lvl9pPr>
          </a:lstStyle>
          <a:p>
            <a:fld id="{CFFCD2FC-73D5-4BE4-8547-4DBB6E8FF7DA}" type="slidenum">
              <a:rPr lang="en-US" sz="1100">
                <a:latin typeface="Times New Roman" pitchFamily="18" charset="0"/>
              </a:rPr>
              <a:pPr/>
              <a:t>8</a:t>
            </a:fld>
            <a:endParaRPr lang="en-US" sz="1100">
              <a:latin typeface="Times New Roman" pitchFamily="18" charset="0"/>
            </a:endParaRPr>
          </a:p>
        </p:txBody>
      </p:sp>
      <p:sp>
        <p:nvSpPr>
          <p:cNvPr id="31749" name="Rectangle 1026"/>
          <p:cNvSpPr>
            <a:spLocks noGrp="1" noRot="1" noChangeAspect="1" noChangeArrowheads="1" noTextEdit="1"/>
          </p:cNvSpPr>
          <p:nvPr>
            <p:ph type="sldImg"/>
          </p:nvPr>
        </p:nvSpPr>
        <p:spPr>
          <a:ln/>
        </p:spPr>
      </p:sp>
      <p:sp>
        <p:nvSpPr>
          <p:cNvPr id="3175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anchor="t"/>
          <a:lstStyle/>
          <a:p>
            <a:r>
              <a:rPr lang="en-US" smtClean="0"/>
              <a:t>There are two interaction models within the current version of the Unified Modelling Language.  These are collaboration models (originally used extensively by Grady Booch’s method) and Object Sequence Diagrams (used extensively by Ivar Jacobson in Objectory).</a:t>
            </a:r>
          </a:p>
          <a:p>
            <a:r>
              <a:rPr lang="en-US" smtClean="0"/>
              <a:t>Due to their origins in two different methods their relationship to use cases is slightly different:</a:t>
            </a:r>
          </a:p>
          <a:p>
            <a:pPr lvl="1"/>
            <a:r>
              <a:rPr lang="en-US" smtClean="0"/>
              <a:t>  Collaboration Diagrams emphasize the structural organization of objects and represent the object interaction for chosen threads within the required system.  This could, for example, be a single scenario (course) of a use case.  Collaboration diagrams have no conditional construct and cannot therefore depict multiple scenarios;</a:t>
            </a:r>
          </a:p>
          <a:p>
            <a:pPr lvl="1"/>
            <a:r>
              <a:rPr lang="en-US" smtClean="0"/>
              <a:t>  Object Sequence Diagrams emphasize the time ordering of messages and model the object interactions for a single use case.  Conditional constructs can be used to depict multiple scenarios (courses).  Object Sequence Diagrams can also be used to model operations with significant interaction;</a:t>
            </a:r>
          </a:p>
          <a:p>
            <a:pPr lvl="1"/>
            <a:r>
              <a:rPr lang="en-US" smtClean="0"/>
              <a:t>  We will examine each of these diagram notations separately.</a:t>
            </a:r>
          </a:p>
        </p:txBody>
      </p:sp>
    </p:spTree>
    <p:extLst>
      <p:ext uri="{BB962C8B-B14F-4D97-AF65-F5344CB8AC3E}">
        <p14:creationId xmlns:p14="http://schemas.microsoft.com/office/powerpoint/2010/main" val="1246470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Each participant has a corresponding lifeline running down the page. A participant’s </a:t>
            </a:r>
          </a:p>
          <a:p>
            <a:r>
              <a:rPr lang="en-US" sz="1200" kern="1200" dirty="0" smtClean="0">
                <a:solidFill>
                  <a:schemeClr val="tx1"/>
                </a:solidFill>
                <a:latin typeface="+mn-lt"/>
                <a:ea typeface="+mn-ea"/>
                <a:cs typeface="+mn-cs"/>
              </a:rPr>
              <a:t>lifeline simply states that the part exists at that point in the sequence and is </a:t>
            </a:r>
          </a:p>
          <a:p>
            <a:r>
              <a:rPr lang="en-US" sz="1200" kern="1200" dirty="0" smtClean="0">
                <a:solidFill>
                  <a:schemeClr val="tx1"/>
                </a:solidFill>
                <a:latin typeface="+mn-lt"/>
                <a:ea typeface="+mn-ea"/>
                <a:cs typeface="+mn-cs"/>
              </a:rPr>
              <a:t>only really interesting when a part is created and/or deleted during a sequence (see </a:t>
            </a:r>
          </a:p>
          <a:p>
            <a:r>
              <a:rPr lang="en-US" sz="1200" kern="1200" dirty="0" smtClean="0">
                <a:solidFill>
                  <a:schemeClr val="tx1"/>
                </a:solidFill>
                <a:latin typeface="+mn-lt"/>
                <a:ea typeface="+mn-ea"/>
                <a:cs typeface="+mn-cs"/>
              </a:rPr>
              <a:t>“Participant Creation and Destruction Messages” later in this chapter). </a:t>
            </a:r>
          </a:p>
          <a:p>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13</a:t>
            </a:fld>
            <a:endParaRPr lang="en-GB"/>
          </a:p>
        </p:txBody>
      </p:sp>
    </p:spTree>
    <p:extLst>
      <p:ext uri="{BB962C8B-B14F-4D97-AF65-F5344CB8AC3E}">
        <p14:creationId xmlns:p14="http://schemas.microsoft.com/office/powerpoint/2010/main" val="1539360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latin typeface="+mn-lt"/>
                <a:ea typeface="+mn-ea"/>
                <a:cs typeface="+mn-cs"/>
              </a:rPr>
              <a:t>For example, say you are designing a piece of software with a user interface that supports </a:t>
            </a:r>
          </a:p>
          <a:p>
            <a:r>
              <a:rPr lang="en-GB" sz="1200" kern="1200" dirty="0" smtClean="0">
                <a:solidFill>
                  <a:schemeClr val="tx1"/>
                </a:solidFill>
                <a:latin typeface="+mn-lt"/>
                <a:ea typeface="+mn-ea"/>
                <a:cs typeface="+mn-cs"/>
              </a:rPr>
              <a:t>the editing and printing of a set of documents. Your application offers a button </a:t>
            </a:r>
          </a:p>
          <a:p>
            <a:r>
              <a:rPr lang="en-GB" sz="1200" kern="1200" dirty="0" smtClean="0">
                <a:solidFill>
                  <a:schemeClr val="tx1"/>
                </a:solidFill>
                <a:latin typeface="+mn-lt"/>
                <a:ea typeface="+mn-ea"/>
                <a:cs typeface="+mn-cs"/>
              </a:rPr>
              <a:t>for the user to print a document. Printing could take some time, so you want to </a:t>
            </a:r>
          </a:p>
          <a:p>
            <a:r>
              <a:rPr lang="en-GB" sz="1200" kern="1200" dirty="0" smtClean="0">
                <a:solidFill>
                  <a:schemeClr val="tx1"/>
                </a:solidFill>
                <a:latin typeface="+mn-lt"/>
                <a:ea typeface="+mn-ea"/>
                <a:cs typeface="+mn-cs"/>
              </a:rPr>
              <a:t>show that after the print button is pressed and the document is printing, the user can </a:t>
            </a:r>
          </a:p>
          <a:p>
            <a:r>
              <a:rPr lang="en-GB" sz="1200" kern="1200" dirty="0" smtClean="0">
                <a:solidFill>
                  <a:schemeClr val="tx1"/>
                </a:solidFill>
                <a:latin typeface="+mn-lt"/>
                <a:ea typeface="+mn-ea"/>
                <a:cs typeface="+mn-cs"/>
              </a:rPr>
              <a:t>go ahead and work with other things in the application. The regular synchronous </a:t>
            </a:r>
          </a:p>
          <a:p>
            <a:r>
              <a:rPr lang="en-GB" sz="1200" kern="1200" dirty="0" smtClean="0">
                <a:solidFill>
                  <a:schemeClr val="tx1"/>
                </a:solidFill>
                <a:latin typeface="+mn-lt"/>
                <a:ea typeface="+mn-ea"/>
                <a:cs typeface="+mn-cs"/>
              </a:rPr>
              <a:t>message arrow is not sufficient to show these types of interactions. You need a new </a:t>
            </a:r>
          </a:p>
          <a:p>
            <a:r>
              <a:rPr lang="en-GB" sz="1200" kern="1200" dirty="0" smtClean="0">
                <a:solidFill>
                  <a:schemeClr val="tx1"/>
                </a:solidFill>
                <a:latin typeface="+mn-lt"/>
                <a:ea typeface="+mn-ea"/>
                <a:cs typeface="+mn-cs"/>
              </a:rPr>
              <a:t>type of message arrow: the asynchronous message arrow. </a:t>
            </a:r>
          </a:p>
          <a:p>
            <a:endParaRPr lang="en-GB"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An asynchronous message is invoked by a Message Caller on a Message Receiver, but </a:t>
            </a:r>
          </a:p>
          <a:p>
            <a:r>
              <a:rPr lang="en-GB" sz="1200" kern="1200" dirty="0" smtClean="0">
                <a:solidFill>
                  <a:schemeClr val="tx1"/>
                </a:solidFill>
                <a:latin typeface="+mn-lt"/>
                <a:ea typeface="+mn-ea"/>
                <a:cs typeface="+mn-cs"/>
              </a:rPr>
              <a:t>the Message Caller does not wait for the message invocation to return before carrying </a:t>
            </a:r>
          </a:p>
          <a:p>
            <a:r>
              <a:rPr lang="en-GB" sz="1200" kern="1200" dirty="0" smtClean="0">
                <a:solidFill>
                  <a:schemeClr val="tx1"/>
                </a:solidFill>
                <a:latin typeface="+mn-lt"/>
                <a:ea typeface="+mn-ea"/>
                <a:cs typeface="+mn-cs"/>
              </a:rPr>
              <a:t>on with the rest of the interaction’s steps. This means that the Message Caller </a:t>
            </a:r>
          </a:p>
          <a:p>
            <a:r>
              <a:rPr lang="en-GB" sz="1200" kern="1200" dirty="0" smtClean="0">
                <a:solidFill>
                  <a:schemeClr val="tx1"/>
                </a:solidFill>
                <a:latin typeface="+mn-lt"/>
                <a:ea typeface="+mn-ea"/>
                <a:cs typeface="+mn-cs"/>
              </a:rPr>
              <a:t>will invoke a message on the Message Receiver and the Message Caller will be busy </a:t>
            </a:r>
          </a:p>
          <a:p>
            <a:r>
              <a:rPr lang="en-GB" sz="1200" kern="1200" dirty="0" smtClean="0">
                <a:solidFill>
                  <a:schemeClr val="tx1"/>
                </a:solidFill>
                <a:latin typeface="+mn-lt"/>
                <a:ea typeface="+mn-ea"/>
                <a:cs typeface="+mn-cs"/>
              </a:rPr>
              <a:t>invoking further messages before the original message returns, as shown in </a:t>
            </a:r>
          </a:p>
          <a:p>
            <a:endParaRPr lang="en-GB" sz="1200" kern="1200" dirty="0" smtClean="0">
              <a:solidFill>
                <a:schemeClr val="tx1"/>
              </a:solidFill>
              <a:latin typeface="+mn-lt"/>
              <a:ea typeface="+mn-ea"/>
              <a:cs typeface="+mn-cs"/>
            </a:endParaRPr>
          </a:p>
          <a:p>
            <a:r>
              <a:rPr lang="en-GB" sz="1200" b="0" i="0" kern="1200" dirty="0" smtClean="0">
                <a:solidFill>
                  <a:schemeClr val="tx1"/>
                </a:solidFill>
                <a:effectLst/>
                <a:latin typeface="+mn-lt"/>
                <a:ea typeface="+mn-ea"/>
                <a:cs typeface="+mn-cs"/>
              </a:rPr>
              <a:t>Asynchronous messages</a:t>
            </a:r>
          </a:p>
          <a:p>
            <a:r>
              <a:rPr lang="en-GB" sz="1200" b="0" i="0" kern="1200" dirty="0" smtClean="0">
                <a:solidFill>
                  <a:schemeClr val="tx1"/>
                </a:solidFill>
                <a:effectLst/>
                <a:latin typeface="+mn-lt"/>
                <a:ea typeface="+mn-ea"/>
                <a:cs typeface="+mn-cs"/>
              </a:rPr>
              <a:t>With an asynchronous message, the sender does not wait for the receiver to finish processing the message, it continues immediately. Messages sent to a receiver in another process or calls that start a new thread are examples of asynchronous messages. An open arrowhead is used to indicate that a message is sent </a:t>
            </a:r>
            <a:r>
              <a:rPr lang="en-GB" sz="1200" b="0" i="0" kern="1200" dirty="0" err="1" smtClean="0">
                <a:solidFill>
                  <a:schemeClr val="tx1"/>
                </a:solidFill>
                <a:effectLst/>
                <a:latin typeface="+mn-lt"/>
                <a:ea typeface="+mn-ea"/>
                <a:cs typeface="+mn-cs"/>
              </a:rPr>
              <a:t>asynchrously</a:t>
            </a:r>
            <a:r>
              <a:rPr lang="en-GB" sz="1200" b="0" i="0" kern="1200" dirty="0" smtClean="0">
                <a:solidFill>
                  <a:schemeClr val="tx1"/>
                </a:solidFill>
                <a:effectLst/>
                <a:latin typeface="+mn-lt"/>
                <a:ea typeface="+mn-ea"/>
                <a:cs typeface="+mn-cs"/>
              </a:rPr>
              <a:t>.</a:t>
            </a:r>
          </a:p>
          <a:p>
            <a:endParaRPr lang="en-GB" sz="1200" kern="1200" dirty="0" smtClean="0">
              <a:solidFill>
                <a:schemeClr val="tx1"/>
              </a:solidFill>
              <a:latin typeface="+mn-lt"/>
              <a:ea typeface="+mn-ea"/>
              <a:cs typeface="+mn-cs"/>
            </a:endParaRPr>
          </a:p>
          <a:p>
            <a:endParaRPr lang="en-GB" sz="1200" kern="1200" dirty="0" smtClean="0">
              <a:solidFill>
                <a:schemeClr val="tx1"/>
              </a:solidFill>
              <a:latin typeface="+mn-lt"/>
              <a:ea typeface="+mn-ea"/>
              <a:cs typeface="+mn-cs"/>
            </a:endParaRPr>
          </a:p>
          <a:p>
            <a:r>
              <a:rPr lang="en-GB" sz="1200" b="0" i="1" kern="1200" dirty="0" smtClean="0">
                <a:solidFill>
                  <a:schemeClr val="tx1"/>
                </a:solidFill>
                <a:effectLst/>
                <a:latin typeface="+mn-lt"/>
                <a:ea typeface="+mn-ea"/>
                <a:cs typeface="+mn-cs"/>
              </a:rPr>
              <a:t>Service starts Task and proceeds in parallel without waiting.</a:t>
            </a:r>
          </a:p>
          <a:p>
            <a:endParaRPr lang="en-GB" sz="1200" b="0" i="1"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A message that does not require a response before the sender continues. An asynchronous message shows only a call from the sender. Use to represent communication between separate threads or the creation of a new thread.</a:t>
            </a:r>
            <a:endParaRPr lang="en-GB" sz="120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23</a:t>
            </a:fld>
            <a:endParaRPr lang="en-GB"/>
          </a:p>
        </p:txBody>
      </p:sp>
    </p:spTree>
    <p:extLst>
      <p:ext uri="{BB962C8B-B14F-4D97-AF65-F5344CB8AC3E}">
        <p14:creationId xmlns:p14="http://schemas.microsoft.com/office/powerpoint/2010/main" val="2162174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Specialized use cases can help you show different ways that your system can achieve the same goal.</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26</a:t>
            </a:fld>
            <a:endParaRPr lang="en-GB"/>
          </a:p>
        </p:txBody>
      </p:sp>
    </p:spTree>
    <p:extLst>
      <p:ext uri="{BB962C8B-B14F-4D97-AF65-F5344CB8AC3E}">
        <p14:creationId xmlns:p14="http://schemas.microsoft.com/office/powerpoint/2010/main" val="823964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operator is opt, which means that this is an optional fragment. All </a:t>
            </a:r>
          </a:p>
          <a:p>
            <a:r>
              <a:rPr lang="en-US" sz="1200" kern="1200" dirty="0" smtClean="0">
                <a:solidFill>
                  <a:schemeClr val="tx1"/>
                </a:solidFill>
                <a:latin typeface="+mn-lt"/>
                <a:ea typeface="+mn-ea"/>
                <a:cs typeface="+mn-cs"/>
              </a:rPr>
              <a:t>the interactions contained within the fragment box will be executed according to the </a:t>
            </a:r>
          </a:p>
          <a:p>
            <a:r>
              <a:rPr lang="en-US" sz="1200" kern="1200" dirty="0" smtClean="0">
                <a:solidFill>
                  <a:schemeClr val="tx1"/>
                </a:solidFill>
                <a:latin typeface="+mn-lt"/>
                <a:ea typeface="+mn-ea"/>
                <a:cs typeface="+mn-cs"/>
              </a:rPr>
              <a:t>result of the fragments guard condition parameter. </a:t>
            </a:r>
          </a:p>
          <a:p>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Some fragment types do not need additional parameters as part of their specification, </a:t>
            </a:r>
          </a:p>
          <a:p>
            <a:r>
              <a:rPr lang="en-US" sz="1200" kern="1200" dirty="0" smtClean="0">
                <a:solidFill>
                  <a:schemeClr val="tx1"/>
                </a:solidFill>
                <a:latin typeface="+mn-lt"/>
                <a:ea typeface="+mn-ea"/>
                <a:cs typeface="+mn-cs"/>
              </a:rPr>
              <a:t>such as the ref fragment type discussed in the next section, but the guard condition </a:t>
            </a:r>
          </a:p>
          <a:p>
            <a:r>
              <a:rPr lang="en-US" sz="1200" kern="1200" dirty="0" smtClean="0">
                <a:solidFill>
                  <a:schemeClr val="tx1"/>
                </a:solidFill>
                <a:latin typeface="+mn-lt"/>
                <a:ea typeface="+mn-ea"/>
                <a:cs typeface="+mn-cs"/>
              </a:rPr>
              <a:t>parameter is needed by the opt fragment type to make a decision as to whether </a:t>
            </a:r>
          </a:p>
          <a:p>
            <a:r>
              <a:rPr lang="en-US" sz="1200" kern="1200" dirty="0" smtClean="0">
                <a:solidFill>
                  <a:schemeClr val="tx1"/>
                </a:solidFill>
                <a:latin typeface="+mn-lt"/>
                <a:ea typeface="+mn-ea"/>
                <a:cs typeface="+mn-cs"/>
              </a:rPr>
              <a:t>it should execute its interactions or not. In the case of the opt fragment type, the </a:t>
            </a:r>
          </a:p>
          <a:p>
            <a:r>
              <a:rPr lang="en-US" sz="1200" kern="1200" dirty="0" smtClean="0">
                <a:solidFill>
                  <a:schemeClr val="tx1"/>
                </a:solidFill>
                <a:latin typeface="+mn-lt"/>
                <a:ea typeface="+mn-ea"/>
                <a:cs typeface="+mn-cs"/>
              </a:rPr>
              <a:t>interactions that the fragment contains will be executed only if the associated guard </a:t>
            </a:r>
          </a:p>
          <a:p>
            <a:r>
              <a:rPr lang="en-US" sz="1200" kern="1200" dirty="0" smtClean="0">
                <a:solidFill>
                  <a:schemeClr val="tx1"/>
                </a:solidFill>
                <a:latin typeface="+mn-lt"/>
                <a:ea typeface="+mn-ea"/>
                <a:cs typeface="+mn-cs"/>
              </a:rPr>
              <a:t>condition logic evaluates to true. </a:t>
            </a:r>
          </a:p>
          <a:p>
            <a:endParaRPr lang="en-GB" sz="120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29</a:t>
            </a:fld>
            <a:endParaRPr lang="en-GB"/>
          </a:p>
        </p:txBody>
      </p:sp>
    </p:spTree>
    <p:extLst>
      <p:ext uri="{BB962C8B-B14F-4D97-AF65-F5344CB8AC3E}">
        <p14:creationId xmlns:p14="http://schemas.microsoft.com/office/powerpoint/2010/main" val="3155914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eaLnBrk="0" fontAlgn="base" hangingPunct="0">
              <a:spcBef>
                <a:spcPct val="0"/>
              </a:spcBef>
              <a:spcAft>
                <a:spcPct val="0"/>
              </a:spcAft>
              <a:defRPr sz="2600">
                <a:solidFill>
                  <a:schemeClr val="tx1"/>
                </a:solidFill>
                <a:latin typeface="Tahoma" pitchFamily="34" charset="0"/>
              </a:defRPr>
            </a:lvl6pPr>
            <a:lvl7pPr marL="2811026" indent="-216233" eaLnBrk="0" fontAlgn="base" hangingPunct="0">
              <a:spcBef>
                <a:spcPct val="0"/>
              </a:spcBef>
              <a:spcAft>
                <a:spcPct val="0"/>
              </a:spcAft>
              <a:defRPr sz="2600">
                <a:solidFill>
                  <a:schemeClr val="tx1"/>
                </a:solidFill>
                <a:latin typeface="Tahoma" pitchFamily="34" charset="0"/>
              </a:defRPr>
            </a:lvl7pPr>
            <a:lvl8pPr marL="3243491" indent="-216233" eaLnBrk="0" fontAlgn="base" hangingPunct="0">
              <a:spcBef>
                <a:spcPct val="0"/>
              </a:spcBef>
              <a:spcAft>
                <a:spcPct val="0"/>
              </a:spcAft>
              <a:defRPr sz="2600">
                <a:solidFill>
                  <a:schemeClr val="tx1"/>
                </a:solidFill>
                <a:latin typeface="Tahoma" pitchFamily="34" charset="0"/>
              </a:defRPr>
            </a:lvl8pPr>
            <a:lvl9pPr marL="3675957" indent="-216233" eaLnBrk="0" fontAlgn="base" hangingPunct="0">
              <a:spcBef>
                <a:spcPct val="0"/>
              </a:spcBef>
              <a:spcAft>
                <a:spcPct val="0"/>
              </a:spcAft>
              <a:defRPr sz="2600">
                <a:solidFill>
                  <a:schemeClr val="tx1"/>
                </a:solidFill>
                <a:latin typeface="Tahoma" pitchFamily="34" charset="0"/>
              </a:defRPr>
            </a:lvl9pPr>
          </a:lstStyle>
          <a:p>
            <a:fld id="{9494BC29-6D57-47B0-81F9-F428CB8BD8E2}" type="datetime1">
              <a:rPr lang="en-US" sz="1100">
                <a:latin typeface="Times New Roman" pitchFamily="18" charset="0"/>
              </a:rPr>
              <a:pPr/>
              <a:t>9/13/16</a:t>
            </a:fld>
            <a:endParaRPr lang="en-US" sz="1100">
              <a:latin typeface="Times New Roman" pitchFamily="18" charset="0"/>
            </a:endParaRPr>
          </a:p>
        </p:txBody>
      </p:sp>
      <p:sp>
        <p:nvSpPr>
          <p:cNvPr id="368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eaLnBrk="0" fontAlgn="base" hangingPunct="0">
              <a:spcBef>
                <a:spcPct val="0"/>
              </a:spcBef>
              <a:spcAft>
                <a:spcPct val="0"/>
              </a:spcAft>
              <a:defRPr sz="2600">
                <a:solidFill>
                  <a:schemeClr val="tx1"/>
                </a:solidFill>
                <a:latin typeface="Tahoma" pitchFamily="34" charset="0"/>
              </a:defRPr>
            </a:lvl6pPr>
            <a:lvl7pPr marL="2811026" indent="-216233" eaLnBrk="0" fontAlgn="base" hangingPunct="0">
              <a:spcBef>
                <a:spcPct val="0"/>
              </a:spcBef>
              <a:spcAft>
                <a:spcPct val="0"/>
              </a:spcAft>
              <a:defRPr sz="2600">
                <a:solidFill>
                  <a:schemeClr val="tx1"/>
                </a:solidFill>
                <a:latin typeface="Tahoma" pitchFamily="34" charset="0"/>
              </a:defRPr>
            </a:lvl7pPr>
            <a:lvl8pPr marL="3243491" indent="-216233" eaLnBrk="0" fontAlgn="base" hangingPunct="0">
              <a:spcBef>
                <a:spcPct val="0"/>
              </a:spcBef>
              <a:spcAft>
                <a:spcPct val="0"/>
              </a:spcAft>
              <a:defRPr sz="2600">
                <a:solidFill>
                  <a:schemeClr val="tx1"/>
                </a:solidFill>
                <a:latin typeface="Tahoma" pitchFamily="34" charset="0"/>
              </a:defRPr>
            </a:lvl8pPr>
            <a:lvl9pPr marL="3675957" indent="-216233" eaLnBrk="0" fontAlgn="base" hangingPunct="0">
              <a:spcBef>
                <a:spcPct val="0"/>
              </a:spcBef>
              <a:spcAft>
                <a:spcPct val="0"/>
              </a:spcAft>
              <a:defRPr sz="2600">
                <a:solidFill>
                  <a:schemeClr val="tx1"/>
                </a:solidFill>
                <a:latin typeface="Tahoma" pitchFamily="34" charset="0"/>
              </a:defRPr>
            </a:lvl9pPr>
          </a:lstStyle>
          <a:p>
            <a:r>
              <a:rPr lang="en-US" sz="1100">
                <a:latin typeface="Times New Roman" pitchFamily="18" charset="0"/>
              </a:rPr>
              <a:t>Department of Computer Science</a:t>
            </a:r>
          </a:p>
        </p:txBody>
      </p:sp>
      <p:sp>
        <p:nvSpPr>
          <p:cNvPr id="368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eaLnBrk="0" fontAlgn="base" hangingPunct="0">
              <a:spcBef>
                <a:spcPct val="0"/>
              </a:spcBef>
              <a:spcAft>
                <a:spcPct val="0"/>
              </a:spcAft>
              <a:defRPr sz="2600">
                <a:solidFill>
                  <a:schemeClr val="tx1"/>
                </a:solidFill>
                <a:latin typeface="Tahoma" pitchFamily="34" charset="0"/>
              </a:defRPr>
            </a:lvl6pPr>
            <a:lvl7pPr marL="2811026" indent="-216233" eaLnBrk="0" fontAlgn="base" hangingPunct="0">
              <a:spcBef>
                <a:spcPct val="0"/>
              </a:spcBef>
              <a:spcAft>
                <a:spcPct val="0"/>
              </a:spcAft>
              <a:defRPr sz="2600">
                <a:solidFill>
                  <a:schemeClr val="tx1"/>
                </a:solidFill>
                <a:latin typeface="Tahoma" pitchFamily="34" charset="0"/>
              </a:defRPr>
            </a:lvl7pPr>
            <a:lvl8pPr marL="3243491" indent="-216233" eaLnBrk="0" fontAlgn="base" hangingPunct="0">
              <a:spcBef>
                <a:spcPct val="0"/>
              </a:spcBef>
              <a:spcAft>
                <a:spcPct val="0"/>
              </a:spcAft>
              <a:defRPr sz="2600">
                <a:solidFill>
                  <a:schemeClr val="tx1"/>
                </a:solidFill>
                <a:latin typeface="Tahoma" pitchFamily="34" charset="0"/>
              </a:defRPr>
            </a:lvl8pPr>
            <a:lvl9pPr marL="3675957" indent="-216233" eaLnBrk="0" fontAlgn="base" hangingPunct="0">
              <a:spcBef>
                <a:spcPct val="0"/>
              </a:spcBef>
              <a:spcAft>
                <a:spcPct val="0"/>
              </a:spcAft>
              <a:defRPr sz="2600">
                <a:solidFill>
                  <a:schemeClr val="tx1"/>
                </a:solidFill>
                <a:latin typeface="Tahoma" pitchFamily="34" charset="0"/>
              </a:defRPr>
            </a:lvl9pPr>
          </a:lstStyle>
          <a:p>
            <a:fld id="{DC7B818D-39C9-4727-9805-B460E79E7248}" type="slidenum">
              <a:rPr lang="en-US" sz="1100">
                <a:latin typeface="Times New Roman" pitchFamily="18" charset="0"/>
              </a:rPr>
              <a:pPr/>
              <a:t>30</a:t>
            </a:fld>
            <a:endParaRPr lang="en-US" sz="1100">
              <a:latin typeface="Times New Roman" pitchFamily="18" charset="0"/>
            </a:endParaRPr>
          </a:p>
        </p:txBody>
      </p:sp>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anchor="t"/>
          <a:lstStyle/>
          <a:p>
            <a:r>
              <a:rPr lang="en-US" smtClean="0"/>
              <a:t>During interaction modelling, the use cases control the way in which the interactions between the objects are modelled.  The process by which this information is modelled and consistency is enforced between the various views of the model is sometimes referred to as a micro-iteration.  The process is repeated for each use case to be modelled.</a:t>
            </a:r>
          </a:p>
          <a:p>
            <a:r>
              <a:rPr lang="en-US" smtClean="0"/>
              <a:t>The internal behavior of each use case is analyzed to help the understanding of the interactions between the classes.  These new class responsibilities identified, along with any new classes that are discovered, represent additional information in the class diagram that must be reflected in the relevant class diagrams.  Some of this happens automatically, but some additions must be made manually.  The class diagrams must be further reviewed to identify any additional associations between classes which are implied by the interactions.</a:t>
            </a:r>
          </a:p>
          <a:p>
            <a:r>
              <a:rPr lang="en-US" smtClean="0"/>
              <a:t>After a few iterations (typically 1, 2 or 3 depending on the complexity of the use case) the model settles down to a consistent state.</a:t>
            </a:r>
          </a:p>
          <a:p>
            <a:r>
              <a:rPr lang="en-US" smtClean="0"/>
              <a:t>At this point, the next use case can be taken and modelled using the same micro-iterative process.  Of course, changes to the underlying class diagram may cause us to review use cases that have already been modelled.</a:t>
            </a:r>
          </a:p>
        </p:txBody>
      </p:sp>
    </p:spTree>
    <p:extLst>
      <p:ext uri="{BB962C8B-B14F-4D97-AF65-F5344CB8AC3E}">
        <p14:creationId xmlns:p14="http://schemas.microsoft.com/office/powerpoint/2010/main" val="82733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smtClean="0"/>
              <a:t>Use cases control the way in which the interactions between the objects are </a:t>
            </a:r>
            <a:r>
              <a:rPr lang="en-GB" smtClean="0"/>
              <a:t>modelled</a:t>
            </a:r>
            <a:r>
              <a:rPr lang="en-US" smtClean="0"/>
              <a:t>. </a:t>
            </a:r>
          </a:p>
          <a:p>
            <a:pPr eaLnBrk="1" hangingPunct="1"/>
            <a:r>
              <a:rPr lang="en-US" smtClean="0"/>
              <a:t>The internal behavior of each use case is analyzed to help the understanding of the interactions between objects of different classes.  </a:t>
            </a:r>
          </a:p>
          <a:p>
            <a:endParaRPr lang="en-GB" smtClean="0"/>
          </a:p>
        </p:txBody>
      </p:sp>
      <p:sp>
        <p:nvSpPr>
          <p:cNvPr id="27652"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eaLnBrk="0" fontAlgn="base" hangingPunct="0">
              <a:spcBef>
                <a:spcPct val="0"/>
              </a:spcBef>
              <a:spcAft>
                <a:spcPct val="0"/>
              </a:spcAft>
              <a:defRPr sz="2600">
                <a:solidFill>
                  <a:schemeClr val="tx1"/>
                </a:solidFill>
                <a:latin typeface="Tahoma" pitchFamily="34" charset="0"/>
              </a:defRPr>
            </a:lvl6pPr>
            <a:lvl7pPr marL="2811026" indent="-216233" eaLnBrk="0" fontAlgn="base" hangingPunct="0">
              <a:spcBef>
                <a:spcPct val="0"/>
              </a:spcBef>
              <a:spcAft>
                <a:spcPct val="0"/>
              </a:spcAft>
              <a:defRPr sz="2600">
                <a:solidFill>
                  <a:schemeClr val="tx1"/>
                </a:solidFill>
                <a:latin typeface="Tahoma" pitchFamily="34" charset="0"/>
              </a:defRPr>
            </a:lvl7pPr>
            <a:lvl8pPr marL="3243491" indent="-216233" eaLnBrk="0" fontAlgn="base" hangingPunct="0">
              <a:spcBef>
                <a:spcPct val="0"/>
              </a:spcBef>
              <a:spcAft>
                <a:spcPct val="0"/>
              </a:spcAft>
              <a:defRPr sz="2600">
                <a:solidFill>
                  <a:schemeClr val="tx1"/>
                </a:solidFill>
                <a:latin typeface="Tahoma" pitchFamily="34" charset="0"/>
              </a:defRPr>
            </a:lvl8pPr>
            <a:lvl9pPr marL="3675957" indent="-216233" eaLnBrk="0" fontAlgn="base" hangingPunct="0">
              <a:spcBef>
                <a:spcPct val="0"/>
              </a:spcBef>
              <a:spcAft>
                <a:spcPct val="0"/>
              </a:spcAft>
              <a:defRPr sz="2600">
                <a:solidFill>
                  <a:schemeClr val="tx1"/>
                </a:solidFill>
                <a:latin typeface="Tahoma" pitchFamily="34" charset="0"/>
              </a:defRPr>
            </a:lvl9pPr>
          </a:lstStyle>
          <a:p>
            <a:fld id="{D1BFFF01-997A-45D3-8653-627BDEB1D07F}" type="datetime1">
              <a:rPr lang="en-US" sz="1100">
                <a:latin typeface="Times New Roman" pitchFamily="18" charset="0"/>
              </a:rPr>
              <a:pPr/>
              <a:t>9/13/16</a:t>
            </a:fld>
            <a:endParaRPr lang="en-US" sz="1100">
              <a:latin typeface="Times New Roman" pitchFamily="18" charset="0"/>
            </a:endParaRPr>
          </a:p>
        </p:txBody>
      </p:sp>
      <p:sp>
        <p:nvSpPr>
          <p:cNvPr id="27653"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eaLnBrk="0" fontAlgn="base" hangingPunct="0">
              <a:spcBef>
                <a:spcPct val="0"/>
              </a:spcBef>
              <a:spcAft>
                <a:spcPct val="0"/>
              </a:spcAft>
              <a:defRPr sz="2600">
                <a:solidFill>
                  <a:schemeClr val="tx1"/>
                </a:solidFill>
                <a:latin typeface="Tahoma" pitchFamily="34" charset="0"/>
              </a:defRPr>
            </a:lvl6pPr>
            <a:lvl7pPr marL="2811026" indent="-216233" eaLnBrk="0" fontAlgn="base" hangingPunct="0">
              <a:spcBef>
                <a:spcPct val="0"/>
              </a:spcBef>
              <a:spcAft>
                <a:spcPct val="0"/>
              </a:spcAft>
              <a:defRPr sz="2600">
                <a:solidFill>
                  <a:schemeClr val="tx1"/>
                </a:solidFill>
                <a:latin typeface="Tahoma" pitchFamily="34" charset="0"/>
              </a:defRPr>
            </a:lvl7pPr>
            <a:lvl8pPr marL="3243491" indent="-216233" eaLnBrk="0" fontAlgn="base" hangingPunct="0">
              <a:spcBef>
                <a:spcPct val="0"/>
              </a:spcBef>
              <a:spcAft>
                <a:spcPct val="0"/>
              </a:spcAft>
              <a:defRPr sz="2600">
                <a:solidFill>
                  <a:schemeClr val="tx1"/>
                </a:solidFill>
                <a:latin typeface="Tahoma" pitchFamily="34" charset="0"/>
              </a:defRPr>
            </a:lvl8pPr>
            <a:lvl9pPr marL="3675957" indent="-216233" eaLnBrk="0" fontAlgn="base" hangingPunct="0">
              <a:spcBef>
                <a:spcPct val="0"/>
              </a:spcBef>
              <a:spcAft>
                <a:spcPct val="0"/>
              </a:spcAft>
              <a:defRPr sz="2600">
                <a:solidFill>
                  <a:schemeClr val="tx1"/>
                </a:solidFill>
                <a:latin typeface="Tahoma" pitchFamily="34" charset="0"/>
              </a:defRPr>
            </a:lvl9pPr>
          </a:lstStyle>
          <a:p>
            <a:r>
              <a:rPr lang="en-US" sz="1100">
                <a:latin typeface="Times New Roman" pitchFamily="18" charset="0"/>
              </a:rPr>
              <a:t>Department of Computer Science</a:t>
            </a:r>
          </a:p>
        </p:txBody>
      </p:sp>
      <p:sp>
        <p:nvSpPr>
          <p:cNvPr id="27654"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600">
                <a:solidFill>
                  <a:schemeClr val="tx1"/>
                </a:solidFill>
                <a:latin typeface="Tahoma" pitchFamily="34" charset="0"/>
              </a:defRPr>
            </a:lvl1pPr>
            <a:lvl2pPr marL="702756" indent="-270291">
              <a:defRPr sz="2600">
                <a:solidFill>
                  <a:schemeClr val="tx1"/>
                </a:solidFill>
                <a:latin typeface="Tahoma" pitchFamily="34" charset="0"/>
              </a:defRPr>
            </a:lvl2pPr>
            <a:lvl3pPr marL="1081164" indent="-216233">
              <a:defRPr sz="2600">
                <a:solidFill>
                  <a:schemeClr val="tx1"/>
                </a:solidFill>
                <a:latin typeface="Tahoma" pitchFamily="34" charset="0"/>
              </a:defRPr>
            </a:lvl3pPr>
            <a:lvl4pPr marL="1513629" indent="-216233">
              <a:defRPr sz="2600">
                <a:solidFill>
                  <a:schemeClr val="tx1"/>
                </a:solidFill>
                <a:latin typeface="Tahoma" pitchFamily="34" charset="0"/>
              </a:defRPr>
            </a:lvl4pPr>
            <a:lvl5pPr marL="1946095" indent="-216233">
              <a:defRPr sz="2600">
                <a:solidFill>
                  <a:schemeClr val="tx1"/>
                </a:solidFill>
                <a:latin typeface="Tahoma" pitchFamily="34" charset="0"/>
              </a:defRPr>
            </a:lvl5pPr>
            <a:lvl6pPr marL="2378560" indent="-216233" eaLnBrk="0" fontAlgn="base" hangingPunct="0">
              <a:spcBef>
                <a:spcPct val="0"/>
              </a:spcBef>
              <a:spcAft>
                <a:spcPct val="0"/>
              </a:spcAft>
              <a:defRPr sz="2600">
                <a:solidFill>
                  <a:schemeClr val="tx1"/>
                </a:solidFill>
                <a:latin typeface="Tahoma" pitchFamily="34" charset="0"/>
              </a:defRPr>
            </a:lvl6pPr>
            <a:lvl7pPr marL="2811026" indent="-216233" eaLnBrk="0" fontAlgn="base" hangingPunct="0">
              <a:spcBef>
                <a:spcPct val="0"/>
              </a:spcBef>
              <a:spcAft>
                <a:spcPct val="0"/>
              </a:spcAft>
              <a:defRPr sz="2600">
                <a:solidFill>
                  <a:schemeClr val="tx1"/>
                </a:solidFill>
                <a:latin typeface="Tahoma" pitchFamily="34" charset="0"/>
              </a:defRPr>
            </a:lvl7pPr>
            <a:lvl8pPr marL="3243491" indent="-216233" eaLnBrk="0" fontAlgn="base" hangingPunct="0">
              <a:spcBef>
                <a:spcPct val="0"/>
              </a:spcBef>
              <a:spcAft>
                <a:spcPct val="0"/>
              </a:spcAft>
              <a:defRPr sz="2600">
                <a:solidFill>
                  <a:schemeClr val="tx1"/>
                </a:solidFill>
                <a:latin typeface="Tahoma" pitchFamily="34" charset="0"/>
              </a:defRPr>
            </a:lvl8pPr>
            <a:lvl9pPr marL="3675957" indent="-216233" eaLnBrk="0" fontAlgn="base" hangingPunct="0">
              <a:spcBef>
                <a:spcPct val="0"/>
              </a:spcBef>
              <a:spcAft>
                <a:spcPct val="0"/>
              </a:spcAft>
              <a:defRPr sz="2600">
                <a:solidFill>
                  <a:schemeClr val="tx1"/>
                </a:solidFill>
                <a:latin typeface="Tahoma" pitchFamily="34" charset="0"/>
              </a:defRPr>
            </a:lvl9pPr>
          </a:lstStyle>
          <a:p>
            <a:fld id="{58131256-7D11-4DA4-9A94-18CE14F97D4F}" type="slidenum">
              <a:rPr lang="en-US" sz="1100">
                <a:latin typeface="Times New Roman" pitchFamily="18" charset="0"/>
              </a:rPr>
              <a:pPr/>
              <a:t>31</a:t>
            </a:fld>
            <a:endParaRPr lang="en-US" sz="1100">
              <a:latin typeface="Times New Roman" pitchFamily="18" charset="0"/>
            </a:endParaRPr>
          </a:p>
        </p:txBody>
      </p:sp>
    </p:spTree>
    <p:extLst>
      <p:ext uri="{BB962C8B-B14F-4D97-AF65-F5344CB8AC3E}">
        <p14:creationId xmlns:p14="http://schemas.microsoft.com/office/powerpoint/2010/main" val="1071829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32</a:t>
            </a:fld>
            <a:endParaRPr lang="en-GB"/>
          </a:p>
        </p:txBody>
      </p:sp>
    </p:spTree>
    <p:extLst>
      <p:ext uri="{BB962C8B-B14F-4D97-AF65-F5344CB8AC3E}">
        <p14:creationId xmlns:p14="http://schemas.microsoft.com/office/powerpoint/2010/main" val="2417506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66B9398-7B90-4E93-BAAD-EDEE6A701B71}" type="datetime3">
              <a:rPr lang="en-US" smtClean="0"/>
              <a:t>13 September 2016</a:t>
            </a:fld>
            <a:endParaRPr lang="en-US"/>
          </a:p>
        </p:txBody>
      </p:sp>
      <p:sp>
        <p:nvSpPr>
          <p:cNvPr id="17" name="Footer Placeholder 16"/>
          <p:cNvSpPr>
            <a:spLocks noGrp="1"/>
          </p:cNvSpPr>
          <p:nvPr>
            <p:ph type="ftr" sz="quarter" idx="11"/>
          </p:nvPr>
        </p:nvSpPr>
        <p:spPr/>
        <p:txBody>
          <a:bodyPr/>
          <a:lstStyle/>
          <a:p>
            <a:r>
              <a:rPr lang="en-US" smtClean="0"/>
              <a:t>UFCFB6-30-2 OOSD</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70CD62-FFC4-4B26-B3A5-0A4C85724053}"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6D8452-1E89-4514-9F69-68255DC58E69}"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1A7F3CE-B0FF-4E42-9A94-3AF374A1AA0B}" type="datetime3">
              <a:rPr lang="en-US" smtClean="0"/>
              <a:t>13 September 2016</a:t>
            </a:fld>
            <a:endParaRPr lang="en-US"/>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ED0678F-D28C-44AD-9100-267B87C28ED0}" type="datetime3">
              <a:rPr lang="en-US" smtClean="0"/>
              <a:t>13 September 2016</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UFCFB6-30-2 OOSD</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85008D5-E5E9-4DDF-B8B2-653B159B8076}" type="datetime3">
              <a:rPr lang="en-US" smtClean="0"/>
              <a:t>13 September 2016</a:t>
            </a:fld>
            <a:endParaRPr lang="en-US"/>
          </a:p>
        </p:txBody>
      </p:sp>
      <p:sp>
        <p:nvSpPr>
          <p:cNvPr id="6" name="Footer Placeholder 5"/>
          <p:cNvSpPr>
            <a:spLocks noGrp="1"/>
          </p:cNvSpPr>
          <p:nvPr>
            <p:ph type="ftr" sz="quarter" idx="11"/>
          </p:nvPr>
        </p:nvSpPr>
        <p:spPr/>
        <p:txBody>
          <a:bodyPr/>
          <a:lstStyle/>
          <a:p>
            <a:r>
              <a:rPr lang="en-US" smtClean="0"/>
              <a:t>UFCFB6-30-2 OOSD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4C6161B-6C6E-42F9-93D9-F2D6674D9E22}" type="datetime3">
              <a:rPr lang="en-US" smtClean="0"/>
              <a:t>13 September 2016</a:t>
            </a:fld>
            <a:endParaRPr lang="en-US"/>
          </a:p>
        </p:txBody>
      </p:sp>
      <p:sp>
        <p:nvSpPr>
          <p:cNvPr id="8" name="Footer Placeholder 7"/>
          <p:cNvSpPr>
            <a:spLocks noGrp="1"/>
          </p:cNvSpPr>
          <p:nvPr>
            <p:ph type="ftr" sz="quarter" idx="11"/>
          </p:nvPr>
        </p:nvSpPr>
        <p:spPr/>
        <p:txBody>
          <a:bodyPr/>
          <a:lstStyle/>
          <a:p>
            <a:r>
              <a:rPr lang="en-US" smtClean="0"/>
              <a:t>UFCFB6-30-2 OOSD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FB8E05-2160-4DE8-A8A5-7DD4D0082B6A}" type="datetime3">
              <a:rPr lang="en-US" smtClean="0"/>
              <a:t>13 September 2016</a:t>
            </a:fld>
            <a:endParaRPr lang="en-US"/>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AA2D9C-66AF-49D6-BA2B-66E8AD28CFA6}" type="datetime3">
              <a:rPr lang="en-US" smtClean="0"/>
              <a:t>13 September 2016</a:t>
            </a:fld>
            <a:endParaRPr lang="en-US"/>
          </a:p>
        </p:txBody>
      </p:sp>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490FB27-ACC6-42A8-A7C7-936CBA2B168F}" type="datetime3">
              <a:rPr lang="en-US" smtClean="0"/>
              <a:t>13 September 2016</a:t>
            </a:fld>
            <a:endParaRPr lang="en-US"/>
          </a:p>
        </p:txBody>
      </p:sp>
      <p:sp>
        <p:nvSpPr>
          <p:cNvPr id="6" name="Footer Placeholder 5"/>
          <p:cNvSpPr>
            <a:spLocks noGrp="1"/>
          </p:cNvSpPr>
          <p:nvPr>
            <p:ph type="ftr" sz="quarter" idx="11"/>
          </p:nvPr>
        </p:nvSpPr>
        <p:spPr/>
        <p:txBody>
          <a:bodyPr/>
          <a:lstStyle/>
          <a:p>
            <a:r>
              <a:rPr lang="en-US" smtClean="0"/>
              <a:t>UFCFB6-30-2 OOSD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9420041-BBA3-4B89-A146-9713B6850061}" type="datetime3">
              <a:rPr lang="en-US" smtClean="0"/>
              <a:t>13 September 2016</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UFCFB6-30-2 OOSD</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ECAC961-0059-42B4-95B6-03979789DE33}" type="datetime3">
              <a:rPr lang="en-US" smtClean="0"/>
              <a:t>13 September 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UFCFB6-30-2 OOSD</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55000" lnSpcReduction="20000"/>
          </a:bodyPr>
          <a:lstStyle/>
          <a:p>
            <a:endParaRPr lang="en-GB" sz="3900" b="1" dirty="0" smtClean="0"/>
          </a:p>
          <a:p>
            <a:r>
              <a:rPr lang="en-GB" sz="3900" b="1" dirty="0" smtClean="0"/>
              <a:t>Unit 6 Interaction modelling: Sequence Diagram</a:t>
            </a:r>
          </a:p>
          <a:p>
            <a:endParaRPr lang="en-GB" dirty="0"/>
          </a:p>
          <a:p>
            <a:r>
              <a:rPr lang="en-GB" dirty="0" smtClean="0"/>
              <a:t>Benedict R. </a:t>
            </a:r>
            <a:r>
              <a:rPr lang="en-GB" smtClean="0"/>
              <a:t>Gaster</a:t>
            </a:r>
            <a:endParaRPr lang="en-GB" dirty="0"/>
          </a:p>
          <a:p>
            <a:r>
              <a:rPr lang="en-GB" dirty="0" smtClean="0"/>
              <a:t>2016-17</a:t>
            </a:r>
            <a:endParaRPr lang="en-GB" dirty="0"/>
          </a:p>
        </p:txBody>
      </p:sp>
      <p:sp>
        <p:nvSpPr>
          <p:cNvPr id="5" name="Footer Placeholder 4"/>
          <p:cNvSpPr>
            <a:spLocks noGrp="1"/>
          </p:cNvSpPr>
          <p:nvPr>
            <p:ph type="ftr" sz="quarter" idx="11"/>
          </p:nvPr>
        </p:nvSpPr>
        <p:spPr/>
        <p:txBody>
          <a:bodyPr/>
          <a:lstStyle/>
          <a:p>
            <a:r>
              <a:rPr lang="en-US" smtClean="0"/>
              <a:t>UFCFB6-30-2 OOSD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2" name="Title 1"/>
          <p:cNvSpPr>
            <a:spLocks noGrp="1"/>
          </p:cNvSpPr>
          <p:nvPr>
            <p:ph type="ctrTitle"/>
          </p:nvPr>
        </p:nvSpPr>
        <p:spPr/>
        <p:txBody>
          <a:bodyPr/>
          <a:lstStyle/>
          <a:p>
            <a:r>
              <a:rPr lang="en-GB" dirty="0" smtClean="0"/>
              <a:t>UFCFB6-30-2 Object-oriented Software Development</a:t>
            </a:r>
            <a:endParaRPr lang="en-GB" dirty="0"/>
          </a:p>
        </p:txBody>
      </p:sp>
      <p:sp>
        <p:nvSpPr>
          <p:cNvPr id="7" name="Date Placeholder 6"/>
          <p:cNvSpPr>
            <a:spLocks noGrp="1"/>
          </p:cNvSpPr>
          <p:nvPr>
            <p:ph type="dt" sz="half" idx="10"/>
          </p:nvPr>
        </p:nvSpPr>
        <p:spPr/>
        <p:txBody>
          <a:bodyPr/>
          <a:lstStyle/>
          <a:p>
            <a:fld id="{CD2A132B-16A2-4043-A4B4-5738BD55AE5D}" type="datetime3">
              <a:rPr lang="en-US" smtClean="0"/>
              <a:t>13 September 2016</a:t>
            </a:fld>
            <a:endParaRPr lang="en-US"/>
          </a:p>
        </p:txBody>
      </p:sp>
    </p:spTree>
    <p:extLst>
      <p:ext uri="{BB962C8B-B14F-4D97-AF65-F5344CB8AC3E}">
        <p14:creationId xmlns:p14="http://schemas.microsoft.com/office/powerpoint/2010/main" val="3033548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solidFill>
            <a:schemeClr val="bg1">
              <a:lumMod val="95000"/>
            </a:schemeClr>
          </a:solidFill>
        </p:spPr>
        <p:txBody>
          <a:bodyPr/>
          <a:lstStyle/>
          <a:p>
            <a:r>
              <a:rPr lang="en-GB" altLang="en-US" dirty="0" smtClean="0"/>
              <a:t>How actors send messages</a:t>
            </a:r>
          </a:p>
        </p:txBody>
      </p:sp>
      <p:pic>
        <p:nvPicPr>
          <p:cNvPr id="12291"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057400" y="2438400"/>
            <a:ext cx="6134100" cy="3733800"/>
          </a:xfrm>
        </p:spPr>
      </p:pic>
      <p:sp>
        <p:nvSpPr>
          <p:cNvPr id="12292" name="Rectangle 4"/>
          <p:cNvSpPr>
            <a:spLocks noChangeArrowheads="1"/>
          </p:cNvSpPr>
          <p:nvPr/>
        </p:nvSpPr>
        <p:spPr bwMode="auto">
          <a:xfrm>
            <a:off x="304800" y="1600200"/>
            <a:ext cx="457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GB" altLang="en-US" sz="2000" dirty="0">
                <a:latin typeface="Arial" charset="0"/>
              </a:rPr>
              <a:t>Identified candidate messages between the actor and the system</a:t>
            </a:r>
          </a:p>
        </p:txBody>
      </p:sp>
      <p:sp>
        <p:nvSpPr>
          <p:cNvPr id="2" name="Footer Placeholder 1"/>
          <p:cNvSpPr>
            <a:spLocks noGrp="1"/>
          </p:cNvSpPr>
          <p:nvPr>
            <p:ph type="ftr" sz="quarter" idx="11"/>
          </p:nvPr>
        </p:nvSpPr>
        <p:spPr/>
        <p:txBody>
          <a:bodyPr/>
          <a:lstStyle/>
          <a:p>
            <a:r>
              <a:rPr lang="en-US" smtClean="0"/>
              <a:t>UFCFB6-30-2 OOSD</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
        <p:nvSpPr>
          <p:cNvPr id="4" name="Date Placeholder 3"/>
          <p:cNvSpPr>
            <a:spLocks noGrp="1"/>
          </p:cNvSpPr>
          <p:nvPr>
            <p:ph type="dt" sz="half" idx="10"/>
          </p:nvPr>
        </p:nvSpPr>
        <p:spPr/>
        <p:txBody>
          <a:bodyPr/>
          <a:lstStyle/>
          <a:p>
            <a:fld id="{3AF9094C-0A07-4F59-9FC3-97BC2E7FBCAE}" type="datetime3">
              <a:rPr lang="en-US" smtClean="0"/>
              <a:t>13 September 2016</a:t>
            </a:fld>
            <a:endParaRPr lang="en-US"/>
          </a:p>
        </p:txBody>
      </p:sp>
    </p:spTree>
    <p:extLst>
      <p:ext uri="{BB962C8B-B14F-4D97-AF65-F5344CB8AC3E}">
        <p14:creationId xmlns:p14="http://schemas.microsoft.com/office/powerpoint/2010/main" val="3693577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solidFill>
            <a:schemeClr val="bg1">
              <a:lumMod val="95000"/>
            </a:schemeClr>
          </a:solidFill>
        </p:spPr>
        <p:txBody>
          <a:bodyPr/>
          <a:lstStyle/>
          <a:p>
            <a:r>
              <a:rPr lang="en-GB" altLang="en-US" dirty="0" smtClean="0"/>
              <a:t>Assign messages to classes</a:t>
            </a: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013" y="1828800"/>
            <a:ext cx="6300787"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UFCFB6-30-2 OOSD</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
        <p:nvSpPr>
          <p:cNvPr id="4" name="Date Placeholder 3"/>
          <p:cNvSpPr>
            <a:spLocks noGrp="1"/>
          </p:cNvSpPr>
          <p:nvPr>
            <p:ph type="dt" sz="half" idx="10"/>
          </p:nvPr>
        </p:nvSpPr>
        <p:spPr/>
        <p:txBody>
          <a:bodyPr/>
          <a:lstStyle/>
          <a:p>
            <a:fld id="{FBF8694F-6AB1-4295-8F43-7E60F70F1A11}" type="datetime3">
              <a:rPr lang="en-US" smtClean="0"/>
              <a:t>13 September 2016</a:t>
            </a:fld>
            <a:endParaRPr lang="en-US"/>
          </a:p>
        </p:txBody>
      </p:sp>
    </p:spTree>
    <p:extLst>
      <p:ext uri="{BB962C8B-B14F-4D97-AF65-F5344CB8AC3E}">
        <p14:creationId xmlns:p14="http://schemas.microsoft.com/office/powerpoint/2010/main" val="799462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solidFill>
            <a:schemeClr val="bg1">
              <a:lumMod val="95000"/>
            </a:schemeClr>
          </a:solidFill>
        </p:spPr>
        <p:txBody>
          <a:bodyPr>
            <a:normAutofit fontScale="90000"/>
          </a:bodyPr>
          <a:lstStyle/>
          <a:p>
            <a:r>
              <a:rPr lang="en-GB" dirty="0"/>
              <a:t>Amend student </a:t>
            </a:r>
            <a:r>
              <a:rPr lang="en-GB" dirty="0" smtClean="0"/>
              <a:t>record sequence diagram</a:t>
            </a:r>
          </a:p>
        </p:txBody>
      </p:sp>
      <p:pic>
        <p:nvPicPr>
          <p:cNvPr id="15363"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090613" y="1447800"/>
            <a:ext cx="6529387" cy="4800600"/>
          </a:xfrm>
        </p:spPr>
      </p:pic>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Date Placeholder 4"/>
          <p:cNvSpPr>
            <a:spLocks noGrp="1"/>
          </p:cNvSpPr>
          <p:nvPr>
            <p:ph type="dt" sz="half" idx="10"/>
          </p:nvPr>
        </p:nvSpPr>
        <p:spPr/>
        <p:txBody>
          <a:bodyPr/>
          <a:lstStyle/>
          <a:p>
            <a:fld id="{48366ED8-20EC-44FC-A64F-C965789FF46C}" type="datetime3">
              <a:rPr lang="en-US" smtClean="0"/>
              <a:t>13 September 2016</a:t>
            </a:fld>
            <a:endParaRPr lang="en-US"/>
          </a:p>
        </p:txBody>
      </p:sp>
    </p:spTree>
    <p:extLst>
      <p:ext uri="{BB962C8B-B14F-4D97-AF65-F5344CB8AC3E}">
        <p14:creationId xmlns:p14="http://schemas.microsoft.com/office/powerpoint/2010/main" val="3514157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a:t>Notations in sequence diagram</a:t>
            </a:r>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143" y="1752600"/>
            <a:ext cx="8261857"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fld id="{DDEB1886-289F-402E-8089-72B44160AB68}" type="datetime3">
              <a:rPr lang="en-US" smtClean="0"/>
              <a:t>13 September 2016</a:t>
            </a:fld>
            <a:endParaRPr lang="en-US"/>
          </a:p>
        </p:txBody>
      </p:sp>
    </p:spTree>
    <p:extLst>
      <p:ext uri="{BB962C8B-B14F-4D97-AF65-F5344CB8AC3E}">
        <p14:creationId xmlns:p14="http://schemas.microsoft.com/office/powerpoint/2010/main" val="35417824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solidFill>
            <a:schemeClr val="bg1">
              <a:lumMod val="95000"/>
            </a:schemeClr>
          </a:solidFill>
        </p:spPr>
        <p:txBody>
          <a:bodyPr>
            <a:normAutofit fontScale="90000"/>
          </a:bodyPr>
          <a:lstStyle/>
          <a:p>
            <a:r>
              <a:rPr lang="en-GB" dirty="0"/>
              <a:t>Amend student </a:t>
            </a:r>
            <a:r>
              <a:rPr lang="en-GB" dirty="0" smtClean="0"/>
              <a:t>record sequence diagram</a:t>
            </a:r>
          </a:p>
        </p:txBody>
      </p:sp>
      <p:pic>
        <p:nvPicPr>
          <p:cNvPr id="15363"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090613" y="1447800"/>
            <a:ext cx="6529387" cy="4800600"/>
          </a:xfrm>
        </p:spPr>
      </p:pic>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Date Placeholder 4"/>
          <p:cNvSpPr>
            <a:spLocks noGrp="1"/>
          </p:cNvSpPr>
          <p:nvPr>
            <p:ph type="dt" sz="half" idx="10"/>
          </p:nvPr>
        </p:nvSpPr>
        <p:spPr/>
        <p:txBody>
          <a:bodyPr/>
          <a:lstStyle/>
          <a:p>
            <a:fld id="{48366ED8-20EC-44FC-A64F-C965789FF46C}" type="datetime3">
              <a:rPr lang="en-US" smtClean="0"/>
              <a:t>13 September 2016</a:t>
            </a:fld>
            <a:endParaRPr lang="en-US"/>
          </a:p>
        </p:txBody>
      </p:sp>
    </p:spTree>
    <p:extLst>
      <p:ext uri="{BB962C8B-B14F-4D97-AF65-F5344CB8AC3E}">
        <p14:creationId xmlns:p14="http://schemas.microsoft.com/office/powerpoint/2010/main" val="3700672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a:bodyPr>
          <a:lstStyle/>
          <a:p>
            <a:r>
              <a:rPr lang="en-GB" dirty="0" smtClean="0"/>
              <a:t>Notations in </a:t>
            </a:r>
            <a:r>
              <a:rPr lang="en-GB" dirty="0"/>
              <a:t>sequence diagram</a:t>
            </a:r>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6" name="Content Placeholder 5"/>
          <p:cNvSpPr>
            <a:spLocks noGrp="1"/>
          </p:cNvSpPr>
          <p:nvPr>
            <p:ph sz="quarter" idx="1"/>
          </p:nvPr>
        </p:nvSpPr>
        <p:spPr/>
        <p:txBody>
          <a:bodyPr/>
          <a:lstStyle/>
          <a:p>
            <a:endParaRPr lang="en-GB" dirty="0" smtClean="0"/>
          </a:p>
          <a:p>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76400"/>
            <a:ext cx="6496050" cy="4090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ate Placeholder 6"/>
          <p:cNvSpPr>
            <a:spLocks noGrp="1"/>
          </p:cNvSpPr>
          <p:nvPr>
            <p:ph type="dt" sz="half" idx="10"/>
          </p:nvPr>
        </p:nvSpPr>
        <p:spPr/>
        <p:txBody>
          <a:bodyPr/>
          <a:lstStyle/>
          <a:p>
            <a:fld id="{6F90796E-27B9-4BC3-B377-7B47A55B84E5}" type="datetime3">
              <a:rPr lang="en-US" smtClean="0"/>
              <a:t>13 September 2016</a:t>
            </a:fld>
            <a:endParaRPr lang="en-US"/>
          </a:p>
        </p:txBody>
      </p:sp>
    </p:spTree>
    <p:extLst>
      <p:ext uri="{BB962C8B-B14F-4D97-AF65-F5344CB8AC3E}">
        <p14:creationId xmlns:p14="http://schemas.microsoft.com/office/powerpoint/2010/main" val="12110935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solidFill>
            <a:schemeClr val="bg1">
              <a:lumMod val="95000"/>
            </a:schemeClr>
          </a:solidFill>
        </p:spPr>
        <p:txBody>
          <a:bodyPr>
            <a:normAutofit fontScale="90000"/>
          </a:bodyPr>
          <a:lstStyle/>
          <a:p>
            <a:r>
              <a:rPr lang="en-GB" dirty="0"/>
              <a:t>Amend student </a:t>
            </a:r>
            <a:r>
              <a:rPr lang="en-GB" dirty="0" smtClean="0"/>
              <a:t>record sequence diagram</a:t>
            </a:r>
          </a:p>
        </p:txBody>
      </p:sp>
      <p:pic>
        <p:nvPicPr>
          <p:cNvPr id="15363"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090613" y="1447800"/>
            <a:ext cx="6529387" cy="4800600"/>
          </a:xfrm>
        </p:spPr>
      </p:pic>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Date Placeholder 4"/>
          <p:cNvSpPr>
            <a:spLocks noGrp="1"/>
          </p:cNvSpPr>
          <p:nvPr>
            <p:ph type="dt" sz="half" idx="10"/>
          </p:nvPr>
        </p:nvSpPr>
        <p:spPr/>
        <p:txBody>
          <a:bodyPr/>
          <a:lstStyle/>
          <a:p>
            <a:fld id="{48366ED8-20EC-44FC-A64F-C965789FF46C}" type="datetime3">
              <a:rPr lang="en-US" smtClean="0"/>
              <a:t>13 September 2016</a:t>
            </a:fld>
            <a:endParaRPr lang="en-US"/>
          </a:p>
        </p:txBody>
      </p:sp>
    </p:spTree>
    <p:extLst>
      <p:ext uri="{BB962C8B-B14F-4D97-AF65-F5344CB8AC3E}">
        <p14:creationId xmlns:p14="http://schemas.microsoft.com/office/powerpoint/2010/main" val="10953490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Messages in sequence diagram</a:t>
            </a:r>
            <a:endParaRPr lang="en-GB"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6" name="Content Placeholder 5"/>
          <p:cNvSpPr>
            <a:spLocks noGrp="1"/>
          </p:cNvSpPr>
          <p:nvPr>
            <p:ph sz="quarter" idx="1"/>
          </p:nvPr>
        </p:nvSpPr>
        <p:spPr/>
        <p:txBody>
          <a:bodyPr>
            <a:normAutofit/>
          </a:bodyPr>
          <a:lstStyle/>
          <a:p>
            <a:endParaRPr lang="en-GB" dirty="0" smtClean="0"/>
          </a:p>
          <a:p>
            <a:r>
              <a:rPr lang="en-GB" dirty="0" smtClean="0"/>
              <a:t>An </a:t>
            </a:r>
            <a:r>
              <a:rPr lang="en-GB" dirty="0"/>
              <a:t>interaction in a sequence diagram occurs when one participant decides to send a </a:t>
            </a:r>
            <a:r>
              <a:rPr lang="en-GB" dirty="0" smtClean="0"/>
              <a:t>message </a:t>
            </a:r>
            <a:r>
              <a:rPr lang="en-GB" dirty="0"/>
              <a:t>to another participant</a:t>
            </a:r>
            <a:r>
              <a:rPr lang="en-GB" dirty="0" smtClean="0"/>
              <a:t>,</a:t>
            </a:r>
          </a:p>
          <a:p>
            <a:r>
              <a:rPr lang="en-GB" dirty="0"/>
              <a:t>Messages on a sequence diagram are specified using an arrow from the participant </a:t>
            </a:r>
            <a:r>
              <a:rPr lang="en-GB" dirty="0" smtClean="0"/>
              <a:t>that </a:t>
            </a:r>
            <a:r>
              <a:rPr lang="en-GB" dirty="0"/>
              <a:t>wants to pass the message, the Message Caller, to the participant that is to </a:t>
            </a:r>
            <a:r>
              <a:rPr lang="en-GB" dirty="0" smtClean="0"/>
              <a:t>receive </a:t>
            </a:r>
            <a:r>
              <a:rPr lang="en-GB" dirty="0"/>
              <a:t>the message, the Message Receiver. </a:t>
            </a:r>
            <a:endParaRPr lang="en-GB" dirty="0" smtClean="0"/>
          </a:p>
          <a:p>
            <a:r>
              <a:rPr lang="en-GB" dirty="0" smtClean="0"/>
              <a:t>Messages </a:t>
            </a:r>
            <a:r>
              <a:rPr lang="en-GB" dirty="0"/>
              <a:t>can flow in whatever direction </a:t>
            </a:r>
            <a:r>
              <a:rPr lang="en-GB" dirty="0" smtClean="0"/>
              <a:t>makes </a:t>
            </a:r>
            <a:r>
              <a:rPr lang="en-GB" dirty="0"/>
              <a:t>sense for the required interaction—from left to right, right to left, or even </a:t>
            </a:r>
            <a:r>
              <a:rPr lang="en-GB" dirty="0" smtClean="0"/>
              <a:t>back </a:t>
            </a:r>
            <a:r>
              <a:rPr lang="en-GB" dirty="0"/>
              <a:t>to the Message Caller itself. </a:t>
            </a:r>
            <a:endParaRPr lang="en-GB" dirty="0" smtClean="0"/>
          </a:p>
        </p:txBody>
      </p:sp>
      <p:sp>
        <p:nvSpPr>
          <p:cNvPr id="7" name="Date Placeholder 6"/>
          <p:cNvSpPr>
            <a:spLocks noGrp="1"/>
          </p:cNvSpPr>
          <p:nvPr>
            <p:ph type="dt" sz="half" idx="10"/>
          </p:nvPr>
        </p:nvSpPr>
        <p:spPr/>
        <p:txBody>
          <a:bodyPr/>
          <a:lstStyle/>
          <a:p>
            <a:fld id="{750BF881-DE13-469F-8882-084F76075D4C}" type="datetime3">
              <a:rPr lang="en-US" smtClean="0"/>
              <a:t>13 September 2016</a:t>
            </a:fld>
            <a:endParaRPr lang="en-US"/>
          </a:p>
        </p:txBody>
      </p:sp>
    </p:spTree>
    <p:extLst>
      <p:ext uri="{BB962C8B-B14F-4D97-AF65-F5344CB8AC3E}">
        <p14:creationId xmlns:p14="http://schemas.microsoft.com/office/powerpoint/2010/main" val="12934703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Activation bar</a:t>
            </a:r>
            <a:endParaRPr lang="en-GB"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6" name="Content Placeholder 5"/>
          <p:cNvSpPr>
            <a:spLocks noGrp="1"/>
          </p:cNvSpPr>
          <p:nvPr>
            <p:ph sz="quarter" idx="1"/>
          </p:nvPr>
        </p:nvSpPr>
        <p:spPr/>
        <p:txBody>
          <a:bodyPr>
            <a:normAutofit/>
          </a:bodyPr>
          <a:lstStyle/>
          <a:p>
            <a:endParaRPr lang="en-GB" dirty="0" smtClean="0"/>
          </a:p>
          <a:p>
            <a:r>
              <a:rPr lang="en-GB" dirty="0" smtClean="0"/>
              <a:t>When </a:t>
            </a:r>
            <a:r>
              <a:rPr lang="en-GB" dirty="0"/>
              <a:t>a message is passed to a participant it triggers, or invokes, the receiving participant </a:t>
            </a:r>
            <a:r>
              <a:rPr lang="en-GB" dirty="0" smtClean="0"/>
              <a:t>into </a:t>
            </a:r>
            <a:r>
              <a:rPr lang="en-GB" dirty="0"/>
              <a:t>doing something; at this point, the receiving participant is said to be </a:t>
            </a:r>
            <a:r>
              <a:rPr lang="en-GB" dirty="0" smtClean="0"/>
              <a:t>active</a:t>
            </a:r>
            <a:r>
              <a:rPr lang="en-GB" dirty="0"/>
              <a:t>. </a:t>
            </a:r>
            <a:endParaRPr lang="en-GB" dirty="0" smtClean="0"/>
          </a:p>
          <a:p>
            <a:r>
              <a:rPr lang="en-GB" dirty="0" smtClean="0"/>
              <a:t>To </a:t>
            </a:r>
            <a:r>
              <a:rPr lang="en-GB" dirty="0"/>
              <a:t>show that a participant is active, i.e., doing something, you can use an </a:t>
            </a:r>
            <a:r>
              <a:rPr lang="en-GB" dirty="0" smtClean="0"/>
              <a:t>activation bar </a:t>
            </a:r>
          </a:p>
          <a:p>
            <a:r>
              <a:rPr lang="en-GB" dirty="0"/>
              <a:t>An activation bar can be shown on the sending and receiving ends of a message. It </a:t>
            </a:r>
            <a:r>
              <a:rPr lang="en-GB" dirty="0" smtClean="0"/>
              <a:t>indicates </a:t>
            </a:r>
            <a:r>
              <a:rPr lang="en-GB" dirty="0"/>
              <a:t>that the sending participant is busy while it sends the message and the </a:t>
            </a:r>
            <a:r>
              <a:rPr lang="en-GB" dirty="0" smtClean="0"/>
              <a:t>receiving </a:t>
            </a:r>
            <a:r>
              <a:rPr lang="en-GB" dirty="0"/>
              <a:t>participant is busy after the message has been received </a:t>
            </a:r>
          </a:p>
        </p:txBody>
      </p:sp>
      <p:sp>
        <p:nvSpPr>
          <p:cNvPr id="7" name="Date Placeholder 6"/>
          <p:cNvSpPr>
            <a:spLocks noGrp="1"/>
          </p:cNvSpPr>
          <p:nvPr>
            <p:ph type="dt" sz="half" idx="10"/>
          </p:nvPr>
        </p:nvSpPr>
        <p:spPr/>
        <p:txBody>
          <a:bodyPr/>
          <a:lstStyle/>
          <a:p>
            <a:fld id="{9C96D139-0F95-4BF2-B13D-0924EAD4C437}" type="datetime3">
              <a:rPr lang="en-US" smtClean="0"/>
              <a:t>13 September 2016</a:t>
            </a:fld>
            <a:endParaRPr lang="en-US"/>
          </a:p>
        </p:txBody>
      </p:sp>
    </p:spTree>
    <p:extLst>
      <p:ext uri="{BB962C8B-B14F-4D97-AF65-F5344CB8AC3E}">
        <p14:creationId xmlns:p14="http://schemas.microsoft.com/office/powerpoint/2010/main" val="21920551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a:bodyPr>
          <a:lstStyle/>
          <a:p>
            <a:r>
              <a:rPr lang="en-GB" dirty="0"/>
              <a:t>Nested Messages </a:t>
            </a:r>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Content Placeholder 5"/>
          <p:cNvSpPr>
            <a:spLocks noGrp="1"/>
          </p:cNvSpPr>
          <p:nvPr>
            <p:ph sz="quarter" idx="1"/>
          </p:nvPr>
        </p:nvSpPr>
        <p:spPr/>
        <p:txBody>
          <a:bodyPr>
            <a:normAutofit/>
          </a:bodyPr>
          <a:lstStyle/>
          <a:p>
            <a:r>
              <a:rPr lang="en-GB" sz="2200" dirty="0" smtClean="0"/>
              <a:t>When </a:t>
            </a:r>
            <a:r>
              <a:rPr lang="en-GB" sz="2200" dirty="0"/>
              <a:t>a message from one participant results in one or more messages being sent by </a:t>
            </a:r>
            <a:r>
              <a:rPr lang="en-GB" sz="2200" dirty="0" smtClean="0"/>
              <a:t>the </a:t>
            </a:r>
            <a:r>
              <a:rPr lang="en-GB" sz="2200" dirty="0"/>
              <a:t>receiving participant, those resulting </a:t>
            </a:r>
            <a:r>
              <a:rPr lang="en-GB" sz="2200" dirty="0" smtClean="0"/>
              <a:t>messages </a:t>
            </a:r>
            <a:r>
              <a:rPr lang="en-GB" sz="2200" dirty="0"/>
              <a:t>are said to be nested within the </a:t>
            </a:r>
            <a:r>
              <a:rPr lang="en-GB" sz="2200" dirty="0" smtClean="0"/>
              <a:t>triggering message </a:t>
            </a:r>
          </a:p>
          <a:p>
            <a:endParaRPr lang="en-GB" sz="24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514600"/>
            <a:ext cx="6876167" cy="365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Date Placeholder 7"/>
          <p:cNvSpPr>
            <a:spLocks noGrp="1"/>
          </p:cNvSpPr>
          <p:nvPr>
            <p:ph type="dt" sz="half" idx="10"/>
          </p:nvPr>
        </p:nvSpPr>
        <p:spPr/>
        <p:txBody>
          <a:bodyPr/>
          <a:lstStyle/>
          <a:p>
            <a:fld id="{40652C98-58D3-42A2-B50D-FDE42CE746EE}" type="datetime3">
              <a:rPr lang="en-US" smtClean="0"/>
              <a:t>13 September 2016</a:t>
            </a:fld>
            <a:endParaRPr lang="en-US"/>
          </a:p>
        </p:txBody>
      </p:sp>
    </p:spTree>
    <p:extLst>
      <p:ext uri="{BB962C8B-B14F-4D97-AF65-F5344CB8AC3E}">
        <p14:creationId xmlns:p14="http://schemas.microsoft.com/office/powerpoint/2010/main" val="2192055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pic>
        <p:nvPicPr>
          <p:cNvPr id="7" name="Content Placeholder 6"/>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5105400" y="152400"/>
            <a:ext cx="3903715" cy="1676400"/>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76350"/>
            <a:ext cx="5562600" cy="357312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400" y="2667000"/>
            <a:ext cx="6019800" cy="4574527"/>
          </a:xfrm>
          <a:prstGeom prst="rect">
            <a:avLst/>
          </a:prstGeom>
        </p:spPr>
      </p:pic>
      <p:sp>
        <p:nvSpPr>
          <p:cNvPr id="10" name="Notched Right Arrow 9"/>
          <p:cNvSpPr/>
          <p:nvPr/>
        </p:nvSpPr>
        <p:spPr>
          <a:xfrm rot="9267583">
            <a:off x="4509232" y="1098296"/>
            <a:ext cx="949589" cy="39257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Notched Right Arrow 10"/>
          <p:cNvSpPr/>
          <p:nvPr/>
        </p:nvSpPr>
        <p:spPr>
          <a:xfrm rot="2168970">
            <a:off x="2974489" y="4214603"/>
            <a:ext cx="949589" cy="39257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Date Placeholder 11"/>
          <p:cNvSpPr>
            <a:spLocks noGrp="1"/>
          </p:cNvSpPr>
          <p:nvPr>
            <p:ph type="dt" sz="half" idx="10"/>
          </p:nvPr>
        </p:nvSpPr>
        <p:spPr/>
        <p:txBody>
          <a:bodyPr/>
          <a:lstStyle/>
          <a:p>
            <a:fld id="{CEC9BCDC-19CA-4374-8F4A-F9D4BC50B74E}" type="datetime3">
              <a:rPr lang="en-US" smtClean="0"/>
              <a:t>13 September 2016</a:t>
            </a:fld>
            <a:endParaRPr lang="en-US"/>
          </a:p>
        </p:txBody>
      </p:sp>
    </p:spTree>
    <p:extLst>
      <p:ext uri="{BB962C8B-B14F-4D97-AF65-F5344CB8AC3E}">
        <p14:creationId xmlns:p14="http://schemas.microsoft.com/office/powerpoint/2010/main" val="126556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Message arrows</a:t>
            </a:r>
            <a:endParaRPr lang="en-GB"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7112"/>
            <a:ext cx="7251164" cy="3248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Date Placeholder 5"/>
          <p:cNvSpPr>
            <a:spLocks noGrp="1"/>
          </p:cNvSpPr>
          <p:nvPr>
            <p:ph type="dt" sz="half" idx="10"/>
          </p:nvPr>
        </p:nvSpPr>
        <p:spPr/>
        <p:txBody>
          <a:bodyPr/>
          <a:lstStyle/>
          <a:p>
            <a:fld id="{FDA64F24-DBA6-4607-8F18-7457D001D698}" type="datetime3">
              <a:rPr lang="en-US" smtClean="0"/>
              <a:t>13 September 2016</a:t>
            </a:fld>
            <a:endParaRPr lang="en-US"/>
          </a:p>
        </p:txBody>
      </p:sp>
    </p:spTree>
    <p:extLst>
      <p:ext uri="{BB962C8B-B14F-4D97-AF65-F5344CB8AC3E}">
        <p14:creationId xmlns:p14="http://schemas.microsoft.com/office/powerpoint/2010/main" val="18433354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a:t>Synchronous </a:t>
            </a:r>
            <a:r>
              <a:rPr lang="en-GB" dirty="0" smtClean="0"/>
              <a:t>messages</a:t>
            </a:r>
            <a:endParaRPr lang="en-GB"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Content Placeholder 5"/>
          <p:cNvSpPr>
            <a:spLocks noGrp="1"/>
          </p:cNvSpPr>
          <p:nvPr>
            <p:ph sz="quarter" idx="1"/>
          </p:nvPr>
        </p:nvSpPr>
        <p:spPr/>
        <p:txBody>
          <a:bodyPr/>
          <a:lstStyle/>
          <a:p>
            <a:r>
              <a:rPr lang="en-US" dirty="0"/>
              <a:t>A</a:t>
            </a:r>
            <a:r>
              <a:rPr lang="en-US" dirty="0" smtClean="0"/>
              <a:t> </a:t>
            </a:r>
            <a:r>
              <a:rPr lang="en-US" dirty="0"/>
              <a:t>synchronous message is invoked when the Message Caller </a:t>
            </a:r>
            <a:r>
              <a:rPr lang="en-US" dirty="0" smtClean="0"/>
              <a:t>waits </a:t>
            </a:r>
            <a:r>
              <a:rPr lang="en-US" dirty="0"/>
              <a:t>for the Message Receiver to return from the message </a:t>
            </a:r>
            <a:r>
              <a:rPr lang="en-US" dirty="0" smtClean="0"/>
              <a:t>invocation</a:t>
            </a:r>
          </a:p>
          <a:p>
            <a:endParaRPr lang="en-GB"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895600"/>
            <a:ext cx="7025925" cy="2747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Date Placeholder 7"/>
          <p:cNvSpPr>
            <a:spLocks noGrp="1"/>
          </p:cNvSpPr>
          <p:nvPr>
            <p:ph type="dt" sz="half" idx="10"/>
          </p:nvPr>
        </p:nvSpPr>
        <p:spPr/>
        <p:txBody>
          <a:bodyPr/>
          <a:lstStyle/>
          <a:p>
            <a:fld id="{107B6391-9503-41C7-8DFE-8C2CBC0AEF1A}" type="datetime3">
              <a:rPr lang="en-US" smtClean="0"/>
              <a:t>13 September 2016</a:t>
            </a:fld>
            <a:endParaRPr lang="en-US"/>
          </a:p>
        </p:txBody>
      </p:sp>
    </p:spTree>
    <p:extLst>
      <p:ext uri="{BB962C8B-B14F-4D97-AF65-F5344CB8AC3E}">
        <p14:creationId xmlns:p14="http://schemas.microsoft.com/office/powerpoint/2010/main" val="1582133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GB" dirty="0" smtClean="0"/>
              <a:t>Synchronous message implementation</a:t>
            </a:r>
            <a:endParaRPr lang="en-GB"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Content Placeholder 5"/>
          <p:cNvSpPr>
            <a:spLocks noGrp="1"/>
          </p:cNvSpPr>
          <p:nvPr>
            <p:ph sz="quarter" idx="1"/>
          </p:nvPr>
        </p:nvSpPr>
        <p:spPr/>
        <p:txBody>
          <a:bodyPr>
            <a:normAutofit fontScale="55000" lnSpcReduction="20000"/>
          </a:bodyPr>
          <a:lstStyle/>
          <a:p>
            <a:pPr marL="0" indent="0">
              <a:buNone/>
            </a:pPr>
            <a:r>
              <a:rPr lang="en-GB" dirty="0" smtClean="0">
                <a:latin typeface="Courier New" pitchFamily="49" charset="0"/>
                <a:cs typeface="Courier New" pitchFamily="49" charset="0"/>
              </a:rPr>
              <a:t>public </a:t>
            </a:r>
            <a:r>
              <a:rPr lang="en-GB" dirty="0">
                <a:latin typeface="Courier New" pitchFamily="49" charset="0"/>
                <a:cs typeface="Courier New" pitchFamily="49" charset="0"/>
              </a:rPr>
              <a:t>class </a:t>
            </a:r>
            <a:r>
              <a:rPr lang="en-GB" dirty="0" err="1">
                <a:latin typeface="Courier New" pitchFamily="49" charset="0"/>
                <a:cs typeface="Courier New" pitchFamily="49" charset="0"/>
              </a:rPr>
              <a:t>MessageReceiver</a:t>
            </a:r>
            <a:r>
              <a:rPr lang="en-GB" dirty="0">
                <a:latin typeface="Courier New" pitchFamily="49" charset="0"/>
                <a:cs typeface="Courier New" pitchFamily="49" charset="0"/>
              </a:rPr>
              <a:t> </a:t>
            </a:r>
            <a:r>
              <a:rPr lang="en-GB" dirty="0" smtClean="0">
                <a:latin typeface="Courier New" pitchFamily="49" charset="0"/>
                <a:cs typeface="Courier New" pitchFamily="49" charset="0"/>
              </a:rPr>
              <a:t>{ </a:t>
            </a:r>
            <a:endParaRPr lang="en-GB" dirty="0">
              <a:latin typeface="Courier New" pitchFamily="49" charset="0"/>
              <a:cs typeface="Courier New" pitchFamily="49" charset="0"/>
            </a:endParaRPr>
          </a:p>
          <a:p>
            <a:pPr marL="0" indent="0">
              <a:buNone/>
            </a:pPr>
            <a:r>
              <a:rPr lang="en-GB" dirty="0" smtClean="0">
                <a:latin typeface="Courier New" pitchFamily="49" charset="0"/>
                <a:cs typeface="Courier New" pitchFamily="49" charset="0"/>
              </a:rPr>
              <a:t>  public </a:t>
            </a:r>
            <a:r>
              <a:rPr lang="en-GB" dirty="0">
                <a:latin typeface="Courier New" pitchFamily="49" charset="0"/>
                <a:cs typeface="Courier New" pitchFamily="49" charset="0"/>
              </a:rPr>
              <a:t>void foo() </a:t>
            </a:r>
            <a:r>
              <a:rPr lang="en-GB" dirty="0" smtClean="0">
                <a:latin typeface="Courier New" pitchFamily="49" charset="0"/>
                <a:cs typeface="Courier New" pitchFamily="49" charset="0"/>
              </a:rPr>
              <a:t>{</a:t>
            </a: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 </a:t>
            </a:r>
            <a:r>
              <a:rPr lang="en-GB" dirty="0" smtClean="0">
                <a:latin typeface="Courier New" pitchFamily="49" charset="0"/>
                <a:cs typeface="Courier New" pitchFamily="49" charset="0"/>
              </a:rPr>
              <a:t>  // </a:t>
            </a:r>
            <a:r>
              <a:rPr lang="en-GB" dirty="0">
                <a:latin typeface="Courier New" pitchFamily="49" charset="0"/>
                <a:cs typeface="Courier New" pitchFamily="49" charset="0"/>
              </a:rPr>
              <a:t>Do something inside foo. </a:t>
            </a:r>
          </a:p>
          <a:p>
            <a:pPr marL="0" indent="0">
              <a:buNone/>
            </a:pPr>
            <a:r>
              <a:rPr lang="en-GB" dirty="0" smtClean="0">
                <a:latin typeface="Courier New" pitchFamily="49" charset="0"/>
                <a:cs typeface="Courier New" pitchFamily="49" charset="0"/>
              </a:rPr>
              <a:t>  } </a:t>
            </a: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 </a:t>
            </a:r>
          </a:p>
          <a:p>
            <a:pPr marL="0" indent="0">
              <a:buNone/>
            </a:pPr>
            <a:r>
              <a:rPr lang="en-GB" dirty="0" smtClean="0">
                <a:latin typeface="Courier New" pitchFamily="49" charset="0"/>
                <a:cs typeface="Courier New" pitchFamily="49" charset="0"/>
              </a:rPr>
              <a:t>public </a:t>
            </a:r>
            <a:r>
              <a:rPr lang="en-GB" dirty="0">
                <a:latin typeface="Courier New" pitchFamily="49" charset="0"/>
                <a:cs typeface="Courier New" pitchFamily="49" charset="0"/>
              </a:rPr>
              <a:t>class </a:t>
            </a:r>
            <a:r>
              <a:rPr lang="en-GB" dirty="0" err="1">
                <a:latin typeface="Courier New" pitchFamily="49" charset="0"/>
                <a:cs typeface="Courier New" pitchFamily="49" charset="0"/>
              </a:rPr>
              <a:t>MessageCaller</a:t>
            </a:r>
            <a:r>
              <a:rPr lang="en-GB" dirty="0">
                <a:latin typeface="Courier New" pitchFamily="49" charset="0"/>
                <a:cs typeface="Courier New" pitchFamily="49" charset="0"/>
              </a:rPr>
              <a:t> </a:t>
            </a:r>
            <a:r>
              <a:rPr lang="en-GB" dirty="0" smtClean="0">
                <a:latin typeface="Courier New" pitchFamily="49" charset="0"/>
                <a:cs typeface="Courier New" pitchFamily="49" charset="0"/>
              </a:rPr>
              <a:t>{</a:t>
            </a:r>
            <a:endParaRPr lang="en-GB" dirty="0">
              <a:latin typeface="Courier New" pitchFamily="49" charset="0"/>
              <a:cs typeface="Courier New" pitchFamily="49" charset="0"/>
            </a:endParaRPr>
          </a:p>
          <a:p>
            <a:pPr marL="0" indent="0">
              <a:buNone/>
            </a:pPr>
            <a:r>
              <a:rPr lang="en-GB" dirty="0" smtClean="0">
                <a:latin typeface="Courier New" pitchFamily="49" charset="0"/>
                <a:cs typeface="Courier New" pitchFamily="49" charset="0"/>
              </a:rPr>
              <a:t>  </a:t>
            </a:r>
            <a:r>
              <a:rPr lang="en-GB" dirty="0">
                <a:latin typeface="Courier New" pitchFamily="49" charset="0"/>
                <a:cs typeface="Courier New" pitchFamily="49" charset="0"/>
              </a:rPr>
              <a:t>private </a:t>
            </a:r>
            <a:r>
              <a:rPr lang="en-GB" dirty="0" err="1">
                <a:latin typeface="Courier New" pitchFamily="49" charset="0"/>
                <a:cs typeface="Courier New" pitchFamily="49" charset="0"/>
              </a:rPr>
              <a:t>MessageReceiver</a:t>
            </a:r>
            <a:r>
              <a:rPr lang="en-GB" dirty="0">
                <a:latin typeface="Courier New" pitchFamily="49" charset="0"/>
                <a:cs typeface="Courier New" pitchFamily="49" charset="0"/>
              </a:rPr>
              <a:t> </a:t>
            </a:r>
            <a:r>
              <a:rPr lang="en-GB" dirty="0" err="1">
                <a:latin typeface="Courier New" pitchFamily="49" charset="0"/>
                <a:cs typeface="Courier New" pitchFamily="49" charset="0"/>
              </a:rPr>
              <a:t>messageReceiver</a:t>
            </a:r>
            <a:r>
              <a:rPr lang="en-GB" dirty="0" smtClean="0">
                <a:latin typeface="Courier New" pitchFamily="49" charset="0"/>
                <a:cs typeface="Courier New" pitchFamily="49" charset="0"/>
              </a:rPr>
              <a:t>;</a:t>
            </a:r>
            <a:endParaRPr lang="en-GB" dirty="0">
              <a:latin typeface="Courier New" pitchFamily="49" charset="0"/>
              <a:cs typeface="Courier New" pitchFamily="49" charset="0"/>
            </a:endParaRPr>
          </a:p>
          <a:p>
            <a:pPr marL="0" indent="0">
              <a:buNone/>
            </a:pPr>
            <a:r>
              <a:rPr lang="en-GB" dirty="0" smtClean="0">
                <a:latin typeface="Courier New" pitchFamily="49" charset="0"/>
                <a:cs typeface="Courier New" pitchFamily="49" charset="0"/>
              </a:rPr>
              <a:t>  </a:t>
            </a:r>
            <a:r>
              <a:rPr lang="en-GB" dirty="0">
                <a:latin typeface="Courier New" pitchFamily="49" charset="0"/>
                <a:cs typeface="Courier New" pitchFamily="49" charset="0"/>
              </a:rPr>
              <a:t>// Other Methods and Attributes of the class </a:t>
            </a:r>
            <a:r>
              <a:rPr lang="en-GB" dirty="0" smtClean="0">
                <a:latin typeface="Courier New" pitchFamily="49" charset="0"/>
                <a:cs typeface="Courier New" pitchFamily="49" charset="0"/>
              </a:rPr>
              <a:t>are</a:t>
            </a:r>
          </a:p>
          <a:p>
            <a:pPr marL="0" indent="0">
              <a:buNone/>
            </a:pPr>
            <a:r>
              <a:rPr lang="en-GB" dirty="0">
                <a:latin typeface="Courier New" pitchFamily="49" charset="0"/>
                <a:cs typeface="Courier New" pitchFamily="49" charset="0"/>
              </a:rPr>
              <a:t> </a:t>
            </a:r>
            <a:r>
              <a:rPr lang="en-GB" dirty="0" smtClean="0">
                <a:latin typeface="Courier New" pitchFamily="49" charset="0"/>
                <a:cs typeface="Courier New" pitchFamily="49" charset="0"/>
              </a:rPr>
              <a:t> // declared here, including initialisation of </a:t>
            </a:r>
            <a:r>
              <a:rPr lang="en-GB" dirty="0" err="1" smtClean="0">
                <a:latin typeface="Courier New" pitchFamily="49" charset="0"/>
                <a:cs typeface="Courier New" pitchFamily="49" charset="0"/>
              </a:rPr>
              <a:t>messageReceiver</a:t>
            </a:r>
            <a:endParaRPr lang="en-GB" dirty="0">
              <a:latin typeface="Courier New" pitchFamily="49" charset="0"/>
              <a:cs typeface="Courier New" pitchFamily="49" charset="0"/>
            </a:endParaRPr>
          </a:p>
          <a:p>
            <a:pPr marL="0" indent="0">
              <a:buNone/>
            </a:pPr>
            <a:endParaRPr lang="en-GB" dirty="0">
              <a:latin typeface="Courier New" pitchFamily="49" charset="0"/>
              <a:cs typeface="Courier New" pitchFamily="49" charset="0"/>
            </a:endParaRPr>
          </a:p>
          <a:p>
            <a:pPr marL="0" indent="0">
              <a:buNone/>
            </a:pPr>
            <a:r>
              <a:rPr lang="en-GB" dirty="0" smtClean="0">
                <a:latin typeface="Courier New" pitchFamily="49" charset="0"/>
                <a:cs typeface="Courier New" pitchFamily="49" charset="0"/>
              </a:rPr>
              <a:t>  public </a:t>
            </a:r>
            <a:r>
              <a:rPr lang="en-GB" dirty="0" err="1">
                <a:latin typeface="Courier New" pitchFamily="49" charset="0"/>
                <a:cs typeface="Courier New" pitchFamily="49" charset="0"/>
              </a:rPr>
              <a:t>doSomething</a:t>
            </a:r>
            <a:r>
              <a:rPr lang="en-GB" dirty="0">
                <a:latin typeface="Courier New" pitchFamily="49" charset="0"/>
                <a:cs typeface="Courier New" pitchFamily="49" charset="0"/>
              </a:rPr>
              <a:t>(String[] </a:t>
            </a:r>
            <a:r>
              <a:rPr lang="en-GB" dirty="0" err="1">
                <a:latin typeface="Courier New" pitchFamily="49" charset="0"/>
                <a:cs typeface="Courier New" pitchFamily="49" charset="0"/>
              </a:rPr>
              <a:t>args</a:t>
            </a:r>
            <a:r>
              <a:rPr lang="en-GB" dirty="0">
                <a:latin typeface="Courier New" pitchFamily="49" charset="0"/>
                <a:cs typeface="Courier New" pitchFamily="49" charset="0"/>
              </a:rPr>
              <a:t>) </a:t>
            </a:r>
            <a:r>
              <a:rPr lang="en-GB" dirty="0" smtClean="0">
                <a:latin typeface="Courier New" pitchFamily="49" charset="0"/>
                <a:cs typeface="Courier New" pitchFamily="49" charset="0"/>
              </a:rPr>
              <a:t>{</a:t>
            </a: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 </a:t>
            </a:r>
            <a:r>
              <a:rPr lang="en-GB" dirty="0" smtClean="0">
                <a:latin typeface="Courier New" pitchFamily="49" charset="0"/>
                <a:cs typeface="Courier New" pitchFamily="49" charset="0"/>
              </a:rPr>
              <a:t>   // </a:t>
            </a:r>
            <a:r>
              <a:rPr lang="en-GB" dirty="0">
                <a:latin typeface="Courier New" pitchFamily="49" charset="0"/>
                <a:cs typeface="Courier New" pitchFamily="49" charset="0"/>
              </a:rPr>
              <a:t>The </a:t>
            </a:r>
            <a:r>
              <a:rPr lang="en-GB" dirty="0" err="1">
                <a:latin typeface="Courier New" pitchFamily="49" charset="0"/>
                <a:cs typeface="Courier New" pitchFamily="49" charset="0"/>
              </a:rPr>
              <a:t>MessageCaller</a:t>
            </a:r>
            <a:r>
              <a:rPr lang="en-GB" dirty="0">
                <a:latin typeface="Courier New" pitchFamily="49" charset="0"/>
                <a:cs typeface="Courier New" pitchFamily="49" charset="0"/>
              </a:rPr>
              <a:t> invokes the foo() </a:t>
            </a:r>
            <a:r>
              <a:rPr lang="en-GB" dirty="0" smtClean="0">
                <a:latin typeface="Courier New" pitchFamily="49" charset="0"/>
                <a:cs typeface="Courier New" pitchFamily="49" charset="0"/>
              </a:rPr>
              <a:t>method </a:t>
            </a:r>
          </a:p>
          <a:p>
            <a:pPr marL="0" indent="0">
              <a:buNone/>
            </a:pPr>
            <a:r>
              <a:rPr lang="en-GB" dirty="0">
                <a:latin typeface="Courier New" pitchFamily="49" charset="0"/>
                <a:cs typeface="Courier New" pitchFamily="49" charset="0"/>
              </a:rPr>
              <a:t> </a:t>
            </a:r>
            <a:r>
              <a:rPr lang="en-GB" dirty="0" smtClean="0">
                <a:latin typeface="Courier New" pitchFamily="49" charset="0"/>
                <a:cs typeface="Courier New" pitchFamily="49" charset="0"/>
              </a:rPr>
              <a:t>   </a:t>
            </a:r>
            <a:r>
              <a:rPr lang="en-GB" dirty="0" err="1" smtClean="0">
                <a:latin typeface="Courier New" pitchFamily="49" charset="0"/>
                <a:cs typeface="Courier New" pitchFamily="49" charset="0"/>
              </a:rPr>
              <a:t>messageReceiver.foo</a:t>
            </a:r>
            <a:r>
              <a:rPr lang="en-GB" dirty="0">
                <a:latin typeface="Courier New" pitchFamily="49" charset="0"/>
                <a:cs typeface="Courier New" pitchFamily="49" charset="0"/>
              </a:rPr>
              <a:t>(); </a:t>
            </a:r>
            <a:endParaRPr lang="en-GB" dirty="0" smtClean="0">
              <a:latin typeface="Courier New" pitchFamily="49" charset="0"/>
              <a:cs typeface="Courier New" pitchFamily="49" charset="0"/>
            </a:endParaRPr>
          </a:p>
          <a:p>
            <a:pPr marL="0" indent="0">
              <a:buNone/>
            </a:pPr>
            <a:r>
              <a:rPr lang="en-GB" dirty="0">
                <a:latin typeface="Courier New" pitchFamily="49" charset="0"/>
                <a:cs typeface="Courier New" pitchFamily="49" charset="0"/>
              </a:rPr>
              <a:t> </a:t>
            </a:r>
            <a:r>
              <a:rPr lang="en-GB" dirty="0" smtClean="0">
                <a:latin typeface="Courier New" pitchFamily="49" charset="0"/>
                <a:cs typeface="Courier New" pitchFamily="49" charset="0"/>
              </a:rPr>
              <a:t>   // </a:t>
            </a:r>
            <a:r>
              <a:rPr lang="en-GB" dirty="0">
                <a:latin typeface="Courier New" pitchFamily="49" charset="0"/>
                <a:cs typeface="Courier New" pitchFamily="49" charset="0"/>
              </a:rPr>
              <a:t>then waits for the method to </a:t>
            </a:r>
            <a:r>
              <a:rPr lang="en-GB" dirty="0" smtClean="0">
                <a:latin typeface="Courier New" pitchFamily="49" charset="0"/>
                <a:cs typeface="Courier New" pitchFamily="49" charset="0"/>
              </a:rPr>
              <a:t>return</a:t>
            </a:r>
            <a:endParaRPr lang="en-GB" dirty="0">
              <a:latin typeface="Courier New" pitchFamily="49" charset="0"/>
              <a:cs typeface="Courier New" pitchFamily="49" charset="0"/>
            </a:endParaRPr>
          </a:p>
          <a:p>
            <a:pPr marL="0" indent="0">
              <a:buNone/>
            </a:pPr>
            <a:r>
              <a:rPr lang="en-GB" dirty="0">
                <a:latin typeface="Courier New" pitchFamily="49" charset="0"/>
                <a:cs typeface="Courier New" pitchFamily="49" charset="0"/>
              </a:rPr>
              <a:t> </a:t>
            </a:r>
            <a:r>
              <a:rPr lang="en-GB" dirty="0" smtClean="0">
                <a:latin typeface="Courier New" pitchFamily="49" charset="0"/>
                <a:cs typeface="Courier New" pitchFamily="49" charset="0"/>
              </a:rPr>
              <a:t>   // </a:t>
            </a:r>
            <a:r>
              <a:rPr lang="en-GB" dirty="0">
                <a:latin typeface="Courier New" pitchFamily="49" charset="0"/>
                <a:cs typeface="Courier New" pitchFamily="49" charset="0"/>
              </a:rPr>
              <a:t>before carrying on here with the rest of its </a:t>
            </a:r>
            <a:r>
              <a:rPr lang="en-GB" dirty="0" smtClean="0">
                <a:latin typeface="Courier New" pitchFamily="49" charset="0"/>
                <a:cs typeface="Courier New" pitchFamily="49" charset="0"/>
              </a:rPr>
              <a:t>work</a:t>
            </a:r>
          </a:p>
          <a:p>
            <a:pPr marL="0" indent="0">
              <a:buNone/>
            </a:pPr>
            <a:r>
              <a:rPr lang="en-GB" dirty="0" smtClean="0">
                <a:latin typeface="Courier New" pitchFamily="49" charset="0"/>
                <a:cs typeface="Courier New" pitchFamily="49" charset="0"/>
              </a:rPr>
              <a:t> </a:t>
            </a:r>
            <a:r>
              <a:rPr lang="en-GB" dirty="0">
                <a:latin typeface="Courier New" pitchFamily="49" charset="0"/>
                <a:cs typeface="Courier New" pitchFamily="49" charset="0"/>
              </a:rPr>
              <a:t>} </a:t>
            </a:r>
          </a:p>
          <a:p>
            <a:pPr marL="0" indent="0">
              <a:buNone/>
            </a:pPr>
            <a:r>
              <a:rPr lang="en-GB" dirty="0">
                <a:latin typeface="Courier New" pitchFamily="49" charset="0"/>
                <a:cs typeface="Courier New" pitchFamily="49" charset="0"/>
              </a:rPr>
              <a:t>} </a:t>
            </a:r>
          </a:p>
          <a:p>
            <a:pPr marL="0" indent="0">
              <a:buNone/>
            </a:pPr>
            <a:endParaRPr lang="en-GB" dirty="0"/>
          </a:p>
          <a:p>
            <a:pPr marL="0" indent="0">
              <a:buNone/>
            </a:pPr>
            <a:endParaRPr lang="en-GB" dirty="0"/>
          </a:p>
        </p:txBody>
      </p:sp>
      <p:sp>
        <p:nvSpPr>
          <p:cNvPr id="7" name="Date Placeholder 6"/>
          <p:cNvSpPr>
            <a:spLocks noGrp="1"/>
          </p:cNvSpPr>
          <p:nvPr>
            <p:ph type="dt" sz="half" idx="10"/>
          </p:nvPr>
        </p:nvSpPr>
        <p:spPr/>
        <p:txBody>
          <a:bodyPr/>
          <a:lstStyle/>
          <a:p>
            <a:fld id="{6AAF8EDF-292B-438A-8744-D10F90CE6A2F}" type="datetime3">
              <a:rPr lang="en-US" smtClean="0"/>
              <a:t>13 September 2016</a:t>
            </a:fld>
            <a:endParaRPr lang="en-US"/>
          </a:p>
        </p:txBody>
      </p:sp>
    </p:spTree>
    <p:extLst>
      <p:ext uri="{BB962C8B-B14F-4D97-AF65-F5344CB8AC3E}">
        <p14:creationId xmlns:p14="http://schemas.microsoft.com/office/powerpoint/2010/main" val="42096669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a:bodyPr>
          <a:lstStyle/>
          <a:p>
            <a:r>
              <a:rPr lang="en-GB" dirty="0" smtClean="0"/>
              <a:t>Asynchronous messages </a:t>
            </a:r>
            <a:endParaRPr lang="en-GB"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6" name="Content Placeholder 5"/>
          <p:cNvSpPr>
            <a:spLocks noGrp="1"/>
          </p:cNvSpPr>
          <p:nvPr>
            <p:ph sz="quarter" idx="1"/>
          </p:nvPr>
        </p:nvSpPr>
        <p:spPr/>
        <p:txBody>
          <a:bodyPr>
            <a:normAutofit lnSpcReduction="10000"/>
          </a:bodyP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r>
              <a:rPr lang="en-GB" dirty="0" smtClean="0"/>
              <a:t>A </a:t>
            </a:r>
            <a:r>
              <a:rPr lang="en-GB" dirty="0"/>
              <a:t>common way of implementing asynchronous messaging in Java is to use threads</a:t>
            </a:r>
            <a:endParaRPr lang="en-GB" dirty="0" smtClean="0"/>
          </a:p>
          <a:p>
            <a:endParaRPr lang="en-GB"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828800"/>
            <a:ext cx="6734175"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ate Placeholder 6"/>
          <p:cNvSpPr>
            <a:spLocks noGrp="1"/>
          </p:cNvSpPr>
          <p:nvPr>
            <p:ph type="dt" sz="half" idx="10"/>
          </p:nvPr>
        </p:nvSpPr>
        <p:spPr/>
        <p:txBody>
          <a:bodyPr/>
          <a:lstStyle/>
          <a:p>
            <a:fld id="{199BEDC9-E157-4C4E-8A32-3C1812BB8FC7}" type="datetime3">
              <a:rPr lang="en-US" smtClean="0"/>
              <a:t>13 September 2016</a:t>
            </a:fld>
            <a:endParaRPr lang="en-US"/>
          </a:p>
        </p:txBody>
      </p:sp>
    </p:spTree>
    <p:extLst>
      <p:ext uri="{BB962C8B-B14F-4D97-AF65-F5344CB8AC3E}">
        <p14:creationId xmlns:p14="http://schemas.microsoft.com/office/powerpoint/2010/main" val="42096669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GB" dirty="0"/>
              <a:t>Participant Creation and Destruction </a:t>
            </a:r>
            <a:r>
              <a:rPr lang="en-GB" dirty="0" smtClean="0"/>
              <a:t>Messages</a:t>
            </a:r>
            <a:endParaRPr lang="en-GB"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6" name="Content Placeholder 5"/>
          <p:cNvSpPr>
            <a:spLocks noGrp="1"/>
          </p:cNvSpPr>
          <p:nvPr>
            <p:ph sz="quarter" idx="1"/>
          </p:nvPr>
        </p:nvSpPr>
        <p:spPr/>
        <p:txBody>
          <a:bodyPr/>
          <a:lstStyle/>
          <a:p>
            <a:r>
              <a:rPr lang="en-GB" sz="2200" dirty="0" smtClean="0"/>
              <a:t>Either </a:t>
            </a:r>
            <a:r>
              <a:rPr lang="en-GB" sz="2200" dirty="0"/>
              <a:t>simply pass a create(..) message </a:t>
            </a:r>
            <a:r>
              <a:rPr lang="en-GB" sz="2200" dirty="0" smtClean="0"/>
              <a:t>to </a:t>
            </a:r>
            <a:r>
              <a:rPr lang="en-GB" sz="2200" dirty="0"/>
              <a:t>the participant’s lifeline or use the dropped participant box notation where it </a:t>
            </a:r>
            <a:r>
              <a:rPr lang="en-GB" sz="2200" dirty="0" smtClean="0"/>
              <a:t>is </a:t>
            </a:r>
            <a:r>
              <a:rPr lang="en-GB" sz="2200" dirty="0"/>
              <a:t>absolutely clear that the participant does not exist before the create call is </a:t>
            </a:r>
            <a:r>
              <a:rPr lang="en-GB" sz="2200" dirty="0" smtClean="0"/>
              <a:t>invoked</a:t>
            </a:r>
            <a:r>
              <a:rPr lang="en-GB" sz="2200" dirty="0"/>
              <a:t>. </a:t>
            </a:r>
            <a:endParaRPr lang="en-GB" sz="2200" dirty="0" smtClean="0"/>
          </a:p>
          <a:p>
            <a:endParaRPr lang="en-GB"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514600"/>
            <a:ext cx="5943600" cy="373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Date Placeholder 7"/>
          <p:cNvSpPr>
            <a:spLocks noGrp="1"/>
          </p:cNvSpPr>
          <p:nvPr>
            <p:ph type="dt" sz="half" idx="10"/>
          </p:nvPr>
        </p:nvSpPr>
        <p:spPr/>
        <p:txBody>
          <a:bodyPr/>
          <a:lstStyle/>
          <a:p>
            <a:fld id="{16153444-ADEF-436D-A23B-E031F21DA68A}" type="datetime3">
              <a:rPr lang="en-US" smtClean="0"/>
              <a:t>13 September 2016</a:t>
            </a:fld>
            <a:endParaRPr lang="en-US"/>
          </a:p>
        </p:txBody>
      </p:sp>
    </p:spTree>
    <p:extLst>
      <p:ext uri="{BB962C8B-B14F-4D97-AF65-F5344CB8AC3E}">
        <p14:creationId xmlns:p14="http://schemas.microsoft.com/office/powerpoint/2010/main" val="20799073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US" dirty="0" smtClean="0"/>
              <a:t>From a </a:t>
            </a:r>
            <a:r>
              <a:rPr lang="en-US" dirty="0"/>
              <a:t>Use Case to </a:t>
            </a:r>
            <a:r>
              <a:rPr lang="en-US" dirty="0" smtClean="0"/>
              <a:t>a </a:t>
            </a:r>
            <a:r>
              <a:rPr lang="en-US" dirty="0"/>
              <a:t>Sequence Diagram </a:t>
            </a:r>
            <a:endParaRPr lang="en-GB"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6" name="Content Placeholder 5"/>
          <p:cNvSpPr>
            <a:spLocks noGrp="1"/>
          </p:cNvSpPr>
          <p:nvPr>
            <p:ph sz="quarter" idx="1"/>
          </p:nvPr>
        </p:nvSpPr>
        <p:spPr/>
        <p:txBody>
          <a:bodyPr/>
          <a:lstStyle/>
          <a:p>
            <a:endParaRPr lang="en-US" dirty="0" smtClean="0"/>
          </a:p>
          <a:p>
            <a:r>
              <a:rPr lang="en-US" dirty="0" smtClean="0"/>
              <a:t>Let’s </a:t>
            </a:r>
            <a:r>
              <a:rPr lang="en-US" dirty="0"/>
              <a:t>look at a sequence diagram </a:t>
            </a:r>
            <a:r>
              <a:rPr lang="en-US" dirty="0" smtClean="0"/>
              <a:t>that </a:t>
            </a:r>
            <a:r>
              <a:rPr lang="en-US" dirty="0"/>
              <a:t>is going to model the interactions that need to occur to make the Create a </a:t>
            </a:r>
            <a:r>
              <a:rPr lang="en-US" dirty="0" smtClean="0"/>
              <a:t>new </a:t>
            </a:r>
            <a:r>
              <a:rPr lang="en-US" dirty="0"/>
              <a:t>Regular Blog Account use case happen. </a:t>
            </a:r>
          </a:p>
          <a:p>
            <a:endParaRPr lang="en-GB" dirty="0"/>
          </a:p>
        </p:txBody>
      </p:sp>
      <p:sp>
        <p:nvSpPr>
          <p:cNvPr id="7" name="Date Placeholder 6"/>
          <p:cNvSpPr>
            <a:spLocks noGrp="1"/>
          </p:cNvSpPr>
          <p:nvPr>
            <p:ph type="dt" sz="half" idx="10"/>
          </p:nvPr>
        </p:nvSpPr>
        <p:spPr/>
        <p:txBody>
          <a:bodyPr/>
          <a:lstStyle/>
          <a:p>
            <a:fld id="{50E2EA40-876F-4974-B88D-6E54B5E67821}" type="datetime3">
              <a:rPr lang="en-US" smtClean="0"/>
              <a:t>13 September 2016</a:t>
            </a:fld>
            <a:endParaRPr lang="en-US"/>
          </a:p>
        </p:txBody>
      </p:sp>
    </p:spTree>
    <p:extLst>
      <p:ext uri="{BB962C8B-B14F-4D97-AF65-F5344CB8AC3E}">
        <p14:creationId xmlns:p14="http://schemas.microsoft.com/office/powerpoint/2010/main" val="20799073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GB" dirty="0" smtClean="0"/>
              <a:t>The create a new Regular Blog Account use case diagram</a:t>
            </a:r>
            <a:endParaRPr lang="en-GB"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6" name="Content Placeholder 5"/>
          <p:cNvSpPr>
            <a:spLocks noGrp="1"/>
          </p:cNvSpPr>
          <p:nvPr>
            <p:ph sz="quarter" idx="1"/>
          </p:nvPr>
        </p:nvSpPr>
        <p:spPr/>
        <p:txBody>
          <a:bodyPr/>
          <a:lstStyle/>
          <a:p>
            <a:endParaRPr lang="en-GB" dirty="0" smtClean="0"/>
          </a:p>
          <a:p>
            <a:endParaRPr lang="en-GB"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450" y="1752600"/>
            <a:ext cx="4638675"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Date Placeholder 6"/>
          <p:cNvSpPr>
            <a:spLocks noGrp="1"/>
          </p:cNvSpPr>
          <p:nvPr>
            <p:ph type="dt" sz="half" idx="10"/>
          </p:nvPr>
        </p:nvSpPr>
        <p:spPr/>
        <p:txBody>
          <a:bodyPr/>
          <a:lstStyle/>
          <a:p>
            <a:fld id="{90CB5717-774E-4569-A9D7-B6ACAF7D8A34}" type="datetime3">
              <a:rPr lang="en-US" smtClean="0"/>
              <a:t>13 September 2016</a:t>
            </a:fld>
            <a:endParaRPr lang="en-US"/>
          </a:p>
        </p:txBody>
      </p:sp>
    </p:spTree>
    <p:extLst>
      <p:ext uri="{BB962C8B-B14F-4D97-AF65-F5344CB8AC3E}">
        <p14:creationId xmlns:p14="http://schemas.microsoft.com/office/powerpoint/2010/main" val="7097231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US" dirty="0" smtClean="0"/>
              <a:t>Steps in Create </a:t>
            </a:r>
            <a:r>
              <a:rPr lang="en-US" dirty="0"/>
              <a:t>a new Regular Blog </a:t>
            </a:r>
            <a:r>
              <a:rPr lang="en-US" dirty="0" smtClean="0"/>
              <a:t>Account </a:t>
            </a:r>
            <a:r>
              <a:rPr lang="en-US" dirty="0"/>
              <a:t>use </a:t>
            </a:r>
            <a:r>
              <a:rPr lang="en-US" dirty="0" smtClean="0"/>
              <a:t>case</a:t>
            </a:r>
            <a:endParaRPr lang="en-GB"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
        <p:nvSpPr>
          <p:cNvPr id="6" name="Content Placeholder 5"/>
          <p:cNvSpPr>
            <a:spLocks noGrp="1"/>
          </p:cNvSpPr>
          <p:nvPr>
            <p:ph sz="quarter" idx="1"/>
          </p:nvPr>
        </p:nvSpPr>
        <p:spPr/>
        <p:txBody>
          <a:bodyPr/>
          <a:lstStyle/>
          <a:p>
            <a:pPr marL="514350" indent="-514350">
              <a:buFont typeface="+mj-lt"/>
              <a:buAutoNum type="arabicPeriod"/>
            </a:pPr>
            <a:r>
              <a:rPr lang="en-US" dirty="0" smtClean="0"/>
              <a:t>The </a:t>
            </a:r>
            <a:r>
              <a:rPr lang="en-US" dirty="0"/>
              <a:t>Administrator asks the system to create a new blog account. </a:t>
            </a:r>
          </a:p>
          <a:p>
            <a:pPr marL="514350" indent="-514350">
              <a:buFont typeface="+mj-lt"/>
              <a:buAutoNum type="arabicPeriod"/>
            </a:pPr>
            <a:r>
              <a:rPr lang="en-US" dirty="0"/>
              <a:t>The Administrator selects the regular blog account type. </a:t>
            </a:r>
          </a:p>
          <a:p>
            <a:pPr marL="514350" indent="-514350">
              <a:buFont typeface="+mj-lt"/>
              <a:buAutoNum type="arabicPeriod"/>
            </a:pPr>
            <a:r>
              <a:rPr lang="en-US" dirty="0"/>
              <a:t>The Administrator enters the author’s details. </a:t>
            </a:r>
          </a:p>
          <a:p>
            <a:pPr marL="514350" indent="-514350">
              <a:buFont typeface="+mj-lt"/>
              <a:buAutoNum type="arabicPeriod"/>
            </a:pPr>
            <a:r>
              <a:rPr lang="en-US" dirty="0"/>
              <a:t>The author’s details are checked using the Author Credentials Database. </a:t>
            </a:r>
          </a:p>
          <a:p>
            <a:pPr marL="514350" indent="-514350">
              <a:buFont typeface="+mj-lt"/>
              <a:buAutoNum type="arabicPeriod"/>
            </a:pPr>
            <a:r>
              <a:rPr lang="en-US" dirty="0"/>
              <a:t>The new regular blog account is created. </a:t>
            </a:r>
            <a:endParaRPr lang="en-US" dirty="0" smtClean="0"/>
          </a:p>
          <a:p>
            <a:pPr marL="514350" indent="-514350">
              <a:buFont typeface="+mj-lt"/>
              <a:buAutoNum type="arabicPeriod"/>
            </a:pPr>
            <a:r>
              <a:rPr lang="en-US" dirty="0"/>
              <a:t>A summary of the new blog account’s details are emailed to the author. </a:t>
            </a:r>
          </a:p>
          <a:p>
            <a:endParaRPr lang="en-GB" dirty="0"/>
          </a:p>
        </p:txBody>
      </p:sp>
      <p:sp>
        <p:nvSpPr>
          <p:cNvPr id="7" name="Date Placeholder 6"/>
          <p:cNvSpPr>
            <a:spLocks noGrp="1"/>
          </p:cNvSpPr>
          <p:nvPr>
            <p:ph type="dt" sz="half" idx="10"/>
          </p:nvPr>
        </p:nvSpPr>
        <p:spPr/>
        <p:txBody>
          <a:bodyPr/>
          <a:lstStyle/>
          <a:p>
            <a:fld id="{48F00D05-A4BE-43D3-8DFB-5F233239768B}" type="datetime3">
              <a:rPr lang="en-US" smtClean="0"/>
              <a:t>13 September 2016</a:t>
            </a:fld>
            <a:endParaRPr lang="en-US"/>
          </a:p>
        </p:txBody>
      </p:sp>
    </p:spTree>
    <p:extLst>
      <p:ext uri="{BB962C8B-B14F-4D97-AF65-F5344CB8AC3E}">
        <p14:creationId xmlns:p14="http://schemas.microsoft.com/office/powerpoint/2010/main" val="24408767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US" dirty="0" smtClean="0"/>
              <a:t>Sequence diagram for Create new </a:t>
            </a:r>
            <a:r>
              <a:rPr lang="en-US" dirty="0"/>
              <a:t>Regular Blog </a:t>
            </a:r>
            <a:r>
              <a:rPr lang="en-US" dirty="0" smtClean="0"/>
              <a:t>Account</a:t>
            </a:r>
            <a:endParaRPr lang="en-GB"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447800"/>
            <a:ext cx="6424613" cy="4811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Date Placeholder 5"/>
          <p:cNvSpPr>
            <a:spLocks noGrp="1"/>
          </p:cNvSpPr>
          <p:nvPr>
            <p:ph type="dt" sz="half" idx="10"/>
          </p:nvPr>
        </p:nvSpPr>
        <p:spPr/>
        <p:txBody>
          <a:bodyPr/>
          <a:lstStyle/>
          <a:p>
            <a:fld id="{76FF07B9-8052-4C38-9CF9-3168D9D26874}" type="datetime3">
              <a:rPr lang="en-US" smtClean="0"/>
              <a:t>13 September 2016</a:t>
            </a:fld>
            <a:endParaRPr lang="en-US"/>
          </a:p>
        </p:txBody>
      </p:sp>
    </p:spTree>
    <p:extLst>
      <p:ext uri="{BB962C8B-B14F-4D97-AF65-F5344CB8AC3E}">
        <p14:creationId xmlns:p14="http://schemas.microsoft.com/office/powerpoint/2010/main" val="37102243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a:solidFill>
            <a:schemeClr val="bg1">
              <a:lumMod val="95000"/>
            </a:schemeClr>
          </a:solidFill>
        </p:spPr>
        <p:txBody>
          <a:bodyPr>
            <a:noAutofit/>
          </a:bodyPr>
          <a:lstStyle/>
          <a:p>
            <a:r>
              <a:rPr lang="en-GB" sz="3200" dirty="0" smtClean="0"/>
              <a:t>Complex interactions with sequence fragments</a:t>
            </a:r>
            <a:endParaRPr lang="en-GB" sz="3200"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066800"/>
            <a:ext cx="7086600" cy="5365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Date Placeholder 5"/>
          <p:cNvSpPr>
            <a:spLocks noGrp="1"/>
          </p:cNvSpPr>
          <p:nvPr>
            <p:ph type="dt" sz="half" idx="10"/>
          </p:nvPr>
        </p:nvSpPr>
        <p:spPr/>
        <p:txBody>
          <a:bodyPr/>
          <a:lstStyle/>
          <a:p>
            <a:fld id="{766E029A-8604-46B1-8964-DCF6839D6690}" type="datetime3">
              <a:rPr lang="en-US" smtClean="0"/>
              <a:t>13 September 2016</a:t>
            </a:fld>
            <a:endParaRPr lang="en-US"/>
          </a:p>
        </p:txBody>
      </p:sp>
    </p:spTree>
    <p:extLst>
      <p:ext uri="{BB962C8B-B14F-4D97-AF65-F5344CB8AC3E}">
        <p14:creationId xmlns:p14="http://schemas.microsoft.com/office/powerpoint/2010/main" val="1965208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smtClean="0"/>
              <a:t>Outline</a:t>
            </a:r>
            <a:endParaRPr lang="en-GB"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Content Placeholder 5"/>
          <p:cNvSpPr>
            <a:spLocks noGrp="1"/>
          </p:cNvSpPr>
          <p:nvPr>
            <p:ph sz="quarter" idx="1"/>
          </p:nvPr>
        </p:nvSpPr>
        <p:spPr/>
        <p:txBody>
          <a:bodyPr/>
          <a:lstStyle/>
          <a:p>
            <a:r>
              <a:rPr lang="en-GB" dirty="0"/>
              <a:t>Interaction Modelling</a:t>
            </a:r>
          </a:p>
          <a:p>
            <a:r>
              <a:rPr lang="en-US" dirty="0"/>
              <a:t>Message passing</a:t>
            </a:r>
            <a:endParaRPr lang="en-GB" dirty="0"/>
          </a:p>
          <a:p>
            <a:r>
              <a:rPr lang="en-GB" dirty="0" smtClean="0"/>
              <a:t>Notations </a:t>
            </a:r>
            <a:r>
              <a:rPr lang="en-GB" dirty="0"/>
              <a:t>in sequence diagram</a:t>
            </a:r>
          </a:p>
          <a:p>
            <a:r>
              <a:rPr lang="en-US" dirty="0"/>
              <a:t>From a Use Case to a Sequence </a:t>
            </a:r>
            <a:r>
              <a:rPr lang="en-US" dirty="0" smtClean="0"/>
              <a:t>Diagram</a:t>
            </a:r>
          </a:p>
          <a:p>
            <a:r>
              <a:rPr lang="en-GB" dirty="0"/>
              <a:t>Iterative Design Process</a:t>
            </a:r>
            <a:r>
              <a:rPr lang="en-US" dirty="0" smtClean="0"/>
              <a:t> </a:t>
            </a:r>
            <a:endParaRPr lang="en-GB" dirty="0"/>
          </a:p>
          <a:p>
            <a:endParaRPr lang="en-GB" dirty="0"/>
          </a:p>
        </p:txBody>
      </p:sp>
      <p:sp>
        <p:nvSpPr>
          <p:cNvPr id="7" name="Date Placeholder 6"/>
          <p:cNvSpPr>
            <a:spLocks noGrp="1"/>
          </p:cNvSpPr>
          <p:nvPr>
            <p:ph type="dt" sz="half" idx="10"/>
          </p:nvPr>
        </p:nvSpPr>
        <p:spPr/>
        <p:txBody>
          <a:bodyPr/>
          <a:lstStyle/>
          <a:p>
            <a:fld id="{B2C8B8AA-C23A-4A43-967D-B3C9D70A124B}" type="datetime3">
              <a:rPr lang="en-US" smtClean="0"/>
              <a:t>13 September 2016</a:t>
            </a:fld>
            <a:endParaRPr lang="en-US"/>
          </a:p>
        </p:txBody>
      </p:sp>
    </p:spTree>
    <p:extLst>
      <p:ext uri="{BB962C8B-B14F-4D97-AF65-F5344CB8AC3E}">
        <p14:creationId xmlns:p14="http://schemas.microsoft.com/office/powerpoint/2010/main" val="17475126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solidFill>
            <a:schemeClr val="bg1">
              <a:lumMod val="95000"/>
            </a:schemeClr>
          </a:solidFill>
        </p:spPr>
        <p:txBody>
          <a:bodyPr lIns="92075" tIns="46038" rIns="92075" bIns="46038"/>
          <a:lstStyle/>
          <a:p>
            <a:pPr eaLnBrk="1" hangingPunct="1"/>
            <a:r>
              <a:rPr lang="en-US" dirty="0" smtClean="0"/>
              <a:t>Iteration of dynamic &amp; static views</a:t>
            </a:r>
          </a:p>
        </p:txBody>
      </p:sp>
      <p:sp>
        <p:nvSpPr>
          <p:cNvPr id="13" name="Footer Placeholder 2"/>
          <p:cNvSpPr>
            <a:spLocks noGrp="1"/>
          </p:cNvSpPr>
          <p:nvPr>
            <p:ph type="ftr" sz="quarter" idx="11"/>
          </p:nvPr>
        </p:nvSpPr>
        <p:spPr/>
        <p:txBody>
          <a:bodyPr/>
          <a:lstStyle/>
          <a:p>
            <a:pPr>
              <a:defRPr/>
            </a:pPr>
            <a:r>
              <a:rPr lang="en-GB" smtClean="0"/>
              <a:t>UFCFB6-30-2 OOSD</a:t>
            </a:r>
            <a:endParaRPr lang="en-GB"/>
          </a:p>
        </p:txBody>
      </p:sp>
      <p:grpSp>
        <p:nvGrpSpPr>
          <p:cNvPr id="18437" name="Group 30"/>
          <p:cNvGrpSpPr>
            <a:grpSpLocks/>
          </p:cNvGrpSpPr>
          <p:nvPr/>
        </p:nvGrpSpPr>
        <p:grpSpPr bwMode="auto">
          <a:xfrm>
            <a:off x="1371600" y="1600200"/>
            <a:ext cx="1912938" cy="1905000"/>
            <a:chOff x="720" y="1248"/>
            <a:chExt cx="1205" cy="1200"/>
          </a:xfrm>
        </p:grpSpPr>
        <p:sp>
          <p:nvSpPr>
            <p:cNvPr id="18444" name="Arc 31"/>
            <p:cNvSpPr>
              <a:spLocks/>
            </p:cNvSpPr>
            <p:nvPr/>
          </p:nvSpPr>
          <p:spPr bwMode="auto">
            <a:xfrm>
              <a:off x="720" y="1248"/>
              <a:ext cx="1205" cy="1200"/>
            </a:xfrm>
            <a:custGeom>
              <a:avLst/>
              <a:gdLst>
                <a:gd name="T0" fmla="*/ 456 w 41696"/>
                <a:gd name="T1" fmla="*/ 1200 h 42400"/>
                <a:gd name="T2" fmla="*/ 1205 w 41696"/>
                <a:gd name="T3" fmla="*/ 387 h 42400"/>
                <a:gd name="T4" fmla="*/ 624 w 41696"/>
                <a:gd name="T5" fmla="*/ 611 h 42400"/>
                <a:gd name="T6" fmla="*/ 0 60000 65536"/>
                <a:gd name="T7" fmla="*/ 0 60000 65536"/>
                <a:gd name="T8" fmla="*/ 0 60000 65536"/>
              </a:gdLst>
              <a:ahLst/>
              <a:cxnLst>
                <a:cxn ang="T6">
                  <a:pos x="T0" y="T1"/>
                </a:cxn>
                <a:cxn ang="T7">
                  <a:pos x="T2" y="T3"/>
                </a:cxn>
                <a:cxn ang="T8">
                  <a:pos x="T4" y="T5"/>
                </a:cxn>
              </a:cxnLst>
              <a:rect l="0" t="0" r="r" b="b"/>
              <a:pathLst>
                <a:path w="41696" h="42400" fill="none" extrusionOk="0">
                  <a:moveTo>
                    <a:pt x="15775" y="42400"/>
                  </a:moveTo>
                  <a:cubicBezTo>
                    <a:pt x="6448" y="39788"/>
                    <a:pt x="0" y="31286"/>
                    <a:pt x="0" y="21600"/>
                  </a:cubicBezTo>
                  <a:cubicBezTo>
                    <a:pt x="0" y="9670"/>
                    <a:pt x="9670" y="0"/>
                    <a:pt x="21600" y="0"/>
                  </a:cubicBezTo>
                  <a:cubicBezTo>
                    <a:pt x="30472" y="-1"/>
                    <a:pt x="38442" y="5425"/>
                    <a:pt x="41695" y="13680"/>
                  </a:cubicBezTo>
                </a:path>
                <a:path w="41696" h="42400" stroke="0" extrusionOk="0">
                  <a:moveTo>
                    <a:pt x="15775" y="42400"/>
                  </a:moveTo>
                  <a:cubicBezTo>
                    <a:pt x="6448" y="39788"/>
                    <a:pt x="0" y="31286"/>
                    <a:pt x="0" y="21600"/>
                  </a:cubicBezTo>
                  <a:cubicBezTo>
                    <a:pt x="0" y="9670"/>
                    <a:pt x="9670" y="0"/>
                    <a:pt x="21600" y="0"/>
                  </a:cubicBezTo>
                  <a:cubicBezTo>
                    <a:pt x="30472" y="-1"/>
                    <a:pt x="38442" y="5425"/>
                    <a:pt x="41695" y="13680"/>
                  </a:cubicBezTo>
                  <a:lnTo>
                    <a:pt x="21600" y="21600"/>
                  </a:lnTo>
                  <a:lnTo>
                    <a:pt x="15775" y="42400"/>
                  </a:lnTo>
                  <a:close/>
                </a:path>
              </a:pathLst>
            </a:custGeom>
            <a:noFill/>
            <a:ln w="101600" cap="rnd">
              <a:solidFill>
                <a:srgbClr val="990066"/>
              </a:solidFill>
              <a:round/>
              <a:headEnd type="stealth" w="med" len="lg"/>
              <a:tailEnd type="none" w="sm" len="sm"/>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18445" name="Rectangle 32"/>
            <p:cNvSpPr>
              <a:spLocks noChangeArrowheads="1"/>
            </p:cNvSpPr>
            <p:nvPr/>
          </p:nvSpPr>
          <p:spPr bwMode="auto">
            <a:xfrm>
              <a:off x="858" y="1537"/>
              <a:ext cx="885"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312" tIns="44450" rIns="87312" bIns="44450">
              <a:spAutoFit/>
            </a:bodyPr>
            <a:lstStyle/>
            <a:p>
              <a:pPr defTabSz="825500"/>
              <a:r>
                <a:rPr lang="en-US" sz="2300" b="1" i="1">
                  <a:latin typeface="Arial" charset="0"/>
                </a:rPr>
                <a:t>For each</a:t>
              </a:r>
            </a:p>
            <a:p>
              <a:pPr defTabSz="825500"/>
              <a:r>
                <a:rPr lang="en-US" sz="2300" b="1" i="1">
                  <a:latin typeface="Arial" charset="0"/>
                </a:rPr>
                <a:t>use case</a:t>
              </a:r>
            </a:p>
          </p:txBody>
        </p:sp>
      </p:grpSp>
      <p:sp>
        <p:nvSpPr>
          <p:cNvPr id="18438" name="Oval 38"/>
          <p:cNvSpPr>
            <a:spLocks noChangeArrowheads="1"/>
          </p:cNvSpPr>
          <p:nvPr/>
        </p:nvSpPr>
        <p:spPr bwMode="auto">
          <a:xfrm>
            <a:off x="4495800" y="1752600"/>
            <a:ext cx="1905000" cy="990600"/>
          </a:xfrm>
          <a:prstGeom prst="ellipse">
            <a:avLst/>
          </a:prstGeom>
          <a:solidFill>
            <a:schemeClr val="accent1">
              <a:alpha val="50195"/>
            </a:schemeClr>
          </a:solidFill>
          <a:ln w="9525">
            <a:solidFill>
              <a:schemeClr val="tx1"/>
            </a:solidFill>
            <a:round/>
            <a:headEnd type="none" w="sm" len="sm"/>
            <a:tailEnd type="none" w="sm" len="sm"/>
          </a:ln>
        </p:spPr>
        <p:txBody>
          <a:bodyPr wrap="none" anchor="ctr"/>
          <a:lstStyle/>
          <a:p>
            <a:pPr algn="ctr" defTabSz="762000"/>
            <a:r>
              <a:rPr lang="en-GB"/>
              <a:t>Use Case</a:t>
            </a:r>
          </a:p>
        </p:txBody>
      </p:sp>
      <p:sp>
        <p:nvSpPr>
          <p:cNvPr id="18439" name="Text Box 40"/>
          <p:cNvSpPr txBox="1">
            <a:spLocks noChangeArrowheads="1"/>
          </p:cNvSpPr>
          <p:nvPr/>
        </p:nvSpPr>
        <p:spPr bwMode="auto">
          <a:xfrm>
            <a:off x="2362200" y="4267200"/>
            <a:ext cx="1752600" cy="1382713"/>
          </a:xfrm>
          <a:prstGeom prst="rect">
            <a:avLst/>
          </a:prstGeom>
          <a:solidFill>
            <a:srgbClr val="FFFFCC">
              <a:alpha val="50195"/>
            </a:srgbClr>
          </a:solidFill>
          <a:ln w="9525">
            <a:solidFill>
              <a:schemeClr val="tx1"/>
            </a:solidFill>
            <a:miter lim="800000"/>
            <a:headEnd type="none" w="sm" len="sm"/>
            <a:tailEnd type="none" w="sm" len="sm"/>
          </a:ln>
        </p:spPr>
        <p:txBody>
          <a:bodyPr>
            <a:spAutoFit/>
          </a:bodyPr>
          <a:lstStyle>
            <a:lvl1pPr defTabSz="762000">
              <a:defRPr sz="2800">
                <a:solidFill>
                  <a:schemeClr val="tx1"/>
                </a:solidFill>
                <a:latin typeface="Tahoma" pitchFamily="34" charset="0"/>
              </a:defRPr>
            </a:lvl1pPr>
            <a:lvl2pPr marL="742950" indent="-285750" defTabSz="762000">
              <a:defRPr sz="2800">
                <a:solidFill>
                  <a:schemeClr val="tx1"/>
                </a:solidFill>
                <a:latin typeface="Tahoma" pitchFamily="34" charset="0"/>
              </a:defRPr>
            </a:lvl2pPr>
            <a:lvl3pPr marL="1143000" indent="-228600" defTabSz="762000">
              <a:defRPr sz="2800">
                <a:solidFill>
                  <a:schemeClr val="tx1"/>
                </a:solidFill>
                <a:latin typeface="Tahoma" pitchFamily="34" charset="0"/>
              </a:defRPr>
            </a:lvl3pPr>
            <a:lvl4pPr marL="1600200" indent="-228600" defTabSz="762000">
              <a:defRPr sz="2800">
                <a:solidFill>
                  <a:schemeClr val="tx1"/>
                </a:solidFill>
                <a:latin typeface="Tahoma" pitchFamily="34" charset="0"/>
              </a:defRPr>
            </a:lvl4pPr>
            <a:lvl5pPr marL="2057400" indent="-228600" defTabSz="762000">
              <a:defRPr sz="2800">
                <a:solidFill>
                  <a:schemeClr val="tx1"/>
                </a:solidFill>
                <a:latin typeface="Tahoma" pitchFamily="34" charset="0"/>
              </a:defRPr>
            </a:lvl5pPr>
            <a:lvl6pPr marL="2514600" indent="-228600" defTabSz="762000" eaLnBrk="0" fontAlgn="base" hangingPunct="0">
              <a:spcBef>
                <a:spcPct val="0"/>
              </a:spcBef>
              <a:spcAft>
                <a:spcPct val="0"/>
              </a:spcAft>
              <a:defRPr sz="2800">
                <a:solidFill>
                  <a:schemeClr val="tx1"/>
                </a:solidFill>
                <a:latin typeface="Tahoma" pitchFamily="34" charset="0"/>
              </a:defRPr>
            </a:lvl6pPr>
            <a:lvl7pPr marL="2971800" indent="-228600" defTabSz="762000" eaLnBrk="0" fontAlgn="base" hangingPunct="0">
              <a:spcBef>
                <a:spcPct val="0"/>
              </a:spcBef>
              <a:spcAft>
                <a:spcPct val="0"/>
              </a:spcAft>
              <a:defRPr sz="2800">
                <a:solidFill>
                  <a:schemeClr val="tx1"/>
                </a:solidFill>
                <a:latin typeface="Tahoma" pitchFamily="34" charset="0"/>
              </a:defRPr>
            </a:lvl7pPr>
            <a:lvl8pPr marL="3429000" indent="-228600" defTabSz="762000" eaLnBrk="0" fontAlgn="base" hangingPunct="0">
              <a:spcBef>
                <a:spcPct val="0"/>
              </a:spcBef>
              <a:spcAft>
                <a:spcPct val="0"/>
              </a:spcAft>
              <a:defRPr sz="2800">
                <a:solidFill>
                  <a:schemeClr val="tx1"/>
                </a:solidFill>
                <a:latin typeface="Tahoma" pitchFamily="34" charset="0"/>
              </a:defRPr>
            </a:lvl8pPr>
            <a:lvl9pPr marL="3886200" indent="-228600" defTabSz="762000" eaLnBrk="0" fontAlgn="base" hangingPunct="0">
              <a:spcBef>
                <a:spcPct val="0"/>
              </a:spcBef>
              <a:spcAft>
                <a:spcPct val="0"/>
              </a:spcAft>
              <a:defRPr sz="2800">
                <a:solidFill>
                  <a:schemeClr val="tx1"/>
                </a:solidFill>
                <a:latin typeface="Tahoma" pitchFamily="34" charset="0"/>
              </a:defRPr>
            </a:lvl9pPr>
          </a:lstStyle>
          <a:p>
            <a:pPr algn="ctr">
              <a:spcBef>
                <a:spcPct val="50000"/>
              </a:spcBef>
            </a:pPr>
            <a:r>
              <a:rPr lang="en-GB"/>
              <a:t>Class (static) view</a:t>
            </a:r>
          </a:p>
        </p:txBody>
      </p:sp>
      <p:sp>
        <p:nvSpPr>
          <p:cNvPr id="18440" name="Text Box 41"/>
          <p:cNvSpPr txBox="1">
            <a:spLocks noChangeArrowheads="1"/>
          </p:cNvSpPr>
          <p:nvPr/>
        </p:nvSpPr>
        <p:spPr bwMode="auto">
          <a:xfrm>
            <a:off x="6400800" y="4267200"/>
            <a:ext cx="1981200" cy="1382713"/>
          </a:xfrm>
          <a:prstGeom prst="rect">
            <a:avLst/>
          </a:prstGeom>
          <a:solidFill>
            <a:srgbClr val="CCFFFF">
              <a:alpha val="50195"/>
            </a:srgbClr>
          </a:solidFill>
          <a:ln w="9525">
            <a:solidFill>
              <a:schemeClr val="tx1"/>
            </a:solidFill>
            <a:miter lim="800000"/>
            <a:headEnd type="none" w="sm" len="sm"/>
            <a:tailEnd type="none" w="sm" len="sm"/>
          </a:ln>
        </p:spPr>
        <p:txBody>
          <a:bodyPr>
            <a:spAutoFit/>
          </a:bodyPr>
          <a:lstStyle>
            <a:lvl1pPr defTabSz="762000">
              <a:defRPr sz="2800">
                <a:solidFill>
                  <a:schemeClr val="tx1"/>
                </a:solidFill>
                <a:latin typeface="Tahoma" pitchFamily="34" charset="0"/>
              </a:defRPr>
            </a:lvl1pPr>
            <a:lvl2pPr marL="742950" indent="-285750" defTabSz="762000">
              <a:defRPr sz="2800">
                <a:solidFill>
                  <a:schemeClr val="tx1"/>
                </a:solidFill>
                <a:latin typeface="Tahoma" pitchFamily="34" charset="0"/>
              </a:defRPr>
            </a:lvl2pPr>
            <a:lvl3pPr marL="1143000" indent="-228600" defTabSz="762000">
              <a:defRPr sz="2800">
                <a:solidFill>
                  <a:schemeClr val="tx1"/>
                </a:solidFill>
                <a:latin typeface="Tahoma" pitchFamily="34" charset="0"/>
              </a:defRPr>
            </a:lvl3pPr>
            <a:lvl4pPr marL="1600200" indent="-228600" defTabSz="762000">
              <a:defRPr sz="2800">
                <a:solidFill>
                  <a:schemeClr val="tx1"/>
                </a:solidFill>
                <a:latin typeface="Tahoma" pitchFamily="34" charset="0"/>
              </a:defRPr>
            </a:lvl4pPr>
            <a:lvl5pPr marL="2057400" indent="-228600" defTabSz="762000">
              <a:defRPr sz="2800">
                <a:solidFill>
                  <a:schemeClr val="tx1"/>
                </a:solidFill>
                <a:latin typeface="Tahoma" pitchFamily="34" charset="0"/>
              </a:defRPr>
            </a:lvl5pPr>
            <a:lvl6pPr marL="2514600" indent="-228600" defTabSz="762000" eaLnBrk="0" fontAlgn="base" hangingPunct="0">
              <a:spcBef>
                <a:spcPct val="0"/>
              </a:spcBef>
              <a:spcAft>
                <a:spcPct val="0"/>
              </a:spcAft>
              <a:defRPr sz="2800">
                <a:solidFill>
                  <a:schemeClr val="tx1"/>
                </a:solidFill>
                <a:latin typeface="Tahoma" pitchFamily="34" charset="0"/>
              </a:defRPr>
            </a:lvl6pPr>
            <a:lvl7pPr marL="2971800" indent="-228600" defTabSz="762000" eaLnBrk="0" fontAlgn="base" hangingPunct="0">
              <a:spcBef>
                <a:spcPct val="0"/>
              </a:spcBef>
              <a:spcAft>
                <a:spcPct val="0"/>
              </a:spcAft>
              <a:defRPr sz="2800">
                <a:solidFill>
                  <a:schemeClr val="tx1"/>
                </a:solidFill>
                <a:latin typeface="Tahoma" pitchFamily="34" charset="0"/>
              </a:defRPr>
            </a:lvl7pPr>
            <a:lvl8pPr marL="3429000" indent="-228600" defTabSz="762000" eaLnBrk="0" fontAlgn="base" hangingPunct="0">
              <a:spcBef>
                <a:spcPct val="0"/>
              </a:spcBef>
              <a:spcAft>
                <a:spcPct val="0"/>
              </a:spcAft>
              <a:defRPr sz="2800">
                <a:solidFill>
                  <a:schemeClr val="tx1"/>
                </a:solidFill>
                <a:latin typeface="Tahoma" pitchFamily="34" charset="0"/>
              </a:defRPr>
            </a:lvl8pPr>
            <a:lvl9pPr marL="3886200" indent="-228600" defTabSz="762000" eaLnBrk="0" fontAlgn="base" hangingPunct="0">
              <a:spcBef>
                <a:spcPct val="0"/>
              </a:spcBef>
              <a:spcAft>
                <a:spcPct val="0"/>
              </a:spcAft>
              <a:defRPr sz="2800">
                <a:solidFill>
                  <a:schemeClr val="tx1"/>
                </a:solidFill>
                <a:latin typeface="Tahoma" pitchFamily="34" charset="0"/>
              </a:defRPr>
            </a:lvl9pPr>
          </a:lstStyle>
          <a:p>
            <a:pPr algn="ctr">
              <a:spcBef>
                <a:spcPct val="50000"/>
              </a:spcBef>
            </a:pPr>
            <a:r>
              <a:rPr lang="en-GB"/>
              <a:t>Interaction (dynamic) view</a:t>
            </a:r>
          </a:p>
        </p:txBody>
      </p:sp>
      <p:sp>
        <p:nvSpPr>
          <p:cNvPr id="18441" name="AutoShape 42"/>
          <p:cNvSpPr>
            <a:spLocks noChangeArrowheads="1"/>
          </p:cNvSpPr>
          <p:nvPr/>
        </p:nvSpPr>
        <p:spPr bwMode="auto">
          <a:xfrm>
            <a:off x="4419600" y="4648200"/>
            <a:ext cx="1676400" cy="485775"/>
          </a:xfrm>
          <a:prstGeom prst="leftRightArrow">
            <a:avLst>
              <a:gd name="adj1" fmla="val 50000"/>
              <a:gd name="adj2" fmla="val 69020"/>
            </a:avLst>
          </a:prstGeom>
          <a:solidFill>
            <a:srgbClr val="FF3300"/>
          </a:solidFill>
          <a:ln w="9525">
            <a:solidFill>
              <a:schemeClr val="tx1"/>
            </a:solidFill>
            <a:miter lim="800000"/>
            <a:headEnd type="none" w="sm" len="sm"/>
            <a:tailEnd type="none" w="sm" len="sm"/>
          </a:ln>
        </p:spPr>
        <p:txBody>
          <a:bodyPr wrap="none" anchor="ctr"/>
          <a:lstStyle/>
          <a:p>
            <a:endParaRPr lang="en-GB"/>
          </a:p>
        </p:txBody>
      </p:sp>
      <p:sp>
        <p:nvSpPr>
          <p:cNvPr id="18442" name="AutoShape 43"/>
          <p:cNvSpPr>
            <a:spLocks noChangeArrowheads="1"/>
          </p:cNvSpPr>
          <p:nvPr/>
        </p:nvSpPr>
        <p:spPr bwMode="auto">
          <a:xfrm rot="2700000">
            <a:off x="6036469" y="3107531"/>
            <a:ext cx="1214438" cy="485775"/>
          </a:xfrm>
          <a:prstGeom prst="leftRightArrow">
            <a:avLst>
              <a:gd name="adj1" fmla="val 50000"/>
              <a:gd name="adj2" fmla="val 50000"/>
            </a:avLst>
          </a:prstGeom>
          <a:solidFill>
            <a:srgbClr val="FF3300"/>
          </a:solidFill>
          <a:ln w="9525">
            <a:solidFill>
              <a:schemeClr val="tx1"/>
            </a:solidFill>
            <a:miter lim="800000"/>
            <a:headEnd type="none" w="sm" len="sm"/>
            <a:tailEnd type="none" w="sm" len="sm"/>
          </a:ln>
        </p:spPr>
        <p:txBody>
          <a:bodyPr wrap="none" anchor="ctr"/>
          <a:lstStyle/>
          <a:p>
            <a:endParaRPr lang="en-GB"/>
          </a:p>
        </p:txBody>
      </p:sp>
      <p:sp>
        <p:nvSpPr>
          <p:cNvPr id="18443" name="AutoShape 44"/>
          <p:cNvSpPr>
            <a:spLocks noChangeArrowheads="1"/>
          </p:cNvSpPr>
          <p:nvPr/>
        </p:nvSpPr>
        <p:spPr bwMode="auto">
          <a:xfrm rot="-2700000">
            <a:off x="3429000" y="3124200"/>
            <a:ext cx="1214438" cy="485775"/>
          </a:xfrm>
          <a:prstGeom prst="leftRightArrow">
            <a:avLst>
              <a:gd name="adj1" fmla="val 50000"/>
              <a:gd name="adj2" fmla="val 50000"/>
            </a:avLst>
          </a:prstGeom>
          <a:solidFill>
            <a:srgbClr val="FF3300"/>
          </a:solidFill>
          <a:ln w="9525">
            <a:solidFill>
              <a:schemeClr val="tx1"/>
            </a:solidFill>
            <a:miter lim="800000"/>
            <a:headEnd type="none" w="sm" len="sm"/>
            <a:tailEnd type="none" w="sm" len="sm"/>
          </a:ln>
        </p:spPr>
        <p:txBody>
          <a:bodyPr wrap="none" anchor="ctr"/>
          <a:lstStyle/>
          <a:p>
            <a:endParaRPr lang="en-GB"/>
          </a:p>
        </p:txBody>
      </p:sp>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
        <p:nvSpPr>
          <p:cNvPr id="4" name="Date Placeholder 3"/>
          <p:cNvSpPr>
            <a:spLocks noGrp="1"/>
          </p:cNvSpPr>
          <p:nvPr>
            <p:ph type="dt" sz="half" idx="10"/>
          </p:nvPr>
        </p:nvSpPr>
        <p:spPr/>
        <p:txBody>
          <a:bodyPr/>
          <a:lstStyle/>
          <a:p>
            <a:fld id="{4D557815-BC60-4B92-9748-9F4BF42E1E5E}" type="datetime3">
              <a:rPr lang="en-US" smtClean="0"/>
              <a:t>13 September 2016</a:t>
            </a:fld>
            <a:endParaRPr lang="en-US"/>
          </a:p>
        </p:txBody>
      </p:sp>
    </p:spTree>
    <p:extLst>
      <p:ext uri="{BB962C8B-B14F-4D97-AF65-F5344CB8AC3E}">
        <p14:creationId xmlns:p14="http://schemas.microsoft.com/office/powerpoint/2010/main" val="204705276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solidFill>
            <a:schemeClr val="bg1">
              <a:lumMod val="95000"/>
            </a:schemeClr>
          </a:solidFill>
        </p:spPr>
        <p:txBody>
          <a:bodyPr/>
          <a:lstStyle/>
          <a:p>
            <a:pPr eaLnBrk="1" hangingPunct="1"/>
            <a:r>
              <a:rPr lang="en-GB" dirty="0" smtClean="0"/>
              <a:t>Iterative Design Process</a:t>
            </a:r>
          </a:p>
        </p:txBody>
      </p:sp>
      <p:sp>
        <p:nvSpPr>
          <p:cNvPr id="5123" name="Content Placeholder 2"/>
          <p:cNvSpPr>
            <a:spLocks noGrp="1"/>
          </p:cNvSpPr>
          <p:nvPr>
            <p:ph idx="1"/>
          </p:nvPr>
        </p:nvSpPr>
        <p:spPr/>
        <p:txBody>
          <a:bodyPr/>
          <a:lstStyle/>
          <a:p>
            <a:pPr eaLnBrk="1" hangingPunct="1"/>
            <a:endParaRPr lang="en-US" dirty="0" smtClean="0"/>
          </a:p>
          <a:p>
            <a:pPr eaLnBrk="1" hangingPunct="1"/>
            <a:r>
              <a:rPr lang="en-US" dirty="0" smtClean="0">
                <a:solidFill>
                  <a:srgbClr val="FF0000"/>
                </a:solidFill>
              </a:rPr>
              <a:t>New class responsibilities </a:t>
            </a:r>
            <a:r>
              <a:rPr lang="en-US" dirty="0" smtClean="0"/>
              <a:t>or new classes may be identified. The class diagrams must be further </a:t>
            </a:r>
            <a:r>
              <a:rPr lang="en-US" dirty="0" smtClean="0">
                <a:solidFill>
                  <a:srgbClr val="FF0000"/>
                </a:solidFill>
              </a:rPr>
              <a:t>reviewed</a:t>
            </a:r>
            <a:r>
              <a:rPr lang="en-US" dirty="0" smtClean="0"/>
              <a:t> to identify any additional associations between classes which are implied by the interactions. </a:t>
            </a:r>
            <a:endParaRPr lang="en-GB" dirty="0" smtClean="0"/>
          </a:p>
          <a:p>
            <a:pPr eaLnBrk="1" hangingPunct="1"/>
            <a:r>
              <a:rPr lang="en-US" dirty="0" smtClean="0"/>
              <a:t>The process is </a:t>
            </a:r>
            <a:r>
              <a:rPr lang="en-US" dirty="0" smtClean="0">
                <a:solidFill>
                  <a:srgbClr val="FF0000"/>
                </a:solidFill>
              </a:rPr>
              <a:t>repeated for each use case </a:t>
            </a:r>
            <a:r>
              <a:rPr lang="en-US" dirty="0" smtClean="0"/>
              <a:t>to be </a:t>
            </a:r>
            <a:r>
              <a:rPr lang="en-GB" dirty="0" smtClean="0"/>
              <a:t>modelled</a:t>
            </a:r>
            <a:r>
              <a:rPr lang="en-US" dirty="0" smtClean="0"/>
              <a:t>. </a:t>
            </a:r>
          </a:p>
          <a:p>
            <a:pPr eaLnBrk="1" hangingPunct="1"/>
            <a:endParaRPr lang="en-GB" sz="2400" dirty="0" smtClean="0"/>
          </a:p>
        </p:txBody>
      </p:sp>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Date Placeholder 4"/>
          <p:cNvSpPr>
            <a:spLocks noGrp="1"/>
          </p:cNvSpPr>
          <p:nvPr>
            <p:ph type="dt" sz="half" idx="10"/>
          </p:nvPr>
        </p:nvSpPr>
        <p:spPr/>
        <p:txBody>
          <a:bodyPr/>
          <a:lstStyle/>
          <a:p>
            <a:fld id="{43DA2BD5-9818-42AF-B4A1-19112E85D0E6}" type="datetime3">
              <a:rPr lang="en-US" smtClean="0"/>
              <a:t>13 September 2016</a:t>
            </a:fld>
            <a:endParaRPr lang="en-US"/>
          </a:p>
        </p:txBody>
      </p:sp>
    </p:spTree>
    <p:extLst>
      <p:ext uri="{BB962C8B-B14F-4D97-AF65-F5344CB8AC3E}">
        <p14:creationId xmlns:p14="http://schemas.microsoft.com/office/powerpoint/2010/main" val="15540420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solidFill>
            <a:schemeClr val="bg1">
              <a:lumMod val="95000"/>
            </a:schemeClr>
          </a:solidFill>
        </p:spPr>
        <p:txBody>
          <a:bodyPr/>
          <a:lstStyle/>
          <a:p>
            <a:pPr eaLnBrk="1" hangingPunct="1"/>
            <a:r>
              <a:rPr lang="en-GB" dirty="0" err="1" smtClean="0"/>
              <a:t>UWEFlix</a:t>
            </a:r>
            <a:endParaRPr lang="en-GB" dirty="0" smtClean="0"/>
          </a:p>
        </p:txBody>
      </p:sp>
      <p:sp>
        <p:nvSpPr>
          <p:cNvPr id="20483" name="Content Placeholder 2"/>
          <p:cNvSpPr>
            <a:spLocks noGrp="1"/>
          </p:cNvSpPr>
          <p:nvPr>
            <p:ph idx="1"/>
          </p:nvPr>
        </p:nvSpPr>
        <p:spPr/>
        <p:txBody>
          <a:bodyPr>
            <a:normAutofit fontScale="77500" lnSpcReduction="20000"/>
          </a:bodyPr>
          <a:lstStyle/>
          <a:p>
            <a:pPr marL="0" indent="0">
              <a:buNone/>
            </a:pPr>
            <a:r>
              <a:rPr lang="en-GB" b="1" i="1" dirty="0" smtClean="0"/>
              <a:t>Purchase </a:t>
            </a:r>
            <a:r>
              <a:rPr lang="en-GB" b="1" i="1" dirty="0"/>
              <a:t>Advance Tickets</a:t>
            </a:r>
            <a:endParaRPr lang="en-GB" b="1" dirty="0"/>
          </a:p>
          <a:p>
            <a:r>
              <a:rPr lang="en-GB" dirty="0"/>
              <a:t>The customer selects a date and is provided with a list of showings for that date, including the time of the showings. The customer selects a showing and is provided with details of the showing, including film title, age rating, duration, and a short trailer description.  The customer then selects the quantity of tickets required, together with the ticket type. Ticket types may be one of student, child, or adult.  The total cost of the booking is supplied to the customer. If the customer is happy, they then confirm their booking request.</a:t>
            </a:r>
          </a:p>
          <a:p>
            <a:pPr marL="0" indent="0">
              <a:buNone/>
            </a:pPr>
            <a:endParaRPr lang="en-GB" dirty="0"/>
          </a:p>
          <a:p>
            <a:r>
              <a:rPr lang="en-GB" dirty="0"/>
              <a:t>If there are insufficient seats available at the showing, the booking request is cancelled and the customer is invited to make a further booking request. If there are sufficient seats, the customer confirms the booking and enters their payment card details, which include card number and expiry date. Payment cards may be one of two types – credit card or payment card. The payment is transacted.  </a:t>
            </a:r>
          </a:p>
        </p:txBody>
      </p:sp>
      <p:sp>
        <p:nvSpPr>
          <p:cNvPr id="4" name="Footer Placeholder 3"/>
          <p:cNvSpPr>
            <a:spLocks noGrp="1"/>
          </p:cNvSpPr>
          <p:nvPr>
            <p:ph type="ftr" sz="quarter" idx="11"/>
          </p:nvPr>
        </p:nvSpPr>
        <p:spPr/>
        <p:txBody>
          <a:bodyPr/>
          <a:lstStyle/>
          <a:p>
            <a:pPr>
              <a:defRPr/>
            </a:pPr>
            <a:r>
              <a:rPr lang="en-GB" smtClean="0"/>
              <a:t>UFCFB6-30-2 OOSD</a:t>
            </a:r>
            <a:endParaRPr lang="en-GB"/>
          </a:p>
        </p:txBody>
      </p:sp>
      <p:sp>
        <p:nvSpPr>
          <p:cNvPr id="5" name="Slide Number Placeholder 4"/>
          <p:cNvSpPr>
            <a:spLocks noGrp="1"/>
          </p:cNvSpPr>
          <p:nvPr>
            <p:ph type="sldNum" sz="quarter" idx="12"/>
          </p:nvPr>
        </p:nvSpPr>
        <p:spPr/>
        <p:txBody>
          <a:bodyPr/>
          <a:lstStyle/>
          <a:p>
            <a:pPr>
              <a:defRPr/>
            </a:pPr>
            <a:r>
              <a:rPr lang="en-GB" dirty="0" smtClean="0"/>
              <a:t>28</a:t>
            </a:r>
            <a:endParaRPr lang="en-GB" dirty="0"/>
          </a:p>
        </p:txBody>
      </p:sp>
      <p:sp>
        <p:nvSpPr>
          <p:cNvPr id="3" name="Date Placeholder 2"/>
          <p:cNvSpPr>
            <a:spLocks noGrp="1"/>
          </p:cNvSpPr>
          <p:nvPr>
            <p:ph type="dt" sz="half" idx="10"/>
          </p:nvPr>
        </p:nvSpPr>
        <p:spPr/>
        <p:txBody>
          <a:bodyPr/>
          <a:lstStyle/>
          <a:p>
            <a:fld id="{A62B90C0-26E2-422B-9B73-0FF4B51167E4}" type="datetime3">
              <a:rPr lang="en-US" smtClean="0"/>
              <a:t>13 September 2016</a:t>
            </a:fld>
            <a:endParaRPr lang="en-US"/>
          </a:p>
        </p:txBody>
      </p:sp>
    </p:spTree>
    <p:extLst>
      <p:ext uri="{BB962C8B-B14F-4D97-AF65-F5344CB8AC3E}">
        <p14:creationId xmlns:p14="http://schemas.microsoft.com/office/powerpoint/2010/main" val="23154076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914400" y="228600"/>
            <a:ext cx="7772400" cy="1143000"/>
          </a:xfrm>
          <a:solidFill>
            <a:schemeClr val="bg1">
              <a:lumMod val="95000"/>
            </a:schemeClr>
          </a:solidFill>
        </p:spPr>
        <p:txBody>
          <a:bodyPr>
            <a:normAutofit fontScale="90000"/>
          </a:bodyPr>
          <a:lstStyle/>
          <a:p>
            <a:pPr eaLnBrk="1" hangingPunct="1"/>
            <a:r>
              <a:rPr lang="en-GB" dirty="0" smtClean="0"/>
              <a:t>Use case description </a:t>
            </a:r>
            <a:br>
              <a:rPr lang="en-GB" dirty="0" smtClean="0"/>
            </a:br>
            <a:r>
              <a:rPr lang="en-GB" dirty="0" smtClean="0"/>
              <a:t>         – </a:t>
            </a:r>
            <a:r>
              <a:rPr lang="en-GB" dirty="0" err="1" smtClean="0"/>
              <a:t>UWEFlix</a:t>
            </a:r>
            <a:r>
              <a:rPr lang="en-GB" dirty="0" smtClean="0"/>
              <a:t> example (skip)</a:t>
            </a:r>
          </a:p>
        </p:txBody>
      </p:sp>
      <p:sp>
        <p:nvSpPr>
          <p:cNvPr id="20483" name="Content Placeholder 2"/>
          <p:cNvSpPr>
            <a:spLocks noGrp="1"/>
          </p:cNvSpPr>
          <p:nvPr>
            <p:ph idx="1"/>
          </p:nvPr>
        </p:nvSpPr>
        <p:spPr/>
        <p:txBody>
          <a:bodyPr>
            <a:normAutofit fontScale="92500" lnSpcReduction="20000"/>
          </a:bodyPr>
          <a:lstStyle/>
          <a:p>
            <a:pPr eaLnBrk="1" hangingPunct="1"/>
            <a:endParaRPr lang="en-GB" dirty="0" smtClean="0"/>
          </a:p>
          <a:p>
            <a:pPr eaLnBrk="1" hangingPunct="1"/>
            <a:r>
              <a:rPr lang="en-GB" dirty="0" smtClean="0"/>
              <a:t>Advance Booking use case content:</a:t>
            </a:r>
          </a:p>
          <a:p>
            <a:pPr lvl="1" eaLnBrk="1" hangingPunct="1"/>
            <a:r>
              <a:rPr lang="en-GB" dirty="0" smtClean="0"/>
              <a:t>Customer: selects a date </a:t>
            </a:r>
          </a:p>
          <a:p>
            <a:pPr lvl="1" eaLnBrk="1" hangingPunct="1"/>
            <a:r>
              <a:rPr lang="en-GB" dirty="0" smtClean="0"/>
              <a:t>System: displays a list of showings.</a:t>
            </a:r>
          </a:p>
          <a:p>
            <a:pPr lvl="1" eaLnBrk="1" hangingPunct="1"/>
            <a:r>
              <a:rPr lang="en-GB" dirty="0" smtClean="0"/>
              <a:t>Customer: selects a showing </a:t>
            </a:r>
          </a:p>
          <a:p>
            <a:pPr lvl="1" eaLnBrk="1" hangingPunct="1"/>
            <a:r>
              <a:rPr lang="en-GB" dirty="0" smtClean="0"/>
              <a:t>System: displays details of showing</a:t>
            </a:r>
          </a:p>
          <a:p>
            <a:pPr lvl="1" eaLnBrk="1" hangingPunct="1"/>
            <a:r>
              <a:rPr lang="en-GB" dirty="0" smtClean="0"/>
              <a:t>Customer: enters quantity of tickets required, together with the ticket type. </a:t>
            </a:r>
          </a:p>
          <a:p>
            <a:pPr lvl="1" eaLnBrk="1" hangingPunct="1"/>
            <a:r>
              <a:rPr lang="en-GB" dirty="0" smtClean="0"/>
              <a:t>System: checks availability</a:t>
            </a:r>
          </a:p>
          <a:p>
            <a:pPr lvl="1"/>
            <a:r>
              <a:rPr lang="en-GB" dirty="0" smtClean="0"/>
              <a:t>Customer: </a:t>
            </a:r>
            <a:r>
              <a:rPr lang="en-GB" dirty="0"/>
              <a:t>confirms the booking </a:t>
            </a:r>
            <a:endParaRPr lang="en-GB" dirty="0" smtClean="0"/>
          </a:p>
          <a:p>
            <a:pPr lvl="1"/>
            <a:r>
              <a:rPr lang="en-GB" dirty="0" smtClean="0"/>
              <a:t>Customer: enters </a:t>
            </a:r>
            <a:r>
              <a:rPr lang="en-GB" dirty="0"/>
              <a:t>their payment card details, which include card number and expiry date. </a:t>
            </a:r>
            <a:endParaRPr lang="en-GB" dirty="0" smtClean="0"/>
          </a:p>
          <a:p>
            <a:pPr lvl="1"/>
            <a:r>
              <a:rPr lang="en-GB" dirty="0" smtClean="0"/>
              <a:t>The </a:t>
            </a:r>
            <a:r>
              <a:rPr lang="en-GB" dirty="0"/>
              <a:t>payment is transacted.  </a:t>
            </a:r>
          </a:p>
        </p:txBody>
      </p:sp>
      <p:sp>
        <p:nvSpPr>
          <p:cNvPr id="4" name="Footer Placeholder 3"/>
          <p:cNvSpPr>
            <a:spLocks noGrp="1"/>
          </p:cNvSpPr>
          <p:nvPr>
            <p:ph type="ftr" sz="quarter" idx="11"/>
          </p:nvPr>
        </p:nvSpPr>
        <p:spPr/>
        <p:txBody>
          <a:bodyPr/>
          <a:lstStyle/>
          <a:p>
            <a:pPr>
              <a:defRPr/>
            </a:pPr>
            <a:r>
              <a:rPr lang="en-GB" dirty="0" smtClean="0"/>
              <a:t>UFCFB6-30-2 OOSD</a:t>
            </a:r>
            <a:endParaRPr lang="en-GB" dirty="0"/>
          </a:p>
        </p:txBody>
      </p:sp>
      <p:sp>
        <p:nvSpPr>
          <p:cNvPr id="5" name="Slide Number Placeholder 4"/>
          <p:cNvSpPr>
            <a:spLocks noGrp="1"/>
          </p:cNvSpPr>
          <p:nvPr>
            <p:ph type="sldNum" sz="quarter" idx="12"/>
          </p:nvPr>
        </p:nvSpPr>
        <p:spPr/>
        <p:txBody>
          <a:bodyPr/>
          <a:lstStyle/>
          <a:p>
            <a:pPr>
              <a:defRPr/>
            </a:pPr>
            <a:r>
              <a:rPr lang="en-GB" dirty="0" smtClean="0"/>
              <a:t>28</a:t>
            </a:r>
            <a:endParaRPr lang="en-GB" dirty="0"/>
          </a:p>
        </p:txBody>
      </p:sp>
      <p:sp>
        <p:nvSpPr>
          <p:cNvPr id="3" name="Oval 2"/>
          <p:cNvSpPr/>
          <p:nvPr/>
        </p:nvSpPr>
        <p:spPr>
          <a:xfrm>
            <a:off x="5791200" y="1752600"/>
            <a:ext cx="2209800" cy="685800"/>
          </a:xfrm>
          <a:prstGeom prst="ellipse">
            <a:avLst/>
          </a:prstGeom>
          <a:solidFill>
            <a:srgbClr val="BCFA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Advance Booking</a:t>
            </a:r>
          </a:p>
        </p:txBody>
      </p:sp>
      <p:sp>
        <p:nvSpPr>
          <p:cNvPr id="6" name="Date Placeholder 5"/>
          <p:cNvSpPr>
            <a:spLocks noGrp="1"/>
          </p:cNvSpPr>
          <p:nvPr>
            <p:ph type="dt" sz="half" idx="10"/>
          </p:nvPr>
        </p:nvSpPr>
        <p:spPr/>
        <p:txBody>
          <a:bodyPr/>
          <a:lstStyle/>
          <a:p>
            <a:fld id="{43678128-3A01-45AB-9B64-62C1D9366D51}" type="datetime3">
              <a:rPr lang="en-US" smtClean="0"/>
              <a:t>13 September 2016</a:t>
            </a:fld>
            <a:endParaRPr lang="en-US"/>
          </a:p>
        </p:txBody>
      </p:sp>
    </p:spTree>
    <p:extLst>
      <p:ext uri="{BB962C8B-B14F-4D97-AF65-F5344CB8AC3E}">
        <p14:creationId xmlns:p14="http://schemas.microsoft.com/office/powerpoint/2010/main" val="42529285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038600" y="4114800"/>
            <a:ext cx="4114800" cy="715962"/>
          </a:xfrm>
          <a:solidFill>
            <a:schemeClr val="bg1">
              <a:lumMod val="95000"/>
            </a:schemeClr>
          </a:solidFill>
        </p:spPr>
        <p:txBody>
          <a:bodyPr>
            <a:normAutofit fontScale="90000"/>
          </a:bodyPr>
          <a:lstStyle/>
          <a:p>
            <a:pPr eaLnBrk="1" hangingPunct="1"/>
            <a:r>
              <a:rPr lang="en-GB" dirty="0" smtClean="0"/>
              <a:t>Partial class diagram for </a:t>
            </a:r>
            <a:r>
              <a:rPr lang="en-GB" dirty="0" err="1" smtClean="0"/>
              <a:t>UWEFlix</a:t>
            </a:r>
            <a:endParaRPr lang="en-GB" dirty="0" smtClean="0"/>
          </a:p>
        </p:txBody>
      </p:sp>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0"/>
            <a:ext cx="8832245" cy="5021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txBox="1">
            <a:spLocks/>
          </p:cNvSpPr>
          <p:nvPr/>
        </p:nvSpPr>
        <p:spPr>
          <a:xfrm>
            <a:off x="4091940" y="4419600"/>
            <a:ext cx="4648200" cy="1143000"/>
          </a:xfrm>
          <a:prstGeom prst="rect">
            <a:avLst/>
          </a:prstGeom>
          <a:solidFill>
            <a:schemeClr val="bg1">
              <a:lumMod val="95000"/>
            </a:schemeClr>
          </a:solidFill>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sz="3200" dirty="0" smtClean="0"/>
              <a:t>Partial class diagram for </a:t>
            </a:r>
            <a:r>
              <a:rPr lang="en-GB" sz="3200" dirty="0" err="1" smtClean="0"/>
              <a:t>UWEFlix</a:t>
            </a:r>
            <a:endParaRPr lang="en-GB" sz="3200" dirty="0" smtClean="0"/>
          </a:p>
        </p:txBody>
      </p:sp>
      <p:sp>
        <p:nvSpPr>
          <p:cNvPr id="5" name="Date Placeholder 4"/>
          <p:cNvSpPr>
            <a:spLocks noGrp="1"/>
          </p:cNvSpPr>
          <p:nvPr>
            <p:ph type="dt" sz="half" idx="10"/>
          </p:nvPr>
        </p:nvSpPr>
        <p:spPr/>
        <p:txBody>
          <a:bodyPr/>
          <a:lstStyle/>
          <a:p>
            <a:fld id="{483E2EC9-4D87-43C2-AB98-381368CC2F5C}" type="datetime3">
              <a:rPr lang="en-US" smtClean="0"/>
              <a:t>13 September 2016</a:t>
            </a:fld>
            <a:endParaRPr lang="en-US"/>
          </a:p>
        </p:txBody>
      </p:sp>
    </p:spTree>
    <p:extLst>
      <p:ext uri="{BB962C8B-B14F-4D97-AF65-F5344CB8AC3E}">
        <p14:creationId xmlns:p14="http://schemas.microsoft.com/office/powerpoint/2010/main" val="1206325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
        <p:nvSpPr>
          <p:cNvPr id="8" name="Title 1"/>
          <p:cNvSpPr>
            <a:spLocks noGrp="1"/>
          </p:cNvSpPr>
          <p:nvPr>
            <p:ph type="title"/>
          </p:nvPr>
        </p:nvSpPr>
        <p:spPr>
          <a:xfrm>
            <a:off x="6477000" y="3603625"/>
            <a:ext cx="2438400" cy="1143000"/>
          </a:xfrm>
          <a:solidFill>
            <a:schemeClr val="bg1">
              <a:lumMod val="95000"/>
            </a:schemeClr>
          </a:solidFill>
        </p:spPr>
        <p:txBody>
          <a:bodyPr>
            <a:normAutofit/>
          </a:bodyPr>
          <a:lstStyle/>
          <a:p>
            <a:pPr eaLnBrk="1" hangingPunct="1"/>
            <a:r>
              <a:rPr lang="en-GB" sz="2000" dirty="0" smtClean="0"/>
              <a:t>Partial sequence diagram for </a:t>
            </a:r>
            <a:r>
              <a:rPr lang="en-GB" sz="2000" dirty="0" err="1" smtClean="0"/>
              <a:t>UweFlix</a:t>
            </a:r>
            <a:r>
              <a:rPr lang="en-GB" sz="2000" dirty="0" smtClean="0"/>
              <a:t> </a:t>
            </a:r>
            <a:r>
              <a:rPr lang="en-GB" sz="2000" dirty="0" err="1" smtClean="0"/>
              <a:t>AdvancedBooking</a:t>
            </a:r>
            <a:endParaRPr lang="en-GB" sz="2000" dirty="0" smtClean="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7589837" cy="1493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fld id="{C5D8639B-D8AD-4689-A31A-C1FABAE5C7FF}" type="datetime3">
              <a:rPr lang="en-US" smtClean="0"/>
              <a:t>13 September 2016</a:t>
            </a:fld>
            <a:endParaRPr lang="en-US"/>
          </a:p>
        </p:txBody>
      </p:sp>
    </p:spTree>
    <p:extLst>
      <p:ext uri="{BB962C8B-B14F-4D97-AF65-F5344CB8AC3E}">
        <p14:creationId xmlns:p14="http://schemas.microsoft.com/office/powerpoint/2010/main" val="23950379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
        <p:nvSpPr>
          <p:cNvPr id="8" name="Title 1"/>
          <p:cNvSpPr>
            <a:spLocks noGrp="1"/>
          </p:cNvSpPr>
          <p:nvPr>
            <p:ph type="title"/>
          </p:nvPr>
        </p:nvSpPr>
        <p:spPr>
          <a:xfrm>
            <a:off x="6477000" y="3603625"/>
            <a:ext cx="2438400" cy="1143000"/>
          </a:xfrm>
          <a:solidFill>
            <a:schemeClr val="bg1">
              <a:lumMod val="95000"/>
            </a:schemeClr>
          </a:solidFill>
        </p:spPr>
        <p:txBody>
          <a:bodyPr>
            <a:normAutofit/>
          </a:bodyPr>
          <a:lstStyle/>
          <a:p>
            <a:pPr eaLnBrk="1" hangingPunct="1"/>
            <a:r>
              <a:rPr lang="en-GB" sz="2000" dirty="0" smtClean="0"/>
              <a:t>Partial sequence diagram for </a:t>
            </a:r>
            <a:r>
              <a:rPr lang="en-GB" sz="2000" dirty="0" err="1" smtClean="0"/>
              <a:t>UweFlix</a:t>
            </a:r>
            <a:r>
              <a:rPr lang="en-GB" sz="2000" dirty="0" smtClean="0"/>
              <a:t> </a:t>
            </a:r>
            <a:r>
              <a:rPr lang="en-GB" sz="2000" dirty="0" err="1" smtClean="0"/>
              <a:t>AdvancedBooking</a:t>
            </a:r>
            <a:endParaRPr lang="en-GB" sz="20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1000"/>
            <a:ext cx="7475537" cy="2201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fld id="{7B7FA0E6-1856-4D0A-B1E0-9462A6B86560}" type="datetime3">
              <a:rPr lang="en-US" smtClean="0"/>
              <a:t>13 September 2016</a:t>
            </a:fld>
            <a:endParaRPr lang="en-US"/>
          </a:p>
        </p:txBody>
      </p:sp>
    </p:spTree>
    <p:extLst>
      <p:ext uri="{BB962C8B-B14F-4D97-AF65-F5344CB8AC3E}">
        <p14:creationId xmlns:p14="http://schemas.microsoft.com/office/powerpoint/2010/main" val="504012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8" name="Title 1"/>
          <p:cNvSpPr>
            <a:spLocks noGrp="1"/>
          </p:cNvSpPr>
          <p:nvPr>
            <p:ph type="title"/>
          </p:nvPr>
        </p:nvSpPr>
        <p:spPr>
          <a:xfrm>
            <a:off x="6477000" y="3603625"/>
            <a:ext cx="2438400" cy="1143000"/>
          </a:xfrm>
          <a:solidFill>
            <a:schemeClr val="bg1">
              <a:lumMod val="95000"/>
            </a:schemeClr>
          </a:solidFill>
        </p:spPr>
        <p:txBody>
          <a:bodyPr>
            <a:normAutofit/>
          </a:bodyPr>
          <a:lstStyle/>
          <a:p>
            <a:pPr eaLnBrk="1" hangingPunct="1"/>
            <a:r>
              <a:rPr lang="en-GB" sz="2000" dirty="0" smtClean="0"/>
              <a:t>Partial sequence diagram for </a:t>
            </a:r>
            <a:r>
              <a:rPr lang="en-GB" sz="2000" dirty="0" err="1" smtClean="0"/>
              <a:t>UweFlix</a:t>
            </a:r>
            <a:r>
              <a:rPr lang="en-GB" sz="2000" dirty="0" smtClean="0"/>
              <a:t> </a:t>
            </a:r>
            <a:r>
              <a:rPr lang="en-GB" sz="2000" dirty="0" err="1" smtClean="0"/>
              <a:t>AdvancedBooking</a:t>
            </a:r>
            <a:endParaRPr lang="en-GB" sz="200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918" y="457200"/>
            <a:ext cx="7399337" cy="247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fld id="{E25BC7BB-F8E0-496B-80B5-29BB9A378644}" type="datetime3">
              <a:rPr lang="en-US" smtClean="0"/>
              <a:t>13 September 2016</a:t>
            </a:fld>
            <a:endParaRPr lang="en-US"/>
          </a:p>
        </p:txBody>
      </p:sp>
    </p:spTree>
    <p:extLst>
      <p:ext uri="{BB962C8B-B14F-4D97-AF65-F5344CB8AC3E}">
        <p14:creationId xmlns:p14="http://schemas.microsoft.com/office/powerpoint/2010/main" val="16726907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
        <p:nvSpPr>
          <p:cNvPr id="8" name="Title 1"/>
          <p:cNvSpPr>
            <a:spLocks noGrp="1"/>
          </p:cNvSpPr>
          <p:nvPr>
            <p:ph type="title"/>
          </p:nvPr>
        </p:nvSpPr>
        <p:spPr>
          <a:xfrm>
            <a:off x="6667500" y="5029200"/>
            <a:ext cx="2438400" cy="1143000"/>
          </a:xfrm>
          <a:solidFill>
            <a:schemeClr val="bg1">
              <a:lumMod val="95000"/>
            </a:schemeClr>
          </a:solidFill>
        </p:spPr>
        <p:txBody>
          <a:bodyPr>
            <a:normAutofit/>
          </a:bodyPr>
          <a:lstStyle/>
          <a:p>
            <a:pPr eaLnBrk="1" hangingPunct="1"/>
            <a:r>
              <a:rPr lang="en-GB" sz="2000" dirty="0" smtClean="0"/>
              <a:t>Partial sequence diagram for </a:t>
            </a:r>
            <a:r>
              <a:rPr lang="en-GB" sz="2000" dirty="0" err="1" smtClean="0"/>
              <a:t>UweFlix</a:t>
            </a:r>
            <a:r>
              <a:rPr lang="en-GB" sz="2000" dirty="0" smtClean="0"/>
              <a:t> </a:t>
            </a:r>
            <a:r>
              <a:rPr lang="en-GB" sz="2000" dirty="0" err="1" smtClean="0"/>
              <a:t>AdvancedBooking</a:t>
            </a:r>
            <a:endParaRPr lang="en-GB" sz="2000" dirty="0" smtClean="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43000"/>
            <a:ext cx="7353300"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fld id="{C21D1EDD-9A20-43DE-A0B6-D5CACE2EA035}" type="datetime3">
              <a:rPr lang="en-US" smtClean="0"/>
              <a:t>13 September 2016</a:t>
            </a:fld>
            <a:endParaRPr lang="en-US"/>
          </a:p>
        </p:txBody>
      </p:sp>
    </p:spTree>
    <p:extLst>
      <p:ext uri="{BB962C8B-B14F-4D97-AF65-F5344CB8AC3E}">
        <p14:creationId xmlns:p14="http://schemas.microsoft.com/office/powerpoint/2010/main" val="16989990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800" y="990600"/>
            <a:ext cx="7262813"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
        <p:nvSpPr>
          <p:cNvPr id="8" name="Title 1"/>
          <p:cNvSpPr>
            <a:spLocks noGrp="1"/>
          </p:cNvSpPr>
          <p:nvPr>
            <p:ph type="title"/>
          </p:nvPr>
        </p:nvSpPr>
        <p:spPr>
          <a:xfrm>
            <a:off x="6553200" y="4724400"/>
            <a:ext cx="2438400" cy="1143000"/>
          </a:xfrm>
          <a:solidFill>
            <a:schemeClr val="bg1">
              <a:lumMod val="95000"/>
            </a:schemeClr>
          </a:solidFill>
        </p:spPr>
        <p:txBody>
          <a:bodyPr>
            <a:normAutofit/>
          </a:bodyPr>
          <a:lstStyle/>
          <a:p>
            <a:pPr eaLnBrk="1" hangingPunct="1"/>
            <a:r>
              <a:rPr lang="en-GB" sz="2000" dirty="0" smtClean="0"/>
              <a:t>Partial sequence diagram for </a:t>
            </a:r>
            <a:r>
              <a:rPr lang="en-GB" sz="2000" dirty="0" err="1" smtClean="0"/>
              <a:t>UweFlix</a:t>
            </a:r>
            <a:r>
              <a:rPr lang="en-GB" sz="2000" dirty="0" smtClean="0"/>
              <a:t> </a:t>
            </a:r>
            <a:r>
              <a:rPr lang="en-GB" sz="2000" dirty="0" err="1" smtClean="0"/>
              <a:t>AdvancedBooking</a:t>
            </a:r>
            <a:endParaRPr lang="en-GB" sz="2000" dirty="0" smtClean="0"/>
          </a:p>
        </p:txBody>
      </p:sp>
      <p:sp>
        <p:nvSpPr>
          <p:cNvPr id="2" name="Date Placeholder 1"/>
          <p:cNvSpPr>
            <a:spLocks noGrp="1"/>
          </p:cNvSpPr>
          <p:nvPr>
            <p:ph type="dt" sz="half" idx="10"/>
          </p:nvPr>
        </p:nvSpPr>
        <p:spPr/>
        <p:txBody>
          <a:bodyPr/>
          <a:lstStyle/>
          <a:p>
            <a:fld id="{133F5C91-F10C-49CE-B9EC-9A8495AC4BC4}" type="datetime3">
              <a:rPr lang="en-US" smtClean="0"/>
              <a:t>13 September 2016</a:t>
            </a:fld>
            <a:endParaRPr lang="en-US"/>
          </a:p>
        </p:txBody>
      </p:sp>
    </p:spTree>
    <p:extLst>
      <p:ext uri="{BB962C8B-B14F-4D97-AF65-F5344CB8AC3E}">
        <p14:creationId xmlns:p14="http://schemas.microsoft.com/office/powerpoint/2010/main" val="1698999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GB" dirty="0"/>
              <a:t>Use cases, class diagrams and interaction modelling</a:t>
            </a:r>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Content Placeholder 5"/>
          <p:cNvSpPr>
            <a:spLocks noGrp="1"/>
          </p:cNvSpPr>
          <p:nvPr>
            <p:ph sz="quarter" idx="1"/>
          </p:nvPr>
        </p:nvSpPr>
        <p:spPr/>
        <p:txBody>
          <a:bodyPr>
            <a:normAutofit/>
          </a:bodyPr>
          <a:lstStyle/>
          <a:p>
            <a:endParaRPr lang="en-GB" dirty="0" smtClean="0"/>
          </a:p>
          <a:p>
            <a:r>
              <a:rPr lang="en-GB" dirty="0" smtClean="0"/>
              <a:t>Use </a:t>
            </a:r>
            <a:r>
              <a:rPr lang="en-GB" dirty="0"/>
              <a:t>cases </a:t>
            </a:r>
            <a:r>
              <a:rPr lang="en-GB" dirty="0" smtClean="0"/>
              <a:t>model what </a:t>
            </a:r>
            <a:r>
              <a:rPr lang="en-GB" dirty="0"/>
              <a:t>your system must be </a:t>
            </a:r>
            <a:r>
              <a:rPr lang="en-GB" dirty="0">
                <a:solidFill>
                  <a:srgbClr val="FF0000"/>
                </a:solidFill>
              </a:rPr>
              <a:t>able to do</a:t>
            </a:r>
            <a:r>
              <a:rPr lang="en-GB" dirty="0"/>
              <a:t>; </a:t>
            </a:r>
            <a:endParaRPr lang="en-GB" dirty="0" smtClean="0"/>
          </a:p>
          <a:p>
            <a:r>
              <a:rPr lang="en-GB" dirty="0" smtClean="0"/>
              <a:t>Classes model the </a:t>
            </a:r>
            <a:r>
              <a:rPr lang="en-GB" dirty="0"/>
              <a:t>different types of parts </a:t>
            </a:r>
            <a:r>
              <a:rPr lang="en-GB" dirty="0" smtClean="0"/>
              <a:t>(</a:t>
            </a:r>
            <a:r>
              <a:rPr lang="en-GB" dirty="0" smtClean="0">
                <a:solidFill>
                  <a:srgbClr val="FF0000"/>
                </a:solidFill>
              </a:rPr>
              <a:t>building blocks</a:t>
            </a:r>
            <a:r>
              <a:rPr lang="en-GB" dirty="0" smtClean="0"/>
              <a:t>) that </a:t>
            </a:r>
            <a:r>
              <a:rPr lang="en-GB" dirty="0"/>
              <a:t>make up your system’s </a:t>
            </a:r>
            <a:r>
              <a:rPr lang="en-GB" dirty="0" smtClean="0"/>
              <a:t>structure</a:t>
            </a:r>
            <a:r>
              <a:rPr lang="en-GB" dirty="0"/>
              <a:t>. </a:t>
            </a:r>
            <a:endParaRPr lang="en-GB" dirty="0" smtClean="0"/>
          </a:p>
          <a:p>
            <a:r>
              <a:rPr lang="en-GB" dirty="0" smtClean="0"/>
              <a:t>They do </a:t>
            </a:r>
            <a:r>
              <a:rPr lang="en-GB" dirty="0" smtClean="0">
                <a:solidFill>
                  <a:srgbClr val="FF0000"/>
                </a:solidFill>
              </a:rPr>
              <a:t>not</a:t>
            </a:r>
            <a:r>
              <a:rPr lang="en-GB" dirty="0" smtClean="0"/>
              <a:t> model </a:t>
            </a:r>
            <a:r>
              <a:rPr lang="en-GB" dirty="0" smtClean="0">
                <a:solidFill>
                  <a:srgbClr val="FF0000"/>
                </a:solidFill>
              </a:rPr>
              <a:t>how</a:t>
            </a:r>
            <a:r>
              <a:rPr lang="en-GB" dirty="0" smtClean="0"/>
              <a:t> your </a:t>
            </a:r>
            <a:r>
              <a:rPr lang="en-GB" dirty="0"/>
              <a:t>system is actually going to </a:t>
            </a:r>
            <a:r>
              <a:rPr lang="en-GB" dirty="0" smtClean="0"/>
              <a:t>do its </a:t>
            </a:r>
            <a:r>
              <a:rPr lang="en-GB" dirty="0"/>
              <a:t>job. </a:t>
            </a:r>
            <a:endParaRPr lang="en-GB" dirty="0" smtClean="0"/>
          </a:p>
          <a:p>
            <a:r>
              <a:rPr lang="en-GB" dirty="0" smtClean="0"/>
              <a:t>Interaction </a:t>
            </a:r>
            <a:r>
              <a:rPr lang="en-GB" dirty="0"/>
              <a:t>diagrams model important </a:t>
            </a:r>
            <a:r>
              <a:rPr lang="en-GB" dirty="0">
                <a:solidFill>
                  <a:srgbClr val="FF0000"/>
                </a:solidFill>
              </a:rPr>
              <a:t>runtime interactions </a:t>
            </a:r>
            <a:r>
              <a:rPr lang="en-GB" dirty="0"/>
              <a:t>between the parts </a:t>
            </a:r>
            <a:r>
              <a:rPr lang="en-GB" dirty="0" smtClean="0"/>
              <a:t>that </a:t>
            </a:r>
            <a:r>
              <a:rPr lang="en-GB" dirty="0"/>
              <a:t>make up your system and form part of the logical view of your </a:t>
            </a:r>
            <a:r>
              <a:rPr lang="en-GB" dirty="0" smtClean="0"/>
              <a:t>model</a:t>
            </a:r>
          </a:p>
          <a:p>
            <a:r>
              <a:rPr lang="en-GB" dirty="0" smtClean="0">
                <a:solidFill>
                  <a:srgbClr val="FF0000"/>
                </a:solidFill>
              </a:rPr>
              <a:t>Sequence diagram </a:t>
            </a:r>
            <a:r>
              <a:rPr lang="en-GB" dirty="0" smtClean="0"/>
              <a:t>is one type of interaction </a:t>
            </a:r>
            <a:r>
              <a:rPr lang="en-GB" dirty="0"/>
              <a:t>diagrams. </a:t>
            </a:r>
          </a:p>
          <a:p>
            <a:endParaRPr lang="en-GB" dirty="0"/>
          </a:p>
          <a:p>
            <a:endParaRPr lang="en-GB" dirty="0"/>
          </a:p>
        </p:txBody>
      </p:sp>
      <p:sp>
        <p:nvSpPr>
          <p:cNvPr id="7" name="Date Placeholder 6"/>
          <p:cNvSpPr>
            <a:spLocks noGrp="1"/>
          </p:cNvSpPr>
          <p:nvPr>
            <p:ph type="dt" sz="half" idx="10"/>
          </p:nvPr>
        </p:nvSpPr>
        <p:spPr/>
        <p:txBody>
          <a:bodyPr/>
          <a:lstStyle/>
          <a:p>
            <a:fld id="{CFA0641A-C44C-44D9-83FF-E38C7EBAB857}" type="datetime3">
              <a:rPr lang="en-US" smtClean="0"/>
              <a:t>13 September 2016</a:t>
            </a:fld>
            <a:endParaRPr lang="en-US"/>
          </a:p>
        </p:txBody>
      </p:sp>
    </p:spTree>
    <p:extLst>
      <p:ext uri="{BB962C8B-B14F-4D97-AF65-F5344CB8AC3E}">
        <p14:creationId xmlns:p14="http://schemas.microsoft.com/office/powerpoint/2010/main" val="34995321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4800" y="381000"/>
            <a:ext cx="6795849" cy="5634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p:cNvSpPr>
            <a:spLocks noGrp="1"/>
          </p:cNvSpPr>
          <p:nvPr>
            <p:ph type="title"/>
          </p:nvPr>
        </p:nvSpPr>
        <p:spPr>
          <a:xfrm>
            <a:off x="6629400" y="1524000"/>
            <a:ext cx="2438400" cy="1143000"/>
          </a:xfrm>
          <a:solidFill>
            <a:schemeClr val="bg1">
              <a:lumMod val="95000"/>
            </a:schemeClr>
          </a:solidFill>
        </p:spPr>
        <p:txBody>
          <a:bodyPr>
            <a:normAutofit/>
          </a:bodyPr>
          <a:lstStyle/>
          <a:p>
            <a:pPr eaLnBrk="1" hangingPunct="1"/>
            <a:r>
              <a:rPr lang="en-GB" sz="2000" dirty="0" smtClean="0"/>
              <a:t>Partial sequence diagram for </a:t>
            </a:r>
            <a:r>
              <a:rPr lang="en-GB" sz="2000" dirty="0" err="1" smtClean="0"/>
              <a:t>UweFlix</a:t>
            </a:r>
            <a:r>
              <a:rPr lang="en-GB" sz="2000" dirty="0" smtClean="0"/>
              <a:t> </a:t>
            </a:r>
            <a:r>
              <a:rPr lang="en-GB" sz="2000" dirty="0" err="1" smtClean="0"/>
              <a:t>AdvancedBooking</a:t>
            </a:r>
            <a:endParaRPr lang="en-GB" sz="2000" dirty="0" smtClean="0"/>
          </a:p>
        </p:txBody>
      </p:sp>
      <p:sp>
        <p:nvSpPr>
          <p:cNvPr id="2" name="Date Placeholder 1"/>
          <p:cNvSpPr>
            <a:spLocks noGrp="1"/>
          </p:cNvSpPr>
          <p:nvPr>
            <p:ph type="dt" sz="half" idx="10"/>
          </p:nvPr>
        </p:nvSpPr>
        <p:spPr/>
        <p:txBody>
          <a:bodyPr/>
          <a:lstStyle/>
          <a:p>
            <a:fld id="{DBB7DE2C-33A2-421B-A31D-392E994417E2}" type="datetime3">
              <a:rPr lang="en-US" smtClean="0"/>
              <a:t>13 September 2016</a:t>
            </a:fld>
            <a:endParaRPr lang="en-US"/>
          </a:p>
        </p:txBody>
      </p:sp>
    </p:spTree>
    <p:extLst>
      <p:ext uri="{BB962C8B-B14F-4D97-AF65-F5344CB8AC3E}">
        <p14:creationId xmlns:p14="http://schemas.microsoft.com/office/powerpoint/2010/main" val="41288288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err="1" smtClean="0"/>
              <a:t>BookShop</a:t>
            </a:r>
            <a:r>
              <a:rPr lang="en-GB" dirty="0" smtClean="0"/>
              <a:t> example</a:t>
            </a:r>
            <a:endParaRPr lang="en-GB" dirty="0"/>
          </a:p>
        </p:txBody>
      </p:sp>
      <p:sp>
        <p:nvSpPr>
          <p:cNvPr id="4" name="Footer Placeholder 3"/>
          <p:cNvSpPr>
            <a:spLocks noGrp="1"/>
          </p:cNvSpPr>
          <p:nvPr>
            <p:ph type="ftr" sz="quarter" idx="11"/>
          </p:nvPr>
        </p:nvSpPr>
        <p:spPr/>
        <p:txBody>
          <a:bodyPr/>
          <a:lstStyle/>
          <a:p>
            <a:r>
              <a:rPr lang="en-US" smtClean="0"/>
              <a:t>UFCFB6-30-2 OOSD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
        <p:nvSpPr>
          <p:cNvPr id="6" name="Content Placeholder 5"/>
          <p:cNvSpPr>
            <a:spLocks noGrp="1"/>
          </p:cNvSpPr>
          <p:nvPr>
            <p:ph sz="quarter" idx="1"/>
          </p:nvPr>
        </p:nvSpPr>
        <p:spPr/>
        <p:txBody>
          <a:bodyPr/>
          <a:lstStyle/>
          <a:p>
            <a:r>
              <a:rPr lang="en-GB" dirty="0" err="1" smtClean="0"/>
              <a:t>addBookTitle</a:t>
            </a:r>
            <a:endParaRPr lang="en-GB" dirty="0" smtClean="0"/>
          </a:p>
          <a:p>
            <a:r>
              <a:rPr lang="en-GB" dirty="0" err="1" smtClean="0"/>
              <a:t>purchaseBooks</a:t>
            </a:r>
            <a:endParaRPr lang="en-GB" smtClean="0"/>
          </a:p>
          <a:p>
            <a:endParaRPr lang="en-GB"/>
          </a:p>
        </p:txBody>
      </p:sp>
      <p:sp>
        <p:nvSpPr>
          <p:cNvPr id="7" name="Date Placeholder 6"/>
          <p:cNvSpPr>
            <a:spLocks noGrp="1"/>
          </p:cNvSpPr>
          <p:nvPr>
            <p:ph type="dt" sz="half" idx="10"/>
          </p:nvPr>
        </p:nvSpPr>
        <p:spPr/>
        <p:txBody>
          <a:bodyPr/>
          <a:lstStyle/>
          <a:p>
            <a:fld id="{EF61218A-9485-4787-8D68-179A3DF5574F}" type="datetime3">
              <a:rPr lang="en-US" smtClean="0"/>
              <a:t>13 September 2016</a:t>
            </a:fld>
            <a:endParaRPr lang="en-US"/>
          </a:p>
        </p:txBody>
      </p:sp>
    </p:spTree>
    <p:extLst>
      <p:ext uri="{BB962C8B-B14F-4D97-AF65-F5344CB8AC3E}">
        <p14:creationId xmlns:p14="http://schemas.microsoft.com/office/powerpoint/2010/main" val="3499532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solidFill>
            <a:schemeClr val="bg1">
              <a:lumMod val="95000"/>
            </a:schemeClr>
          </a:solidFill>
        </p:spPr>
        <p:txBody>
          <a:bodyPr/>
          <a:lstStyle/>
          <a:p>
            <a:pPr eaLnBrk="1" hangingPunct="1"/>
            <a:r>
              <a:rPr lang="en-GB" dirty="0" smtClean="0"/>
              <a:t>Interaction Modelling</a:t>
            </a:r>
          </a:p>
        </p:txBody>
      </p:sp>
      <p:sp>
        <p:nvSpPr>
          <p:cNvPr id="3075" name="Content Placeholder 2"/>
          <p:cNvSpPr>
            <a:spLocks noGrp="1"/>
          </p:cNvSpPr>
          <p:nvPr>
            <p:ph idx="1"/>
          </p:nvPr>
        </p:nvSpPr>
        <p:spPr/>
        <p:txBody>
          <a:bodyPr>
            <a:normAutofit/>
          </a:bodyPr>
          <a:lstStyle/>
          <a:p>
            <a:pPr eaLnBrk="1" hangingPunct="1"/>
            <a:r>
              <a:rPr lang="en-GB" dirty="0" smtClean="0"/>
              <a:t>An interaction is a set of messages exchanged within a collaboration.</a:t>
            </a:r>
          </a:p>
        </p:txBody>
      </p:sp>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8" name="AutoShape 2050"/>
          <p:cNvSpPr>
            <a:spLocks noChangeArrowheads="1"/>
          </p:cNvSpPr>
          <p:nvPr/>
        </p:nvSpPr>
        <p:spPr bwMode="auto">
          <a:xfrm>
            <a:off x="914400" y="2442396"/>
            <a:ext cx="7459862" cy="2614176"/>
          </a:xfrm>
          <a:prstGeom prst="roundRect">
            <a:avLst>
              <a:gd name="adj" fmla="val 5171"/>
            </a:avLst>
          </a:prstGeom>
          <a:solidFill>
            <a:srgbClr val="CCFFFF"/>
          </a:solidFill>
          <a:ln w="25400">
            <a:solidFill>
              <a:schemeClr val="tx1"/>
            </a:solidFill>
            <a:round/>
            <a:headEnd/>
            <a:tailEnd/>
          </a:ln>
          <a:effectLst>
            <a:outerShdw dist="107763" dir="2700000" algn="ctr" rotWithShape="0">
              <a:schemeClr val="bg2"/>
            </a:outerShdw>
          </a:effectLst>
        </p:spPr>
        <p:txBody>
          <a:bodyPr wrap="none" anchor="ctr"/>
          <a:lstStyle/>
          <a:p>
            <a:endParaRPr lang="en-GB"/>
          </a:p>
        </p:txBody>
      </p:sp>
      <p:sp>
        <p:nvSpPr>
          <p:cNvPr id="9" name="Rectangle 2052"/>
          <p:cNvSpPr>
            <a:spLocks noChangeArrowheads="1"/>
          </p:cNvSpPr>
          <p:nvPr/>
        </p:nvSpPr>
        <p:spPr bwMode="auto">
          <a:xfrm>
            <a:off x="1319132" y="3003785"/>
            <a:ext cx="962822"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r>
              <a:rPr lang="en-US" b="1" i="1" dirty="0">
                <a:solidFill>
                  <a:schemeClr val="accent2"/>
                </a:solidFill>
                <a:latin typeface="Arial" charset="0"/>
              </a:rPr>
              <a:t>Sender</a:t>
            </a:r>
            <a:endParaRPr lang="en-US" b="1" i="1" dirty="0">
              <a:solidFill>
                <a:srgbClr val="0000FF"/>
              </a:solidFill>
              <a:latin typeface="Arial" charset="0"/>
            </a:endParaRPr>
          </a:p>
        </p:txBody>
      </p:sp>
      <p:sp>
        <p:nvSpPr>
          <p:cNvPr id="10" name="Rectangle 2053"/>
          <p:cNvSpPr>
            <a:spLocks noChangeArrowheads="1"/>
          </p:cNvSpPr>
          <p:nvPr/>
        </p:nvSpPr>
        <p:spPr bwMode="auto">
          <a:xfrm>
            <a:off x="1108013" y="3408725"/>
            <a:ext cx="1385060" cy="671345"/>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11" name="Rectangle 2054"/>
          <p:cNvSpPr>
            <a:spLocks noChangeArrowheads="1"/>
          </p:cNvSpPr>
          <p:nvPr/>
        </p:nvSpPr>
        <p:spPr bwMode="auto">
          <a:xfrm>
            <a:off x="1052518" y="3387933"/>
            <a:ext cx="1073861"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r>
              <a:rPr lang="en-US" sz="1400" b="1" dirty="0">
                <a:latin typeface="Arial" charset="0"/>
              </a:rPr>
              <a:t>University</a:t>
            </a:r>
          </a:p>
        </p:txBody>
      </p:sp>
      <p:sp>
        <p:nvSpPr>
          <p:cNvPr id="12" name="Rectangle 2055"/>
          <p:cNvSpPr>
            <a:spLocks noChangeArrowheads="1"/>
          </p:cNvSpPr>
          <p:nvPr/>
        </p:nvSpPr>
        <p:spPr bwMode="auto">
          <a:xfrm>
            <a:off x="3258581" y="2785547"/>
            <a:ext cx="115713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r>
              <a:rPr lang="en-US" b="1" i="1" dirty="0">
                <a:solidFill>
                  <a:schemeClr val="accent2"/>
                </a:solidFill>
                <a:latin typeface="Arial" charset="0"/>
              </a:rPr>
              <a:t>Message</a:t>
            </a:r>
            <a:endParaRPr lang="en-US" b="1" i="1" dirty="0">
              <a:solidFill>
                <a:srgbClr val="0000FF"/>
              </a:solidFill>
              <a:latin typeface="Arial" charset="0"/>
            </a:endParaRPr>
          </a:p>
        </p:txBody>
      </p:sp>
      <p:sp>
        <p:nvSpPr>
          <p:cNvPr id="13" name="Line 2056"/>
          <p:cNvSpPr>
            <a:spLocks noChangeShapeType="1"/>
          </p:cNvSpPr>
          <p:nvPr/>
        </p:nvSpPr>
        <p:spPr bwMode="auto">
          <a:xfrm flipV="1">
            <a:off x="2623329" y="3637385"/>
            <a:ext cx="2905996" cy="10172"/>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sp>
        <p:nvSpPr>
          <p:cNvPr id="14" name="Rectangle 2057"/>
          <p:cNvSpPr>
            <a:spLocks noChangeArrowheads="1"/>
          </p:cNvSpPr>
          <p:nvPr/>
        </p:nvSpPr>
        <p:spPr bwMode="auto">
          <a:xfrm>
            <a:off x="2998919" y="3268870"/>
            <a:ext cx="1772234"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r>
              <a:rPr lang="en-US" sz="1400" b="1" i="1" dirty="0" smtClean="0">
                <a:latin typeface="Arial" charset="0"/>
              </a:rPr>
              <a:t>register </a:t>
            </a:r>
            <a:r>
              <a:rPr lang="en-US" sz="1400" b="1" i="1" dirty="0">
                <a:latin typeface="Arial" charset="0"/>
              </a:rPr>
              <a:t>( Award )</a:t>
            </a:r>
          </a:p>
        </p:txBody>
      </p:sp>
      <p:sp>
        <p:nvSpPr>
          <p:cNvPr id="15" name="Freeform 2058"/>
          <p:cNvSpPr>
            <a:spLocks/>
          </p:cNvSpPr>
          <p:nvPr/>
        </p:nvSpPr>
        <p:spPr bwMode="auto">
          <a:xfrm>
            <a:off x="2895600" y="3859726"/>
            <a:ext cx="460225" cy="1172310"/>
          </a:xfrm>
          <a:custGeom>
            <a:avLst/>
            <a:gdLst>
              <a:gd name="T0" fmla="*/ 0 w 315"/>
              <a:gd name="T1" fmla="*/ 921 h 922"/>
              <a:gd name="T2" fmla="*/ 238 w 315"/>
              <a:gd name="T3" fmla="*/ 192 h 922"/>
              <a:gd name="T4" fmla="*/ 314 w 315"/>
              <a:gd name="T5" fmla="*/ 198 h 922"/>
              <a:gd name="T6" fmla="*/ 213 w 315"/>
              <a:gd name="T7" fmla="*/ 0 h 922"/>
              <a:gd name="T8" fmla="*/ 56 w 315"/>
              <a:gd name="T9" fmla="*/ 187 h 922"/>
              <a:gd name="T10" fmla="*/ 135 w 315"/>
              <a:gd name="T11" fmla="*/ 192 h 922"/>
              <a:gd name="T12" fmla="*/ 0 w 315"/>
              <a:gd name="T13" fmla="*/ 921 h 9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5" h="922">
                <a:moveTo>
                  <a:pt x="0" y="921"/>
                </a:moveTo>
                <a:lnTo>
                  <a:pt x="238" y="192"/>
                </a:lnTo>
                <a:lnTo>
                  <a:pt x="314" y="198"/>
                </a:lnTo>
                <a:lnTo>
                  <a:pt x="213" y="0"/>
                </a:lnTo>
                <a:lnTo>
                  <a:pt x="56" y="187"/>
                </a:lnTo>
                <a:lnTo>
                  <a:pt x="135" y="192"/>
                </a:lnTo>
                <a:lnTo>
                  <a:pt x="0" y="921"/>
                </a:lnTo>
              </a:path>
            </a:pathLst>
          </a:custGeom>
          <a:solidFill>
            <a:srgbClr val="FF0C0C"/>
          </a:solidFill>
          <a:ln w="12700" cap="rnd" cmpd="sng">
            <a:solidFill>
              <a:srgbClr val="000000"/>
            </a:solidFill>
            <a:prstDash val="solid"/>
            <a:round/>
            <a:headEnd type="none" w="sm" len="sm"/>
            <a:tailEnd type="none" w="sm" len="sm"/>
          </a:ln>
          <a:effectLst>
            <a:outerShdw dist="53882" dir="2700000" algn="ctr" rotWithShape="0">
              <a:schemeClr val="bg2"/>
            </a:outerShdw>
          </a:effectLst>
        </p:spPr>
        <p:txBody>
          <a:bodyPr/>
          <a:lstStyle/>
          <a:p>
            <a:endParaRPr lang="en-GB"/>
          </a:p>
        </p:txBody>
      </p:sp>
      <p:sp>
        <p:nvSpPr>
          <p:cNvPr id="16" name="Freeform 2060"/>
          <p:cNvSpPr>
            <a:spLocks/>
          </p:cNvSpPr>
          <p:nvPr/>
        </p:nvSpPr>
        <p:spPr bwMode="auto">
          <a:xfrm>
            <a:off x="4267200" y="3814309"/>
            <a:ext cx="363798" cy="1181211"/>
          </a:xfrm>
          <a:custGeom>
            <a:avLst/>
            <a:gdLst>
              <a:gd name="T0" fmla="*/ 206 w 249"/>
              <a:gd name="T1" fmla="*/ 928 h 929"/>
              <a:gd name="T2" fmla="*/ 176 w 249"/>
              <a:gd name="T3" fmla="*/ 162 h 929"/>
              <a:gd name="T4" fmla="*/ 248 w 249"/>
              <a:gd name="T5" fmla="*/ 128 h 929"/>
              <a:gd name="T6" fmla="*/ 81 w 249"/>
              <a:gd name="T7" fmla="*/ 0 h 929"/>
              <a:gd name="T8" fmla="*/ 0 w 249"/>
              <a:gd name="T9" fmla="*/ 244 h 929"/>
              <a:gd name="T10" fmla="*/ 76 w 249"/>
              <a:gd name="T11" fmla="*/ 213 h 929"/>
              <a:gd name="T12" fmla="*/ 206 w 249"/>
              <a:gd name="T13" fmla="*/ 928 h 9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9" h="929">
                <a:moveTo>
                  <a:pt x="206" y="928"/>
                </a:moveTo>
                <a:lnTo>
                  <a:pt x="176" y="162"/>
                </a:lnTo>
                <a:lnTo>
                  <a:pt x="248" y="128"/>
                </a:lnTo>
                <a:lnTo>
                  <a:pt x="81" y="0"/>
                </a:lnTo>
                <a:lnTo>
                  <a:pt x="0" y="244"/>
                </a:lnTo>
                <a:lnTo>
                  <a:pt x="76" y="213"/>
                </a:lnTo>
                <a:lnTo>
                  <a:pt x="206" y="928"/>
                </a:lnTo>
              </a:path>
            </a:pathLst>
          </a:custGeom>
          <a:solidFill>
            <a:srgbClr val="FF0C0C"/>
          </a:solidFill>
          <a:ln w="12700" cap="rnd" cmpd="sng">
            <a:solidFill>
              <a:srgbClr val="000000"/>
            </a:solidFill>
            <a:prstDash val="solid"/>
            <a:round/>
            <a:headEnd type="none" w="sm" len="sm"/>
            <a:tailEnd type="none" w="sm" len="sm"/>
          </a:ln>
          <a:effectLst>
            <a:outerShdw dist="53882" dir="2700000" algn="ctr" rotWithShape="0">
              <a:schemeClr val="bg2"/>
            </a:outerShdw>
          </a:effectLst>
        </p:spPr>
        <p:txBody>
          <a:bodyPr/>
          <a:lstStyle/>
          <a:p>
            <a:endParaRPr lang="en-GB"/>
          </a:p>
        </p:txBody>
      </p:sp>
      <p:sp>
        <p:nvSpPr>
          <p:cNvPr id="17" name="Rectangle 2064"/>
          <p:cNvSpPr>
            <a:spLocks noChangeArrowheads="1"/>
          </p:cNvSpPr>
          <p:nvPr/>
        </p:nvSpPr>
        <p:spPr bwMode="auto">
          <a:xfrm>
            <a:off x="5707260" y="2810092"/>
            <a:ext cx="114399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r>
              <a:rPr lang="en-US" b="1" i="1" dirty="0">
                <a:solidFill>
                  <a:schemeClr val="accent2"/>
                </a:solidFill>
                <a:latin typeface="Arial" charset="0"/>
              </a:rPr>
              <a:t>Receiver</a:t>
            </a:r>
            <a:endParaRPr lang="en-US" b="1" i="1" dirty="0">
              <a:solidFill>
                <a:srgbClr val="0000FF"/>
              </a:solidFill>
              <a:latin typeface="Arial" charset="0"/>
            </a:endParaRPr>
          </a:p>
        </p:txBody>
      </p:sp>
      <p:grpSp>
        <p:nvGrpSpPr>
          <p:cNvPr id="18" name="Group 2065"/>
          <p:cNvGrpSpPr>
            <a:grpSpLocks/>
          </p:cNvGrpSpPr>
          <p:nvPr/>
        </p:nvGrpSpPr>
        <p:grpSpPr bwMode="auto">
          <a:xfrm>
            <a:off x="5710183" y="3378210"/>
            <a:ext cx="2283596" cy="1107465"/>
            <a:chOff x="3381" y="1947"/>
            <a:chExt cx="1563" cy="871"/>
          </a:xfrm>
        </p:grpSpPr>
        <p:sp>
          <p:nvSpPr>
            <p:cNvPr id="19" name="Rectangle 2066"/>
            <p:cNvSpPr>
              <a:spLocks noChangeArrowheads="1"/>
            </p:cNvSpPr>
            <p:nvPr/>
          </p:nvSpPr>
          <p:spPr bwMode="auto">
            <a:xfrm>
              <a:off x="3382" y="2235"/>
              <a:ext cx="1562" cy="292"/>
            </a:xfrm>
            <a:prstGeom prst="rect">
              <a:avLst/>
            </a:prstGeom>
            <a:solidFill>
              <a:schemeClr val="bg1"/>
            </a:solidFill>
            <a:ln w="19050">
              <a:solidFill>
                <a:schemeClr val="tx1"/>
              </a:solidFill>
              <a:miter lim="800000"/>
              <a:headEnd/>
              <a:tailEnd/>
            </a:ln>
          </p:spPr>
          <p:txBody>
            <a:bodyPr wrap="none" lIns="92075" tIns="46038" rIns="92075" bIns="46038" anchor="ctr"/>
            <a:lstStyle/>
            <a:p>
              <a:r>
                <a:rPr lang="en-US" sz="1600" b="1" dirty="0" smtClean="0">
                  <a:latin typeface="Arial" charset="0"/>
                </a:rPr>
                <a:t>award</a:t>
              </a:r>
              <a:endParaRPr lang="en-US" sz="1600" b="1" dirty="0">
                <a:latin typeface="Arial" charset="0"/>
              </a:endParaRPr>
            </a:p>
          </p:txBody>
        </p:sp>
        <p:sp>
          <p:nvSpPr>
            <p:cNvPr id="20" name="Rectangle 2067"/>
            <p:cNvSpPr>
              <a:spLocks noChangeArrowheads="1"/>
            </p:cNvSpPr>
            <p:nvPr/>
          </p:nvSpPr>
          <p:spPr bwMode="auto">
            <a:xfrm>
              <a:off x="3381" y="2526"/>
              <a:ext cx="1562" cy="292"/>
            </a:xfrm>
            <a:prstGeom prst="rect">
              <a:avLst/>
            </a:prstGeom>
            <a:solidFill>
              <a:schemeClr val="bg1"/>
            </a:solidFill>
            <a:ln w="19050">
              <a:solidFill>
                <a:schemeClr val="tx1"/>
              </a:solidFill>
              <a:miter lim="800000"/>
              <a:headEnd/>
              <a:tailEnd/>
            </a:ln>
          </p:spPr>
          <p:txBody>
            <a:bodyPr wrap="none" lIns="92075" tIns="46038" rIns="92075" bIns="46038" anchor="ctr"/>
            <a:lstStyle/>
            <a:p>
              <a:r>
                <a:rPr lang="en-US" sz="1600" b="1">
                  <a:latin typeface="Arial" charset="0"/>
                </a:rPr>
                <a:t>Register ( Award )</a:t>
              </a:r>
            </a:p>
          </p:txBody>
        </p:sp>
        <p:sp>
          <p:nvSpPr>
            <p:cNvPr id="21" name="Rectangle 2068"/>
            <p:cNvSpPr>
              <a:spLocks noChangeArrowheads="1"/>
            </p:cNvSpPr>
            <p:nvPr/>
          </p:nvSpPr>
          <p:spPr bwMode="auto">
            <a:xfrm>
              <a:off x="3381" y="1947"/>
              <a:ext cx="1562" cy="292"/>
            </a:xfrm>
            <a:prstGeom prst="rect">
              <a:avLst/>
            </a:prstGeom>
            <a:solidFill>
              <a:schemeClr val="bg1"/>
            </a:solidFill>
            <a:ln w="19050">
              <a:solidFill>
                <a:schemeClr val="tx1"/>
              </a:solidFill>
              <a:miter lim="800000"/>
              <a:headEnd/>
              <a:tailEnd/>
            </a:ln>
          </p:spPr>
          <p:txBody>
            <a:bodyPr wrap="none" lIns="92075" tIns="46038" rIns="92075" bIns="46038" anchor="ctr"/>
            <a:lstStyle/>
            <a:p>
              <a:pPr algn="ctr"/>
              <a:r>
                <a:rPr lang="en-US" sz="1600" b="1" dirty="0">
                  <a:latin typeface="Arial" charset="0"/>
                </a:rPr>
                <a:t>Student</a:t>
              </a:r>
            </a:p>
          </p:txBody>
        </p:sp>
      </p:grpSp>
      <p:sp>
        <p:nvSpPr>
          <p:cNvPr id="22" name="Line 2069"/>
          <p:cNvSpPr>
            <a:spLocks noChangeShapeType="1"/>
          </p:cNvSpPr>
          <p:nvPr/>
        </p:nvSpPr>
        <p:spPr bwMode="auto">
          <a:xfrm>
            <a:off x="1134311" y="3695080"/>
            <a:ext cx="1358762" cy="1272"/>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3" name="AutoShape 2071"/>
          <p:cNvSpPr>
            <a:spLocks noChangeArrowheads="1"/>
          </p:cNvSpPr>
          <p:nvPr/>
        </p:nvSpPr>
        <p:spPr bwMode="gray">
          <a:xfrm>
            <a:off x="4267200" y="5243803"/>
            <a:ext cx="2314277" cy="398599"/>
          </a:xfrm>
          <a:prstGeom prst="roundRect">
            <a:avLst>
              <a:gd name="adj" fmla="val 12495"/>
            </a:avLst>
          </a:prstGeom>
          <a:solidFill>
            <a:srgbClr val="3366FF"/>
          </a:solidFill>
          <a:ln w="12700">
            <a:solidFill>
              <a:schemeClr val="tx1"/>
            </a:solidFill>
            <a:round/>
            <a:headEnd/>
            <a:tailEnd/>
          </a:ln>
          <a:effectLst>
            <a:outerShdw dist="35921" dir="2700000" algn="ctr" rotWithShape="0">
              <a:schemeClr val="bg2"/>
            </a:outerShdw>
          </a:effectLst>
        </p:spPr>
        <p:txBody>
          <a:bodyPr wrap="square" lIns="92075" tIns="46038" rIns="92075" bIns="46038" anchor="ctr">
            <a:spAutoFit/>
          </a:bodyPr>
          <a:lstStyle/>
          <a:p>
            <a:pPr algn="ctr"/>
            <a:r>
              <a:rPr lang="en-US" b="1" dirty="0">
                <a:solidFill>
                  <a:schemeClr val="bg1"/>
                </a:solidFill>
                <a:latin typeface="Arial" charset="0"/>
              </a:rPr>
              <a:t>Parameter(s)</a:t>
            </a:r>
            <a:endParaRPr lang="en-US" b="1" dirty="0">
              <a:latin typeface="Arial" charset="0"/>
            </a:endParaRPr>
          </a:p>
        </p:txBody>
      </p:sp>
      <p:sp>
        <p:nvSpPr>
          <p:cNvPr id="24" name="AutoShape 2072"/>
          <p:cNvSpPr>
            <a:spLocks noChangeArrowheads="1"/>
          </p:cNvSpPr>
          <p:nvPr/>
        </p:nvSpPr>
        <p:spPr bwMode="gray">
          <a:xfrm>
            <a:off x="1243746" y="5233255"/>
            <a:ext cx="2818334" cy="398599"/>
          </a:xfrm>
          <a:prstGeom prst="roundRect">
            <a:avLst>
              <a:gd name="adj" fmla="val 12495"/>
            </a:avLst>
          </a:prstGeom>
          <a:solidFill>
            <a:srgbClr val="3366FF"/>
          </a:solidFill>
          <a:ln w="12700">
            <a:solidFill>
              <a:schemeClr val="tx1"/>
            </a:solidFill>
            <a:round/>
            <a:headEnd/>
            <a:tailEnd/>
          </a:ln>
          <a:effectLst>
            <a:outerShdw dist="35921" dir="2700000" algn="ctr" rotWithShape="0">
              <a:schemeClr val="bg2"/>
            </a:outerShdw>
          </a:effectLst>
        </p:spPr>
        <p:txBody>
          <a:bodyPr wrap="square" lIns="92075" tIns="46038" rIns="92075" bIns="46038" anchor="ctr">
            <a:spAutoFit/>
          </a:bodyPr>
          <a:lstStyle/>
          <a:p>
            <a:pPr algn="ctr"/>
            <a:r>
              <a:rPr lang="en-US" b="1" dirty="0">
                <a:solidFill>
                  <a:schemeClr val="bg1"/>
                </a:solidFill>
                <a:latin typeface="Arial" charset="0"/>
              </a:rPr>
              <a:t>Selected Message</a:t>
            </a:r>
            <a:endParaRPr lang="en-US" b="1" dirty="0">
              <a:latin typeface="Arial" charset="0"/>
            </a:endParaRPr>
          </a:p>
        </p:txBody>
      </p:sp>
      <p:sp>
        <p:nvSpPr>
          <p:cNvPr id="5" name="Date Placeholder 4"/>
          <p:cNvSpPr>
            <a:spLocks noGrp="1"/>
          </p:cNvSpPr>
          <p:nvPr>
            <p:ph type="dt" sz="half" idx="10"/>
          </p:nvPr>
        </p:nvSpPr>
        <p:spPr/>
        <p:txBody>
          <a:bodyPr/>
          <a:lstStyle/>
          <a:p>
            <a:fld id="{2261D7F9-F40A-4FF9-855B-5DE52C357B2F}" type="datetime3">
              <a:rPr lang="en-US" smtClean="0"/>
              <a:t>13 September 2016</a:t>
            </a:fld>
            <a:endParaRPr lang="en-US"/>
          </a:p>
        </p:txBody>
      </p:sp>
    </p:spTree>
    <p:extLst>
      <p:ext uri="{BB962C8B-B14F-4D97-AF65-F5344CB8AC3E}">
        <p14:creationId xmlns:p14="http://schemas.microsoft.com/office/powerpoint/2010/main" val="3476641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solidFill>
            <a:schemeClr val="bg1">
              <a:lumMod val="95000"/>
            </a:schemeClr>
          </a:solidFill>
        </p:spPr>
        <p:txBody>
          <a:bodyPr>
            <a:noAutofit/>
          </a:bodyPr>
          <a:lstStyle/>
          <a:p>
            <a:r>
              <a:rPr lang="en-GB" sz="3600" dirty="0" smtClean="0"/>
              <a:t>Message </a:t>
            </a:r>
            <a:r>
              <a:rPr lang="en-GB" sz="3600" dirty="0"/>
              <a:t>passing and Interaction </a:t>
            </a:r>
            <a:r>
              <a:rPr lang="en-GB" sz="3600" dirty="0" smtClean="0"/>
              <a:t>modelling</a:t>
            </a:r>
          </a:p>
        </p:txBody>
      </p:sp>
      <p:sp>
        <p:nvSpPr>
          <p:cNvPr id="7171" name="Content Placeholder 2"/>
          <p:cNvSpPr>
            <a:spLocks noGrp="1"/>
          </p:cNvSpPr>
          <p:nvPr>
            <p:ph idx="1"/>
          </p:nvPr>
        </p:nvSpPr>
        <p:spPr/>
        <p:txBody>
          <a:bodyPr>
            <a:normAutofit lnSpcReduction="10000"/>
          </a:bodyPr>
          <a:lstStyle/>
          <a:p>
            <a:endParaRPr lang="en-US" sz="2800" dirty="0" smtClean="0"/>
          </a:p>
          <a:p>
            <a:r>
              <a:rPr lang="en-US" sz="2800" dirty="0" smtClean="0"/>
              <a:t>The </a:t>
            </a:r>
            <a:r>
              <a:rPr lang="en-US" sz="2800" dirty="0"/>
              <a:t>messaging between objects defines the interaction, the collaboration and control. </a:t>
            </a:r>
          </a:p>
          <a:p>
            <a:r>
              <a:rPr lang="en-US" sz="2800" dirty="0" smtClean="0"/>
              <a:t>An object can only be accessed by sending a message to its public interface</a:t>
            </a:r>
            <a:endParaRPr lang="en-GB" sz="2800" dirty="0" smtClean="0"/>
          </a:p>
          <a:p>
            <a:r>
              <a:rPr lang="en-US" sz="2800" dirty="0" smtClean="0"/>
              <a:t>These published services are performed by the receiving object, not the sending one.</a:t>
            </a:r>
            <a:endParaRPr lang="en-GB" sz="2800" dirty="0" smtClean="0"/>
          </a:p>
          <a:p>
            <a:r>
              <a:rPr lang="en-US" sz="2800" dirty="0" smtClean="0"/>
              <a:t>The syntax of a message has a signature, being the required information to perform the service and the information delivered as a response.</a:t>
            </a:r>
            <a:endParaRPr lang="en-GB" sz="2800" dirty="0" smtClean="0"/>
          </a:p>
        </p:txBody>
      </p:sp>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Date Placeholder 4"/>
          <p:cNvSpPr>
            <a:spLocks noGrp="1"/>
          </p:cNvSpPr>
          <p:nvPr>
            <p:ph type="dt" sz="half" idx="10"/>
          </p:nvPr>
        </p:nvSpPr>
        <p:spPr/>
        <p:txBody>
          <a:bodyPr/>
          <a:lstStyle/>
          <a:p>
            <a:fld id="{2720C9FF-D944-4773-9D14-EA967658B782}" type="datetime3">
              <a:rPr lang="en-US" smtClean="0"/>
              <a:t>13 September 2016</a:t>
            </a:fld>
            <a:endParaRPr lang="en-US"/>
          </a:p>
        </p:txBody>
      </p:sp>
    </p:spTree>
    <p:extLst>
      <p:ext uri="{BB962C8B-B14F-4D97-AF65-F5344CB8AC3E}">
        <p14:creationId xmlns:p14="http://schemas.microsoft.com/office/powerpoint/2010/main" val="1185714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solidFill>
            <a:schemeClr val="bg1">
              <a:lumMod val="95000"/>
            </a:schemeClr>
          </a:solidFill>
        </p:spPr>
        <p:txBody>
          <a:bodyPr/>
          <a:lstStyle/>
          <a:p>
            <a:pPr eaLnBrk="1" hangingPunct="1"/>
            <a:r>
              <a:rPr lang="en-GB" dirty="0" smtClean="0"/>
              <a:t>Interaction Modelling in UML</a:t>
            </a:r>
          </a:p>
        </p:txBody>
      </p:sp>
      <p:sp>
        <p:nvSpPr>
          <p:cNvPr id="3075" name="Content Placeholder 2"/>
          <p:cNvSpPr>
            <a:spLocks noGrp="1"/>
          </p:cNvSpPr>
          <p:nvPr>
            <p:ph idx="1"/>
          </p:nvPr>
        </p:nvSpPr>
        <p:spPr/>
        <p:txBody>
          <a:bodyPr>
            <a:normAutofit/>
          </a:bodyPr>
          <a:lstStyle/>
          <a:p>
            <a:pPr eaLnBrk="1" hangingPunct="1"/>
            <a:endParaRPr lang="en-GB" dirty="0" smtClean="0"/>
          </a:p>
          <a:p>
            <a:pPr eaLnBrk="1" hangingPunct="1"/>
            <a:r>
              <a:rPr lang="en-GB" dirty="0" smtClean="0"/>
              <a:t>We use interaction diagrams to capture the behaviour of objects at runtime.</a:t>
            </a:r>
          </a:p>
          <a:p>
            <a:pPr eaLnBrk="1" hangingPunct="1"/>
            <a:r>
              <a:rPr lang="en-GB" dirty="0" smtClean="0"/>
              <a:t>UML interaction diagrams including sequence and communication diagrams. </a:t>
            </a:r>
          </a:p>
          <a:p>
            <a:pPr lvl="1">
              <a:buFont typeface="Wingdings" pitchFamily="2" charset="2"/>
              <a:buChar char="§"/>
            </a:pPr>
            <a:r>
              <a:rPr lang="en-US" sz="2200" dirty="0"/>
              <a:t>Communication Diagrams emphasize the </a:t>
            </a:r>
            <a:r>
              <a:rPr lang="en-US" sz="2200" dirty="0">
                <a:solidFill>
                  <a:srgbClr val="FF0000"/>
                </a:solidFill>
              </a:rPr>
              <a:t>links</a:t>
            </a:r>
            <a:r>
              <a:rPr lang="en-US" sz="2200" dirty="0"/>
              <a:t> between the various participants and represent the object interaction for chosen threads within the required system.   </a:t>
            </a:r>
            <a:endParaRPr lang="en-GB" sz="2200" dirty="0"/>
          </a:p>
          <a:p>
            <a:pPr lvl="1">
              <a:buFont typeface="Wingdings" pitchFamily="2" charset="2"/>
              <a:buChar char="§"/>
            </a:pPr>
            <a:r>
              <a:rPr lang="en-US" sz="2200" dirty="0"/>
              <a:t>Sequence Diagrams emphasize the </a:t>
            </a:r>
            <a:r>
              <a:rPr lang="en-US" sz="2200" dirty="0">
                <a:solidFill>
                  <a:srgbClr val="FF0000"/>
                </a:solidFill>
              </a:rPr>
              <a:t>time ordering </a:t>
            </a:r>
            <a:r>
              <a:rPr lang="en-US" sz="2200" dirty="0"/>
              <a:t>of messages and model the object interactions. </a:t>
            </a:r>
            <a:endParaRPr lang="en-GB" sz="2200" dirty="0"/>
          </a:p>
          <a:p>
            <a:pPr eaLnBrk="1" hangingPunct="1"/>
            <a:endParaRPr lang="en-GB" dirty="0" smtClean="0"/>
          </a:p>
        </p:txBody>
      </p:sp>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Date Placeholder 4"/>
          <p:cNvSpPr>
            <a:spLocks noGrp="1"/>
          </p:cNvSpPr>
          <p:nvPr>
            <p:ph type="dt" sz="half" idx="10"/>
          </p:nvPr>
        </p:nvSpPr>
        <p:spPr/>
        <p:txBody>
          <a:bodyPr/>
          <a:lstStyle/>
          <a:p>
            <a:fld id="{96719961-626B-4BF4-B719-8D7EFD6006F0}" type="datetime3">
              <a:rPr lang="en-US" smtClean="0"/>
              <a:t>13 September 2016</a:t>
            </a:fld>
            <a:endParaRPr lang="en-US"/>
          </a:p>
        </p:txBody>
      </p:sp>
    </p:spTree>
    <p:extLst>
      <p:ext uri="{BB962C8B-B14F-4D97-AF65-F5344CB8AC3E}">
        <p14:creationId xmlns:p14="http://schemas.microsoft.com/office/powerpoint/2010/main" val="168998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a:xfrm>
            <a:off x="762000" y="304800"/>
            <a:ext cx="7924800" cy="1143000"/>
          </a:xfrm>
          <a:solidFill>
            <a:schemeClr val="bg1">
              <a:lumMod val="95000"/>
            </a:schemeClr>
          </a:solidFill>
        </p:spPr>
        <p:txBody>
          <a:bodyPr lIns="92075" tIns="46038" rIns="92075" bIns="46038"/>
          <a:lstStyle/>
          <a:p>
            <a:pPr eaLnBrk="1" hangingPunct="1"/>
            <a:r>
              <a:rPr lang="en-US" dirty="0" smtClean="0"/>
              <a:t>UML Interaction diagrams</a:t>
            </a:r>
          </a:p>
        </p:txBody>
      </p:sp>
      <p:grpSp>
        <p:nvGrpSpPr>
          <p:cNvPr id="11269" name="Group 126"/>
          <p:cNvGrpSpPr>
            <a:grpSpLocks/>
          </p:cNvGrpSpPr>
          <p:nvPr/>
        </p:nvGrpSpPr>
        <p:grpSpPr bwMode="auto">
          <a:xfrm>
            <a:off x="935832" y="1501775"/>
            <a:ext cx="7750968" cy="4379913"/>
            <a:chOff x="935832" y="1501775"/>
            <a:chExt cx="7750968" cy="4379913"/>
          </a:xfrm>
        </p:grpSpPr>
        <p:sp>
          <p:nvSpPr>
            <p:cNvPr id="11270" name="Rectangle 1052"/>
            <p:cNvSpPr>
              <a:spLocks noChangeArrowheads="1"/>
            </p:cNvSpPr>
            <p:nvPr/>
          </p:nvSpPr>
          <p:spPr bwMode="auto">
            <a:xfrm>
              <a:off x="935832" y="1501775"/>
              <a:ext cx="3960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i="1" dirty="0">
                  <a:solidFill>
                    <a:schemeClr val="accent2"/>
                  </a:solidFill>
                  <a:latin typeface="Arial" charset="0"/>
                </a:rPr>
                <a:t>Communication Diagrams</a:t>
              </a:r>
            </a:p>
          </p:txBody>
        </p:sp>
        <p:sp>
          <p:nvSpPr>
            <p:cNvPr id="11271" name="Rectangle 1053"/>
            <p:cNvSpPr>
              <a:spLocks noChangeArrowheads="1"/>
            </p:cNvSpPr>
            <p:nvPr/>
          </p:nvSpPr>
          <p:spPr bwMode="auto">
            <a:xfrm>
              <a:off x="5334000" y="1524000"/>
              <a:ext cx="309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b="1" i="1">
                  <a:solidFill>
                    <a:schemeClr val="accent2"/>
                  </a:solidFill>
                  <a:latin typeface="Arial" charset="0"/>
                </a:rPr>
                <a:t>Sequence Diagrams</a:t>
              </a:r>
            </a:p>
          </p:txBody>
        </p:sp>
        <p:sp>
          <p:nvSpPr>
            <p:cNvPr id="11272" name="Rectangle 1054"/>
            <p:cNvSpPr>
              <a:spLocks noChangeArrowheads="1"/>
            </p:cNvSpPr>
            <p:nvPr/>
          </p:nvSpPr>
          <p:spPr bwMode="auto">
            <a:xfrm>
              <a:off x="4953000" y="4953000"/>
              <a:ext cx="3733800" cy="654050"/>
            </a:xfrm>
            <a:prstGeom prst="rect">
              <a:avLst/>
            </a:prstGeom>
            <a:solidFill>
              <a:srgbClr val="FFFF99"/>
            </a:solidFill>
            <a:ln w="12700">
              <a:solidFill>
                <a:schemeClr val="tx1"/>
              </a:solidFill>
              <a:miter lim="800000"/>
              <a:headEnd/>
              <a:tailEnd/>
            </a:ln>
            <a:effectLst>
              <a:outerShdw dist="35921" dir="2700000" algn="ctr" rotWithShape="0">
                <a:schemeClr val="bg2"/>
              </a:outerShdw>
            </a:effectLst>
          </p:spPr>
          <p:txBody>
            <a:bodyPr anchor="ctr">
              <a:spAutoFit/>
            </a:bodyPr>
            <a:lstStyle/>
            <a:p>
              <a:pPr algn="ctr" defTabSz="762000"/>
              <a:r>
                <a:rPr lang="en-US" sz="1800" b="1">
                  <a:latin typeface="Arial" charset="0"/>
                </a:rPr>
                <a:t>Sequence Diagrams emphasize time ordering of messages</a:t>
              </a:r>
            </a:p>
          </p:txBody>
        </p:sp>
        <p:grpSp>
          <p:nvGrpSpPr>
            <p:cNvPr id="11273" name="Group 1055"/>
            <p:cNvGrpSpPr>
              <a:grpSpLocks/>
            </p:cNvGrpSpPr>
            <p:nvPr/>
          </p:nvGrpSpPr>
          <p:grpSpPr bwMode="auto">
            <a:xfrm>
              <a:off x="1066800" y="1981200"/>
              <a:ext cx="3479800" cy="2806700"/>
              <a:chOff x="765" y="1262"/>
              <a:chExt cx="2192" cy="1768"/>
            </a:xfrm>
          </p:grpSpPr>
          <p:sp>
            <p:nvSpPr>
              <p:cNvPr id="11300" name="Rectangle 1056"/>
              <p:cNvSpPr>
                <a:spLocks noChangeArrowheads="1"/>
              </p:cNvSpPr>
              <p:nvPr/>
            </p:nvSpPr>
            <p:spPr bwMode="auto">
              <a:xfrm>
                <a:off x="765" y="1262"/>
                <a:ext cx="2192" cy="1768"/>
              </a:xfrm>
              <a:prstGeom prst="rect">
                <a:avLst/>
              </a:prstGeom>
              <a:noFill/>
              <a:ln w="12700">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en-GB"/>
              </a:p>
            </p:txBody>
          </p:sp>
          <p:grpSp>
            <p:nvGrpSpPr>
              <p:cNvPr id="11301" name="Group 1057"/>
              <p:cNvGrpSpPr>
                <a:grpSpLocks/>
              </p:cNvGrpSpPr>
              <p:nvPr/>
            </p:nvGrpSpPr>
            <p:grpSpPr bwMode="auto">
              <a:xfrm>
                <a:off x="1221" y="1676"/>
                <a:ext cx="241" cy="227"/>
                <a:chOff x="1011" y="1762"/>
                <a:chExt cx="241" cy="227"/>
              </a:xfrm>
            </p:grpSpPr>
            <p:sp>
              <p:nvSpPr>
                <p:cNvPr id="11335" name="Rectangle 1058"/>
                <p:cNvSpPr>
                  <a:spLocks noChangeArrowheads="1"/>
                </p:cNvSpPr>
                <p:nvPr/>
              </p:nvSpPr>
              <p:spPr bwMode="auto">
                <a:xfrm>
                  <a:off x="1011" y="1762"/>
                  <a:ext cx="241" cy="227"/>
                </a:xfrm>
                <a:prstGeom prst="rect">
                  <a:avLst/>
                </a:prstGeom>
                <a:solidFill>
                  <a:srgbClr val="FFFFE1"/>
                </a:solidFill>
                <a:ln w="12700">
                  <a:solidFill>
                    <a:schemeClr val="tx1"/>
                  </a:solidFill>
                  <a:miter lim="800000"/>
                  <a:headEnd/>
                  <a:tailEnd/>
                </a:ln>
              </p:spPr>
              <p:txBody>
                <a:bodyPr wrap="none" anchor="ctr"/>
                <a:lstStyle/>
                <a:p>
                  <a:endParaRPr lang="en-GB"/>
                </a:p>
              </p:txBody>
            </p:sp>
            <p:sp>
              <p:nvSpPr>
                <p:cNvPr id="11336" name="Line 1059"/>
                <p:cNvSpPr>
                  <a:spLocks noChangeShapeType="1"/>
                </p:cNvSpPr>
                <p:nvPr/>
              </p:nvSpPr>
              <p:spPr bwMode="auto">
                <a:xfrm>
                  <a:off x="1055" y="1876"/>
                  <a:ext cx="161"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11302" name="Group 1060"/>
              <p:cNvGrpSpPr>
                <a:grpSpLocks/>
              </p:cNvGrpSpPr>
              <p:nvPr/>
            </p:nvGrpSpPr>
            <p:grpSpPr bwMode="auto">
              <a:xfrm>
                <a:off x="1597" y="2268"/>
                <a:ext cx="239" cy="230"/>
                <a:chOff x="1387" y="2354"/>
                <a:chExt cx="239" cy="230"/>
              </a:xfrm>
            </p:grpSpPr>
            <p:sp>
              <p:nvSpPr>
                <p:cNvPr id="11333" name="Rectangle 1061"/>
                <p:cNvSpPr>
                  <a:spLocks noChangeArrowheads="1"/>
                </p:cNvSpPr>
                <p:nvPr/>
              </p:nvSpPr>
              <p:spPr bwMode="auto">
                <a:xfrm>
                  <a:off x="1387" y="2354"/>
                  <a:ext cx="239" cy="230"/>
                </a:xfrm>
                <a:prstGeom prst="rect">
                  <a:avLst/>
                </a:prstGeom>
                <a:solidFill>
                  <a:srgbClr val="FFFFE1"/>
                </a:solidFill>
                <a:ln w="12700">
                  <a:solidFill>
                    <a:schemeClr val="tx1"/>
                  </a:solidFill>
                  <a:miter lim="800000"/>
                  <a:headEnd/>
                  <a:tailEnd/>
                </a:ln>
              </p:spPr>
              <p:txBody>
                <a:bodyPr wrap="none" anchor="ctr"/>
                <a:lstStyle/>
                <a:p>
                  <a:endParaRPr lang="en-GB"/>
                </a:p>
              </p:txBody>
            </p:sp>
            <p:sp>
              <p:nvSpPr>
                <p:cNvPr id="11334" name="Line 1062"/>
                <p:cNvSpPr>
                  <a:spLocks noChangeShapeType="1"/>
                </p:cNvSpPr>
                <p:nvPr/>
              </p:nvSpPr>
              <p:spPr bwMode="auto">
                <a:xfrm>
                  <a:off x="1429" y="2471"/>
                  <a:ext cx="160"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11303" name="Group 1063"/>
              <p:cNvGrpSpPr>
                <a:grpSpLocks/>
              </p:cNvGrpSpPr>
              <p:nvPr/>
            </p:nvGrpSpPr>
            <p:grpSpPr bwMode="auto">
              <a:xfrm>
                <a:off x="2135" y="2564"/>
                <a:ext cx="242" cy="227"/>
                <a:chOff x="1925" y="2650"/>
                <a:chExt cx="242" cy="227"/>
              </a:xfrm>
            </p:grpSpPr>
            <p:sp>
              <p:nvSpPr>
                <p:cNvPr id="11331" name="Rectangle 1064"/>
                <p:cNvSpPr>
                  <a:spLocks noChangeArrowheads="1"/>
                </p:cNvSpPr>
                <p:nvPr/>
              </p:nvSpPr>
              <p:spPr bwMode="auto">
                <a:xfrm>
                  <a:off x="1925" y="2650"/>
                  <a:ext cx="242" cy="227"/>
                </a:xfrm>
                <a:prstGeom prst="rect">
                  <a:avLst/>
                </a:prstGeom>
                <a:solidFill>
                  <a:srgbClr val="FFFFE1"/>
                </a:solidFill>
                <a:ln w="12700">
                  <a:solidFill>
                    <a:schemeClr val="tx1"/>
                  </a:solidFill>
                  <a:miter lim="800000"/>
                  <a:headEnd/>
                  <a:tailEnd/>
                </a:ln>
              </p:spPr>
              <p:txBody>
                <a:bodyPr wrap="none" anchor="ctr"/>
                <a:lstStyle/>
                <a:p>
                  <a:endParaRPr lang="en-GB"/>
                </a:p>
              </p:txBody>
            </p:sp>
            <p:sp>
              <p:nvSpPr>
                <p:cNvPr id="11332" name="Line 1065"/>
                <p:cNvSpPr>
                  <a:spLocks noChangeShapeType="1"/>
                </p:cNvSpPr>
                <p:nvPr/>
              </p:nvSpPr>
              <p:spPr bwMode="auto">
                <a:xfrm>
                  <a:off x="1970" y="2764"/>
                  <a:ext cx="157"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11304" name="Group 1066"/>
              <p:cNvGrpSpPr>
                <a:grpSpLocks/>
              </p:cNvGrpSpPr>
              <p:nvPr/>
            </p:nvGrpSpPr>
            <p:grpSpPr bwMode="auto">
              <a:xfrm>
                <a:off x="1844" y="1676"/>
                <a:ext cx="240" cy="227"/>
                <a:chOff x="1634" y="1762"/>
                <a:chExt cx="240" cy="227"/>
              </a:xfrm>
            </p:grpSpPr>
            <p:sp>
              <p:nvSpPr>
                <p:cNvPr id="11329" name="Rectangle 1067"/>
                <p:cNvSpPr>
                  <a:spLocks noChangeArrowheads="1"/>
                </p:cNvSpPr>
                <p:nvPr/>
              </p:nvSpPr>
              <p:spPr bwMode="auto">
                <a:xfrm>
                  <a:off x="1634" y="1762"/>
                  <a:ext cx="240" cy="227"/>
                </a:xfrm>
                <a:prstGeom prst="rect">
                  <a:avLst/>
                </a:prstGeom>
                <a:solidFill>
                  <a:srgbClr val="FFFFE1"/>
                </a:solidFill>
                <a:ln w="12700">
                  <a:solidFill>
                    <a:schemeClr val="tx1"/>
                  </a:solidFill>
                  <a:miter lim="800000"/>
                  <a:headEnd/>
                  <a:tailEnd/>
                </a:ln>
              </p:spPr>
              <p:txBody>
                <a:bodyPr wrap="none" anchor="ctr"/>
                <a:lstStyle/>
                <a:p>
                  <a:endParaRPr lang="en-GB"/>
                </a:p>
              </p:txBody>
            </p:sp>
            <p:sp>
              <p:nvSpPr>
                <p:cNvPr id="11330" name="Line 1068"/>
                <p:cNvSpPr>
                  <a:spLocks noChangeShapeType="1"/>
                </p:cNvSpPr>
                <p:nvPr/>
              </p:nvSpPr>
              <p:spPr bwMode="auto">
                <a:xfrm>
                  <a:off x="1677" y="1876"/>
                  <a:ext cx="162"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11305" name="Group 1069"/>
              <p:cNvGrpSpPr>
                <a:grpSpLocks/>
              </p:cNvGrpSpPr>
              <p:nvPr/>
            </p:nvGrpSpPr>
            <p:grpSpPr bwMode="auto">
              <a:xfrm>
                <a:off x="2509" y="1854"/>
                <a:ext cx="242" cy="231"/>
                <a:chOff x="2299" y="1940"/>
                <a:chExt cx="242" cy="231"/>
              </a:xfrm>
            </p:grpSpPr>
            <p:sp>
              <p:nvSpPr>
                <p:cNvPr id="11327" name="Rectangle 1070"/>
                <p:cNvSpPr>
                  <a:spLocks noChangeArrowheads="1"/>
                </p:cNvSpPr>
                <p:nvPr/>
              </p:nvSpPr>
              <p:spPr bwMode="auto">
                <a:xfrm>
                  <a:off x="2299" y="1940"/>
                  <a:ext cx="242" cy="231"/>
                </a:xfrm>
                <a:prstGeom prst="rect">
                  <a:avLst/>
                </a:prstGeom>
                <a:solidFill>
                  <a:srgbClr val="FFFFE1"/>
                </a:solidFill>
                <a:ln w="12700">
                  <a:solidFill>
                    <a:schemeClr val="tx1"/>
                  </a:solidFill>
                  <a:miter lim="800000"/>
                  <a:headEnd/>
                  <a:tailEnd/>
                </a:ln>
              </p:spPr>
              <p:txBody>
                <a:bodyPr wrap="none" anchor="ctr"/>
                <a:lstStyle/>
                <a:p>
                  <a:endParaRPr lang="en-GB"/>
                </a:p>
              </p:txBody>
            </p:sp>
            <p:sp>
              <p:nvSpPr>
                <p:cNvPr id="11328" name="Line 1071"/>
                <p:cNvSpPr>
                  <a:spLocks noChangeShapeType="1"/>
                </p:cNvSpPr>
                <p:nvPr/>
              </p:nvSpPr>
              <p:spPr bwMode="auto">
                <a:xfrm>
                  <a:off x="2339" y="2054"/>
                  <a:ext cx="165"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sp>
            <p:nvSpPr>
              <p:cNvPr id="11306" name="Line 1072"/>
              <p:cNvSpPr>
                <a:spLocks noChangeShapeType="1"/>
              </p:cNvSpPr>
              <p:nvPr/>
            </p:nvSpPr>
            <p:spPr bwMode="auto">
              <a:xfrm>
                <a:off x="1471" y="1790"/>
                <a:ext cx="36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1307" name="Line 1073"/>
              <p:cNvSpPr>
                <a:spLocks noChangeShapeType="1"/>
              </p:cNvSpPr>
              <p:nvPr/>
            </p:nvSpPr>
            <p:spPr bwMode="auto">
              <a:xfrm>
                <a:off x="2093" y="1795"/>
                <a:ext cx="412" cy="17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1308" name="Line 1074"/>
              <p:cNvSpPr>
                <a:spLocks noChangeShapeType="1"/>
              </p:cNvSpPr>
              <p:nvPr/>
            </p:nvSpPr>
            <p:spPr bwMode="auto">
              <a:xfrm>
                <a:off x="1390" y="1912"/>
                <a:ext cx="203" cy="35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1309" name="Line 1075"/>
              <p:cNvSpPr>
                <a:spLocks noChangeShapeType="1"/>
              </p:cNvSpPr>
              <p:nvPr/>
            </p:nvSpPr>
            <p:spPr bwMode="auto">
              <a:xfrm>
                <a:off x="1845" y="2390"/>
                <a:ext cx="286"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1310" name="Line 1076"/>
              <p:cNvSpPr>
                <a:spLocks noChangeShapeType="1"/>
              </p:cNvSpPr>
              <p:nvPr/>
            </p:nvSpPr>
            <p:spPr bwMode="auto">
              <a:xfrm>
                <a:off x="1013" y="1790"/>
                <a:ext cx="20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1311" name="Line 1077"/>
              <p:cNvSpPr>
                <a:spLocks noChangeShapeType="1"/>
              </p:cNvSpPr>
              <p:nvPr/>
            </p:nvSpPr>
            <p:spPr bwMode="auto">
              <a:xfrm>
                <a:off x="1552" y="1732"/>
                <a:ext cx="167"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1312" name="Line 1078"/>
              <p:cNvSpPr>
                <a:spLocks noChangeShapeType="1"/>
              </p:cNvSpPr>
              <p:nvPr/>
            </p:nvSpPr>
            <p:spPr bwMode="auto">
              <a:xfrm>
                <a:off x="1515" y="1973"/>
                <a:ext cx="78" cy="173"/>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1313" name="Line 1079"/>
              <p:cNvSpPr>
                <a:spLocks noChangeShapeType="1"/>
              </p:cNvSpPr>
              <p:nvPr/>
            </p:nvSpPr>
            <p:spPr bwMode="auto">
              <a:xfrm>
                <a:off x="1930" y="2390"/>
                <a:ext cx="119" cy="11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1314" name="Line 1080"/>
              <p:cNvSpPr>
                <a:spLocks noChangeShapeType="1"/>
              </p:cNvSpPr>
              <p:nvPr/>
            </p:nvSpPr>
            <p:spPr bwMode="auto">
              <a:xfrm>
                <a:off x="2217" y="1737"/>
                <a:ext cx="203" cy="53"/>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1315" name="Line 1081"/>
              <p:cNvSpPr>
                <a:spLocks noChangeShapeType="1"/>
              </p:cNvSpPr>
              <p:nvPr/>
            </p:nvSpPr>
            <p:spPr bwMode="auto">
              <a:xfrm>
                <a:off x="1515" y="1614"/>
                <a:ext cx="240"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1316" name="Line 1082"/>
              <p:cNvSpPr>
                <a:spLocks noChangeShapeType="1"/>
              </p:cNvSpPr>
              <p:nvPr/>
            </p:nvSpPr>
            <p:spPr bwMode="auto">
              <a:xfrm>
                <a:off x="2301" y="1672"/>
                <a:ext cx="243"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1317" name="Line 1083"/>
              <p:cNvSpPr>
                <a:spLocks noChangeShapeType="1"/>
              </p:cNvSpPr>
              <p:nvPr/>
            </p:nvSpPr>
            <p:spPr bwMode="auto">
              <a:xfrm>
                <a:off x="1598" y="2028"/>
                <a:ext cx="242"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1318" name="Line 1084"/>
              <p:cNvSpPr>
                <a:spLocks noChangeShapeType="1"/>
              </p:cNvSpPr>
              <p:nvPr/>
            </p:nvSpPr>
            <p:spPr bwMode="auto">
              <a:xfrm>
                <a:off x="2010" y="2385"/>
                <a:ext cx="248"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1319" name="Line 1085"/>
              <p:cNvSpPr>
                <a:spLocks noChangeShapeType="1"/>
              </p:cNvSpPr>
              <p:nvPr/>
            </p:nvSpPr>
            <p:spPr bwMode="auto">
              <a:xfrm>
                <a:off x="1013" y="1672"/>
                <a:ext cx="165"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1320" name="Line 1086"/>
              <p:cNvSpPr>
                <a:spLocks noChangeShapeType="1"/>
              </p:cNvSpPr>
              <p:nvPr/>
            </p:nvSpPr>
            <p:spPr bwMode="auto">
              <a:xfrm>
                <a:off x="972" y="1554"/>
                <a:ext cx="245"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nvGrpSpPr>
              <p:cNvPr id="11321" name="Group 1087"/>
              <p:cNvGrpSpPr>
                <a:grpSpLocks/>
              </p:cNvGrpSpPr>
              <p:nvPr/>
            </p:nvGrpSpPr>
            <p:grpSpPr bwMode="auto">
              <a:xfrm>
                <a:off x="800" y="1607"/>
                <a:ext cx="134" cy="275"/>
                <a:chOff x="590" y="1693"/>
                <a:chExt cx="134" cy="275"/>
              </a:xfrm>
            </p:grpSpPr>
            <p:sp>
              <p:nvSpPr>
                <p:cNvPr id="11322" name="Oval 1088"/>
                <p:cNvSpPr>
                  <a:spLocks noChangeArrowheads="1"/>
                </p:cNvSpPr>
                <p:nvPr/>
              </p:nvSpPr>
              <p:spPr bwMode="auto">
                <a:xfrm>
                  <a:off x="624" y="1693"/>
                  <a:ext cx="61" cy="62"/>
                </a:xfrm>
                <a:prstGeom prst="ellipse">
                  <a:avLst/>
                </a:prstGeom>
                <a:solidFill>
                  <a:schemeClr val="folHlink"/>
                </a:solidFill>
                <a:ln w="12700">
                  <a:solidFill>
                    <a:schemeClr val="tx1"/>
                  </a:solidFill>
                  <a:round/>
                  <a:headEnd/>
                  <a:tailEnd/>
                </a:ln>
              </p:spPr>
              <p:txBody>
                <a:bodyPr wrap="none" anchor="ctr"/>
                <a:lstStyle/>
                <a:p>
                  <a:endParaRPr lang="en-GB"/>
                </a:p>
              </p:txBody>
            </p:sp>
            <p:sp>
              <p:nvSpPr>
                <p:cNvPr id="11323" name="Line 1089"/>
                <p:cNvSpPr>
                  <a:spLocks noChangeShapeType="1"/>
                </p:cNvSpPr>
                <p:nvPr/>
              </p:nvSpPr>
              <p:spPr bwMode="auto">
                <a:xfrm>
                  <a:off x="654" y="1763"/>
                  <a:ext cx="0"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1324" name="Line 1090"/>
                <p:cNvSpPr>
                  <a:spLocks noChangeShapeType="1"/>
                </p:cNvSpPr>
                <p:nvPr/>
              </p:nvSpPr>
              <p:spPr bwMode="auto">
                <a:xfrm>
                  <a:off x="659" y="1868"/>
                  <a:ext cx="65"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1325" name="Line 1091"/>
                <p:cNvSpPr>
                  <a:spLocks noChangeShapeType="1"/>
                </p:cNvSpPr>
                <p:nvPr/>
              </p:nvSpPr>
              <p:spPr bwMode="auto">
                <a:xfrm flipH="1">
                  <a:off x="590" y="1868"/>
                  <a:ext cx="64" cy="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1326" name="Line 1092"/>
                <p:cNvSpPr>
                  <a:spLocks noChangeShapeType="1"/>
                </p:cNvSpPr>
                <p:nvPr/>
              </p:nvSpPr>
              <p:spPr bwMode="auto">
                <a:xfrm>
                  <a:off x="612" y="1811"/>
                  <a:ext cx="8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grpSp>
        <p:sp>
          <p:nvSpPr>
            <p:cNvPr id="11274" name="Rectangle 1093"/>
            <p:cNvSpPr>
              <a:spLocks noChangeArrowheads="1"/>
            </p:cNvSpPr>
            <p:nvPr/>
          </p:nvSpPr>
          <p:spPr bwMode="auto">
            <a:xfrm>
              <a:off x="1066800" y="4953000"/>
              <a:ext cx="3505200" cy="928688"/>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anchor="ctr">
              <a:spAutoFit/>
            </a:bodyPr>
            <a:lstStyle/>
            <a:p>
              <a:pPr algn="ctr" defTabSz="762000"/>
              <a:r>
                <a:rPr lang="en-US" sz="1800" b="1">
                  <a:latin typeface="Arial" charset="0"/>
                </a:rPr>
                <a:t>Communication Diagrams emphasize structural organization of objects</a:t>
              </a:r>
            </a:p>
          </p:txBody>
        </p:sp>
        <p:grpSp>
          <p:nvGrpSpPr>
            <p:cNvPr id="11275" name="Group 1027"/>
            <p:cNvGrpSpPr>
              <a:grpSpLocks/>
            </p:cNvGrpSpPr>
            <p:nvPr/>
          </p:nvGrpSpPr>
          <p:grpSpPr bwMode="auto">
            <a:xfrm>
              <a:off x="4953000" y="1981200"/>
              <a:ext cx="3721100" cy="2795588"/>
              <a:chOff x="3108" y="1739"/>
              <a:chExt cx="2344" cy="1713"/>
            </a:xfrm>
          </p:grpSpPr>
          <p:grpSp>
            <p:nvGrpSpPr>
              <p:cNvPr id="11276" name="Group 1029"/>
              <p:cNvGrpSpPr>
                <a:grpSpLocks/>
              </p:cNvGrpSpPr>
              <p:nvPr/>
            </p:nvGrpSpPr>
            <p:grpSpPr bwMode="auto">
              <a:xfrm>
                <a:off x="3209" y="1866"/>
                <a:ext cx="2143" cy="1480"/>
                <a:chOff x="3209" y="1866"/>
                <a:chExt cx="2143" cy="1480"/>
              </a:xfrm>
            </p:grpSpPr>
            <p:sp>
              <p:nvSpPr>
                <p:cNvPr id="11278" name="Line 1030"/>
                <p:cNvSpPr>
                  <a:spLocks noChangeShapeType="1"/>
                </p:cNvSpPr>
                <p:nvPr/>
              </p:nvSpPr>
              <p:spPr bwMode="auto">
                <a:xfrm>
                  <a:off x="3560" y="1953"/>
                  <a:ext cx="0" cy="1385"/>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1279" name="Rectangle 1031"/>
                <p:cNvSpPr>
                  <a:spLocks noChangeArrowheads="1"/>
                </p:cNvSpPr>
                <p:nvPr/>
              </p:nvSpPr>
              <p:spPr bwMode="auto">
                <a:xfrm>
                  <a:off x="3540" y="2009"/>
                  <a:ext cx="52" cy="1122"/>
                </a:xfrm>
                <a:prstGeom prst="rect">
                  <a:avLst/>
                </a:prstGeom>
                <a:solidFill>
                  <a:srgbClr val="FFFFE1"/>
                </a:solidFill>
                <a:ln w="12700">
                  <a:solidFill>
                    <a:schemeClr val="tx1"/>
                  </a:solidFill>
                  <a:miter lim="800000"/>
                  <a:headEnd/>
                  <a:tailEnd/>
                </a:ln>
              </p:spPr>
              <p:txBody>
                <a:bodyPr wrap="none" anchor="ctr"/>
                <a:lstStyle/>
                <a:p>
                  <a:endParaRPr lang="en-GB"/>
                </a:p>
              </p:txBody>
            </p:sp>
            <p:sp>
              <p:nvSpPr>
                <p:cNvPr id="11280" name="Line 1032"/>
                <p:cNvSpPr>
                  <a:spLocks noChangeShapeType="1"/>
                </p:cNvSpPr>
                <p:nvPr/>
              </p:nvSpPr>
              <p:spPr bwMode="auto">
                <a:xfrm>
                  <a:off x="3209" y="2095"/>
                  <a:ext cx="327"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sp>
              <p:nvSpPr>
                <p:cNvPr id="11281" name="Line 1033"/>
                <p:cNvSpPr>
                  <a:spLocks noChangeShapeType="1"/>
                </p:cNvSpPr>
                <p:nvPr/>
              </p:nvSpPr>
              <p:spPr bwMode="auto">
                <a:xfrm>
                  <a:off x="4110" y="1953"/>
                  <a:ext cx="0" cy="1385"/>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1282" name="Line 1034"/>
                <p:cNvSpPr>
                  <a:spLocks noChangeShapeType="1"/>
                </p:cNvSpPr>
                <p:nvPr/>
              </p:nvSpPr>
              <p:spPr bwMode="auto">
                <a:xfrm>
                  <a:off x="4651" y="1953"/>
                  <a:ext cx="0" cy="1385"/>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1283" name="Line 1035"/>
                <p:cNvSpPr>
                  <a:spLocks noChangeShapeType="1"/>
                </p:cNvSpPr>
                <p:nvPr/>
              </p:nvSpPr>
              <p:spPr bwMode="auto">
                <a:xfrm>
                  <a:off x="5196" y="1963"/>
                  <a:ext cx="0" cy="1383"/>
                </a:xfrm>
                <a:prstGeom prst="line">
                  <a:avLst/>
                </a:prstGeom>
                <a:noFill/>
                <a:ln w="254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1284" name="Rectangle 1036"/>
                <p:cNvSpPr>
                  <a:spLocks noChangeArrowheads="1"/>
                </p:cNvSpPr>
                <p:nvPr/>
              </p:nvSpPr>
              <p:spPr bwMode="auto">
                <a:xfrm>
                  <a:off x="4084" y="2068"/>
                  <a:ext cx="54" cy="223"/>
                </a:xfrm>
                <a:prstGeom prst="rect">
                  <a:avLst/>
                </a:prstGeom>
                <a:solidFill>
                  <a:srgbClr val="FFFFE1"/>
                </a:solidFill>
                <a:ln w="12700">
                  <a:solidFill>
                    <a:schemeClr val="tx1"/>
                  </a:solidFill>
                  <a:miter lim="800000"/>
                  <a:headEnd/>
                  <a:tailEnd/>
                </a:ln>
              </p:spPr>
              <p:txBody>
                <a:bodyPr wrap="none" anchor="ctr"/>
                <a:lstStyle/>
                <a:p>
                  <a:endParaRPr lang="en-GB"/>
                </a:p>
              </p:txBody>
            </p:sp>
            <p:sp>
              <p:nvSpPr>
                <p:cNvPr id="11285" name="Rectangle 1037"/>
                <p:cNvSpPr>
                  <a:spLocks noChangeArrowheads="1"/>
                </p:cNvSpPr>
                <p:nvPr/>
              </p:nvSpPr>
              <p:spPr bwMode="auto">
                <a:xfrm>
                  <a:off x="4629" y="2127"/>
                  <a:ext cx="47" cy="369"/>
                </a:xfrm>
                <a:prstGeom prst="rect">
                  <a:avLst/>
                </a:prstGeom>
                <a:solidFill>
                  <a:srgbClr val="FFFFE1"/>
                </a:solidFill>
                <a:ln w="12700">
                  <a:solidFill>
                    <a:schemeClr val="tx1"/>
                  </a:solidFill>
                  <a:miter lim="800000"/>
                  <a:headEnd/>
                  <a:tailEnd/>
                </a:ln>
              </p:spPr>
              <p:txBody>
                <a:bodyPr wrap="none" anchor="ctr"/>
                <a:lstStyle/>
                <a:p>
                  <a:endParaRPr lang="en-GB"/>
                </a:p>
              </p:txBody>
            </p:sp>
            <p:sp>
              <p:nvSpPr>
                <p:cNvPr id="11286" name="Rectangle 1038"/>
                <p:cNvSpPr>
                  <a:spLocks noChangeArrowheads="1"/>
                </p:cNvSpPr>
                <p:nvPr/>
              </p:nvSpPr>
              <p:spPr bwMode="auto">
                <a:xfrm>
                  <a:off x="4084" y="2415"/>
                  <a:ext cx="54" cy="169"/>
                </a:xfrm>
                <a:prstGeom prst="rect">
                  <a:avLst/>
                </a:prstGeom>
                <a:solidFill>
                  <a:srgbClr val="FFFFE1"/>
                </a:solidFill>
                <a:ln w="12700">
                  <a:solidFill>
                    <a:schemeClr val="tx1"/>
                  </a:solidFill>
                  <a:miter lim="800000"/>
                  <a:headEnd/>
                  <a:tailEnd/>
                </a:ln>
              </p:spPr>
              <p:txBody>
                <a:bodyPr wrap="none" anchor="ctr"/>
                <a:lstStyle/>
                <a:p>
                  <a:endParaRPr lang="en-GB"/>
                </a:p>
              </p:txBody>
            </p:sp>
            <p:sp>
              <p:nvSpPr>
                <p:cNvPr id="11287" name="Line 1039"/>
                <p:cNvSpPr>
                  <a:spLocks noChangeShapeType="1"/>
                </p:cNvSpPr>
                <p:nvPr/>
              </p:nvSpPr>
              <p:spPr bwMode="auto">
                <a:xfrm>
                  <a:off x="3601" y="2123"/>
                  <a:ext cx="479"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sp>
              <p:nvSpPr>
                <p:cNvPr id="11288" name="Line 1040"/>
                <p:cNvSpPr>
                  <a:spLocks noChangeShapeType="1"/>
                </p:cNvSpPr>
                <p:nvPr/>
              </p:nvSpPr>
              <p:spPr bwMode="auto">
                <a:xfrm>
                  <a:off x="4147" y="2238"/>
                  <a:ext cx="47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sp>
              <p:nvSpPr>
                <p:cNvPr id="11289" name="Line 1041"/>
                <p:cNvSpPr>
                  <a:spLocks noChangeShapeType="1"/>
                </p:cNvSpPr>
                <p:nvPr/>
              </p:nvSpPr>
              <p:spPr bwMode="auto">
                <a:xfrm flipH="1">
                  <a:off x="4147" y="2441"/>
                  <a:ext cx="478"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sp>
              <p:nvSpPr>
                <p:cNvPr id="11290" name="Rectangle 1042"/>
                <p:cNvSpPr>
                  <a:spLocks noChangeArrowheads="1"/>
                </p:cNvSpPr>
                <p:nvPr/>
              </p:nvSpPr>
              <p:spPr bwMode="auto">
                <a:xfrm>
                  <a:off x="5172" y="2905"/>
                  <a:ext cx="52" cy="370"/>
                </a:xfrm>
                <a:prstGeom prst="rect">
                  <a:avLst/>
                </a:prstGeom>
                <a:solidFill>
                  <a:srgbClr val="FFFFE1"/>
                </a:solidFill>
                <a:ln w="12700">
                  <a:solidFill>
                    <a:schemeClr val="tx1"/>
                  </a:solidFill>
                  <a:miter lim="800000"/>
                  <a:headEnd/>
                  <a:tailEnd/>
                </a:ln>
              </p:spPr>
              <p:txBody>
                <a:bodyPr wrap="none" anchor="ctr"/>
                <a:lstStyle/>
                <a:p>
                  <a:endParaRPr lang="en-GB"/>
                </a:p>
              </p:txBody>
            </p:sp>
            <p:sp>
              <p:nvSpPr>
                <p:cNvPr id="11291" name="Line 1043"/>
                <p:cNvSpPr>
                  <a:spLocks noChangeShapeType="1"/>
                </p:cNvSpPr>
                <p:nvPr/>
              </p:nvSpPr>
              <p:spPr bwMode="auto">
                <a:xfrm>
                  <a:off x="3601" y="3019"/>
                  <a:ext cx="1567"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GB"/>
                </a:p>
              </p:txBody>
            </p:sp>
            <p:sp>
              <p:nvSpPr>
                <p:cNvPr id="11292" name="Line 1044"/>
                <p:cNvSpPr>
                  <a:spLocks noChangeShapeType="1"/>
                </p:cNvSpPr>
                <p:nvPr/>
              </p:nvSpPr>
              <p:spPr bwMode="auto">
                <a:xfrm>
                  <a:off x="3426" y="1866"/>
                  <a:ext cx="302" cy="0"/>
                </a:xfrm>
                <a:prstGeom prst="line">
                  <a:avLst/>
                </a:prstGeom>
                <a:noFill/>
                <a:ln w="254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1293" name="Line 1045"/>
                <p:cNvSpPr>
                  <a:spLocks noChangeShapeType="1"/>
                </p:cNvSpPr>
                <p:nvPr/>
              </p:nvSpPr>
              <p:spPr bwMode="auto">
                <a:xfrm>
                  <a:off x="3959" y="1866"/>
                  <a:ext cx="302" cy="0"/>
                </a:xfrm>
                <a:prstGeom prst="line">
                  <a:avLst/>
                </a:prstGeom>
                <a:noFill/>
                <a:ln w="254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1294" name="Line 1046"/>
                <p:cNvSpPr>
                  <a:spLocks noChangeShapeType="1"/>
                </p:cNvSpPr>
                <p:nvPr/>
              </p:nvSpPr>
              <p:spPr bwMode="auto">
                <a:xfrm>
                  <a:off x="4502" y="1866"/>
                  <a:ext cx="304" cy="0"/>
                </a:xfrm>
                <a:prstGeom prst="line">
                  <a:avLst/>
                </a:prstGeom>
                <a:noFill/>
                <a:ln w="254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1295" name="Line 1047"/>
                <p:cNvSpPr>
                  <a:spLocks noChangeShapeType="1"/>
                </p:cNvSpPr>
                <p:nvPr/>
              </p:nvSpPr>
              <p:spPr bwMode="auto">
                <a:xfrm>
                  <a:off x="5050" y="1874"/>
                  <a:ext cx="302" cy="0"/>
                </a:xfrm>
                <a:prstGeom prst="line">
                  <a:avLst/>
                </a:prstGeom>
                <a:noFill/>
                <a:ln w="254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1296" name="Line 1048"/>
                <p:cNvSpPr>
                  <a:spLocks noChangeShapeType="1"/>
                </p:cNvSpPr>
                <p:nvPr/>
              </p:nvSpPr>
              <p:spPr bwMode="auto">
                <a:xfrm>
                  <a:off x="3699" y="2064"/>
                  <a:ext cx="127" cy="0"/>
                </a:xfrm>
                <a:prstGeom prst="line">
                  <a:avLst/>
                </a:prstGeom>
                <a:noFill/>
                <a:ln w="254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1297" name="Line 1049"/>
                <p:cNvSpPr>
                  <a:spLocks noChangeShapeType="1"/>
                </p:cNvSpPr>
                <p:nvPr/>
              </p:nvSpPr>
              <p:spPr bwMode="auto">
                <a:xfrm>
                  <a:off x="4255" y="2179"/>
                  <a:ext cx="125" cy="0"/>
                </a:xfrm>
                <a:prstGeom prst="line">
                  <a:avLst/>
                </a:prstGeom>
                <a:noFill/>
                <a:ln w="254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1298" name="Line 1050"/>
                <p:cNvSpPr>
                  <a:spLocks noChangeShapeType="1"/>
                </p:cNvSpPr>
                <p:nvPr/>
              </p:nvSpPr>
              <p:spPr bwMode="auto">
                <a:xfrm>
                  <a:off x="4377" y="2390"/>
                  <a:ext cx="127" cy="0"/>
                </a:xfrm>
                <a:prstGeom prst="line">
                  <a:avLst/>
                </a:prstGeom>
                <a:noFill/>
                <a:ln w="254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11299" name="Line 1051"/>
                <p:cNvSpPr>
                  <a:spLocks noChangeShapeType="1"/>
                </p:cNvSpPr>
                <p:nvPr/>
              </p:nvSpPr>
              <p:spPr bwMode="auto">
                <a:xfrm>
                  <a:off x="4368" y="2965"/>
                  <a:ext cx="127" cy="0"/>
                </a:xfrm>
                <a:prstGeom prst="line">
                  <a:avLst/>
                </a:prstGeom>
                <a:noFill/>
                <a:ln w="254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grpSp>
          <p:sp>
            <p:nvSpPr>
              <p:cNvPr id="11277" name="Rectangle 1028"/>
              <p:cNvSpPr>
                <a:spLocks noChangeArrowheads="1"/>
              </p:cNvSpPr>
              <p:nvPr/>
            </p:nvSpPr>
            <p:spPr bwMode="auto">
              <a:xfrm>
                <a:off x="3108" y="1739"/>
                <a:ext cx="2344" cy="1713"/>
              </a:xfrm>
              <a:prstGeom prst="rect">
                <a:avLst/>
              </a:prstGeom>
              <a:noFill/>
              <a:ln w="12700">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en-GB"/>
              </a:p>
            </p:txBody>
          </p:sp>
        </p:grpSp>
      </p:grpSp>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Date Placeholder 4"/>
          <p:cNvSpPr>
            <a:spLocks noGrp="1"/>
          </p:cNvSpPr>
          <p:nvPr>
            <p:ph type="dt" sz="half" idx="10"/>
          </p:nvPr>
        </p:nvSpPr>
        <p:spPr/>
        <p:txBody>
          <a:bodyPr/>
          <a:lstStyle/>
          <a:p>
            <a:fld id="{E4962C95-1429-4FFC-872C-4602D7646462}" type="datetime3">
              <a:rPr lang="en-US" smtClean="0"/>
              <a:t>13 September 2016</a:t>
            </a:fld>
            <a:endParaRPr lang="en-US"/>
          </a:p>
        </p:txBody>
      </p:sp>
    </p:spTree>
    <p:extLst>
      <p:ext uri="{BB962C8B-B14F-4D97-AF65-F5344CB8AC3E}">
        <p14:creationId xmlns:p14="http://schemas.microsoft.com/office/powerpoint/2010/main" val="101572986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solidFill>
            <a:schemeClr val="bg1">
              <a:lumMod val="95000"/>
            </a:schemeClr>
          </a:solidFill>
        </p:spPr>
        <p:txBody>
          <a:bodyPr>
            <a:normAutofit/>
          </a:bodyPr>
          <a:lstStyle/>
          <a:p>
            <a:r>
              <a:rPr lang="en-GB" dirty="0" smtClean="0"/>
              <a:t>Example: Amend student record</a:t>
            </a:r>
          </a:p>
        </p:txBody>
      </p:sp>
      <p:pic>
        <p:nvPicPr>
          <p:cNvPr id="11267"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3962400" y="1676401"/>
            <a:ext cx="4724400" cy="3505200"/>
          </a:xfrm>
        </p:spPr>
      </p:pic>
      <p:sp>
        <p:nvSpPr>
          <p:cNvPr id="3" name="Footer Placeholder 2"/>
          <p:cNvSpPr>
            <a:spLocks noGrp="1"/>
          </p:cNvSpPr>
          <p:nvPr>
            <p:ph type="ftr" sz="quarter" idx="11"/>
          </p:nvPr>
        </p:nvSpPr>
        <p:spPr/>
        <p:txBody>
          <a:bodyPr/>
          <a:lstStyle/>
          <a:p>
            <a:r>
              <a:rPr lang="en-US" smtClean="0"/>
              <a:t>UFCFB6-30-2 OOSD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TextBox 4"/>
          <p:cNvSpPr txBox="1"/>
          <p:nvPr/>
        </p:nvSpPr>
        <p:spPr>
          <a:xfrm>
            <a:off x="533400" y="1524000"/>
            <a:ext cx="3200400" cy="4401205"/>
          </a:xfrm>
          <a:prstGeom prst="rect">
            <a:avLst/>
          </a:prstGeom>
          <a:noFill/>
          <a:ln>
            <a:solidFill>
              <a:schemeClr val="accent1"/>
            </a:solidFill>
          </a:ln>
        </p:spPr>
        <p:txBody>
          <a:bodyPr wrap="square" rtlCol="0">
            <a:spAutoFit/>
          </a:bodyPr>
          <a:lstStyle/>
          <a:p>
            <a:r>
              <a:rPr lang="en-GB" sz="2800" dirty="0" smtClean="0">
                <a:solidFill>
                  <a:srgbClr val="FF0000"/>
                </a:solidFill>
              </a:rPr>
              <a:t>Actor: requests to search for student</a:t>
            </a:r>
          </a:p>
          <a:p>
            <a:r>
              <a:rPr lang="en-GB" sz="2800" dirty="0" smtClean="0">
                <a:solidFill>
                  <a:srgbClr val="7030A0"/>
                </a:solidFill>
              </a:rPr>
              <a:t>System: displays list of students</a:t>
            </a:r>
          </a:p>
          <a:p>
            <a:r>
              <a:rPr lang="en-GB" sz="2800" dirty="0" smtClean="0">
                <a:solidFill>
                  <a:srgbClr val="FF0000"/>
                </a:solidFill>
              </a:rPr>
              <a:t>Actor: chooses student</a:t>
            </a:r>
          </a:p>
          <a:p>
            <a:r>
              <a:rPr lang="en-GB" sz="2800" dirty="0" smtClean="0">
                <a:solidFill>
                  <a:srgbClr val="7030A0"/>
                </a:solidFill>
              </a:rPr>
              <a:t>System: provides student details</a:t>
            </a:r>
          </a:p>
          <a:p>
            <a:r>
              <a:rPr lang="en-GB" sz="2800" dirty="0" smtClean="0">
                <a:solidFill>
                  <a:srgbClr val="FF0000"/>
                </a:solidFill>
              </a:rPr>
              <a:t>Actor: amend details</a:t>
            </a:r>
          </a:p>
          <a:p>
            <a:r>
              <a:rPr lang="en-GB" sz="2800" dirty="0" smtClean="0">
                <a:solidFill>
                  <a:srgbClr val="7030A0"/>
                </a:solidFill>
              </a:rPr>
              <a:t>System: updates student details</a:t>
            </a:r>
            <a:endParaRPr lang="en-GB" sz="2800" dirty="0">
              <a:solidFill>
                <a:srgbClr val="7030A0"/>
              </a:solidFill>
            </a:endParaRPr>
          </a:p>
        </p:txBody>
      </p:sp>
      <p:sp>
        <p:nvSpPr>
          <p:cNvPr id="6" name="Date Placeholder 5"/>
          <p:cNvSpPr>
            <a:spLocks noGrp="1"/>
          </p:cNvSpPr>
          <p:nvPr>
            <p:ph type="dt" sz="half" idx="10"/>
          </p:nvPr>
        </p:nvSpPr>
        <p:spPr/>
        <p:txBody>
          <a:bodyPr/>
          <a:lstStyle/>
          <a:p>
            <a:fld id="{924BC552-4DA1-439C-A26C-F563676291E1}" type="datetime3">
              <a:rPr lang="en-US" smtClean="0"/>
              <a:t>13 September 2016</a:t>
            </a:fld>
            <a:endParaRPr lang="en-US"/>
          </a:p>
        </p:txBody>
      </p:sp>
      <p:sp>
        <p:nvSpPr>
          <p:cNvPr id="2" name="TextBox 1"/>
          <p:cNvSpPr txBox="1"/>
          <p:nvPr/>
        </p:nvSpPr>
        <p:spPr>
          <a:xfrm>
            <a:off x="4267200" y="5101828"/>
            <a:ext cx="4038600" cy="830997"/>
          </a:xfrm>
          <a:prstGeom prst="rect">
            <a:avLst/>
          </a:prstGeom>
          <a:noFill/>
        </p:spPr>
        <p:txBody>
          <a:bodyPr wrap="square" rtlCol="0">
            <a:spAutoFit/>
          </a:bodyPr>
          <a:lstStyle/>
          <a:p>
            <a:r>
              <a:rPr lang="en-GB" sz="2400" dirty="0" smtClean="0"/>
              <a:t>Two possible classes: </a:t>
            </a:r>
          </a:p>
          <a:p>
            <a:r>
              <a:rPr lang="en-GB" sz="2400" dirty="0" smtClean="0"/>
              <a:t>Student class and </a:t>
            </a:r>
            <a:r>
              <a:rPr lang="en-GB" sz="2400" dirty="0" err="1" smtClean="0"/>
              <a:t>StudentList</a:t>
            </a:r>
            <a:r>
              <a:rPr lang="en-GB" sz="2400" dirty="0" smtClean="0"/>
              <a:t> class</a:t>
            </a:r>
            <a:endParaRPr lang="en-GB" sz="2400" dirty="0"/>
          </a:p>
        </p:txBody>
      </p:sp>
    </p:spTree>
    <p:extLst>
      <p:ext uri="{BB962C8B-B14F-4D97-AF65-F5344CB8AC3E}">
        <p14:creationId xmlns:p14="http://schemas.microsoft.com/office/powerpoint/2010/main" val="29154461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804</TotalTime>
  <Words>2463</Words>
  <Application>Microsoft Macintosh PowerPoint</Application>
  <PresentationFormat>On-screen Show (4:3)</PresentationFormat>
  <Paragraphs>352</Paragraphs>
  <Slides>41</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Calibri</vt:lpstr>
      <vt:lpstr>Courier New</vt:lpstr>
      <vt:lpstr>Franklin Gothic Book</vt:lpstr>
      <vt:lpstr>Perpetua</vt:lpstr>
      <vt:lpstr>Tahoma</vt:lpstr>
      <vt:lpstr>Times New Roman</vt:lpstr>
      <vt:lpstr>Wingdings</vt:lpstr>
      <vt:lpstr>Wingdings 2</vt:lpstr>
      <vt:lpstr>Arial</vt:lpstr>
      <vt:lpstr>Equity</vt:lpstr>
      <vt:lpstr>UFCFB6-30-2 Object-oriented Software Development</vt:lpstr>
      <vt:lpstr>PowerPoint Presentation</vt:lpstr>
      <vt:lpstr>Outline</vt:lpstr>
      <vt:lpstr>Use cases, class diagrams and interaction modelling</vt:lpstr>
      <vt:lpstr>Interaction Modelling</vt:lpstr>
      <vt:lpstr>Message passing and Interaction modelling</vt:lpstr>
      <vt:lpstr>Interaction Modelling in UML</vt:lpstr>
      <vt:lpstr>UML Interaction diagrams</vt:lpstr>
      <vt:lpstr>Example: Amend student record</vt:lpstr>
      <vt:lpstr>How actors send messages</vt:lpstr>
      <vt:lpstr>Assign messages to classes</vt:lpstr>
      <vt:lpstr>Amend student record sequence diagram</vt:lpstr>
      <vt:lpstr>Notations in sequence diagram</vt:lpstr>
      <vt:lpstr>Amend student record sequence diagram</vt:lpstr>
      <vt:lpstr>Notations in sequence diagram</vt:lpstr>
      <vt:lpstr>Amend student record sequence diagram</vt:lpstr>
      <vt:lpstr>Messages in sequence diagram</vt:lpstr>
      <vt:lpstr>Activation bar</vt:lpstr>
      <vt:lpstr>Nested Messages </vt:lpstr>
      <vt:lpstr>Message arrows</vt:lpstr>
      <vt:lpstr>Synchronous messages</vt:lpstr>
      <vt:lpstr>Synchronous message implementation</vt:lpstr>
      <vt:lpstr>Asynchronous messages </vt:lpstr>
      <vt:lpstr>Participant Creation and Destruction Messages</vt:lpstr>
      <vt:lpstr>From a Use Case to a Sequence Diagram </vt:lpstr>
      <vt:lpstr>The create a new Regular Blog Account use case diagram</vt:lpstr>
      <vt:lpstr>Steps in Create a new Regular Blog Account use case</vt:lpstr>
      <vt:lpstr>Sequence diagram for Create new Regular Blog Account</vt:lpstr>
      <vt:lpstr>Complex interactions with sequence fragments</vt:lpstr>
      <vt:lpstr>Iteration of dynamic &amp; static views</vt:lpstr>
      <vt:lpstr>Iterative Design Process</vt:lpstr>
      <vt:lpstr>UWEFlix</vt:lpstr>
      <vt:lpstr>Use case description           – UWEFlix example (skip)</vt:lpstr>
      <vt:lpstr>Partial class diagram for UWEFlix</vt:lpstr>
      <vt:lpstr>Partial sequence diagram for UweFlix AdvancedBooking</vt:lpstr>
      <vt:lpstr>Partial sequence diagram for UweFlix AdvancedBooking</vt:lpstr>
      <vt:lpstr>Partial sequence diagram for UweFlix AdvancedBooking</vt:lpstr>
      <vt:lpstr>Partial sequence diagram for UweFlix AdvancedBooking</vt:lpstr>
      <vt:lpstr>Partial sequence diagram for UweFlix AdvancedBooking</vt:lpstr>
      <vt:lpstr>Partial sequence diagram for UweFlix AdvancedBooking</vt:lpstr>
      <vt:lpstr>BookShop 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UFCFB6-30-2 Object-oriented Software Development</dc:title>
  <dc:creator>jin</dc:creator>
  <cp:lastModifiedBy>Benedict Gaster</cp:lastModifiedBy>
  <cp:revision>110</cp:revision>
  <dcterms:created xsi:type="dcterms:W3CDTF">2006-08-16T00:00:00Z</dcterms:created>
  <dcterms:modified xsi:type="dcterms:W3CDTF">2016-09-13T12:32:35Z</dcterms:modified>
</cp:coreProperties>
</file>