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8" r:id="rId3"/>
    <p:sldId id="267" r:id="rId4"/>
    <p:sldId id="288" r:id="rId5"/>
    <p:sldId id="268" r:id="rId6"/>
    <p:sldId id="269" r:id="rId7"/>
    <p:sldId id="270" r:id="rId8"/>
    <p:sldId id="291" r:id="rId9"/>
    <p:sldId id="272" r:id="rId10"/>
    <p:sldId id="273" r:id="rId11"/>
    <p:sldId id="274" r:id="rId12"/>
    <p:sldId id="275" r:id="rId13"/>
    <p:sldId id="280" r:id="rId14"/>
    <p:sldId id="282" r:id="rId15"/>
    <p:sldId id="283" r:id="rId16"/>
    <p:sldId id="284" r:id="rId17"/>
    <p:sldId id="285" r:id="rId18"/>
    <p:sldId id="286" r:id="rId19"/>
    <p:sldId id="25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3149" autoAdjust="0"/>
  </p:normalViewPr>
  <p:slideViewPr>
    <p:cSldViewPr>
      <p:cViewPr varScale="1">
        <p:scale>
          <a:sx n="104" d="100"/>
          <a:sy n="104" d="100"/>
        </p:scale>
        <p:origin x="188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C98239-A3BB-4AC9-A9F3-537438915A76}" type="datetimeFigureOut">
              <a:rPr lang="en-GB" smtClean="0"/>
              <a:t>13/09/2016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88D7A0-20C3-4659-85DC-FFD5BE51AA73}" type="slidenum">
              <a:rPr lang="en-GB" smtClean="0"/>
              <a:t>‹#›</a:t>
            </a:fld>
            <a:endParaRPr lang="en-GB"/>
          </a:p>
        </p:txBody>
      </p:sp>
    </p:spTree>
    <p:extLst>
      <p:ext uri="{BB962C8B-B14F-4D97-AF65-F5344CB8AC3E}">
        <p14:creationId xmlns:p14="http://schemas.microsoft.com/office/powerpoint/2010/main" val="3647793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courses.cs.washington.edu/courses/cse403/96sp/coupling-cohesion.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ln w="9525"/>
        </p:spPr>
        <p:txBody>
          <a:bodyPr/>
          <a:lstStyle/>
          <a:p>
            <a:endParaRPr lang="en-US" smtClean="0">
              <a:latin typeface="Times New Roman" pitchFamily="18" charset="0"/>
            </a:endParaRPr>
          </a:p>
        </p:txBody>
      </p:sp>
      <p:sp>
        <p:nvSpPr>
          <p:cNvPr id="5325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720652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w="9525"/>
        </p:spPr>
        <p:txBody>
          <a:bodyPr/>
          <a:lstStyle/>
          <a:p>
            <a:r>
              <a:rPr lang="en-US" dirty="0" smtClean="0">
                <a:latin typeface="Times New Roman" pitchFamily="18" charset="0"/>
              </a:rPr>
              <a:t>Showing just about showing</a:t>
            </a:r>
            <a:r>
              <a:rPr lang="en-US" baseline="0" dirty="0" smtClean="0">
                <a:latin typeface="Times New Roman" pitchFamily="18" charset="0"/>
              </a:rPr>
              <a:t> info such as time and date, not about film. Not about screen</a:t>
            </a:r>
          </a:p>
          <a:p>
            <a:endParaRPr lang="en-US" baseline="0" dirty="0" smtClean="0">
              <a:latin typeface="Times New Roman" pitchFamily="18" charset="0"/>
            </a:endParaRPr>
          </a:p>
          <a:p>
            <a:r>
              <a:rPr lang="en-US" baseline="0" dirty="0" smtClean="0">
                <a:latin typeface="Times New Roman" pitchFamily="18" charset="0"/>
              </a:rPr>
              <a:t>Film , do not want screen info.</a:t>
            </a:r>
            <a:endParaRPr lang="en-US" dirty="0" smtClean="0">
              <a:latin typeface="Times New Roman" pitchFamily="18" charset="0"/>
            </a:endParaRPr>
          </a:p>
        </p:txBody>
      </p:sp>
      <p:sp>
        <p:nvSpPr>
          <p:cNvPr id="5427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984768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w="9525"/>
        </p:spPr>
        <p:txBody>
          <a:bodyPr/>
          <a:lstStyle/>
          <a:p>
            <a:r>
              <a:rPr lang="en-GB" b="1" dirty="0" smtClean="0"/>
              <a:t>Dependency</a:t>
            </a:r>
          </a:p>
          <a:p>
            <a:endParaRPr lang="en-GB" b="1" dirty="0" smtClean="0">
              <a:latin typeface="Times New Roman" pitchFamily="18" charset="0"/>
            </a:endParaRPr>
          </a:p>
          <a:p>
            <a:r>
              <a:rPr lang="en-GB" dirty="0" smtClean="0"/>
              <a:t>Content coupling (high) Content coupling is when one module modifies or relies on the internal workings of another module (e.g., accessing local data of another module). Therefore changing the way the second module produces data (location, type, timing) will lead to changing the dependent module. </a:t>
            </a:r>
          </a:p>
          <a:p>
            <a:r>
              <a:rPr lang="en-GB" dirty="0" smtClean="0"/>
              <a:t>Common coupling Common coupling is when two modules share the same global data (e.g., a global variable). Changing the shared resource implies changing all the modules using it. External coupling External coupling occurs when two modules share an externally imposed data format, communication protocol, or device interface. </a:t>
            </a:r>
          </a:p>
          <a:p>
            <a:r>
              <a:rPr lang="en-GB" dirty="0" smtClean="0"/>
              <a:t>Control coupling Control coupling is one module controlling the flow of another, by passing it information on what to do (e.g., passing a what-to-do flag). Stamp coupling (Data-structured coupling) Stamp coupling is when modules share a composite data structure and use only a part of it, possibly a different part (e.g., passing a whole record to a function that only needs one field of it). This may lead to changing the way a module reads a record because a field, which the module doesn't need, has been modified. Data coupling Data coupling is when modules share data through, for example, parameters. Each datum is an elementary piece, and these are the only data shared (e.g., passing an integer to a function that computes a square root).</a:t>
            </a:r>
            <a:endParaRPr lang="en-US" dirty="0" smtClean="0">
              <a:latin typeface="Times New Roman" pitchFamily="18" charset="0"/>
            </a:endParaRPr>
          </a:p>
        </p:txBody>
      </p:sp>
      <p:sp>
        <p:nvSpPr>
          <p:cNvPr id="5837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47359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w="9525"/>
        </p:spPr>
        <p:txBody>
          <a:bodyPr/>
          <a:lstStyle/>
          <a:p>
            <a:endParaRPr lang="en-US" smtClean="0">
              <a:latin typeface="Times New Roman" pitchFamily="18" charset="0"/>
            </a:endParaRPr>
          </a:p>
        </p:txBody>
      </p:sp>
      <p:sp>
        <p:nvSpPr>
          <p:cNvPr id="624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851791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noFill/>
          <a:ln w="9525"/>
        </p:spPr>
        <p:txBody>
          <a:bodyPr/>
          <a:lstStyle/>
          <a:p>
            <a:r>
              <a:rPr lang="en-US" dirty="0" smtClean="0">
                <a:latin typeface="Times New Roman" pitchFamily="18" charset="0"/>
              </a:rPr>
              <a:t>For ease of extension</a:t>
            </a:r>
            <a:r>
              <a:rPr lang="en-US" baseline="0" dirty="0" smtClean="0">
                <a:latin typeface="Times New Roman" pitchFamily="18" charset="0"/>
              </a:rPr>
              <a:t> or contraction or change.</a:t>
            </a:r>
            <a:endParaRPr lang="en-US" dirty="0" smtClean="0">
              <a:latin typeface="Times New Roman" pitchFamily="18" charset="0"/>
            </a:endParaRPr>
          </a:p>
        </p:txBody>
      </p:sp>
      <p:sp>
        <p:nvSpPr>
          <p:cNvPr id="6349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733887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Check </a:t>
            </a:r>
            <a:r>
              <a:rPr lang="en-GB" dirty="0" err="1" smtClean="0"/>
              <a:t>argouml</a:t>
            </a:r>
            <a:r>
              <a:rPr lang="en-GB" baseline="0" dirty="0" smtClean="0"/>
              <a:t> checklist which asks this kind of questions.</a:t>
            </a:r>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14</a:t>
            </a:fld>
            <a:endParaRPr lang="en-GB"/>
          </a:p>
        </p:txBody>
      </p:sp>
    </p:spTree>
    <p:extLst>
      <p:ext uri="{BB962C8B-B14F-4D97-AF65-F5344CB8AC3E}">
        <p14:creationId xmlns:p14="http://schemas.microsoft.com/office/powerpoint/2010/main" val="1669075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smtClean="0">
                <a:solidFill>
                  <a:schemeClr val="tx1"/>
                </a:solidFill>
                <a:effectLst/>
                <a:latin typeface="+mn-lt"/>
                <a:ea typeface="+mn-ea"/>
                <a:cs typeface="+mn-cs"/>
              </a:rPr>
              <a:t>COUPLING and COHESION</a:t>
            </a:r>
          </a:p>
          <a:p>
            <a:r>
              <a:rPr lang="en-GB" sz="1200" b="1" i="0" kern="1200" dirty="0" smtClean="0">
                <a:solidFill>
                  <a:schemeClr val="tx1"/>
                </a:solidFill>
                <a:effectLst/>
                <a:latin typeface="+mn-lt"/>
                <a:ea typeface="+mn-ea"/>
                <a:cs typeface="+mn-cs"/>
              </a:rPr>
              <a:t>COUPLING</a:t>
            </a:r>
          </a:p>
          <a:p>
            <a:r>
              <a:rPr lang="en-GB" sz="1200" b="0" i="0" kern="1200" dirty="0" smtClean="0">
                <a:solidFill>
                  <a:schemeClr val="tx1"/>
                </a:solidFill>
                <a:effectLst/>
                <a:latin typeface="+mn-lt"/>
                <a:ea typeface="+mn-ea"/>
                <a:cs typeface="+mn-cs"/>
              </a:rPr>
              <a:t>An indication of the strength of interconnections between program </a:t>
            </a:r>
            <a:r>
              <a:rPr lang="en-GB" sz="1200" b="0" i="0" kern="1200" dirty="0" err="1" smtClean="0">
                <a:solidFill>
                  <a:schemeClr val="tx1"/>
                </a:solidFill>
                <a:effectLst/>
                <a:latin typeface="+mn-lt"/>
                <a:ea typeface="+mn-ea"/>
                <a:cs typeface="+mn-cs"/>
              </a:rPr>
              <a:t>units.Highly</a:t>
            </a:r>
            <a:r>
              <a:rPr lang="en-GB" sz="1200" b="0" i="0" kern="1200" dirty="0" smtClean="0">
                <a:solidFill>
                  <a:schemeClr val="tx1"/>
                </a:solidFill>
                <a:effectLst/>
                <a:latin typeface="+mn-lt"/>
                <a:ea typeface="+mn-ea"/>
                <a:cs typeface="+mn-cs"/>
              </a:rPr>
              <a:t> coupled have program units dependent on each other. Loosely coupled are made up of units that are independent or almost independent.</a:t>
            </a:r>
          </a:p>
          <a:p>
            <a:r>
              <a:rPr lang="en-GB" sz="1200" b="0" i="0" kern="1200" dirty="0" smtClean="0">
                <a:solidFill>
                  <a:schemeClr val="tx1"/>
                </a:solidFill>
                <a:effectLst/>
                <a:latin typeface="+mn-lt"/>
                <a:ea typeface="+mn-ea"/>
                <a:cs typeface="+mn-cs"/>
              </a:rPr>
              <a:t>Modules are independent if they can function completely without the presence of the other. Obviously, can't have modules completely independent of each other. Must interact so that can produce desired outputs. The more connections between modules, the more dependent they are in the sense that more info about one modules is required to understand the other module.</a:t>
            </a:r>
          </a:p>
          <a:p>
            <a:r>
              <a:rPr lang="en-GB" sz="1200" b="0" i="0" kern="1200" dirty="0" smtClean="0">
                <a:solidFill>
                  <a:schemeClr val="tx1"/>
                </a:solidFill>
                <a:effectLst/>
                <a:latin typeface="+mn-lt"/>
                <a:ea typeface="+mn-ea"/>
                <a:cs typeface="+mn-cs"/>
              </a:rPr>
              <a:t>Three factors: number of interfaces, complexity of interfaces, type of info flow along interfaces.</a:t>
            </a:r>
          </a:p>
          <a:p>
            <a:r>
              <a:rPr lang="en-GB" sz="1200" b="0" i="0" kern="1200" dirty="0" smtClean="0">
                <a:solidFill>
                  <a:schemeClr val="tx1"/>
                </a:solidFill>
                <a:effectLst/>
                <a:latin typeface="+mn-lt"/>
                <a:ea typeface="+mn-ea"/>
                <a:cs typeface="+mn-cs"/>
              </a:rPr>
              <a:t>Want to minimize number of interfaces between modules, minimize the complexity of each interface, and control the type of info flow. An interface of a module is used to pass information to and from other modules.</a:t>
            </a:r>
          </a:p>
          <a:p>
            <a:r>
              <a:rPr lang="en-GB" sz="1200" b="0" i="0" kern="1200" dirty="0" smtClean="0">
                <a:solidFill>
                  <a:schemeClr val="tx1"/>
                </a:solidFill>
                <a:effectLst/>
                <a:latin typeface="+mn-lt"/>
                <a:ea typeface="+mn-ea"/>
                <a:cs typeface="+mn-cs"/>
              </a:rPr>
              <a:t>In general, modules tightly coupled if they use shared variables or if they exchange control info.</a:t>
            </a:r>
          </a:p>
          <a:p>
            <a:r>
              <a:rPr lang="en-GB" sz="1200" b="0" i="0" kern="1200" dirty="0" smtClean="0">
                <a:solidFill>
                  <a:schemeClr val="tx1"/>
                </a:solidFill>
                <a:effectLst/>
                <a:latin typeface="+mn-lt"/>
                <a:ea typeface="+mn-ea"/>
                <a:cs typeface="+mn-cs"/>
              </a:rPr>
              <a:t>Loose coupling if info held within a unit and interface with other units via parameter lists. Tight coupling if shared global data.</a:t>
            </a:r>
          </a:p>
          <a:p>
            <a:r>
              <a:rPr lang="en-GB" sz="1200" b="0" i="0" kern="1200" dirty="0" smtClean="0">
                <a:solidFill>
                  <a:schemeClr val="tx1"/>
                </a:solidFill>
                <a:effectLst/>
                <a:latin typeface="+mn-lt"/>
                <a:ea typeface="+mn-ea"/>
                <a:cs typeface="+mn-cs"/>
              </a:rPr>
              <a:t>If need only one field of a record, don't pass entire record. Keep interface as simple and small as possible.</a:t>
            </a:r>
          </a:p>
          <a:p>
            <a:r>
              <a:rPr lang="en-GB" sz="1200" b="0" i="0" kern="1200" dirty="0" smtClean="0">
                <a:solidFill>
                  <a:schemeClr val="tx1"/>
                </a:solidFill>
                <a:effectLst/>
                <a:latin typeface="+mn-lt"/>
                <a:ea typeface="+mn-ea"/>
                <a:cs typeface="+mn-cs"/>
              </a:rPr>
              <a:t>Two types of info flow: data or control.</a:t>
            </a:r>
          </a:p>
          <a:p>
            <a:r>
              <a:rPr lang="en-GB" sz="1200" b="0" i="0" kern="1200" dirty="0" smtClean="0">
                <a:solidFill>
                  <a:schemeClr val="tx1"/>
                </a:solidFill>
                <a:effectLst/>
                <a:latin typeface="+mn-lt"/>
                <a:ea typeface="+mn-ea"/>
                <a:cs typeface="+mn-cs"/>
              </a:rPr>
              <a:t>Passing or receiving back control info means that the action of the module will depend on this control info, which makes it difficult to understand the module.</a:t>
            </a:r>
          </a:p>
          <a:p>
            <a:r>
              <a:rPr lang="en-GB" sz="1200" b="0" i="0" kern="1200" dirty="0" smtClean="0">
                <a:solidFill>
                  <a:schemeClr val="tx1"/>
                </a:solidFill>
                <a:effectLst/>
                <a:latin typeface="+mn-lt"/>
                <a:ea typeface="+mn-ea"/>
                <a:cs typeface="+mn-cs"/>
              </a:rPr>
              <a:t>Interfaces with only data communication result in lowest degree of coupling, followed by interfaces that only transfer control data. Highest if data is hybrid.</a:t>
            </a:r>
          </a:p>
          <a:p>
            <a:r>
              <a:rPr lang="en-GB" sz="1200" b="0" i="0" kern="1200" dirty="0" smtClean="0">
                <a:solidFill>
                  <a:schemeClr val="tx1"/>
                </a:solidFill>
                <a:effectLst/>
                <a:latin typeface="+mn-lt"/>
                <a:ea typeface="+mn-ea"/>
                <a:cs typeface="+mn-cs"/>
              </a:rPr>
              <a:t>Ranked highest to </a:t>
            </a:r>
            <a:r>
              <a:rPr lang="en-GB" sz="1200" b="0" i="0" kern="1200" dirty="0" err="1" smtClean="0">
                <a:solidFill>
                  <a:schemeClr val="tx1"/>
                </a:solidFill>
                <a:effectLst/>
                <a:latin typeface="+mn-lt"/>
                <a:ea typeface="+mn-ea"/>
                <a:cs typeface="+mn-cs"/>
              </a:rPr>
              <a:t>lowest:Content</a:t>
            </a:r>
            <a:r>
              <a:rPr lang="en-GB" sz="1200" b="0" i="0" kern="1200" dirty="0" smtClean="0">
                <a:solidFill>
                  <a:schemeClr val="tx1"/>
                </a:solidFill>
                <a:effectLst/>
                <a:latin typeface="+mn-lt"/>
                <a:ea typeface="+mn-ea"/>
                <a:cs typeface="+mn-cs"/>
              </a:rPr>
              <a:t> coupling: if one directly references the contents of the </a:t>
            </a:r>
            <a:r>
              <a:rPr lang="en-GB" sz="1200" b="0" i="0" kern="1200" dirty="0" err="1" smtClean="0">
                <a:solidFill>
                  <a:schemeClr val="tx1"/>
                </a:solidFill>
                <a:effectLst/>
                <a:latin typeface="+mn-lt"/>
                <a:ea typeface="+mn-ea"/>
                <a:cs typeface="+mn-cs"/>
              </a:rPr>
              <a:t>other.When</a:t>
            </a:r>
            <a:r>
              <a:rPr lang="en-GB" sz="1200" b="0" i="0" kern="1200" dirty="0" smtClean="0">
                <a:solidFill>
                  <a:schemeClr val="tx1"/>
                </a:solidFill>
                <a:effectLst/>
                <a:latin typeface="+mn-lt"/>
                <a:ea typeface="+mn-ea"/>
                <a:cs typeface="+mn-cs"/>
              </a:rPr>
              <a:t> one module modifies local data values or instructions in another module. (can happen in assembly language)</a:t>
            </a:r>
          </a:p>
          <a:p>
            <a:r>
              <a:rPr lang="en-GB" sz="1200" b="0" i="0" kern="1200" dirty="0" smtClean="0">
                <a:solidFill>
                  <a:schemeClr val="tx1"/>
                </a:solidFill>
                <a:effectLst/>
                <a:latin typeface="+mn-lt"/>
                <a:ea typeface="+mn-ea"/>
                <a:cs typeface="+mn-cs"/>
              </a:rPr>
              <a:t>if one refers to local data in another module.</a:t>
            </a:r>
          </a:p>
          <a:p>
            <a:r>
              <a:rPr lang="en-GB" sz="1200" b="0" i="0" kern="1200" dirty="0" smtClean="0">
                <a:solidFill>
                  <a:schemeClr val="tx1"/>
                </a:solidFill>
                <a:effectLst/>
                <a:latin typeface="+mn-lt"/>
                <a:ea typeface="+mn-ea"/>
                <a:cs typeface="+mn-cs"/>
              </a:rPr>
              <a:t>if one branches into a local label of another.</a:t>
            </a:r>
          </a:p>
          <a:p>
            <a:r>
              <a:rPr lang="en-GB" sz="1200" b="0" i="0" kern="1200" dirty="0" smtClean="0">
                <a:solidFill>
                  <a:schemeClr val="tx1"/>
                </a:solidFill>
                <a:effectLst/>
                <a:latin typeface="+mn-lt"/>
                <a:ea typeface="+mn-ea"/>
                <a:cs typeface="+mn-cs"/>
              </a:rPr>
              <a:t>Common coupling: access to global </a:t>
            </a:r>
            <a:r>
              <a:rPr lang="en-GB" sz="1200" b="0" i="0" kern="1200" dirty="0" err="1" smtClean="0">
                <a:solidFill>
                  <a:schemeClr val="tx1"/>
                </a:solidFill>
                <a:effectLst/>
                <a:latin typeface="+mn-lt"/>
                <a:ea typeface="+mn-ea"/>
                <a:cs typeface="+mn-cs"/>
              </a:rPr>
              <a:t>data.modules</a:t>
            </a:r>
            <a:r>
              <a:rPr lang="en-GB" sz="1200" b="0" i="0" kern="1200" dirty="0" smtClean="0">
                <a:solidFill>
                  <a:schemeClr val="tx1"/>
                </a:solidFill>
                <a:effectLst/>
                <a:latin typeface="+mn-lt"/>
                <a:ea typeface="+mn-ea"/>
                <a:cs typeface="+mn-cs"/>
              </a:rPr>
              <a:t> bound together by global data structures.</a:t>
            </a:r>
          </a:p>
          <a:p>
            <a:r>
              <a:rPr lang="en-GB" sz="1200" b="0" i="0" kern="1200" dirty="0" smtClean="0">
                <a:solidFill>
                  <a:schemeClr val="tx1"/>
                </a:solidFill>
                <a:effectLst/>
                <a:latin typeface="+mn-lt"/>
                <a:ea typeface="+mn-ea"/>
                <a:cs typeface="+mn-cs"/>
              </a:rPr>
              <a:t>Control coupling: passing control flags (as parameters or </a:t>
            </a:r>
            <a:r>
              <a:rPr lang="en-GB" sz="1200" b="0" i="0" kern="1200" dirty="0" err="1" smtClean="0">
                <a:solidFill>
                  <a:schemeClr val="tx1"/>
                </a:solidFill>
                <a:effectLst/>
                <a:latin typeface="+mn-lt"/>
                <a:ea typeface="+mn-ea"/>
                <a:cs typeface="+mn-cs"/>
              </a:rPr>
              <a:t>globals</a:t>
            </a:r>
            <a:r>
              <a:rPr lang="en-GB" sz="1200" b="0" i="0" kern="1200" dirty="0" smtClean="0">
                <a:solidFill>
                  <a:schemeClr val="tx1"/>
                </a:solidFill>
                <a:effectLst/>
                <a:latin typeface="+mn-lt"/>
                <a:ea typeface="+mn-ea"/>
                <a:cs typeface="+mn-cs"/>
              </a:rPr>
              <a:t>) so that one module controls the sequence of processing steps in another module.</a:t>
            </a:r>
          </a:p>
          <a:p>
            <a:r>
              <a:rPr lang="en-GB" sz="1200" b="0" i="0" kern="1200" dirty="0" smtClean="0">
                <a:solidFill>
                  <a:schemeClr val="tx1"/>
                </a:solidFill>
                <a:effectLst/>
                <a:latin typeface="+mn-lt"/>
                <a:ea typeface="+mn-ea"/>
                <a:cs typeface="+mn-cs"/>
              </a:rPr>
              <a:t>Stamp coupling: similar to common coupling except that global variables are shared selectively among routines that require the data. E.g., packages in Ada. More desirable than common coupling because fewer modules will have to be modified if a shared data structure is modified. Pass entire data structure but need only parts of it.</a:t>
            </a:r>
          </a:p>
          <a:p>
            <a:r>
              <a:rPr lang="en-GB" sz="1200" b="0" i="0" kern="1200" dirty="0" smtClean="0">
                <a:solidFill>
                  <a:schemeClr val="tx1"/>
                </a:solidFill>
                <a:effectLst/>
                <a:latin typeface="+mn-lt"/>
                <a:ea typeface="+mn-ea"/>
                <a:cs typeface="+mn-cs"/>
              </a:rPr>
              <a:t>Data coupling: use of parameter lists to pass data items between routines.</a:t>
            </a:r>
          </a:p>
          <a:p>
            <a:r>
              <a:rPr lang="en-GB" sz="1200" b="1" i="0" kern="1200" dirty="0" smtClean="0">
                <a:solidFill>
                  <a:schemeClr val="tx1"/>
                </a:solidFill>
                <a:effectLst/>
                <a:latin typeface="+mn-lt"/>
                <a:ea typeface="+mn-ea"/>
                <a:cs typeface="+mn-cs"/>
              </a:rPr>
              <a:t>COHESION</a:t>
            </a:r>
          </a:p>
          <a:p>
            <a:r>
              <a:rPr lang="en-GB" sz="1200" b="0" i="0" kern="1200" dirty="0" smtClean="0">
                <a:solidFill>
                  <a:schemeClr val="tx1"/>
                </a:solidFill>
                <a:effectLst/>
                <a:latin typeface="+mn-lt"/>
                <a:ea typeface="+mn-ea"/>
                <a:cs typeface="+mn-cs"/>
              </a:rPr>
              <a:t>Measure of how well module fits </a:t>
            </a:r>
            <a:r>
              <a:rPr lang="en-GB" sz="1200" b="0" i="0" kern="1200" dirty="0" err="1" smtClean="0">
                <a:solidFill>
                  <a:schemeClr val="tx1"/>
                </a:solidFill>
                <a:effectLst/>
                <a:latin typeface="+mn-lt"/>
                <a:ea typeface="+mn-ea"/>
                <a:cs typeface="+mn-cs"/>
              </a:rPr>
              <a:t>together.A</a:t>
            </a:r>
            <a:r>
              <a:rPr lang="en-GB" sz="1200" b="0" i="0" kern="1200" dirty="0" smtClean="0">
                <a:solidFill>
                  <a:schemeClr val="tx1"/>
                </a:solidFill>
                <a:effectLst/>
                <a:latin typeface="+mn-lt"/>
                <a:ea typeface="+mn-ea"/>
                <a:cs typeface="+mn-cs"/>
              </a:rPr>
              <a:t> component should implement a single logical function or single logical entity. All the parts should contribute to the implementation.</a:t>
            </a:r>
          </a:p>
          <a:p>
            <a:r>
              <a:rPr lang="en-GB" sz="1200" b="0" i="0" kern="1200" dirty="0" smtClean="0">
                <a:solidFill>
                  <a:schemeClr val="tx1"/>
                </a:solidFill>
                <a:effectLst/>
                <a:latin typeface="+mn-lt"/>
                <a:ea typeface="+mn-ea"/>
                <a:cs typeface="+mn-cs"/>
              </a:rPr>
              <a:t>Many levels of cohesion:</a:t>
            </a:r>
          </a:p>
          <a:p>
            <a:r>
              <a:rPr lang="en-GB" sz="1200" b="0" i="0" kern="1200" dirty="0" smtClean="0">
                <a:solidFill>
                  <a:schemeClr val="tx1"/>
                </a:solidFill>
                <a:effectLst/>
                <a:latin typeface="+mn-lt"/>
                <a:ea typeface="+mn-ea"/>
                <a:cs typeface="+mn-cs"/>
              </a:rPr>
              <a:t>Coincidental cohesion: the parts of a component are not related but simply bundled into a single </a:t>
            </a:r>
            <a:r>
              <a:rPr lang="en-GB" sz="1200" b="0" i="0" kern="1200" dirty="0" err="1" smtClean="0">
                <a:solidFill>
                  <a:schemeClr val="tx1"/>
                </a:solidFill>
                <a:effectLst/>
                <a:latin typeface="+mn-lt"/>
                <a:ea typeface="+mn-ea"/>
                <a:cs typeface="+mn-cs"/>
              </a:rPr>
              <a:t>component.harder</a:t>
            </a:r>
            <a:r>
              <a:rPr lang="en-GB" sz="1200" b="0" i="0" kern="1200" dirty="0" smtClean="0">
                <a:solidFill>
                  <a:schemeClr val="tx1"/>
                </a:solidFill>
                <a:effectLst/>
                <a:latin typeface="+mn-lt"/>
                <a:ea typeface="+mn-ea"/>
                <a:cs typeface="+mn-cs"/>
              </a:rPr>
              <a:t> to understand and not reusable.</a:t>
            </a:r>
          </a:p>
          <a:p>
            <a:r>
              <a:rPr lang="en-GB" sz="1200" b="0" i="0" kern="1200" dirty="0" smtClean="0">
                <a:solidFill>
                  <a:schemeClr val="tx1"/>
                </a:solidFill>
                <a:effectLst/>
                <a:latin typeface="+mn-lt"/>
                <a:ea typeface="+mn-ea"/>
                <a:cs typeface="+mn-cs"/>
              </a:rPr>
              <a:t>Logical association: similar functions such as input, error handling, etc. put together. Functions fall in same logical class. May pass a flag to determine which ones </a:t>
            </a:r>
            <a:r>
              <a:rPr lang="en-GB" sz="1200" b="0" i="0" kern="1200" dirty="0" err="1" smtClean="0">
                <a:solidFill>
                  <a:schemeClr val="tx1"/>
                </a:solidFill>
                <a:effectLst/>
                <a:latin typeface="+mn-lt"/>
                <a:ea typeface="+mn-ea"/>
                <a:cs typeface="+mn-cs"/>
              </a:rPr>
              <a:t>executed.interface</a:t>
            </a:r>
            <a:r>
              <a:rPr lang="en-GB" sz="1200" b="0" i="0" kern="1200" dirty="0" smtClean="0">
                <a:solidFill>
                  <a:schemeClr val="tx1"/>
                </a:solidFill>
                <a:effectLst/>
                <a:latin typeface="+mn-lt"/>
                <a:ea typeface="+mn-ea"/>
                <a:cs typeface="+mn-cs"/>
              </a:rPr>
              <a:t> difficult to understand. Code for more than one function may be intertwined, leading to severe maintenance problems. Difficult to reuse</a:t>
            </a:r>
          </a:p>
          <a:p>
            <a:r>
              <a:rPr lang="en-GB" sz="1200" b="0" i="0" kern="1200" dirty="0" smtClean="0">
                <a:solidFill>
                  <a:schemeClr val="tx1"/>
                </a:solidFill>
                <a:effectLst/>
                <a:latin typeface="+mn-lt"/>
                <a:ea typeface="+mn-ea"/>
                <a:cs typeface="+mn-cs"/>
              </a:rPr>
              <a:t>Temporal cohesion: all of statements activated at a single time, such as start up or shut down, are brought together. Initialization, clean </a:t>
            </a:r>
            <a:r>
              <a:rPr lang="en-GB" sz="1200" b="0" i="0" kern="1200" dirty="0" err="1" smtClean="0">
                <a:solidFill>
                  <a:schemeClr val="tx1"/>
                </a:solidFill>
                <a:effectLst/>
                <a:latin typeface="+mn-lt"/>
                <a:ea typeface="+mn-ea"/>
                <a:cs typeface="+mn-cs"/>
              </a:rPr>
              <a:t>up.Functions</a:t>
            </a:r>
            <a:r>
              <a:rPr lang="en-GB" sz="1200" b="0" i="0" kern="1200" dirty="0" smtClean="0">
                <a:solidFill>
                  <a:schemeClr val="tx1"/>
                </a:solidFill>
                <a:effectLst/>
                <a:latin typeface="+mn-lt"/>
                <a:ea typeface="+mn-ea"/>
                <a:cs typeface="+mn-cs"/>
              </a:rPr>
              <a:t> weakly related to one another, but more strongly related to functions in other modules so may need to change lots of modules when do maintenance.</a:t>
            </a:r>
          </a:p>
          <a:p>
            <a:r>
              <a:rPr lang="en-GB" sz="1200" b="0" i="0" kern="1200" dirty="0" smtClean="0">
                <a:solidFill>
                  <a:schemeClr val="tx1"/>
                </a:solidFill>
                <a:effectLst/>
                <a:latin typeface="+mn-lt"/>
                <a:ea typeface="+mn-ea"/>
                <a:cs typeface="+mn-cs"/>
              </a:rPr>
              <a:t>Procedural cohesion: a single control sequence, e.g., a loop or sequence of decision statements. Often cuts across functional lines. May contain only part of a complete function or parts of several </a:t>
            </a:r>
            <a:r>
              <a:rPr lang="en-GB" sz="1200" b="0" i="0" kern="1200" dirty="0" err="1" smtClean="0">
                <a:solidFill>
                  <a:schemeClr val="tx1"/>
                </a:solidFill>
                <a:effectLst/>
                <a:latin typeface="+mn-lt"/>
                <a:ea typeface="+mn-ea"/>
                <a:cs typeface="+mn-cs"/>
              </a:rPr>
              <a:t>functions.Functions</a:t>
            </a:r>
            <a:r>
              <a:rPr lang="en-GB" sz="1200" b="0" i="0" kern="1200" dirty="0" smtClean="0">
                <a:solidFill>
                  <a:schemeClr val="tx1"/>
                </a:solidFill>
                <a:effectLst/>
                <a:latin typeface="+mn-lt"/>
                <a:ea typeface="+mn-ea"/>
                <a:cs typeface="+mn-cs"/>
              </a:rPr>
              <a:t> still weakly connected, and again unlikely to be reusable in another product.</a:t>
            </a:r>
          </a:p>
          <a:p>
            <a:r>
              <a:rPr lang="en-GB" sz="1200" b="0" i="0" kern="1200" dirty="0" smtClean="0">
                <a:solidFill>
                  <a:schemeClr val="tx1"/>
                </a:solidFill>
                <a:effectLst/>
                <a:latin typeface="+mn-lt"/>
                <a:ea typeface="+mn-ea"/>
                <a:cs typeface="+mn-cs"/>
              </a:rPr>
              <a:t>Communicational cohesion: operate on same input data or produce same output data. May be performing more than one function. Generally acceptable if alternate structures with higher cohesion cannot be easily </a:t>
            </a:r>
            <a:r>
              <a:rPr lang="en-GB" sz="1200" b="0" i="0" kern="1200" dirty="0" err="1" smtClean="0">
                <a:solidFill>
                  <a:schemeClr val="tx1"/>
                </a:solidFill>
                <a:effectLst/>
                <a:latin typeface="+mn-lt"/>
                <a:ea typeface="+mn-ea"/>
                <a:cs typeface="+mn-cs"/>
              </a:rPr>
              <a:t>identified.still</a:t>
            </a:r>
            <a:r>
              <a:rPr lang="en-GB" sz="1200" b="0" i="0" kern="1200" dirty="0" smtClean="0">
                <a:solidFill>
                  <a:schemeClr val="tx1"/>
                </a:solidFill>
                <a:effectLst/>
                <a:latin typeface="+mn-lt"/>
                <a:ea typeface="+mn-ea"/>
                <a:cs typeface="+mn-cs"/>
              </a:rPr>
              <a:t> problems with reusability.</a:t>
            </a:r>
          </a:p>
          <a:p>
            <a:r>
              <a:rPr lang="en-GB" sz="1200" b="0" i="0" kern="1200" dirty="0" smtClean="0">
                <a:solidFill>
                  <a:schemeClr val="tx1"/>
                </a:solidFill>
                <a:effectLst/>
                <a:latin typeface="+mn-lt"/>
                <a:ea typeface="+mn-ea"/>
                <a:cs typeface="+mn-cs"/>
              </a:rPr>
              <a:t>Sequential cohesion: output from one part serves as input for another part. May contain several functions or parts of different functions.</a:t>
            </a:r>
          </a:p>
          <a:p>
            <a:r>
              <a:rPr lang="en-GB" sz="1200" b="0" i="0" kern="1200" dirty="0" smtClean="0">
                <a:solidFill>
                  <a:schemeClr val="tx1"/>
                </a:solidFill>
                <a:effectLst/>
                <a:latin typeface="+mn-lt"/>
                <a:ea typeface="+mn-ea"/>
                <a:cs typeface="+mn-cs"/>
              </a:rPr>
              <a:t>Informational cohesion: performs a number of functions, each with its own entry point, with independent code for each function, all performed on same data structure. Different than logical cohesion because functions not intertwined.</a:t>
            </a:r>
          </a:p>
          <a:p>
            <a:r>
              <a:rPr lang="en-GB" sz="1200" b="0" i="0" kern="1200" dirty="0" smtClean="0">
                <a:solidFill>
                  <a:schemeClr val="tx1"/>
                </a:solidFill>
                <a:effectLst/>
                <a:latin typeface="+mn-lt"/>
                <a:ea typeface="+mn-ea"/>
                <a:cs typeface="+mn-cs"/>
              </a:rPr>
              <a:t>Functional cohesion: each part necessary for execution of a single function. e.g., compute square root or sort the </a:t>
            </a:r>
            <a:r>
              <a:rPr lang="en-GB" sz="1200" b="0" i="0" kern="1200" dirty="0" err="1" smtClean="0">
                <a:solidFill>
                  <a:schemeClr val="tx1"/>
                </a:solidFill>
                <a:effectLst/>
                <a:latin typeface="+mn-lt"/>
                <a:ea typeface="+mn-ea"/>
                <a:cs typeface="+mn-cs"/>
              </a:rPr>
              <a:t>array.Usually</a:t>
            </a:r>
            <a:r>
              <a:rPr lang="en-GB" sz="1200" b="0" i="0" kern="1200" dirty="0" smtClean="0">
                <a:solidFill>
                  <a:schemeClr val="tx1"/>
                </a:solidFill>
                <a:effectLst/>
                <a:latin typeface="+mn-lt"/>
                <a:ea typeface="+mn-ea"/>
                <a:cs typeface="+mn-cs"/>
              </a:rPr>
              <a:t> reusable in other contexts. Maintenance easier.</a:t>
            </a:r>
          </a:p>
          <a:p>
            <a:r>
              <a:rPr lang="en-GB" sz="1200" b="0" i="0" kern="1200" dirty="0" smtClean="0">
                <a:solidFill>
                  <a:schemeClr val="tx1"/>
                </a:solidFill>
                <a:effectLst/>
                <a:latin typeface="+mn-lt"/>
                <a:ea typeface="+mn-ea"/>
                <a:cs typeface="+mn-cs"/>
              </a:rPr>
              <a:t>Type cohesion: modules that support a data </a:t>
            </a:r>
            <a:r>
              <a:rPr lang="en-GB" sz="1200" b="0" i="0" kern="1200" dirty="0" err="1" smtClean="0">
                <a:solidFill>
                  <a:schemeClr val="tx1"/>
                </a:solidFill>
                <a:effectLst/>
                <a:latin typeface="+mn-lt"/>
                <a:ea typeface="+mn-ea"/>
                <a:cs typeface="+mn-cs"/>
              </a:rPr>
              <a:t>abstraction.Not</a:t>
            </a:r>
            <a:r>
              <a:rPr lang="en-GB" sz="1200" b="0" i="0" kern="1200" dirty="0" smtClean="0">
                <a:solidFill>
                  <a:schemeClr val="tx1"/>
                </a:solidFill>
                <a:effectLst/>
                <a:latin typeface="+mn-lt"/>
                <a:ea typeface="+mn-ea"/>
                <a:cs typeface="+mn-cs"/>
              </a:rPr>
              <a:t> strictly a linear scale. Functional much stronger than rest while first two much weaker than others. Often many levels may be applicable when considering two elements of a module. Cohesion of module considered as highest level of cohesion that is applicable to all elements in the module.</a:t>
            </a:r>
          </a:p>
          <a:p>
            <a:r>
              <a:rPr lang="en-GB" sz="1200" b="0" i="1" kern="1200" dirty="0" smtClean="0">
                <a:solidFill>
                  <a:schemeClr val="tx1"/>
                </a:solidFill>
                <a:effectLst/>
                <a:latin typeface="+mn-lt"/>
                <a:ea typeface="+mn-ea"/>
                <a:cs typeface="+mn-cs"/>
                <a:hlinkClick r:id="rId3"/>
              </a:rPr>
              <a:t>Adam Carlson</a:t>
            </a:r>
            <a:endParaRPr lang="en-GB" sz="1200" b="0" i="1" kern="1200" dirty="0" smtClean="0">
              <a:solidFill>
                <a:schemeClr val="tx1"/>
              </a:solidFill>
              <a:effectLst/>
              <a:latin typeface="+mn-lt"/>
              <a:ea typeface="+mn-ea"/>
              <a:cs typeface="+mn-cs"/>
            </a:endParaRPr>
          </a:p>
          <a:p>
            <a:r>
              <a:rPr lang="en-GB" dirty="0" smtClean="0">
                <a:hlinkClick r:id="rId3"/>
              </a:rPr>
              <a:t>http://courses.cs.washington.edu/courses/cse403/96sp/coupling-cohesion.html</a:t>
            </a:r>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16</a:t>
            </a:fld>
            <a:endParaRPr lang="en-GB"/>
          </a:p>
        </p:txBody>
      </p:sp>
    </p:spTree>
    <p:extLst>
      <p:ext uri="{BB962C8B-B14F-4D97-AF65-F5344CB8AC3E}">
        <p14:creationId xmlns:p14="http://schemas.microsoft.com/office/powerpoint/2010/main" val="1125280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dt" sz="quarter" idx="1"/>
          </p:nvPr>
        </p:nvSpPr>
        <p:spPr>
          <a:noFill/>
        </p:spPr>
        <p:txBody>
          <a:bodyPr/>
          <a:lstStyle/>
          <a:p>
            <a:fld id="{0EE2D575-8253-4E97-993E-0ECE75530862}" type="datetime1">
              <a:rPr lang="en-US"/>
              <a:pPr/>
              <a:t>9/13/16</a:t>
            </a:fld>
            <a:endParaRPr lang="en-US"/>
          </a:p>
        </p:txBody>
      </p:sp>
      <p:sp>
        <p:nvSpPr>
          <p:cNvPr id="41987" name="Rectangle 6"/>
          <p:cNvSpPr>
            <a:spLocks noGrp="1" noChangeArrowheads="1"/>
          </p:cNvSpPr>
          <p:nvPr>
            <p:ph type="ftr" sz="quarter" idx="4"/>
          </p:nvPr>
        </p:nvSpPr>
        <p:spPr>
          <a:noFill/>
        </p:spPr>
        <p:txBody>
          <a:bodyPr/>
          <a:lstStyle/>
          <a:p>
            <a:r>
              <a:rPr lang="en-US" smtClean="0"/>
              <a:t>Department of Computer Science</a:t>
            </a:r>
          </a:p>
        </p:txBody>
      </p:sp>
      <p:sp>
        <p:nvSpPr>
          <p:cNvPr id="41988" name="Rectangle 7"/>
          <p:cNvSpPr>
            <a:spLocks noGrp="1" noChangeArrowheads="1"/>
          </p:cNvSpPr>
          <p:nvPr>
            <p:ph type="sldNum" sz="quarter" idx="5"/>
          </p:nvPr>
        </p:nvSpPr>
        <p:spPr>
          <a:noFill/>
        </p:spPr>
        <p:txBody>
          <a:bodyPr/>
          <a:lstStyle/>
          <a:p>
            <a:fld id="{F93E7CAD-2CE7-42B6-84FE-122F69424FDB}" type="slidenum">
              <a:rPr lang="en-US"/>
              <a:pPr/>
              <a:t>18</a:t>
            </a:fld>
            <a:endParaRPr lang="en-US"/>
          </a:p>
        </p:txBody>
      </p:sp>
      <p:sp>
        <p:nvSpPr>
          <p:cNvPr id="41989" name="Rectangle 2"/>
          <p:cNvSpPr>
            <a:spLocks noGrp="1" noRot="1" noChangeAspect="1" noChangeArrowheads="1" noTextEdit="1"/>
          </p:cNvSpPr>
          <p:nvPr>
            <p:ph type="sldImg"/>
          </p:nvPr>
        </p:nvSpPr>
        <p:spPr>
          <a:xfrm>
            <a:off x="1150938" y="701675"/>
            <a:ext cx="4592637" cy="3444875"/>
          </a:xfrm>
          <a:ln/>
        </p:spPr>
      </p:sp>
      <p:sp>
        <p:nvSpPr>
          <p:cNvPr id="41990" name="Rectangle 3"/>
          <p:cNvSpPr>
            <a:spLocks noGrp="1" noChangeArrowheads="1"/>
          </p:cNvSpPr>
          <p:nvPr>
            <p:ph type="body" idx="1"/>
          </p:nvPr>
        </p:nvSpPr>
        <p:spPr>
          <a:xfrm>
            <a:off x="930861" y="4357123"/>
            <a:ext cx="5033085" cy="4077711"/>
          </a:xfrm>
          <a:noFill/>
          <a:ln/>
        </p:spPr>
        <p:txBody>
          <a:bodyPr wrap="square" lIns="84670" tIns="42334" rIns="84670" bIns="42334" anchor="t"/>
          <a:lstStyle/>
          <a:p>
            <a:r>
              <a:rPr lang="en-US" smtClean="0"/>
              <a:t>Encapsulation also enables a class to be highly cohesive i.e. their purpose is very clear. Put another way, the class does one thing, only one thing, and it does that only one thing well. On the other hand, classes that show low cohesion are uncertain of their purpose.</a:t>
            </a:r>
          </a:p>
          <a:p>
            <a:r>
              <a:rPr lang="en-US" smtClean="0"/>
              <a:t>Highly cohesive classes have clearly defined relationships with other classes, and collaborate in clear ways. With a clear interface encapsulating behaviour, such classes are said to be loosely coupled. With loosely coupled classes, a change to one class is often encapsulated to that class, preventing knock-on changes to related classes.</a:t>
            </a:r>
          </a:p>
          <a:p>
            <a:r>
              <a:rPr lang="en-US" smtClean="0"/>
              <a:t>Classes of low cohesion have complex and confused relationships with other classes, and collaborate in complex ways. Without a clear interface to encapsulate behaviour, such classes are said to be tightly coupled. Within models of tightly coupled classes, a change to one class often has knock-on effects on many other related classes. </a:t>
            </a:r>
          </a:p>
          <a:p>
            <a:r>
              <a:rPr lang="en-US" smtClean="0"/>
              <a:t>Strong coupling results in complex models that are difficult to understand and maintain, and so should be avoided if possible. </a:t>
            </a:r>
          </a:p>
          <a:p>
            <a:r>
              <a:rPr lang="en-US" smtClean="0"/>
              <a:t>Encapsulation enables cohesive classes of loose coupling, which lead to models that are easier to understand and maintain, and yet robust and flexible to change.</a:t>
            </a:r>
          </a:p>
        </p:txBody>
      </p:sp>
    </p:spTree>
    <p:extLst>
      <p:ext uri="{BB962C8B-B14F-4D97-AF65-F5344CB8AC3E}">
        <p14:creationId xmlns:p14="http://schemas.microsoft.com/office/powerpoint/2010/main" val="332168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F9A0306-9474-4BD2-A377-4495C464C9C9}" type="datetime1">
              <a:rPr lang="en-US" smtClean="0"/>
              <a:t>9/13/16</a:t>
            </a:fld>
            <a:endParaRPr lang="en-US"/>
          </a:p>
        </p:txBody>
      </p:sp>
      <p:sp>
        <p:nvSpPr>
          <p:cNvPr id="17" name="Footer Placeholder 16"/>
          <p:cNvSpPr>
            <a:spLocks noGrp="1"/>
          </p:cNvSpPr>
          <p:nvPr>
            <p:ph type="ftr" sz="quarter" idx="11"/>
          </p:nvPr>
        </p:nvSpPr>
        <p:spPr/>
        <p:txBody>
          <a:bodyPr/>
          <a:lstStyle/>
          <a:p>
            <a:r>
              <a:rPr lang="en-US" smtClean="0"/>
              <a:t>UFCFB6-30-2 OOSD</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5C087C-976B-4753-90B2-B6B3955AA1DD}" type="datetime1">
              <a:rPr lang="en-US" smtClean="0"/>
              <a:t>9/13/16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20AD9E-E599-4967-82B3-79AAA08F8DDC}" type="datetime1">
              <a:rPr lang="en-US" smtClean="0"/>
              <a:t>9/13/16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7C817F7-E4CE-4389-8F48-FB3FF22DC1EA}" type="datetime1">
              <a:rPr lang="en-US" smtClean="0"/>
              <a:t>9/13/16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6DC19C3-044B-4A64-8339-B6E87F74519D}" type="datetime1">
              <a:rPr lang="en-US" smtClean="0"/>
              <a:t>9/13/16</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UFCFB6-30-2 OOSD</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2AF3618-ED6E-42A4-936A-F01B2BDB2B80}" type="datetime1">
              <a:rPr lang="en-US" smtClean="0"/>
              <a:t>9/13/16</a:t>
            </a:fld>
            <a:endParaRPr lang="en-US"/>
          </a:p>
        </p:txBody>
      </p:sp>
      <p:sp>
        <p:nvSpPr>
          <p:cNvPr id="6" name="Footer Placeholder 5"/>
          <p:cNvSpPr>
            <a:spLocks noGrp="1"/>
          </p:cNvSpPr>
          <p:nvPr>
            <p:ph type="ftr" sz="quarter" idx="11"/>
          </p:nvPr>
        </p:nvSpPr>
        <p:spPr/>
        <p:txBody>
          <a:bodyPr/>
          <a:lstStyle/>
          <a:p>
            <a:r>
              <a:rPr lang="en-US" smtClean="0"/>
              <a:t>UFCFB6-30-2 OOSD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0FA1D26-EF7F-4036-BC90-D2C8DC479E21}" type="datetime1">
              <a:rPr lang="en-US" smtClean="0"/>
              <a:t>9/13/16</a:t>
            </a:fld>
            <a:endParaRPr lang="en-US"/>
          </a:p>
        </p:txBody>
      </p:sp>
      <p:sp>
        <p:nvSpPr>
          <p:cNvPr id="8" name="Footer Placeholder 7"/>
          <p:cNvSpPr>
            <a:spLocks noGrp="1"/>
          </p:cNvSpPr>
          <p:nvPr>
            <p:ph type="ftr" sz="quarter" idx="11"/>
          </p:nvPr>
        </p:nvSpPr>
        <p:spPr/>
        <p:txBody>
          <a:bodyPr/>
          <a:lstStyle/>
          <a:p>
            <a:r>
              <a:rPr lang="en-US" smtClean="0"/>
              <a:t>UFCFB6-30-2 OOSD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5708C2F-4ECD-4619-9024-3F20915A1812}" type="datetime1">
              <a:rPr lang="en-US" smtClean="0"/>
              <a:t>9/13/16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A2A53-C3FA-4662-BBA7-72365A232828}" type="datetime1">
              <a:rPr lang="en-US" smtClean="0"/>
              <a:t>9/13/16</a:t>
            </a:fld>
            <a:endParaRPr lang="en-US"/>
          </a:p>
        </p:txBody>
      </p:sp>
      <p:sp>
        <p:nvSpPr>
          <p:cNvPr id="3" name="Footer Placeholder 2"/>
          <p:cNvSpPr>
            <a:spLocks noGrp="1"/>
          </p:cNvSpPr>
          <p:nvPr>
            <p:ph type="ftr" sz="quarter" idx="11"/>
          </p:nvPr>
        </p:nvSpPr>
        <p:spPr/>
        <p:txBody>
          <a:bodyPr/>
          <a:lstStyle/>
          <a:p>
            <a:r>
              <a:rPr lang="en-US" smtClean="0"/>
              <a:t>UFCFB6-30-2 OOSD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9EA8785-1611-4B14-8A30-0DE045F1F9AC}" type="datetime1">
              <a:rPr lang="en-US" smtClean="0"/>
              <a:t>9/13/16</a:t>
            </a:fld>
            <a:endParaRPr lang="en-US"/>
          </a:p>
        </p:txBody>
      </p:sp>
      <p:sp>
        <p:nvSpPr>
          <p:cNvPr id="6" name="Footer Placeholder 5"/>
          <p:cNvSpPr>
            <a:spLocks noGrp="1"/>
          </p:cNvSpPr>
          <p:nvPr>
            <p:ph type="ftr" sz="quarter" idx="11"/>
          </p:nvPr>
        </p:nvSpPr>
        <p:spPr/>
        <p:txBody>
          <a:bodyPr/>
          <a:lstStyle/>
          <a:p>
            <a:r>
              <a:rPr lang="en-US" smtClean="0"/>
              <a:t>UFCFB6-30-2 OOSD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CF30C34-6E72-4CA1-9EE9-CBA0B6454BF2}" type="datetime1">
              <a:rPr lang="en-US" smtClean="0"/>
              <a:t>9/13/16</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UFCFB6-30-2 OOSD</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699EFF1-130E-4631-B457-EDCB6F8975C2}" type="datetime1">
              <a:rPr lang="en-US" smtClean="0"/>
              <a:t>9/13/16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UFCFB6-30-2 OOSD</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oftware.ac.uk/resources/guides/developing-maintainable-softwa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andards.ieee.org/reading/ieee/std_public/description/se/610.12-1990_desc.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62500" lnSpcReduction="20000"/>
          </a:bodyPr>
          <a:lstStyle/>
          <a:p>
            <a:endParaRPr lang="en-GB" sz="3900" b="1" dirty="0" smtClean="0"/>
          </a:p>
          <a:p>
            <a:r>
              <a:rPr lang="en-GB" sz="3900" b="1" dirty="0" smtClean="0"/>
              <a:t>Unit 7 Design Criteria</a:t>
            </a:r>
          </a:p>
          <a:p>
            <a:endParaRPr lang="en-GB" dirty="0"/>
          </a:p>
          <a:p>
            <a:r>
              <a:rPr lang="en-GB" dirty="0" smtClean="0"/>
              <a:t>Benedict R. </a:t>
            </a:r>
            <a:r>
              <a:rPr lang="en-GB" smtClean="0"/>
              <a:t>Gaster</a:t>
            </a:r>
            <a:endParaRPr lang="en-GB" dirty="0"/>
          </a:p>
          <a:p>
            <a:r>
              <a:rPr lang="en-GB" dirty="0" smtClean="0"/>
              <a:t>2014-15</a:t>
            </a:r>
            <a:endParaRPr lang="en-GB" dirty="0"/>
          </a:p>
        </p:txBody>
      </p:sp>
      <p:sp>
        <p:nvSpPr>
          <p:cNvPr id="4" name="Date Placeholder 3"/>
          <p:cNvSpPr>
            <a:spLocks noGrp="1"/>
          </p:cNvSpPr>
          <p:nvPr>
            <p:ph type="dt" sz="half" idx="10"/>
          </p:nvPr>
        </p:nvSpPr>
        <p:spPr/>
        <p:txBody>
          <a:bodyPr/>
          <a:lstStyle/>
          <a:p>
            <a:fld id="{5A139D84-CF16-4ACB-A8F0-5F080DF8FDB2}" type="datetime1">
              <a:rPr lang="en-US" smtClean="0"/>
              <a:t>9/13/16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2" name="Title 1"/>
          <p:cNvSpPr>
            <a:spLocks noGrp="1"/>
          </p:cNvSpPr>
          <p:nvPr>
            <p:ph type="ctrTitle"/>
          </p:nvPr>
        </p:nvSpPr>
        <p:spPr/>
        <p:txBody>
          <a:bodyPr/>
          <a:lstStyle/>
          <a:p>
            <a:r>
              <a:rPr lang="en-GB" dirty="0" smtClean="0"/>
              <a:t>UFCFB6-30-2 Object-oriented Software Development</a:t>
            </a:r>
            <a:endParaRPr lang="en-GB" dirty="0"/>
          </a:p>
        </p:txBody>
      </p:sp>
    </p:spTree>
    <p:extLst>
      <p:ext uri="{BB962C8B-B14F-4D97-AF65-F5344CB8AC3E}">
        <p14:creationId xmlns:p14="http://schemas.microsoft.com/office/powerpoint/2010/main" val="3033548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914399" y="1600200"/>
            <a:ext cx="7880839" cy="4408489"/>
          </a:xfrm>
          <a:noFill/>
        </p:spPr>
        <p:txBody>
          <a:bodyPr>
            <a:normAutofit/>
          </a:bodyPr>
          <a:lstStyle/>
          <a:p>
            <a:r>
              <a:rPr lang="en-GB" dirty="0" smtClean="0"/>
              <a:t>A design is adaptable if:</a:t>
            </a:r>
          </a:p>
          <a:p>
            <a:pPr lvl="1">
              <a:buFont typeface="Wingdings" pitchFamily="2" charset="2"/>
              <a:buChar char="§"/>
            </a:pPr>
            <a:r>
              <a:rPr lang="en-GB" dirty="0" smtClean="0"/>
              <a:t>Its components are loosely coupled</a:t>
            </a:r>
          </a:p>
          <a:p>
            <a:pPr lvl="1">
              <a:buFont typeface="Wingdings" pitchFamily="2" charset="2"/>
              <a:buChar char="§"/>
            </a:pPr>
            <a:r>
              <a:rPr lang="en-GB" dirty="0" smtClean="0"/>
              <a:t>It is well-documented and the documentation is up to date</a:t>
            </a:r>
          </a:p>
          <a:p>
            <a:pPr lvl="1">
              <a:buFont typeface="Wingdings" pitchFamily="2" charset="2"/>
              <a:buChar char="§"/>
            </a:pPr>
            <a:r>
              <a:rPr lang="en-GB" dirty="0" smtClean="0"/>
              <a:t>There is an obvious correspondence between design levels (design visibility)</a:t>
            </a:r>
          </a:p>
          <a:p>
            <a:pPr lvl="1">
              <a:buFont typeface="Wingdings" pitchFamily="2" charset="2"/>
              <a:buChar char="§"/>
            </a:pPr>
            <a:r>
              <a:rPr lang="en-GB" dirty="0" smtClean="0"/>
              <a:t>Each component is a self-contained entity (highly cohesive)</a:t>
            </a:r>
          </a:p>
        </p:txBody>
      </p:sp>
      <p:sp>
        <p:nvSpPr>
          <p:cNvPr id="33795" name="Rectangle 4"/>
          <p:cNvSpPr>
            <a:spLocks noGrp="1" noChangeArrowheads="1"/>
          </p:cNvSpPr>
          <p:nvPr>
            <p:ph type="title"/>
          </p:nvPr>
        </p:nvSpPr>
        <p:spPr>
          <a:solidFill>
            <a:schemeClr val="bg1">
              <a:lumMod val="95000"/>
            </a:schemeClr>
          </a:solidFill>
        </p:spPr>
        <p:txBody>
          <a:bodyPr/>
          <a:lstStyle/>
          <a:p>
            <a:r>
              <a:rPr lang="en-GB" dirty="0" smtClean="0"/>
              <a:t>Adaptability</a:t>
            </a:r>
          </a:p>
        </p:txBody>
      </p:sp>
      <p:sp>
        <p:nvSpPr>
          <p:cNvPr id="4" name="Date Placeholder 3"/>
          <p:cNvSpPr>
            <a:spLocks noGrp="1"/>
          </p:cNvSpPr>
          <p:nvPr>
            <p:ph type="dt" sz="half" idx="10"/>
          </p:nvPr>
        </p:nvSpPr>
        <p:spPr/>
        <p:txBody>
          <a:bodyPr/>
          <a:lstStyle/>
          <a:p>
            <a:fld id="{D9130C80-2E26-429E-84ED-59940920EB23}" type="datetime1">
              <a:rPr lang="en-US" smtClean="0"/>
              <a:t>9/13/16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2" name="Footer Placeholder 1"/>
          <p:cNvSpPr>
            <a:spLocks noGrp="1"/>
          </p:cNvSpPr>
          <p:nvPr>
            <p:ph type="ftr" sz="quarter" idx="11"/>
          </p:nvPr>
        </p:nvSpPr>
        <p:spPr/>
        <p:txBody>
          <a:bodyPr/>
          <a:lstStyle/>
          <a:p>
            <a:r>
              <a:rPr lang="en-US" smtClean="0"/>
              <a:t>UFCFB6-30-2 OOSD</a:t>
            </a:r>
            <a:endParaRPr lang="en-US"/>
          </a:p>
        </p:txBody>
      </p:sp>
    </p:spTree>
    <p:extLst>
      <p:ext uri="{BB962C8B-B14F-4D97-AF65-F5344CB8AC3E}">
        <p14:creationId xmlns:p14="http://schemas.microsoft.com/office/powerpoint/2010/main" val="1047218971"/>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838200" y="304800"/>
            <a:ext cx="7772400" cy="1143000"/>
          </a:xfrm>
          <a:solidFill>
            <a:schemeClr val="bg1">
              <a:lumMod val="95000"/>
            </a:schemeClr>
          </a:solidFill>
        </p:spPr>
        <p:txBody>
          <a:bodyPr/>
          <a:lstStyle/>
          <a:p>
            <a:pPr eaLnBrk="1" hangingPunct="1"/>
            <a:r>
              <a:rPr lang="en-US" altLang="zh-CN" dirty="0" smtClean="0"/>
              <a:t>Encapsulation -Recap</a:t>
            </a:r>
            <a:endParaRPr lang="zh-CN" altLang="en-US" dirty="0" smtClean="0"/>
          </a:p>
        </p:txBody>
      </p:sp>
      <p:sp>
        <p:nvSpPr>
          <p:cNvPr id="16387" name="Content Placeholder 2"/>
          <p:cNvSpPr>
            <a:spLocks noGrp="1"/>
          </p:cNvSpPr>
          <p:nvPr>
            <p:ph idx="1"/>
          </p:nvPr>
        </p:nvSpPr>
        <p:spPr>
          <a:xfrm>
            <a:off x="838200" y="1752599"/>
            <a:ext cx="3657600" cy="4568031"/>
          </a:xfrm>
        </p:spPr>
        <p:txBody>
          <a:bodyPr/>
          <a:lstStyle/>
          <a:p>
            <a:pPr eaLnBrk="1" hangingPunct="1"/>
            <a:endParaRPr lang="en-GB" sz="2000" dirty="0" smtClean="0"/>
          </a:p>
          <a:p>
            <a:pPr eaLnBrk="1" hangingPunct="1"/>
            <a:r>
              <a:rPr lang="en-GB" sz="2000" dirty="0" smtClean="0"/>
              <a:t>Encapsulation refers to the process of an object controlling outside access to its internal data.</a:t>
            </a:r>
          </a:p>
          <a:p>
            <a:pPr eaLnBrk="1" hangingPunct="1"/>
            <a:r>
              <a:rPr lang="en-GB" altLang="zh-CN" sz="2000" dirty="0" smtClean="0"/>
              <a:t>Client only knows how to call the methods, not how the methods are implemented.</a:t>
            </a:r>
          </a:p>
          <a:p>
            <a:pPr eaLnBrk="1" hangingPunct="1"/>
            <a:r>
              <a:rPr lang="en-GB" altLang="zh-CN" sz="2000" dirty="0" smtClean="0"/>
              <a:t>Data attributes are made private, i.e. protected from being directly accessed from outside</a:t>
            </a:r>
          </a:p>
          <a:p>
            <a:pPr eaLnBrk="1" hangingPunct="1"/>
            <a:r>
              <a:rPr lang="en-GB" altLang="zh-CN" sz="2000" dirty="0" smtClean="0"/>
              <a:t>Visible methods (services) are made public</a:t>
            </a:r>
            <a:endParaRPr lang="zh-CN" altLang="en-US" sz="2000" dirty="0" smtClean="0"/>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752600"/>
            <a:ext cx="4114800" cy="433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B0E5F799-246E-4FDA-851E-CE46B5429F6B}" type="datetime1">
              <a:rPr lang="en-US" smtClean="0"/>
              <a:t>9/13/16</a:t>
            </a:fld>
            <a:endParaRPr lang="en-US"/>
          </a:p>
        </p:txBody>
      </p:sp>
      <p:sp>
        <p:nvSpPr>
          <p:cNvPr id="3" name="Footer Placeholder 2"/>
          <p:cNvSpPr>
            <a:spLocks noGrp="1"/>
          </p:cNvSpPr>
          <p:nvPr>
            <p:ph type="ftr" sz="quarter" idx="11"/>
          </p:nvPr>
        </p:nvSpPr>
        <p:spPr/>
        <p:txBody>
          <a:bodyPr/>
          <a:lstStyle/>
          <a:p>
            <a:r>
              <a:rPr lang="en-US" smtClean="0"/>
              <a:t>UFCFB6-30-2 OOSD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294332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solidFill>
            <a:schemeClr val="bg1">
              <a:lumMod val="95000"/>
            </a:schemeClr>
          </a:solidFill>
        </p:spPr>
        <p:txBody>
          <a:bodyPr/>
          <a:lstStyle/>
          <a:p>
            <a:pPr eaLnBrk="1" hangingPunct="1"/>
            <a:r>
              <a:rPr lang="en-US" altLang="zh-CN" dirty="0" smtClean="0"/>
              <a:t>Benefits of encapsulation</a:t>
            </a:r>
            <a:endParaRPr lang="zh-CN" altLang="en-US" dirty="0" smtClean="0"/>
          </a:p>
        </p:txBody>
      </p:sp>
      <p:sp>
        <p:nvSpPr>
          <p:cNvPr id="17411" name="Content Placeholder 2"/>
          <p:cNvSpPr>
            <a:spLocks noGrp="1"/>
          </p:cNvSpPr>
          <p:nvPr>
            <p:ph idx="1"/>
          </p:nvPr>
        </p:nvSpPr>
        <p:spPr/>
        <p:txBody>
          <a:bodyPr/>
          <a:lstStyle/>
          <a:p>
            <a:pPr eaLnBrk="1" hangingPunct="1"/>
            <a:endParaRPr lang="en-GB" sz="2400" dirty="0" smtClean="0"/>
          </a:p>
          <a:p>
            <a:pPr eaLnBrk="1" hangingPunct="1"/>
            <a:r>
              <a:rPr lang="en-GB" sz="2400" dirty="0" smtClean="0"/>
              <a:t>The main benefit of encapsulation is that the programmer may </a:t>
            </a:r>
            <a:r>
              <a:rPr lang="en-GB" sz="2400" dirty="0" smtClean="0">
                <a:solidFill>
                  <a:srgbClr val="FF0000"/>
                </a:solidFill>
              </a:rPr>
              <a:t>change the implementation of the object without affecting the whole</a:t>
            </a:r>
            <a:r>
              <a:rPr lang="en-GB" sz="2400" dirty="0" smtClean="0"/>
              <a:t> program, if he or she preserves the interface of the object. </a:t>
            </a:r>
          </a:p>
          <a:p>
            <a:pPr eaLnBrk="1" hangingPunct="1"/>
            <a:r>
              <a:rPr lang="en-GB" sz="2400" dirty="0" smtClean="0"/>
              <a:t>Any change of the data representation will affect </a:t>
            </a:r>
            <a:r>
              <a:rPr lang="en-GB" sz="2400" dirty="0" smtClean="0">
                <a:solidFill>
                  <a:srgbClr val="FF0000"/>
                </a:solidFill>
              </a:rPr>
              <a:t>only the implementation</a:t>
            </a:r>
            <a:r>
              <a:rPr lang="en-GB" sz="2400" dirty="0" smtClean="0"/>
              <a:t> of the methods. </a:t>
            </a:r>
            <a:endParaRPr lang="en-GB" sz="2400" b="1" dirty="0" smtClean="0"/>
          </a:p>
          <a:p>
            <a:pPr eaLnBrk="1" hangingPunct="1">
              <a:lnSpc>
                <a:spcPct val="80000"/>
              </a:lnSpc>
            </a:pPr>
            <a:r>
              <a:rPr lang="en-GB" sz="2400" dirty="0" smtClean="0"/>
              <a:t>By keeping data private and providing public well-defined service methods the </a:t>
            </a:r>
            <a:r>
              <a:rPr lang="en-GB" sz="2400" dirty="0" smtClean="0">
                <a:solidFill>
                  <a:srgbClr val="FF0000"/>
                </a:solidFill>
              </a:rPr>
              <a:t>role of the object becomes clear</a:t>
            </a:r>
            <a:r>
              <a:rPr lang="en-GB" sz="2400" dirty="0" smtClean="0"/>
              <a:t> to other objects. This increases usability. </a:t>
            </a:r>
          </a:p>
        </p:txBody>
      </p:sp>
      <p:sp>
        <p:nvSpPr>
          <p:cNvPr id="2" name="Date Placeholder 1"/>
          <p:cNvSpPr>
            <a:spLocks noGrp="1"/>
          </p:cNvSpPr>
          <p:nvPr>
            <p:ph type="dt" sz="half" idx="10"/>
          </p:nvPr>
        </p:nvSpPr>
        <p:spPr/>
        <p:txBody>
          <a:bodyPr/>
          <a:lstStyle/>
          <a:p>
            <a:fld id="{CE9B856B-2FC1-49A4-B03D-901D28A376F1}" type="datetime1">
              <a:rPr lang="en-US" smtClean="0"/>
              <a:t>9/13/16</a:t>
            </a:fld>
            <a:endParaRPr lang="en-US"/>
          </a:p>
        </p:txBody>
      </p:sp>
      <p:sp>
        <p:nvSpPr>
          <p:cNvPr id="3" name="Footer Placeholder 2"/>
          <p:cNvSpPr>
            <a:spLocks noGrp="1"/>
          </p:cNvSpPr>
          <p:nvPr>
            <p:ph type="ftr" sz="quarter" idx="11"/>
          </p:nvPr>
        </p:nvSpPr>
        <p:spPr/>
        <p:txBody>
          <a:bodyPr/>
          <a:lstStyle/>
          <a:p>
            <a:r>
              <a:rPr lang="en-US" smtClean="0"/>
              <a:t>UFCFB6-30-2 OOSD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096983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solidFill>
            <a:schemeClr val="bg1">
              <a:lumMod val="95000"/>
            </a:schemeClr>
          </a:solidFill>
        </p:spPr>
        <p:txBody>
          <a:bodyPr>
            <a:normAutofit/>
          </a:bodyPr>
          <a:lstStyle/>
          <a:p>
            <a:pPr eaLnBrk="1" hangingPunct="1"/>
            <a:r>
              <a:rPr lang="en-US" altLang="zh-CN" dirty="0" smtClean="0"/>
              <a:t>Object cohesion</a:t>
            </a:r>
            <a:endParaRPr lang="zh-CN" altLang="en-US" dirty="0" smtClean="0"/>
          </a:p>
        </p:txBody>
      </p:sp>
      <p:sp>
        <p:nvSpPr>
          <p:cNvPr id="22531" name="Content Placeholder 2"/>
          <p:cNvSpPr>
            <a:spLocks noGrp="1"/>
          </p:cNvSpPr>
          <p:nvPr>
            <p:ph idx="1"/>
          </p:nvPr>
        </p:nvSpPr>
        <p:spPr/>
        <p:txBody>
          <a:bodyPr>
            <a:normAutofit/>
          </a:bodyPr>
          <a:lstStyle/>
          <a:p>
            <a:pPr>
              <a:lnSpc>
                <a:spcPct val="80000"/>
              </a:lnSpc>
            </a:pPr>
            <a:endParaRPr lang="en-US" altLang="zh-CN" sz="2800" dirty="0" smtClean="0"/>
          </a:p>
          <a:p>
            <a:pPr>
              <a:lnSpc>
                <a:spcPct val="80000"/>
              </a:lnSpc>
            </a:pPr>
            <a:r>
              <a:rPr lang="en-US" altLang="zh-CN" dirty="0" smtClean="0"/>
              <a:t>Cohesive object does one thing only and does that one thing well</a:t>
            </a:r>
          </a:p>
          <a:p>
            <a:pPr>
              <a:lnSpc>
                <a:spcPct val="80000"/>
              </a:lnSpc>
            </a:pPr>
            <a:r>
              <a:rPr lang="en-US" dirty="0"/>
              <a:t>By allocating the appropriate responsibilities to a class and not overburdening it you are promoting cohesion and loose coupling. </a:t>
            </a:r>
            <a:endParaRPr lang="en-US" altLang="zh-CN" dirty="0" smtClean="0"/>
          </a:p>
          <a:p>
            <a:pPr eaLnBrk="1" hangingPunct="1">
              <a:lnSpc>
                <a:spcPct val="80000"/>
              </a:lnSpc>
            </a:pPr>
            <a:r>
              <a:rPr lang="en-US" altLang="zh-CN" dirty="0" smtClean="0"/>
              <a:t>Highly </a:t>
            </a:r>
            <a:r>
              <a:rPr lang="en-US" dirty="0" smtClean="0"/>
              <a:t>cohesive classes have clearly defined relationships with other classes, and collaborate in clear ways</a:t>
            </a:r>
          </a:p>
          <a:p>
            <a:pPr>
              <a:lnSpc>
                <a:spcPct val="80000"/>
              </a:lnSpc>
            </a:pPr>
            <a:r>
              <a:rPr lang="en-GB" dirty="0"/>
              <a:t>Cohesion is a desirable design component property as when a change has to be made, it is localised in a single cohesive component </a:t>
            </a:r>
            <a:endParaRPr lang="en-US" dirty="0" smtClean="0"/>
          </a:p>
        </p:txBody>
      </p:sp>
      <p:sp>
        <p:nvSpPr>
          <p:cNvPr id="2" name="Date Placeholder 1"/>
          <p:cNvSpPr>
            <a:spLocks noGrp="1"/>
          </p:cNvSpPr>
          <p:nvPr>
            <p:ph type="dt" sz="half" idx="10"/>
          </p:nvPr>
        </p:nvSpPr>
        <p:spPr/>
        <p:txBody>
          <a:bodyPr/>
          <a:lstStyle/>
          <a:p>
            <a:fld id="{54A6D812-3EC8-4BCE-A500-0F33E67DF3FB}" type="datetime1">
              <a:rPr lang="en-US" smtClean="0"/>
              <a:t>9/13/16</a:t>
            </a:fld>
            <a:endParaRPr lang="en-US"/>
          </a:p>
        </p:txBody>
      </p:sp>
      <p:sp>
        <p:nvSpPr>
          <p:cNvPr id="3" name="Footer Placeholder 2"/>
          <p:cNvSpPr>
            <a:spLocks noGrp="1"/>
          </p:cNvSpPr>
          <p:nvPr>
            <p:ph type="ftr" sz="quarter" idx="11"/>
          </p:nvPr>
        </p:nvSpPr>
        <p:spPr/>
        <p:txBody>
          <a:bodyPr/>
          <a:lstStyle/>
          <a:p>
            <a:r>
              <a:rPr lang="en-US" smtClean="0"/>
              <a:t>UFCFB6-30-2 OOSD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3850913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solidFill>
            <a:schemeClr val="bg1">
              <a:lumMod val="95000"/>
            </a:schemeClr>
          </a:solidFill>
        </p:spPr>
        <p:txBody>
          <a:bodyPr/>
          <a:lstStyle/>
          <a:p>
            <a:r>
              <a:rPr lang="en-GB" dirty="0" smtClean="0"/>
              <a:t>Low object cohesion</a:t>
            </a:r>
          </a:p>
        </p:txBody>
      </p:sp>
      <p:sp>
        <p:nvSpPr>
          <p:cNvPr id="22531" name="Content Placeholder 2"/>
          <p:cNvSpPr>
            <a:spLocks noGrp="1"/>
          </p:cNvSpPr>
          <p:nvPr>
            <p:ph idx="1"/>
          </p:nvPr>
        </p:nvSpPr>
        <p:spPr/>
        <p:txBody>
          <a:bodyPr>
            <a:normAutofit fontScale="92500" lnSpcReduction="10000"/>
          </a:bodyPr>
          <a:lstStyle/>
          <a:p>
            <a:pPr>
              <a:buFont typeface="Arial" charset="0"/>
              <a:buNone/>
            </a:pPr>
            <a:r>
              <a:rPr lang="en-US" sz="2800" dirty="0" smtClean="0"/>
              <a:t>Cohesion is decreased if:</a:t>
            </a:r>
          </a:p>
          <a:p>
            <a:r>
              <a:rPr lang="en-US" sz="2800" dirty="0" smtClean="0"/>
              <a:t>The responsibilities (methods) of a class have little in common.</a:t>
            </a:r>
          </a:p>
          <a:p>
            <a:r>
              <a:rPr lang="en-US" sz="2800" dirty="0" smtClean="0"/>
              <a:t>Methods carry out many varied activities, unrelated sets of data.</a:t>
            </a:r>
          </a:p>
          <a:p>
            <a:pPr>
              <a:lnSpc>
                <a:spcPct val="80000"/>
              </a:lnSpc>
            </a:pPr>
            <a:r>
              <a:rPr lang="en-US" altLang="zh-CN" sz="2800" dirty="0"/>
              <a:t>Low cohesive objects are unclear about their purposes</a:t>
            </a:r>
          </a:p>
          <a:p>
            <a:pPr>
              <a:lnSpc>
                <a:spcPct val="80000"/>
              </a:lnSpc>
            </a:pPr>
            <a:r>
              <a:rPr lang="en-US" sz="2800" dirty="0"/>
              <a:t>Classes of low cohesion have complex and confused relationships with other classes, and collaborate in complex ways. </a:t>
            </a:r>
          </a:p>
          <a:p>
            <a:pPr>
              <a:lnSpc>
                <a:spcPct val="80000"/>
              </a:lnSpc>
            </a:pPr>
            <a:r>
              <a:rPr lang="en-US" sz="2800" dirty="0"/>
              <a:t>Within models of tightly coupled classes, a change to one class often has knock-on effects on many other related classes. Strong coupling results in complex models that are difficult to understand and maintain,</a:t>
            </a:r>
            <a:endParaRPr lang="zh-CN" altLang="en-US" sz="2800" dirty="0"/>
          </a:p>
          <a:p>
            <a:endParaRPr lang="en-US" dirty="0" smtClean="0"/>
          </a:p>
          <a:p>
            <a:endParaRPr lang="en-GB" dirty="0" smtClean="0"/>
          </a:p>
        </p:txBody>
      </p:sp>
      <p:sp>
        <p:nvSpPr>
          <p:cNvPr id="22532" name="Date Placeholder 3"/>
          <p:cNvSpPr>
            <a:spLocks noGrp="1"/>
          </p:cNvSpPr>
          <p:nvPr>
            <p:ph type="dt" sz="quarter" idx="10"/>
          </p:nvPr>
        </p:nvSpPr>
        <p:spPr bwMode="auto">
          <a:noFill/>
          <a:ln>
            <a:miter lim="800000"/>
            <a:headEnd/>
            <a:tailEnd/>
          </a:ln>
        </p:spPr>
        <p:txBody>
          <a:bodyPr/>
          <a:lstStyle/>
          <a:p>
            <a:fld id="{684F8FB3-CE30-49A8-B95B-D03A946A7EDD}" type="datetime1">
              <a:rPr lang="en-US" smtClean="0"/>
              <a:t>9/13/16</a:t>
            </a:fld>
            <a:endParaRPr lang="en-GB"/>
          </a:p>
        </p:txBody>
      </p:sp>
      <p:sp>
        <p:nvSpPr>
          <p:cNvPr id="5" name="Footer Placeholder 4"/>
          <p:cNvSpPr>
            <a:spLocks noGrp="1"/>
          </p:cNvSpPr>
          <p:nvPr>
            <p:ph type="ftr" sz="quarter" idx="11"/>
          </p:nvPr>
        </p:nvSpPr>
        <p:spPr/>
        <p:txBody>
          <a:bodyPr/>
          <a:lstStyle/>
          <a:p>
            <a:pPr>
              <a:defRPr/>
            </a:pPr>
            <a:r>
              <a:rPr lang="en-GB" smtClean="0"/>
              <a:t>UFCFB6-30-2 OOSD</a:t>
            </a:r>
            <a:endParaRPr lang="en-GB"/>
          </a:p>
        </p:txBody>
      </p:sp>
      <p:sp>
        <p:nvSpPr>
          <p:cNvPr id="22534" name="Slide Number Placeholder 5"/>
          <p:cNvSpPr>
            <a:spLocks noGrp="1"/>
          </p:cNvSpPr>
          <p:nvPr>
            <p:ph type="sldNum" sz="quarter" idx="12"/>
          </p:nvPr>
        </p:nvSpPr>
        <p:spPr bwMode="auto">
          <a:noFill/>
          <a:ln>
            <a:miter lim="800000"/>
            <a:headEnd/>
            <a:tailEnd/>
          </a:ln>
        </p:spPr>
        <p:txBody>
          <a:bodyPr/>
          <a:lstStyle/>
          <a:p>
            <a:fld id="{F7244334-6FA5-4EA6-B7AE-7189FC383868}" type="slidenum">
              <a:rPr lang="en-GB"/>
              <a:pPr/>
              <a:t>14</a:t>
            </a:fld>
            <a:endParaRPr lang="en-GB"/>
          </a:p>
        </p:txBody>
      </p:sp>
    </p:spTree>
    <p:extLst>
      <p:ext uri="{BB962C8B-B14F-4D97-AF65-F5344CB8AC3E}">
        <p14:creationId xmlns:p14="http://schemas.microsoft.com/office/powerpoint/2010/main" val="3618450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solidFill>
            <a:schemeClr val="bg1">
              <a:lumMod val="95000"/>
            </a:schemeClr>
          </a:solidFill>
        </p:spPr>
        <p:txBody>
          <a:bodyPr/>
          <a:lstStyle/>
          <a:p>
            <a:r>
              <a:rPr lang="en-GB" dirty="0" smtClean="0"/>
              <a:t>Disadvantages of low cohesion</a:t>
            </a:r>
          </a:p>
        </p:txBody>
      </p:sp>
      <p:sp>
        <p:nvSpPr>
          <p:cNvPr id="23555" name="Content Placeholder 2"/>
          <p:cNvSpPr>
            <a:spLocks noGrp="1"/>
          </p:cNvSpPr>
          <p:nvPr>
            <p:ph idx="1"/>
          </p:nvPr>
        </p:nvSpPr>
        <p:spPr/>
        <p:txBody>
          <a:bodyPr/>
          <a:lstStyle/>
          <a:p>
            <a:endParaRPr lang="en-US" dirty="0" smtClean="0"/>
          </a:p>
          <a:p>
            <a:r>
              <a:rPr lang="en-US" dirty="0" smtClean="0"/>
              <a:t>Difficulty in understanding modules.</a:t>
            </a:r>
          </a:p>
          <a:p>
            <a:r>
              <a:rPr lang="en-US" dirty="0" smtClean="0"/>
              <a:t>Difficulty in maintaining a system, because logical changes in the domain affect multiple modules, and because changes in one module require changes in related modules.</a:t>
            </a:r>
          </a:p>
          <a:p>
            <a:r>
              <a:rPr lang="en-US" dirty="0" smtClean="0"/>
              <a:t>Difficulty in reusing a module because most applications won’t need the random set of operations provided by a module.</a:t>
            </a:r>
          </a:p>
          <a:p>
            <a:endParaRPr lang="en-GB" dirty="0" smtClean="0"/>
          </a:p>
        </p:txBody>
      </p:sp>
      <p:sp>
        <p:nvSpPr>
          <p:cNvPr id="23556" name="Date Placeholder 3"/>
          <p:cNvSpPr>
            <a:spLocks noGrp="1"/>
          </p:cNvSpPr>
          <p:nvPr>
            <p:ph type="dt" sz="quarter" idx="10"/>
          </p:nvPr>
        </p:nvSpPr>
        <p:spPr bwMode="auto">
          <a:noFill/>
          <a:ln>
            <a:miter lim="800000"/>
            <a:headEnd/>
            <a:tailEnd/>
          </a:ln>
        </p:spPr>
        <p:txBody>
          <a:bodyPr/>
          <a:lstStyle/>
          <a:p>
            <a:fld id="{CE52A1AF-D311-48BC-B4F3-BAF806FB9FF8}" type="datetime1">
              <a:rPr lang="en-US" smtClean="0"/>
              <a:t>9/13/16</a:t>
            </a:fld>
            <a:endParaRPr lang="en-GB"/>
          </a:p>
        </p:txBody>
      </p:sp>
      <p:sp>
        <p:nvSpPr>
          <p:cNvPr id="5" name="Footer Placeholder 4"/>
          <p:cNvSpPr>
            <a:spLocks noGrp="1"/>
          </p:cNvSpPr>
          <p:nvPr>
            <p:ph type="ftr" sz="quarter" idx="11"/>
          </p:nvPr>
        </p:nvSpPr>
        <p:spPr/>
        <p:txBody>
          <a:bodyPr/>
          <a:lstStyle/>
          <a:p>
            <a:pPr>
              <a:defRPr/>
            </a:pPr>
            <a:r>
              <a:rPr lang="en-GB" smtClean="0"/>
              <a:t>UFCFB6-30-2 OOSD</a:t>
            </a:r>
            <a:endParaRPr lang="en-GB"/>
          </a:p>
        </p:txBody>
      </p:sp>
      <p:sp>
        <p:nvSpPr>
          <p:cNvPr id="23558" name="Slide Number Placeholder 5"/>
          <p:cNvSpPr>
            <a:spLocks noGrp="1"/>
          </p:cNvSpPr>
          <p:nvPr>
            <p:ph type="sldNum" sz="quarter" idx="12"/>
          </p:nvPr>
        </p:nvSpPr>
        <p:spPr bwMode="auto">
          <a:noFill/>
          <a:ln>
            <a:miter lim="800000"/>
            <a:headEnd/>
            <a:tailEnd/>
          </a:ln>
        </p:spPr>
        <p:txBody>
          <a:bodyPr/>
          <a:lstStyle/>
          <a:p>
            <a:fld id="{1A4D0347-8045-480B-B41F-9BC1630F5D84}" type="slidenum">
              <a:rPr lang="en-GB"/>
              <a:pPr/>
              <a:t>15</a:t>
            </a:fld>
            <a:endParaRPr lang="en-GB"/>
          </a:p>
        </p:txBody>
      </p:sp>
    </p:spTree>
    <p:extLst>
      <p:ext uri="{BB962C8B-B14F-4D97-AF65-F5344CB8AC3E}">
        <p14:creationId xmlns:p14="http://schemas.microsoft.com/office/powerpoint/2010/main" val="3211488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solidFill>
            <a:schemeClr val="bg1">
              <a:lumMod val="95000"/>
            </a:schemeClr>
          </a:solidFill>
        </p:spPr>
        <p:txBody>
          <a:bodyPr/>
          <a:lstStyle/>
          <a:p>
            <a:r>
              <a:rPr lang="en-GB" dirty="0" smtClean="0"/>
              <a:t>Object coupling</a:t>
            </a:r>
          </a:p>
        </p:txBody>
      </p:sp>
      <p:sp>
        <p:nvSpPr>
          <p:cNvPr id="24579" name="Content Placeholder 2"/>
          <p:cNvSpPr>
            <a:spLocks noGrp="1"/>
          </p:cNvSpPr>
          <p:nvPr>
            <p:ph idx="1"/>
          </p:nvPr>
        </p:nvSpPr>
        <p:spPr/>
        <p:txBody>
          <a:bodyPr>
            <a:normAutofit fontScale="92500" lnSpcReduction="10000"/>
          </a:bodyPr>
          <a:lstStyle/>
          <a:p>
            <a:endParaRPr lang="en-US" dirty="0" smtClean="0"/>
          </a:p>
          <a:p>
            <a:r>
              <a:rPr lang="en-GB" dirty="0"/>
              <a:t>Loose coupling can be achieved by state decentralisation (as in objects) and component communication via parameters or message passing</a:t>
            </a:r>
          </a:p>
          <a:p>
            <a:r>
              <a:rPr lang="en-GB" dirty="0" smtClean="0"/>
              <a:t>Shared </a:t>
            </a:r>
            <a:r>
              <a:rPr lang="en-GB" dirty="0"/>
              <a:t>variables or </a:t>
            </a:r>
            <a:r>
              <a:rPr lang="en-GB" dirty="0" smtClean="0"/>
              <a:t>passing control </a:t>
            </a:r>
            <a:r>
              <a:rPr lang="en-GB" dirty="0"/>
              <a:t>information </a:t>
            </a:r>
            <a:r>
              <a:rPr lang="en-GB" dirty="0" smtClean="0"/>
              <a:t>lead </a:t>
            </a:r>
            <a:r>
              <a:rPr lang="en-GB" dirty="0"/>
              <a:t>to tight coupling</a:t>
            </a:r>
          </a:p>
          <a:p>
            <a:r>
              <a:rPr lang="en-US" dirty="0" smtClean="0"/>
              <a:t>A change in one module usually forces a ripple-effect of changes in other modules,</a:t>
            </a:r>
          </a:p>
          <a:p>
            <a:r>
              <a:rPr lang="en-US" dirty="0" smtClean="0"/>
              <a:t>Assembly of modules might require more effort and/or time due to the increased inter-module dependency, and</a:t>
            </a:r>
          </a:p>
          <a:p>
            <a:r>
              <a:rPr lang="en-US" dirty="0" smtClean="0"/>
              <a:t>Harder to reuse and/or test because dependent modules must be included.</a:t>
            </a:r>
          </a:p>
        </p:txBody>
      </p:sp>
      <p:sp>
        <p:nvSpPr>
          <p:cNvPr id="24580" name="Date Placeholder 3"/>
          <p:cNvSpPr>
            <a:spLocks noGrp="1"/>
          </p:cNvSpPr>
          <p:nvPr>
            <p:ph type="dt" sz="quarter" idx="10"/>
          </p:nvPr>
        </p:nvSpPr>
        <p:spPr bwMode="auto">
          <a:noFill/>
          <a:ln>
            <a:miter lim="800000"/>
            <a:headEnd/>
            <a:tailEnd/>
          </a:ln>
        </p:spPr>
        <p:txBody>
          <a:bodyPr/>
          <a:lstStyle/>
          <a:p>
            <a:fld id="{60E4ADC6-78B8-4A3D-9DF8-D90DC5EDA285}" type="datetime1">
              <a:rPr lang="en-US" smtClean="0"/>
              <a:t>9/13/16</a:t>
            </a:fld>
            <a:endParaRPr lang="en-GB"/>
          </a:p>
        </p:txBody>
      </p:sp>
      <p:sp>
        <p:nvSpPr>
          <p:cNvPr id="24582" name="Slide Number Placeholder 5"/>
          <p:cNvSpPr>
            <a:spLocks noGrp="1"/>
          </p:cNvSpPr>
          <p:nvPr>
            <p:ph type="sldNum" sz="quarter" idx="12"/>
          </p:nvPr>
        </p:nvSpPr>
        <p:spPr bwMode="auto">
          <a:noFill/>
          <a:ln>
            <a:miter lim="800000"/>
            <a:headEnd/>
            <a:tailEnd/>
          </a:ln>
        </p:spPr>
        <p:txBody>
          <a:bodyPr/>
          <a:lstStyle/>
          <a:p>
            <a:fld id="{91B09E10-829D-4D25-ADA7-6445F2872F55}" type="slidenum">
              <a:rPr lang="en-GB"/>
              <a:pPr/>
              <a:t>16</a:t>
            </a:fld>
            <a:endParaRPr lang="en-GB"/>
          </a:p>
        </p:txBody>
      </p:sp>
      <p:sp>
        <p:nvSpPr>
          <p:cNvPr id="2" name="Footer Placeholder 1"/>
          <p:cNvSpPr>
            <a:spLocks noGrp="1"/>
          </p:cNvSpPr>
          <p:nvPr>
            <p:ph type="ftr" sz="quarter" idx="11"/>
          </p:nvPr>
        </p:nvSpPr>
        <p:spPr/>
        <p:txBody>
          <a:bodyPr/>
          <a:lstStyle/>
          <a:p>
            <a:r>
              <a:rPr lang="en-US" smtClean="0"/>
              <a:t>UFCFB6-30-2 OOSD</a:t>
            </a:r>
            <a:endParaRPr lang="en-US"/>
          </a:p>
        </p:txBody>
      </p:sp>
    </p:spTree>
    <p:extLst>
      <p:ext uri="{BB962C8B-B14F-4D97-AF65-F5344CB8AC3E}">
        <p14:creationId xmlns:p14="http://schemas.microsoft.com/office/powerpoint/2010/main" val="19924761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solidFill>
            <a:schemeClr val="bg1">
              <a:lumMod val="95000"/>
            </a:schemeClr>
          </a:solidFill>
        </p:spPr>
        <p:txBody>
          <a:bodyPr>
            <a:normAutofit fontScale="90000"/>
          </a:bodyPr>
          <a:lstStyle/>
          <a:p>
            <a:r>
              <a:rPr lang="en-GB" dirty="0" smtClean="0"/>
              <a:t>Advantages of loosely coupled system</a:t>
            </a:r>
          </a:p>
        </p:txBody>
      </p:sp>
      <p:sp>
        <p:nvSpPr>
          <p:cNvPr id="25603" name="Content Placeholder 2"/>
          <p:cNvSpPr>
            <a:spLocks noGrp="1"/>
          </p:cNvSpPr>
          <p:nvPr>
            <p:ph idx="1"/>
          </p:nvPr>
        </p:nvSpPr>
        <p:spPr/>
        <p:txBody>
          <a:bodyPr>
            <a:normAutofit/>
          </a:bodyPr>
          <a:lstStyle/>
          <a:p>
            <a:r>
              <a:rPr lang="en-GB" dirty="0" smtClean="0"/>
              <a:t>Loose </a:t>
            </a:r>
            <a:r>
              <a:rPr lang="en-GB" dirty="0"/>
              <a:t>coupling can be achieved by state </a:t>
            </a:r>
            <a:r>
              <a:rPr lang="en-GB" dirty="0" smtClean="0"/>
              <a:t>decentralisation </a:t>
            </a:r>
            <a:r>
              <a:rPr lang="en-GB" dirty="0"/>
              <a:t>(as in objects) and component </a:t>
            </a:r>
            <a:r>
              <a:rPr lang="en-GB" dirty="0" smtClean="0"/>
              <a:t>communication </a:t>
            </a:r>
            <a:r>
              <a:rPr lang="en-GB" dirty="0"/>
              <a:t>via parameters or message </a:t>
            </a:r>
            <a:r>
              <a:rPr lang="en-GB" dirty="0" smtClean="0"/>
              <a:t>passing</a:t>
            </a:r>
          </a:p>
          <a:p>
            <a:r>
              <a:rPr lang="en-US" dirty="0" smtClean="0"/>
              <a:t>A change in one module usually does not force a big ripple-effect of changes in other modules</a:t>
            </a:r>
          </a:p>
          <a:p>
            <a:r>
              <a:rPr lang="en-US" dirty="0" smtClean="0"/>
              <a:t>Assembly of modules might require less effort and/or time due to the decreased inter-module dependency, and</a:t>
            </a:r>
          </a:p>
          <a:p>
            <a:r>
              <a:rPr lang="en-US" dirty="0" smtClean="0"/>
              <a:t>Might be easier to reuse and/or test modules because dependent modules do not need to be included</a:t>
            </a:r>
            <a:endParaRPr lang="en-GB" dirty="0" smtClean="0"/>
          </a:p>
        </p:txBody>
      </p:sp>
      <p:sp>
        <p:nvSpPr>
          <p:cNvPr id="25604" name="Date Placeholder 3"/>
          <p:cNvSpPr>
            <a:spLocks noGrp="1"/>
          </p:cNvSpPr>
          <p:nvPr>
            <p:ph type="dt" sz="quarter" idx="10"/>
          </p:nvPr>
        </p:nvSpPr>
        <p:spPr bwMode="auto">
          <a:noFill/>
          <a:ln>
            <a:miter lim="800000"/>
            <a:headEnd/>
            <a:tailEnd/>
          </a:ln>
        </p:spPr>
        <p:txBody>
          <a:bodyPr/>
          <a:lstStyle/>
          <a:p>
            <a:fld id="{9D4FB66D-26D9-46C2-AB1F-D2C9FC584142}" type="datetime1">
              <a:rPr lang="en-US" smtClean="0"/>
              <a:t>9/13/16</a:t>
            </a:fld>
            <a:endParaRPr lang="en-GB"/>
          </a:p>
        </p:txBody>
      </p:sp>
      <p:sp>
        <p:nvSpPr>
          <p:cNvPr id="25606" name="Slide Number Placeholder 5"/>
          <p:cNvSpPr>
            <a:spLocks noGrp="1"/>
          </p:cNvSpPr>
          <p:nvPr>
            <p:ph type="sldNum" sz="quarter" idx="12"/>
          </p:nvPr>
        </p:nvSpPr>
        <p:spPr bwMode="auto">
          <a:noFill/>
          <a:ln>
            <a:miter lim="800000"/>
            <a:headEnd/>
            <a:tailEnd/>
          </a:ln>
        </p:spPr>
        <p:txBody>
          <a:bodyPr/>
          <a:lstStyle/>
          <a:p>
            <a:fld id="{FDF7A28D-0875-44BB-8377-16DF7B977C01}" type="slidenum">
              <a:rPr lang="en-GB"/>
              <a:pPr/>
              <a:t>17</a:t>
            </a:fld>
            <a:endParaRPr lang="en-GB"/>
          </a:p>
        </p:txBody>
      </p:sp>
      <p:sp>
        <p:nvSpPr>
          <p:cNvPr id="2" name="Footer Placeholder 1"/>
          <p:cNvSpPr>
            <a:spLocks noGrp="1"/>
          </p:cNvSpPr>
          <p:nvPr>
            <p:ph type="ftr" sz="quarter" idx="11"/>
          </p:nvPr>
        </p:nvSpPr>
        <p:spPr/>
        <p:txBody>
          <a:bodyPr/>
          <a:lstStyle/>
          <a:p>
            <a:r>
              <a:rPr lang="en-US" smtClean="0"/>
              <a:t>UFCFB6-30-2 OOSD</a:t>
            </a:r>
            <a:endParaRPr lang="en-US"/>
          </a:p>
        </p:txBody>
      </p:sp>
    </p:spTree>
    <p:extLst>
      <p:ext uri="{BB962C8B-B14F-4D97-AF65-F5344CB8AC3E}">
        <p14:creationId xmlns:p14="http://schemas.microsoft.com/office/powerpoint/2010/main" val="6756378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title"/>
          </p:nvPr>
        </p:nvSpPr>
        <p:spPr>
          <a:noFill/>
        </p:spPr>
        <p:txBody>
          <a:bodyPr lIns="92075" tIns="46038" rIns="92075" bIns="46038"/>
          <a:lstStyle/>
          <a:p>
            <a:pPr eaLnBrk="1" hangingPunct="1"/>
            <a:r>
              <a:rPr lang="en-GB" smtClean="0"/>
              <a:t>Object coupling &amp; cohesion</a:t>
            </a:r>
          </a:p>
        </p:txBody>
      </p:sp>
      <p:sp>
        <p:nvSpPr>
          <p:cNvPr id="185346" name="Oval 2"/>
          <p:cNvSpPr>
            <a:spLocks noChangeArrowheads="1"/>
          </p:cNvSpPr>
          <p:nvPr/>
        </p:nvSpPr>
        <p:spPr bwMode="auto">
          <a:xfrm>
            <a:off x="838200" y="1828800"/>
            <a:ext cx="3738563" cy="3429000"/>
          </a:xfrm>
          <a:prstGeom prst="ellipse">
            <a:avLst/>
          </a:prstGeom>
          <a:solidFill>
            <a:srgbClr val="FFFF99"/>
          </a:solidFill>
          <a:ln w="9525">
            <a:noFill/>
            <a:round/>
            <a:headEnd/>
            <a:tailEnd/>
          </a:ln>
          <a:effectLst>
            <a:outerShdw dist="35921" dir="2700000" algn="ctr" rotWithShape="0">
              <a:srgbClr val="292929"/>
            </a:outerShdw>
          </a:effectLst>
        </p:spPr>
        <p:txBody>
          <a:bodyPr wrap="none" lIns="92075" tIns="46038" rIns="92075" bIns="46038"/>
          <a:lstStyle/>
          <a:p>
            <a:pPr algn="ctr"/>
            <a:endParaRPr lang="en-GB" sz="2400" b="1">
              <a:solidFill>
                <a:schemeClr val="bg1"/>
              </a:solidFill>
              <a:effectLst>
                <a:outerShdw blurRad="38100" dist="38100" dir="2700000" algn="tl">
                  <a:srgbClr val="000000"/>
                </a:outerShdw>
              </a:effectLst>
              <a:latin typeface="Arial" charset="0"/>
            </a:endParaRPr>
          </a:p>
        </p:txBody>
      </p:sp>
      <p:sp>
        <p:nvSpPr>
          <p:cNvPr id="185349" name="Rectangle 5"/>
          <p:cNvSpPr>
            <a:spLocks noChangeArrowheads="1"/>
          </p:cNvSpPr>
          <p:nvPr/>
        </p:nvSpPr>
        <p:spPr bwMode="auto">
          <a:xfrm>
            <a:off x="2209800" y="2209800"/>
            <a:ext cx="990600" cy="379413"/>
          </a:xfrm>
          <a:prstGeom prst="rect">
            <a:avLst/>
          </a:prstGeom>
          <a:solidFill>
            <a:srgbClr val="FF6600"/>
          </a:solidFill>
          <a:ln w="12700">
            <a:solidFill>
              <a:schemeClr val="tx1"/>
            </a:solidFill>
            <a:miter lim="800000"/>
            <a:headEnd/>
            <a:tailEnd/>
          </a:ln>
          <a:effectLst>
            <a:outerShdw dist="35921" dir="2700000" algn="ctr" rotWithShape="0">
              <a:schemeClr val="bg2"/>
            </a:outerShdw>
          </a:effectLst>
        </p:spPr>
        <p:txBody>
          <a:bodyPr lIns="92075" tIns="46038" rIns="92075" bIns="46038" anchor="ctr">
            <a:spAutoFit/>
          </a:bodyPr>
          <a:lstStyle/>
          <a:p>
            <a:pPr algn="ctr" defTabSz="762000"/>
            <a:endParaRPr lang="en-GB" sz="1800" b="1">
              <a:latin typeface="Arial" charset="0"/>
            </a:endParaRPr>
          </a:p>
        </p:txBody>
      </p:sp>
      <p:sp>
        <p:nvSpPr>
          <p:cNvPr id="185350" name="Oval 6"/>
          <p:cNvSpPr>
            <a:spLocks noChangeArrowheads="1"/>
          </p:cNvSpPr>
          <p:nvPr/>
        </p:nvSpPr>
        <p:spPr bwMode="auto">
          <a:xfrm>
            <a:off x="5029200" y="1828800"/>
            <a:ext cx="3738563" cy="3429000"/>
          </a:xfrm>
          <a:prstGeom prst="ellipse">
            <a:avLst/>
          </a:prstGeom>
          <a:solidFill>
            <a:srgbClr val="FFFF99"/>
          </a:solidFill>
          <a:ln w="9525">
            <a:noFill/>
            <a:round/>
            <a:headEnd/>
            <a:tailEnd/>
          </a:ln>
          <a:effectLst>
            <a:outerShdw dist="35921" dir="2700000" algn="ctr" rotWithShape="0">
              <a:srgbClr val="292929"/>
            </a:outerShdw>
          </a:effectLst>
        </p:spPr>
        <p:txBody>
          <a:bodyPr wrap="none" lIns="92075" tIns="46038" rIns="92075" bIns="46038"/>
          <a:lstStyle/>
          <a:p>
            <a:pPr algn="ctr"/>
            <a:endParaRPr lang="en-GB" sz="2400" b="1">
              <a:solidFill>
                <a:schemeClr val="bg1"/>
              </a:solidFill>
              <a:effectLst>
                <a:outerShdw blurRad="38100" dist="38100" dir="2700000" algn="tl">
                  <a:srgbClr val="000000"/>
                </a:outerShdw>
              </a:effectLst>
              <a:latin typeface="Arial" charset="0"/>
            </a:endParaRPr>
          </a:p>
        </p:txBody>
      </p:sp>
      <p:sp>
        <p:nvSpPr>
          <p:cNvPr id="185351" name="Rectangle 7"/>
          <p:cNvSpPr>
            <a:spLocks noChangeArrowheads="1"/>
          </p:cNvSpPr>
          <p:nvPr/>
        </p:nvSpPr>
        <p:spPr bwMode="auto">
          <a:xfrm>
            <a:off x="1066800" y="3124200"/>
            <a:ext cx="990600" cy="379413"/>
          </a:xfrm>
          <a:prstGeom prst="rect">
            <a:avLst/>
          </a:prstGeom>
          <a:solidFill>
            <a:srgbClr val="FF6600"/>
          </a:solidFill>
          <a:ln w="12700">
            <a:solidFill>
              <a:schemeClr val="tx1"/>
            </a:solidFill>
            <a:miter lim="800000"/>
            <a:headEnd/>
            <a:tailEnd/>
          </a:ln>
          <a:effectLst>
            <a:outerShdw dist="35921" dir="2700000" algn="ctr" rotWithShape="0">
              <a:schemeClr val="bg2"/>
            </a:outerShdw>
          </a:effectLst>
        </p:spPr>
        <p:txBody>
          <a:bodyPr lIns="92075" tIns="46038" rIns="92075" bIns="46038" anchor="ctr">
            <a:spAutoFit/>
          </a:bodyPr>
          <a:lstStyle/>
          <a:p>
            <a:pPr algn="ctr" defTabSz="762000"/>
            <a:endParaRPr lang="en-GB" sz="1800" b="1">
              <a:latin typeface="Arial" charset="0"/>
            </a:endParaRPr>
          </a:p>
        </p:txBody>
      </p:sp>
      <p:sp>
        <p:nvSpPr>
          <p:cNvPr id="185352" name="Rectangle 8"/>
          <p:cNvSpPr>
            <a:spLocks noChangeArrowheads="1"/>
          </p:cNvSpPr>
          <p:nvPr/>
        </p:nvSpPr>
        <p:spPr bwMode="auto">
          <a:xfrm>
            <a:off x="1447800" y="4343400"/>
            <a:ext cx="990600" cy="379413"/>
          </a:xfrm>
          <a:prstGeom prst="rect">
            <a:avLst/>
          </a:prstGeom>
          <a:solidFill>
            <a:srgbClr val="FF6600"/>
          </a:solidFill>
          <a:ln w="12700">
            <a:solidFill>
              <a:schemeClr val="tx1"/>
            </a:solidFill>
            <a:miter lim="800000"/>
            <a:headEnd/>
            <a:tailEnd/>
          </a:ln>
          <a:effectLst>
            <a:outerShdw dist="35921" dir="2700000" algn="ctr" rotWithShape="0">
              <a:schemeClr val="bg2"/>
            </a:outerShdw>
          </a:effectLst>
        </p:spPr>
        <p:txBody>
          <a:bodyPr lIns="92075" tIns="46038" rIns="92075" bIns="46038" anchor="ctr">
            <a:spAutoFit/>
          </a:bodyPr>
          <a:lstStyle/>
          <a:p>
            <a:pPr algn="ctr" defTabSz="762000"/>
            <a:endParaRPr lang="en-GB" sz="1800" b="1">
              <a:latin typeface="Arial" charset="0"/>
            </a:endParaRPr>
          </a:p>
        </p:txBody>
      </p:sp>
      <p:sp>
        <p:nvSpPr>
          <p:cNvPr id="185353" name="Rectangle 9"/>
          <p:cNvSpPr>
            <a:spLocks noChangeArrowheads="1"/>
          </p:cNvSpPr>
          <p:nvPr/>
        </p:nvSpPr>
        <p:spPr bwMode="auto">
          <a:xfrm>
            <a:off x="3048000" y="4343400"/>
            <a:ext cx="990600" cy="379413"/>
          </a:xfrm>
          <a:prstGeom prst="rect">
            <a:avLst/>
          </a:prstGeom>
          <a:solidFill>
            <a:srgbClr val="FF6600"/>
          </a:solidFill>
          <a:ln w="12700">
            <a:solidFill>
              <a:schemeClr val="tx1"/>
            </a:solidFill>
            <a:miter lim="800000"/>
            <a:headEnd/>
            <a:tailEnd/>
          </a:ln>
          <a:effectLst>
            <a:outerShdw dist="35921" dir="2700000" algn="ctr" rotWithShape="0">
              <a:schemeClr val="bg2"/>
            </a:outerShdw>
          </a:effectLst>
        </p:spPr>
        <p:txBody>
          <a:bodyPr lIns="92075" tIns="46038" rIns="92075" bIns="46038" anchor="ctr">
            <a:spAutoFit/>
          </a:bodyPr>
          <a:lstStyle/>
          <a:p>
            <a:pPr algn="ctr" defTabSz="762000"/>
            <a:endParaRPr lang="en-GB" sz="1800" b="1">
              <a:latin typeface="Arial" charset="0"/>
            </a:endParaRPr>
          </a:p>
        </p:txBody>
      </p:sp>
      <p:sp>
        <p:nvSpPr>
          <p:cNvPr id="185354" name="Rectangle 10"/>
          <p:cNvSpPr>
            <a:spLocks noChangeArrowheads="1"/>
          </p:cNvSpPr>
          <p:nvPr/>
        </p:nvSpPr>
        <p:spPr bwMode="auto">
          <a:xfrm>
            <a:off x="3429000" y="3200400"/>
            <a:ext cx="990600" cy="379413"/>
          </a:xfrm>
          <a:prstGeom prst="rect">
            <a:avLst/>
          </a:prstGeom>
          <a:solidFill>
            <a:srgbClr val="FF6600"/>
          </a:solidFill>
          <a:ln w="12700">
            <a:solidFill>
              <a:schemeClr val="tx1"/>
            </a:solidFill>
            <a:miter lim="800000"/>
            <a:headEnd/>
            <a:tailEnd/>
          </a:ln>
          <a:effectLst>
            <a:outerShdw dist="35921" dir="2700000" algn="ctr" rotWithShape="0">
              <a:schemeClr val="bg2"/>
            </a:outerShdw>
          </a:effectLst>
        </p:spPr>
        <p:txBody>
          <a:bodyPr lIns="92075" tIns="46038" rIns="92075" bIns="46038" anchor="ctr">
            <a:spAutoFit/>
          </a:bodyPr>
          <a:lstStyle/>
          <a:p>
            <a:pPr algn="ctr" defTabSz="762000"/>
            <a:endParaRPr lang="en-GB" sz="1800" b="1">
              <a:latin typeface="Arial" charset="0"/>
            </a:endParaRPr>
          </a:p>
        </p:txBody>
      </p:sp>
      <p:sp>
        <p:nvSpPr>
          <p:cNvPr id="185355" name="Rectangle 11"/>
          <p:cNvSpPr>
            <a:spLocks noChangeArrowheads="1"/>
          </p:cNvSpPr>
          <p:nvPr/>
        </p:nvSpPr>
        <p:spPr bwMode="auto">
          <a:xfrm>
            <a:off x="6477000" y="3276600"/>
            <a:ext cx="990600" cy="379413"/>
          </a:xfrm>
          <a:prstGeom prst="rect">
            <a:avLst/>
          </a:prstGeom>
          <a:solidFill>
            <a:srgbClr val="FF6600"/>
          </a:solidFill>
          <a:ln w="12700">
            <a:solidFill>
              <a:schemeClr val="tx1"/>
            </a:solidFill>
            <a:miter lim="800000"/>
            <a:headEnd/>
            <a:tailEnd/>
          </a:ln>
          <a:effectLst>
            <a:outerShdw dist="35921" dir="2700000" algn="ctr" rotWithShape="0">
              <a:schemeClr val="bg2"/>
            </a:outerShdw>
          </a:effectLst>
        </p:spPr>
        <p:txBody>
          <a:bodyPr lIns="92075" tIns="46038" rIns="92075" bIns="46038" anchor="ctr">
            <a:spAutoFit/>
          </a:bodyPr>
          <a:lstStyle/>
          <a:p>
            <a:pPr algn="ctr" defTabSz="762000"/>
            <a:endParaRPr lang="en-GB" sz="1800" b="1">
              <a:latin typeface="Arial" charset="0"/>
            </a:endParaRPr>
          </a:p>
        </p:txBody>
      </p:sp>
      <p:sp>
        <p:nvSpPr>
          <p:cNvPr id="185356" name="Rectangle 12"/>
          <p:cNvSpPr>
            <a:spLocks noChangeArrowheads="1"/>
          </p:cNvSpPr>
          <p:nvPr/>
        </p:nvSpPr>
        <p:spPr bwMode="auto">
          <a:xfrm>
            <a:off x="5334000" y="2667000"/>
            <a:ext cx="990600" cy="379413"/>
          </a:xfrm>
          <a:prstGeom prst="rect">
            <a:avLst/>
          </a:prstGeom>
          <a:solidFill>
            <a:srgbClr val="FF6600"/>
          </a:solidFill>
          <a:ln w="12700">
            <a:solidFill>
              <a:schemeClr val="tx1"/>
            </a:solidFill>
            <a:miter lim="800000"/>
            <a:headEnd/>
            <a:tailEnd/>
          </a:ln>
          <a:effectLst>
            <a:outerShdw dist="35921" dir="2700000" algn="ctr" rotWithShape="0">
              <a:schemeClr val="bg2"/>
            </a:outerShdw>
          </a:effectLst>
        </p:spPr>
        <p:txBody>
          <a:bodyPr lIns="92075" tIns="46038" rIns="92075" bIns="46038" anchor="ctr">
            <a:spAutoFit/>
          </a:bodyPr>
          <a:lstStyle/>
          <a:p>
            <a:pPr algn="ctr" defTabSz="762000"/>
            <a:endParaRPr lang="en-GB" sz="1800" b="1">
              <a:latin typeface="Arial" charset="0"/>
            </a:endParaRPr>
          </a:p>
        </p:txBody>
      </p:sp>
      <p:sp>
        <p:nvSpPr>
          <p:cNvPr id="185357" name="Rectangle 13"/>
          <p:cNvSpPr>
            <a:spLocks noChangeArrowheads="1"/>
          </p:cNvSpPr>
          <p:nvPr/>
        </p:nvSpPr>
        <p:spPr bwMode="auto">
          <a:xfrm>
            <a:off x="5410200" y="3962400"/>
            <a:ext cx="990600" cy="379413"/>
          </a:xfrm>
          <a:prstGeom prst="rect">
            <a:avLst/>
          </a:prstGeom>
          <a:solidFill>
            <a:srgbClr val="FF6600"/>
          </a:solidFill>
          <a:ln w="12700">
            <a:solidFill>
              <a:schemeClr val="tx1"/>
            </a:solidFill>
            <a:miter lim="800000"/>
            <a:headEnd/>
            <a:tailEnd/>
          </a:ln>
          <a:effectLst>
            <a:outerShdw dist="35921" dir="2700000" algn="ctr" rotWithShape="0">
              <a:schemeClr val="bg2"/>
            </a:outerShdw>
          </a:effectLst>
        </p:spPr>
        <p:txBody>
          <a:bodyPr lIns="92075" tIns="46038" rIns="92075" bIns="46038" anchor="ctr">
            <a:spAutoFit/>
          </a:bodyPr>
          <a:lstStyle/>
          <a:p>
            <a:pPr algn="ctr" defTabSz="762000"/>
            <a:endParaRPr lang="en-GB" sz="1800" b="1">
              <a:latin typeface="Arial" charset="0"/>
            </a:endParaRPr>
          </a:p>
        </p:txBody>
      </p:sp>
      <p:sp>
        <p:nvSpPr>
          <p:cNvPr id="185358" name="Rectangle 14"/>
          <p:cNvSpPr>
            <a:spLocks noChangeArrowheads="1"/>
          </p:cNvSpPr>
          <p:nvPr/>
        </p:nvSpPr>
        <p:spPr bwMode="auto">
          <a:xfrm>
            <a:off x="7467600" y="2590800"/>
            <a:ext cx="990600" cy="379413"/>
          </a:xfrm>
          <a:prstGeom prst="rect">
            <a:avLst/>
          </a:prstGeom>
          <a:solidFill>
            <a:srgbClr val="FF6600"/>
          </a:solidFill>
          <a:ln w="12700">
            <a:solidFill>
              <a:schemeClr val="tx1"/>
            </a:solidFill>
            <a:miter lim="800000"/>
            <a:headEnd/>
            <a:tailEnd/>
          </a:ln>
          <a:effectLst>
            <a:outerShdw dist="35921" dir="2700000" algn="ctr" rotWithShape="0">
              <a:schemeClr val="bg2"/>
            </a:outerShdw>
          </a:effectLst>
        </p:spPr>
        <p:txBody>
          <a:bodyPr lIns="92075" tIns="46038" rIns="92075" bIns="46038" anchor="ctr">
            <a:spAutoFit/>
          </a:bodyPr>
          <a:lstStyle/>
          <a:p>
            <a:pPr algn="ctr" defTabSz="762000"/>
            <a:endParaRPr lang="en-GB" sz="1800" b="1">
              <a:latin typeface="Arial" charset="0"/>
            </a:endParaRPr>
          </a:p>
        </p:txBody>
      </p:sp>
      <p:sp>
        <p:nvSpPr>
          <p:cNvPr id="185359" name="Rectangle 15"/>
          <p:cNvSpPr>
            <a:spLocks noChangeArrowheads="1"/>
          </p:cNvSpPr>
          <p:nvPr/>
        </p:nvSpPr>
        <p:spPr bwMode="auto">
          <a:xfrm>
            <a:off x="7543800" y="3962400"/>
            <a:ext cx="990600" cy="379413"/>
          </a:xfrm>
          <a:prstGeom prst="rect">
            <a:avLst/>
          </a:prstGeom>
          <a:solidFill>
            <a:srgbClr val="FF6600"/>
          </a:solidFill>
          <a:ln w="12700">
            <a:solidFill>
              <a:schemeClr val="tx1"/>
            </a:solidFill>
            <a:miter lim="800000"/>
            <a:headEnd/>
            <a:tailEnd/>
          </a:ln>
          <a:effectLst>
            <a:outerShdw dist="35921" dir="2700000" algn="ctr" rotWithShape="0">
              <a:schemeClr val="bg2"/>
            </a:outerShdw>
          </a:effectLst>
        </p:spPr>
        <p:txBody>
          <a:bodyPr lIns="92075" tIns="46038" rIns="92075" bIns="46038" anchor="ctr">
            <a:spAutoFit/>
          </a:bodyPr>
          <a:lstStyle/>
          <a:p>
            <a:pPr algn="ctr" defTabSz="762000"/>
            <a:endParaRPr lang="en-GB" sz="1800" b="1">
              <a:latin typeface="Arial" charset="0"/>
            </a:endParaRPr>
          </a:p>
        </p:txBody>
      </p:sp>
      <p:sp>
        <p:nvSpPr>
          <p:cNvPr id="185360" name="Line 16"/>
          <p:cNvSpPr>
            <a:spLocks noChangeShapeType="1"/>
          </p:cNvSpPr>
          <p:nvPr/>
        </p:nvSpPr>
        <p:spPr bwMode="auto">
          <a:xfrm>
            <a:off x="3200400" y="2438400"/>
            <a:ext cx="762000" cy="762000"/>
          </a:xfrm>
          <a:prstGeom prst="line">
            <a:avLst/>
          </a:prstGeom>
          <a:noFill/>
          <a:ln w="50800">
            <a:solidFill>
              <a:srgbClr val="FF0033"/>
            </a:solidFill>
            <a:round/>
            <a:headEnd type="triangle" w="med" len="med"/>
            <a:tailEnd type="triangle" w="med" len="med"/>
          </a:ln>
          <a:effectLst>
            <a:outerShdw dist="35921" dir="2700000" algn="ctr" rotWithShape="0">
              <a:schemeClr val="bg2"/>
            </a:outerShdw>
          </a:effectLst>
        </p:spPr>
        <p:txBody>
          <a:bodyPr wrap="none" anchor="ctr"/>
          <a:lstStyle/>
          <a:p>
            <a:pPr>
              <a:defRPr/>
            </a:pPr>
            <a:endParaRPr lang="en-GB"/>
          </a:p>
        </p:txBody>
      </p:sp>
      <p:sp>
        <p:nvSpPr>
          <p:cNvPr id="185361" name="Line 17"/>
          <p:cNvSpPr>
            <a:spLocks noChangeShapeType="1"/>
          </p:cNvSpPr>
          <p:nvPr/>
        </p:nvSpPr>
        <p:spPr bwMode="auto">
          <a:xfrm flipH="1">
            <a:off x="1524000" y="2438400"/>
            <a:ext cx="685800" cy="685800"/>
          </a:xfrm>
          <a:prstGeom prst="line">
            <a:avLst/>
          </a:prstGeom>
          <a:noFill/>
          <a:ln w="50800">
            <a:solidFill>
              <a:srgbClr val="FF0033"/>
            </a:solidFill>
            <a:round/>
            <a:headEnd type="triangle" w="med" len="med"/>
            <a:tailEnd type="triangle" w="med" len="med"/>
          </a:ln>
          <a:effectLst>
            <a:outerShdw dist="35921" dir="2700000" algn="ctr" rotWithShape="0">
              <a:schemeClr val="bg2"/>
            </a:outerShdw>
          </a:effectLst>
        </p:spPr>
        <p:txBody>
          <a:bodyPr wrap="none" anchor="ctr"/>
          <a:lstStyle/>
          <a:p>
            <a:pPr>
              <a:defRPr/>
            </a:pPr>
            <a:endParaRPr lang="en-GB"/>
          </a:p>
        </p:txBody>
      </p:sp>
      <p:sp>
        <p:nvSpPr>
          <p:cNvPr id="185362" name="Line 18"/>
          <p:cNvSpPr>
            <a:spLocks noChangeShapeType="1"/>
          </p:cNvSpPr>
          <p:nvPr/>
        </p:nvSpPr>
        <p:spPr bwMode="auto">
          <a:xfrm>
            <a:off x="1524000" y="3505200"/>
            <a:ext cx="457200" cy="838200"/>
          </a:xfrm>
          <a:prstGeom prst="line">
            <a:avLst/>
          </a:prstGeom>
          <a:noFill/>
          <a:ln w="50800">
            <a:solidFill>
              <a:srgbClr val="FF0033"/>
            </a:solidFill>
            <a:round/>
            <a:headEnd type="triangle" w="med" len="med"/>
            <a:tailEnd type="triangle" w="med" len="med"/>
          </a:ln>
          <a:effectLst>
            <a:outerShdw dist="35921" dir="2700000" algn="ctr" rotWithShape="0">
              <a:schemeClr val="bg2"/>
            </a:outerShdw>
          </a:effectLst>
        </p:spPr>
        <p:txBody>
          <a:bodyPr wrap="none" anchor="ctr"/>
          <a:lstStyle/>
          <a:p>
            <a:pPr>
              <a:defRPr/>
            </a:pPr>
            <a:endParaRPr lang="en-GB"/>
          </a:p>
        </p:txBody>
      </p:sp>
      <p:sp>
        <p:nvSpPr>
          <p:cNvPr id="185363" name="Line 19"/>
          <p:cNvSpPr>
            <a:spLocks noChangeShapeType="1"/>
          </p:cNvSpPr>
          <p:nvPr/>
        </p:nvSpPr>
        <p:spPr bwMode="auto">
          <a:xfrm flipV="1">
            <a:off x="2438400" y="4572000"/>
            <a:ext cx="609600" cy="0"/>
          </a:xfrm>
          <a:prstGeom prst="line">
            <a:avLst/>
          </a:prstGeom>
          <a:noFill/>
          <a:ln w="50800">
            <a:solidFill>
              <a:srgbClr val="FF0033"/>
            </a:solidFill>
            <a:round/>
            <a:headEnd type="triangle" w="med" len="med"/>
            <a:tailEnd type="triangle" w="med" len="med"/>
          </a:ln>
          <a:effectLst>
            <a:outerShdw dist="35921" dir="2700000" algn="ctr" rotWithShape="0">
              <a:schemeClr val="bg2"/>
            </a:outerShdw>
          </a:effectLst>
        </p:spPr>
        <p:txBody>
          <a:bodyPr wrap="none" anchor="ctr"/>
          <a:lstStyle/>
          <a:p>
            <a:pPr>
              <a:defRPr/>
            </a:pPr>
            <a:endParaRPr lang="en-GB"/>
          </a:p>
        </p:txBody>
      </p:sp>
      <p:sp>
        <p:nvSpPr>
          <p:cNvPr id="185364" name="Line 20"/>
          <p:cNvSpPr>
            <a:spLocks noChangeShapeType="1"/>
          </p:cNvSpPr>
          <p:nvPr/>
        </p:nvSpPr>
        <p:spPr bwMode="auto">
          <a:xfrm flipH="1">
            <a:off x="3581400" y="3581400"/>
            <a:ext cx="381000" cy="762000"/>
          </a:xfrm>
          <a:prstGeom prst="line">
            <a:avLst/>
          </a:prstGeom>
          <a:noFill/>
          <a:ln w="50800">
            <a:solidFill>
              <a:srgbClr val="FF0033"/>
            </a:solidFill>
            <a:round/>
            <a:headEnd type="triangle" w="med" len="med"/>
            <a:tailEnd type="triangle" w="med" len="med"/>
          </a:ln>
          <a:effectLst>
            <a:outerShdw dist="35921" dir="2700000" algn="ctr" rotWithShape="0">
              <a:schemeClr val="bg2"/>
            </a:outerShdw>
          </a:effectLst>
        </p:spPr>
        <p:txBody>
          <a:bodyPr wrap="none" anchor="ctr"/>
          <a:lstStyle/>
          <a:p>
            <a:pPr>
              <a:defRPr/>
            </a:pPr>
            <a:endParaRPr lang="en-GB"/>
          </a:p>
        </p:txBody>
      </p:sp>
      <p:sp>
        <p:nvSpPr>
          <p:cNvPr id="185365" name="Line 21"/>
          <p:cNvSpPr>
            <a:spLocks noChangeShapeType="1"/>
          </p:cNvSpPr>
          <p:nvPr/>
        </p:nvSpPr>
        <p:spPr bwMode="auto">
          <a:xfrm flipH="1">
            <a:off x="2057400" y="2590800"/>
            <a:ext cx="533400" cy="1752600"/>
          </a:xfrm>
          <a:prstGeom prst="line">
            <a:avLst/>
          </a:prstGeom>
          <a:noFill/>
          <a:ln w="50800">
            <a:solidFill>
              <a:srgbClr val="FF0033"/>
            </a:solidFill>
            <a:round/>
            <a:headEnd type="triangle" w="med" len="med"/>
            <a:tailEnd type="triangle" w="med" len="med"/>
          </a:ln>
          <a:effectLst>
            <a:outerShdw dist="35921" dir="2700000" algn="ctr" rotWithShape="0">
              <a:schemeClr val="bg2"/>
            </a:outerShdw>
          </a:effectLst>
        </p:spPr>
        <p:txBody>
          <a:bodyPr wrap="none" anchor="ctr"/>
          <a:lstStyle/>
          <a:p>
            <a:pPr>
              <a:defRPr/>
            </a:pPr>
            <a:endParaRPr lang="en-GB"/>
          </a:p>
        </p:txBody>
      </p:sp>
      <p:sp>
        <p:nvSpPr>
          <p:cNvPr id="185366" name="Line 22"/>
          <p:cNvSpPr>
            <a:spLocks noChangeShapeType="1"/>
          </p:cNvSpPr>
          <p:nvPr/>
        </p:nvSpPr>
        <p:spPr bwMode="auto">
          <a:xfrm>
            <a:off x="2895600" y="2590800"/>
            <a:ext cx="533400" cy="1752600"/>
          </a:xfrm>
          <a:prstGeom prst="line">
            <a:avLst/>
          </a:prstGeom>
          <a:noFill/>
          <a:ln w="50800">
            <a:solidFill>
              <a:srgbClr val="FF0033"/>
            </a:solidFill>
            <a:round/>
            <a:headEnd type="triangle" w="med" len="med"/>
            <a:tailEnd type="triangle" w="med" len="med"/>
          </a:ln>
          <a:effectLst>
            <a:outerShdw dist="35921" dir="2700000" algn="ctr" rotWithShape="0">
              <a:schemeClr val="bg2"/>
            </a:outerShdw>
          </a:effectLst>
        </p:spPr>
        <p:txBody>
          <a:bodyPr wrap="none" anchor="ctr"/>
          <a:lstStyle/>
          <a:p>
            <a:pPr>
              <a:defRPr/>
            </a:pPr>
            <a:endParaRPr lang="en-GB"/>
          </a:p>
        </p:txBody>
      </p:sp>
      <p:sp>
        <p:nvSpPr>
          <p:cNvPr id="185367" name="Line 23"/>
          <p:cNvSpPr>
            <a:spLocks noChangeShapeType="1"/>
          </p:cNvSpPr>
          <p:nvPr/>
        </p:nvSpPr>
        <p:spPr bwMode="auto">
          <a:xfrm>
            <a:off x="2057400" y="3276600"/>
            <a:ext cx="1371600" cy="76200"/>
          </a:xfrm>
          <a:prstGeom prst="line">
            <a:avLst/>
          </a:prstGeom>
          <a:noFill/>
          <a:ln w="50800">
            <a:solidFill>
              <a:srgbClr val="FF0033"/>
            </a:solidFill>
            <a:round/>
            <a:headEnd type="triangle" w="med" len="med"/>
            <a:tailEnd type="triangle" w="med" len="med"/>
          </a:ln>
          <a:effectLst>
            <a:outerShdw dist="35921" dir="2700000" algn="ctr" rotWithShape="0">
              <a:schemeClr val="bg2"/>
            </a:outerShdw>
          </a:effectLst>
        </p:spPr>
        <p:txBody>
          <a:bodyPr wrap="none" anchor="ctr"/>
          <a:lstStyle/>
          <a:p>
            <a:pPr>
              <a:defRPr/>
            </a:pPr>
            <a:endParaRPr lang="en-GB"/>
          </a:p>
        </p:txBody>
      </p:sp>
      <p:sp>
        <p:nvSpPr>
          <p:cNvPr id="185368" name="Line 24"/>
          <p:cNvSpPr>
            <a:spLocks noChangeShapeType="1"/>
          </p:cNvSpPr>
          <p:nvPr/>
        </p:nvSpPr>
        <p:spPr bwMode="auto">
          <a:xfrm flipV="1">
            <a:off x="2209800" y="3505200"/>
            <a:ext cx="1219200" cy="762000"/>
          </a:xfrm>
          <a:prstGeom prst="line">
            <a:avLst/>
          </a:prstGeom>
          <a:noFill/>
          <a:ln w="50800">
            <a:solidFill>
              <a:srgbClr val="FF0033"/>
            </a:solidFill>
            <a:round/>
            <a:headEnd type="triangle" w="med" len="med"/>
            <a:tailEnd type="triangle" w="med" len="med"/>
          </a:ln>
          <a:effectLst>
            <a:outerShdw dist="35921" dir="2700000" algn="ctr" rotWithShape="0">
              <a:schemeClr val="bg2"/>
            </a:outerShdw>
          </a:effectLst>
        </p:spPr>
        <p:txBody>
          <a:bodyPr wrap="none" anchor="ctr"/>
          <a:lstStyle/>
          <a:p>
            <a:pPr>
              <a:defRPr/>
            </a:pPr>
            <a:endParaRPr lang="en-GB"/>
          </a:p>
        </p:txBody>
      </p:sp>
      <p:sp>
        <p:nvSpPr>
          <p:cNvPr id="185369" name="Line 25"/>
          <p:cNvSpPr>
            <a:spLocks noChangeShapeType="1"/>
          </p:cNvSpPr>
          <p:nvPr/>
        </p:nvSpPr>
        <p:spPr bwMode="auto">
          <a:xfrm>
            <a:off x="2057400" y="3429000"/>
            <a:ext cx="1066800" cy="914400"/>
          </a:xfrm>
          <a:prstGeom prst="line">
            <a:avLst/>
          </a:prstGeom>
          <a:noFill/>
          <a:ln w="50800">
            <a:solidFill>
              <a:srgbClr val="FF0033"/>
            </a:solidFill>
            <a:round/>
            <a:headEnd type="triangle" w="med" len="med"/>
            <a:tailEnd type="triangle" w="med" len="med"/>
          </a:ln>
          <a:effectLst>
            <a:outerShdw dist="35921" dir="2700000" algn="ctr" rotWithShape="0">
              <a:schemeClr val="bg2"/>
            </a:outerShdw>
          </a:effectLst>
        </p:spPr>
        <p:txBody>
          <a:bodyPr wrap="none" anchor="ctr"/>
          <a:lstStyle/>
          <a:p>
            <a:pPr>
              <a:defRPr/>
            </a:pPr>
            <a:endParaRPr lang="en-GB"/>
          </a:p>
        </p:txBody>
      </p:sp>
      <p:sp>
        <p:nvSpPr>
          <p:cNvPr id="185370" name="Line 26"/>
          <p:cNvSpPr>
            <a:spLocks noChangeShapeType="1"/>
          </p:cNvSpPr>
          <p:nvPr/>
        </p:nvSpPr>
        <p:spPr bwMode="auto">
          <a:xfrm flipH="1">
            <a:off x="5791200" y="3048000"/>
            <a:ext cx="0" cy="914400"/>
          </a:xfrm>
          <a:prstGeom prst="line">
            <a:avLst/>
          </a:prstGeom>
          <a:noFill/>
          <a:ln w="50800">
            <a:solidFill>
              <a:srgbClr val="FF0033"/>
            </a:solidFill>
            <a:round/>
            <a:headEnd type="triangle" w="med" len="med"/>
            <a:tailEnd type="triangle" w="med" len="med"/>
          </a:ln>
          <a:effectLst>
            <a:outerShdw dist="35921" dir="2700000" algn="ctr" rotWithShape="0">
              <a:schemeClr val="bg2"/>
            </a:outerShdw>
          </a:effectLst>
        </p:spPr>
        <p:txBody>
          <a:bodyPr wrap="none" anchor="ctr"/>
          <a:lstStyle/>
          <a:p>
            <a:pPr>
              <a:defRPr/>
            </a:pPr>
            <a:endParaRPr lang="en-GB"/>
          </a:p>
        </p:txBody>
      </p:sp>
      <p:sp>
        <p:nvSpPr>
          <p:cNvPr id="185371" name="Line 27"/>
          <p:cNvSpPr>
            <a:spLocks noChangeShapeType="1"/>
          </p:cNvSpPr>
          <p:nvPr/>
        </p:nvSpPr>
        <p:spPr bwMode="auto">
          <a:xfrm flipV="1">
            <a:off x="6019800" y="3505200"/>
            <a:ext cx="457200" cy="457200"/>
          </a:xfrm>
          <a:prstGeom prst="line">
            <a:avLst/>
          </a:prstGeom>
          <a:noFill/>
          <a:ln w="50800">
            <a:solidFill>
              <a:srgbClr val="FF0033"/>
            </a:solidFill>
            <a:round/>
            <a:headEnd type="triangle" w="med" len="med"/>
            <a:tailEnd type="triangle" w="med" len="med"/>
          </a:ln>
          <a:effectLst>
            <a:outerShdw dist="35921" dir="2700000" algn="ctr" rotWithShape="0">
              <a:schemeClr val="bg2"/>
            </a:outerShdw>
          </a:effectLst>
        </p:spPr>
        <p:txBody>
          <a:bodyPr wrap="none" anchor="ctr"/>
          <a:lstStyle/>
          <a:p>
            <a:pPr>
              <a:defRPr/>
            </a:pPr>
            <a:endParaRPr lang="en-GB"/>
          </a:p>
        </p:txBody>
      </p:sp>
      <p:sp>
        <p:nvSpPr>
          <p:cNvPr id="185372" name="Line 28"/>
          <p:cNvSpPr>
            <a:spLocks noChangeShapeType="1"/>
          </p:cNvSpPr>
          <p:nvPr/>
        </p:nvSpPr>
        <p:spPr bwMode="auto">
          <a:xfrm flipH="1">
            <a:off x="7086600" y="2819400"/>
            <a:ext cx="381000" cy="457200"/>
          </a:xfrm>
          <a:prstGeom prst="line">
            <a:avLst/>
          </a:prstGeom>
          <a:noFill/>
          <a:ln w="50800">
            <a:solidFill>
              <a:srgbClr val="FF0033"/>
            </a:solidFill>
            <a:round/>
            <a:headEnd type="triangle" w="med" len="med"/>
            <a:tailEnd type="triangle" w="med" len="med"/>
          </a:ln>
          <a:effectLst>
            <a:outerShdw dist="35921" dir="2700000" algn="ctr" rotWithShape="0">
              <a:schemeClr val="bg2"/>
            </a:outerShdw>
          </a:effectLst>
        </p:spPr>
        <p:txBody>
          <a:bodyPr wrap="none" anchor="ctr"/>
          <a:lstStyle/>
          <a:p>
            <a:pPr>
              <a:defRPr/>
            </a:pPr>
            <a:endParaRPr lang="en-GB"/>
          </a:p>
        </p:txBody>
      </p:sp>
      <p:sp>
        <p:nvSpPr>
          <p:cNvPr id="185373" name="Line 29"/>
          <p:cNvSpPr>
            <a:spLocks noChangeShapeType="1"/>
          </p:cNvSpPr>
          <p:nvPr/>
        </p:nvSpPr>
        <p:spPr bwMode="auto">
          <a:xfrm>
            <a:off x="7467600" y="3505200"/>
            <a:ext cx="609600" cy="457200"/>
          </a:xfrm>
          <a:prstGeom prst="line">
            <a:avLst/>
          </a:prstGeom>
          <a:noFill/>
          <a:ln w="50800">
            <a:solidFill>
              <a:srgbClr val="FF0033"/>
            </a:solidFill>
            <a:round/>
            <a:headEnd type="triangle" w="med" len="med"/>
            <a:tailEnd type="triangle" w="med" len="med"/>
          </a:ln>
          <a:effectLst>
            <a:outerShdw dist="35921" dir="2700000" algn="ctr" rotWithShape="0">
              <a:schemeClr val="bg2"/>
            </a:outerShdw>
          </a:effectLst>
        </p:spPr>
        <p:txBody>
          <a:bodyPr wrap="none" anchor="ctr"/>
          <a:lstStyle/>
          <a:p>
            <a:pPr>
              <a:defRPr/>
            </a:pPr>
            <a:endParaRPr lang="en-GB"/>
          </a:p>
        </p:txBody>
      </p:sp>
      <p:sp>
        <p:nvSpPr>
          <p:cNvPr id="185374" name="Rectangle 30"/>
          <p:cNvSpPr>
            <a:spLocks noChangeArrowheads="1"/>
          </p:cNvSpPr>
          <p:nvPr/>
        </p:nvSpPr>
        <p:spPr bwMode="gray">
          <a:xfrm>
            <a:off x="914400" y="5029200"/>
            <a:ext cx="3733800" cy="654050"/>
          </a:xfrm>
          <a:prstGeom prst="rect">
            <a:avLst/>
          </a:prstGeom>
          <a:solidFill>
            <a:srgbClr val="FF0000"/>
          </a:solidFill>
          <a:ln w="12700">
            <a:solidFill>
              <a:schemeClr val="tx1"/>
            </a:solidFill>
            <a:miter lim="800000"/>
            <a:headEnd/>
            <a:tailEnd/>
          </a:ln>
          <a:effectLst>
            <a:outerShdw dist="35921" dir="2700000" algn="ctr" rotWithShape="0">
              <a:schemeClr val="bg2"/>
            </a:outerShdw>
          </a:effectLst>
        </p:spPr>
        <p:txBody>
          <a:bodyPr lIns="92075" tIns="46038" rIns="92075" bIns="46038" anchor="ctr">
            <a:spAutoFit/>
          </a:bodyPr>
          <a:lstStyle/>
          <a:p>
            <a:pPr algn="ctr" defTabSz="762000">
              <a:defRPr/>
            </a:pPr>
            <a:r>
              <a:rPr lang="en-GB" sz="1800" b="1">
                <a:solidFill>
                  <a:schemeClr val="bg1"/>
                </a:solidFill>
                <a:latin typeface="Arial" charset="0"/>
              </a:rPr>
              <a:t>Objects of low cohesion are </a:t>
            </a:r>
          </a:p>
          <a:p>
            <a:pPr algn="ctr" defTabSz="762000">
              <a:defRPr/>
            </a:pPr>
            <a:r>
              <a:rPr lang="en-GB" sz="1800" b="1">
                <a:solidFill>
                  <a:schemeClr val="bg1"/>
                </a:solidFill>
                <a:latin typeface="Arial" charset="0"/>
              </a:rPr>
              <a:t>not sure what they do...</a:t>
            </a:r>
          </a:p>
        </p:txBody>
      </p:sp>
      <p:sp>
        <p:nvSpPr>
          <p:cNvPr id="26654" name="Text Box 31"/>
          <p:cNvSpPr txBox="1">
            <a:spLocks noChangeArrowheads="1"/>
          </p:cNvSpPr>
          <p:nvPr/>
        </p:nvSpPr>
        <p:spPr bwMode="auto">
          <a:xfrm>
            <a:off x="457200" y="1752600"/>
            <a:ext cx="1905000" cy="822325"/>
          </a:xfrm>
          <a:prstGeom prst="rect">
            <a:avLst/>
          </a:prstGeom>
          <a:noFill/>
          <a:ln w="9525">
            <a:noFill/>
            <a:miter lim="800000"/>
            <a:headEnd type="none" w="sm" len="sm"/>
            <a:tailEnd type="none" w="sm" len="sm"/>
          </a:ln>
        </p:spPr>
        <p:txBody>
          <a:bodyPr>
            <a:spAutoFit/>
          </a:bodyPr>
          <a:lstStyle/>
          <a:p>
            <a:pPr defTabSz="762000">
              <a:spcBef>
                <a:spcPct val="50000"/>
              </a:spcBef>
            </a:pPr>
            <a:r>
              <a:rPr lang="en-GB" sz="2400" b="1" i="1">
                <a:solidFill>
                  <a:schemeClr val="accent2"/>
                </a:solidFill>
              </a:rPr>
              <a:t>Tight Coupling</a:t>
            </a:r>
          </a:p>
        </p:txBody>
      </p:sp>
      <p:sp>
        <p:nvSpPr>
          <p:cNvPr id="185376" name="Rectangle 32"/>
          <p:cNvSpPr>
            <a:spLocks noChangeArrowheads="1"/>
          </p:cNvSpPr>
          <p:nvPr/>
        </p:nvSpPr>
        <p:spPr bwMode="auto">
          <a:xfrm>
            <a:off x="4572000" y="1752600"/>
            <a:ext cx="1535113" cy="822325"/>
          </a:xfrm>
          <a:prstGeom prst="rect">
            <a:avLst/>
          </a:prstGeom>
          <a:noFill/>
          <a:ln w="9525">
            <a:noFill/>
            <a:miter lim="800000"/>
            <a:headEnd type="none" w="sm" len="sm"/>
            <a:tailEnd type="none" w="sm" len="sm"/>
          </a:ln>
        </p:spPr>
        <p:txBody>
          <a:bodyPr wrap="none">
            <a:spAutoFit/>
          </a:bodyPr>
          <a:lstStyle/>
          <a:p>
            <a:pPr defTabSz="762000"/>
            <a:r>
              <a:rPr lang="en-GB" sz="2400" b="1" i="1">
                <a:solidFill>
                  <a:schemeClr val="accent2"/>
                </a:solidFill>
              </a:rPr>
              <a:t>Loose</a:t>
            </a:r>
          </a:p>
          <a:p>
            <a:pPr defTabSz="762000"/>
            <a:r>
              <a:rPr lang="en-GB" sz="2400" b="1" i="1">
                <a:solidFill>
                  <a:schemeClr val="accent2"/>
                </a:solidFill>
              </a:rPr>
              <a:t>Coupling</a:t>
            </a:r>
          </a:p>
        </p:txBody>
      </p:sp>
      <p:sp>
        <p:nvSpPr>
          <p:cNvPr id="185348" name="Rectangle 4"/>
          <p:cNvSpPr>
            <a:spLocks noChangeArrowheads="1"/>
          </p:cNvSpPr>
          <p:nvPr/>
        </p:nvSpPr>
        <p:spPr bwMode="gray">
          <a:xfrm>
            <a:off x="5029200" y="5029200"/>
            <a:ext cx="3733800" cy="654050"/>
          </a:xfrm>
          <a:prstGeom prst="rect">
            <a:avLst/>
          </a:prstGeom>
          <a:solidFill>
            <a:srgbClr val="FF0000"/>
          </a:solidFill>
          <a:ln w="12700">
            <a:solidFill>
              <a:schemeClr val="tx1"/>
            </a:solidFill>
            <a:miter lim="800000"/>
            <a:headEnd/>
            <a:tailEnd/>
          </a:ln>
          <a:effectLst>
            <a:outerShdw dist="35921" dir="2700000" algn="ctr" rotWithShape="0">
              <a:schemeClr val="bg2"/>
            </a:outerShdw>
          </a:effectLst>
        </p:spPr>
        <p:txBody>
          <a:bodyPr lIns="92075" tIns="46038" rIns="92075" bIns="46038" anchor="ctr">
            <a:spAutoFit/>
          </a:bodyPr>
          <a:lstStyle/>
          <a:p>
            <a:pPr algn="ctr" defTabSz="762000">
              <a:defRPr/>
            </a:pPr>
            <a:r>
              <a:rPr lang="en-GB" sz="1800" b="1">
                <a:solidFill>
                  <a:schemeClr val="bg1"/>
                </a:solidFill>
                <a:latin typeface="Arial" charset="0"/>
              </a:rPr>
              <a:t>Cohesive objects do one thing, </a:t>
            </a:r>
          </a:p>
          <a:p>
            <a:pPr algn="ctr" defTabSz="762000">
              <a:defRPr/>
            </a:pPr>
            <a:r>
              <a:rPr lang="en-GB" sz="1800" b="1">
                <a:solidFill>
                  <a:schemeClr val="bg1"/>
                </a:solidFill>
                <a:latin typeface="Arial" charset="0"/>
              </a:rPr>
              <a:t>and only one thing, well!</a:t>
            </a:r>
          </a:p>
        </p:txBody>
      </p:sp>
      <p:sp>
        <p:nvSpPr>
          <p:cNvPr id="185377" name="Text Box 33"/>
          <p:cNvSpPr txBox="1">
            <a:spLocks noChangeArrowheads="1"/>
          </p:cNvSpPr>
          <p:nvPr/>
        </p:nvSpPr>
        <p:spPr bwMode="auto">
          <a:xfrm>
            <a:off x="2484438" y="5805488"/>
            <a:ext cx="4259262" cy="519112"/>
          </a:xfrm>
          <a:prstGeom prst="rect">
            <a:avLst/>
          </a:prstGeom>
          <a:noFill/>
          <a:ln w="9525">
            <a:noFill/>
            <a:miter lim="800000"/>
            <a:headEnd type="none" w="sm" len="sm"/>
            <a:tailEnd type="none" w="sm" len="sm"/>
          </a:ln>
          <a:effectLst/>
        </p:spPr>
        <p:txBody>
          <a:bodyPr wrap="none">
            <a:spAutoFit/>
          </a:bodyPr>
          <a:lstStyle/>
          <a:p>
            <a:r>
              <a:rPr lang="en-GB" i="1">
                <a:solidFill>
                  <a:srgbClr val="008000"/>
                </a:solidFill>
                <a:effectLst>
                  <a:outerShdw blurRad="38100" dist="38100" dir="2700000" algn="tl">
                    <a:srgbClr val="C0C0C0"/>
                  </a:outerShdw>
                </a:effectLst>
              </a:rPr>
              <a:t>Change always happens…</a:t>
            </a:r>
          </a:p>
        </p:txBody>
      </p:sp>
      <p:sp>
        <p:nvSpPr>
          <p:cNvPr id="26658" name="Date Placeholder 33"/>
          <p:cNvSpPr>
            <a:spLocks noGrp="1"/>
          </p:cNvSpPr>
          <p:nvPr>
            <p:ph type="dt" sz="quarter" idx="10"/>
          </p:nvPr>
        </p:nvSpPr>
        <p:spPr bwMode="auto">
          <a:noFill/>
          <a:ln>
            <a:miter lim="800000"/>
            <a:headEnd/>
            <a:tailEnd/>
          </a:ln>
        </p:spPr>
        <p:txBody>
          <a:bodyPr/>
          <a:lstStyle/>
          <a:p>
            <a:fld id="{0C26E52D-A2DB-450A-B6F1-B16B90DFEA8E}" type="datetime1">
              <a:rPr lang="en-US" smtClean="0"/>
              <a:t>9/13/16</a:t>
            </a:fld>
            <a:endParaRPr lang="en-GB"/>
          </a:p>
        </p:txBody>
      </p:sp>
      <p:sp>
        <p:nvSpPr>
          <p:cNvPr id="26659" name="Slide Number Placeholder 34"/>
          <p:cNvSpPr>
            <a:spLocks noGrp="1"/>
          </p:cNvSpPr>
          <p:nvPr>
            <p:ph type="sldNum" sz="quarter" idx="12"/>
          </p:nvPr>
        </p:nvSpPr>
        <p:spPr bwMode="auto">
          <a:noFill/>
          <a:ln>
            <a:miter lim="800000"/>
            <a:headEnd/>
            <a:tailEnd/>
          </a:ln>
        </p:spPr>
        <p:txBody>
          <a:bodyPr/>
          <a:lstStyle/>
          <a:p>
            <a:fld id="{7050A2BC-3308-464D-BF3A-4ADB919A4585}" type="slidenum">
              <a:rPr lang="en-GB"/>
              <a:pPr/>
              <a:t>18</a:t>
            </a:fld>
            <a:endParaRPr lang="en-GB"/>
          </a:p>
        </p:txBody>
      </p:sp>
      <p:sp>
        <p:nvSpPr>
          <p:cNvPr id="2" name="Footer Placeholder 1"/>
          <p:cNvSpPr>
            <a:spLocks noGrp="1"/>
          </p:cNvSpPr>
          <p:nvPr>
            <p:ph type="ftr" sz="quarter" idx="11"/>
          </p:nvPr>
        </p:nvSpPr>
        <p:spPr/>
        <p:txBody>
          <a:bodyPr/>
          <a:lstStyle/>
          <a:p>
            <a:r>
              <a:rPr lang="en-US" smtClean="0"/>
              <a:t>UFCFB6-30-2 OOSD</a:t>
            </a:r>
            <a:endParaRPr lang="en-US"/>
          </a:p>
        </p:txBody>
      </p:sp>
    </p:spTree>
    <p:extLst>
      <p:ext uri="{BB962C8B-B14F-4D97-AF65-F5344CB8AC3E}">
        <p14:creationId xmlns:p14="http://schemas.microsoft.com/office/powerpoint/2010/main" val="300582094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3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53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53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53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53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535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537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537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53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53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53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53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53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0" grpId="0" animBg="1"/>
      <p:bldP spid="185355" grpId="0" animBg="1"/>
      <p:bldP spid="185356" grpId="0" animBg="1"/>
      <p:bldP spid="185357" grpId="0" animBg="1"/>
      <p:bldP spid="185358" grpId="0" animBg="1"/>
      <p:bldP spid="185359" grpId="0" animBg="1"/>
      <p:bldP spid="185376" grpId="0"/>
      <p:bldP spid="185348" grpId="0" animBg="1"/>
      <p:bldP spid="18537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a:bodyPr>
          <a:lstStyle/>
          <a:p>
            <a:r>
              <a:rPr lang="en-GB" dirty="0"/>
              <a:t>A maintainability </a:t>
            </a:r>
            <a:r>
              <a:rPr lang="en-GB" dirty="0" smtClean="0"/>
              <a:t>checklist</a:t>
            </a:r>
            <a:endParaRPr lang="en-GB" dirty="0"/>
          </a:p>
        </p:txBody>
      </p:sp>
      <p:sp>
        <p:nvSpPr>
          <p:cNvPr id="3" name="Date Placeholder 2"/>
          <p:cNvSpPr>
            <a:spLocks noGrp="1"/>
          </p:cNvSpPr>
          <p:nvPr>
            <p:ph type="dt" sz="half" idx="10"/>
          </p:nvPr>
        </p:nvSpPr>
        <p:spPr/>
        <p:txBody>
          <a:bodyPr/>
          <a:lstStyle/>
          <a:p>
            <a:fld id="{520C36F0-B32B-4BF9-8DBD-DBF63B20C61B}" type="datetime1">
              <a:rPr lang="en-US" smtClean="0"/>
              <a:t>9/13/16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Content Placeholder 5"/>
          <p:cNvSpPr>
            <a:spLocks noGrp="1"/>
          </p:cNvSpPr>
          <p:nvPr>
            <p:ph sz="quarter" idx="1"/>
          </p:nvPr>
        </p:nvSpPr>
        <p:spPr/>
        <p:txBody>
          <a:bodyPr>
            <a:normAutofit fontScale="85000" lnSpcReduction="20000"/>
          </a:bodyPr>
          <a:lstStyle/>
          <a:p>
            <a:pPr marL="0" indent="0">
              <a:buNone/>
            </a:pPr>
            <a:r>
              <a:rPr lang="en-GB" dirty="0" smtClean="0"/>
              <a:t>Answering </a:t>
            </a:r>
            <a:r>
              <a:rPr lang="en-GB" dirty="0"/>
              <a:t>the following questions will help you judge the maintainability of your software:</a:t>
            </a:r>
          </a:p>
          <a:p>
            <a:r>
              <a:rPr lang="en-GB" dirty="0"/>
              <a:t>Can I find the code that is related to a specific problem or change?</a:t>
            </a:r>
          </a:p>
          <a:p>
            <a:r>
              <a:rPr lang="en-GB" dirty="0"/>
              <a:t>Can I understand the code? Can I explain the rationale behind it to someone else?</a:t>
            </a:r>
          </a:p>
          <a:p>
            <a:r>
              <a:rPr lang="en-GB" dirty="0"/>
              <a:t>Is it easy to change the code? Is it easy for me to determine what I need to change as a consequence? Are the number and magnitude of such knock-on changes small?</a:t>
            </a:r>
          </a:p>
          <a:p>
            <a:r>
              <a:rPr lang="en-GB" dirty="0"/>
              <a:t>Can I quickly verify a change (preferably in isolation)?</a:t>
            </a:r>
          </a:p>
          <a:p>
            <a:r>
              <a:rPr lang="en-GB" dirty="0"/>
              <a:t>Can I make a change with only a low risk of breaking existing features?</a:t>
            </a:r>
          </a:p>
          <a:p>
            <a:r>
              <a:rPr lang="en-GB" dirty="0"/>
              <a:t>If I do break something, is it quick and easy to detect and diagnose the problem?</a:t>
            </a:r>
          </a:p>
          <a:p>
            <a:r>
              <a:rPr lang="en-GB" dirty="0" smtClean="0"/>
              <a:t>Ref: </a:t>
            </a:r>
            <a:r>
              <a:rPr lang="en-GB" dirty="0">
                <a:hlinkClick r:id="rId2"/>
              </a:rPr>
              <a:t>http://software.ac.uk/resources/guides/developing-maintainable-software</a:t>
            </a:r>
            <a:endParaRPr lang="en-GB" dirty="0"/>
          </a:p>
        </p:txBody>
      </p:sp>
    </p:spTree>
    <p:extLst>
      <p:ext uri="{BB962C8B-B14F-4D97-AF65-F5344CB8AC3E}">
        <p14:creationId xmlns:p14="http://schemas.microsoft.com/office/powerpoint/2010/main" val="30513176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Outline</a:t>
            </a:r>
            <a:endParaRPr lang="en-GB" dirty="0"/>
          </a:p>
        </p:txBody>
      </p:sp>
      <p:sp>
        <p:nvSpPr>
          <p:cNvPr id="3" name="Date Placeholder 2"/>
          <p:cNvSpPr>
            <a:spLocks noGrp="1"/>
          </p:cNvSpPr>
          <p:nvPr>
            <p:ph type="dt" sz="half" idx="10"/>
          </p:nvPr>
        </p:nvSpPr>
        <p:spPr/>
        <p:txBody>
          <a:bodyPr/>
          <a:lstStyle/>
          <a:p>
            <a:fld id="{C6FAED9F-96BC-4873-8F7C-F47E66119A10}" type="datetime1">
              <a:rPr lang="en-US" smtClean="0"/>
              <a:t>9/13/16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6" name="Content Placeholder 5"/>
          <p:cNvSpPr>
            <a:spLocks noGrp="1"/>
          </p:cNvSpPr>
          <p:nvPr>
            <p:ph sz="quarter" idx="1"/>
          </p:nvPr>
        </p:nvSpPr>
        <p:spPr/>
        <p:txBody>
          <a:bodyPr/>
          <a:lstStyle/>
          <a:p>
            <a:pPr lvl="0"/>
            <a:endParaRPr lang="en-GB" dirty="0" smtClean="0"/>
          </a:p>
          <a:p>
            <a:pPr lvl="0"/>
            <a:r>
              <a:rPr lang="en-GB" dirty="0" smtClean="0"/>
              <a:t>Design </a:t>
            </a:r>
            <a:r>
              <a:rPr lang="en-GB" dirty="0"/>
              <a:t>quality in general and specifically in terms of maintenance </a:t>
            </a:r>
          </a:p>
          <a:p>
            <a:pPr lvl="0"/>
            <a:r>
              <a:rPr lang="en-GB" dirty="0"/>
              <a:t>H</a:t>
            </a:r>
            <a:r>
              <a:rPr lang="en-GB" dirty="0" smtClean="0"/>
              <a:t>igh cohesion </a:t>
            </a:r>
          </a:p>
          <a:p>
            <a:pPr lvl="0"/>
            <a:r>
              <a:rPr lang="en-GB" dirty="0" smtClean="0"/>
              <a:t>loose coupling </a:t>
            </a:r>
            <a:endParaRPr lang="en-GB" dirty="0"/>
          </a:p>
          <a:p>
            <a:r>
              <a:rPr lang="en-GB" dirty="0"/>
              <a:t>S</a:t>
            </a:r>
            <a:r>
              <a:rPr lang="en-GB" dirty="0" smtClean="0"/>
              <a:t>eparation </a:t>
            </a:r>
            <a:r>
              <a:rPr lang="en-GB" dirty="0"/>
              <a:t>of </a:t>
            </a:r>
            <a:r>
              <a:rPr lang="en-GB" dirty="0" smtClean="0"/>
              <a:t>concerns</a:t>
            </a:r>
          </a:p>
          <a:p>
            <a:r>
              <a:rPr lang="en-GB" dirty="0" smtClean="0"/>
              <a:t>Encapsulations</a:t>
            </a:r>
          </a:p>
          <a:p>
            <a:pPr lvl="0"/>
            <a:r>
              <a:rPr lang="en-GB" dirty="0"/>
              <a:t>N</a:t>
            </a:r>
            <a:r>
              <a:rPr lang="en-GB" dirty="0" smtClean="0"/>
              <a:t>aming </a:t>
            </a:r>
            <a:endParaRPr lang="en-GB" dirty="0"/>
          </a:p>
          <a:p>
            <a:endParaRPr lang="en-GB" dirty="0"/>
          </a:p>
        </p:txBody>
      </p:sp>
    </p:spTree>
    <p:extLst>
      <p:ext uri="{BB962C8B-B14F-4D97-AF65-F5344CB8AC3E}">
        <p14:creationId xmlns:p14="http://schemas.microsoft.com/office/powerpoint/2010/main" val="1747512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solidFill>
            <a:schemeClr val="bg1">
              <a:lumMod val="95000"/>
            </a:schemeClr>
          </a:solidFill>
        </p:spPr>
        <p:txBody>
          <a:bodyPr/>
          <a:lstStyle/>
          <a:p>
            <a:r>
              <a:rPr lang="en-GB" dirty="0" smtClean="0"/>
              <a:t>Design quality</a:t>
            </a:r>
          </a:p>
        </p:txBody>
      </p:sp>
      <p:sp>
        <p:nvSpPr>
          <p:cNvPr id="18435" name="Rectangle 3"/>
          <p:cNvSpPr>
            <a:spLocks noGrp="1" noChangeArrowheads="1"/>
          </p:cNvSpPr>
          <p:nvPr>
            <p:ph type="body" idx="1"/>
          </p:nvPr>
        </p:nvSpPr>
        <p:spPr>
          <a:noFill/>
        </p:spPr>
        <p:txBody>
          <a:bodyPr>
            <a:normAutofit/>
          </a:bodyPr>
          <a:lstStyle/>
          <a:p>
            <a:endParaRPr lang="en-GB" dirty="0" smtClean="0"/>
          </a:p>
          <a:p>
            <a:r>
              <a:rPr lang="en-GB" dirty="0" smtClean="0"/>
              <a:t>Design quality is an elusive concept. Quality depends on specific organisational priorities</a:t>
            </a:r>
          </a:p>
          <a:p>
            <a:r>
              <a:rPr lang="en-GB" dirty="0" smtClean="0"/>
              <a:t>A 'good' design may be the most efficient, the </a:t>
            </a:r>
            <a:br>
              <a:rPr lang="en-GB" dirty="0" smtClean="0"/>
            </a:br>
            <a:r>
              <a:rPr lang="en-GB" dirty="0" smtClean="0"/>
              <a:t>cheapest, </a:t>
            </a:r>
            <a:r>
              <a:rPr lang="en-GB" dirty="0"/>
              <a:t>the most </a:t>
            </a:r>
            <a:r>
              <a:rPr lang="en-GB" dirty="0" smtClean="0"/>
              <a:t>reliable</a:t>
            </a:r>
            <a:r>
              <a:rPr lang="en-GB" dirty="0"/>
              <a:t>, the </a:t>
            </a:r>
            <a:r>
              <a:rPr lang="en-GB" dirty="0" smtClean="0"/>
              <a:t>most maintainable, etc.</a:t>
            </a:r>
          </a:p>
          <a:p>
            <a:r>
              <a:rPr lang="en-GB" dirty="0" smtClean="0"/>
              <a:t>We will focus on the maintainability of the design</a:t>
            </a:r>
          </a:p>
        </p:txBody>
      </p:sp>
      <p:sp>
        <p:nvSpPr>
          <p:cNvPr id="4" name="Date Placeholder 3"/>
          <p:cNvSpPr>
            <a:spLocks noGrp="1"/>
          </p:cNvSpPr>
          <p:nvPr>
            <p:ph type="dt" sz="half" idx="10"/>
          </p:nvPr>
        </p:nvSpPr>
        <p:spPr/>
        <p:txBody>
          <a:bodyPr/>
          <a:lstStyle/>
          <a:p>
            <a:fld id="{6FA2BEE8-6BFA-419F-A577-0194E38509DA}" type="datetime1">
              <a:rPr lang="en-US" smtClean="0"/>
              <a:t>9/13/16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2" name="Footer Placeholder 1"/>
          <p:cNvSpPr>
            <a:spLocks noGrp="1"/>
          </p:cNvSpPr>
          <p:nvPr>
            <p:ph type="ftr" sz="quarter" idx="11"/>
          </p:nvPr>
        </p:nvSpPr>
        <p:spPr/>
        <p:txBody>
          <a:bodyPr/>
          <a:lstStyle/>
          <a:p>
            <a:r>
              <a:rPr lang="en-US" smtClean="0"/>
              <a:t>UFCFB6-30-2 OOSD</a:t>
            </a:r>
            <a:endParaRPr lang="en-US"/>
          </a:p>
        </p:txBody>
      </p:sp>
    </p:spTree>
    <p:extLst>
      <p:ext uri="{BB962C8B-B14F-4D97-AF65-F5344CB8AC3E}">
        <p14:creationId xmlns:p14="http://schemas.microsoft.com/office/powerpoint/2010/main" val="192482502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7" dur="500"/>
                                        <p:tgtEl>
                                          <p:spTgt spid="184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2" dur="500"/>
                                        <p:tgtEl>
                                          <p:spTgt spid="184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animEffect transition="in" filter="blinds(horizontal)">
                                      <p:cBhvr>
                                        <p:cTn id="17" dur="500"/>
                                        <p:tgtEl>
                                          <p:spTgt spid="1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Maintainability</a:t>
            </a:r>
            <a:endParaRPr lang="en-GB" dirty="0"/>
          </a:p>
        </p:txBody>
      </p:sp>
      <p:sp>
        <p:nvSpPr>
          <p:cNvPr id="3" name="Date Placeholder 2"/>
          <p:cNvSpPr>
            <a:spLocks noGrp="1"/>
          </p:cNvSpPr>
          <p:nvPr>
            <p:ph type="dt" sz="half" idx="10"/>
          </p:nvPr>
        </p:nvSpPr>
        <p:spPr/>
        <p:txBody>
          <a:bodyPr/>
          <a:lstStyle/>
          <a:p>
            <a:fld id="{51C6363E-0458-4CA9-95FC-DCFAD5ABDC92}" type="datetime1">
              <a:rPr lang="en-US" smtClean="0"/>
              <a:t>9/13/16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Content Placeholder 5"/>
          <p:cNvSpPr>
            <a:spLocks noGrp="1"/>
          </p:cNvSpPr>
          <p:nvPr>
            <p:ph sz="quarter" idx="1"/>
          </p:nvPr>
        </p:nvSpPr>
        <p:spPr/>
        <p:txBody>
          <a:bodyPr>
            <a:normAutofit fontScale="92500" lnSpcReduction="10000"/>
          </a:bodyPr>
          <a:lstStyle/>
          <a:p>
            <a:r>
              <a:rPr lang="en-GB" dirty="0" smtClean="0"/>
              <a:t>According to</a:t>
            </a:r>
            <a:r>
              <a:rPr lang="en-GB" dirty="0"/>
              <a:t> </a:t>
            </a:r>
            <a:r>
              <a:rPr lang="en-GB" dirty="0">
                <a:hlinkClick r:id="rId2"/>
              </a:rPr>
              <a:t>IEEE Standard Glossary of Software Engineering Terminology</a:t>
            </a:r>
            <a:r>
              <a:rPr lang="en-GB" dirty="0"/>
              <a:t> </a:t>
            </a:r>
            <a:r>
              <a:rPr lang="en-GB" dirty="0" smtClean="0"/>
              <a:t> </a:t>
            </a:r>
            <a:r>
              <a:rPr lang="en-GB" dirty="0"/>
              <a:t>maintainability </a:t>
            </a:r>
            <a:r>
              <a:rPr lang="en-GB" dirty="0" smtClean="0"/>
              <a:t>is defined as:</a:t>
            </a:r>
            <a:endParaRPr lang="en-GB" dirty="0"/>
          </a:p>
          <a:p>
            <a:r>
              <a:rPr lang="en-GB" dirty="0"/>
              <a:t>"The </a:t>
            </a:r>
            <a:r>
              <a:rPr lang="en-GB" dirty="0">
                <a:solidFill>
                  <a:srgbClr val="FF0000"/>
                </a:solidFill>
              </a:rPr>
              <a:t>ease</a:t>
            </a:r>
            <a:r>
              <a:rPr lang="en-GB" dirty="0"/>
              <a:t> with which a software system or component can be modified to correct faults, improve performance or other attributes, or adapt to a changed environment."</a:t>
            </a:r>
          </a:p>
          <a:p>
            <a:r>
              <a:rPr lang="en-GB" dirty="0"/>
              <a:t>The maintainability of software depends on a few different factors. In general, it must be easy to </a:t>
            </a:r>
            <a:endParaRPr lang="en-GB" dirty="0" smtClean="0"/>
          </a:p>
          <a:p>
            <a:pPr lvl="1">
              <a:buFont typeface="Wingdings" pitchFamily="2" charset="2"/>
              <a:buChar char="§"/>
            </a:pPr>
            <a:r>
              <a:rPr lang="en-GB" dirty="0" smtClean="0"/>
              <a:t>understand </a:t>
            </a:r>
            <a:r>
              <a:rPr lang="en-GB" dirty="0"/>
              <a:t>the software (how it works, what it does, and why it does it the way it does), </a:t>
            </a:r>
            <a:endParaRPr lang="en-GB" dirty="0" smtClean="0"/>
          </a:p>
          <a:p>
            <a:pPr lvl="1">
              <a:buFont typeface="Wingdings" pitchFamily="2" charset="2"/>
              <a:buChar char="§"/>
            </a:pPr>
            <a:r>
              <a:rPr lang="en-GB" dirty="0" smtClean="0"/>
              <a:t>easy </a:t>
            </a:r>
            <a:r>
              <a:rPr lang="en-GB" dirty="0"/>
              <a:t>to find what needs to be change, </a:t>
            </a:r>
            <a:endParaRPr lang="en-GB" dirty="0" smtClean="0"/>
          </a:p>
          <a:p>
            <a:pPr lvl="1">
              <a:buFont typeface="Wingdings" pitchFamily="2" charset="2"/>
              <a:buChar char="§"/>
            </a:pPr>
            <a:r>
              <a:rPr lang="en-GB" dirty="0" smtClean="0"/>
              <a:t>easy </a:t>
            </a:r>
            <a:r>
              <a:rPr lang="en-GB" dirty="0"/>
              <a:t>to make changes and </a:t>
            </a:r>
            <a:endParaRPr lang="en-GB" dirty="0" smtClean="0"/>
          </a:p>
          <a:p>
            <a:pPr lvl="1">
              <a:buFont typeface="Wingdings" pitchFamily="2" charset="2"/>
              <a:buChar char="§"/>
            </a:pPr>
            <a:r>
              <a:rPr lang="en-GB" dirty="0" smtClean="0"/>
              <a:t>easy </a:t>
            </a:r>
            <a:r>
              <a:rPr lang="en-GB" dirty="0"/>
              <a:t>to check that the changes have not introduced any bugs.</a:t>
            </a:r>
          </a:p>
        </p:txBody>
      </p:sp>
    </p:spTree>
    <p:extLst>
      <p:ext uri="{BB962C8B-B14F-4D97-AF65-F5344CB8AC3E}">
        <p14:creationId xmlns:p14="http://schemas.microsoft.com/office/powerpoint/2010/main" val="3931238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fontScale="90000"/>
          </a:bodyPr>
          <a:lstStyle/>
          <a:p>
            <a:r>
              <a:rPr lang="en-GB" dirty="0"/>
              <a:t>Design for maintainability from the </a:t>
            </a:r>
            <a:r>
              <a:rPr lang="en-GB" dirty="0" smtClean="0"/>
              <a:t>outset</a:t>
            </a:r>
            <a:endParaRPr lang="en-GB" dirty="0"/>
          </a:p>
        </p:txBody>
      </p:sp>
      <p:sp>
        <p:nvSpPr>
          <p:cNvPr id="3" name="Content Placeholder 2"/>
          <p:cNvSpPr>
            <a:spLocks noGrp="1"/>
          </p:cNvSpPr>
          <p:nvPr>
            <p:ph idx="1"/>
          </p:nvPr>
        </p:nvSpPr>
        <p:spPr/>
        <p:txBody>
          <a:bodyPr/>
          <a:lstStyle/>
          <a:p>
            <a:endParaRPr lang="en-GB" dirty="0" smtClean="0"/>
          </a:p>
          <a:p>
            <a:r>
              <a:rPr lang="en-GB" dirty="0" smtClean="0"/>
              <a:t>Design </a:t>
            </a:r>
            <a:r>
              <a:rPr lang="en-GB" dirty="0"/>
              <a:t>Criteria </a:t>
            </a:r>
            <a:r>
              <a:rPr lang="en-GB" dirty="0" smtClean="0"/>
              <a:t>Design </a:t>
            </a:r>
            <a:r>
              <a:rPr lang="en-GB" dirty="0"/>
              <a:t>for maintainability from the </a:t>
            </a:r>
            <a:r>
              <a:rPr lang="en-GB" dirty="0" smtClean="0"/>
              <a:t>outset:</a:t>
            </a:r>
          </a:p>
          <a:p>
            <a:pPr lvl="1">
              <a:buFont typeface="Wingdings" pitchFamily="2" charset="2"/>
              <a:buChar char="§"/>
            </a:pPr>
            <a:r>
              <a:rPr lang="en-GB" dirty="0" smtClean="0"/>
              <a:t>Cohesion</a:t>
            </a:r>
          </a:p>
          <a:p>
            <a:pPr lvl="1">
              <a:buFont typeface="Wingdings" pitchFamily="2" charset="2"/>
              <a:buChar char="§"/>
            </a:pPr>
            <a:r>
              <a:rPr lang="en-GB" dirty="0" smtClean="0"/>
              <a:t>Coupling</a:t>
            </a:r>
          </a:p>
          <a:p>
            <a:pPr lvl="1">
              <a:buFont typeface="Wingdings" pitchFamily="2" charset="2"/>
              <a:buChar char="§"/>
            </a:pPr>
            <a:r>
              <a:rPr lang="en-GB" dirty="0" smtClean="0"/>
              <a:t>Understandable    </a:t>
            </a:r>
          </a:p>
          <a:p>
            <a:pPr lvl="1">
              <a:buFont typeface="Wingdings" pitchFamily="2" charset="2"/>
              <a:buChar char="§"/>
            </a:pPr>
            <a:r>
              <a:rPr lang="en-GB" dirty="0" smtClean="0"/>
              <a:t>Adaptability </a:t>
            </a:r>
          </a:p>
        </p:txBody>
      </p:sp>
      <p:sp>
        <p:nvSpPr>
          <p:cNvPr id="4" name="Date Placeholder 3"/>
          <p:cNvSpPr>
            <a:spLocks noGrp="1"/>
          </p:cNvSpPr>
          <p:nvPr>
            <p:ph type="dt" sz="half" idx="10"/>
          </p:nvPr>
        </p:nvSpPr>
        <p:spPr/>
        <p:txBody>
          <a:bodyPr/>
          <a:lstStyle/>
          <a:p>
            <a:fld id="{E33129DE-4303-4C59-A412-1651B40D0F5A}" type="datetime1">
              <a:rPr lang="en-US" smtClean="0"/>
              <a:t>9/13/16</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Footer Placeholder 6"/>
          <p:cNvSpPr>
            <a:spLocks noGrp="1"/>
          </p:cNvSpPr>
          <p:nvPr>
            <p:ph type="ftr" sz="quarter" idx="11"/>
          </p:nvPr>
        </p:nvSpPr>
        <p:spPr/>
        <p:txBody>
          <a:bodyPr/>
          <a:lstStyle/>
          <a:p>
            <a:r>
              <a:rPr lang="en-US" smtClean="0"/>
              <a:t>UFCFB6-30-2 OOSD</a:t>
            </a:r>
            <a:endParaRPr lang="en-US"/>
          </a:p>
        </p:txBody>
      </p:sp>
    </p:spTree>
    <p:extLst>
      <p:ext uri="{BB962C8B-B14F-4D97-AF65-F5344CB8AC3E}">
        <p14:creationId xmlns:p14="http://schemas.microsoft.com/office/powerpoint/2010/main" val="1383576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solidFill>
            <a:schemeClr val="bg1">
              <a:lumMod val="95000"/>
            </a:schemeClr>
          </a:solidFill>
        </p:spPr>
        <p:txBody>
          <a:bodyPr/>
          <a:lstStyle/>
          <a:p>
            <a:r>
              <a:rPr lang="en-GB" dirty="0" smtClean="0"/>
              <a:t>Cohesion</a:t>
            </a:r>
          </a:p>
        </p:txBody>
      </p:sp>
      <p:sp>
        <p:nvSpPr>
          <p:cNvPr id="19459" name="Rectangle 3"/>
          <p:cNvSpPr>
            <a:spLocks noGrp="1" noChangeArrowheads="1"/>
          </p:cNvSpPr>
          <p:nvPr>
            <p:ph type="body" idx="1"/>
          </p:nvPr>
        </p:nvSpPr>
        <p:spPr>
          <a:noFill/>
        </p:spPr>
        <p:txBody>
          <a:bodyPr>
            <a:normAutofit/>
          </a:bodyPr>
          <a:lstStyle/>
          <a:p>
            <a:endParaRPr lang="en-GB" dirty="0" smtClean="0"/>
          </a:p>
          <a:p>
            <a:r>
              <a:rPr lang="en-GB" dirty="0" smtClean="0"/>
              <a:t>A measure of how well a component/object 'fits </a:t>
            </a:r>
            <a:br>
              <a:rPr lang="en-GB" dirty="0" smtClean="0"/>
            </a:br>
            <a:r>
              <a:rPr lang="en-GB" dirty="0" smtClean="0"/>
              <a:t>together'</a:t>
            </a:r>
          </a:p>
          <a:p>
            <a:pPr>
              <a:lnSpc>
                <a:spcPct val="80000"/>
              </a:lnSpc>
            </a:pPr>
            <a:r>
              <a:rPr lang="en-GB" dirty="0" smtClean="0"/>
              <a:t>Avoid placing too many responsibilities with a single object.</a:t>
            </a:r>
          </a:p>
          <a:p>
            <a:pPr>
              <a:lnSpc>
                <a:spcPct val="80000"/>
              </a:lnSpc>
            </a:pPr>
            <a:r>
              <a:rPr lang="en-GB" dirty="0" smtClean="0"/>
              <a:t>Create object that knows how to do </a:t>
            </a:r>
            <a:r>
              <a:rPr lang="en-GB" dirty="0" smtClean="0">
                <a:solidFill>
                  <a:srgbClr val="FF0000"/>
                </a:solidFill>
              </a:rPr>
              <a:t>one task</a:t>
            </a:r>
            <a:r>
              <a:rPr lang="en-GB" dirty="0" smtClean="0"/>
              <a:t> and they are able to do that task well</a:t>
            </a:r>
          </a:p>
          <a:p>
            <a:r>
              <a:rPr lang="en-GB" dirty="0" smtClean="0"/>
              <a:t>A component should implement a single logical entity or function</a:t>
            </a:r>
          </a:p>
          <a:p>
            <a:pPr marL="0" indent="0">
              <a:buNone/>
            </a:pPr>
            <a:endParaRPr lang="en-GB" dirty="0" smtClean="0">
              <a:solidFill>
                <a:srgbClr val="00B0F0"/>
              </a:solidFill>
            </a:endParaRPr>
          </a:p>
        </p:txBody>
      </p:sp>
      <p:sp>
        <p:nvSpPr>
          <p:cNvPr id="4" name="Date Placeholder 3"/>
          <p:cNvSpPr>
            <a:spLocks noGrp="1"/>
          </p:cNvSpPr>
          <p:nvPr>
            <p:ph type="dt" sz="half" idx="10"/>
          </p:nvPr>
        </p:nvSpPr>
        <p:spPr/>
        <p:txBody>
          <a:bodyPr/>
          <a:lstStyle/>
          <a:p>
            <a:fld id="{341B29B7-299B-40DF-81B6-4F63AFDE462E}" type="datetime1">
              <a:rPr lang="en-US" smtClean="0"/>
              <a:t>9/13/16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2" name="Footer Placeholder 1"/>
          <p:cNvSpPr>
            <a:spLocks noGrp="1"/>
          </p:cNvSpPr>
          <p:nvPr>
            <p:ph type="ftr" sz="quarter" idx="11"/>
          </p:nvPr>
        </p:nvSpPr>
        <p:spPr/>
        <p:txBody>
          <a:bodyPr/>
          <a:lstStyle/>
          <a:p>
            <a:r>
              <a:rPr lang="en-US" smtClean="0"/>
              <a:t>UFCFB6-30-2 OOSD</a:t>
            </a:r>
            <a:endParaRPr lang="en-US"/>
          </a:p>
        </p:txBody>
      </p:sp>
    </p:spTree>
    <p:extLst>
      <p:ext uri="{BB962C8B-B14F-4D97-AF65-F5344CB8AC3E}">
        <p14:creationId xmlns:p14="http://schemas.microsoft.com/office/powerpoint/2010/main" val="1827197846"/>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p:spPr>
        <p:txBody>
          <a:bodyPr>
            <a:normAutofit fontScale="92500"/>
          </a:bodyPr>
          <a:lstStyle/>
          <a:p>
            <a:endParaRPr lang="en-GB" dirty="0" smtClean="0"/>
          </a:p>
          <a:p>
            <a:r>
              <a:rPr lang="en-GB" dirty="0" smtClean="0"/>
              <a:t>A measure of the strength of the inter-connections between components/objects in the system</a:t>
            </a:r>
          </a:p>
          <a:p>
            <a:r>
              <a:rPr lang="en-GB" dirty="0" smtClean="0"/>
              <a:t>If a component/object can direct access the variable in another component/object, it creates tight coupling</a:t>
            </a:r>
          </a:p>
          <a:p>
            <a:r>
              <a:rPr lang="en-GB" dirty="0" smtClean="0"/>
              <a:t>Encapsulation reduces coupling.</a:t>
            </a:r>
          </a:p>
          <a:p>
            <a:r>
              <a:rPr lang="en-GB" dirty="0"/>
              <a:t>Object-oriented systems are loosely </a:t>
            </a:r>
            <a:r>
              <a:rPr lang="en-GB" dirty="0" smtClean="0"/>
              <a:t>coupled </a:t>
            </a:r>
            <a:r>
              <a:rPr lang="en-GB" dirty="0"/>
              <a:t>because there is no shared state and </a:t>
            </a:r>
            <a:r>
              <a:rPr lang="en-GB" dirty="0" smtClean="0"/>
              <a:t>objects </a:t>
            </a:r>
            <a:r>
              <a:rPr lang="en-GB" dirty="0"/>
              <a:t>communicate using message passing</a:t>
            </a:r>
          </a:p>
          <a:p>
            <a:r>
              <a:rPr lang="en-GB" dirty="0"/>
              <a:t>However, an object class is coupled to its </a:t>
            </a:r>
            <a:r>
              <a:rPr lang="en-GB" dirty="0" smtClean="0"/>
              <a:t>super-classes</a:t>
            </a:r>
            <a:r>
              <a:rPr lang="en-GB" dirty="0"/>
              <a:t>. Changes made to the attributes </a:t>
            </a:r>
            <a:r>
              <a:rPr lang="en-GB" dirty="0" smtClean="0"/>
              <a:t>or </a:t>
            </a:r>
            <a:r>
              <a:rPr lang="en-GB" dirty="0"/>
              <a:t>operations in a super-class propagate to all </a:t>
            </a:r>
            <a:r>
              <a:rPr lang="en-GB" dirty="0" smtClean="0"/>
              <a:t>sub-classes</a:t>
            </a:r>
            <a:r>
              <a:rPr lang="en-GB" dirty="0"/>
              <a:t>. Such changes must be carefully </a:t>
            </a:r>
            <a:r>
              <a:rPr lang="en-GB" dirty="0" smtClean="0"/>
              <a:t>controlled</a:t>
            </a:r>
            <a:endParaRPr lang="en-GB" dirty="0"/>
          </a:p>
          <a:p>
            <a:endParaRPr lang="en-GB" dirty="0" smtClean="0"/>
          </a:p>
          <a:p>
            <a:pPr>
              <a:buNone/>
            </a:pPr>
            <a:endParaRPr lang="en-GB" dirty="0" smtClean="0"/>
          </a:p>
        </p:txBody>
      </p:sp>
      <p:sp>
        <p:nvSpPr>
          <p:cNvPr id="25603" name="Rectangle 4"/>
          <p:cNvSpPr>
            <a:spLocks noGrp="1" noChangeArrowheads="1"/>
          </p:cNvSpPr>
          <p:nvPr>
            <p:ph type="title"/>
          </p:nvPr>
        </p:nvSpPr>
        <p:spPr>
          <a:solidFill>
            <a:schemeClr val="bg1">
              <a:lumMod val="95000"/>
            </a:schemeClr>
          </a:solidFill>
        </p:spPr>
        <p:txBody>
          <a:bodyPr/>
          <a:lstStyle/>
          <a:p>
            <a:r>
              <a:rPr lang="en-GB" dirty="0" smtClean="0"/>
              <a:t>Coupling</a:t>
            </a:r>
          </a:p>
        </p:txBody>
      </p:sp>
      <p:sp>
        <p:nvSpPr>
          <p:cNvPr id="4" name="Date Placeholder 3"/>
          <p:cNvSpPr>
            <a:spLocks noGrp="1"/>
          </p:cNvSpPr>
          <p:nvPr>
            <p:ph type="dt" sz="half" idx="10"/>
          </p:nvPr>
        </p:nvSpPr>
        <p:spPr/>
        <p:txBody>
          <a:bodyPr/>
          <a:lstStyle/>
          <a:p>
            <a:fld id="{4365D19D-C289-4F41-AD42-CF079ED8DC21}" type="datetime1">
              <a:rPr lang="en-US" smtClean="0"/>
              <a:t>9/13/16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2" name="Footer Placeholder 1"/>
          <p:cNvSpPr>
            <a:spLocks noGrp="1"/>
          </p:cNvSpPr>
          <p:nvPr>
            <p:ph type="ftr" sz="quarter" idx="11"/>
          </p:nvPr>
        </p:nvSpPr>
        <p:spPr/>
        <p:txBody>
          <a:bodyPr/>
          <a:lstStyle/>
          <a:p>
            <a:r>
              <a:rPr lang="en-US" smtClean="0"/>
              <a:t>UFCFB6-30-2 OOSD</a:t>
            </a:r>
            <a:endParaRPr lang="en-US"/>
          </a:p>
        </p:txBody>
      </p:sp>
    </p:spTree>
    <p:extLst>
      <p:ext uri="{BB962C8B-B14F-4D97-AF65-F5344CB8AC3E}">
        <p14:creationId xmlns:p14="http://schemas.microsoft.com/office/powerpoint/2010/main" val="341860803"/>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Dependency</a:t>
            </a:r>
            <a:endParaRPr lang="en-GB" dirty="0"/>
          </a:p>
        </p:txBody>
      </p:sp>
      <p:sp>
        <p:nvSpPr>
          <p:cNvPr id="3" name="Date Placeholder 2"/>
          <p:cNvSpPr>
            <a:spLocks noGrp="1"/>
          </p:cNvSpPr>
          <p:nvPr>
            <p:ph type="dt" sz="half" idx="10"/>
          </p:nvPr>
        </p:nvSpPr>
        <p:spPr/>
        <p:txBody>
          <a:bodyPr/>
          <a:lstStyle/>
          <a:p>
            <a:fld id="{07C817F7-E4CE-4389-8F48-FB3FF22DC1EA}" type="datetime1">
              <a:rPr lang="en-US" smtClean="0"/>
              <a:t>9/13/16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Content Placeholder 5"/>
          <p:cNvSpPr>
            <a:spLocks noGrp="1"/>
          </p:cNvSpPr>
          <p:nvPr>
            <p:ph sz="quarter" idx="1"/>
          </p:nvPr>
        </p:nvSpPr>
        <p:spPr/>
        <p:txBody>
          <a:bodyPr>
            <a:normAutofit lnSpcReduction="10000"/>
          </a:bodyPr>
          <a:lstStyle/>
          <a:p>
            <a:r>
              <a:rPr lang="en-GB" dirty="0" smtClean="0"/>
              <a:t>Content </a:t>
            </a:r>
            <a:r>
              <a:rPr lang="en-GB" dirty="0"/>
              <a:t>coupling (high) Content coupling is when one module modifies or relies on the internal workings of another module (e.g., accessing local data of another module). Therefore changing the way the second module produces data </a:t>
            </a:r>
            <a:r>
              <a:rPr lang="en-GB" dirty="0" smtClean="0"/>
              <a:t>will </a:t>
            </a:r>
            <a:r>
              <a:rPr lang="en-GB" dirty="0"/>
              <a:t>lead to changing the dependent module. </a:t>
            </a:r>
          </a:p>
          <a:p>
            <a:r>
              <a:rPr lang="en-GB" dirty="0"/>
              <a:t>Common coupling Common coupling is when two modules share the same global data (e.g., a global variable). Changing the shared resource implies changing all the modules using it. </a:t>
            </a:r>
            <a:endParaRPr lang="en-GB" dirty="0" smtClean="0"/>
          </a:p>
          <a:p>
            <a:r>
              <a:rPr lang="en-GB" dirty="0" smtClean="0"/>
              <a:t>Control </a:t>
            </a:r>
            <a:r>
              <a:rPr lang="en-GB" dirty="0"/>
              <a:t>coupling Control coupling is one module controlling the flow of another, by passing it information on what to do (e.g., passing a what-to-do flag). </a:t>
            </a:r>
          </a:p>
        </p:txBody>
      </p:sp>
    </p:spTree>
    <p:extLst>
      <p:ext uri="{BB962C8B-B14F-4D97-AF65-F5344CB8AC3E}">
        <p14:creationId xmlns:p14="http://schemas.microsoft.com/office/powerpoint/2010/main" val="2566404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990600" y="1600200"/>
            <a:ext cx="7578969" cy="4824414"/>
          </a:xfrm>
          <a:noFill/>
        </p:spPr>
        <p:txBody>
          <a:bodyPr>
            <a:normAutofit/>
          </a:bodyPr>
          <a:lstStyle/>
          <a:p>
            <a:pPr>
              <a:lnSpc>
                <a:spcPct val="90000"/>
              </a:lnSpc>
            </a:pPr>
            <a:r>
              <a:rPr lang="en-GB" dirty="0" smtClean="0"/>
              <a:t>Related to several component characteristics</a:t>
            </a:r>
          </a:p>
          <a:p>
            <a:pPr lvl="1">
              <a:lnSpc>
                <a:spcPct val="90000"/>
              </a:lnSpc>
              <a:buFont typeface="Wingdings" pitchFamily="2" charset="2"/>
              <a:buChar char="§"/>
            </a:pPr>
            <a:r>
              <a:rPr lang="en-GB" i="1" dirty="0" smtClean="0"/>
              <a:t>Cohesion</a:t>
            </a:r>
            <a:r>
              <a:rPr lang="en-GB" dirty="0" smtClean="0"/>
              <a:t>. Can the component be understood on its own?</a:t>
            </a:r>
          </a:p>
          <a:p>
            <a:pPr lvl="1">
              <a:lnSpc>
                <a:spcPct val="90000"/>
              </a:lnSpc>
              <a:buFont typeface="Wingdings" pitchFamily="2" charset="2"/>
              <a:buChar char="§"/>
            </a:pPr>
            <a:r>
              <a:rPr lang="en-GB" i="1" dirty="0" smtClean="0"/>
              <a:t>Naming</a:t>
            </a:r>
            <a:r>
              <a:rPr lang="en-GB" dirty="0" smtClean="0"/>
              <a:t>. Are meaningful names used?</a:t>
            </a:r>
          </a:p>
          <a:p>
            <a:pPr lvl="1">
              <a:lnSpc>
                <a:spcPct val="90000"/>
              </a:lnSpc>
              <a:buFont typeface="Wingdings" pitchFamily="2" charset="2"/>
              <a:buChar char="§"/>
            </a:pPr>
            <a:r>
              <a:rPr lang="en-GB" i="1" dirty="0" smtClean="0"/>
              <a:t>Documentation</a:t>
            </a:r>
            <a:r>
              <a:rPr lang="en-GB" dirty="0" smtClean="0"/>
              <a:t>. Is the design well-documented?</a:t>
            </a:r>
          </a:p>
          <a:p>
            <a:pPr lvl="2">
              <a:lnSpc>
                <a:spcPct val="90000"/>
              </a:lnSpc>
              <a:buFont typeface="Arial" pitchFamily="34" charset="0"/>
              <a:buChar char="•"/>
            </a:pPr>
            <a:r>
              <a:rPr lang="en-GB" dirty="0" smtClean="0"/>
              <a:t>For each class</a:t>
            </a:r>
          </a:p>
          <a:p>
            <a:pPr lvl="2">
              <a:lnSpc>
                <a:spcPct val="90000"/>
              </a:lnSpc>
              <a:buFont typeface="Arial" pitchFamily="34" charset="0"/>
              <a:buChar char="•"/>
            </a:pPr>
            <a:r>
              <a:rPr lang="en-GB" dirty="0" smtClean="0"/>
              <a:t>For each method</a:t>
            </a:r>
          </a:p>
        </p:txBody>
      </p:sp>
      <p:sp>
        <p:nvSpPr>
          <p:cNvPr id="32771" name="Rectangle 4"/>
          <p:cNvSpPr>
            <a:spLocks noGrp="1" noChangeArrowheads="1"/>
          </p:cNvSpPr>
          <p:nvPr>
            <p:ph type="title"/>
          </p:nvPr>
        </p:nvSpPr>
        <p:spPr>
          <a:solidFill>
            <a:schemeClr val="bg1">
              <a:lumMod val="95000"/>
            </a:schemeClr>
          </a:solidFill>
        </p:spPr>
        <p:txBody>
          <a:bodyPr/>
          <a:lstStyle/>
          <a:p>
            <a:r>
              <a:rPr lang="en-GB" dirty="0" err="1" smtClean="0"/>
              <a:t>Understandability</a:t>
            </a:r>
            <a:endParaRPr lang="en-GB" dirty="0" smtClean="0"/>
          </a:p>
        </p:txBody>
      </p:sp>
      <p:sp>
        <p:nvSpPr>
          <p:cNvPr id="4" name="Date Placeholder 3"/>
          <p:cNvSpPr>
            <a:spLocks noGrp="1"/>
          </p:cNvSpPr>
          <p:nvPr>
            <p:ph type="dt" sz="half" idx="10"/>
          </p:nvPr>
        </p:nvSpPr>
        <p:spPr/>
        <p:txBody>
          <a:bodyPr/>
          <a:lstStyle/>
          <a:p>
            <a:fld id="{BABDA784-D23B-4DDA-B755-1D2653AE9733}" type="datetime1">
              <a:rPr lang="en-US" smtClean="0"/>
              <a:t>9/13/16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2" name="Footer Placeholder 1"/>
          <p:cNvSpPr>
            <a:spLocks noGrp="1"/>
          </p:cNvSpPr>
          <p:nvPr>
            <p:ph type="ftr" sz="quarter" idx="11"/>
          </p:nvPr>
        </p:nvSpPr>
        <p:spPr/>
        <p:txBody>
          <a:bodyPr/>
          <a:lstStyle/>
          <a:p>
            <a:r>
              <a:rPr lang="en-US" smtClean="0"/>
              <a:t>UFCFB6-30-2 OOSD</a:t>
            </a:r>
            <a:endParaRPr lang="en-US"/>
          </a:p>
        </p:txBody>
      </p:sp>
    </p:spTree>
    <p:extLst>
      <p:ext uri="{BB962C8B-B14F-4D97-AF65-F5344CB8AC3E}">
        <p14:creationId xmlns:p14="http://schemas.microsoft.com/office/powerpoint/2010/main" val="3053220946"/>
      </p:ext>
    </p:extLst>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480</TotalTime>
  <Words>2526</Words>
  <Application>Microsoft Macintosh PowerPoint</Application>
  <PresentationFormat>On-screen Show (4:3)</PresentationFormat>
  <Paragraphs>233</Paragraphs>
  <Slides>19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Calibri</vt:lpstr>
      <vt:lpstr>Franklin Gothic Book</vt:lpstr>
      <vt:lpstr>Perpetua</vt:lpstr>
      <vt:lpstr>Times New Roman</vt:lpstr>
      <vt:lpstr>Wingdings</vt:lpstr>
      <vt:lpstr>Wingdings 2</vt:lpstr>
      <vt:lpstr>宋体</vt:lpstr>
      <vt:lpstr>幼圆</vt:lpstr>
      <vt:lpstr>Arial</vt:lpstr>
      <vt:lpstr>Equity</vt:lpstr>
      <vt:lpstr>UFCFB6-30-2 Object-oriented Software Development</vt:lpstr>
      <vt:lpstr>Outline</vt:lpstr>
      <vt:lpstr>Design quality</vt:lpstr>
      <vt:lpstr>Maintainability</vt:lpstr>
      <vt:lpstr>Design for maintainability from the outset</vt:lpstr>
      <vt:lpstr>Cohesion</vt:lpstr>
      <vt:lpstr>Coupling</vt:lpstr>
      <vt:lpstr>Dependency</vt:lpstr>
      <vt:lpstr>Understandability</vt:lpstr>
      <vt:lpstr>Adaptability</vt:lpstr>
      <vt:lpstr>Encapsulation -Recap</vt:lpstr>
      <vt:lpstr>Benefits of encapsulation</vt:lpstr>
      <vt:lpstr>Object cohesion</vt:lpstr>
      <vt:lpstr>Low object cohesion</vt:lpstr>
      <vt:lpstr>Disadvantages of low cohesion</vt:lpstr>
      <vt:lpstr>Object coupling</vt:lpstr>
      <vt:lpstr>Advantages of loosely coupled system</vt:lpstr>
      <vt:lpstr>Object coupling &amp; cohesion</vt:lpstr>
      <vt:lpstr>A maintainability checklist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UFCFB6-30-2 Object-oriented Software Development</dc:title>
  <dc:creator>jin</dc:creator>
  <cp:lastModifiedBy>Benedict Gaster</cp:lastModifiedBy>
  <cp:revision>37</cp:revision>
  <dcterms:created xsi:type="dcterms:W3CDTF">2006-08-16T00:00:00Z</dcterms:created>
  <dcterms:modified xsi:type="dcterms:W3CDTF">2016-09-13T12:33:04Z</dcterms:modified>
</cp:coreProperties>
</file>