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8" r:id="rId3"/>
    <p:sldId id="259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3" r:id="rId13"/>
    <p:sldId id="272" r:id="rId14"/>
    <p:sldId id="269" r:id="rId15"/>
    <p:sldId id="275" r:id="rId16"/>
    <p:sldId id="274" r:id="rId17"/>
    <p:sldId id="270" r:id="rId18"/>
    <p:sldId id="277" r:id="rId19"/>
    <p:sldId id="276" r:id="rId20"/>
    <p:sldId id="281" r:id="rId21"/>
    <p:sldId id="271" r:id="rId22"/>
    <p:sldId id="282" r:id="rId23"/>
    <p:sldId id="290" r:id="rId24"/>
    <p:sldId id="291" r:id="rId25"/>
    <p:sldId id="283" r:id="rId26"/>
    <p:sldId id="293" r:id="rId27"/>
    <p:sldId id="292" r:id="rId28"/>
    <p:sldId id="294" r:id="rId29"/>
    <p:sldId id="295" r:id="rId30"/>
    <p:sldId id="284" r:id="rId31"/>
    <p:sldId id="285" r:id="rId32"/>
    <p:sldId id="286" r:id="rId33"/>
    <p:sldId id="287" r:id="rId34"/>
    <p:sldId id="288" r:id="rId35"/>
    <p:sldId id="296" r:id="rId36"/>
    <p:sldId id="28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9"/>
    <p:restoredTop sz="94682"/>
  </p:normalViewPr>
  <p:slideViewPr>
    <p:cSldViewPr>
      <p:cViewPr varScale="1">
        <p:scale>
          <a:sx n="119" d="100"/>
          <a:sy n="119" d="100"/>
        </p:scale>
        <p:origin x="13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98239-A3BB-4AC9-A9F3-537438915A76}" type="datetimeFigureOut">
              <a:rPr lang="en-GB" smtClean="0"/>
              <a:t>13/09/2016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8D7A0-20C3-4659-85DC-FFD5BE51AA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793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uter_science" TargetMode="External"/><Relationship Id="rId4" Type="http://schemas.openxmlformats.org/officeDocument/2006/relationships/hyperlink" Target="http://en.wikipedia.org/wiki/Abstract_data_type" TargetMode="External"/><Relationship Id="rId5" Type="http://schemas.openxmlformats.org/officeDocument/2006/relationships/hyperlink" Target="http://en.wikipedia.org/wiki/Collection_(computing)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mputer science"/>
              </a:rPr>
              <a:t>computer science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 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associative array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symbol table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 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dictionary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an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bstract data type"/>
              </a:rPr>
              <a:t>abstract data type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composed of a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llection (computing)"/>
              </a:rPr>
              <a:t>collection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 pairs, such that each possible key appears at most once in the collection.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8D7A0-20C3-4659-85DC-FFD5BE51AA73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89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6D1A-F50B-4413-AB83-698FE9EFFF13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73A9-8150-45F1-931F-B5E69CE05B30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D623-BD96-492E-B740-769E9512741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41A2-FCCD-4A47-A76B-BB3F520ABDE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EF92-E9AE-456C-B189-42487DCE92A4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5C77-C9DB-40EE-92B6-A38ADCAE1609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6DB7-517B-4B2A-9836-14301A95B207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148DD-A835-47D1-8877-A314788014A7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CF7C-50FF-4BB0-B117-149A27B48A7E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795B1-F6AA-4BC4-8EB8-C300EC9AF80C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7C6F-69E1-4682-87C4-A3434884BA2C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4DEBDA7-F4A2-4B6E-A042-7B1BD05A5421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Case%20Study%20UweFlix.doc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Kun.wei@uwe.ac.uk" TargetMode="External"/><Relationship Id="rId4" Type="http://schemas.openxmlformats.org/officeDocument/2006/relationships/hyperlink" Target="mailto:David2.Wyatt@uwe.ac.uk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enedict.gaster@uwe.ac.uk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stah.net/download" TargetMode="External"/><Relationship Id="rId3" Type="http://schemas.openxmlformats.org/officeDocument/2006/relationships/hyperlink" Target="http://www.netbeans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endParaRPr lang="en-GB" sz="3900" b="1" dirty="0" smtClean="0"/>
          </a:p>
          <a:p>
            <a:r>
              <a:rPr lang="en-GB" sz="3900" b="1" dirty="0" smtClean="0"/>
              <a:t>Unit 1 Introduction</a:t>
            </a:r>
          </a:p>
          <a:p>
            <a:endParaRPr lang="en-GB" dirty="0"/>
          </a:p>
          <a:p>
            <a:r>
              <a:rPr lang="en-GB" dirty="0" smtClean="0"/>
              <a:t>Benedict R. Gaster</a:t>
            </a:r>
            <a:endParaRPr lang="en-GB" dirty="0"/>
          </a:p>
          <a:p>
            <a:r>
              <a:rPr lang="en-GB" dirty="0" smtClean="0"/>
              <a:t>2016-17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BCC1-0DD5-40D4-87F5-551970D0070A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UFCFB6-30-2 Object-oriented Systems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354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 dirty="0" smtClean="0"/>
              <a:t>Example from year 1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41A2-FCCD-4A47-A76B-BB3F520ABDE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Holiday class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====================</a:t>
            </a:r>
            <a:br>
              <a:rPr lang="en-GB" dirty="0"/>
            </a:br>
            <a:r>
              <a:rPr lang="en-GB" dirty="0"/>
              <a:t>- cost : </a:t>
            </a:r>
            <a:r>
              <a:rPr lang="en-GB" dirty="0" err="1"/>
              <a:t>int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- destination : String </a:t>
            </a:r>
            <a:br>
              <a:rPr lang="en-GB" dirty="0"/>
            </a:br>
            <a:r>
              <a:rPr lang="en-GB" dirty="0"/>
              <a:t>================================= </a:t>
            </a:r>
            <a:br>
              <a:rPr lang="en-GB" dirty="0"/>
            </a:br>
            <a:r>
              <a:rPr lang="en-GB" dirty="0"/>
              <a:t>+ Holiday ( ) </a:t>
            </a:r>
            <a:br>
              <a:rPr lang="en-GB" dirty="0"/>
            </a:br>
            <a:r>
              <a:rPr lang="en-GB" dirty="0"/>
              <a:t>+ Holiday (</a:t>
            </a:r>
            <a:r>
              <a:rPr lang="en-GB" dirty="0" err="1"/>
              <a:t>int</a:t>
            </a:r>
            <a:r>
              <a:rPr lang="en-GB" dirty="0"/>
              <a:t> cost, String destination) </a:t>
            </a:r>
            <a:br>
              <a:rPr lang="en-GB" dirty="0"/>
            </a:br>
            <a:r>
              <a:rPr lang="en-GB" dirty="0"/>
              <a:t>+ </a:t>
            </a:r>
            <a:r>
              <a:rPr lang="en-GB" dirty="0" err="1"/>
              <a:t>getCost</a:t>
            </a:r>
            <a:r>
              <a:rPr lang="en-GB" dirty="0"/>
              <a:t>( ) : </a:t>
            </a:r>
            <a:r>
              <a:rPr lang="en-GB" dirty="0" err="1"/>
              <a:t>int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+ </a:t>
            </a:r>
            <a:r>
              <a:rPr lang="en-GB" dirty="0" err="1"/>
              <a:t>getDestination</a:t>
            </a:r>
            <a:r>
              <a:rPr lang="en-GB" dirty="0"/>
              <a:t>( ) : </a:t>
            </a:r>
            <a:r>
              <a:rPr lang="en-GB" dirty="0" err="1"/>
              <a:t>int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+ </a:t>
            </a:r>
            <a:r>
              <a:rPr lang="en-GB" dirty="0" err="1"/>
              <a:t>setCost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 cost) : void </a:t>
            </a:r>
            <a:br>
              <a:rPr lang="en-GB" dirty="0"/>
            </a:br>
            <a:r>
              <a:rPr lang="en-GB" dirty="0"/>
              <a:t>+ </a:t>
            </a:r>
            <a:r>
              <a:rPr lang="en-GB" dirty="0" err="1"/>
              <a:t>setDestination</a:t>
            </a:r>
            <a:r>
              <a:rPr lang="en-GB" dirty="0"/>
              <a:t>(String destination) : void </a:t>
            </a:r>
            <a:br>
              <a:rPr lang="en-GB" dirty="0"/>
            </a:br>
            <a:r>
              <a:rPr lang="en-GB" dirty="0"/>
              <a:t>+ </a:t>
            </a:r>
            <a:r>
              <a:rPr lang="en-GB" dirty="0" err="1"/>
              <a:t>costPerDay</a:t>
            </a:r>
            <a:r>
              <a:rPr lang="en-GB" dirty="0"/>
              <a:t>( ) : </a:t>
            </a:r>
            <a:r>
              <a:rPr lang="en-GB" dirty="0" err="1"/>
              <a:t>int</a:t>
            </a:r>
            <a:r>
              <a:rPr lang="en-GB" dirty="0"/>
              <a:t> </a:t>
            </a:r>
            <a:br>
              <a:rPr lang="en-GB" dirty="0"/>
            </a:b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Implement in Java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059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 dirty="0"/>
              <a:t>A taster of the </a:t>
            </a:r>
            <a:r>
              <a:rPr lang="en-GB" dirty="0" smtClean="0"/>
              <a:t>design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41A2-FCCD-4A47-A76B-BB3F520ABDE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 smtClean="0">
              <a:hlinkClick r:id="rId2" action="ppaction://hlinkfile"/>
            </a:endParaRPr>
          </a:p>
          <a:p>
            <a:r>
              <a:rPr lang="en-GB" dirty="0" smtClean="0">
                <a:hlinkClick r:id="rId2" action="ppaction://hlinkfile"/>
              </a:rPr>
              <a:t>Case Study UweFlix.doc</a:t>
            </a:r>
            <a:endParaRPr lang="en-GB" dirty="0" smtClean="0"/>
          </a:p>
          <a:p>
            <a:r>
              <a:rPr lang="en-GB" dirty="0" smtClean="0"/>
              <a:t>Produce </a:t>
            </a:r>
            <a:r>
              <a:rPr lang="en-GB" dirty="0"/>
              <a:t>a software design using UML to capture 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/>
              <a:t> The requirements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/>
              <a:t>The structure of the system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/>
              <a:t>The dynamic behaviour of the system</a:t>
            </a:r>
          </a:p>
          <a:p>
            <a:r>
              <a:rPr lang="en-GB" dirty="0"/>
              <a:t>Implement it using </a:t>
            </a:r>
            <a:r>
              <a:rPr lang="en-GB" dirty="0" smtClean="0"/>
              <a:t>Java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55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GB" dirty="0" smtClean="0"/>
              <a:t>Understand the requirements of </a:t>
            </a:r>
            <a:r>
              <a:rPr lang="en-GB" smtClean="0"/>
              <a:t>UweFlix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(Focusing </a:t>
            </a:r>
            <a:r>
              <a:rPr lang="en-GB" dirty="0"/>
              <a:t>on functional requirements only)</a:t>
            </a:r>
            <a:endParaRPr lang="en-GB" dirty="0" smtClean="0"/>
          </a:p>
          <a:p>
            <a:r>
              <a:rPr lang="en-GB" dirty="0" smtClean="0"/>
              <a:t>Who will be using or interacting with this system?</a:t>
            </a:r>
          </a:p>
          <a:p>
            <a:r>
              <a:rPr lang="en-GB" dirty="0" smtClean="0"/>
              <a:t>What interactions do the users want to have with the system?</a:t>
            </a:r>
          </a:p>
          <a:p>
            <a:r>
              <a:rPr lang="en-GB" dirty="0" smtClean="0"/>
              <a:t>We will use UML’s Use Case Diagram, together with use case descriptions.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C2F0-E9FD-4D08-9F9D-764C4BF03056}" type="datetime1">
              <a:rPr lang="en-US" smtClean="0"/>
              <a:pPr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UFCE4B-20-2 Software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5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GB" dirty="0" smtClean="0"/>
              <a:t>Explore </a:t>
            </a:r>
            <a:r>
              <a:rPr lang="en-GB" dirty="0"/>
              <a:t>the requirement of </a:t>
            </a:r>
            <a:r>
              <a:rPr lang="en-GB" dirty="0" err="1"/>
              <a:t>UweFlix</a:t>
            </a:r>
            <a:r>
              <a:rPr lang="en-GB" dirty="0"/>
              <a:t> </a:t>
            </a:r>
          </a:p>
        </p:txBody>
      </p:sp>
      <p:sp>
        <p:nvSpPr>
          <p:cNvPr id="10" name="Freeform 9"/>
          <p:cNvSpPr/>
          <p:nvPr/>
        </p:nvSpPr>
        <p:spPr>
          <a:xfrm>
            <a:off x="2406415" y="2003778"/>
            <a:ext cx="3742266" cy="3117615"/>
          </a:xfrm>
          <a:custGeom>
            <a:avLst/>
            <a:gdLst>
              <a:gd name="connsiteX0" fmla="*/ 856074 w 3742266"/>
              <a:gd name="connsiteY0" fmla="*/ 716844 h 3117615"/>
              <a:gd name="connsiteX1" fmla="*/ 1217318 w 3742266"/>
              <a:gd name="connsiteY1" fmla="*/ 62089 h 3117615"/>
              <a:gd name="connsiteX2" fmla="*/ 2075274 w 3742266"/>
              <a:gd name="connsiteY2" fmla="*/ 344311 h 3117615"/>
              <a:gd name="connsiteX3" fmla="*/ 2639718 w 3742266"/>
              <a:gd name="connsiteY3" fmla="*/ 220133 h 3117615"/>
              <a:gd name="connsiteX4" fmla="*/ 3463807 w 3742266"/>
              <a:gd name="connsiteY4" fmla="*/ 434622 h 3117615"/>
              <a:gd name="connsiteX5" fmla="*/ 3554118 w 3742266"/>
              <a:gd name="connsiteY5" fmla="*/ 1507066 h 3117615"/>
              <a:gd name="connsiteX6" fmla="*/ 3655718 w 3742266"/>
              <a:gd name="connsiteY6" fmla="*/ 2331155 h 3117615"/>
              <a:gd name="connsiteX7" fmla="*/ 3034829 w 3742266"/>
              <a:gd name="connsiteY7" fmla="*/ 2839155 h 3117615"/>
              <a:gd name="connsiteX8" fmla="*/ 1555985 w 3742266"/>
              <a:gd name="connsiteY8" fmla="*/ 2985911 h 3117615"/>
              <a:gd name="connsiteX9" fmla="*/ 144874 w 3742266"/>
              <a:gd name="connsiteY9" fmla="*/ 2048933 h 3117615"/>
              <a:gd name="connsiteX10" fmla="*/ 686741 w 3742266"/>
              <a:gd name="connsiteY10" fmla="*/ 999066 h 3117615"/>
              <a:gd name="connsiteX11" fmla="*/ 856074 w 3742266"/>
              <a:gd name="connsiteY11" fmla="*/ 716844 h 3117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42266" h="3117615">
                <a:moveTo>
                  <a:pt x="856074" y="716844"/>
                </a:moveTo>
                <a:cubicBezTo>
                  <a:pt x="944503" y="560681"/>
                  <a:pt x="1014118" y="124178"/>
                  <a:pt x="1217318" y="62089"/>
                </a:cubicBezTo>
                <a:cubicBezTo>
                  <a:pt x="1420518" y="0"/>
                  <a:pt x="1838207" y="317970"/>
                  <a:pt x="2075274" y="344311"/>
                </a:cubicBezTo>
                <a:cubicBezTo>
                  <a:pt x="2312341" y="370652"/>
                  <a:pt x="2408296" y="205081"/>
                  <a:pt x="2639718" y="220133"/>
                </a:cubicBezTo>
                <a:cubicBezTo>
                  <a:pt x="2871140" y="235185"/>
                  <a:pt x="3311407" y="220133"/>
                  <a:pt x="3463807" y="434622"/>
                </a:cubicBezTo>
                <a:cubicBezTo>
                  <a:pt x="3616207" y="649111"/>
                  <a:pt x="3522133" y="1190977"/>
                  <a:pt x="3554118" y="1507066"/>
                </a:cubicBezTo>
                <a:cubicBezTo>
                  <a:pt x="3586103" y="1823155"/>
                  <a:pt x="3742266" y="2109140"/>
                  <a:pt x="3655718" y="2331155"/>
                </a:cubicBezTo>
                <a:cubicBezTo>
                  <a:pt x="3569170" y="2553170"/>
                  <a:pt x="3384784" y="2730029"/>
                  <a:pt x="3034829" y="2839155"/>
                </a:cubicBezTo>
                <a:cubicBezTo>
                  <a:pt x="2684874" y="2948281"/>
                  <a:pt x="2037644" y="3117615"/>
                  <a:pt x="1555985" y="2985911"/>
                </a:cubicBezTo>
                <a:cubicBezTo>
                  <a:pt x="1074326" y="2854207"/>
                  <a:pt x="289748" y="2380074"/>
                  <a:pt x="144874" y="2048933"/>
                </a:cubicBezTo>
                <a:cubicBezTo>
                  <a:pt x="0" y="1717792"/>
                  <a:pt x="571971" y="1226725"/>
                  <a:pt x="686741" y="999066"/>
                </a:cubicBezTo>
                <a:cubicBezTo>
                  <a:pt x="801511" y="771407"/>
                  <a:pt x="767645" y="873007"/>
                  <a:pt x="856074" y="716844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429000" y="5619690"/>
            <a:ext cx="23622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UweFlix</a:t>
            </a:r>
            <a:r>
              <a:rPr lang="en-GB" sz="2400" dirty="0" smtClean="0"/>
              <a:t> system</a:t>
            </a:r>
            <a:endParaRPr lang="en-GB" sz="2400" dirty="0"/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 flipV="1">
            <a:off x="1182688" y="3206750"/>
            <a:ext cx="1587" cy="3540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914400" y="3562350"/>
            <a:ext cx="541338" cy="450850"/>
          </a:xfrm>
          <a:custGeom>
            <a:avLst/>
            <a:gdLst/>
            <a:ahLst/>
            <a:cxnLst>
              <a:cxn ang="0">
                <a:pos x="0" y="283"/>
              </a:cxn>
              <a:cxn ang="0">
                <a:pos x="170" y="0"/>
              </a:cxn>
              <a:cxn ang="0">
                <a:pos x="340" y="283"/>
              </a:cxn>
            </a:cxnLst>
            <a:rect l="0" t="0" r="r" b="b"/>
            <a:pathLst>
              <a:path w="341" h="284">
                <a:moveTo>
                  <a:pt x="0" y="283"/>
                </a:moveTo>
                <a:lnTo>
                  <a:pt x="170" y="0"/>
                </a:lnTo>
                <a:lnTo>
                  <a:pt x="340" y="283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1096963" y="2936875"/>
            <a:ext cx="173037" cy="263525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838200" y="3352800"/>
            <a:ext cx="685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 flipV="1">
            <a:off x="7583488" y="4003675"/>
            <a:ext cx="1587" cy="3540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7315200" y="4359275"/>
            <a:ext cx="541338" cy="450850"/>
          </a:xfrm>
          <a:custGeom>
            <a:avLst/>
            <a:gdLst/>
            <a:ahLst/>
            <a:cxnLst>
              <a:cxn ang="0">
                <a:pos x="0" y="283"/>
              </a:cxn>
              <a:cxn ang="0">
                <a:pos x="170" y="0"/>
              </a:cxn>
              <a:cxn ang="0">
                <a:pos x="340" y="283"/>
              </a:cxn>
            </a:cxnLst>
            <a:rect l="0" t="0" r="r" b="b"/>
            <a:pathLst>
              <a:path w="341" h="284">
                <a:moveTo>
                  <a:pt x="0" y="283"/>
                </a:moveTo>
                <a:lnTo>
                  <a:pt x="170" y="0"/>
                </a:lnTo>
                <a:lnTo>
                  <a:pt x="340" y="283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7497763" y="3733800"/>
            <a:ext cx="173037" cy="263525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7239000" y="4149725"/>
            <a:ext cx="685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" name="Oval 10"/>
          <p:cNvSpPr>
            <a:spLocks noGrp="1" noChangeArrowheads="1"/>
          </p:cNvSpPr>
          <p:nvPr>
            <p:ph idx="1"/>
          </p:nvPr>
        </p:nvSpPr>
        <p:spPr bwMode="auto">
          <a:xfrm>
            <a:off x="1752600" y="3124200"/>
            <a:ext cx="1600200" cy="685800"/>
          </a:xfrm>
          <a:prstGeom prst="ellipse">
            <a:avLst/>
          </a:prstGeom>
          <a:solidFill>
            <a:srgbClr val="00FFFF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pPr algn="ctr">
              <a:buNone/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Purchase adv ticket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Oval 10"/>
          <p:cNvSpPr txBox="1">
            <a:spLocks noChangeArrowheads="1"/>
          </p:cNvSpPr>
          <p:nvPr/>
        </p:nvSpPr>
        <p:spPr bwMode="auto">
          <a:xfrm>
            <a:off x="5334000" y="3962400"/>
            <a:ext cx="1600200" cy="685800"/>
          </a:xfrm>
          <a:prstGeom prst="ellipse">
            <a:avLst/>
          </a:prstGeom>
          <a:solidFill>
            <a:srgbClr val="00FFFF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rtlCol="0" anchor="ctr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Add film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4076700" y="53721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93F1-93B6-4241-B7A1-2A9C78CACFC2}" type="datetime1">
              <a:rPr lang="en-US" smtClean="0"/>
              <a:pPr/>
              <a:t>9/13/16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UFCE4B-20-2 Software Design</a:t>
            </a:r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86600" y="4953000"/>
            <a:ext cx="1229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Cinema </a:t>
            </a:r>
            <a:r>
              <a:rPr lang="en-GB" dirty="0" err="1" smtClean="0"/>
              <a:t>mgr</a:t>
            </a:r>
            <a:endParaRPr lang="en-GB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70253" y="412063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363955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animBg="1"/>
      <p:bldP spid="21" grpId="0" animBg="1"/>
      <p:bldP spid="3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GB" dirty="0" smtClean="0"/>
              <a:t>Capture the requirements using Use case diagram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41A2-FCCD-4A47-A76B-BB3F520ABDE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52600"/>
            <a:ext cx="6576060" cy="4061136"/>
          </a:xfrm>
        </p:spPr>
      </p:pic>
    </p:spTree>
    <p:extLst>
      <p:ext uri="{BB962C8B-B14F-4D97-AF65-F5344CB8AC3E}">
        <p14:creationId xmlns:p14="http://schemas.microsoft.com/office/powerpoint/2010/main" val="228355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GB" dirty="0" smtClean="0"/>
              <a:t>Think about the structure of the </a:t>
            </a:r>
            <a:r>
              <a:rPr lang="en-GB" dirty="0" err="1" smtClean="0"/>
              <a:t>UweFlix</a:t>
            </a:r>
            <a:r>
              <a:rPr lang="en-GB" dirty="0" smtClean="0"/>
              <a:t>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Once we know who will use the system and what interactions they want, we now need to think about how to structure the system</a:t>
            </a:r>
          </a:p>
          <a:p>
            <a:r>
              <a:rPr lang="en-GB" dirty="0" smtClean="0"/>
              <a:t>What classes, how they relate with each other</a:t>
            </a:r>
          </a:p>
          <a:p>
            <a:r>
              <a:rPr lang="en-GB" dirty="0" smtClean="0"/>
              <a:t>We will use </a:t>
            </a:r>
            <a:r>
              <a:rPr lang="en-GB" dirty="0" err="1" smtClean="0"/>
              <a:t>UML’s</a:t>
            </a:r>
            <a:r>
              <a:rPr lang="en-GB" dirty="0" smtClean="0"/>
              <a:t> class diagram to do this.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F3F8-732B-4748-B200-B623AAC76698}" type="datetime1">
              <a:rPr lang="en-US" smtClean="0"/>
              <a:pPr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UFCE4B-20-2 Software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5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GB" dirty="0" smtClean="0"/>
              <a:t>What classes are inside </a:t>
            </a:r>
            <a:r>
              <a:rPr lang="en-GB" dirty="0" err="1" smtClean="0"/>
              <a:t>UweFlix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0" name="Freeform 9"/>
          <p:cNvSpPr/>
          <p:nvPr/>
        </p:nvSpPr>
        <p:spPr>
          <a:xfrm>
            <a:off x="2406415" y="2003778"/>
            <a:ext cx="3742266" cy="3117615"/>
          </a:xfrm>
          <a:custGeom>
            <a:avLst/>
            <a:gdLst>
              <a:gd name="connsiteX0" fmla="*/ 856074 w 3742266"/>
              <a:gd name="connsiteY0" fmla="*/ 716844 h 3117615"/>
              <a:gd name="connsiteX1" fmla="*/ 1217318 w 3742266"/>
              <a:gd name="connsiteY1" fmla="*/ 62089 h 3117615"/>
              <a:gd name="connsiteX2" fmla="*/ 2075274 w 3742266"/>
              <a:gd name="connsiteY2" fmla="*/ 344311 h 3117615"/>
              <a:gd name="connsiteX3" fmla="*/ 2639718 w 3742266"/>
              <a:gd name="connsiteY3" fmla="*/ 220133 h 3117615"/>
              <a:gd name="connsiteX4" fmla="*/ 3463807 w 3742266"/>
              <a:gd name="connsiteY4" fmla="*/ 434622 h 3117615"/>
              <a:gd name="connsiteX5" fmla="*/ 3554118 w 3742266"/>
              <a:gd name="connsiteY5" fmla="*/ 1507066 h 3117615"/>
              <a:gd name="connsiteX6" fmla="*/ 3655718 w 3742266"/>
              <a:gd name="connsiteY6" fmla="*/ 2331155 h 3117615"/>
              <a:gd name="connsiteX7" fmla="*/ 3034829 w 3742266"/>
              <a:gd name="connsiteY7" fmla="*/ 2839155 h 3117615"/>
              <a:gd name="connsiteX8" fmla="*/ 1555985 w 3742266"/>
              <a:gd name="connsiteY8" fmla="*/ 2985911 h 3117615"/>
              <a:gd name="connsiteX9" fmla="*/ 144874 w 3742266"/>
              <a:gd name="connsiteY9" fmla="*/ 2048933 h 3117615"/>
              <a:gd name="connsiteX10" fmla="*/ 686741 w 3742266"/>
              <a:gd name="connsiteY10" fmla="*/ 999066 h 3117615"/>
              <a:gd name="connsiteX11" fmla="*/ 856074 w 3742266"/>
              <a:gd name="connsiteY11" fmla="*/ 716844 h 3117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42266" h="3117615">
                <a:moveTo>
                  <a:pt x="856074" y="716844"/>
                </a:moveTo>
                <a:cubicBezTo>
                  <a:pt x="944503" y="560681"/>
                  <a:pt x="1014118" y="124178"/>
                  <a:pt x="1217318" y="62089"/>
                </a:cubicBezTo>
                <a:cubicBezTo>
                  <a:pt x="1420518" y="0"/>
                  <a:pt x="1838207" y="317970"/>
                  <a:pt x="2075274" y="344311"/>
                </a:cubicBezTo>
                <a:cubicBezTo>
                  <a:pt x="2312341" y="370652"/>
                  <a:pt x="2408296" y="205081"/>
                  <a:pt x="2639718" y="220133"/>
                </a:cubicBezTo>
                <a:cubicBezTo>
                  <a:pt x="2871140" y="235185"/>
                  <a:pt x="3311407" y="220133"/>
                  <a:pt x="3463807" y="434622"/>
                </a:cubicBezTo>
                <a:cubicBezTo>
                  <a:pt x="3616207" y="649111"/>
                  <a:pt x="3522133" y="1190977"/>
                  <a:pt x="3554118" y="1507066"/>
                </a:cubicBezTo>
                <a:cubicBezTo>
                  <a:pt x="3586103" y="1823155"/>
                  <a:pt x="3742266" y="2109140"/>
                  <a:pt x="3655718" y="2331155"/>
                </a:cubicBezTo>
                <a:cubicBezTo>
                  <a:pt x="3569170" y="2553170"/>
                  <a:pt x="3384784" y="2730029"/>
                  <a:pt x="3034829" y="2839155"/>
                </a:cubicBezTo>
                <a:cubicBezTo>
                  <a:pt x="2684874" y="2948281"/>
                  <a:pt x="2037644" y="3117615"/>
                  <a:pt x="1555985" y="2985911"/>
                </a:cubicBezTo>
                <a:cubicBezTo>
                  <a:pt x="1074326" y="2854207"/>
                  <a:pt x="289748" y="2380074"/>
                  <a:pt x="144874" y="2048933"/>
                </a:cubicBezTo>
                <a:cubicBezTo>
                  <a:pt x="0" y="1717792"/>
                  <a:pt x="571971" y="1226725"/>
                  <a:pt x="686741" y="999066"/>
                </a:cubicBezTo>
                <a:cubicBezTo>
                  <a:pt x="801511" y="771407"/>
                  <a:pt x="767645" y="873007"/>
                  <a:pt x="856074" y="71684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429000" y="5619690"/>
            <a:ext cx="23622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UweFlix</a:t>
            </a:r>
            <a:r>
              <a:rPr lang="en-GB" sz="2400" dirty="0" smtClean="0"/>
              <a:t> system</a:t>
            </a:r>
            <a:endParaRPr lang="en-GB" sz="2400" dirty="0"/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 flipV="1">
            <a:off x="1182688" y="3206750"/>
            <a:ext cx="1587" cy="3540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914400" y="3562350"/>
            <a:ext cx="541338" cy="450850"/>
          </a:xfrm>
          <a:custGeom>
            <a:avLst/>
            <a:gdLst/>
            <a:ahLst/>
            <a:cxnLst>
              <a:cxn ang="0">
                <a:pos x="0" y="283"/>
              </a:cxn>
              <a:cxn ang="0">
                <a:pos x="170" y="0"/>
              </a:cxn>
              <a:cxn ang="0">
                <a:pos x="340" y="283"/>
              </a:cxn>
            </a:cxnLst>
            <a:rect l="0" t="0" r="r" b="b"/>
            <a:pathLst>
              <a:path w="341" h="284">
                <a:moveTo>
                  <a:pt x="0" y="283"/>
                </a:moveTo>
                <a:lnTo>
                  <a:pt x="170" y="0"/>
                </a:lnTo>
                <a:lnTo>
                  <a:pt x="340" y="283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1096963" y="2936875"/>
            <a:ext cx="173037" cy="263525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838200" y="3352800"/>
            <a:ext cx="685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 flipV="1">
            <a:off x="7583488" y="4003675"/>
            <a:ext cx="1587" cy="3540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7315200" y="4359275"/>
            <a:ext cx="541338" cy="450850"/>
          </a:xfrm>
          <a:custGeom>
            <a:avLst/>
            <a:gdLst/>
            <a:ahLst/>
            <a:cxnLst>
              <a:cxn ang="0">
                <a:pos x="0" y="283"/>
              </a:cxn>
              <a:cxn ang="0">
                <a:pos x="170" y="0"/>
              </a:cxn>
              <a:cxn ang="0">
                <a:pos x="340" y="283"/>
              </a:cxn>
            </a:cxnLst>
            <a:rect l="0" t="0" r="r" b="b"/>
            <a:pathLst>
              <a:path w="341" h="284">
                <a:moveTo>
                  <a:pt x="0" y="283"/>
                </a:moveTo>
                <a:lnTo>
                  <a:pt x="170" y="0"/>
                </a:lnTo>
                <a:lnTo>
                  <a:pt x="340" y="283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7497763" y="3733800"/>
            <a:ext cx="173037" cy="263525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7239000" y="4149725"/>
            <a:ext cx="685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" name="Oval 10"/>
          <p:cNvSpPr>
            <a:spLocks noGrp="1" noChangeArrowheads="1"/>
          </p:cNvSpPr>
          <p:nvPr>
            <p:ph idx="1"/>
          </p:nvPr>
        </p:nvSpPr>
        <p:spPr bwMode="auto">
          <a:xfrm>
            <a:off x="1752600" y="3124200"/>
            <a:ext cx="1600200" cy="685800"/>
          </a:xfrm>
          <a:prstGeom prst="ellipse">
            <a:avLst/>
          </a:prstGeom>
          <a:solidFill>
            <a:srgbClr val="00FFFF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pPr algn="ctr">
              <a:buNone/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Purchase adv ticket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Oval 10"/>
          <p:cNvSpPr txBox="1">
            <a:spLocks noChangeArrowheads="1"/>
          </p:cNvSpPr>
          <p:nvPr/>
        </p:nvSpPr>
        <p:spPr bwMode="auto">
          <a:xfrm>
            <a:off x="5334000" y="3962400"/>
            <a:ext cx="1600200" cy="685800"/>
          </a:xfrm>
          <a:prstGeom prst="ellipse">
            <a:avLst/>
          </a:prstGeom>
          <a:solidFill>
            <a:srgbClr val="00FFFF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rtlCol="0" anchor="ctr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Add film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4076700" y="53721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93F1-93B6-4241-B7A1-2A9C78CACFC2}" type="datetime1">
              <a:rPr lang="en-US" smtClean="0"/>
              <a:pPr/>
              <a:t>9/13/16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UFCE4B-20-2 Software Design</a:t>
            </a:r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505200" y="2514600"/>
            <a:ext cx="762000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Film</a:t>
            </a:r>
            <a:endParaRPr lang="en-GB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343400" y="3048000"/>
            <a:ext cx="1371600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Showing</a:t>
            </a:r>
            <a:endParaRPr lang="en-GB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3352800" y="3657600"/>
            <a:ext cx="1066800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Screen</a:t>
            </a:r>
            <a:endParaRPr lang="en-GB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733800" y="4262735"/>
            <a:ext cx="1371600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Booking</a:t>
            </a:r>
          </a:p>
        </p:txBody>
      </p:sp>
    </p:spTree>
    <p:extLst>
      <p:ext uri="{BB962C8B-B14F-4D97-AF65-F5344CB8AC3E}">
        <p14:creationId xmlns:p14="http://schemas.microsoft.com/office/powerpoint/2010/main" val="273131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28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GB" dirty="0" smtClean="0"/>
              <a:t>Capture the structure using UML Class diagram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41A2-FCCD-4A47-A76B-BB3F520ABDE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7467600" cy="4038600"/>
          </a:xfrm>
        </p:spPr>
      </p:pic>
    </p:spTree>
    <p:extLst>
      <p:ext uri="{BB962C8B-B14F-4D97-AF65-F5344CB8AC3E}">
        <p14:creationId xmlns:p14="http://schemas.microsoft.com/office/powerpoint/2010/main" val="228355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GB" dirty="0" smtClean="0"/>
              <a:t>What is the dynamic behaviour of </a:t>
            </a:r>
            <a:r>
              <a:rPr lang="en-GB" dirty="0" err="1" smtClean="0"/>
              <a:t>UweFlix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The class diagram only describes the static structure of how the system is decomposed into what components. </a:t>
            </a:r>
          </a:p>
          <a:p>
            <a:r>
              <a:rPr lang="en-GB" dirty="0" smtClean="0"/>
              <a:t>It does not tell us how these components can communicate with each other in order to produce the result required from a user.</a:t>
            </a:r>
          </a:p>
          <a:p>
            <a:r>
              <a:rPr lang="en-GB" dirty="0" smtClean="0"/>
              <a:t>We will use one of the UML’s sequence diagrams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5BF0-3B1C-403F-83F4-8285E43E5326}" type="datetime1">
              <a:rPr lang="en-US" smtClean="0"/>
              <a:pPr/>
              <a:t>9/13/16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UFCE4B-20-2 Software Design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GB" dirty="0" smtClean="0"/>
              <a:t>How the components communicate with each other inside </a:t>
            </a:r>
            <a:r>
              <a:rPr lang="en-GB" dirty="0" err="1" smtClean="0"/>
              <a:t>UweFlix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0" name="Freeform 9"/>
          <p:cNvSpPr/>
          <p:nvPr/>
        </p:nvSpPr>
        <p:spPr>
          <a:xfrm>
            <a:off x="2406415" y="2003778"/>
            <a:ext cx="3742266" cy="3117615"/>
          </a:xfrm>
          <a:custGeom>
            <a:avLst/>
            <a:gdLst>
              <a:gd name="connsiteX0" fmla="*/ 856074 w 3742266"/>
              <a:gd name="connsiteY0" fmla="*/ 716844 h 3117615"/>
              <a:gd name="connsiteX1" fmla="*/ 1217318 w 3742266"/>
              <a:gd name="connsiteY1" fmla="*/ 62089 h 3117615"/>
              <a:gd name="connsiteX2" fmla="*/ 2075274 w 3742266"/>
              <a:gd name="connsiteY2" fmla="*/ 344311 h 3117615"/>
              <a:gd name="connsiteX3" fmla="*/ 2639718 w 3742266"/>
              <a:gd name="connsiteY3" fmla="*/ 220133 h 3117615"/>
              <a:gd name="connsiteX4" fmla="*/ 3463807 w 3742266"/>
              <a:gd name="connsiteY4" fmla="*/ 434622 h 3117615"/>
              <a:gd name="connsiteX5" fmla="*/ 3554118 w 3742266"/>
              <a:gd name="connsiteY5" fmla="*/ 1507066 h 3117615"/>
              <a:gd name="connsiteX6" fmla="*/ 3655718 w 3742266"/>
              <a:gd name="connsiteY6" fmla="*/ 2331155 h 3117615"/>
              <a:gd name="connsiteX7" fmla="*/ 3034829 w 3742266"/>
              <a:gd name="connsiteY7" fmla="*/ 2839155 h 3117615"/>
              <a:gd name="connsiteX8" fmla="*/ 1555985 w 3742266"/>
              <a:gd name="connsiteY8" fmla="*/ 2985911 h 3117615"/>
              <a:gd name="connsiteX9" fmla="*/ 144874 w 3742266"/>
              <a:gd name="connsiteY9" fmla="*/ 2048933 h 3117615"/>
              <a:gd name="connsiteX10" fmla="*/ 686741 w 3742266"/>
              <a:gd name="connsiteY10" fmla="*/ 999066 h 3117615"/>
              <a:gd name="connsiteX11" fmla="*/ 856074 w 3742266"/>
              <a:gd name="connsiteY11" fmla="*/ 716844 h 3117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42266" h="3117615">
                <a:moveTo>
                  <a:pt x="856074" y="716844"/>
                </a:moveTo>
                <a:cubicBezTo>
                  <a:pt x="944503" y="560681"/>
                  <a:pt x="1014118" y="124178"/>
                  <a:pt x="1217318" y="62089"/>
                </a:cubicBezTo>
                <a:cubicBezTo>
                  <a:pt x="1420518" y="0"/>
                  <a:pt x="1838207" y="317970"/>
                  <a:pt x="2075274" y="344311"/>
                </a:cubicBezTo>
                <a:cubicBezTo>
                  <a:pt x="2312341" y="370652"/>
                  <a:pt x="2408296" y="205081"/>
                  <a:pt x="2639718" y="220133"/>
                </a:cubicBezTo>
                <a:cubicBezTo>
                  <a:pt x="2871140" y="235185"/>
                  <a:pt x="3311407" y="220133"/>
                  <a:pt x="3463807" y="434622"/>
                </a:cubicBezTo>
                <a:cubicBezTo>
                  <a:pt x="3616207" y="649111"/>
                  <a:pt x="3522133" y="1190977"/>
                  <a:pt x="3554118" y="1507066"/>
                </a:cubicBezTo>
                <a:cubicBezTo>
                  <a:pt x="3586103" y="1823155"/>
                  <a:pt x="3742266" y="2109140"/>
                  <a:pt x="3655718" y="2331155"/>
                </a:cubicBezTo>
                <a:cubicBezTo>
                  <a:pt x="3569170" y="2553170"/>
                  <a:pt x="3384784" y="2730029"/>
                  <a:pt x="3034829" y="2839155"/>
                </a:cubicBezTo>
                <a:cubicBezTo>
                  <a:pt x="2684874" y="2948281"/>
                  <a:pt x="2037644" y="3117615"/>
                  <a:pt x="1555985" y="2985911"/>
                </a:cubicBezTo>
                <a:cubicBezTo>
                  <a:pt x="1074326" y="2854207"/>
                  <a:pt x="289748" y="2380074"/>
                  <a:pt x="144874" y="2048933"/>
                </a:cubicBezTo>
                <a:cubicBezTo>
                  <a:pt x="0" y="1717792"/>
                  <a:pt x="571971" y="1226725"/>
                  <a:pt x="686741" y="999066"/>
                </a:cubicBezTo>
                <a:cubicBezTo>
                  <a:pt x="801511" y="771407"/>
                  <a:pt x="767645" y="873007"/>
                  <a:pt x="856074" y="71684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429000" y="5619690"/>
            <a:ext cx="23622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UweFlix</a:t>
            </a:r>
            <a:r>
              <a:rPr lang="en-GB" sz="2400" dirty="0" smtClean="0"/>
              <a:t> system</a:t>
            </a:r>
            <a:endParaRPr lang="en-GB" sz="2400" dirty="0"/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 flipV="1">
            <a:off x="1182688" y="3206750"/>
            <a:ext cx="1587" cy="3540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914400" y="3562350"/>
            <a:ext cx="541338" cy="450850"/>
          </a:xfrm>
          <a:custGeom>
            <a:avLst/>
            <a:gdLst/>
            <a:ahLst/>
            <a:cxnLst>
              <a:cxn ang="0">
                <a:pos x="0" y="283"/>
              </a:cxn>
              <a:cxn ang="0">
                <a:pos x="170" y="0"/>
              </a:cxn>
              <a:cxn ang="0">
                <a:pos x="340" y="283"/>
              </a:cxn>
            </a:cxnLst>
            <a:rect l="0" t="0" r="r" b="b"/>
            <a:pathLst>
              <a:path w="341" h="284">
                <a:moveTo>
                  <a:pt x="0" y="283"/>
                </a:moveTo>
                <a:lnTo>
                  <a:pt x="170" y="0"/>
                </a:lnTo>
                <a:lnTo>
                  <a:pt x="340" y="283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1096963" y="2936875"/>
            <a:ext cx="173037" cy="263525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838200" y="3352800"/>
            <a:ext cx="685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 flipV="1">
            <a:off x="7583488" y="4003675"/>
            <a:ext cx="1587" cy="3540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7315200" y="4359275"/>
            <a:ext cx="541338" cy="450850"/>
          </a:xfrm>
          <a:custGeom>
            <a:avLst/>
            <a:gdLst/>
            <a:ahLst/>
            <a:cxnLst>
              <a:cxn ang="0">
                <a:pos x="0" y="283"/>
              </a:cxn>
              <a:cxn ang="0">
                <a:pos x="170" y="0"/>
              </a:cxn>
              <a:cxn ang="0">
                <a:pos x="340" y="283"/>
              </a:cxn>
            </a:cxnLst>
            <a:rect l="0" t="0" r="r" b="b"/>
            <a:pathLst>
              <a:path w="341" h="284">
                <a:moveTo>
                  <a:pt x="0" y="283"/>
                </a:moveTo>
                <a:lnTo>
                  <a:pt x="170" y="0"/>
                </a:lnTo>
                <a:lnTo>
                  <a:pt x="340" y="283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7497763" y="3733800"/>
            <a:ext cx="173037" cy="263525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7239000" y="4149725"/>
            <a:ext cx="685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" name="Oval 10"/>
          <p:cNvSpPr>
            <a:spLocks noGrp="1" noChangeArrowheads="1"/>
          </p:cNvSpPr>
          <p:nvPr>
            <p:ph idx="1"/>
          </p:nvPr>
        </p:nvSpPr>
        <p:spPr bwMode="auto">
          <a:xfrm>
            <a:off x="1752600" y="3124200"/>
            <a:ext cx="1600200" cy="685800"/>
          </a:xfrm>
          <a:prstGeom prst="ellipse">
            <a:avLst/>
          </a:prstGeom>
          <a:solidFill>
            <a:srgbClr val="00FFFF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>
            <a:normAutofit/>
          </a:bodyPr>
          <a:lstStyle/>
          <a:p>
            <a:pPr algn="ctr">
              <a:buNone/>
            </a:pPr>
            <a:r>
              <a:rPr lang="en-US" sz="1400" dirty="0" smtClean="0">
                <a:solidFill>
                  <a:srgbClr val="000000"/>
                </a:solidFill>
                <a:latin typeface="Arial" charset="0"/>
              </a:rPr>
              <a:t>Purchase adv ticket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Oval 10"/>
          <p:cNvSpPr txBox="1">
            <a:spLocks noChangeArrowheads="1"/>
          </p:cNvSpPr>
          <p:nvPr/>
        </p:nvSpPr>
        <p:spPr bwMode="auto">
          <a:xfrm>
            <a:off x="5334000" y="3962400"/>
            <a:ext cx="1600200" cy="685800"/>
          </a:xfrm>
          <a:prstGeom prst="ellipse">
            <a:avLst/>
          </a:prstGeom>
          <a:solidFill>
            <a:srgbClr val="00FFFF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rtlCol="0" anchor="ctr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Add film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4076700" y="53721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93F1-93B6-4241-B7A1-2A9C78CACFC2}" type="datetime1">
              <a:rPr lang="en-US" smtClean="0"/>
              <a:pPr/>
              <a:t>9/13/16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UFCE4B-20-2 Software Design</a:t>
            </a:r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505200" y="2514600"/>
            <a:ext cx="762000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Film</a:t>
            </a:r>
            <a:endParaRPr lang="en-GB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343400" y="3048000"/>
            <a:ext cx="1371600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Showing</a:t>
            </a:r>
            <a:endParaRPr lang="en-GB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3352800" y="3657600"/>
            <a:ext cx="1066800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Screen</a:t>
            </a:r>
            <a:endParaRPr lang="en-GB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733800" y="4262735"/>
            <a:ext cx="1371600" cy="4616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Booking</a:t>
            </a:r>
          </a:p>
        </p:txBody>
      </p:sp>
      <p:cxnSp>
        <p:nvCxnSpPr>
          <p:cNvPr id="31" name="Straight Arrow Connector 30"/>
          <p:cNvCxnSpPr>
            <a:endCxn id="29" idx="1"/>
          </p:cNvCxnSpPr>
          <p:nvPr/>
        </p:nvCxnSpPr>
        <p:spPr>
          <a:xfrm>
            <a:off x="2819400" y="3810000"/>
            <a:ext cx="914400" cy="683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7" idx="2"/>
          </p:cNvCxnSpPr>
          <p:nvPr/>
        </p:nvCxnSpPr>
        <p:spPr>
          <a:xfrm rot="5400000" flipH="1" flipV="1">
            <a:off x="4498033" y="3736033"/>
            <a:ext cx="757535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0"/>
            <a:endCxn id="22" idx="3"/>
          </p:cNvCxnSpPr>
          <p:nvPr/>
        </p:nvCxnSpPr>
        <p:spPr>
          <a:xfrm rot="16200000" flipV="1">
            <a:off x="4496917" y="2515717"/>
            <a:ext cx="302567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7" idx="1"/>
            <a:endCxn id="28" idx="0"/>
          </p:cNvCxnSpPr>
          <p:nvPr/>
        </p:nvCxnSpPr>
        <p:spPr>
          <a:xfrm rot="10800000" flipV="1">
            <a:off x="3886200" y="3278832"/>
            <a:ext cx="457200" cy="378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24200" y="426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4876800" y="3733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4495800" y="259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3889314" y="3124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41A2-FCCD-4A47-A76B-BB3F520ABDE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Staff</a:t>
            </a:r>
          </a:p>
          <a:p>
            <a:r>
              <a:rPr lang="en-GB" dirty="0" smtClean="0"/>
              <a:t>Learning outcomes</a:t>
            </a:r>
          </a:p>
          <a:p>
            <a:r>
              <a:rPr lang="en-GB" dirty="0" smtClean="0"/>
              <a:t>Delivery</a:t>
            </a:r>
            <a:endParaRPr lang="en-GB" dirty="0"/>
          </a:p>
          <a:p>
            <a:r>
              <a:rPr lang="en-GB" dirty="0"/>
              <a:t>Assessment</a:t>
            </a:r>
          </a:p>
          <a:p>
            <a:r>
              <a:rPr lang="en-GB" dirty="0"/>
              <a:t>Tools</a:t>
            </a:r>
          </a:p>
          <a:p>
            <a:r>
              <a:rPr lang="en-GB" dirty="0"/>
              <a:t>Books</a:t>
            </a:r>
          </a:p>
          <a:p>
            <a:r>
              <a:rPr lang="en-GB" dirty="0" smtClean="0"/>
              <a:t>Taster of OO analysis and design</a:t>
            </a:r>
          </a:p>
          <a:p>
            <a:r>
              <a:rPr lang="en-GB" dirty="0" smtClean="0"/>
              <a:t>Java revision</a:t>
            </a:r>
          </a:p>
          <a:p>
            <a:r>
              <a:rPr lang="en-GB" dirty="0" err="1" smtClean="0"/>
              <a:t>ArrayList</a:t>
            </a:r>
            <a:r>
              <a:rPr lang="en-GB" dirty="0" smtClean="0"/>
              <a:t> and </a:t>
            </a:r>
            <a:r>
              <a:rPr lang="en-GB" dirty="0" err="1" smtClean="0"/>
              <a:t>HashMap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51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GB" dirty="0" smtClean="0"/>
              <a:t>Capture the dynamic behaviour using the Sequence diagram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41A2-FCCD-4A47-A76B-BB3F520ABDE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9" name="Content Placeholder 8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6934199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58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 dirty="0" smtClean="0"/>
              <a:t>From design to implementation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41A2-FCCD-4A47-A76B-BB3F520ABDE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Similar to year 1, but bigger scale and more complicated class relationships.</a:t>
            </a:r>
          </a:p>
          <a:p>
            <a:r>
              <a:rPr lang="en-GB" dirty="0" smtClean="0"/>
              <a:t>Each class in the class diagram is implemented as a class in Java program.</a:t>
            </a:r>
          </a:p>
          <a:p>
            <a:r>
              <a:rPr lang="en-GB" dirty="0" smtClean="0"/>
              <a:t>All methods in each class in the class diagram must be implemented.</a:t>
            </a:r>
          </a:p>
          <a:p>
            <a:r>
              <a:rPr lang="en-GB" dirty="0" smtClean="0"/>
              <a:t>If a method needs to call another object in order to complete its task, the call relationship must implement the relationship captured in the sequence diagram.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55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 dirty="0" smtClean="0"/>
              <a:t>Java revision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41A2-FCCD-4A47-A76B-BB3F520ABDE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Sample questions from year 1 exam: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8013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GB" dirty="0" err="1" smtClean="0"/>
              <a:t>ArrayList</a:t>
            </a:r>
            <a:r>
              <a:rPr lang="en-GB" dirty="0" smtClean="0"/>
              <a:t> Revision –what is the output?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41A2-FCCD-4A47-A76B-BB3F520ABDE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5105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1800" dirty="0">
                <a:latin typeface="Courier (W1)" pitchFamily="49" charset="0"/>
              </a:rPr>
              <a:t>public static void main(String </a:t>
            </a:r>
            <a:r>
              <a:rPr lang="en-GB" sz="1800" dirty="0" err="1">
                <a:latin typeface="Courier (W1)" pitchFamily="49" charset="0"/>
              </a:rPr>
              <a:t>args</a:t>
            </a:r>
            <a:r>
              <a:rPr lang="en-GB" sz="1800" dirty="0">
                <a:latin typeface="Courier (W1)" pitchFamily="49" charset="0"/>
              </a:rPr>
              <a:t>[]) {      </a:t>
            </a:r>
          </a:p>
          <a:p>
            <a:pPr marL="0" indent="0">
              <a:buNone/>
            </a:pPr>
            <a:r>
              <a:rPr lang="en-GB" sz="1800" dirty="0">
                <a:latin typeface="Courier (W1)" pitchFamily="49" charset="0"/>
              </a:rPr>
              <a:t>   </a:t>
            </a:r>
            <a:r>
              <a:rPr lang="en-GB" sz="1800" dirty="0" err="1">
                <a:latin typeface="Courier (W1)" pitchFamily="49" charset="0"/>
              </a:rPr>
              <a:t>ArrayList</a:t>
            </a:r>
            <a:r>
              <a:rPr lang="en-GB" sz="1800" dirty="0">
                <a:latin typeface="Courier (W1)" pitchFamily="49" charset="0"/>
              </a:rPr>
              <a:t> al = new </a:t>
            </a:r>
            <a:r>
              <a:rPr lang="en-GB" sz="1800" dirty="0" err="1">
                <a:latin typeface="Courier (W1)" pitchFamily="49" charset="0"/>
              </a:rPr>
              <a:t>ArrayList</a:t>
            </a:r>
            <a:r>
              <a:rPr lang="en-GB" sz="1800" dirty="0">
                <a:latin typeface="Courier (W1)" pitchFamily="49" charset="0"/>
              </a:rPr>
              <a:t>();      </a:t>
            </a:r>
          </a:p>
          <a:p>
            <a:pPr marL="0" indent="0">
              <a:buNone/>
            </a:pPr>
            <a:r>
              <a:rPr lang="en-GB" sz="1800" dirty="0">
                <a:latin typeface="Courier (W1)" pitchFamily="49" charset="0"/>
              </a:rPr>
              <a:t>   </a:t>
            </a:r>
            <a:r>
              <a:rPr lang="en-GB" sz="1800" dirty="0" err="1">
                <a:latin typeface="Courier (W1)" pitchFamily="49" charset="0"/>
              </a:rPr>
              <a:t>System.out.println</a:t>
            </a:r>
            <a:r>
              <a:rPr lang="en-GB" sz="1800" dirty="0">
                <a:latin typeface="Courier (W1)" pitchFamily="49" charset="0"/>
              </a:rPr>
              <a:t>("Initial size of al: " + </a:t>
            </a:r>
            <a:r>
              <a:rPr lang="en-GB" sz="1800" dirty="0" err="1">
                <a:latin typeface="Courier (W1)" pitchFamily="49" charset="0"/>
              </a:rPr>
              <a:t>al.size</a:t>
            </a:r>
            <a:r>
              <a:rPr lang="en-GB" sz="1800" dirty="0">
                <a:latin typeface="Courier (W1)" pitchFamily="49" charset="0"/>
              </a:rPr>
              <a:t>());      </a:t>
            </a:r>
          </a:p>
          <a:p>
            <a:pPr marL="0" indent="0">
              <a:buNone/>
            </a:pPr>
            <a:r>
              <a:rPr lang="en-GB" sz="1800" dirty="0">
                <a:latin typeface="Courier (W1)" pitchFamily="49" charset="0"/>
              </a:rPr>
              <a:t>   // add elements to the array list      </a:t>
            </a:r>
          </a:p>
          <a:p>
            <a:pPr marL="0" indent="0">
              <a:buNone/>
            </a:pPr>
            <a:r>
              <a:rPr lang="en-GB" sz="1800" dirty="0">
                <a:latin typeface="Courier (W1)" pitchFamily="49" charset="0"/>
              </a:rPr>
              <a:t>   </a:t>
            </a:r>
            <a:r>
              <a:rPr lang="en-GB" sz="1800" dirty="0" err="1">
                <a:latin typeface="Courier (W1)" pitchFamily="49" charset="0"/>
              </a:rPr>
              <a:t>al.add</a:t>
            </a:r>
            <a:r>
              <a:rPr lang="en-GB" sz="1800" dirty="0">
                <a:latin typeface="Courier (W1)" pitchFamily="49" charset="0"/>
              </a:rPr>
              <a:t>("C");      </a:t>
            </a:r>
          </a:p>
          <a:p>
            <a:pPr marL="0" indent="0">
              <a:buNone/>
            </a:pPr>
            <a:r>
              <a:rPr lang="en-GB" sz="1800" dirty="0">
                <a:latin typeface="Courier (W1)" pitchFamily="49" charset="0"/>
              </a:rPr>
              <a:t>   </a:t>
            </a:r>
            <a:r>
              <a:rPr lang="en-GB" sz="1800" dirty="0" err="1">
                <a:latin typeface="Courier (W1)" pitchFamily="49" charset="0"/>
              </a:rPr>
              <a:t>al.add</a:t>
            </a:r>
            <a:r>
              <a:rPr lang="en-GB" sz="1800" dirty="0">
                <a:latin typeface="Courier (W1)" pitchFamily="49" charset="0"/>
              </a:rPr>
              <a:t>("A");      </a:t>
            </a:r>
          </a:p>
          <a:p>
            <a:pPr marL="0" indent="0">
              <a:buNone/>
            </a:pPr>
            <a:r>
              <a:rPr lang="en-GB" sz="1800" dirty="0">
                <a:latin typeface="Courier (W1)" pitchFamily="49" charset="0"/>
              </a:rPr>
              <a:t>   </a:t>
            </a:r>
            <a:r>
              <a:rPr lang="en-GB" sz="1800" dirty="0" err="1">
                <a:latin typeface="Courier (W1)" pitchFamily="49" charset="0"/>
              </a:rPr>
              <a:t>al.add</a:t>
            </a:r>
            <a:r>
              <a:rPr lang="en-GB" sz="1800" dirty="0">
                <a:latin typeface="Courier (W1)" pitchFamily="49" charset="0"/>
              </a:rPr>
              <a:t>("E");      </a:t>
            </a:r>
          </a:p>
          <a:p>
            <a:pPr marL="0" indent="0">
              <a:buNone/>
            </a:pPr>
            <a:r>
              <a:rPr lang="en-GB" sz="1800" dirty="0">
                <a:latin typeface="Courier (W1)" pitchFamily="49" charset="0"/>
              </a:rPr>
              <a:t>   </a:t>
            </a:r>
            <a:r>
              <a:rPr lang="en-GB" sz="1800" dirty="0" err="1">
                <a:latin typeface="Courier (W1)" pitchFamily="49" charset="0"/>
              </a:rPr>
              <a:t>al.add</a:t>
            </a:r>
            <a:r>
              <a:rPr lang="en-GB" sz="1800" dirty="0">
                <a:latin typeface="Courier (W1)" pitchFamily="49" charset="0"/>
              </a:rPr>
              <a:t>(1, "A2");      </a:t>
            </a:r>
          </a:p>
          <a:p>
            <a:pPr marL="0" indent="0">
              <a:buNone/>
            </a:pPr>
            <a:r>
              <a:rPr lang="en-GB" sz="1800" dirty="0">
                <a:latin typeface="Courier (W1)" pitchFamily="49" charset="0"/>
              </a:rPr>
              <a:t>   </a:t>
            </a:r>
            <a:r>
              <a:rPr lang="en-GB" sz="1800" dirty="0" err="1">
                <a:latin typeface="Courier (W1)" pitchFamily="49" charset="0"/>
              </a:rPr>
              <a:t>System.out.println</a:t>
            </a:r>
            <a:r>
              <a:rPr lang="en-GB" sz="1800" dirty="0">
                <a:latin typeface="Courier (W1)" pitchFamily="49" charset="0"/>
              </a:rPr>
              <a:t>("Size of al after additions: " + </a:t>
            </a:r>
            <a:r>
              <a:rPr lang="en-GB" sz="1800" dirty="0" err="1">
                <a:latin typeface="Courier (W1)" pitchFamily="49" charset="0"/>
              </a:rPr>
              <a:t>al.size</a:t>
            </a:r>
            <a:r>
              <a:rPr lang="en-GB" sz="1800" dirty="0">
                <a:latin typeface="Courier (W1)" pitchFamily="49" charset="0"/>
              </a:rPr>
              <a:t>());      </a:t>
            </a:r>
          </a:p>
          <a:p>
            <a:pPr marL="0" indent="0">
              <a:buNone/>
            </a:pPr>
            <a:r>
              <a:rPr lang="en-GB" sz="1800" dirty="0">
                <a:latin typeface="Courier (W1)" pitchFamily="49" charset="0"/>
              </a:rPr>
              <a:t>   </a:t>
            </a:r>
            <a:r>
              <a:rPr lang="en-GB" sz="1800" dirty="0" err="1">
                <a:latin typeface="Courier (W1)" pitchFamily="49" charset="0"/>
              </a:rPr>
              <a:t>System.out.println</a:t>
            </a:r>
            <a:r>
              <a:rPr lang="en-GB" sz="1800" dirty="0">
                <a:latin typeface="Courier (W1)" pitchFamily="49" charset="0"/>
              </a:rPr>
              <a:t>("Contents of al: " + al);      </a:t>
            </a:r>
          </a:p>
          <a:p>
            <a:pPr marL="0" indent="0">
              <a:buNone/>
            </a:pPr>
            <a:r>
              <a:rPr lang="en-GB" sz="1800" dirty="0">
                <a:latin typeface="Courier (W1)" pitchFamily="49" charset="0"/>
              </a:rPr>
              <a:t>   // Remove elements from the array list      </a:t>
            </a:r>
          </a:p>
          <a:p>
            <a:pPr marL="0" indent="0">
              <a:buNone/>
            </a:pPr>
            <a:r>
              <a:rPr lang="en-GB" sz="1800" dirty="0">
                <a:latin typeface="Courier (W1)" pitchFamily="49" charset="0"/>
              </a:rPr>
              <a:t>   </a:t>
            </a:r>
            <a:r>
              <a:rPr lang="en-GB" sz="1800" dirty="0" err="1">
                <a:latin typeface="Courier (W1)" pitchFamily="49" charset="0"/>
              </a:rPr>
              <a:t>al.remove</a:t>
            </a:r>
            <a:r>
              <a:rPr lang="en-GB" sz="1800" dirty="0">
                <a:latin typeface="Courier (W1)" pitchFamily="49" charset="0"/>
              </a:rPr>
              <a:t>("A");      </a:t>
            </a:r>
          </a:p>
          <a:p>
            <a:pPr marL="0" indent="0">
              <a:buNone/>
            </a:pPr>
            <a:r>
              <a:rPr lang="en-GB" sz="1800" dirty="0">
                <a:latin typeface="Courier (W1)" pitchFamily="49" charset="0"/>
              </a:rPr>
              <a:t>   </a:t>
            </a:r>
            <a:r>
              <a:rPr lang="en-GB" sz="1800" dirty="0" err="1">
                <a:latin typeface="Courier (W1)" pitchFamily="49" charset="0"/>
              </a:rPr>
              <a:t>al.remove</a:t>
            </a:r>
            <a:r>
              <a:rPr lang="en-GB" sz="1800" dirty="0">
                <a:latin typeface="Courier (W1)" pitchFamily="49" charset="0"/>
              </a:rPr>
              <a:t>(2);      </a:t>
            </a:r>
          </a:p>
          <a:p>
            <a:pPr marL="0" indent="0">
              <a:buNone/>
            </a:pPr>
            <a:r>
              <a:rPr lang="en-GB" sz="1800" dirty="0">
                <a:latin typeface="Courier (W1)" pitchFamily="49" charset="0"/>
              </a:rPr>
              <a:t>   </a:t>
            </a:r>
            <a:r>
              <a:rPr lang="en-GB" sz="1800" dirty="0" err="1">
                <a:latin typeface="Courier (W1)" pitchFamily="49" charset="0"/>
              </a:rPr>
              <a:t>System.out.println</a:t>
            </a:r>
            <a:r>
              <a:rPr lang="en-GB" sz="1800" dirty="0">
                <a:latin typeface="Courier (W1)" pitchFamily="49" charset="0"/>
              </a:rPr>
              <a:t>("Size of al after deletions: " + </a:t>
            </a:r>
            <a:r>
              <a:rPr lang="en-GB" sz="1800" dirty="0" err="1">
                <a:latin typeface="Courier (W1)" pitchFamily="49" charset="0"/>
              </a:rPr>
              <a:t>al.size</a:t>
            </a:r>
            <a:r>
              <a:rPr lang="en-GB" sz="1800" dirty="0">
                <a:latin typeface="Courier (W1)" pitchFamily="49" charset="0"/>
              </a:rPr>
              <a:t>());      </a:t>
            </a:r>
          </a:p>
          <a:p>
            <a:pPr marL="0" indent="0">
              <a:buNone/>
            </a:pPr>
            <a:r>
              <a:rPr lang="en-GB" sz="1800" dirty="0">
                <a:latin typeface="Courier (W1)" pitchFamily="49" charset="0"/>
              </a:rPr>
              <a:t>   </a:t>
            </a:r>
            <a:r>
              <a:rPr lang="en-GB" sz="1800" dirty="0" err="1">
                <a:latin typeface="Courier (W1)" pitchFamily="49" charset="0"/>
              </a:rPr>
              <a:t>System.out.println</a:t>
            </a:r>
            <a:r>
              <a:rPr lang="en-GB" sz="1800" dirty="0">
                <a:latin typeface="Courier (W1)" pitchFamily="49" charset="0"/>
              </a:rPr>
              <a:t>("Contents of al: " + al);   </a:t>
            </a:r>
          </a:p>
          <a:p>
            <a:pPr marL="0" indent="0">
              <a:buNone/>
            </a:pPr>
            <a:r>
              <a:rPr lang="en-GB" sz="1800" dirty="0">
                <a:latin typeface="Courier (W1)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86361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 dirty="0" smtClean="0"/>
              <a:t>The output: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41A2-FCCD-4A47-A76B-BB3F520ABDE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Courier (W1)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(W1)" pitchFamily="49" charset="0"/>
              </a:rPr>
              <a:t>Initial size of al: 0</a:t>
            </a:r>
          </a:p>
          <a:p>
            <a:pPr marL="0" indent="0">
              <a:buNone/>
            </a:pPr>
            <a:r>
              <a:rPr lang="en-US" dirty="0">
                <a:latin typeface="Courier (W1)" pitchFamily="49" charset="0"/>
              </a:rPr>
              <a:t>Size of al after additions: 4</a:t>
            </a:r>
          </a:p>
          <a:p>
            <a:pPr marL="0" indent="0">
              <a:buNone/>
            </a:pPr>
            <a:r>
              <a:rPr lang="en-US" dirty="0">
                <a:latin typeface="Courier (W1)" pitchFamily="49" charset="0"/>
              </a:rPr>
              <a:t>Contents of al: [C, A2, A, E]</a:t>
            </a:r>
          </a:p>
          <a:p>
            <a:pPr marL="0" indent="0">
              <a:buNone/>
            </a:pPr>
            <a:r>
              <a:rPr lang="en-US" dirty="0">
                <a:latin typeface="Courier (W1)" pitchFamily="49" charset="0"/>
              </a:rPr>
              <a:t>Size of al after deletions: 2</a:t>
            </a:r>
          </a:p>
          <a:p>
            <a:pPr marL="0" indent="0">
              <a:buNone/>
            </a:pPr>
            <a:r>
              <a:rPr lang="en-US" dirty="0">
                <a:latin typeface="Courier (W1)" pitchFamily="49" charset="0"/>
              </a:rPr>
              <a:t>Contents of al: [C, A2]</a:t>
            </a:r>
            <a:endParaRPr lang="en-GB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7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 dirty="0" smtClean="0"/>
              <a:t>Java </a:t>
            </a:r>
            <a:r>
              <a:rPr lang="en-GB" dirty="0" err="1" smtClean="0"/>
              <a:t>HashMap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41A2-FCCD-4A47-A76B-BB3F520ABDE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HashMap</a:t>
            </a:r>
            <a:r>
              <a:rPr lang="en-GB" dirty="0" smtClean="0"/>
              <a:t> </a:t>
            </a:r>
            <a:r>
              <a:rPr lang="en-GB" dirty="0"/>
              <a:t>is a data structure used to implement </a:t>
            </a:r>
            <a:r>
              <a:rPr lang="en-GB" dirty="0" smtClean="0"/>
              <a:t>an associative </a:t>
            </a:r>
            <a:r>
              <a:rPr lang="en-GB" dirty="0"/>
              <a:t>array, a structure that can map keys to values. A hash </a:t>
            </a:r>
            <a:r>
              <a:rPr lang="en-GB" dirty="0" smtClean="0"/>
              <a:t>table (map) </a:t>
            </a:r>
            <a:r>
              <a:rPr lang="en-GB" dirty="0"/>
              <a:t>uses a hash function to compute an </a:t>
            </a:r>
            <a:r>
              <a:rPr lang="en-GB" i="1" dirty="0"/>
              <a:t>index</a:t>
            </a:r>
            <a:r>
              <a:rPr lang="en-GB" dirty="0"/>
              <a:t> into an array of </a:t>
            </a:r>
            <a:r>
              <a:rPr lang="en-GB" i="1" dirty="0"/>
              <a:t>buckets</a:t>
            </a:r>
            <a:r>
              <a:rPr lang="en-GB" dirty="0"/>
              <a:t> or </a:t>
            </a:r>
            <a:r>
              <a:rPr lang="en-GB" i="1" dirty="0"/>
              <a:t>slots</a:t>
            </a:r>
            <a:r>
              <a:rPr lang="en-GB" dirty="0"/>
              <a:t>, from which the correct value can be found.</a:t>
            </a:r>
            <a:endParaRPr lang="en-GB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28800"/>
            <a:ext cx="333954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434130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86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 dirty="0" smtClean="0"/>
              <a:t>Student marks using </a:t>
            </a:r>
            <a:r>
              <a:rPr lang="en-GB" dirty="0" err="1" smtClean="0"/>
              <a:t>HashMap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41A2-FCCD-4A47-A76B-BB3F520ABDE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93452768"/>
              </p:ext>
            </p:extLst>
          </p:nvPr>
        </p:nvGraphicFramePr>
        <p:xfrm>
          <a:off x="1219200" y="1676400"/>
          <a:ext cx="51054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2438400"/>
              </a:tblGrid>
              <a:tr h="142240">
                <a:tc>
                  <a:txBody>
                    <a:bodyPr/>
                    <a:lstStyle/>
                    <a:p>
                      <a:r>
                        <a:rPr lang="en-GB" dirty="0" smtClean="0"/>
                        <a:t>Key (String)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Value (String)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Alvin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A+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Alan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Becca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A-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Sheila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B+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97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79216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 dirty="0" err="1" smtClean="0"/>
              <a:t>HashMap</a:t>
            </a:r>
            <a:r>
              <a:rPr lang="en-GB" dirty="0" smtClean="0"/>
              <a:t>– Student Marks example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41A2-FCCD-4A47-A76B-BB3F520ABDE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85800" y="1066800"/>
            <a:ext cx="8382000" cy="5105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GB" sz="2900" dirty="0">
              <a:latin typeface="Courier (W1)" pitchFamily="49" charset="0"/>
            </a:endParaRPr>
          </a:p>
          <a:p>
            <a:pPr marL="0" indent="0">
              <a:buNone/>
            </a:pPr>
            <a:r>
              <a:rPr lang="en-GB" sz="2900" dirty="0" smtClean="0">
                <a:latin typeface="Courier (W1)" pitchFamily="49" charset="0"/>
              </a:rPr>
              <a:t>public </a:t>
            </a:r>
            <a:r>
              <a:rPr lang="en-GB" sz="2900" dirty="0">
                <a:latin typeface="Courier (W1)" pitchFamily="49" charset="0"/>
              </a:rPr>
              <a:t>class </a:t>
            </a:r>
            <a:r>
              <a:rPr lang="en-GB" sz="2900" dirty="0" err="1" smtClean="0">
                <a:latin typeface="Courier (W1)" pitchFamily="49" charset="0"/>
              </a:rPr>
              <a:t>StudentMarks</a:t>
            </a:r>
            <a:r>
              <a:rPr lang="en-GB" sz="2900" dirty="0" smtClean="0">
                <a:latin typeface="Courier (W1)" pitchFamily="49" charset="0"/>
              </a:rPr>
              <a:t> </a:t>
            </a:r>
            <a:r>
              <a:rPr lang="en-GB" sz="2900" dirty="0">
                <a:latin typeface="Courier (W1)" pitchFamily="49" charset="0"/>
              </a:rPr>
              <a:t>{</a:t>
            </a:r>
          </a:p>
          <a:p>
            <a:pPr marL="0" indent="0">
              <a:buNone/>
            </a:pPr>
            <a:r>
              <a:rPr lang="en-GB" sz="2900" dirty="0">
                <a:latin typeface="Courier (W1)" pitchFamily="49" charset="0"/>
              </a:rPr>
              <a:t> </a:t>
            </a:r>
            <a:r>
              <a:rPr lang="en-GB" sz="2900" dirty="0" smtClean="0">
                <a:latin typeface="Courier (W1)" pitchFamily="49" charset="0"/>
              </a:rPr>
              <a:t>public </a:t>
            </a:r>
            <a:r>
              <a:rPr lang="en-GB" sz="2900" dirty="0">
                <a:latin typeface="Courier (W1)" pitchFamily="49" charset="0"/>
              </a:rPr>
              <a:t>static void main(String[] </a:t>
            </a:r>
            <a:r>
              <a:rPr lang="en-GB" sz="2900" dirty="0" err="1">
                <a:latin typeface="Courier (W1)" pitchFamily="49" charset="0"/>
              </a:rPr>
              <a:t>args</a:t>
            </a:r>
            <a:r>
              <a:rPr lang="en-GB" sz="2900" dirty="0">
                <a:latin typeface="Courier (W1)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900" dirty="0" smtClean="0">
                <a:latin typeface="Courier (W1)" pitchFamily="49" charset="0"/>
              </a:rPr>
              <a:t>  </a:t>
            </a:r>
            <a:r>
              <a:rPr lang="en-GB" sz="2900" dirty="0" err="1" smtClean="0">
                <a:solidFill>
                  <a:srgbClr val="FF0000"/>
                </a:solidFill>
                <a:latin typeface="Courier (W1)" pitchFamily="49" charset="0"/>
              </a:rPr>
              <a:t>HashMap</a:t>
            </a:r>
            <a:r>
              <a:rPr lang="en-GB" sz="2900" dirty="0" smtClean="0">
                <a:solidFill>
                  <a:srgbClr val="FF0000"/>
                </a:solidFill>
                <a:latin typeface="Courier (W1)" pitchFamily="49" charset="0"/>
              </a:rPr>
              <a:t>&lt;</a:t>
            </a:r>
            <a:r>
              <a:rPr lang="en-GB" sz="2900" dirty="0" err="1" smtClean="0">
                <a:solidFill>
                  <a:srgbClr val="FF0000"/>
                </a:solidFill>
                <a:latin typeface="Courier (W1)" pitchFamily="49" charset="0"/>
              </a:rPr>
              <a:t>String,String</a:t>
            </a:r>
            <a:r>
              <a:rPr lang="en-GB" sz="2900" dirty="0">
                <a:solidFill>
                  <a:srgbClr val="FF0000"/>
                </a:solidFill>
                <a:latin typeface="Courier (W1)" pitchFamily="49" charset="0"/>
              </a:rPr>
              <a:t>&gt;</a:t>
            </a:r>
            <a:r>
              <a:rPr lang="en-GB" sz="2900" dirty="0">
                <a:latin typeface="Courier (W1)" pitchFamily="49" charset="0"/>
              </a:rPr>
              <a:t> </a:t>
            </a:r>
            <a:r>
              <a:rPr lang="en-GB" sz="2900" dirty="0" err="1" smtClean="0">
                <a:latin typeface="Courier (W1)" pitchFamily="49" charset="0"/>
              </a:rPr>
              <a:t>studentGrades</a:t>
            </a:r>
            <a:r>
              <a:rPr lang="en-GB" sz="2900" dirty="0" smtClean="0">
                <a:latin typeface="Courier (W1)" pitchFamily="49" charset="0"/>
              </a:rPr>
              <a:t> =</a:t>
            </a:r>
          </a:p>
          <a:p>
            <a:pPr marL="0" indent="0">
              <a:buNone/>
            </a:pPr>
            <a:r>
              <a:rPr lang="en-GB" sz="2900" dirty="0">
                <a:latin typeface="Courier (W1)" pitchFamily="49" charset="0"/>
              </a:rPr>
              <a:t> </a:t>
            </a:r>
            <a:r>
              <a:rPr lang="en-GB" sz="2900" dirty="0" smtClean="0">
                <a:latin typeface="Courier (W1)" pitchFamily="49" charset="0"/>
              </a:rPr>
              <a:t>                        </a:t>
            </a:r>
            <a:r>
              <a:rPr lang="en-GB" sz="2900" dirty="0" smtClean="0">
                <a:solidFill>
                  <a:srgbClr val="FF0000"/>
                </a:solidFill>
                <a:latin typeface="Courier (W1)" pitchFamily="49" charset="0"/>
              </a:rPr>
              <a:t>new </a:t>
            </a:r>
            <a:r>
              <a:rPr lang="en-GB" sz="2900" dirty="0" err="1" smtClean="0">
                <a:solidFill>
                  <a:srgbClr val="FF0000"/>
                </a:solidFill>
                <a:latin typeface="Courier (W1)" pitchFamily="49" charset="0"/>
              </a:rPr>
              <a:t>HashMap</a:t>
            </a:r>
            <a:r>
              <a:rPr lang="en-GB" sz="2900" dirty="0" smtClean="0">
                <a:solidFill>
                  <a:srgbClr val="FF0000"/>
                </a:solidFill>
                <a:latin typeface="Courier (W1)" pitchFamily="49" charset="0"/>
              </a:rPr>
              <a:t>&lt;</a:t>
            </a:r>
            <a:r>
              <a:rPr lang="en-GB" sz="2900" dirty="0" err="1" smtClean="0">
                <a:solidFill>
                  <a:srgbClr val="FF0000"/>
                </a:solidFill>
                <a:latin typeface="Courier (W1)" pitchFamily="49" charset="0"/>
              </a:rPr>
              <a:t>String,String</a:t>
            </a:r>
            <a:r>
              <a:rPr lang="en-GB" sz="2900" dirty="0" smtClean="0">
                <a:solidFill>
                  <a:srgbClr val="FF0000"/>
                </a:solidFill>
                <a:latin typeface="Courier (W1)" pitchFamily="49" charset="0"/>
              </a:rPr>
              <a:t>&gt;();       </a:t>
            </a:r>
            <a:endParaRPr lang="en-GB" sz="2900" dirty="0">
              <a:solidFill>
                <a:srgbClr val="FF0000"/>
              </a:solidFill>
              <a:latin typeface="Courier (W1)" pitchFamily="49" charset="0"/>
            </a:endParaRPr>
          </a:p>
          <a:p>
            <a:pPr marL="0" indent="0">
              <a:buNone/>
            </a:pPr>
            <a:r>
              <a:rPr lang="en-GB" sz="2900" dirty="0">
                <a:latin typeface="Courier (W1)" pitchFamily="49" charset="0"/>
              </a:rPr>
              <a:t>  </a:t>
            </a:r>
            <a:r>
              <a:rPr lang="en-GB" sz="2900" dirty="0" smtClean="0">
                <a:latin typeface="Courier (W1)" pitchFamily="49" charset="0"/>
              </a:rPr>
              <a:t>//</a:t>
            </a:r>
            <a:r>
              <a:rPr lang="en-GB" sz="2900" dirty="0">
                <a:latin typeface="Courier (W1)" pitchFamily="49" charset="0"/>
              </a:rPr>
              <a:t>Add Key/Value pairs</a:t>
            </a:r>
          </a:p>
          <a:p>
            <a:pPr marL="0" indent="0">
              <a:buNone/>
            </a:pPr>
            <a:r>
              <a:rPr lang="en-GB" sz="2900" dirty="0" smtClean="0">
                <a:latin typeface="Courier (W1)" pitchFamily="49" charset="0"/>
              </a:rPr>
              <a:t>  </a:t>
            </a:r>
            <a:r>
              <a:rPr lang="en-GB" sz="2900" dirty="0" err="1" smtClean="0">
                <a:latin typeface="Courier (W1)" pitchFamily="49" charset="0"/>
              </a:rPr>
              <a:t>studentGrades.</a:t>
            </a:r>
            <a:r>
              <a:rPr lang="en-GB" sz="2900" dirty="0" err="1" smtClean="0">
                <a:solidFill>
                  <a:srgbClr val="FF0000"/>
                </a:solidFill>
                <a:latin typeface="Courier (W1)" pitchFamily="49" charset="0"/>
              </a:rPr>
              <a:t>put</a:t>
            </a:r>
            <a:r>
              <a:rPr lang="en-GB" sz="2900" dirty="0">
                <a:latin typeface="Courier (W1)" pitchFamily="49" charset="0"/>
              </a:rPr>
              <a:t>("Alvin", "A+");</a:t>
            </a:r>
          </a:p>
          <a:p>
            <a:pPr marL="0" indent="0">
              <a:buNone/>
            </a:pPr>
            <a:r>
              <a:rPr lang="en-GB" sz="2900" dirty="0" smtClean="0">
                <a:latin typeface="Courier (W1)" pitchFamily="49" charset="0"/>
              </a:rPr>
              <a:t>  </a:t>
            </a:r>
            <a:r>
              <a:rPr lang="en-GB" sz="2900" dirty="0" err="1" smtClean="0">
                <a:latin typeface="Courier (W1)" pitchFamily="49" charset="0"/>
              </a:rPr>
              <a:t>studentGrades.put</a:t>
            </a:r>
            <a:r>
              <a:rPr lang="en-GB" sz="2900" dirty="0">
                <a:latin typeface="Courier (W1)" pitchFamily="49" charset="0"/>
              </a:rPr>
              <a:t>("Alan", "A</a:t>
            </a:r>
            <a:r>
              <a:rPr lang="en-GB" sz="2900" dirty="0" smtClean="0">
                <a:latin typeface="Courier (W1)" pitchFamily="49" charset="0"/>
              </a:rPr>
              <a:t>");</a:t>
            </a:r>
          </a:p>
          <a:p>
            <a:pPr marL="0" indent="0">
              <a:buNone/>
            </a:pPr>
            <a:r>
              <a:rPr lang="en-GB" sz="2900" dirty="0" smtClean="0">
                <a:latin typeface="Courier (W1)" pitchFamily="49" charset="0"/>
              </a:rPr>
              <a:t>  </a:t>
            </a:r>
            <a:r>
              <a:rPr lang="en-GB" sz="2900" dirty="0" err="1">
                <a:latin typeface="Courier (W1)" pitchFamily="49" charset="0"/>
              </a:rPr>
              <a:t>studentGrades.put</a:t>
            </a:r>
            <a:r>
              <a:rPr lang="en-GB" sz="2900" dirty="0">
                <a:latin typeface="Courier (W1)" pitchFamily="49" charset="0"/>
              </a:rPr>
              <a:t>("</a:t>
            </a:r>
            <a:r>
              <a:rPr lang="en-GB" sz="2900" dirty="0" err="1">
                <a:latin typeface="Courier (W1)" pitchFamily="49" charset="0"/>
              </a:rPr>
              <a:t>Becca</a:t>
            </a:r>
            <a:r>
              <a:rPr lang="en-GB" sz="2900" dirty="0">
                <a:latin typeface="Courier (W1)" pitchFamily="49" charset="0"/>
              </a:rPr>
              <a:t>", "A-");</a:t>
            </a:r>
          </a:p>
          <a:p>
            <a:pPr marL="0" indent="0">
              <a:buNone/>
            </a:pPr>
            <a:r>
              <a:rPr lang="en-GB" sz="2900" dirty="0" smtClean="0">
                <a:latin typeface="Courier (W1)" pitchFamily="49" charset="0"/>
              </a:rPr>
              <a:t>  </a:t>
            </a:r>
            <a:r>
              <a:rPr lang="en-GB" sz="2900" dirty="0" err="1" smtClean="0">
                <a:latin typeface="Courier (W1)" pitchFamily="49" charset="0"/>
              </a:rPr>
              <a:t>studentGrades.put</a:t>
            </a:r>
            <a:r>
              <a:rPr lang="en-GB" sz="2900" dirty="0">
                <a:latin typeface="Courier (W1)" pitchFamily="49" charset="0"/>
              </a:rPr>
              <a:t>("Sheila", "B</a:t>
            </a:r>
            <a:r>
              <a:rPr lang="en-GB" sz="2900" dirty="0" smtClean="0">
                <a:latin typeface="Courier (W1)" pitchFamily="49" charset="0"/>
              </a:rPr>
              <a:t>+");       </a:t>
            </a:r>
            <a:endParaRPr lang="en-GB" sz="2900" dirty="0">
              <a:latin typeface="Courier (W1)" pitchFamily="49" charset="0"/>
            </a:endParaRPr>
          </a:p>
          <a:p>
            <a:pPr marL="0" indent="0">
              <a:buNone/>
            </a:pPr>
            <a:r>
              <a:rPr lang="en-GB" sz="2900" dirty="0" smtClean="0">
                <a:latin typeface="Courier (W1)" pitchFamily="49" charset="0"/>
              </a:rPr>
              <a:t>  //</a:t>
            </a:r>
            <a:r>
              <a:rPr lang="en-GB" sz="2900" dirty="0">
                <a:latin typeface="Courier (W1)" pitchFamily="49" charset="0"/>
              </a:rPr>
              <a:t>find element using key</a:t>
            </a:r>
          </a:p>
          <a:p>
            <a:pPr marL="0" indent="0">
              <a:buNone/>
            </a:pPr>
            <a:r>
              <a:rPr lang="en-GB" sz="2900" dirty="0" smtClean="0">
                <a:latin typeface="Courier (W1)" pitchFamily="49" charset="0"/>
              </a:rPr>
              <a:t>  </a:t>
            </a:r>
            <a:r>
              <a:rPr lang="en-GB" sz="2900" dirty="0" err="1" smtClean="0">
                <a:latin typeface="Courier (W1)" pitchFamily="49" charset="0"/>
              </a:rPr>
              <a:t>System.out.println</a:t>
            </a:r>
            <a:r>
              <a:rPr lang="en-GB" sz="2900" dirty="0">
                <a:latin typeface="Courier (W1)" pitchFamily="49" charset="0"/>
              </a:rPr>
              <a:t>("</a:t>
            </a:r>
            <a:r>
              <a:rPr lang="en-GB" sz="2900" dirty="0" err="1">
                <a:latin typeface="Courier (W1)" pitchFamily="49" charset="0"/>
              </a:rPr>
              <a:t>Becca's</a:t>
            </a:r>
            <a:r>
              <a:rPr lang="en-GB" sz="2900" dirty="0">
                <a:latin typeface="Courier (W1)" pitchFamily="49" charset="0"/>
              </a:rPr>
              <a:t> Marks</a:t>
            </a:r>
            <a:r>
              <a:rPr lang="en-GB" sz="2900" dirty="0" smtClean="0">
                <a:latin typeface="Courier (W1)" pitchFamily="49" charset="0"/>
              </a:rPr>
              <a:t>:"+</a:t>
            </a:r>
            <a:r>
              <a:rPr lang="en-GB" sz="2900" dirty="0" err="1">
                <a:latin typeface="Courier (W1)" pitchFamily="49" charset="0"/>
              </a:rPr>
              <a:t>studentGrades.</a:t>
            </a:r>
            <a:r>
              <a:rPr lang="en-GB" sz="2900" dirty="0" err="1">
                <a:solidFill>
                  <a:srgbClr val="FF0000"/>
                </a:solidFill>
                <a:latin typeface="Courier (W1)" pitchFamily="49" charset="0"/>
              </a:rPr>
              <a:t>get</a:t>
            </a:r>
            <a:r>
              <a:rPr lang="en-GB" sz="2900" dirty="0">
                <a:latin typeface="Courier (W1)" pitchFamily="49" charset="0"/>
              </a:rPr>
              <a:t>("</a:t>
            </a:r>
            <a:r>
              <a:rPr lang="en-GB" sz="2900" dirty="0" err="1">
                <a:latin typeface="Courier (W1)" pitchFamily="49" charset="0"/>
              </a:rPr>
              <a:t>Becca</a:t>
            </a:r>
            <a:r>
              <a:rPr lang="en-GB" sz="2900" dirty="0">
                <a:latin typeface="Courier (W1)" pitchFamily="49" charset="0"/>
              </a:rPr>
              <a:t>"));</a:t>
            </a:r>
          </a:p>
          <a:p>
            <a:pPr marL="0" indent="0">
              <a:buNone/>
            </a:pPr>
            <a:r>
              <a:rPr lang="en-GB" sz="2900" dirty="0" smtClean="0">
                <a:latin typeface="Courier (W1)" pitchFamily="49" charset="0"/>
              </a:rPr>
              <a:t>  //</a:t>
            </a:r>
            <a:r>
              <a:rPr lang="en-GB" sz="2900" dirty="0">
                <a:latin typeface="Courier (W1)" pitchFamily="49" charset="0"/>
              </a:rPr>
              <a:t>remove element</a:t>
            </a:r>
          </a:p>
          <a:p>
            <a:pPr marL="0" indent="0">
              <a:buNone/>
            </a:pPr>
            <a:r>
              <a:rPr lang="en-GB" sz="2900" dirty="0" smtClean="0">
                <a:latin typeface="Courier (W1)" pitchFamily="49" charset="0"/>
              </a:rPr>
              <a:t>  </a:t>
            </a:r>
            <a:r>
              <a:rPr lang="en-GB" sz="2900" dirty="0" err="1" smtClean="0">
                <a:latin typeface="Courier (W1)" pitchFamily="49" charset="0"/>
              </a:rPr>
              <a:t>studentGrades.remove</a:t>
            </a:r>
            <a:r>
              <a:rPr lang="en-GB" sz="2900" dirty="0">
                <a:latin typeface="Courier (W1)" pitchFamily="49" charset="0"/>
              </a:rPr>
              <a:t>("</a:t>
            </a:r>
            <a:r>
              <a:rPr lang="en-GB" sz="2900" dirty="0" err="1">
                <a:latin typeface="Courier (W1)" pitchFamily="49" charset="0"/>
              </a:rPr>
              <a:t>Becca</a:t>
            </a:r>
            <a:r>
              <a:rPr lang="en-GB" sz="2900" dirty="0">
                <a:latin typeface="Courier (W1)" pitchFamily="49" charset="0"/>
              </a:rPr>
              <a:t>");</a:t>
            </a:r>
          </a:p>
          <a:p>
            <a:pPr marL="0" indent="0">
              <a:buNone/>
            </a:pPr>
            <a:r>
              <a:rPr lang="en-GB" sz="2900" dirty="0" smtClean="0">
                <a:latin typeface="Courier (W1)" pitchFamily="49" charset="0"/>
              </a:rPr>
              <a:t>  //</a:t>
            </a:r>
            <a:r>
              <a:rPr lang="en-GB" sz="2900" dirty="0">
                <a:latin typeface="Courier (W1)" pitchFamily="49" charset="0"/>
              </a:rPr>
              <a:t>Iterate over </a:t>
            </a:r>
            <a:r>
              <a:rPr lang="en-GB" sz="2900" dirty="0" err="1">
                <a:latin typeface="Courier (W1)" pitchFamily="49" charset="0"/>
              </a:rPr>
              <a:t>HashMap</a:t>
            </a:r>
            <a:endParaRPr lang="en-GB" sz="2900" dirty="0">
              <a:latin typeface="Courier (W1)" pitchFamily="49" charset="0"/>
            </a:endParaRPr>
          </a:p>
          <a:p>
            <a:pPr marL="0" indent="0">
              <a:buNone/>
            </a:pPr>
            <a:r>
              <a:rPr lang="en-GB" sz="2900" dirty="0" smtClean="0">
                <a:latin typeface="Courier (W1)" pitchFamily="49" charset="0"/>
              </a:rPr>
              <a:t>  for(String </a:t>
            </a:r>
            <a:r>
              <a:rPr lang="en-GB" sz="2900" dirty="0">
                <a:latin typeface="Courier (W1)" pitchFamily="49" charset="0"/>
              </a:rPr>
              <a:t>key: </a:t>
            </a:r>
            <a:r>
              <a:rPr lang="en-GB" sz="2900" dirty="0" err="1">
                <a:solidFill>
                  <a:srgbClr val="FF0000"/>
                </a:solidFill>
                <a:latin typeface="Courier (W1)" pitchFamily="49" charset="0"/>
              </a:rPr>
              <a:t>studentGrades.keySet</a:t>
            </a:r>
            <a:r>
              <a:rPr lang="en-GB" sz="2900" dirty="0">
                <a:solidFill>
                  <a:srgbClr val="FF0000"/>
                </a:solidFill>
                <a:latin typeface="Courier (W1)" pitchFamily="49" charset="0"/>
              </a:rPr>
              <a:t>(</a:t>
            </a:r>
            <a:r>
              <a:rPr lang="en-GB" sz="2900" dirty="0">
                <a:latin typeface="Courier (W1)" pitchFamily="49" charset="0"/>
              </a:rPr>
              <a:t>)){</a:t>
            </a:r>
          </a:p>
          <a:p>
            <a:pPr marL="0" indent="0">
              <a:buNone/>
            </a:pPr>
            <a:r>
              <a:rPr lang="en-GB" sz="2900" dirty="0" smtClean="0">
                <a:latin typeface="Courier (W1)" pitchFamily="49" charset="0"/>
              </a:rPr>
              <a:t>    </a:t>
            </a:r>
            <a:r>
              <a:rPr lang="en-GB" sz="2900" dirty="0" err="1" smtClean="0">
                <a:latin typeface="Courier (W1)" pitchFamily="49" charset="0"/>
              </a:rPr>
              <a:t>System.out.println</a:t>
            </a:r>
            <a:r>
              <a:rPr lang="en-GB" sz="2900" dirty="0" smtClean="0">
                <a:latin typeface="Courier (W1)" pitchFamily="49" charset="0"/>
              </a:rPr>
              <a:t>(key  </a:t>
            </a:r>
            <a:r>
              <a:rPr lang="en-GB" sz="2900" dirty="0">
                <a:latin typeface="Courier (W1)" pitchFamily="49" charset="0"/>
              </a:rPr>
              <a:t>+" :: "+ </a:t>
            </a:r>
            <a:r>
              <a:rPr lang="en-GB" sz="2900" dirty="0" err="1">
                <a:latin typeface="Courier (W1)" pitchFamily="49" charset="0"/>
              </a:rPr>
              <a:t>studentGrades.get</a:t>
            </a:r>
            <a:r>
              <a:rPr lang="en-GB" sz="2900" dirty="0">
                <a:latin typeface="Courier (W1)" pitchFamily="49" charset="0"/>
              </a:rPr>
              <a:t>(key));</a:t>
            </a:r>
          </a:p>
          <a:p>
            <a:pPr marL="0" indent="0">
              <a:buNone/>
            </a:pPr>
            <a:r>
              <a:rPr lang="en-GB" sz="2900" dirty="0" smtClean="0">
                <a:latin typeface="Courier (W1)" pitchFamily="49" charset="0"/>
              </a:rPr>
              <a:t>}}}</a:t>
            </a:r>
            <a:endParaRPr lang="en-GB" sz="2900" dirty="0">
              <a:latin typeface="Courier (W1)" pitchFamily="49" charset="0"/>
            </a:endParaRPr>
          </a:p>
          <a:p>
            <a:pPr marL="0" indent="0">
              <a:buNone/>
            </a:pPr>
            <a:endParaRPr lang="en-GB" dirty="0">
              <a:latin typeface="Courier (W1)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6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 dirty="0" smtClean="0"/>
              <a:t>Student marks using </a:t>
            </a:r>
            <a:r>
              <a:rPr lang="en-GB" dirty="0" err="1" smtClean="0"/>
              <a:t>HashMap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41A2-FCCD-4A47-A76B-BB3F520ABDE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32022758"/>
              </p:ext>
            </p:extLst>
          </p:nvPr>
        </p:nvGraphicFramePr>
        <p:xfrm>
          <a:off x="1219200" y="1676400"/>
          <a:ext cx="51054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2438400"/>
              </a:tblGrid>
              <a:tr h="142240">
                <a:tc>
                  <a:txBody>
                    <a:bodyPr/>
                    <a:lstStyle/>
                    <a:p>
                      <a:r>
                        <a:rPr lang="en-GB" dirty="0" smtClean="0"/>
                        <a:t>Key (String)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Value (String)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Alvin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A+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Alan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Becca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A-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Sheila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B+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941739"/>
              </p:ext>
            </p:extLst>
          </p:nvPr>
        </p:nvGraphicFramePr>
        <p:xfrm>
          <a:off x="1219200" y="4038600"/>
          <a:ext cx="60960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Output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Becca's</a:t>
                      </a:r>
                      <a:r>
                        <a:rPr lang="en-US" dirty="0" smtClean="0"/>
                        <a:t> Marks:: A-</a:t>
                      </a:r>
                    </a:p>
                    <a:p>
                      <a:r>
                        <a:rPr lang="en-US" dirty="0" smtClean="0"/>
                        <a:t>Alan :: A</a:t>
                      </a:r>
                    </a:p>
                    <a:p>
                      <a:r>
                        <a:rPr lang="en-US" dirty="0" smtClean="0"/>
                        <a:t>Sheila :: B+</a:t>
                      </a:r>
                    </a:p>
                    <a:p>
                      <a:r>
                        <a:rPr lang="en-US" dirty="0" smtClean="0"/>
                        <a:t>Alvin :: A+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84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 dirty="0" err="1"/>
              <a:t>HashMap</a:t>
            </a:r>
            <a:r>
              <a:rPr lang="en-GB" dirty="0"/>
              <a:t> Example2 </a:t>
            </a:r>
            <a:r>
              <a:rPr lang="en-GB" dirty="0" smtClean="0"/>
              <a:t>(skip)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41A2-FCCD-4A47-A76B-BB3F520ABDE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53022487"/>
              </p:ext>
            </p:extLst>
          </p:nvPr>
        </p:nvGraphicFramePr>
        <p:xfrm>
          <a:off x="914400" y="2209800"/>
          <a:ext cx="777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5334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Key (String)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 (</a:t>
                      </a:r>
                      <a:r>
                        <a:rPr lang="en-GB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</a:t>
                      </a:r>
                      <a:r>
                        <a:rPr lang="en-GB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&lt;Student&gt;)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ITMB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[hannah,21]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[jack,22]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[owen,23]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Comp </a:t>
                      </a:r>
                      <a:r>
                        <a:rPr lang="en-GB" dirty="0" err="1" smtClean="0"/>
                        <a:t>Sci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[john,11] [matt,12] [chris,13]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Games Tech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[richard,31] [dave,32]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15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 dirty="0" smtClean="0"/>
              <a:t>Staff contact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41A2-FCCD-4A47-A76B-BB3F520ABDE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981200"/>
          </a:xfrm>
        </p:spPr>
        <p:txBody>
          <a:bodyPr/>
          <a:lstStyle/>
          <a:p>
            <a:r>
              <a:rPr lang="en-GB" dirty="0" err="1" smtClean="0"/>
              <a:t>Dr.</a:t>
            </a:r>
            <a:r>
              <a:rPr lang="en-GB" dirty="0" smtClean="0"/>
              <a:t> </a:t>
            </a:r>
            <a:r>
              <a:rPr lang="en-GB" dirty="0" smtClean="0"/>
              <a:t>Benedict R. Gaster</a:t>
            </a:r>
            <a:endParaRPr lang="en-GB" dirty="0" smtClean="0"/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Module Leader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2Q17</a:t>
            </a:r>
            <a:endParaRPr lang="en-GB" dirty="0" smtClean="0"/>
          </a:p>
          <a:p>
            <a:pPr lvl="1">
              <a:buFont typeface="Wingdings" pitchFamily="2" charset="2"/>
              <a:buChar char="§"/>
            </a:pPr>
            <a:r>
              <a:rPr lang="en-GB" dirty="0" smtClean="0">
                <a:hlinkClick r:id="rId2"/>
              </a:rPr>
              <a:t>benedict.gaster</a:t>
            </a:r>
            <a:r>
              <a:rPr lang="en-GB" dirty="0" smtClean="0">
                <a:hlinkClick r:id="rId2"/>
              </a:rPr>
              <a:t>@uwe.ac.uk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3352800"/>
            <a:ext cx="77724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GB" sz="2400" b="1" dirty="0" smtClean="0"/>
              <a:t>Tutors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3962400"/>
            <a:ext cx="373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Dr.</a:t>
            </a:r>
            <a:r>
              <a:rPr lang="en-GB" dirty="0"/>
              <a:t> Kun Wei</a:t>
            </a:r>
          </a:p>
          <a:p>
            <a:pPr lvl="1"/>
            <a:r>
              <a:rPr lang="en-GB" dirty="0"/>
              <a:t>3Q42</a:t>
            </a:r>
          </a:p>
          <a:p>
            <a:pPr lvl="1"/>
            <a:r>
              <a:rPr lang="en-GB" dirty="0">
                <a:hlinkClick r:id="rId3"/>
              </a:rPr>
              <a:t>Kun.wei@uwe.ac.uk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David Wyatt</a:t>
            </a:r>
          </a:p>
          <a:p>
            <a:pPr lvl="1"/>
            <a:r>
              <a:rPr lang="en-GB" dirty="0">
                <a:hlinkClick r:id="rId4"/>
              </a:rPr>
              <a:t>David2.Wyatt@uwe.ac.uk</a:t>
            </a:r>
            <a:endParaRPr lang="en-GB" dirty="0"/>
          </a:p>
          <a:p>
            <a:pPr lvl="1"/>
            <a:endParaRPr lang="en-GB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76800" y="396240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James Lear</a:t>
            </a:r>
          </a:p>
          <a:p>
            <a:pPr lvl="1"/>
            <a:r>
              <a:rPr lang="en-US" dirty="0" err="1"/>
              <a:t>James.Lear@uwe.ac.uk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1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 dirty="0" err="1" smtClean="0"/>
              <a:t>HashMap</a:t>
            </a:r>
            <a:r>
              <a:rPr lang="en-GB" dirty="0" smtClean="0"/>
              <a:t> Example2 (skip)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41A2-FCCD-4A47-A76B-BB3F520ABDE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regNumber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Student(String name, String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regNumber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this.name = name;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this.regNumber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regNumber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"Student{" + "name=" + name + ", 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regNumber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=" +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regNumber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+"}";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59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GB" sz="3200" dirty="0" err="1"/>
              <a:t>HashMap</a:t>
            </a:r>
            <a:r>
              <a:rPr lang="en-GB" sz="3200" dirty="0"/>
              <a:t> Example </a:t>
            </a:r>
            <a:r>
              <a:rPr lang="en-GB" sz="3200" dirty="0" smtClean="0"/>
              <a:t>(skip)</a:t>
            </a:r>
            <a:endParaRPr lang="en-GB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41A2-FCCD-4A47-A76B-BB3F520ABDE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CSCTDept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key is award name, 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//and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the value is a list of students on that award.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GB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&lt;String, </a:t>
            </a:r>
            <a:r>
              <a:rPr lang="en-GB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&lt;Student&gt;&gt;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allStudents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CSCTDept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allStudents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GB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&lt;String, </a:t>
            </a:r>
            <a:r>
              <a:rPr lang="en-GB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&lt;Student&gt;&gt;();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getAllStudents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allStudents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continue from next page …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15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41A2-FCCD-4A47-A76B-BB3F520ABDE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3820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addNewAward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allStudents.</a:t>
            </a:r>
            <a:r>
              <a:rPr lang="en-GB" sz="17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GB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GB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new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&lt;Student&gt;());</a:t>
            </a:r>
          </a:p>
          <a:p>
            <a:pPr marL="0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getStudentListByAward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allStudents.</a:t>
            </a:r>
            <a:r>
              <a:rPr lang="en-GB" sz="1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addStudentToAward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sName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GB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String </a:t>
            </a:r>
            <a:r>
              <a:rPr lang="en-GB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sReg</a:t>
            </a:r>
            <a:r>
              <a:rPr lang="en-GB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allStudents.</a:t>
            </a:r>
            <a:r>
              <a:rPr lang="en-GB" sz="1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GB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add(new Student(</a:t>
            </a:r>
            <a:r>
              <a:rPr lang="en-GB" sz="1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sName</a:t>
            </a:r>
            <a:r>
              <a:rPr lang="en-GB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7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sReg</a:t>
            </a:r>
            <a:r>
              <a:rPr lang="en-GB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… continue from next page …</a:t>
            </a:r>
          </a:p>
          <a:p>
            <a:pPr marL="0" indent="0">
              <a:buNone/>
            </a:pP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4400" y="274638"/>
            <a:ext cx="7772400" cy="7921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err="1" smtClean="0"/>
              <a:t>HashMap</a:t>
            </a:r>
            <a:r>
              <a:rPr lang="en-GB" sz="3200" dirty="0" smtClean="0"/>
              <a:t> Example  (Skip)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82211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41A2-FCCD-4A47-A76B-BB3F520ABDE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CSCTDept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CSCTDept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some test data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dept.addNewAward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("Comp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dept.addNewAward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("ITMB");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dept.addNewAward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("Games Tech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dept.addStudentToAward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("john", "11", "Comp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dept.addStudentToAward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("matt", "12", "Comp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dept.addStudentToAward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chris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"13", "Comp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dept.addStudentToAward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hannah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"21", "ITMB");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dept.addStudentToAward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("jack", "22", "ITMB");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dept.addStudentToAward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owen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"23", "ITMB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dept.addStudentToAward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richard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"31", "Games Tech");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dept.addStudentToAward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"32", "Games Tech");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 continue from next page …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err="1" smtClean="0"/>
              <a:t>HashMap</a:t>
            </a:r>
            <a:r>
              <a:rPr lang="en-GB" sz="3200" dirty="0" smtClean="0"/>
              <a:t> Example -skip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0686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41A2-FCCD-4A47-A76B-BB3F520ABDE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762000" y="1219200"/>
            <a:ext cx="7924800" cy="4800600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GB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&lt;String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&lt;Student&gt;&gt; all = </a:t>
            </a:r>
            <a:r>
              <a:rPr lang="en-GB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GB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dept.getAllStudents</a:t>
            </a:r>
            <a:r>
              <a:rPr lang="en-GB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GB" sz="2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list all students in the </a:t>
            </a:r>
            <a:r>
              <a:rPr lang="en-GB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</a:p>
          <a:p>
            <a:pPr marL="0" indent="0">
              <a:buNone/>
            </a:pPr>
            <a:r>
              <a:rPr lang="en-GB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 award : </a:t>
            </a:r>
            <a:r>
              <a:rPr lang="en-GB" sz="2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all.values</a:t>
            </a:r>
            <a:r>
              <a:rPr lang="en-GB" sz="2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(award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</a:t>
            </a:r>
          </a:p>
          <a:p>
            <a:pPr marL="0" indent="0">
              <a:buNone/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GB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list students on a particular </a:t>
            </a:r>
            <a:r>
              <a:rPr lang="en-GB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award        </a:t>
            </a:r>
            <a:r>
              <a:rPr lang="en-GB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dept.getStudentListByAward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("Comp </a:t>
            </a: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marL="0" indent="0">
              <a:buNone/>
            </a:pPr>
            <a:r>
              <a:rPr lang="en-GB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err="1" smtClean="0"/>
              <a:t>HashMap</a:t>
            </a:r>
            <a:r>
              <a:rPr lang="en-GB" sz="3200" dirty="0" smtClean="0"/>
              <a:t> Example -skip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91149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 dirty="0" err="1"/>
              <a:t>HashMap</a:t>
            </a:r>
            <a:r>
              <a:rPr lang="en-GB" dirty="0"/>
              <a:t> </a:t>
            </a:r>
            <a:r>
              <a:rPr lang="en-GB" dirty="0" smtClean="0"/>
              <a:t>Example2 output -skip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41A2-FCCD-4A47-A76B-BB3F520ABDE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32910393"/>
              </p:ext>
            </p:extLst>
          </p:nvPr>
        </p:nvGraphicFramePr>
        <p:xfrm>
          <a:off x="914400" y="1417321"/>
          <a:ext cx="77724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5334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Key (String)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 (</a:t>
                      </a:r>
                      <a:r>
                        <a:rPr lang="en-GB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</a:t>
                      </a:r>
                      <a:r>
                        <a:rPr lang="en-GB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&lt;Student&gt;)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ITMB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[hannal,21]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dirty="0" smtClean="0"/>
                        <a:t>[jack,22]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dirty="0" smtClean="0"/>
                        <a:t>[owen,23]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Comp </a:t>
                      </a:r>
                      <a:r>
                        <a:rPr lang="en-GB" sz="1600" dirty="0" err="1" smtClean="0"/>
                        <a:t>Sci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[john,11] [matt,12] [chris,13]</a:t>
                      </a:r>
                      <a:endParaRPr lang="en-GB" sz="16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Games Tech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[richard,31] [dave,32]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363693"/>
              </p:ext>
            </p:extLst>
          </p:nvPr>
        </p:nvGraphicFramePr>
        <p:xfrm>
          <a:off x="914400" y="3044265"/>
          <a:ext cx="7848600" cy="3133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600"/>
              </a:tblGrid>
              <a:tr h="362025">
                <a:tc>
                  <a:txBody>
                    <a:bodyPr/>
                    <a:lstStyle/>
                    <a:p>
                      <a:r>
                        <a:rPr lang="en-GB" dirty="0" smtClean="0"/>
                        <a:t>Output</a:t>
                      </a:r>
                      <a:endParaRPr lang="en-GB" dirty="0"/>
                    </a:p>
                  </a:txBody>
                  <a:tcPr/>
                </a:tc>
              </a:tr>
              <a:tr h="2767255">
                <a:tc>
                  <a:txBody>
                    <a:bodyPr/>
                    <a:lstStyle/>
                    <a:p>
                      <a:endParaRPr lang="en-GB" sz="1200" dirty="0" smtClean="0">
                        <a:latin typeface="Courier (W1)" pitchFamily="49" charset="0"/>
                      </a:endParaRPr>
                    </a:p>
                    <a:p>
                      <a:r>
                        <a:rPr lang="en-GB" sz="1200" dirty="0" smtClean="0">
                          <a:latin typeface="Courier (W1)" pitchFamily="49" charset="0"/>
                        </a:rPr>
                        <a:t>[Student{ name=</a:t>
                      </a:r>
                      <a:r>
                        <a:rPr lang="en-GB" sz="1200" dirty="0" err="1" smtClean="0">
                          <a:latin typeface="Courier (W1)" pitchFamily="49" charset="0"/>
                        </a:rPr>
                        <a:t>john,regNumber</a:t>
                      </a:r>
                      <a:r>
                        <a:rPr lang="en-GB" sz="1200" dirty="0" smtClean="0">
                          <a:latin typeface="Courier (W1)" pitchFamily="49" charset="0"/>
                        </a:rPr>
                        <a:t>=11}, Student{ name=</a:t>
                      </a:r>
                      <a:r>
                        <a:rPr lang="en-GB" sz="1200" dirty="0" err="1" smtClean="0">
                          <a:latin typeface="Courier (W1)" pitchFamily="49" charset="0"/>
                        </a:rPr>
                        <a:t>matt,regNumber</a:t>
                      </a:r>
                      <a:r>
                        <a:rPr lang="en-GB" sz="1200" dirty="0" smtClean="0">
                          <a:latin typeface="Courier (W1)" pitchFamily="49" charset="0"/>
                        </a:rPr>
                        <a:t>=12}, Student{ name=</a:t>
                      </a:r>
                      <a:r>
                        <a:rPr lang="en-GB" sz="1200" dirty="0" err="1" smtClean="0">
                          <a:latin typeface="Courier (W1)" pitchFamily="49" charset="0"/>
                        </a:rPr>
                        <a:t>chris,regNumber</a:t>
                      </a:r>
                      <a:r>
                        <a:rPr lang="en-GB" sz="1200" dirty="0" smtClean="0">
                          <a:latin typeface="Courier (W1)" pitchFamily="49" charset="0"/>
                        </a:rPr>
                        <a:t>=13}]</a:t>
                      </a:r>
                    </a:p>
                    <a:p>
                      <a:r>
                        <a:rPr lang="en-GB" sz="1200" dirty="0" smtClean="0">
                          <a:latin typeface="Courier (W1)" pitchFamily="49" charset="0"/>
                        </a:rPr>
                        <a:t>[Student{ name=</a:t>
                      </a:r>
                      <a:r>
                        <a:rPr lang="en-GB" sz="1200" dirty="0" err="1" smtClean="0">
                          <a:latin typeface="Courier (W1)" pitchFamily="49" charset="0"/>
                        </a:rPr>
                        <a:t>hannah,regNumber</a:t>
                      </a:r>
                      <a:r>
                        <a:rPr lang="en-GB" sz="1200" dirty="0" smtClean="0">
                          <a:latin typeface="Courier (W1)" pitchFamily="49" charset="0"/>
                        </a:rPr>
                        <a:t>=21}, Student{ name=</a:t>
                      </a:r>
                      <a:r>
                        <a:rPr lang="en-GB" sz="1200" dirty="0" err="1" smtClean="0">
                          <a:latin typeface="Courier (W1)" pitchFamily="49" charset="0"/>
                        </a:rPr>
                        <a:t>jack,regNumber</a:t>
                      </a:r>
                      <a:r>
                        <a:rPr lang="en-GB" sz="1200" dirty="0" smtClean="0">
                          <a:latin typeface="Courier (W1)" pitchFamily="49" charset="0"/>
                        </a:rPr>
                        <a:t>=22}, Student{ name=</a:t>
                      </a:r>
                      <a:r>
                        <a:rPr lang="en-GB" sz="1200" dirty="0" err="1" smtClean="0">
                          <a:latin typeface="Courier (W1)" pitchFamily="49" charset="0"/>
                        </a:rPr>
                        <a:t>owen,regNumber</a:t>
                      </a:r>
                      <a:r>
                        <a:rPr lang="en-GB" sz="1200" dirty="0" smtClean="0">
                          <a:latin typeface="Courier (W1)" pitchFamily="49" charset="0"/>
                        </a:rPr>
                        <a:t>=23}]</a:t>
                      </a:r>
                    </a:p>
                    <a:p>
                      <a:r>
                        <a:rPr lang="en-GB" sz="1200" dirty="0" smtClean="0">
                          <a:latin typeface="Courier (W1)" pitchFamily="49" charset="0"/>
                        </a:rPr>
                        <a:t>[Student{ name=</a:t>
                      </a:r>
                      <a:r>
                        <a:rPr lang="en-GB" sz="1200" dirty="0" err="1" smtClean="0">
                          <a:latin typeface="Courier (W1)" pitchFamily="49" charset="0"/>
                        </a:rPr>
                        <a:t>richard,regNumber</a:t>
                      </a:r>
                      <a:r>
                        <a:rPr lang="en-GB" sz="1200" dirty="0" smtClean="0">
                          <a:latin typeface="Courier (W1)" pitchFamily="49" charset="0"/>
                        </a:rPr>
                        <a:t>=31}, Student{ name=</a:t>
                      </a:r>
                      <a:r>
                        <a:rPr lang="en-GB" sz="1200" dirty="0" err="1" smtClean="0">
                          <a:latin typeface="Courier (W1)" pitchFamily="49" charset="0"/>
                        </a:rPr>
                        <a:t>dave,regNumber</a:t>
                      </a:r>
                      <a:r>
                        <a:rPr lang="en-GB" sz="1200" dirty="0" smtClean="0">
                          <a:latin typeface="Courier (W1)" pitchFamily="49" charset="0"/>
                        </a:rPr>
                        <a:t>=32}]</a:t>
                      </a:r>
                    </a:p>
                    <a:p>
                      <a:endParaRPr lang="en-GB" sz="1200" dirty="0" smtClean="0">
                        <a:latin typeface="Courier (W1)" pitchFamily="49" charset="0"/>
                      </a:endParaRPr>
                    </a:p>
                    <a:p>
                      <a:endParaRPr lang="en-GB" sz="1200" dirty="0" smtClean="0">
                        <a:latin typeface="Courier (W1)" pitchFamily="49" charset="0"/>
                      </a:endParaRPr>
                    </a:p>
                    <a:p>
                      <a:r>
                        <a:rPr lang="en-GB" sz="1200" dirty="0" smtClean="0">
                          <a:latin typeface="Courier (W1)" pitchFamily="49" charset="0"/>
                        </a:rPr>
                        <a:t>Students on Comp </a:t>
                      </a:r>
                      <a:r>
                        <a:rPr lang="en-GB" sz="1200" dirty="0" err="1" smtClean="0">
                          <a:latin typeface="Courier (W1)" pitchFamily="49" charset="0"/>
                        </a:rPr>
                        <a:t>Sci</a:t>
                      </a:r>
                      <a:r>
                        <a:rPr lang="en-GB" sz="1200" dirty="0" smtClean="0">
                          <a:latin typeface="Courier (W1)" pitchFamily="49" charset="0"/>
                        </a:rPr>
                        <a:t>: </a:t>
                      </a:r>
                    </a:p>
                    <a:p>
                      <a:r>
                        <a:rPr lang="en-GB" sz="1200" dirty="0" smtClean="0">
                          <a:latin typeface="Courier (W1)" pitchFamily="49" charset="0"/>
                        </a:rPr>
                        <a:t>[Student{ name=</a:t>
                      </a:r>
                      <a:r>
                        <a:rPr lang="en-GB" sz="1200" dirty="0" err="1" smtClean="0">
                          <a:latin typeface="Courier (W1)" pitchFamily="49" charset="0"/>
                        </a:rPr>
                        <a:t>john,regNumber</a:t>
                      </a:r>
                      <a:r>
                        <a:rPr lang="en-GB" sz="1200" dirty="0" smtClean="0">
                          <a:latin typeface="Courier (W1)" pitchFamily="49" charset="0"/>
                        </a:rPr>
                        <a:t>=11}, Student{ name=</a:t>
                      </a:r>
                      <a:r>
                        <a:rPr lang="en-GB" sz="1200" dirty="0" err="1" smtClean="0">
                          <a:latin typeface="Courier (W1)" pitchFamily="49" charset="0"/>
                        </a:rPr>
                        <a:t>matt,regNumber</a:t>
                      </a:r>
                      <a:r>
                        <a:rPr lang="en-GB" sz="1200" dirty="0" smtClean="0">
                          <a:latin typeface="Courier (W1)" pitchFamily="49" charset="0"/>
                        </a:rPr>
                        <a:t>=12}, Student{ name=</a:t>
                      </a:r>
                      <a:r>
                        <a:rPr lang="en-GB" sz="1200" dirty="0" err="1" smtClean="0">
                          <a:latin typeface="Courier (W1)" pitchFamily="49" charset="0"/>
                        </a:rPr>
                        <a:t>chris,regNumber</a:t>
                      </a:r>
                      <a:r>
                        <a:rPr lang="en-GB" sz="1200" dirty="0" smtClean="0">
                          <a:latin typeface="Courier (W1)" pitchFamily="49" charset="0"/>
                        </a:rPr>
                        <a:t>=13}]</a:t>
                      </a:r>
                      <a:endParaRPr lang="en-GB" sz="1200" dirty="0">
                        <a:latin typeface="Courier (W1)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07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41A2-FCCD-4A47-A76B-BB3F520ABDE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528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 dirty="0" smtClean="0"/>
              <a:t>Learning Outcomes of the Module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04E1F-EDA6-4E90-9BE3-087A5F9014F9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endParaRPr lang="en-GB" dirty="0" smtClean="0"/>
          </a:p>
          <a:p>
            <a:pPr lvl="0"/>
            <a:r>
              <a:rPr lang="en-GB" dirty="0" smtClean="0"/>
              <a:t>Describe </a:t>
            </a:r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</a:rPr>
              <a:t>theory and concepts </a:t>
            </a:r>
            <a:r>
              <a:rPr lang="en-GB" dirty="0"/>
              <a:t>of the </a:t>
            </a:r>
            <a:r>
              <a:rPr lang="en-GB" dirty="0">
                <a:solidFill>
                  <a:srgbClr val="FF0000"/>
                </a:solidFill>
              </a:rPr>
              <a:t>object-oriented paradigm </a:t>
            </a:r>
          </a:p>
          <a:p>
            <a:pPr lvl="0"/>
            <a:r>
              <a:rPr lang="en-GB" dirty="0"/>
              <a:t>Explain the essential characteristics of the object-oriented software systems development lifecycle, including testing </a:t>
            </a:r>
          </a:p>
          <a:p>
            <a:pPr lvl="0"/>
            <a:r>
              <a:rPr lang="en-GB" dirty="0">
                <a:solidFill>
                  <a:srgbClr val="FF0000"/>
                </a:solidFill>
              </a:rPr>
              <a:t>Apply</a:t>
            </a:r>
            <a:r>
              <a:rPr lang="en-GB" dirty="0"/>
              <a:t> object-oriented analysis and design techniques for a number of problem domains scoped at level 2 complexity </a:t>
            </a:r>
          </a:p>
          <a:p>
            <a:pPr lvl="0"/>
            <a:r>
              <a:rPr lang="en-GB" dirty="0"/>
              <a:t>Understand and use a Unified Modelling Language (</a:t>
            </a:r>
            <a:r>
              <a:rPr lang="en-GB" dirty="0">
                <a:solidFill>
                  <a:srgbClr val="FF0000"/>
                </a:solidFill>
              </a:rPr>
              <a:t>UML</a:t>
            </a:r>
            <a:r>
              <a:rPr lang="en-GB" dirty="0"/>
              <a:t>) modelling </a:t>
            </a:r>
            <a:r>
              <a:rPr lang="en-GB" dirty="0">
                <a:solidFill>
                  <a:srgbClr val="FF0000"/>
                </a:solidFill>
              </a:rPr>
              <a:t>tool</a:t>
            </a:r>
            <a:r>
              <a:rPr lang="en-GB" dirty="0"/>
              <a:t> and a </a:t>
            </a:r>
            <a:r>
              <a:rPr lang="en-GB" dirty="0">
                <a:solidFill>
                  <a:srgbClr val="FF0000"/>
                </a:solidFill>
              </a:rPr>
              <a:t>Java</a:t>
            </a:r>
            <a:r>
              <a:rPr lang="en-GB" dirty="0"/>
              <a:t>-based Interactive Development Environment (IDE) to develop object-oriented software implementations appropriate to level 2 complexity </a:t>
            </a:r>
          </a:p>
          <a:p>
            <a:pPr lvl="0"/>
            <a:r>
              <a:rPr lang="en-GB" dirty="0"/>
              <a:t>At an introductory level, apply object-oriented </a:t>
            </a:r>
            <a:r>
              <a:rPr lang="en-GB" dirty="0">
                <a:solidFill>
                  <a:srgbClr val="FF0000"/>
                </a:solidFill>
              </a:rPr>
              <a:t>software patterns </a:t>
            </a:r>
            <a:r>
              <a:rPr lang="en-GB" dirty="0"/>
              <a:t>and architectures for increasingly large scale distributed software systems </a:t>
            </a:r>
          </a:p>
          <a:p>
            <a:pPr lvl="0"/>
            <a:r>
              <a:rPr lang="en-GB" dirty="0"/>
              <a:t>Use an appropriate development environment to design and implement </a:t>
            </a:r>
            <a:r>
              <a:rPr lang="en-GB" dirty="0">
                <a:solidFill>
                  <a:srgbClr val="FF0000"/>
                </a:solidFill>
              </a:rPr>
              <a:t>persistence</a:t>
            </a:r>
            <a:r>
              <a:rPr lang="en-GB" dirty="0"/>
              <a:t> within a distributed architecture at an introductory level. </a:t>
            </a:r>
          </a:p>
          <a:p>
            <a:pPr lvl="0"/>
            <a:r>
              <a:rPr lang="en-GB" dirty="0"/>
              <a:t>Design and implement </a:t>
            </a:r>
            <a:r>
              <a:rPr lang="en-GB" dirty="0">
                <a:solidFill>
                  <a:srgbClr val="FF0000"/>
                </a:solidFill>
              </a:rPr>
              <a:t>concurrent</a:t>
            </a:r>
            <a:r>
              <a:rPr lang="en-GB" dirty="0"/>
              <a:t> systems and </a:t>
            </a:r>
            <a:r>
              <a:rPr lang="en-GB" dirty="0">
                <a:solidFill>
                  <a:srgbClr val="FF0000"/>
                </a:solidFill>
              </a:rPr>
              <a:t>distributed</a:t>
            </a:r>
            <a:r>
              <a:rPr lang="en-GB" dirty="0"/>
              <a:t> systems </a:t>
            </a:r>
          </a:p>
          <a:p>
            <a:pPr lvl="0"/>
            <a:r>
              <a:rPr lang="en-GB" dirty="0"/>
              <a:t>Design and implement Graphical User Interfaces (</a:t>
            </a:r>
            <a:r>
              <a:rPr lang="en-GB" dirty="0">
                <a:solidFill>
                  <a:srgbClr val="FF0000"/>
                </a:solidFill>
              </a:rPr>
              <a:t>GUIs</a:t>
            </a:r>
            <a:r>
              <a:rPr lang="en-GB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24173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 dirty="0" smtClean="0"/>
              <a:t>Delivery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41A2-FCCD-4A47-A76B-BB3F520ABDE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Lectures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Benedict Gaster</a:t>
            </a:r>
            <a:endParaRPr lang="en-GB" dirty="0" smtClean="0"/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1 hour</a:t>
            </a:r>
            <a:endParaRPr lang="en-GB" dirty="0"/>
          </a:p>
          <a:p>
            <a:r>
              <a:rPr lang="en-GB" dirty="0" err="1" smtClean="0"/>
              <a:t>Practicals</a:t>
            </a:r>
            <a:endParaRPr lang="en-GB" dirty="0" smtClean="0"/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James Lear, David Wyatt, and </a:t>
            </a:r>
            <a:r>
              <a:rPr lang="en-GB" dirty="0" smtClean="0"/>
              <a:t>Kun Wei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2 hours </a:t>
            </a:r>
            <a:r>
              <a:rPr lang="en-GB" dirty="0"/>
              <a:t>per week</a:t>
            </a:r>
          </a:p>
          <a:p>
            <a:r>
              <a:rPr lang="en-GB" dirty="0"/>
              <a:t>Blackboard: 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/>
              <a:t>Lecture slides 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/>
              <a:t>Notes for practical sessions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/>
              <a:t>Assignments and 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/>
              <a:t>General </a:t>
            </a:r>
            <a:r>
              <a:rPr lang="en-GB" dirty="0" smtClean="0"/>
              <a:t>announcements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059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 dirty="0" smtClean="0"/>
              <a:t>Assessments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41A2-FCCD-4A47-A76B-BB3F520ABDE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Exam at the end of the module </a:t>
            </a:r>
            <a:r>
              <a:rPr lang="en-US" dirty="0" smtClean="0"/>
              <a:t>50</a:t>
            </a:r>
            <a:r>
              <a:rPr lang="en-GB" dirty="0" smtClean="0"/>
              <a:t>%</a:t>
            </a:r>
            <a:endParaRPr lang="en-GB" dirty="0"/>
          </a:p>
          <a:p>
            <a:r>
              <a:rPr lang="en-GB" dirty="0"/>
              <a:t>One assignment </a:t>
            </a:r>
            <a:r>
              <a:rPr lang="en-GB" dirty="0" smtClean="0"/>
              <a:t>50%,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/>
              <a:t>i</a:t>
            </a:r>
            <a:r>
              <a:rPr lang="en-GB" dirty="0" smtClean="0"/>
              <a:t>ndividual assignment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requiring  a number of staged hand-in, each hand-in is marked, 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face-to-face marking and feedback with a provisional mark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/>
              <a:t>f</a:t>
            </a:r>
            <a:r>
              <a:rPr lang="en-GB" dirty="0" smtClean="0"/>
              <a:t>inal submission of the whole assignment, and an in-class demo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059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 dirty="0" smtClean="0"/>
              <a:t>Tools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41A2-FCCD-4A47-A76B-BB3F520ABDE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For design: </a:t>
            </a:r>
            <a:r>
              <a:rPr lang="en-GB" dirty="0" smtClean="0"/>
              <a:t>We use a UML modelling tool by </a:t>
            </a:r>
            <a:r>
              <a:rPr lang="en-GB" dirty="0" err="1" smtClean="0"/>
              <a:t>Astah</a:t>
            </a:r>
            <a:endParaRPr lang="en-GB" dirty="0"/>
          </a:p>
          <a:p>
            <a:pPr lvl="1">
              <a:buNone/>
            </a:pP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astah.net/download</a:t>
            </a:r>
            <a:endParaRPr lang="en-GB" dirty="0" smtClean="0"/>
          </a:p>
          <a:p>
            <a:pPr lvl="1">
              <a:buNone/>
            </a:pPr>
            <a:r>
              <a:rPr lang="en-GB" dirty="0" smtClean="0"/>
              <a:t>   For the PCs in the Labs, we have the </a:t>
            </a:r>
            <a:r>
              <a:rPr lang="en-GB" dirty="0" err="1" smtClean="0"/>
              <a:t>Astah</a:t>
            </a:r>
            <a:r>
              <a:rPr lang="en-GB" dirty="0" smtClean="0"/>
              <a:t> Professional version. If you want to install at home or your own laptops, </a:t>
            </a:r>
            <a:r>
              <a:rPr lang="en-GB" dirty="0" err="1" smtClean="0"/>
              <a:t>Astah</a:t>
            </a:r>
            <a:r>
              <a:rPr lang="en-GB" dirty="0" smtClean="0"/>
              <a:t> professional is free for students. However, for this module, the Community version is sufficient.</a:t>
            </a:r>
            <a:endParaRPr lang="en-GB" dirty="0"/>
          </a:p>
          <a:p>
            <a:r>
              <a:rPr lang="en-GB" dirty="0"/>
              <a:t>For Java programming, </a:t>
            </a:r>
            <a:r>
              <a:rPr lang="en-GB" dirty="0" err="1"/>
              <a:t>NetBeans</a:t>
            </a:r>
            <a:r>
              <a:rPr lang="en-GB" dirty="0"/>
              <a:t> </a:t>
            </a:r>
            <a:r>
              <a:rPr lang="en-GB" dirty="0">
                <a:hlinkClick r:id="rId3"/>
              </a:rPr>
              <a:t>http://www.netbeans.org/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059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 dirty="0" smtClean="0"/>
              <a:t>Books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41A2-FCCD-4A47-A76B-BB3F520ABDE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667000"/>
          </a:xfrm>
        </p:spPr>
        <p:txBody>
          <a:bodyPr>
            <a:normAutofit fontScale="85000" lnSpcReduction="10000"/>
          </a:bodyPr>
          <a:lstStyle/>
          <a:p>
            <a:r>
              <a:rPr lang="en-GB" sz="2400" b="1" dirty="0"/>
              <a:t>UML distilled</a:t>
            </a:r>
            <a:r>
              <a:rPr lang="en-GB" sz="2400" dirty="0"/>
              <a:t>: </a:t>
            </a:r>
            <a:r>
              <a:rPr lang="en-GB" sz="2400" dirty="0" smtClean="0"/>
              <a:t> a </a:t>
            </a:r>
            <a:r>
              <a:rPr lang="en-GB" sz="2400" dirty="0"/>
              <a:t>brief guide to the standard object </a:t>
            </a:r>
            <a:r>
              <a:rPr lang="en-GB" sz="2400" dirty="0" smtClean="0"/>
              <a:t>modelling language, </a:t>
            </a:r>
            <a:r>
              <a:rPr lang="en-GB" sz="2400" dirty="0"/>
              <a:t>Martin Fowler</a:t>
            </a:r>
          </a:p>
          <a:p>
            <a:r>
              <a:rPr lang="en-GB" sz="2400" b="1" dirty="0" smtClean="0"/>
              <a:t>Learning </a:t>
            </a:r>
            <a:r>
              <a:rPr lang="en-GB" sz="2400" b="1" dirty="0"/>
              <a:t>UML </a:t>
            </a:r>
            <a:r>
              <a:rPr lang="en-GB" sz="2400" b="1" dirty="0" smtClean="0"/>
              <a:t>2.0 </a:t>
            </a:r>
            <a:r>
              <a:rPr lang="en-GB" sz="2400" dirty="0" smtClean="0"/>
              <a:t>A </a:t>
            </a:r>
            <a:r>
              <a:rPr lang="en-GB" sz="2400" dirty="0"/>
              <a:t>Pragmatic Introduction to </a:t>
            </a:r>
            <a:r>
              <a:rPr lang="en-GB" sz="2400" dirty="0" smtClean="0"/>
              <a:t>UML, Russ Miles, Kim Hamilton</a:t>
            </a:r>
          </a:p>
          <a:p>
            <a:r>
              <a:rPr lang="en-US" sz="2400" b="1" dirty="0"/>
              <a:t>Head First Design </a:t>
            </a:r>
            <a:r>
              <a:rPr lang="en-US" sz="2400" b="1" dirty="0" smtClean="0"/>
              <a:t>Patterns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By</a:t>
            </a:r>
            <a:r>
              <a:rPr lang="en-US" sz="2400" dirty="0"/>
              <a:t> Eric Freeman, Elisabeth Robson, Bert Bates, Kathy Sierra</a:t>
            </a:r>
            <a:endParaRPr lang="en-US" sz="2400" b="1" dirty="0" smtClean="0"/>
          </a:p>
          <a:p>
            <a:r>
              <a:rPr lang="en-US" sz="2400" b="1" dirty="0" smtClean="0"/>
              <a:t>For Java, use the book you used in your first year or any Java book.</a:t>
            </a:r>
          </a:p>
          <a:p>
            <a:pPr marL="0" indent="0">
              <a:buNone/>
            </a:pPr>
            <a:r>
              <a:rPr lang="en-US" sz="2400" b="1" dirty="0" smtClean="0"/>
              <a:t>     </a:t>
            </a:r>
            <a:endParaRPr lang="en-GB" dirty="0"/>
          </a:p>
          <a:p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735" y="4180879"/>
            <a:ext cx="1371600" cy="1810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204743"/>
            <a:ext cx="1458546" cy="1912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155" y="4215531"/>
            <a:ext cx="1656670" cy="1909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059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GB" dirty="0" smtClean="0"/>
              <a:t>Differences between Year 1 and Year 2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41A2-FCCD-4A47-A76B-BB3F520ABDEB}" type="datetime3">
              <a:rPr lang="en-US" smtClean="0"/>
              <a:t>13 September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UFCFB6-30-2 OOSD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Year 1: 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Focused on programming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Structural design solutions were given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Introduced simple UML modelling of the class concepts</a:t>
            </a:r>
          </a:p>
          <a:p>
            <a:pPr marL="320040" lvl="1" indent="0">
              <a:buNone/>
            </a:pPr>
            <a:endParaRPr lang="en-GB" dirty="0" smtClean="0"/>
          </a:p>
          <a:p>
            <a:r>
              <a:rPr lang="en-GB" dirty="0" smtClean="0"/>
              <a:t>Year 2: 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Larger scale of applications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Need to identify suitable classes </a:t>
            </a:r>
          </a:p>
          <a:p>
            <a:pPr lvl="1">
              <a:buFont typeface="Wingdings" pitchFamily="2" charset="2"/>
              <a:buChar char="§"/>
            </a:pPr>
            <a:r>
              <a:rPr lang="en-GB" dirty="0" smtClean="0"/>
              <a:t>More emphasis on the design and the rationales of your design decisions.</a:t>
            </a:r>
          </a:p>
          <a:p>
            <a:pPr lvl="1">
              <a:buFont typeface="Wingdings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059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2347</TotalTime>
  <Words>1790</Words>
  <Application>Microsoft Macintosh PowerPoint</Application>
  <PresentationFormat>On-screen Show (4:3)</PresentationFormat>
  <Paragraphs>440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Calibri</vt:lpstr>
      <vt:lpstr>Courier (W1)</vt:lpstr>
      <vt:lpstr>Courier New</vt:lpstr>
      <vt:lpstr>Franklin Gothic Book</vt:lpstr>
      <vt:lpstr>Perpetua</vt:lpstr>
      <vt:lpstr>Wingdings</vt:lpstr>
      <vt:lpstr>Wingdings 2</vt:lpstr>
      <vt:lpstr>Arial</vt:lpstr>
      <vt:lpstr>Equity</vt:lpstr>
      <vt:lpstr>UFCFB6-30-2 Object-oriented Systems Development</vt:lpstr>
      <vt:lpstr>Outline</vt:lpstr>
      <vt:lpstr>Staff contact</vt:lpstr>
      <vt:lpstr>Learning Outcomes of the Module</vt:lpstr>
      <vt:lpstr>Delivery</vt:lpstr>
      <vt:lpstr>Assessments</vt:lpstr>
      <vt:lpstr>Tools</vt:lpstr>
      <vt:lpstr>Books</vt:lpstr>
      <vt:lpstr>Differences between Year 1 and Year 2</vt:lpstr>
      <vt:lpstr>Example from year 1</vt:lpstr>
      <vt:lpstr>A taster of the design</vt:lpstr>
      <vt:lpstr>Understand the requirements of UweFlix</vt:lpstr>
      <vt:lpstr>Explore the requirement of UweFlix </vt:lpstr>
      <vt:lpstr>Capture the requirements using Use case diagram</vt:lpstr>
      <vt:lpstr>Think about the structure of the UweFlix system</vt:lpstr>
      <vt:lpstr>What classes are inside UweFlix </vt:lpstr>
      <vt:lpstr>Capture the structure using UML Class diagram</vt:lpstr>
      <vt:lpstr>What is the dynamic behaviour of UweFlix </vt:lpstr>
      <vt:lpstr>How the components communicate with each other inside UweFlix </vt:lpstr>
      <vt:lpstr>Capture the dynamic behaviour using the Sequence diagram</vt:lpstr>
      <vt:lpstr>From design to implementation</vt:lpstr>
      <vt:lpstr>Java revision</vt:lpstr>
      <vt:lpstr>ArrayList Revision –what is the output?</vt:lpstr>
      <vt:lpstr>The output:</vt:lpstr>
      <vt:lpstr>Java HashMap</vt:lpstr>
      <vt:lpstr>Student marks using HashMap</vt:lpstr>
      <vt:lpstr>HashMap– Student Marks example</vt:lpstr>
      <vt:lpstr>Student marks using HashMap</vt:lpstr>
      <vt:lpstr>HashMap Example2 (skip)</vt:lpstr>
      <vt:lpstr>HashMap Example2 (skip)</vt:lpstr>
      <vt:lpstr>HashMap Example (skip)</vt:lpstr>
      <vt:lpstr>PowerPoint Presentation</vt:lpstr>
      <vt:lpstr>HashMap Example -skip </vt:lpstr>
      <vt:lpstr>HashMap Example -skip </vt:lpstr>
      <vt:lpstr>HashMap Example2 output -skip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UFCFB6-30-2 Object-oriented Software Development</dc:title>
  <dc:creator>jin</dc:creator>
  <cp:lastModifiedBy>Benedict Gaster</cp:lastModifiedBy>
  <cp:revision>123</cp:revision>
  <dcterms:created xsi:type="dcterms:W3CDTF">2006-08-16T00:00:00Z</dcterms:created>
  <dcterms:modified xsi:type="dcterms:W3CDTF">2016-09-13T12:26:06Z</dcterms:modified>
</cp:coreProperties>
</file>