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8" r:id="rId4"/>
    <p:sldId id="259" r:id="rId5"/>
    <p:sldId id="260" r:id="rId6"/>
    <p:sldId id="262" r:id="rId7"/>
    <p:sldId id="279" r:id="rId8"/>
    <p:sldId id="263" r:id="rId9"/>
    <p:sldId id="264" r:id="rId10"/>
    <p:sldId id="281" r:id="rId11"/>
    <p:sldId id="265" r:id="rId12"/>
    <p:sldId id="257" r:id="rId13"/>
    <p:sldId id="267" r:id="rId14"/>
    <p:sldId id="270" r:id="rId15"/>
    <p:sldId id="271" r:id="rId16"/>
    <p:sldId id="272" r:id="rId17"/>
    <p:sldId id="274" r:id="rId18"/>
    <p:sldId id="275" r:id="rId19"/>
    <p:sldId id="277" r:id="rId20"/>
    <p:sldId id="28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chand vedaiyan" initials="rv" lastIdx="1" clrIdx="0">
    <p:extLst>
      <p:ext uri="{19B8F6BF-5375-455C-9EA6-DF929625EA0E}">
        <p15:presenceInfo xmlns:p15="http://schemas.microsoft.com/office/powerpoint/2012/main" userId="941b4d4b632e6a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1A6E-763D-4444-90D0-9C8CB3F70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2A8A50-07F8-4009-AB41-4571E0C02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D92EB9-2F06-4B63-874E-1AB596756ED3}"/>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5" name="Footer Placeholder 4">
            <a:extLst>
              <a:ext uri="{FF2B5EF4-FFF2-40B4-BE49-F238E27FC236}">
                <a16:creationId xmlns:a16="http://schemas.microsoft.com/office/drawing/2014/main" id="{1F6BBBAF-16B0-4FF0-87F4-C14B80DD2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FAB86-204E-4B8E-AA85-F1C2CDA7F139}"/>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01943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D28B-864B-4B23-8934-AA007E348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44FA4-6C5C-4857-AF38-A9EDF6F18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3FBCB-059F-498D-9602-0FA66BAE84F4}"/>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5" name="Footer Placeholder 4">
            <a:extLst>
              <a:ext uri="{FF2B5EF4-FFF2-40B4-BE49-F238E27FC236}">
                <a16:creationId xmlns:a16="http://schemas.microsoft.com/office/drawing/2014/main" id="{E17FED9D-0B36-4256-AFF3-AD1CF628A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07986-DA0F-44EB-8C4A-701EA21AA453}"/>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44891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83DAC-C875-4810-86EB-1CDF72F66C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AF799-FD51-4F70-B139-FA4E32941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E3A97-E5A6-41CD-A11C-E7CEF97AF122}"/>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5" name="Footer Placeholder 4">
            <a:extLst>
              <a:ext uri="{FF2B5EF4-FFF2-40B4-BE49-F238E27FC236}">
                <a16:creationId xmlns:a16="http://schemas.microsoft.com/office/drawing/2014/main" id="{1320CB19-08B6-490A-9948-265FF093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F1280-574E-403B-9A89-1013FB94FB86}"/>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08332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FF8A-C39E-4F8A-AACA-3411F818D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4CA40-70D2-4FB4-88A1-E760F40A5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54DA0-D213-4C19-B74E-555F4EA94E41}"/>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5" name="Footer Placeholder 4">
            <a:extLst>
              <a:ext uri="{FF2B5EF4-FFF2-40B4-BE49-F238E27FC236}">
                <a16:creationId xmlns:a16="http://schemas.microsoft.com/office/drawing/2014/main" id="{C05E177E-CA5F-41F8-869C-FF733E54F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C2221-3A10-47AE-A803-C76DA96EF40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4659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6D24-DB8B-4E26-9042-7B96C23E5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95353-E2DE-497B-A28A-0F996B760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62EEBC-67FA-4740-ACA8-D1580FF4E8FC}"/>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5" name="Footer Placeholder 4">
            <a:extLst>
              <a:ext uri="{FF2B5EF4-FFF2-40B4-BE49-F238E27FC236}">
                <a16:creationId xmlns:a16="http://schemas.microsoft.com/office/drawing/2014/main" id="{2E63929B-54B0-484D-984C-98FBC3CC6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860F1-3B1F-4919-8F98-80670BA32EA5}"/>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08411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7455-7659-4165-89BD-19AA90A1A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100F2-5CDB-4A88-84DE-51636CC87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9D4BDA-DBD0-4ABE-8DCC-341B42D5B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32704-1D93-43E4-A44F-91D78A3657A0}"/>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6" name="Footer Placeholder 5">
            <a:extLst>
              <a:ext uri="{FF2B5EF4-FFF2-40B4-BE49-F238E27FC236}">
                <a16:creationId xmlns:a16="http://schemas.microsoft.com/office/drawing/2014/main" id="{08CDF220-CE40-443A-B009-451899397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9A4F-A0D2-41C9-BFDF-26E6D09237A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88109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6A62-1D8F-422E-9E3B-CF5F07914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6480C-6292-413D-ABB6-724EE8D5D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02B5A-0D6B-402B-974B-F7373E5AA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4EEE3F-F396-4844-83EB-749FFE7C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BAF91-3C60-4942-891C-7CE63DAE27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13E91-C424-4A95-BDF9-E918118885D5}"/>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8" name="Footer Placeholder 7">
            <a:extLst>
              <a:ext uri="{FF2B5EF4-FFF2-40B4-BE49-F238E27FC236}">
                <a16:creationId xmlns:a16="http://schemas.microsoft.com/office/drawing/2014/main" id="{48ECDB28-3A30-4772-8668-27D1E95A9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D18CC7-826A-47B4-B73C-A42BFD00239E}"/>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39758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7E13-B0A0-4C66-A863-87011B23A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CBBAB-6D13-40A2-B475-1022282B9890}"/>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4" name="Footer Placeholder 3">
            <a:extLst>
              <a:ext uri="{FF2B5EF4-FFF2-40B4-BE49-F238E27FC236}">
                <a16:creationId xmlns:a16="http://schemas.microsoft.com/office/drawing/2014/main" id="{7A008D0A-1F55-4532-A798-642C02AE9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2CE53-F3EC-4659-A93E-1981DE96834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9666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523A6-72DE-4DF5-A511-E675EE3237C4}"/>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3" name="Footer Placeholder 2">
            <a:extLst>
              <a:ext uri="{FF2B5EF4-FFF2-40B4-BE49-F238E27FC236}">
                <a16:creationId xmlns:a16="http://schemas.microsoft.com/office/drawing/2014/main" id="{1E268E82-A61D-4341-9593-FD2904CC27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B46AB-6725-4A3E-85C5-1685A84C775D}"/>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34875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57B3-FDDE-4560-808A-C73711462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B2B12-7CDD-442E-B660-B0BEE68AA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AFE6C6-C15A-49CF-BDAB-3E7628BF4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72FB8-22A4-47B9-8D51-ABC6B7534F0F}"/>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6" name="Footer Placeholder 5">
            <a:extLst>
              <a:ext uri="{FF2B5EF4-FFF2-40B4-BE49-F238E27FC236}">
                <a16:creationId xmlns:a16="http://schemas.microsoft.com/office/drawing/2014/main" id="{C8210247-4573-4DEC-9DC9-46DB71C32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780AB-8D18-4D64-9618-BB7DE8834693}"/>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88083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0C63-70A2-48C2-AA08-889A9CE2B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093982-598D-4D1C-AE4D-2E37C645B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253DD-4638-4241-B983-61A2EE55D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D7A78-F55A-4AAC-8E81-7B3130D92401}"/>
              </a:ext>
            </a:extLst>
          </p:cNvPr>
          <p:cNvSpPr>
            <a:spLocks noGrp="1"/>
          </p:cNvSpPr>
          <p:nvPr>
            <p:ph type="dt" sz="half" idx="10"/>
          </p:nvPr>
        </p:nvSpPr>
        <p:spPr/>
        <p:txBody>
          <a:bodyPr/>
          <a:lstStyle/>
          <a:p>
            <a:fld id="{C2BD8091-795A-4EF3-90CD-CD42174809B5}" type="datetimeFigureOut">
              <a:rPr lang="en-US" smtClean="0"/>
              <a:t>10/6/2022</a:t>
            </a:fld>
            <a:endParaRPr lang="en-US"/>
          </a:p>
        </p:txBody>
      </p:sp>
      <p:sp>
        <p:nvSpPr>
          <p:cNvPr id="6" name="Footer Placeholder 5">
            <a:extLst>
              <a:ext uri="{FF2B5EF4-FFF2-40B4-BE49-F238E27FC236}">
                <a16:creationId xmlns:a16="http://schemas.microsoft.com/office/drawing/2014/main" id="{CCF54F90-F5E7-4679-B226-B95959689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7448A-C040-4CE6-9A4A-B174893A0A8A}"/>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71054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BFD66-F7FE-4C52-8EE3-D5006DB21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B43E5-A20F-47F6-BB4E-9387C82C9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D1C12-4C9A-455D-8A35-1350AA963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D8091-795A-4EF3-90CD-CD42174809B5}" type="datetimeFigureOut">
              <a:rPr lang="en-US" smtClean="0"/>
              <a:t>10/6/2022</a:t>
            </a:fld>
            <a:endParaRPr lang="en-US"/>
          </a:p>
        </p:txBody>
      </p:sp>
      <p:sp>
        <p:nvSpPr>
          <p:cNvPr id="5" name="Footer Placeholder 4">
            <a:extLst>
              <a:ext uri="{FF2B5EF4-FFF2-40B4-BE49-F238E27FC236}">
                <a16:creationId xmlns:a16="http://schemas.microsoft.com/office/drawing/2014/main" id="{991B24B4-7FE6-49F6-A8B7-4FFA3B1C5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41337-5AB3-4176-8D40-7A1E8A87A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428CF-396E-479A-8095-9DF6E8409C01}" type="slidenum">
              <a:rPr lang="en-US" smtClean="0"/>
              <a:t>‹#›</a:t>
            </a:fld>
            <a:endParaRPr lang="en-US"/>
          </a:p>
        </p:txBody>
      </p:sp>
    </p:spTree>
    <p:extLst>
      <p:ext uri="{BB962C8B-B14F-4D97-AF65-F5344CB8AC3E}">
        <p14:creationId xmlns:p14="http://schemas.microsoft.com/office/powerpoint/2010/main" val="2130186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3422-04F7-45B1-85ED-84C910956E81}"/>
              </a:ext>
            </a:extLst>
          </p:cNvPr>
          <p:cNvSpPr>
            <a:spLocks noGrp="1"/>
          </p:cNvSpPr>
          <p:nvPr>
            <p:ph type="ctrTitle"/>
          </p:nvPr>
        </p:nvSpPr>
        <p:spPr/>
        <p:txBody>
          <a:bodyPr/>
          <a:lstStyle/>
          <a:p>
            <a:r>
              <a:rPr lang="en-US" dirty="0"/>
              <a:t>Operating System</a:t>
            </a:r>
          </a:p>
        </p:txBody>
      </p:sp>
      <p:sp>
        <p:nvSpPr>
          <p:cNvPr id="3" name="Subtitle 2">
            <a:extLst>
              <a:ext uri="{FF2B5EF4-FFF2-40B4-BE49-F238E27FC236}">
                <a16:creationId xmlns:a16="http://schemas.microsoft.com/office/drawing/2014/main" id="{5945E6FF-E657-491B-AE71-62C7946119AC}"/>
              </a:ext>
            </a:extLst>
          </p:cNvPr>
          <p:cNvSpPr>
            <a:spLocks noGrp="1"/>
          </p:cNvSpPr>
          <p:nvPr>
            <p:ph type="subTitle" idx="1"/>
          </p:nvPr>
        </p:nvSpPr>
        <p:spPr>
          <a:xfrm>
            <a:off x="1878693" y="3385450"/>
            <a:ext cx="9144000" cy="1655762"/>
          </a:xfrm>
        </p:spPr>
        <p:txBody>
          <a:bodyPr/>
          <a:lstStyle/>
          <a:p>
            <a:endParaRPr lang="en-US" dirty="0"/>
          </a:p>
          <a:p>
            <a:r>
              <a:rPr lang="en-US" dirty="0"/>
              <a:t>Basics</a:t>
            </a:r>
          </a:p>
        </p:txBody>
      </p:sp>
      <p:sp>
        <p:nvSpPr>
          <p:cNvPr id="4" name="TextBox 3">
            <a:extLst>
              <a:ext uri="{FF2B5EF4-FFF2-40B4-BE49-F238E27FC236}">
                <a16:creationId xmlns:a16="http://schemas.microsoft.com/office/drawing/2014/main" id="{C5841C20-91BA-4975-9DF7-F3BEB92F902C}"/>
              </a:ext>
            </a:extLst>
          </p:cNvPr>
          <p:cNvSpPr txBox="1"/>
          <p:nvPr/>
        </p:nvSpPr>
        <p:spPr>
          <a:xfrm>
            <a:off x="6096000" y="182880"/>
            <a:ext cx="301686" cy="369332"/>
          </a:xfrm>
          <a:prstGeom prst="rect">
            <a:avLst/>
          </a:prstGeom>
          <a:noFill/>
        </p:spPr>
        <p:txBody>
          <a:bodyPr wrap="none" rtlCol="0">
            <a:spAutoFit/>
          </a:bodyPr>
          <a:lstStyle/>
          <a:p>
            <a:r>
              <a:rPr lang="en-US" u="sng" dirty="0">
                <a:solidFill>
                  <a:schemeClr val="bg1">
                    <a:lumMod val="95000"/>
                  </a:schemeClr>
                </a:solidFill>
              </a:rPr>
              <a:t>2</a:t>
            </a:r>
          </a:p>
        </p:txBody>
      </p:sp>
      <p:sp>
        <p:nvSpPr>
          <p:cNvPr id="5" name="Subtitle 2">
            <a:extLst>
              <a:ext uri="{FF2B5EF4-FFF2-40B4-BE49-F238E27FC236}">
                <a16:creationId xmlns:a16="http://schemas.microsoft.com/office/drawing/2014/main" id="{3CB89838-7A30-4E06-B439-31A1B4530F0B}"/>
              </a:ext>
            </a:extLst>
          </p:cNvPr>
          <p:cNvSpPr txBox="1">
            <a:spLocks/>
          </p:cNvSpPr>
          <p:nvPr/>
        </p:nvSpPr>
        <p:spPr>
          <a:xfrm>
            <a:off x="5838559" y="5018022"/>
            <a:ext cx="1224269" cy="10216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Ram</a:t>
            </a:r>
          </a:p>
        </p:txBody>
      </p:sp>
      <p:sp>
        <p:nvSpPr>
          <p:cNvPr id="6" name="Subtitle 2">
            <a:extLst>
              <a:ext uri="{FF2B5EF4-FFF2-40B4-BE49-F238E27FC236}">
                <a16:creationId xmlns:a16="http://schemas.microsoft.com/office/drawing/2014/main" id="{E11031AF-5DDE-4686-AD3D-AFC2390317DB}"/>
              </a:ext>
            </a:extLst>
          </p:cNvPr>
          <p:cNvSpPr txBox="1">
            <a:spLocks/>
          </p:cNvSpPr>
          <p:nvPr/>
        </p:nvSpPr>
        <p:spPr>
          <a:xfrm>
            <a:off x="6580682" y="5018022"/>
            <a:ext cx="1120207" cy="4553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chand</a:t>
            </a:r>
          </a:p>
        </p:txBody>
      </p:sp>
      <p:sp>
        <p:nvSpPr>
          <p:cNvPr id="7" name="Subtitle 2">
            <a:extLst>
              <a:ext uri="{FF2B5EF4-FFF2-40B4-BE49-F238E27FC236}">
                <a16:creationId xmlns:a16="http://schemas.microsoft.com/office/drawing/2014/main" id="{5CBB618C-B087-4A37-B821-67E4201CF8FA}"/>
              </a:ext>
            </a:extLst>
          </p:cNvPr>
          <p:cNvSpPr txBox="1">
            <a:spLocks/>
          </p:cNvSpPr>
          <p:nvPr/>
        </p:nvSpPr>
        <p:spPr>
          <a:xfrm>
            <a:off x="5611319" y="5018022"/>
            <a:ext cx="611554" cy="10216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Dr. </a:t>
            </a:r>
          </a:p>
        </p:txBody>
      </p:sp>
    </p:spTree>
    <p:extLst>
      <p:ext uri="{BB962C8B-B14F-4D97-AF65-F5344CB8AC3E}">
        <p14:creationId xmlns:p14="http://schemas.microsoft.com/office/powerpoint/2010/main" val="23778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79B22F-1CCE-483F-8FBE-805AD364BD08}"/>
              </a:ext>
            </a:extLst>
          </p:cNvPr>
          <p:cNvGraphicFramePr>
            <a:graphicFrameLocks noGrp="1"/>
          </p:cNvGraphicFramePr>
          <p:nvPr>
            <p:ph idx="1"/>
            <p:extLst>
              <p:ext uri="{D42A27DB-BD31-4B8C-83A1-F6EECF244321}">
                <p14:modId xmlns:p14="http://schemas.microsoft.com/office/powerpoint/2010/main" val="2339787464"/>
              </p:ext>
            </p:extLst>
          </p:nvPr>
        </p:nvGraphicFramePr>
        <p:xfrm>
          <a:off x="649354" y="1706356"/>
          <a:ext cx="10903226" cy="4326745"/>
        </p:xfrm>
        <a:graphic>
          <a:graphicData uri="http://schemas.openxmlformats.org/drawingml/2006/table">
            <a:tbl>
              <a:tblPr firstRow="1" bandRow="1">
                <a:tableStyleId>{5940675A-B579-460E-94D1-54222C63F5DA}</a:tableStyleId>
              </a:tblPr>
              <a:tblGrid>
                <a:gridCol w="807265">
                  <a:extLst>
                    <a:ext uri="{9D8B030D-6E8A-4147-A177-3AD203B41FA5}">
                      <a16:colId xmlns:a16="http://schemas.microsoft.com/office/drawing/2014/main" val="1141770745"/>
                    </a:ext>
                  </a:extLst>
                </a:gridCol>
                <a:gridCol w="5276421">
                  <a:extLst>
                    <a:ext uri="{9D8B030D-6E8A-4147-A177-3AD203B41FA5}">
                      <a16:colId xmlns:a16="http://schemas.microsoft.com/office/drawing/2014/main" val="2224119192"/>
                    </a:ext>
                  </a:extLst>
                </a:gridCol>
                <a:gridCol w="4819540">
                  <a:extLst>
                    <a:ext uri="{9D8B030D-6E8A-4147-A177-3AD203B41FA5}">
                      <a16:colId xmlns:a16="http://schemas.microsoft.com/office/drawing/2014/main" val="1170749420"/>
                    </a:ext>
                  </a:extLst>
                </a:gridCol>
              </a:tblGrid>
              <a:tr h="485645">
                <a:tc>
                  <a:txBody>
                    <a:bodyPr/>
                    <a:lstStyle/>
                    <a:p>
                      <a:r>
                        <a:rPr lang="en-US" sz="2000" b="1" dirty="0">
                          <a:latin typeface="Times New Roman" panose="02020603050405020304" pitchFamily="18" charset="0"/>
                          <a:cs typeface="Times New Roman" panose="02020603050405020304" pitchFamily="18" charset="0"/>
                        </a:rPr>
                        <a:t>SLNO</a:t>
                      </a:r>
                    </a:p>
                  </a:txBody>
                  <a:tcPr/>
                </a:tc>
                <a:tc>
                  <a:txBody>
                    <a:bodyPr/>
                    <a:lstStyle/>
                    <a:p>
                      <a:pPr algn="ctr"/>
                      <a:r>
                        <a:rPr lang="en-US" sz="2000" b="1" dirty="0">
                          <a:latin typeface="Times New Roman" panose="02020603050405020304" pitchFamily="18" charset="0"/>
                          <a:cs typeface="Times New Roman" panose="02020603050405020304" pitchFamily="18" charset="0"/>
                        </a:rPr>
                        <a:t>Micro-kernel </a:t>
                      </a:r>
                    </a:p>
                  </a:txBody>
                  <a:tcPr/>
                </a:tc>
                <a:tc>
                  <a:txBody>
                    <a:bodyPr/>
                    <a:lstStyle/>
                    <a:p>
                      <a:pPr algn="ctr"/>
                      <a:r>
                        <a:rPr lang="en-US" sz="2000" b="1" dirty="0">
                          <a:latin typeface="Times New Roman" panose="02020603050405020304" pitchFamily="18" charset="0"/>
                          <a:cs typeface="Times New Roman" panose="02020603050405020304" pitchFamily="18" charset="0"/>
                        </a:rPr>
                        <a:t>Monolithic-kernel</a:t>
                      </a:r>
                    </a:p>
                  </a:txBody>
                  <a:tcPr/>
                </a:tc>
                <a:extLst>
                  <a:ext uri="{0D108BD9-81ED-4DB2-BD59-A6C34878D82A}">
                    <a16:rowId xmlns:a16="http://schemas.microsoft.com/office/drawing/2014/main" val="1006454025"/>
                  </a:ext>
                </a:extLst>
              </a:tr>
              <a:tr h="119748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pPr algn="just"/>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2792890"/>
                  </a:ext>
                </a:extLst>
              </a:tr>
              <a:tr h="485645">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078093"/>
                  </a:ext>
                </a:extLst>
              </a:tr>
              <a:tr h="485645">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 </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3290145"/>
                  </a:ext>
                </a:extLst>
              </a:tr>
              <a:tr h="485645">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85895"/>
                  </a:ext>
                </a:extLst>
              </a:tr>
              <a:tr h="485645">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5970155"/>
                  </a:ext>
                </a:extLst>
              </a:tr>
              <a:tr h="485645">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202183"/>
                  </a:ext>
                </a:extLst>
              </a:tr>
            </a:tbl>
          </a:graphicData>
        </a:graphic>
      </p:graphicFrame>
      <p:sp>
        <p:nvSpPr>
          <p:cNvPr id="7" name="TextBox 6">
            <a:extLst>
              <a:ext uri="{FF2B5EF4-FFF2-40B4-BE49-F238E27FC236}">
                <a16:creationId xmlns:a16="http://schemas.microsoft.com/office/drawing/2014/main" id="{3CA9F40F-A482-4F69-9A01-D51F84AF50E0}"/>
              </a:ext>
            </a:extLst>
          </p:cNvPr>
          <p:cNvSpPr txBox="1"/>
          <p:nvPr/>
        </p:nvSpPr>
        <p:spPr>
          <a:xfrm>
            <a:off x="1482773" y="2479164"/>
            <a:ext cx="5037297" cy="1015663"/>
          </a:xfrm>
          <a:prstGeom prst="rect">
            <a:avLst/>
          </a:prstGeom>
          <a:noFill/>
          <a:ln w="28575">
            <a:no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Provides mechanism for low level address space management, thread management &amp; Inter process communication to implement an OS</a:t>
            </a:r>
          </a:p>
        </p:txBody>
      </p:sp>
      <p:sp>
        <p:nvSpPr>
          <p:cNvPr id="8" name="TextBox 7">
            <a:extLst>
              <a:ext uri="{FF2B5EF4-FFF2-40B4-BE49-F238E27FC236}">
                <a16:creationId xmlns:a16="http://schemas.microsoft.com/office/drawing/2014/main" id="{E671B0A5-DC56-4D25-A5F6-CA89FE4293EE}"/>
              </a:ext>
            </a:extLst>
          </p:cNvPr>
          <p:cNvSpPr txBox="1"/>
          <p:nvPr/>
        </p:nvSpPr>
        <p:spPr>
          <a:xfrm>
            <a:off x="6772780" y="2426156"/>
            <a:ext cx="3790675" cy="707886"/>
          </a:xfrm>
          <a:prstGeom prst="rect">
            <a:avLst/>
          </a:prstGeom>
          <a:noFill/>
          <a:ln w="28575">
            <a:no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Entire OS works in Kernel space</a:t>
            </a:r>
          </a:p>
          <a:p>
            <a:pPr algn="just"/>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6906853-F423-4CA1-98C8-0999BF4A517E}"/>
              </a:ext>
            </a:extLst>
          </p:cNvPr>
          <p:cNvSpPr txBox="1"/>
          <p:nvPr/>
        </p:nvSpPr>
        <p:spPr>
          <a:xfrm>
            <a:off x="1496025" y="3601279"/>
            <a:ext cx="4136151" cy="400110"/>
          </a:xfrm>
          <a:prstGeom prst="rect">
            <a:avLst/>
          </a:prstGeom>
          <a:noFill/>
          <a:ln w="28575">
            <a:no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OS Services and kernel are separated </a:t>
            </a:r>
          </a:p>
        </p:txBody>
      </p:sp>
      <p:sp>
        <p:nvSpPr>
          <p:cNvPr id="10" name="TextBox 9">
            <a:extLst>
              <a:ext uri="{FF2B5EF4-FFF2-40B4-BE49-F238E27FC236}">
                <a16:creationId xmlns:a16="http://schemas.microsoft.com/office/drawing/2014/main" id="{0E48E373-A9A7-4B8D-8799-0DCF6B8801B1}"/>
              </a:ext>
            </a:extLst>
          </p:cNvPr>
          <p:cNvSpPr txBox="1"/>
          <p:nvPr/>
        </p:nvSpPr>
        <p:spPr>
          <a:xfrm>
            <a:off x="6786032" y="3606759"/>
            <a:ext cx="3790675" cy="400110"/>
          </a:xfrm>
          <a:prstGeom prst="rect">
            <a:avLst/>
          </a:prstGeom>
          <a:noFill/>
          <a:ln w="28575">
            <a:no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Kernel contains the OS service</a:t>
            </a:r>
          </a:p>
        </p:txBody>
      </p:sp>
      <p:sp>
        <p:nvSpPr>
          <p:cNvPr id="11" name="TextBox 10">
            <a:extLst>
              <a:ext uri="{FF2B5EF4-FFF2-40B4-BE49-F238E27FC236}">
                <a16:creationId xmlns:a16="http://schemas.microsoft.com/office/drawing/2014/main" id="{C8FD0C60-9228-4307-B829-9BD4CD330384}"/>
              </a:ext>
            </a:extLst>
          </p:cNvPr>
          <p:cNvSpPr txBox="1"/>
          <p:nvPr/>
        </p:nvSpPr>
        <p:spPr>
          <a:xfrm>
            <a:off x="1522529" y="4109110"/>
            <a:ext cx="1061649" cy="400110"/>
          </a:xfrm>
          <a:prstGeom prst="rect">
            <a:avLst/>
          </a:prstGeom>
          <a:noFill/>
          <a:ln w="28575">
            <a:noFill/>
          </a:ln>
        </p:spPr>
        <p:txBody>
          <a:bodyPr wrap="square" rtlCol="0">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Slow</a:t>
            </a:r>
          </a:p>
        </p:txBody>
      </p:sp>
      <p:sp>
        <p:nvSpPr>
          <p:cNvPr id="12" name="TextBox 11">
            <a:extLst>
              <a:ext uri="{FF2B5EF4-FFF2-40B4-BE49-F238E27FC236}">
                <a16:creationId xmlns:a16="http://schemas.microsoft.com/office/drawing/2014/main" id="{9E5E2422-8A30-4B08-90F8-487556CC9BCB}"/>
              </a:ext>
            </a:extLst>
          </p:cNvPr>
          <p:cNvSpPr txBox="1"/>
          <p:nvPr/>
        </p:nvSpPr>
        <p:spPr>
          <a:xfrm>
            <a:off x="6786033" y="4084523"/>
            <a:ext cx="815932" cy="400110"/>
          </a:xfrm>
          <a:prstGeom prst="rect">
            <a:avLst/>
          </a:prstGeom>
          <a:noFill/>
          <a:ln w="28575">
            <a:noFill/>
          </a:ln>
        </p:spPr>
        <p:txBody>
          <a:bodyPr wrap="square" rtlCol="0">
            <a:spAutoFit/>
          </a:bodyPr>
          <a:lstStyle/>
          <a:p>
            <a:pPr algn="just"/>
            <a:r>
              <a:rPr lang="en-US" sz="2000" b="1" dirty="0">
                <a:solidFill>
                  <a:schemeClr val="accent6">
                    <a:lumMod val="50000"/>
                  </a:schemeClr>
                </a:solidFill>
                <a:latin typeface="Times New Roman" panose="02020603050405020304" pitchFamily="18" charset="0"/>
                <a:cs typeface="Times New Roman" panose="02020603050405020304" pitchFamily="18" charset="0"/>
              </a:rPr>
              <a:t>Fast</a:t>
            </a:r>
          </a:p>
        </p:txBody>
      </p:sp>
      <p:sp>
        <p:nvSpPr>
          <p:cNvPr id="13" name="TextBox 12">
            <a:extLst>
              <a:ext uri="{FF2B5EF4-FFF2-40B4-BE49-F238E27FC236}">
                <a16:creationId xmlns:a16="http://schemas.microsoft.com/office/drawing/2014/main" id="{E0775E1E-E7BA-49BF-92B0-CACB8BBF5FE8}"/>
              </a:ext>
            </a:extLst>
          </p:cNvPr>
          <p:cNvSpPr txBox="1"/>
          <p:nvPr/>
        </p:nvSpPr>
        <p:spPr>
          <a:xfrm>
            <a:off x="1443017" y="4520614"/>
            <a:ext cx="5369519" cy="400110"/>
          </a:xfrm>
          <a:prstGeom prst="rect">
            <a:avLst/>
          </a:prstGeom>
          <a:noFill/>
          <a:ln w="28575">
            <a:noFill/>
          </a:ln>
        </p:spPr>
        <p:txBody>
          <a:bodyPr wrap="square" rtlCol="0">
            <a:spAutoFit/>
          </a:bodyPr>
          <a:lstStyle/>
          <a:p>
            <a:r>
              <a:rPr lang="en-US" sz="2000" dirty="0">
                <a:latin typeface="Times New Roman" panose="02020603050405020304" pitchFamily="18" charset="0"/>
                <a:cs typeface="Times New Roman" panose="02020603050405020304" pitchFamily="18" charset="0"/>
              </a:rPr>
              <a:t>Failure in one component will </a:t>
            </a:r>
            <a:r>
              <a:rPr lang="en-US" sz="2000" b="1" dirty="0">
                <a:solidFill>
                  <a:schemeClr val="accent6">
                    <a:lumMod val="50000"/>
                  </a:schemeClr>
                </a:solidFill>
                <a:latin typeface="Times New Roman" panose="02020603050405020304" pitchFamily="18" charset="0"/>
                <a:cs typeface="Times New Roman" panose="02020603050405020304" pitchFamily="18" charset="0"/>
              </a:rPr>
              <a:t>not</a:t>
            </a:r>
            <a:r>
              <a:rPr lang="en-US" sz="2000" dirty="0">
                <a:latin typeface="Times New Roman" panose="02020603050405020304" pitchFamily="18" charset="0"/>
                <a:cs typeface="Times New Roman" panose="02020603050405020304" pitchFamily="18" charset="0"/>
              </a:rPr>
              <a:t> affect the other</a:t>
            </a:r>
          </a:p>
        </p:txBody>
      </p:sp>
      <p:sp>
        <p:nvSpPr>
          <p:cNvPr id="14" name="TextBox 13">
            <a:extLst>
              <a:ext uri="{FF2B5EF4-FFF2-40B4-BE49-F238E27FC236}">
                <a16:creationId xmlns:a16="http://schemas.microsoft.com/office/drawing/2014/main" id="{9D944E44-4A3D-4604-9B87-E4F1E8556E3A}"/>
              </a:ext>
            </a:extLst>
          </p:cNvPr>
          <p:cNvSpPr txBox="1"/>
          <p:nvPr/>
        </p:nvSpPr>
        <p:spPr>
          <a:xfrm>
            <a:off x="6719772" y="4509279"/>
            <a:ext cx="4981899" cy="400110"/>
          </a:xfrm>
          <a:prstGeom prst="rect">
            <a:avLst/>
          </a:prstGeom>
          <a:noFill/>
          <a:ln w="28575">
            <a:noFill/>
          </a:ln>
        </p:spPr>
        <p:txBody>
          <a:bodyPr wrap="square" rtlCol="0">
            <a:spAutoFit/>
          </a:bodyPr>
          <a:lstStyle/>
          <a:p>
            <a:pPr lvl="0">
              <a:defRPr/>
            </a:pPr>
            <a:r>
              <a:rPr lang="en-US" sz="2000" dirty="0">
                <a:latin typeface="Times New Roman" panose="02020603050405020304" pitchFamily="18" charset="0"/>
                <a:cs typeface="Times New Roman" panose="02020603050405020304" pitchFamily="18" charset="0"/>
              </a:rPr>
              <a:t>Failure in one component </a:t>
            </a:r>
            <a:r>
              <a:rPr lang="en-US" sz="2000" b="1" dirty="0">
                <a:solidFill>
                  <a:srgbClr val="FF0000"/>
                </a:solidFill>
                <a:latin typeface="Times New Roman" panose="02020603050405020304" pitchFamily="18" charset="0"/>
                <a:cs typeface="Times New Roman" panose="02020603050405020304" pitchFamily="18" charset="0"/>
              </a:rPr>
              <a:t>will affect </a:t>
            </a:r>
            <a:r>
              <a:rPr lang="en-US" sz="2000" dirty="0">
                <a:latin typeface="Times New Roman" panose="02020603050405020304" pitchFamily="18" charset="0"/>
                <a:cs typeface="Times New Roman" panose="02020603050405020304" pitchFamily="18" charset="0"/>
              </a:rPr>
              <a:t>the other</a:t>
            </a:r>
          </a:p>
        </p:txBody>
      </p:sp>
      <p:sp>
        <p:nvSpPr>
          <p:cNvPr id="16" name="TextBox 15">
            <a:extLst>
              <a:ext uri="{FF2B5EF4-FFF2-40B4-BE49-F238E27FC236}">
                <a16:creationId xmlns:a16="http://schemas.microsoft.com/office/drawing/2014/main" id="{6CE8CBCD-F48A-4699-8C0E-0E424CBD4B63}"/>
              </a:ext>
            </a:extLst>
          </p:cNvPr>
          <p:cNvSpPr txBox="1"/>
          <p:nvPr/>
        </p:nvSpPr>
        <p:spPr>
          <a:xfrm>
            <a:off x="1482774" y="4987043"/>
            <a:ext cx="99538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lumMod val="50000"/>
                  </a:schemeClr>
                </a:solidFill>
                <a:latin typeface="Times New Roman" panose="02020603050405020304" pitchFamily="18" charset="0"/>
                <a:cs typeface="Times New Roman" panose="02020603050405020304" pitchFamily="18" charset="0"/>
              </a:rPr>
              <a:t>Easier</a:t>
            </a:r>
            <a:endParaRPr lang="en-US" sz="2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2F34FC3-B606-4845-BCEF-090FEFE25729}"/>
              </a:ext>
            </a:extLst>
          </p:cNvPr>
          <p:cNvSpPr txBox="1"/>
          <p:nvPr/>
        </p:nvSpPr>
        <p:spPr>
          <a:xfrm>
            <a:off x="6693268" y="5000295"/>
            <a:ext cx="1165271" cy="400110"/>
          </a:xfrm>
          <a:prstGeom prst="rect">
            <a:avLst/>
          </a:prstGeom>
          <a:no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Difficult</a:t>
            </a:r>
            <a:r>
              <a:rPr lang="en-US" sz="20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9AA5737-0C8A-43A9-B306-11B308859F2F}"/>
              </a:ext>
            </a:extLst>
          </p:cNvPr>
          <p:cNvSpPr txBox="1"/>
          <p:nvPr/>
        </p:nvSpPr>
        <p:spPr>
          <a:xfrm>
            <a:off x="1483327" y="5466453"/>
            <a:ext cx="1246623" cy="400110"/>
          </a:xfrm>
          <a:prstGeom prst="rect">
            <a:avLst/>
          </a:prstGeom>
          <a:no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Smaller </a:t>
            </a:r>
            <a:endParaRPr lang="en-US" sz="2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59930D1-DFAD-4251-A2CF-3C387FC55821}"/>
              </a:ext>
            </a:extLst>
          </p:cNvPr>
          <p:cNvSpPr txBox="1"/>
          <p:nvPr/>
        </p:nvSpPr>
        <p:spPr>
          <a:xfrm>
            <a:off x="6719772" y="5508063"/>
            <a:ext cx="1046001" cy="400110"/>
          </a:xfrm>
          <a:prstGeom prst="rect">
            <a:avLst/>
          </a:prstGeom>
          <a:noFill/>
        </p:spPr>
        <p:txBody>
          <a:bodyPr wrap="square">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Larger</a:t>
            </a:r>
            <a:endParaRPr lang="en-US"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80121BB-ABDB-4D24-B97A-411AFCA23612}"/>
              </a:ext>
            </a:extLst>
          </p:cNvPr>
          <p:cNvSpPr txBox="1"/>
          <p:nvPr/>
        </p:nvSpPr>
        <p:spPr>
          <a:xfrm>
            <a:off x="2251399" y="4999640"/>
            <a:ext cx="371208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to add new functionalities</a:t>
            </a:r>
          </a:p>
        </p:txBody>
      </p:sp>
      <p:sp>
        <p:nvSpPr>
          <p:cNvPr id="22" name="TextBox 21">
            <a:extLst>
              <a:ext uri="{FF2B5EF4-FFF2-40B4-BE49-F238E27FC236}">
                <a16:creationId xmlns:a16="http://schemas.microsoft.com/office/drawing/2014/main" id="{D54F3277-B6FA-4D09-B497-08E7716CC8F7}"/>
              </a:ext>
            </a:extLst>
          </p:cNvPr>
          <p:cNvSpPr txBox="1"/>
          <p:nvPr/>
        </p:nvSpPr>
        <p:spPr>
          <a:xfrm>
            <a:off x="7654972" y="4994768"/>
            <a:ext cx="3128065"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to add new functionalities</a:t>
            </a:r>
          </a:p>
        </p:txBody>
      </p:sp>
      <p:sp>
        <p:nvSpPr>
          <p:cNvPr id="23" name="TextBox 22">
            <a:extLst>
              <a:ext uri="{FF2B5EF4-FFF2-40B4-BE49-F238E27FC236}">
                <a16:creationId xmlns:a16="http://schemas.microsoft.com/office/drawing/2014/main" id="{F7919F0D-BF3E-4B33-B0FD-CCAB49346D14}"/>
              </a:ext>
            </a:extLst>
          </p:cNvPr>
          <p:cNvSpPr txBox="1"/>
          <p:nvPr/>
        </p:nvSpPr>
        <p:spPr>
          <a:xfrm>
            <a:off x="2383738" y="5474878"/>
            <a:ext cx="116923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size</a:t>
            </a:r>
          </a:p>
        </p:txBody>
      </p:sp>
      <p:sp>
        <p:nvSpPr>
          <p:cNvPr id="24" name="TextBox 23">
            <a:extLst>
              <a:ext uri="{FF2B5EF4-FFF2-40B4-BE49-F238E27FC236}">
                <a16:creationId xmlns:a16="http://schemas.microsoft.com/office/drawing/2014/main" id="{B638F7D5-C4C1-4823-A291-6AD90CDA8C80}"/>
              </a:ext>
            </a:extLst>
          </p:cNvPr>
          <p:cNvSpPr txBox="1"/>
          <p:nvPr/>
        </p:nvSpPr>
        <p:spPr>
          <a:xfrm>
            <a:off x="7556589" y="5522344"/>
            <a:ext cx="898298"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size</a:t>
            </a:r>
          </a:p>
        </p:txBody>
      </p:sp>
    </p:spTree>
    <p:extLst>
      <p:ext uri="{BB962C8B-B14F-4D97-AF65-F5344CB8AC3E}">
        <p14:creationId xmlns:p14="http://schemas.microsoft.com/office/powerpoint/2010/main" val="13662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6" grpId="0"/>
      <p:bldP spid="17" grpId="0"/>
      <p:bldP spid="19" grpId="0"/>
      <p:bldP spid="20" grpId="0"/>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7"/>
            <a:ext cx="10515600" cy="510638"/>
          </a:xfrm>
        </p:spPr>
        <p:txBody>
          <a:bodyPr>
            <a:noAutofit/>
          </a:bodyPr>
          <a:lstStyle/>
          <a:p>
            <a:pPr algn="ctr"/>
            <a:r>
              <a:rPr lang="en-US" sz="3600" b="1" dirty="0">
                <a:latin typeface="Times New Roman" panose="02020603050405020304" pitchFamily="18" charset="0"/>
                <a:cs typeface="Times New Roman" panose="02020603050405020304" pitchFamily="18" charset="0"/>
              </a:rPr>
              <a:t>Operating System Structure</a:t>
            </a:r>
          </a:p>
        </p:txBody>
      </p:sp>
      <p:sp>
        <p:nvSpPr>
          <p:cNvPr id="3" name="Content Placeholder 2"/>
          <p:cNvSpPr>
            <a:spLocks noGrp="1"/>
          </p:cNvSpPr>
          <p:nvPr>
            <p:ph idx="1"/>
          </p:nvPr>
        </p:nvSpPr>
        <p:spPr>
          <a:xfrm>
            <a:off x="399245" y="965914"/>
            <a:ext cx="11565228" cy="5499279"/>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O.S provides the environment within which programs are executed. </a:t>
            </a: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Internally, O.S. vary greatly in their design, since they are organized along many different lines, one of the most important aspects of operating systems is the ability to multi-program. </a:t>
            </a: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A single program cannot, in general, keep either the CPU or the I/O devices busy at all times. </a:t>
            </a: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Single users frequently have multiple programs running. </a:t>
            </a:r>
          </a:p>
          <a:p>
            <a:pPr algn="just">
              <a:lnSpc>
                <a:spcPct val="150000"/>
              </a:lnSpc>
              <a:spcBef>
                <a:spcPts val="0"/>
              </a:spcBef>
            </a:pPr>
            <a:r>
              <a:rPr lang="en-US" sz="2400" b="1" dirty="0">
                <a:latin typeface="Times New Roman" panose="02020603050405020304" pitchFamily="18" charset="0"/>
                <a:cs typeface="Times New Roman" panose="02020603050405020304" pitchFamily="18" charset="0"/>
              </a:rPr>
              <a:t>Multiprogramming </a:t>
            </a:r>
            <a:r>
              <a:rPr lang="en-US" sz="2400" dirty="0">
                <a:latin typeface="Times New Roman" panose="02020603050405020304" pitchFamily="18" charset="0"/>
                <a:cs typeface="Times New Roman" panose="02020603050405020304" pitchFamily="18" charset="0"/>
              </a:rPr>
              <a:t>increases CPU utilization by organizing jobs (code and data) so that the CPU always has one to execute. </a:t>
            </a:r>
            <a:endParaRPr lang="en-US" sz="2400" dirty="0">
              <a:effectLst/>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95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5"/>
            <a:ext cx="10515600" cy="729579"/>
          </a:xfrm>
        </p:spPr>
        <p:txBody>
          <a:bodyPr>
            <a:normAutofit fontScale="90000"/>
          </a:bodyPr>
          <a:lstStyle/>
          <a:p>
            <a:r>
              <a:rPr lang="en-US" sz="2400" dirty="0">
                <a:latin typeface="Times New Roman" panose="02020603050405020304" pitchFamily="18" charset="0"/>
                <a:cs typeface="Times New Roman" panose="02020603050405020304" pitchFamily="18" charset="0"/>
              </a:rPr>
              <a:t>The idea is as follows: The operating system keeps several jobs in memory simultaneously </a:t>
            </a:r>
          </a:p>
        </p:txBody>
      </p:sp>
      <p:graphicFrame>
        <p:nvGraphicFramePr>
          <p:cNvPr id="3" name="Table 4">
            <a:extLst>
              <a:ext uri="{FF2B5EF4-FFF2-40B4-BE49-F238E27FC236}">
                <a16:creationId xmlns:a16="http://schemas.microsoft.com/office/drawing/2014/main" id="{3676D462-D9A4-4297-BE26-043E651292BC}"/>
              </a:ext>
            </a:extLst>
          </p:cNvPr>
          <p:cNvGraphicFramePr>
            <a:graphicFrameLocks noGrp="1"/>
          </p:cNvGraphicFramePr>
          <p:nvPr>
            <p:extLst>
              <p:ext uri="{D42A27DB-BD31-4B8C-83A1-F6EECF244321}">
                <p14:modId xmlns:p14="http://schemas.microsoft.com/office/powerpoint/2010/main" val="226579134"/>
              </p:ext>
            </p:extLst>
          </p:nvPr>
        </p:nvGraphicFramePr>
        <p:xfrm>
          <a:off x="1990919" y="1854014"/>
          <a:ext cx="1971481" cy="2566875"/>
        </p:xfrm>
        <a:graphic>
          <a:graphicData uri="http://schemas.openxmlformats.org/drawingml/2006/table">
            <a:tbl>
              <a:tblPr firstRow="1" bandRow="1">
                <a:tableStyleId>{5940675A-B579-460E-94D1-54222C63F5DA}</a:tableStyleId>
              </a:tblPr>
              <a:tblGrid>
                <a:gridCol w="1971481">
                  <a:extLst>
                    <a:ext uri="{9D8B030D-6E8A-4147-A177-3AD203B41FA5}">
                      <a16:colId xmlns:a16="http://schemas.microsoft.com/office/drawing/2014/main" val="2149563888"/>
                    </a:ext>
                  </a:extLst>
                </a:gridCol>
              </a:tblGrid>
              <a:tr h="513375">
                <a:tc>
                  <a:txBody>
                    <a:bodyPr/>
                    <a:lstStyle/>
                    <a:p>
                      <a:endParaRPr lang="en-US"/>
                    </a:p>
                  </a:txBody>
                  <a:tcPr/>
                </a:tc>
                <a:extLst>
                  <a:ext uri="{0D108BD9-81ED-4DB2-BD59-A6C34878D82A}">
                    <a16:rowId xmlns:a16="http://schemas.microsoft.com/office/drawing/2014/main" val="787538313"/>
                  </a:ext>
                </a:extLst>
              </a:tr>
              <a:tr h="513375">
                <a:tc>
                  <a:txBody>
                    <a:bodyPr/>
                    <a:lstStyle/>
                    <a:p>
                      <a:endParaRPr lang="en-US"/>
                    </a:p>
                  </a:txBody>
                  <a:tcPr/>
                </a:tc>
                <a:extLst>
                  <a:ext uri="{0D108BD9-81ED-4DB2-BD59-A6C34878D82A}">
                    <a16:rowId xmlns:a16="http://schemas.microsoft.com/office/drawing/2014/main" val="1511331814"/>
                  </a:ext>
                </a:extLst>
              </a:tr>
              <a:tr h="513375">
                <a:tc>
                  <a:txBody>
                    <a:bodyPr/>
                    <a:lstStyle/>
                    <a:p>
                      <a:endParaRPr lang="en-US"/>
                    </a:p>
                  </a:txBody>
                  <a:tcPr/>
                </a:tc>
                <a:extLst>
                  <a:ext uri="{0D108BD9-81ED-4DB2-BD59-A6C34878D82A}">
                    <a16:rowId xmlns:a16="http://schemas.microsoft.com/office/drawing/2014/main" val="800316961"/>
                  </a:ext>
                </a:extLst>
              </a:tr>
              <a:tr h="513375">
                <a:tc>
                  <a:txBody>
                    <a:bodyPr/>
                    <a:lstStyle/>
                    <a:p>
                      <a:endParaRPr lang="en-US"/>
                    </a:p>
                  </a:txBody>
                  <a:tcPr/>
                </a:tc>
                <a:extLst>
                  <a:ext uri="{0D108BD9-81ED-4DB2-BD59-A6C34878D82A}">
                    <a16:rowId xmlns:a16="http://schemas.microsoft.com/office/drawing/2014/main" val="786623912"/>
                  </a:ext>
                </a:extLst>
              </a:tr>
              <a:tr h="513375">
                <a:tc>
                  <a:txBody>
                    <a:bodyPr/>
                    <a:lstStyle/>
                    <a:p>
                      <a:endParaRPr lang="en-US" dirty="0"/>
                    </a:p>
                  </a:txBody>
                  <a:tcPr/>
                </a:tc>
                <a:extLst>
                  <a:ext uri="{0D108BD9-81ED-4DB2-BD59-A6C34878D82A}">
                    <a16:rowId xmlns:a16="http://schemas.microsoft.com/office/drawing/2014/main" val="3944986271"/>
                  </a:ext>
                </a:extLst>
              </a:tr>
            </a:tbl>
          </a:graphicData>
        </a:graphic>
      </p:graphicFrame>
      <p:sp>
        <p:nvSpPr>
          <p:cNvPr id="5" name="TextBox 4">
            <a:extLst>
              <a:ext uri="{FF2B5EF4-FFF2-40B4-BE49-F238E27FC236}">
                <a16:creationId xmlns:a16="http://schemas.microsoft.com/office/drawing/2014/main" id="{72E15D95-085A-4078-A57F-661134171286}"/>
              </a:ext>
            </a:extLst>
          </p:cNvPr>
          <p:cNvSpPr txBox="1"/>
          <p:nvPr/>
        </p:nvSpPr>
        <p:spPr>
          <a:xfrm>
            <a:off x="728870" y="1669348"/>
            <a:ext cx="1223213" cy="369332"/>
          </a:xfrm>
          <a:prstGeom prst="rect">
            <a:avLst/>
          </a:prstGeom>
          <a:noFill/>
        </p:spPr>
        <p:txBody>
          <a:bodyPr wrap="square">
            <a:spAutoFit/>
          </a:bodyPr>
          <a:lstStyle/>
          <a:p>
            <a:r>
              <a:rPr lang="en-US" b="1" dirty="0">
                <a:solidFill>
                  <a:schemeClr val="accent6">
                    <a:lumMod val="50000"/>
                  </a:schemeClr>
                </a:solidFill>
              </a:rPr>
              <a:t>Maximum </a:t>
            </a:r>
            <a:endParaRPr lang="en-US" dirty="0"/>
          </a:p>
        </p:txBody>
      </p:sp>
      <p:sp>
        <p:nvSpPr>
          <p:cNvPr id="6" name="TextBox 5">
            <a:extLst>
              <a:ext uri="{FF2B5EF4-FFF2-40B4-BE49-F238E27FC236}">
                <a16:creationId xmlns:a16="http://schemas.microsoft.com/office/drawing/2014/main" id="{61ABBFE3-CCEF-493E-A936-3252AC6AC5E2}"/>
              </a:ext>
            </a:extLst>
          </p:cNvPr>
          <p:cNvSpPr txBox="1"/>
          <p:nvPr/>
        </p:nvSpPr>
        <p:spPr>
          <a:xfrm>
            <a:off x="1226469" y="4050695"/>
            <a:ext cx="394714" cy="369332"/>
          </a:xfrm>
          <a:prstGeom prst="rect">
            <a:avLst/>
          </a:prstGeom>
          <a:noFill/>
        </p:spPr>
        <p:txBody>
          <a:bodyPr wrap="square">
            <a:spAutoFit/>
          </a:bodyPr>
          <a:lstStyle/>
          <a:p>
            <a:r>
              <a:rPr lang="en-US" b="1" dirty="0"/>
              <a:t>0</a:t>
            </a:r>
          </a:p>
        </p:txBody>
      </p:sp>
      <p:sp>
        <p:nvSpPr>
          <p:cNvPr id="7" name="TextBox 6">
            <a:extLst>
              <a:ext uri="{FF2B5EF4-FFF2-40B4-BE49-F238E27FC236}">
                <a16:creationId xmlns:a16="http://schemas.microsoft.com/office/drawing/2014/main" id="{4B613FDC-AEB9-4F3D-AC67-790B65D47E71}"/>
              </a:ext>
            </a:extLst>
          </p:cNvPr>
          <p:cNvSpPr txBox="1"/>
          <p:nvPr/>
        </p:nvSpPr>
        <p:spPr>
          <a:xfrm>
            <a:off x="2033751" y="3959655"/>
            <a:ext cx="1888893" cy="369332"/>
          </a:xfrm>
          <a:prstGeom prst="rect">
            <a:avLst/>
          </a:prstGeom>
          <a:noFill/>
        </p:spPr>
        <p:txBody>
          <a:bodyPr wrap="square">
            <a:spAutoFit/>
          </a:bodyPr>
          <a:lstStyle/>
          <a:p>
            <a:r>
              <a:rPr lang="en-US" b="1" dirty="0">
                <a:solidFill>
                  <a:schemeClr val="accent6">
                    <a:lumMod val="50000"/>
                  </a:schemeClr>
                </a:solidFill>
              </a:rPr>
              <a:t>Operating System</a:t>
            </a:r>
            <a:endParaRPr lang="en-US" dirty="0"/>
          </a:p>
        </p:txBody>
      </p:sp>
      <p:sp>
        <p:nvSpPr>
          <p:cNvPr id="8" name="TextBox 7">
            <a:extLst>
              <a:ext uri="{FF2B5EF4-FFF2-40B4-BE49-F238E27FC236}">
                <a16:creationId xmlns:a16="http://schemas.microsoft.com/office/drawing/2014/main" id="{E0E37814-0A0E-41B1-8EA0-E2032BD9CC47}"/>
              </a:ext>
            </a:extLst>
          </p:cNvPr>
          <p:cNvSpPr txBox="1"/>
          <p:nvPr/>
        </p:nvSpPr>
        <p:spPr>
          <a:xfrm>
            <a:off x="2502664" y="3419599"/>
            <a:ext cx="947989" cy="369332"/>
          </a:xfrm>
          <a:prstGeom prst="rect">
            <a:avLst/>
          </a:prstGeom>
          <a:noFill/>
        </p:spPr>
        <p:txBody>
          <a:bodyPr wrap="square">
            <a:spAutoFit/>
          </a:bodyPr>
          <a:lstStyle/>
          <a:p>
            <a:r>
              <a:rPr lang="en-US" b="1" dirty="0">
                <a:solidFill>
                  <a:schemeClr val="accent6">
                    <a:lumMod val="50000"/>
                  </a:schemeClr>
                </a:solidFill>
              </a:rPr>
              <a:t>Job – 1 </a:t>
            </a:r>
            <a:endParaRPr lang="en-US" dirty="0"/>
          </a:p>
        </p:txBody>
      </p:sp>
      <p:sp>
        <p:nvSpPr>
          <p:cNvPr id="9" name="TextBox 8">
            <a:extLst>
              <a:ext uri="{FF2B5EF4-FFF2-40B4-BE49-F238E27FC236}">
                <a16:creationId xmlns:a16="http://schemas.microsoft.com/office/drawing/2014/main" id="{EB41A9CC-B860-4691-8EB5-EF40130198D4}"/>
              </a:ext>
            </a:extLst>
          </p:cNvPr>
          <p:cNvSpPr txBox="1"/>
          <p:nvPr/>
        </p:nvSpPr>
        <p:spPr>
          <a:xfrm>
            <a:off x="2506831" y="2964905"/>
            <a:ext cx="947989" cy="369332"/>
          </a:xfrm>
          <a:prstGeom prst="rect">
            <a:avLst/>
          </a:prstGeom>
          <a:noFill/>
        </p:spPr>
        <p:txBody>
          <a:bodyPr wrap="square">
            <a:spAutoFit/>
          </a:bodyPr>
          <a:lstStyle/>
          <a:p>
            <a:r>
              <a:rPr lang="en-US" b="1" dirty="0">
                <a:solidFill>
                  <a:schemeClr val="accent6">
                    <a:lumMod val="50000"/>
                  </a:schemeClr>
                </a:solidFill>
              </a:rPr>
              <a:t>Job – 2 </a:t>
            </a:r>
            <a:endParaRPr lang="en-US" dirty="0"/>
          </a:p>
        </p:txBody>
      </p:sp>
      <p:sp>
        <p:nvSpPr>
          <p:cNvPr id="11" name="TextBox 10">
            <a:extLst>
              <a:ext uri="{FF2B5EF4-FFF2-40B4-BE49-F238E27FC236}">
                <a16:creationId xmlns:a16="http://schemas.microsoft.com/office/drawing/2014/main" id="{2AE5225E-5A1C-4CF8-AB13-5FD690393F66}"/>
              </a:ext>
            </a:extLst>
          </p:cNvPr>
          <p:cNvSpPr txBox="1"/>
          <p:nvPr/>
        </p:nvSpPr>
        <p:spPr>
          <a:xfrm>
            <a:off x="2502663" y="1997447"/>
            <a:ext cx="947989" cy="369332"/>
          </a:xfrm>
          <a:prstGeom prst="rect">
            <a:avLst/>
          </a:prstGeom>
          <a:noFill/>
        </p:spPr>
        <p:txBody>
          <a:bodyPr wrap="square">
            <a:spAutoFit/>
          </a:bodyPr>
          <a:lstStyle/>
          <a:p>
            <a:r>
              <a:rPr lang="en-US" b="1" dirty="0">
                <a:solidFill>
                  <a:schemeClr val="accent6">
                    <a:lumMod val="50000"/>
                  </a:schemeClr>
                </a:solidFill>
              </a:rPr>
              <a:t>Job – n </a:t>
            </a:r>
            <a:endParaRPr lang="en-US" dirty="0"/>
          </a:p>
        </p:txBody>
      </p:sp>
      <p:cxnSp>
        <p:nvCxnSpPr>
          <p:cNvPr id="15" name="Straight Connector 14">
            <a:extLst>
              <a:ext uri="{FF2B5EF4-FFF2-40B4-BE49-F238E27FC236}">
                <a16:creationId xmlns:a16="http://schemas.microsoft.com/office/drawing/2014/main" id="{A8ED6FDB-7B10-49BE-994F-8716C9E328BD}"/>
              </a:ext>
            </a:extLst>
          </p:cNvPr>
          <p:cNvCxnSpPr/>
          <p:nvPr/>
        </p:nvCxnSpPr>
        <p:spPr>
          <a:xfrm>
            <a:off x="2928730" y="2371586"/>
            <a:ext cx="0" cy="450574"/>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E10BBF-5D6E-40F9-81EE-533597188133}"/>
              </a:ext>
            </a:extLst>
          </p:cNvPr>
          <p:cNvSpPr txBox="1"/>
          <p:nvPr/>
        </p:nvSpPr>
        <p:spPr>
          <a:xfrm>
            <a:off x="846139" y="5020667"/>
            <a:ext cx="988674" cy="369332"/>
          </a:xfrm>
          <a:prstGeom prst="rect">
            <a:avLst/>
          </a:prstGeom>
          <a:noFill/>
        </p:spPr>
        <p:txBody>
          <a:bodyPr wrap="square">
            <a:spAutoFit/>
          </a:bodyPr>
          <a:lstStyle/>
          <a:p>
            <a:r>
              <a:rPr lang="en-US" b="1" dirty="0">
                <a:solidFill>
                  <a:schemeClr val="accent6">
                    <a:lumMod val="50000"/>
                  </a:schemeClr>
                </a:solidFill>
              </a:rPr>
              <a:t>Address</a:t>
            </a:r>
            <a:endParaRPr lang="en-US" dirty="0"/>
          </a:p>
        </p:txBody>
      </p:sp>
      <p:cxnSp>
        <p:nvCxnSpPr>
          <p:cNvPr id="18" name="Straight Arrow Connector 17">
            <a:extLst>
              <a:ext uri="{FF2B5EF4-FFF2-40B4-BE49-F238E27FC236}">
                <a16:creationId xmlns:a16="http://schemas.microsoft.com/office/drawing/2014/main" id="{DE51855A-F72D-4978-B2A3-10FD4D2A792A}"/>
              </a:ext>
            </a:extLst>
          </p:cNvPr>
          <p:cNvCxnSpPr>
            <a:cxnSpLocks/>
          </p:cNvCxnSpPr>
          <p:nvPr/>
        </p:nvCxnSpPr>
        <p:spPr>
          <a:xfrm flipV="1">
            <a:off x="1366980" y="4605555"/>
            <a:ext cx="0" cy="4151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A963F5-A8A1-4670-B1A5-7C06B3BAE3D6}"/>
              </a:ext>
            </a:extLst>
          </p:cNvPr>
          <p:cNvSpPr txBox="1"/>
          <p:nvPr/>
        </p:nvSpPr>
        <p:spPr>
          <a:xfrm>
            <a:off x="1226469" y="3451779"/>
            <a:ext cx="394714" cy="369332"/>
          </a:xfrm>
          <a:prstGeom prst="rect">
            <a:avLst/>
          </a:prstGeom>
          <a:noFill/>
        </p:spPr>
        <p:txBody>
          <a:bodyPr wrap="square">
            <a:spAutoFit/>
          </a:bodyPr>
          <a:lstStyle/>
          <a:p>
            <a:r>
              <a:rPr lang="en-US" b="1" dirty="0"/>
              <a:t>1</a:t>
            </a:r>
          </a:p>
        </p:txBody>
      </p:sp>
      <p:cxnSp>
        <p:nvCxnSpPr>
          <p:cNvPr id="20" name="Straight Connector 19">
            <a:extLst>
              <a:ext uri="{FF2B5EF4-FFF2-40B4-BE49-F238E27FC236}">
                <a16:creationId xmlns:a16="http://schemas.microsoft.com/office/drawing/2014/main" id="{030A937A-D85C-493D-A41D-BF5DCB707FBD}"/>
              </a:ext>
            </a:extLst>
          </p:cNvPr>
          <p:cNvCxnSpPr>
            <a:cxnSpLocks/>
          </p:cNvCxnSpPr>
          <p:nvPr/>
        </p:nvCxnSpPr>
        <p:spPr>
          <a:xfrm>
            <a:off x="1377443" y="2182113"/>
            <a:ext cx="0" cy="1090621"/>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B022E89D-7EC9-41C5-8A8A-654CC0AB221B}"/>
              </a:ext>
            </a:extLst>
          </p:cNvPr>
          <p:cNvSpPr>
            <a:spLocks noGrp="1"/>
          </p:cNvSpPr>
          <p:nvPr>
            <p:ph idx="1"/>
          </p:nvPr>
        </p:nvSpPr>
        <p:spPr>
          <a:xfrm>
            <a:off x="4388463" y="1126255"/>
            <a:ext cx="6879656" cy="2197993"/>
          </a:xfrm>
        </p:spPr>
        <p:txBody>
          <a:bodyPr>
            <a:normAutofit fontScale="92500"/>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 general, main memory is too small to accommodate all jobs, the jobs are kept initially on the disk in the </a:t>
            </a:r>
            <a:r>
              <a:rPr lang="en-US" sz="2400" b="1" dirty="0">
                <a:latin typeface="Times New Roman" panose="02020603050405020304" pitchFamily="18" charset="0"/>
                <a:cs typeface="Times New Roman" panose="02020603050405020304" pitchFamily="18" charset="0"/>
              </a:rPr>
              <a:t>job pool</a:t>
            </a:r>
            <a:r>
              <a:rPr lang="en-US" sz="2400" dirty="0">
                <a:latin typeface="Times New Roman" panose="02020603050405020304" pitchFamily="18" charset="0"/>
                <a:cs typeface="Times New Roman" panose="02020603050405020304" pitchFamily="18" charset="0"/>
              </a:rPr>
              <a:t> this pool </a:t>
            </a:r>
            <a:r>
              <a:rPr lang="en-US" sz="2400" b="1" i="1" dirty="0">
                <a:latin typeface="Times New Roman" panose="02020603050405020304" pitchFamily="18" charset="0"/>
                <a:cs typeface="Times New Roman" panose="02020603050405020304" pitchFamily="18" charset="0"/>
              </a:rPr>
              <a:t>consists of all processes residing </a:t>
            </a:r>
            <a:r>
              <a:rPr lang="en-US" sz="2400" dirty="0">
                <a:latin typeface="Times New Roman" panose="02020603050405020304" pitchFamily="18" charset="0"/>
                <a:cs typeface="Times New Roman" panose="02020603050405020304" pitchFamily="18" charset="0"/>
              </a:rPr>
              <a:t>on </a:t>
            </a:r>
            <a:r>
              <a:rPr lang="en-US" sz="2400" b="1" dirty="0">
                <a:latin typeface="Times New Roman" panose="02020603050405020304" pitchFamily="18" charset="0"/>
                <a:cs typeface="Times New Roman" panose="02020603050405020304" pitchFamily="18" charset="0"/>
              </a:rPr>
              <a:t>disk</a:t>
            </a:r>
            <a:r>
              <a:rPr lang="en-US" sz="2400" dirty="0">
                <a:latin typeface="Times New Roman" panose="02020603050405020304" pitchFamily="18" charset="0"/>
                <a:cs typeface="Times New Roman" panose="02020603050405020304" pitchFamily="18" charset="0"/>
              </a:rPr>
              <a:t> awaiting allocation of main memory.</a:t>
            </a:r>
          </a:p>
        </p:txBody>
      </p:sp>
      <p:sp>
        <p:nvSpPr>
          <p:cNvPr id="23" name="Content Placeholder 2">
            <a:extLst>
              <a:ext uri="{FF2B5EF4-FFF2-40B4-BE49-F238E27FC236}">
                <a16:creationId xmlns:a16="http://schemas.microsoft.com/office/drawing/2014/main" id="{88387E0D-AC6E-4EBD-98B5-07C2E6CEDA13}"/>
              </a:ext>
            </a:extLst>
          </p:cNvPr>
          <p:cNvSpPr txBox="1">
            <a:spLocks/>
          </p:cNvSpPr>
          <p:nvPr/>
        </p:nvSpPr>
        <p:spPr>
          <a:xfrm>
            <a:off x="4434389" y="3544260"/>
            <a:ext cx="7061418" cy="28568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set of jobs in memory can be </a:t>
            </a:r>
            <a:r>
              <a:rPr lang="en-US" sz="2400" b="1" i="1" dirty="0">
                <a:latin typeface="Times New Roman" panose="02020603050405020304" pitchFamily="18" charset="0"/>
                <a:cs typeface="Times New Roman" panose="02020603050405020304" pitchFamily="18" charset="0"/>
              </a:rPr>
              <a:t>a subset of the jobs kept in the job pool</a:t>
            </a:r>
            <a:r>
              <a:rPr lang="en-US" sz="2400" dirty="0">
                <a:latin typeface="Times New Roman" panose="02020603050405020304" pitchFamily="18" charset="0"/>
                <a:cs typeface="Times New Roman" panose="02020603050405020304" pitchFamily="18" charset="0"/>
              </a:rPr>
              <a:t>. </a:t>
            </a: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O.S. picks and begins to execute one of the jobs in memory. </a:t>
            </a: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Eventually, the job may have to wait for some task, such as an I/O operation, to complete.</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02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6" grpId="0"/>
      <p:bldP spid="19" grpId="0"/>
      <p:bldP spid="22" grpId="0" build="p"/>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660" y="235364"/>
            <a:ext cx="11274288" cy="665784"/>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 a </a:t>
            </a:r>
            <a:r>
              <a:rPr lang="en-US" sz="2400" b="1" i="1" dirty="0">
                <a:latin typeface="Times New Roman" panose="02020603050405020304" pitchFamily="18" charset="0"/>
                <a:cs typeface="Times New Roman" panose="02020603050405020304" pitchFamily="18" charset="0"/>
              </a:rPr>
              <a:t>non-multi-programmed</a:t>
            </a:r>
            <a:r>
              <a:rPr lang="en-US" sz="2400" dirty="0">
                <a:latin typeface="Times New Roman" panose="02020603050405020304" pitchFamily="18" charset="0"/>
                <a:cs typeface="Times New Roman" panose="02020603050405020304" pitchFamily="18" charset="0"/>
              </a:rPr>
              <a:t> system, the </a:t>
            </a:r>
            <a:r>
              <a:rPr lang="en-US" sz="2400" b="1" dirty="0">
                <a:latin typeface="Times New Roman" panose="02020603050405020304" pitchFamily="18" charset="0"/>
                <a:cs typeface="Times New Roman" panose="02020603050405020304" pitchFamily="18" charset="0"/>
              </a:rPr>
              <a:t>CPU</a:t>
            </a:r>
            <a:r>
              <a:rPr lang="en-US" sz="2400" dirty="0">
                <a:latin typeface="Times New Roman" panose="02020603050405020304" pitchFamily="18" charset="0"/>
                <a:cs typeface="Times New Roman" panose="02020603050405020304" pitchFamily="18" charset="0"/>
              </a:rPr>
              <a:t> would sit </a:t>
            </a:r>
            <a:r>
              <a:rPr lang="en-US" sz="2400" b="1" dirty="0">
                <a:latin typeface="Times New Roman" panose="02020603050405020304" pitchFamily="18" charset="0"/>
                <a:cs typeface="Times New Roman" panose="02020603050405020304" pitchFamily="18" charset="0"/>
              </a:rPr>
              <a:t>idle</a:t>
            </a:r>
            <a:r>
              <a:rPr lang="en-US" sz="2400" dirty="0">
                <a:latin typeface="Times New Roman" panose="02020603050405020304" pitchFamily="18"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0EDF6A58-97D3-46FF-801E-0E1E766ECCC2}"/>
              </a:ext>
            </a:extLst>
          </p:cNvPr>
          <p:cNvSpPr txBox="1">
            <a:spLocks/>
          </p:cNvSpPr>
          <p:nvPr/>
        </p:nvSpPr>
        <p:spPr>
          <a:xfrm>
            <a:off x="578124" y="878095"/>
            <a:ext cx="11274288" cy="831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 a multi-programmed system, the O.S. simply switches to, and executes, another job. </a:t>
            </a:r>
          </a:p>
        </p:txBody>
      </p:sp>
      <p:sp>
        <p:nvSpPr>
          <p:cNvPr id="5" name="Content Placeholder 2">
            <a:extLst>
              <a:ext uri="{FF2B5EF4-FFF2-40B4-BE49-F238E27FC236}">
                <a16:creationId xmlns:a16="http://schemas.microsoft.com/office/drawing/2014/main" id="{B58714B2-9814-486E-A179-899E3138A547}"/>
              </a:ext>
            </a:extLst>
          </p:cNvPr>
          <p:cNvSpPr txBox="1">
            <a:spLocks/>
          </p:cNvSpPr>
          <p:nvPr/>
        </p:nvSpPr>
        <p:spPr>
          <a:xfrm>
            <a:off x="602144" y="1533870"/>
            <a:ext cx="11274288" cy="831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When </a:t>
            </a:r>
            <a:r>
              <a:rPr lang="en-US" sz="2400" b="1" i="1" dirty="0">
                <a:latin typeface="Times New Roman" panose="02020603050405020304" pitchFamily="18" charset="0"/>
                <a:cs typeface="Times New Roman" panose="02020603050405020304" pitchFamily="18" charset="0"/>
              </a:rPr>
              <a:t>that </a:t>
            </a:r>
            <a:r>
              <a:rPr lang="en-US" sz="2400" dirty="0">
                <a:latin typeface="Times New Roman" panose="02020603050405020304" pitchFamily="18" charset="0"/>
                <a:cs typeface="Times New Roman" panose="02020603050405020304" pitchFamily="18" charset="0"/>
              </a:rPr>
              <a:t>job needs to wait, the CPU switches to </a:t>
            </a:r>
            <a:r>
              <a:rPr lang="en-US" sz="2400" b="1" i="1" dirty="0">
                <a:latin typeface="Times New Roman" panose="02020603050405020304" pitchFamily="18" charset="0"/>
                <a:cs typeface="Times New Roman" panose="02020603050405020304" pitchFamily="18" charset="0"/>
              </a:rPr>
              <a:t>another </a:t>
            </a:r>
            <a:r>
              <a:rPr lang="en-US" sz="2400" dirty="0">
                <a:latin typeface="Times New Roman" panose="02020603050405020304" pitchFamily="18" charset="0"/>
                <a:cs typeface="Times New Roman" panose="02020603050405020304" pitchFamily="18" charset="0"/>
              </a:rPr>
              <a:t>job, and so on. </a:t>
            </a:r>
          </a:p>
        </p:txBody>
      </p:sp>
      <p:sp>
        <p:nvSpPr>
          <p:cNvPr id="6" name="Content Placeholder 2">
            <a:extLst>
              <a:ext uri="{FF2B5EF4-FFF2-40B4-BE49-F238E27FC236}">
                <a16:creationId xmlns:a16="http://schemas.microsoft.com/office/drawing/2014/main" id="{DAF0769E-9E21-4D8B-9F39-29830F1BA2F0}"/>
              </a:ext>
            </a:extLst>
          </p:cNvPr>
          <p:cNvSpPr txBox="1">
            <a:spLocks/>
          </p:cNvSpPr>
          <p:nvPr/>
        </p:nvSpPr>
        <p:spPr>
          <a:xfrm>
            <a:off x="578124" y="2214666"/>
            <a:ext cx="11274288" cy="1482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Eventually, the first job finishes waiting and gets the CPU back. As long as at least one job needs to execute, the CPU is never idle.</a:t>
            </a:r>
          </a:p>
        </p:txBody>
      </p:sp>
      <p:sp>
        <p:nvSpPr>
          <p:cNvPr id="7" name="Content Placeholder 2">
            <a:extLst>
              <a:ext uri="{FF2B5EF4-FFF2-40B4-BE49-F238E27FC236}">
                <a16:creationId xmlns:a16="http://schemas.microsoft.com/office/drawing/2014/main" id="{E34CE1F0-433B-455E-BA41-B3BCE49BD2D4}"/>
              </a:ext>
            </a:extLst>
          </p:cNvPr>
          <p:cNvSpPr txBox="1">
            <a:spLocks/>
          </p:cNvSpPr>
          <p:nvPr/>
        </p:nvSpPr>
        <p:spPr>
          <a:xfrm>
            <a:off x="458856" y="3437179"/>
            <a:ext cx="11059772" cy="1297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Multi-programmed systems provide an environment in which the various system resources.</a:t>
            </a:r>
            <a:r>
              <a:rPr lang="en-US" sz="2400" b="1" dirty="0">
                <a:latin typeface="Times New Roman" panose="02020603050405020304" pitchFamily="18" charset="0"/>
                <a:cs typeface="Times New Roman" panose="02020603050405020304" pitchFamily="18" charset="0"/>
              </a:rPr>
              <a:t> Example</a:t>
            </a:r>
            <a:r>
              <a:rPr lang="en-US" sz="2400" dirty="0">
                <a:latin typeface="Times New Roman" panose="02020603050405020304" pitchFamily="18" charset="0"/>
                <a:cs typeface="Times New Roman" panose="02020603050405020304" pitchFamily="18" charset="0"/>
              </a:rPr>
              <a:t>: CPU, memory, and peripheral devices </a:t>
            </a:r>
          </a:p>
        </p:txBody>
      </p:sp>
      <p:sp>
        <p:nvSpPr>
          <p:cNvPr id="9" name="Content Placeholder 2">
            <a:extLst>
              <a:ext uri="{FF2B5EF4-FFF2-40B4-BE49-F238E27FC236}">
                <a16:creationId xmlns:a16="http://schemas.microsoft.com/office/drawing/2014/main" id="{1F5FF510-118C-4FDE-9E6F-B507C6CCC37F}"/>
              </a:ext>
            </a:extLst>
          </p:cNvPr>
          <p:cNvSpPr txBox="1">
            <a:spLocks/>
          </p:cNvSpPr>
          <p:nvPr/>
        </p:nvSpPr>
        <p:spPr>
          <a:xfrm>
            <a:off x="458856" y="4682331"/>
            <a:ext cx="11274288" cy="843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b="1" dirty="0">
                <a:latin typeface="Times New Roman" panose="02020603050405020304" pitchFamily="18" charset="0"/>
                <a:cs typeface="Times New Roman" panose="02020603050405020304" pitchFamily="18" charset="0"/>
              </a:rPr>
              <a:t>Time sharing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multitasking</a:t>
            </a:r>
            <a:r>
              <a:rPr lang="en-US" sz="2400" dirty="0">
                <a:latin typeface="Times New Roman" panose="02020603050405020304" pitchFamily="18" charset="0"/>
                <a:cs typeface="Times New Roman" panose="02020603050405020304" pitchFamily="18" charset="0"/>
              </a:rPr>
              <a:t>) is a logical extension of Multi-programming.</a:t>
            </a:r>
          </a:p>
        </p:txBody>
      </p:sp>
    </p:spTree>
    <p:extLst>
      <p:ext uri="{BB962C8B-B14F-4D97-AF65-F5344CB8AC3E}">
        <p14:creationId xmlns:p14="http://schemas.microsoft.com/office/powerpoint/2010/main" val="37672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0"/>
            <a:ext cx="3402496" cy="536396"/>
          </a:xfrm>
        </p:spPr>
        <p:txBody>
          <a:bodyPr>
            <a:normAutofit/>
          </a:bodyPr>
          <a:lstStyle/>
          <a:p>
            <a:r>
              <a:rPr lang="en-US" sz="3200" b="1" dirty="0">
                <a:latin typeface="Times New Roman" panose="02020603050405020304" pitchFamily="18" charset="0"/>
                <a:cs typeface="Times New Roman" panose="02020603050405020304" pitchFamily="18" charset="0"/>
              </a:rPr>
              <a:t>Operating-System </a:t>
            </a:r>
            <a:endParaRPr lang="en-US" sz="3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6226" y="853773"/>
            <a:ext cx="11113394" cy="736488"/>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Modern O.S. are </a:t>
            </a:r>
            <a:r>
              <a:rPr lang="en-US" sz="2400" b="1" dirty="0">
                <a:latin typeface="Times New Roman" panose="02020603050405020304" pitchFamily="18" charset="0"/>
                <a:cs typeface="Times New Roman" panose="02020603050405020304" pitchFamily="18" charset="0"/>
              </a:rPr>
              <a:t>interrupt driven</a:t>
            </a:r>
            <a:r>
              <a:rPr lang="en-US" sz="2400" dirty="0">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D5772A18-3785-4912-9A18-EF5012206754}"/>
              </a:ext>
            </a:extLst>
          </p:cNvPr>
          <p:cNvSpPr txBox="1">
            <a:spLocks/>
          </p:cNvSpPr>
          <p:nvPr/>
        </p:nvSpPr>
        <p:spPr>
          <a:xfrm>
            <a:off x="4137992" y="184820"/>
            <a:ext cx="2183296" cy="5363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2">
                    <a:lumMod val="50000"/>
                  </a:schemeClr>
                </a:solidFill>
                <a:latin typeface="Times New Roman" panose="02020603050405020304" pitchFamily="18" charset="0"/>
                <a:cs typeface="Times New Roman" panose="02020603050405020304" pitchFamily="18" charset="0"/>
              </a:rPr>
              <a:t>Operations</a:t>
            </a:r>
          </a:p>
        </p:txBody>
      </p:sp>
      <p:sp>
        <p:nvSpPr>
          <p:cNvPr id="5" name="Content Placeholder 2">
            <a:extLst>
              <a:ext uri="{FF2B5EF4-FFF2-40B4-BE49-F238E27FC236}">
                <a16:creationId xmlns:a16="http://schemas.microsoft.com/office/drawing/2014/main" id="{19B62292-7306-454A-B056-B0A7549680CC}"/>
              </a:ext>
            </a:extLst>
          </p:cNvPr>
          <p:cNvSpPr txBox="1">
            <a:spLocks/>
          </p:cNvSpPr>
          <p:nvPr/>
        </p:nvSpPr>
        <p:spPr>
          <a:xfrm>
            <a:off x="476014" y="2629008"/>
            <a:ext cx="11113394" cy="2463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b="1" i="1" dirty="0">
                <a:solidFill>
                  <a:schemeClr val="accent6">
                    <a:lumMod val="50000"/>
                  </a:schemeClr>
                </a:solidFill>
                <a:latin typeface="Times New Roman" panose="02020603050405020304" pitchFamily="18" charset="0"/>
                <a:cs typeface="Times New Roman" panose="02020603050405020304" pitchFamily="18" charset="0"/>
              </a:rPr>
              <a:t>Events</a:t>
            </a:r>
            <a:r>
              <a:rPr lang="en-US" sz="2400" dirty="0">
                <a:latin typeface="Times New Roman" panose="02020603050405020304" pitchFamily="18" charset="0"/>
                <a:cs typeface="Times New Roman" panose="02020603050405020304" pitchFamily="18" charset="0"/>
              </a:rPr>
              <a:t> are almost </a:t>
            </a:r>
            <a:r>
              <a:rPr lang="en-US" sz="2400" b="1" i="1" dirty="0">
                <a:solidFill>
                  <a:schemeClr val="accent6">
                    <a:lumMod val="50000"/>
                  </a:schemeClr>
                </a:solidFill>
                <a:latin typeface="Times New Roman" panose="02020603050405020304" pitchFamily="18" charset="0"/>
                <a:cs typeface="Times New Roman" panose="02020603050405020304" pitchFamily="18" charset="0"/>
              </a:rPr>
              <a:t>always signaled</a:t>
            </a:r>
            <a:r>
              <a:rPr lang="en-US" sz="2400" dirty="0">
                <a:solidFill>
                  <a:schemeClr val="accent6">
                    <a:lumMod val="50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the occurrence of an </a:t>
            </a:r>
            <a:r>
              <a:rPr lang="en-US" sz="2400" b="1" i="1" dirty="0">
                <a:solidFill>
                  <a:schemeClr val="accent6">
                    <a:lumMod val="50000"/>
                  </a:schemeClr>
                </a:solidFill>
                <a:latin typeface="Times New Roman" panose="02020603050405020304" pitchFamily="18" charset="0"/>
                <a:cs typeface="Times New Roman" panose="02020603050405020304" pitchFamily="18" charset="0"/>
              </a:rPr>
              <a:t>interrupt</a:t>
            </a:r>
            <a:r>
              <a:rPr lang="en-US" sz="2400" dirty="0">
                <a:latin typeface="Times New Roman" panose="02020603050405020304" pitchFamily="18" charset="0"/>
                <a:cs typeface="Times New Roman" panose="02020603050405020304" pitchFamily="18" charset="0"/>
              </a:rPr>
              <a:t> or a </a:t>
            </a:r>
            <a:r>
              <a:rPr lang="en-US" sz="2400" b="1" i="1" dirty="0">
                <a:solidFill>
                  <a:schemeClr val="accent6">
                    <a:lumMod val="50000"/>
                  </a:schemeClr>
                </a:solidFill>
                <a:latin typeface="Times New Roman" panose="02020603050405020304" pitchFamily="18" charset="0"/>
                <a:cs typeface="Times New Roman" panose="02020603050405020304" pitchFamily="18" charset="0"/>
              </a:rPr>
              <a:t>trap</a:t>
            </a:r>
            <a:r>
              <a:rPr lang="en-US" sz="2400" dirty="0">
                <a:latin typeface="Times New Roman" panose="02020603050405020304" pitchFamily="18" charset="0"/>
                <a:cs typeface="Times New Roman" panose="02020603050405020304" pitchFamily="18" charset="0"/>
              </a:rPr>
              <a:t>. </a:t>
            </a: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A </a:t>
            </a:r>
            <a:r>
              <a:rPr lang="en-US" sz="2400" b="1" dirty="0">
                <a:solidFill>
                  <a:schemeClr val="accent6">
                    <a:lumMod val="50000"/>
                  </a:schemeClr>
                </a:solidFill>
                <a:latin typeface="Times New Roman" panose="02020603050405020304" pitchFamily="18" charset="0"/>
                <a:cs typeface="Times New Roman" panose="02020603050405020304" pitchFamily="18" charset="0"/>
              </a:rPr>
              <a:t>trap</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an </a:t>
            </a:r>
            <a:r>
              <a:rPr lang="en-US" sz="2400" b="1" dirty="0">
                <a:latin typeface="Times New Roman" panose="02020603050405020304" pitchFamily="18" charset="0"/>
                <a:cs typeface="Times New Roman" panose="02020603050405020304" pitchFamily="18" charset="0"/>
              </a:rPr>
              <a:t>exception</a:t>
            </a:r>
            <a:r>
              <a:rPr lang="en-US" sz="2400" dirty="0">
                <a:latin typeface="Times New Roman" panose="02020603050405020304" pitchFamily="18" charset="0"/>
                <a:cs typeface="Times New Roman" panose="02020603050405020304" pitchFamily="18" charset="0"/>
              </a:rPr>
              <a:t>) is a </a:t>
            </a:r>
            <a:r>
              <a:rPr lang="en-US" sz="2400" b="1" dirty="0">
                <a:solidFill>
                  <a:schemeClr val="accent6">
                    <a:lumMod val="50000"/>
                  </a:schemeClr>
                </a:solidFill>
                <a:latin typeface="Times New Roman" panose="02020603050405020304" pitchFamily="18" charset="0"/>
                <a:cs typeface="Times New Roman" panose="02020603050405020304" pitchFamily="18" charset="0"/>
              </a:rPr>
              <a:t>software-generated interrupt </a:t>
            </a:r>
            <a:r>
              <a:rPr lang="en-US" sz="2400" dirty="0">
                <a:latin typeface="Times New Roman" panose="02020603050405020304" pitchFamily="18" charset="0"/>
                <a:cs typeface="Times New Roman" panose="02020603050405020304" pitchFamily="18" charset="0"/>
              </a:rPr>
              <a:t>caused either by an error (for example, </a:t>
            </a:r>
            <a:r>
              <a:rPr lang="en-US" sz="2400" b="1" i="1" dirty="0">
                <a:latin typeface="Times New Roman" panose="02020603050405020304" pitchFamily="18" charset="0"/>
                <a:cs typeface="Times New Roman" panose="02020603050405020304" pitchFamily="18" charset="0"/>
              </a:rPr>
              <a:t>division by zero </a:t>
            </a:r>
            <a:r>
              <a:rPr lang="en-US" sz="2400" dirty="0">
                <a:latin typeface="Times New Roman" panose="02020603050405020304" pitchFamily="18" charset="0"/>
                <a:cs typeface="Times New Roman" panose="02020603050405020304" pitchFamily="18" charset="0"/>
              </a:rPr>
              <a:t>or </a:t>
            </a:r>
            <a:r>
              <a:rPr lang="en-US" sz="2400" b="1" i="1" dirty="0">
                <a:latin typeface="Times New Roman" panose="02020603050405020304" pitchFamily="18" charset="0"/>
                <a:cs typeface="Times New Roman" panose="02020603050405020304" pitchFamily="18" charset="0"/>
              </a:rPr>
              <a:t>invalid memory access</a:t>
            </a:r>
            <a:r>
              <a:rPr lang="en-US" sz="2400" dirty="0">
                <a:latin typeface="Times New Roman" panose="02020603050405020304" pitchFamily="18" charset="0"/>
                <a:cs typeface="Times New Roman" panose="02020603050405020304" pitchFamily="18" charset="0"/>
              </a:rPr>
              <a:t>) or by a specific request from a user program that an operating-system service be performed. </a:t>
            </a:r>
          </a:p>
        </p:txBody>
      </p:sp>
      <p:sp>
        <p:nvSpPr>
          <p:cNvPr id="6" name="Content Placeholder 2">
            <a:extLst>
              <a:ext uri="{FF2B5EF4-FFF2-40B4-BE49-F238E27FC236}">
                <a16:creationId xmlns:a16="http://schemas.microsoft.com/office/drawing/2014/main" id="{572A262C-6CA3-4096-B7FD-BADFC5697F9A}"/>
              </a:ext>
            </a:extLst>
          </p:cNvPr>
          <p:cNvSpPr txBox="1">
            <a:spLocks/>
          </p:cNvSpPr>
          <p:nvPr/>
        </p:nvSpPr>
        <p:spPr>
          <a:xfrm>
            <a:off x="496120" y="1392466"/>
            <a:ext cx="11113394" cy="1236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If there are no processes to execute, no I/O devices to service, and no users to whom to respond, an </a:t>
            </a:r>
            <a:r>
              <a:rPr lang="en-US" sz="2400" b="1" dirty="0">
                <a:solidFill>
                  <a:srgbClr val="FF0000"/>
                </a:solidFill>
                <a:latin typeface="Times New Roman" panose="02020603050405020304" pitchFamily="18" charset="0"/>
                <a:cs typeface="Times New Roman" panose="02020603050405020304" pitchFamily="18" charset="0"/>
              </a:rPr>
              <a:t>O.S. will sit quietly</a:t>
            </a:r>
            <a:r>
              <a:rPr lang="en-US" sz="2400" dirty="0">
                <a:latin typeface="Times New Roman" panose="02020603050405020304" pitchFamily="18" charset="0"/>
                <a:cs typeface="Times New Roman" panose="02020603050405020304" pitchFamily="18" charset="0"/>
              </a:rPr>
              <a:t>, waiting for something to happen. </a:t>
            </a:r>
          </a:p>
        </p:txBody>
      </p:sp>
    </p:spTree>
    <p:extLst>
      <p:ext uri="{BB962C8B-B14F-4D97-AF65-F5344CB8AC3E}">
        <p14:creationId xmlns:p14="http://schemas.microsoft.com/office/powerpoint/2010/main" val="284020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435" y="235364"/>
            <a:ext cx="10515600" cy="2441575"/>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interrupt-driven</a:t>
            </a:r>
            <a:r>
              <a:rPr lang="en-US" sz="2400" dirty="0">
                <a:latin typeface="Times New Roman" panose="02020603050405020304" pitchFamily="18" charset="0"/>
                <a:cs typeface="Times New Roman" panose="02020603050405020304" pitchFamily="18" charset="0"/>
              </a:rPr>
              <a:t> nature of an </a:t>
            </a:r>
            <a:r>
              <a:rPr lang="en-US" sz="2400" b="1" dirty="0">
                <a:latin typeface="Times New Roman" panose="02020603050405020304" pitchFamily="18" charset="0"/>
                <a:cs typeface="Times New Roman" panose="02020603050405020304" pitchFamily="18" charset="0"/>
              </a:rPr>
              <a:t>O.S.</a:t>
            </a:r>
            <a:r>
              <a:rPr lang="en-US" sz="2400" dirty="0">
                <a:latin typeface="Times New Roman" panose="02020603050405020304" pitchFamily="18" charset="0"/>
                <a:cs typeface="Times New Roman" panose="02020603050405020304" pitchFamily="18" charset="0"/>
              </a:rPr>
              <a:t> defines that system’s general structure. </a:t>
            </a:r>
          </a:p>
        </p:txBody>
      </p:sp>
      <p:sp>
        <p:nvSpPr>
          <p:cNvPr id="4" name="Content Placeholder 2">
            <a:extLst>
              <a:ext uri="{FF2B5EF4-FFF2-40B4-BE49-F238E27FC236}">
                <a16:creationId xmlns:a16="http://schemas.microsoft.com/office/drawing/2014/main" id="{693E8B08-6B14-4B6C-9DC0-E84D57246BDF}"/>
              </a:ext>
            </a:extLst>
          </p:cNvPr>
          <p:cNvSpPr txBox="1">
            <a:spLocks/>
          </p:cNvSpPr>
          <p:nvPr/>
        </p:nvSpPr>
        <p:spPr>
          <a:xfrm>
            <a:off x="745435" y="987426"/>
            <a:ext cx="10515600" cy="1331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For each type of </a:t>
            </a:r>
            <a:r>
              <a:rPr lang="en-US" sz="2400" b="1" dirty="0">
                <a:latin typeface="Times New Roman" panose="02020603050405020304" pitchFamily="18" charset="0"/>
                <a:cs typeface="Times New Roman" panose="02020603050405020304" pitchFamily="18" charset="0"/>
              </a:rPr>
              <a:t>interrupt</a:t>
            </a:r>
            <a:r>
              <a:rPr lang="en-US" sz="2400" dirty="0">
                <a:latin typeface="Times New Roman" panose="02020603050405020304" pitchFamily="18" charset="0"/>
                <a:cs typeface="Times New Roman" panose="02020603050405020304" pitchFamily="18" charset="0"/>
              </a:rPr>
              <a:t>, separate </a:t>
            </a:r>
            <a:r>
              <a:rPr lang="en-US" sz="2400" b="1" i="1" dirty="0">
                <a:latin typeface="Times New Roman" panose="02020603050405020304" pitchFamily="18" charset="0"/>
                <a:cs typeface="Times New Roman" panose="02020603050405020304" pitchFamily="18" charset="0"/>
              </a:rPr>
              <a:t>segments of code</a:t>
            </a:r>
            <a:r>
              <a:rPr lang="en-US" sz="2400" dirty="0">
                <a:latin typeface="Times New Roman" panose="02020603050405020304" pitchFamily="18" charset="0"/>
                <a:cs typeface="Times New Roman" panose="02020603050405020304" pitchFamily="18" charset="0"/>
              </a:rPr>
              <a:t> in the </a:t>
            </a:r>
            <a:r>
              <a:rPr lang="en-US" sz="2400" b="1" dirty="0">
                <a:latin typeface="Times New Roman" panose="02020603050405020304" pitchFamily="18" charset="0"/>
                <a:cs typeface="Times New Roman" panose="02020603050405020304" pitchFamily="18" charset="0"/>
              </a:rPr>
              <a:t>O.S.</a:t>
            </a:r>
            <a:r>
              <a:rPr lang="en-US" sz="2400" dirty="0">
                <a:latin typeface="Times New Roman" panose="02020603050405020304" pitchFamily="18" charset="0"/>
                <a:cs typeface="Times New Roman" panose="02020603050405020304" pitchFamily="18" charset="0"/>
              </a:rPr>
              <a:t> determine what action should be taken. </a:t>
            </a:r>
          </a:p>
        </p:txBody>
      </p:sp>
      <p:sp>
        <p:nvSpPr>
          <p:cNvPr id="5" name="Content Placeholder 2">
            <a:extLst>
              <a:ext uri="{FF2B5EF4-FFF2-40B4-BE49-F238E27FC236}">
                <a16:creationId xmlns:a16="http://schemas.microsoft.com/office/drawing/2014/main" id="{6913542B-B89F-483C-B813-B9E2E8186277}"/>
              </a:ext>
            </a:extLst>
          </p:cNvPr>
          <p:cNvSpPr txBox="1">
            <a:spLocks/>
          </p:cNvSpPr>
          <p:nvPr/>
        </p:nvSpPr>
        <p:spPr>
          <a:xfrm>
            <a:off x="745435" y="2226366"/>
            <a:ext cx="10515600" cy="874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interrupt</a:t>
            </a:r>
            <a:r>
              <a:rPr lang="en-US" sz="2400" dirty="0">
                <a:latin typeface="Times New Roman" panose="02020603050405020304" pitchFamily="18" charset="0"/>
                <a:cs typeface="Times New Roman" panose="02020603050405020304" pitchFamily="18" charset="0"/>
              </a:rPr>
              <a:t> service </a:t>
            </a:r>
            <a:r>
              <a:rPr lang="en-US" sz="2400" b="1" i="1" dirty="0">
                <a:latin typeface="Times New Roman" panose="02020603050405020304" pitchFamily="18" charset="0"/>
                <a:cs typeface="Times New Roman" panose="02020603050405020304" pitchFamily="18" charset="0"/>
              </a:rPr>
              <a:t>routine</a:t>
            </a:r>
            <a:r>
              <a:rPr lang="en-US" sz="2400" dirty="0">
                <a:latin typeface="Times New Roman" panose="02020603050405020304" pitchFamily="18" charset="0"/>
                <a:cs typeface="Times New Roman" panose="02020603050405020304" pitchFamily="18" charset="0"/>
              </a:rPr>
              <a:t> is provided to deal with the interrupt.</a:t>
            </a:r>
            <a:endParaRPr lang="en-US" sz="2400" dirty="0"/>
          </a:p>
        </p:txBody>
      </p:sp>
      <p:sp>
        <p:nvSpPr>
          <p:cNvPr id="6" name="Content Placeholder 2">
            <a:extLst>
              <a:ext uri="{FF2B5EF4-FFF2-40B4-BE49-F238E27FC236}">
                <a16:creationId xmlns:a16="http://schemas.microsoft.com/office/drawing/2014/main" id="{BD111666-E65C-4031-BE50-56D489825057}"/>
              </a:ext>
            </a:extLst>
          </p:cNvPr>
          <p:cNvSpPr txBox="1">
            <a:spLocks/>
          </p:cNvSpPr>
          <p:nvPr/>
        </p:nvSpPr>
        <p:spPr>
          <a:xfrm>
            <a:off x="745436" y="2832559"/>
            <a:ext cx="11278159" cy="725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a:latin typeface="Times New Roman" panose="02020603050405020304" pitchFamily="18" charset="0"/>
                <a:cs typeface="Times New Roman" panose="02020603050405020304" pitchFamily="18" charset="0"/>
              </a:rPr>
              <a:t>Since the </a:t>
            </a:r>
            <a:r>
              <a:rPr lang="en-US" sz="2400" b="1">
                <a:latin typeface="Times New Roman" panose="02020603050405020304" pitchFamily="18" charset="0"/>
                <a:cs typeface="Times New Roman" panose="02020603050405020304" pitchFamily="18" charset="0"/>
              </a:rPr>
              <a:t>O.S. </a:t>
            </a:r>
            <a:r>
              <a:rPr lang="en-US" sz="2400">
                <a:latin typeface="Times New Roman" panose="02020603050405020304" pitchFamily="18" charset="0"/>
                <a:cs typeface="Times New Roman" panose="02020603050405020304" pitchFamily="18" charset="0"/>
              </a:rPr>
              <a:t>and the users share the H/W and S/W resources of the computer system. </a:t>
            </a:r>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A4FE3442-558F-491A-884D-3923D47AFF1F}"/>
              </a:ext>
            </a:extLst>
          </p:cNvPr>
          <p:cNvSpPr txBox="1">
            <a:spLocks/>
          </p:cNvSpPr>
          <p:nvPr/>
        </p:nvSpPr>
        <p:spPr>
          <a:xfrm>
            <a:off x="745435" y="3412387"/>
            <a:ext cx="11278159" cy="1298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Need to make sure that an error in a user program could cause problems only for the one program running. </a:t>
            </a:r>
          </a:p>
        </p:txBody>
      </p:sp>
      <p:sp>
        <p:nvSpPr>
          <p:cNvPr id="8" name="Content Placeholder 2">
            <a:extLst>
              <a:ext uri="{FF2B5EF4-FFF2-40B4-BE49-F238E27FC236}">
                <a16:creationId xmlns:a16="http://schemas.microsoft.com/office/drawing/2014/main" id="{B04638F6-03DE-490C-B771-EDCA7E33E964}"/>
              </a:ext>
            </a:extLst>
          </p:cNvPr>
          <p:cNvSpPr txBox="1">
            <a:spLocks/>
          </p:cNvSpPr>
          <p:nvPr/>
        </p:nvSpPr>
        <p:spPr>
          <a:xfrm>
            <a:off x="739091" y="4585113"/>
            <a:ext cx="11278159" cy="725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solidFill>
                  <a:schemeClr val="accent2">
                    <a:lumMod val="50000"/>
                  </a:schemeClr>
                </a:solidFill>
                <a:latin typeface="Times New Roman" panose="02020603050405020304" pitchFamily="18" charset="0"/>
                <a:cs typeface="Times New Roman" panose="02020603050405020304" pitchFamily="18" charset="0"/>
              </a:rPr>
              <a:t>With sharing, many processes could be adversely affected by a </a:t>
            </a:r>
            <a:r>
              <a:rPr lang="en-US" sz="2400" b="1" i="1" dirty="0">
                <a:solidFill>
                  <a:schemeClr val="accent2">
                    <a:lumMod val="50000"/>
                  </a:schemeClr>
                </a:solidFill>
                <a:latin typeface="Times New Roman" panose="02020603050405020304" pitchFamily="18" charset="0"/>
                <a:cs typeface="Times New Roman" panose="02020603050405020304" pitchFamily="18" charset="0"/>
              </a:rPr>
              <a:t>bug</a:t>
            </a:r>
            <a:r>
              <a:rPr lang="en-US" sz="2400" dirty="0">
                <a:solidFill>
                  <a:schemeClr val="accent2">
                    <a:lumMod val="50000"/>
                  </a:schemeClr>
                </a:solidFill>
                <a:latin typeface="Times New Roman" panose="02020603050405020304" pitchFamily="18" charset="0"/>
                <a:cs typeface="Times New Roman" panose="02020603050405020304" pitchFamily="18" charset="0"/>
              </a:rPr>
              <a:t> in one program.</a:t>
            </a:r>
          </a:p>
        </p:txBody>
      </p:sp>
    </p:spTree>
    <p:extLst>
      <p:ext uri="{BB962C8B-B14F-4D97-AF65-F5344CB8AC3E}">
        <p14:creationId xmlns:p14="http://schemas.microsoft.com/office/powerpoint/2010/main" val="113666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build="p"/>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BB7EE33-B862-4865-9ED9-4995C76430B4}"/>
              </a:ext>
            </a:extLst>
          </p:cNvPr>
          <p:cNvSpPr txBox="1">
            <a:spLocks/>
          </p:cNvSpPr>
          <p:nvPr/>
        </p:nvSpPr>
        <p:spPr>
          <a:xfrm>
            <a:off x="626025" y="586318"/>
            <a:ext cx="10939949" cy="2806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Font typeface="Arial" panose="020B0604020202020204" pitchFamily="34" charset="0"/>
              <a:buNone/>
            </a:pPr>
            <a:r>
              <a:rPr lang="en-US" sz="2400" dirty="0">
                <a:solidFill>
                  <a:schemeClr val="accent2">
                    <a:lumMod val="50000"/>
                  </a:schemeClr>
                </a:solidFill>
                <a:latin typeface="Times New Roman" panose="02020603050405020304" pitchFamily="18" charset="0"/>
                <a:cs typeface="Times New Roman" panose="02020603050405020304" pitchFamily="18" charset="0"/>
              </a:rPr>
              <a:t>If a process gets stuck in an infinite loop, this loop could prevent the correct operation of many other processes. </a:t>
            </a:r>
          </a:p>
          <a:p>
            <a:pPr marL="0" indent="0" algn="just">
              <a:lnSpc>
                <a:spcPct val="150000"/>
              </a:lnSpc>
              <a:spcBef>
                <a:spcPts val="0"/>
              </a:spcBef>
              <a:buFont typeface="Arial" panose="020B0604020202020204" pitchFamily="34" charset="0"/>
              <a:buNone/>
            </a:pPr>
            <a:r>
              <a:rPr lang="en-US" sz="2400" dirty="0">
                <a:solidFill>
                  <a:schemeClr val="accent2">
                    <a:lumMod val="50000"/>
                  </a:schemeClr>
                </a:solidFill>
                <a:latin typeface="Times New Roman" panose="02020603050405020304" pitchFamily="18" charset="0"/>
                <a:cs typeface="Times New Roman" panose="02020603050405020304" pitchFamily="18" charset="0"/>
              </a:rPr>
              <a:t>More subtle errors can occur in a multiprogramming system, where </a:t>
            </a:r>
            <a:r>
              <a:rPr lang="en-US" sz="2400" dirty="0">
                <a:solidFill>
                  <a:srgbClr val="C00000"/>
                </a:solidFill>
                <a:latin typeface="Times New Roman" panose="02020603050405020304" pitchFamily="18" charset="0"/>
                <a:cs typeface="Times New Roman" panose="02020603050405020304" pitchFamily="18" charset="0"/>
              </a:rPr>
              <a:t>one erroneous program might</a:t>
            </a:r>
            <a:r>
              <a:rPr lang="en-US" sz="2400" dirty="0">
                <a:solidFill>
                  <a:schemeClr val="accent2">
                    <a:lumMod val="50000"/>
                  </a:schemeClr>
                </a:solidFill>
                <a:latin typeface="Times New Roman" panose="02020603050405020304" pitchFamily="18" charset="0"/>
                <a:cs typeface="Times New Roman" panose="02020603050405020304" pitchFamily="18" charset="0"/>
              </a:rPr>
              <a:t> modify another program, the data of another program, or even the operating system itself.</a:t>
            </a:r>
          </a:p>
        </p:txBody>
      </p:sp>
      <p:sp>
        <p:nvSpPr>
          <p:cNvPr id="9" name="Content Placeholder 2">
            <a:extLst>
              <a:ext uri="{FF2B5EF4-FFF2-40B4-BE49-F238E27FC236}">
                <a16:creationId xmlns:a16="http://schemas.microsoft.com/office/drawing/2014/main" id="{64A301DD-DEFB-4842-9C0C-EAB9541C0FFE}"/>
              </a:ext>
            </a:extLst>
          </p:cNvPr>
          <p:cNvSpPr>
            <a:spLocks noGrp="1"/>
          </p:cNvSpPr>
          <p:nvPr>
            <p:ph idx="1"/>
          </p:nvPr>
        </p:nvSpPr>
        <p:spPr>
          <a:xfrm>
            <a:off x="599521" y="3452239"/>
            <a:ext cx="10515600" cy="1345048"/>
          </a:xfrm>
        </p:spPr>
        <p:txBody>
          <a:bodyPr>
            <a:normAutofit/>
          </a:body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Without protection against these sorts of errors, the computer must execute only one process at a time</a:t>
            </a:r>
            <a:r>
              <a:rPr lang="en-US" sz="2400" b="1" dirty="0">
                <a:latin typeface="Times New Roman" panose="02020603050405020304" pitchFamily="18" charset="0"/>
                <a:cs typeface="Times New Roman" panose="02020603050405020304" pitchFamily="18" charset="0"/>
              </a:rPr>
              <a:t> otherwise </a:t>
            </a:r>
            <a:r>
              <a:rPr lang="en-US" sz="2400" dirty="0">
                <a:latin typeface="Times New Roman" panose="02020603050405020304" pitchFamily="18" charset="0"/>
                <a:cs typeface="Times New Roman" panose="02020603050405020304" pitchFamily="18" charset="0"/>
              </a:rPr>
              <a:t>all output must be suspect. </a:t>
            </a:r>
          </a:p>
        </p:txBody>
      </p:sp>
      <p:sp>
        <p:nvSpPr>
          <p:cNvPr id="10" name="Content Placeholder 2">
            <a:extLst>
              <a:ext uri="{FF2B5EF4-FFF2-40B4-BE49-F238E27FC236}">
                <a16:creationId xmlns:a16="http://schemas.microsoft.com/office/drawing/2014/main" id="{2BFBBD38-B537-4EAF-A84F-CFC949AB3A52}"/>
              </a:ext>
            </a:extLst>
          </p:cNvPr>
          <p:cNvSpPr txBox="1">
            <a:spLocks/>
          </p:cNvSpPr>
          <p:nvPr/>
        </p:nvSpPr>
        <p:spPr>
          <a:xfrm>
            <a:off x="626025" y="4681351"/>
            <a:ext cx="10515600" cy="1345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A properly designed operating system must ensure that an incorrect (or malicious) program cannot cause other programs to execute incorrectly.</a:t>
            </a:r>
          </a:p>
        </p:txBody>
      </p:sp>
      <p:sp>
        <p:nvSpPr>
          <p:cNvPr id="5" name="TextBox 4">
            <a:extLst>
              <a:ext uri="{FF2B5EF4-FFF2-40B4-BE49-F238E27FC236}">
                <a16:creationId xmlns:a16="http://schemas.microsoft.com/office/drawing/2014/main" id="{B94383FD-F7F1-442A-9829-2C96383CFE70}"/>
              </a:ext>
            </a:extLst>
          </p:cNvPr>
          <p:cNvSpPr txBox="1"/>
          <p:nvPr/>
        </p:nvSpPr>
        <p:spPr>
          <a:xfrm>
            <a:off x="626024" y="186208"/>
            <a:ext cx="1534079" cy="461665"/>
          </a:xfrm>
          <a:prstGeom prst="rect">
            <a:avLst/>
          </a:prstGeom>
          <a:noFill/>
          <a:ln w="28575">
            <a:noFill/>
          </a:ln>
        </p:spPr>
        <p:txBody>
          <a:bodyPr wrap="square" rtlCol="0">
            <a:spAutoFit/>
          </a:bodyPr>
          <a:lstStyle/>
          <a:p>
            <a:pPr algn="just"/>
            <a:r>
              <a:rPr lang="en-US" sz="2400" b="1" dirty="0">
                <a:solidFill>
                  <a:schemeClr val="accent2">
                    <a:lumMod val="50000"/>
                  </a:schemeClr>
                </a:solidFill>
                <a:latin typeface="Times New Roman" panose="02020603050405020304" pitchFamily="18" charset="0"/>
                <a:cs typeface="Times New Roman" panose="02020603050405020304" pitchFamily="18" charset="0"/>
              </a:rPr>
              <a:t>Example</a:t>
            </a:r>
            <a:r>
              <a:rPr lang="en-US" sz="2400" dirty="0">
                <a:solidFill>
                  <a:schemeClr val="accent2">
                    <a:lumMod val="50000"/>
                  </a:schemeClr>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72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8215" y="132925"/>
            <a:ext cx="1905000" cy="587912"/>
          </a:xfrm>
        </p:spPr>
        <p:txBody>
          <a:bodyPr>
            <a:normAutofit/>
          </a:bodyPr>
          <a:lstStyle/>
          <a:p>
            <a:r>
              <a:rPr lang="en-US" sz="2800" b="1" dirty="0">
                <a:latin typeface="Times New Roman" panose="02020603050405020304" pitchFamily="18" charset="0"/>
                <a:cs typeface="Times New Roman" panose="02020603050405020304" pitchFamily="18" charset="0"/>
              </a:rPr>
              <a:t>Operation</a:t>
            </a:r>
          </a:p>
        </p:txBody>
      </p:sp>
      <p:sp>
        <p:nvSpPr>
          <p:cNvPr id="3" name="Content Placeholder 2"/>
          <p:cNvSpPr>
            <a:spLocks noGrp="1"/>
          </p:cNvSpPr>
          <p:nvPr>
            <p:ph idx="1"/>
          </p:nvPr>
        </p:nvSpPr>
        <p:spPr>
          <a:xfrm>
            <a:off x="501531" y="714667"/>
            <a:ext cx="10993192" cy="1233403"/>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To ensure the proper execution of the operating system, we must be able to </a:t>
            </a:r>
            <a:r>
              <a:rPr lang="en-US" sz="2400" b="1" i="1" dirty="0">
                <a:latin typeface="Times New Roman" panose="02020603050405020304" pitchFamily="18" charset="0"/>
                <a:cs typeface="Times New Roman" panose="02020603050405020304" pitchFamily="18" charset="0"/>
              </a:rPr>
              <a:t>distinguish </a:t>
            </a:r>
            <a:r>
              <a:rPr lang="en-US" sz="2400" dirty="0">
                <a:latin typeface="Times New Roman" panose="02020603050405020304" pitchFamily="18" charset="0"/>
                <a:cs typeface="Times New Roman" panose="02020603050405020304" pitchFamily="18" charset="0"/>
              </a:rPr>
              <a:t>b/w the execution of </a:t>
            </a:r>
            <a:r>
              <a:rPr lang="en-US" sz="2400" b="1" i="1" dirty="0">
                <a:latin typeface="Times New Roman" panose="02020603050405020304" pitchFamily="18" charset="0"/>
                <a:cs typeface="Times New Roman" panose="02020603050405020304" pitchFamily="18" charset="0"/>
              </a:rPr>
              <a:t>operating-system code</a:t>
            </a:r>
            <a:r>
              <a:rPr lang="en-US" sz="2400" dirty="0">
                <a:latin typeface="Times New Roman" panose="02020603050405020304" pitchFamily="18" charset="0"/>
                <a:cs typeface="Times New Roman" panose="02020603050405020304" pitchFamily="18" charset="0"/>
              </a:rPr>
              <a:t> &amp; </a:t>
            </a:r>
            <a:r>
              <a:rPr lang="en-US" sz="2400" b="1" i="1" dirty="0">
                <a:latin typeface="Times New Roman" panose="02020603050405020304" pitchFamily="18" charset="0"/>
                <a:cs typeface="Times New Roman" panose="02020603050405020304" pitchFamily="18" charset="0"/>
              </a:rPr>
              <a:t>user-defined-code</a:t>
            </a:r>
            <a:r>
              <a:rPr lang="en-US" sz="2400"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id="{1829BC0D-28B8-43A3-B45C-434925F0403F}"/>
              </a:ext>
            </a:extLst>
          </p:cNvPr>
          <p:cNvSpPr txBox="1">
            <a:spLocks/>
          </p:cNvSpPr>
          <p:nvPr/>
        </p:nvSpPr>
        <p:spPr>
          <a:xfrm>
            <a:off x="877956" y="140007"/>
            <a:ext cx="2024270" cy="587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Dual-Mode  </a:t>
            </a:r>
          </a:p>
        </p:txBody>
      </p:sp>
      <p:sp>
        <p:nvSpPr>
          <p:cNvPr id="5" name="Title 1">
            <a:extLst>
              <a:ext uri="{FF2B5EF4-FFF2-40B4-BE49-F238E27FC236}">
                <a16:creationId xmlns:a16="http://schemas.microsoft.com/office/drawing/2014/main" id="{FCDB6E92-D4F1-4020-900E-2E6318EE33A5}"/>
              </a:ext>
            </a:extLst>
          </p:cNvPr>
          <p:cNvSpPr txBox="1">
            <a:spLocks/>
          </p:cNvSpPr>
          <p:nvPr/>
        </p:nvSpPr>
        <p:spPr>
          <a:xfrm>
            <a:off x="3055866" y="132925"/>
            <a:ext cx="483708" cy="587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&amp;</a:t>
            </a:r>
          </a:p>
        </p:txBody>
      </p:sp>
      <p:sp>
        <p:nvSpPr>
          <p:cNvPr id="6" name="Title 1">
            <a:extLst>
              <a:ext uri="{FF2B5EF4-FFF2-40B4-BE49-F238E27FC236}">
                <a16:creationId xmlns:a16="http://schemas.microsoft.com/office/drawing/2014/main" id="{CC523C1F-F0CE-4D3C-A609-099838C27CA7}"/>
              </a:ext>
            </a:extLst>
          </p:cNvPr>
          <p:cNvSpPr txBox="1">
            <a:spLocks/>
          </p:cNvSpPr>
          <p:nvPr/>
        </p:nvSpPr>
        <p:spPr>
          <a:xfrm>
            <a:off x="3693214" y="119673"/>
            <a:ext cx="1905001" cy="587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Multimode </a:t>
            </a:r>
          </a:p>
        </p:txBody>
      </p:sp>
      <p:sp>
        <p:nvSpPr>
          <p:cNvPr id="7" name="Title 1">
            <a:extLst>
              <a:ext uri="{FF2B5EF4-FFF2-40B4-BE49-F238E27FC236}">
                <a16:creationId xmlns:a16="http://schemas.microsoft.com/office/drawing/2014/main" id="{5EC3D7F9-A1C9-4077-92CD-5C1A65E431AB}"/>
              </a:ext>
            </a:extLst>
          </p:cNvPr>
          <p:cNvSpPr txBox="1">
            <a:spLocks/>
          </p:cNvSpPr>
          <p:nvPr/>
        </p:nvSpPr>
        <p:spPr>
          <a:xfrm>
            <a:off x="7158658" y="140007"/>
            <a:ext cx="318053" cy="587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s </a:t>
            </a:r>
          </a:p>
        </p:txBody>
      </p:sp>
      <p:sp>
        <p:nvSpPr>
          <p:cNvPr id="8" name="Content Placeholder 2">
            <a:extLst>
              <a:ext uri="{FF2B5EF4-FFF2-40B4-BE49-F238E27FC236}">
                <a16:creationId xmlns:a16="http://schemas.microsoft.com/office/drawing/2014/main" id="{96959074-4E6A-48B8-981D-B0A6F2F0F3E6}"/>
              </a:ext>
            </a:extLst>
          </p:cNvPr>
          <p:cNvSpPr txBox="1">
            <a:spLocks/>
          </p:cNvSpPr>
          <p:nvPr/>
        </p:nvSpPr>
        <p:spPr>
          <a:xfrm>
            <a:off x="501531" y="1816006"/>
            <a:ext cx="10993192" cy="1233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approach taken by most computer systems is to provide hardware support that allows us to differentiate among various modes of execution.</a:t>
            </a:r>
          </a:p>
        </p:txBody>
      </p:sp>
      <p:sp>
        <p:nvSpPr>
          <p:cNvPr id="9" name="Content Placeholder 2">
            <a:extLst>
              <a:ext uri="{FF2B5EF4-FFF2-40B4-BE49-F238E27FC236}">
                <a16:creationId xmlns:a16="http://schemas.microsoft.com/office/drawing/2014/main" id="{58E7ADC2-8C05-486A-A026-BF3CB7E20E4E}"/>
              </a:ext>
            </a:extLst>
          </p:cNvPr>
          <p:cNvSpPr txBox="1">
            <a:spLocks/>
          </p:cNvSpPr>
          <p:nvPr/>
        </p:nvSpPr>
        <p:spPr>
          <a:xfrm>
            <a:off x="501531" y="2928959"/>
            <a:ext cx="10993192" cy="1233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When the computer system is </a:t>
            </a:r>
            <a:r>
              <a:rPr lang="en-US" sz="2400" b="1" i="1" dirty="0">
                <a:latin typeface="Times New Roman" panose="02020603050405020304" pitchFamily="18" charset="0"/>
                <a:cs typeface="Times New Roman" panose="02020603050405020304" pitchFamily="18" charset="0"/>
              </a:rPr>
              <a:t>executing on behalf of a user application,</a:t>
            </a:r>
            <a:r>
              <a:rPr lang="en-US" sz="2400" dirty="0">
                <a:latin typeface="Times New Roman" panose="02020603050405020304" pitchFamily="18" charset="0"/>
                <a:cs typeface="Times New Roman" panose="02020603050405020304" pitchFamily="18" charset="0"/>
              </a:rPr>
              <a:t> the </a:t>
            </a:r>
            <a:r>
              <a:rPr lang="en-US" sz="2400" b="1" i="1" dirty="0">
                <a:latin typeface="Times New Roman" panose="02020603050405020304" pitchFamily="18" charset="0"/>
                <a:cs typeface="Times New Roman" panose="02020603050405020304" pitchFamily="18" charset="0"/>
              </a:rPr>
              <a:t>s/m is in user mode</a:t>
            </a:r>
            <a:r>
              <a:rPr lang="en-US" sz="2400" dirty="0">
                <a:latin typeface="Times New Roman" panose="02020603050405020304" pitchFamily="18" charset="0"/>
                <a:cs typeface="Times New Roman" panose="02020603050405020304" pitchFamily="18" charset="0"/>
              </a:rPr>
              <a:t>. </a:t>
            </a:r>
          </a:p>
        </p:txBody>
      </p:sp>
      <p:sp>
        <p:nvSpPr>
          <p:cNvPr id="10" name="Content Placeholder 2">
            <a:extLst>
              <a:ext uri="{FF2B5EF4-FFF2-40B4-BE49-F238E27FC236}">
                <a16:creationId xmlns:a16="http://schemas.microsoft.com/office/drawing/2014/main" id="{FD9CD49A-C4E8-43E8-ACAD-A522FA0A23F0}"/>
              </a:ext>
            </a:extLst>
          </p:cNvPr>
          <p:cNvSpPr txBox="1">
            <a:spLocks/>
          </p:cNvSpPr>
          <p:nvPr/>
        </p:nvSpPr>
        <p:spPr>
          <a:xfrm>
            <a:off x="435270" y="4111220"/>
            <a:ext cx="10993192" cy="1233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However, when a user </a:t>
            </a:r>
            <a:r>
              <a:rPr lang="en-US" sz="2400" b="1" i="1" dirty="0">
                <a:solidFill>
                  <a:srgbClr val="7030A0"/>
                </a:solidFill>
                <a:latin typeface="Times New Roman" panose="02020603050405020304" pitchFamily="18" charset="0"/>
                <a:cs typeface="Times New Roman" panose="02020603050405020304" pitchFamily="18" charset="0"/>
              </a:rPr>
              <a:t>application requests a service from the operating system</a:t>
            </a:r>
            <a:r>
              <a:rPr lang="en-US" sz="2400" dirty="0">
                <a:latin typeface="Times New Roman" panose="02020603050405020304" pitchFamily="18" charset="0"/>
                <a:cs typeface="Times New Roman" panose="02020603050405020304" pitchFamily="18" charset="0"/>
              </a:rPr>
              <a:t> (via a system call), the </a:t>
            </a:r>
            <a:r>
              <a:rPr lang="en-US" sz="2400" i="1" dirty="0">
                <a:solidFill>
                  <a:srgbClr val="7030A0"/>
                </a:solidFill>
                <a:latin typeface="Times New Roman" panose="02020603050405020304" pitchFamily="18" charset="0"/>
                <a:cs typeface="Times New Roman" panose="02020603050405020304" pitchFamily="18" charset="0"/>
              </a:rPr>
              <a:t>system must transit from user to kernel mode to fulfill the request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8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4557" y="1825625"/>
            <a:ext cx="11728173" cy="4667250"/>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At the very least, we need two separate </a:t>
            </a:r>
            <a:r>
              <a:rPr lang="en-US" sz="2400" b="1" i="1" dirty="0">
                <a:latin typeface="Times New Roman" panose="02020603050405020304" pitchFamily="18" charset="0"/>
                <a:cs typeface="Times New Roman" panose="02020603050405020304" pitchFamily="18" charset="0"/>
              </a:rPr>
              <a:t>modes </a:t>
            </a:r>
            <a:r>
              <a:rPr lang="en-US" sz="2400" dirty="0">
                <a:latin typeface="Times New Roman" panose="02020603050405020304" pitchFamily="18" charset="0"/>
                <a:cs typeface="Times New Roman" panose="02020603050405020304" pitchFamily="18" charset="0"/>
              </a:rPr>
              <a:t>of operation: </a:t>
            </a:r>
            <a:r>
              <a:rPr lang="en-US" sz="2400" b="1" dirty="0">
                <a:latin typeface="Times New Roman" panose="02020603050405020304" pitchFamily="18" charset="0"/>
                <a:cs typeface="Times New Roman" panose="02020603050405020304" pitchFamily="18" charset="0"/>
              </a:rPr>
              <a:t>user mode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kernel mode </a:t>
            </a:r>
            <a:r>
              <a:rPr lang="en-US" sz="2400" dirty="0">
                <a:latin typeface="Times New Roman" panose="02020603050405020304" pitchFamily="18" charset="0"/>
                <a:cs typeface="Times New Roman" panose="02020603050405020304" pitchFamily="18" charset="0"/>
              </a:rPr>
              <a:t>(also called </a:t>
            </a:r>
            <a:r>
              <a:rPr lang="en-US" sz="2400" b="1" dirty="0">
                <a:latin typeface="Times New Roman" panose="02020603050405020304" pitchFamily="18" charset="0"/>
                <a:cs typeface="Times New Roman" panose="02020603050405020304" pitchFamily="18" charset="0"/>
              </a:rPr>
              <a:t>supervisor mode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system mode</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privileged mode</a:t>
            </a:r>
            <a:r>
              <a:rPr lang="en-US" sz="2400" dirty="0">
                <a:latin typeface="Times New Roman" panose="02020603050405020304" pitchFamily="18" charset="0"/>
                <a:cs typeface="Times New Roman" panose="02020603050405020304" pitchFamily="18" charset="0"/>
              </a:rPr>
              <a:t>). </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A bit, called the </a:t>
            </a:r>
            <a:r>
              <a:rPr lang="en-US" sz="2400" b="1" dirty="0">
                <a:solidFill>
                  <a:schemeClr val="accent2">
                    <a:lumMod val="50000"/>
                  </a:schemeClr>
                </a:solidFill>
                <a:latin typeface="Times New Roman" panose="02020603050405020304" pitchFamily="18" charset="0"/>
                <a:cs typeface="Times New Roman" panose="02020603050405020304" pitchFamily="18" charset="0"/>
              </a:rPr>
              <a:t>mode bit</a:t>
            </a:r>
            <a:r>
              <a:rPr lang="en-US" sz="2400" dirty="0">
                <a:latin typeface="Times New Roman" panose="02020603050405020304" pitchFamily="18" charset="0"/>
                <a:cs typeface="Times New Roman" panose="02020603050405020304" pitchFamily="18" charset="0"/>
              </a:rPr>
              <a:t>, is added to the hardware of the computer to indicate the current mode: </a:t>
            </a:r>
            <a:r>
              <a:rPr lang="en-US" sz="2400" b="1" dirty="0">
                <a:latin typeface="Times New Roman" panose="02020603050405020304" pitchFamily="18" charset="0"/>
                <a:cs typeface="Times New Roman" panose="02020603050405020304" pitchFamily="18" charset="0"/>
              </a:rPr>
              <a:t>kernel</a:t>
            </a:r>
            <a:r>
              <a:rPr lang="en-US" sz="2400" dirty="0">
                <a:latin typeface="Times New Roman" panose="02020603050405020304" pitchFamily="18" charset="0"/>
                <a:cs typeface="Times New Roman" panose="02020603050405020304" pitchFamily="18" charset="0"/>
              </a:rPr>
              <a:t> (</a:t>
            </a:r>
            <a:r>
              <a:rPr lang="en-US" sz="2400" b="1" dirty="0">
                <a:solidFill>
                  <a:schemeClr val="accent2">
                    <a:lumMod val="50000"/>
                  </a:schemeClr>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user</a:t>
            </a:r>
            <a:r>
              <a:rPr lang="en-US" sz="2400" dirty="0">
                <a:latin typeface="Times New Roman" panose="02020603050405020304" pitchFamily="18" charset="0"/>
                <a:cs typeface="Times New Roman" panose="02020603050405020304" pitchFamily="18" charset="0"/>
              </a:rPr>
              <a:t> (</a:t>
            </a:r>
            <a:r>
              <a:rPr lang="en-US" sz="2400" b="1" dirty="0">
                <a:solidFill>
                  <a:schemeClr val="accent2">
                    <a:lumMod val="50000"/>
                  </a:schemeClr>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With the mode bit, we can distinguish between a task that is executed on behalf of the operating system and one that is executed on behalf of the user. </a:t>
            </a:r>
          </a:p>
        </p:txBody>
      </p:sp>
      <p:sp>
        <p:nvSpPr>
          <p:cNvPr id="4" name="TextBox 3">
            <a:extLst>
              <a:ext uri="{FF2B5EF4-FFF2-40B4-BE49-F238E27FC236}">
                <a16:creationId xmlns:a16="http://schemas.microsoft.com/office/drawing/2014/main" id="{3FB0CC99-6FC9-4B33-95B0-C48EC7D407A2}"/>
              </a:ext>
            </a:extLst>
          </p:cNvPr>
          <p:cNvSpPr txBox="1"/>
          <p:nvPr/>
        </p:nvSpPr>
        <p:spPr>
          <a:xfrm>
            <a:off x="584013" y="2544419"/>
            <a:ext cx="8334699" cy="369332"/>
          </a:xfrm>
          <a:prstGeom prst="rect">
            <a:avLst/>
          </a:prstGeom>
          <a:solidFill>
            <a:schemeClr val="bg1"/>
          </a:solidFill>
          <a:ln w="28575">
            <a:noFill/>
          </a:ln>
        </p:spPr>
        <p:txBody>
          <a:bodyPr wrap="square" rtlCol="0">
            <a:spAutoFit/>
          </a:bodyPr>
          <a:lstStyle/>
          <a:p>
            <a:pPr lvl="0">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8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54167E-6 3.33333E-6 L 0.71967 -0.00996 " pathEditMode="relative" rAng="0" ptsTypes="AA">
                                      <p:cBhvr>
                                        <p:cTn id="6" dur="2000" fill="hold"/>
                                        <p:tgtEl>
                                          <p:spTgt spid="4"/>
                                        </p:tgtEl>
                                        <p:attrNameLst>
                                          <p:attrName>ppt_x</p:attrName>
                                          <p:attrName>ppt_y</p:attrName>
                                        </p:attrNameLst>
                                      </p:cBhvr>
                                      <p:rCtr x="35977" y="-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E088D3-7A05-47C6-8A3B-B3A104D45AB6}"/>
              </a:ext>
            </a:extLst>
          </p:cNvPr>
          <p:cNvSpPr txBox="1"/>
          <p:nvPr/>
        </p:nvSpPr>
        <p:spPr>
          <a:xfrm>
            <a:off x="1091915" y="1939635"/>
            <a:ext cx="8949127" cy="1200329"/>
          </a:xfrm>
          <a:prstGeom prst="rect">
            <a:avLst/>
          </a:prstGeom>
          <a:solidFill>
            <a:schemeClr val="accent1">
              <a:lumMod val="20000"/>
              <a:lumOff val="80000"/>
            </a:schemeClr>
          </a:solidFill>
          <a:ln w="28575">
            <a:solidFill>
              <a:srgbClr val="002060"/>
            </a:solidFill>
          </a:ln>
        </p:spPr>
        <p:txBody>
          <a:bodyPr wrap="square" rtlCol="0">
            <a:spAutoFit/>
          </a:bodyPr>
          <a:lstStyle/>
          <a:p>
            <a:r>
              <a:rPr lang="en-US" b="1" dirty="0">
                <a:solidFill>
                  <a:srgbClr val="0070C0"/>
                </a:solidFill>
              </a:rPr>
              <a:t>Kernel</a:t>
            </a:r>
          </a:p>
          <a:p>
            <a:pPr algn="ctr"/>
            <a:endParaRPr lang="en-US" b="1" dirty="0">
              <a:solidFill>
                <a:srgbClr val="0070C0"/>
              </a:solidFill>
            </a:endParaRPr>
          </a:p>
          <a:p>
            <a:pPr algn="ctr"/>
            <a:endParaRPr lang="en-US" b="1" dirty="0">
              <a:solidFill>
                <a:srgbClr val="0070C0"/>
              </a:solidFill>
            </a:endParaRPr>
          </a:p>
          <a:p>
            <a:pPr algn="ctr"/>
            <a:endParaRPr lang="en-US" b="1" dirty="0">
              <a:solidFill>
                <a:srgbClr val="0070C0"/>
              </a:solidFill>
            </a:endParaRPr>
          </a:p>
        </p:txBody>
      </p:sp>
      <p:sp>
        <p:nvSpPr>
          <p:cNvPr id="6" name="TextBox 5">
            <a:extLst>
              <a:ext uri="{FF2B5EF4-FFF2-40B4-BE49-F238E27FC236}">
                <a16:creationId xmlns:a16="http://schemas.microsoft.com/office/drawing/2014/main" id="{5C8A6957-7460-4F5C-9307-D0874A58CF1F}"/>
              </a:ext>
            </a:extLst>
          </p:cNvPr>
          <p:cNvSpPr txBox="1"/>
          <p:nvPr/>
        </p:nvSpPr>
        <p:spPr>
          <a:xfrm>
            <a:off x="1091915" y="581644"/>
            <a:ext cx="8949127" cy="1200329"/>
          </a:xfrm>
          <a:prstGeom prst="rect">
            <a:avLst/>
          </a:prstGeom>
          <a:solidFill>
            <a:schemeClr val="bg1">
              <a:lumMod val="85000"/>
            </a:schemeClr>
          </a:solidFill>
          <a:ln w="28575">
            <a:solidFill>
              <a:schemeClr val="accent2">
                <a:lumMod val="50000"/>
              </a:schemeClr>
            </a:solidFill>
          </a:ln>
        </p:spPr>
        <p:txBody>
          <a:bodyPr wrap="square" rtlCol="0">
            <a:spAutoFit/>
          </a:bodyPr>
          <a:lstStyle/>
          <a:p>
            <a:r>
              <a:rPr lang="en-US" b="1" dirty="0">
                <a:solidFill>
                  <a:srgbClr val="00B050"/>
                </a:solidFill>
              </a:rPr>
              <a:t>User process</a:t>
            </a:r>
          </a:p>
          <a:p>
            <a:endParaRPr lang="en-US" b="1" dirty="0">
              <a:solidFill>
                <a:srgbClr val="00B050"/>
              </a:solidFill>
            </a:endParaRPr>
          </a:p>
          <a:p>
            <a:pPr algn="ctr"/>
            <a:endParaRPr lang="en-US" b="1" dirty="0">
              <a:solidFill>
                <a:srgbClr val="00B050"/>
              </a:solidFill>
            </a:endParaRPr>
          </a:p>
          <a:p>
            <a:pPr algn="ctr"/>
            <a:endParaRPr lang="en-US" b="1" dirty="0">
              <a:solidFill>
                <a:srgbClr val="00B050"/>
              </a:solidFill>
            </a:endParaRPr>
          </a:p>
        </p:txBody>
      </p:sp>
      <p:sp>
        <p:nvSpPr>
          <p:cNvPr id="7" name="Rectangle 6">
            <a:extLst>
              <a:ext uri="{FF2B5EF4-FFF2-40B4-BE49-F238E27FC236}">
                <a16:creationId xmlns:a16="http://schemas.microsoft.com/office/drawing/2014/main" id="{8BCE38D6-6D52-46CB-98F6-A22FB4586451}"/>
              </a:ext>
            </a:extLst>
          </p:cNvPr>
          <p:cNvSpPr/>
          <p:nvPr/>
        </p:nvSpPr>
        <p:spPr>
          <a:xfrm>
            <a:off x="627749" y="412407"/>
            <a:ext cx="9897973" cy="2889032"/>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79E8D70-205C-4F57-BEDF-F5E4D3C26751}"/>
              </a:ext>
            </a:extLst>
          </p:cNvPr>
          <p:cNvCxnSpPr>
            <a:stCxn id="7" idx="1"/>
            <a:endCxn id="7" idx="3"/>
          </p:cNvCxnSpPr>
          <p:nvPr/>
        </p:nvCxnSpPr>
        <p:spPr>
          <a:xfrm>
            <a:off x="627749" y="1856923"/>
            <a:ext cx="9897973" cy="0"/>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18B5E8-36CB-4F2E-ACD9-F892BB8399F4}"/>
              </a:ext>
            </a:extLst>
          </p:cNvPr>
          <p:cNvSpPr txBox="1"/>
          <p:nvPr/>
        </p:nvSpPr>
        <p:spPr>
          <a:xfrm>
            <a:off x="1181855" y="1046898"/>
            <a:ext cx="2423265" cy="369332"/>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6">
                    <a:lumMod val="50000"/>
                  </a:schemeClr>
                </a:solidFill>
              </a:rPr>
              <a:t>User process </a:t>
            </a:r>
            <a:r>
              <a:rPr lang="en-US" b="1" dirty="0">
                <a:solidFill>
                  <a:schemeClr val="accent2">
                    <a:lumMod val="50000"/>
                  </a:schemeClr>
                </a:solidFill>
              </a:rPr>
              <a:t>executing</a:t>
            </a:r>
          </a:p>
        </p:txBody>
      </p:sp>
      <p:sp>
        <p:nvSpPr>
          <p:cNvPr id="10" name="TextBox 9">
            <a:extLst>
              <a:ext uri="{FF2B5EF4-FFF2-40B4-BE49-F238E27FC236}">
                <a16:creationId xmlns:a16="http://schemas.microsoft.com/office/drawing/2014/main" id="{F35277F2-A985-4DA8-B062-AAF3778B6A7C}"/>
              </a:ext>
            </a:extLst>
          </p:cNvPr>
          <p:cNvSpPr txBox="1"/>
          <p:nvPr/>
        </p:nvSpPr>
        <p:spPr>
          <a:xfrm>
            <a:off x="4062465" y="1061888"/>
            <a:ext cx="2063931" cy="369332"/>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6">
                    <a:lumMod val="50000"/>
                  </a:schemeClr>
                </a:solidFill>
              </a:rPr>
              <a:t>Calls</a:t>
            </a:r>
            <a:r>
              <a:rPr lang="en-US" b="1" dirty="0">
                <a:solidFill>
                  <a:schemeClr val="accent2">
                    <a:lumMod val="50000"/>
                  </a:schemeClr>
                </a:solidFill>
              </a:rPr>
              <a:t> system call</a:t>
            </a:r>
          </a:p>
        </p:txBody>
      </p:sp>
      <p:sp>
        <p:nvSpPr>
          <p:cNvPr id="11" name="TextBox 10">
            <a:extLst>
              <a:ext uri="{FF2B5EF4-FFF2-40B4-BE49-F238E27FC236}">
                <a16:creationId xmlns:a16="http://schemas.microsoft.com/office/drawing/2014/main" id="{4911332C-7C47-4DB4-AFB3-7A5E698E2947}"/>
              </a:ext>
            </a:extLst>
          </p:cNvPr>
          <p:cNvSpPr txBox="1"/>
          <p:nvPr/>
        </p:nvSpPr>
        <p:spPr>
          <a:xfrm>
            <a:off x="7057999" y="1067203"/>
            <a:ext cx="2435760" cy="369332"/>
          </a:xfrm>
          <a:prstGeom prst="rect">
            <a:avLst/>
          </a:prstGeom>
          <a:noFill/>
          <a:ln w="28575">
            <a:solidFill>
              <a:schemeClr val="accent2">
                <a:lumMod val="50000"/>
              </a:schemeClr>
            </a:solidFill>
          </a:ln>
        </p:spPr>
        <p:txBody>
          <a:bodyPr wrap="square" rtlCol="0">
            <a:spAutoFit/>
          </a:bodyPr>
          <a:lstStyle/>
          <a:p>
            <a:pPr algn="ctr"/>
            <a:r>
              <a:rPr lang="en-US" b="1" dirty="0">
                <a:solidFill>
                  <a:srgbClr val="C00000"/>
                </a:solidFill>
              </a:rPr>
              <a:t>Return</a:t>
            </a:r>
            <a:r>
              <a:rPr lang="en-US" b="1" dirty="0">
                <a:solidFill>
                  <a:schemeClr val="accent2">
                    <a:lumMod val="50000"/>
                  </a:schemeClr>
                </a:solidFill>
              </a:rPr>
              <a:t> from system call</a:t>
            </a:r>
          </a:p>
        </p:txBody>
      </p:sp>
      <p:sp>
        <p:nvSpPr>
          <p:cNvPr id="12" name="TextBox 11">
            <a:extLst>
              <a:ext uri="{FF2B5EF4-FFF2-40B4-BE49-F238E27FC236}">
                <a16:creationId xmlns:a16="http://schemas.microsoft.com/office/drawing/2014/main" id="{0311D234-AB44-49A2-9F1C-58DF511FBAAC}"/>
              </a:ext>
            </a:extLst>
          </p:cNvPr>
          <p:cNvSpPr txBox="1"/>
          <p:nvPr/>
        </p:nvSpPr>
        <p:spPr>
          <a:xfrm>
            <a:off x="6199135" y="2580158"/>
            <a:ext cx="2063931" cy="369332"/>
          </a:xfrm>
          <a:prstGeom prst="rect">
            <a:avLst/>
          </a:prstGeom>
          <a:noFill/>
          <a:ln w="28575">
            <a:solidFill>
              <a:srgbClr val="002060"/>
            </a:solidFill>
          </a:ln>
        </p:spPr>
        <p:txBody>
          <a:bodyPr wrap="square" rtlCol="0">
            <a:spAutoFit/>
          </a:bodyPr>
          <a:lstStyle/>
          <a:p>
            <a:pPr algn="ctr"/>
            <a:r>
              <a:rPr lang="en-US" b="1" dirty="0">
                <a:solidFill>
                  <a:srgbClr val="002060"/>
                </a:solidFill>
              </a:rPr>
              <a:t>Execute </a:t>
            </a:r>
            <a:r>
              <a:rPr lang="en-US" b="1" dirty="0">
                <a:solidFill>
                  <a:schemeClr val="accent2">
                    <a:lumMod val="50000"/>
                  </a:schemeClr>
                </a:solidFill>
              </a:rPr>
              <a:t>system call</a:t>
            </a:r>
          </a:p>
        </p:txBody>
      </p:sp>
      <p:cxnSp>
        <p:nvCxnSpPr>
          <p:cNvPr id="13" name="Straight Arrow Connector 12">
            <a:extLst>
              <a:ext uri="{FF2B5EF4-FFF2-40B4-BE49-F238E27FC236}">
                <a16:creationId xmlns:a16="http://schemas.microsoft.com/office/drawing/2014/main" id="{BE230928-01EB-4BFD-9D5B-A7165009A4AD}"/>
              </a:ext>
            </a:extLst>
          </p:cNvPr>
          <p:cNvCxnSpPr>
            <a:cxnSpLocks/>
          </p:cNvCxnSpPr>
          <p:nvPr/>
        </p:nvCxnSpPr>
        <p:spPr>
          <a:xfrm>
            <a:off x="3621909" y="1242555"/>
            <a:ext cx="4405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71842C-0B8E-4691-954F-D4E23AB1288F}"/>
              </a:ext>
            </a:extLst>
          </p:cNvPr>
          <p:cNvCxnSpPr>
            <a:cxnSpLocks/>
          </p:cNvCxnSpPr>
          <p:nvPr/>
        </p:nvCxnSpPr>
        <p:spPr>
          <a:xfrm>
            <a:off x="5458203" y="1431220"/>
            <a:ext cx="740932" cy="11489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75FC4E-5CFC-4BCD-92A9-510F713DE63D}"/>
              </a:ext>
            </a:extLst>
          </p:cNvPr>
          <p:cNvCxnSpPr>
            <a:cxnSpLocks/>
          </p:cNvCxnSpPr>
          <p:nvPr/>
        </p:nvCxnSpPr>
        <p:spPr>
          <a:xfrm flipV="1">
            <a:off x="8263066" y="1416230"/>
            <a:ext cx="740932" cy="11492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0690EA9-E3B4-4F63-AE0F-AA5ED6950800}"/>
              </a:ext>
            </a:extLst>
          </p:cNvPr>
          <p:cNvSpPr txBox="1"/>
          <p:nvPr/>
        </p:nvSpPr>
        <p:spPr>
          <a:xfrm>
            <a:off x="10416418" y="842819"/>
            <a:ext cx="1645741" cy="646331"/>
          </a:xfrm>
          <a:prstGeom prst="rect">
            <a:avLst/>
          </a:prstGeom>
          <a:noFill/>
          <a:ln w="28575">
            <a:noFill/>
          </a:ln>
        </p:spPr>
        <p:txBody>
          <a:bodyPr wrap="square" rtlCol="0">
            <a:spAutoFit/>
          </a:bodyPr>
          <a:lstStyle/>
          <a:p>
            <a:pPr algn="ctr"/>
            <a:r>
              <a:rPr lang="en-US" b="1" dirty="0"/>
              <a:t>User mode</a:t>
            </a:r>
          </a:p>
          <a:p>
            <a:pPr algn="ctr"/>
            <a:r>
              <a:rPr lang="en-US" b="1" dirty="0"/>
              <a:t>(Mode bit = 1)</a:t>
            </a:r>
          </a:p>
        </p:txBody>
      </p:sp>
      <p:sp>
        <p:nvSpPr>
          <p:cNvPr id="21" name="TextBox 20">
            <a:extLst>
              <a:ext uri="{FF2B5EF4-FFF2-40B4-BE49-F238E27FC236}">
                <a16:creationId xmlns:a16="http://schemas.microsoft.com/office/drawing/2014/main" id="{FC242EFB-7B5D-41F0-BCEA-C0C86C092292}"/>
              </a:ext>
            </a:extLst>
          </p:cNvPr>
          <p:cNvSpPr txBox="1"/>
          <p:nvPr/>
        </p:nvSpPr>
        <p:spPr>
          <a:xfrm>
            <a:off x="10484870" y="2539799"/>
            <a:ext cx="1608906" cy="646331"/>
          </a:xfrm>
          <a:prstGeom prst="rect">
            <a:avLst/>
          </a:prstGeom>
          <a:noFill/>
          <a:ln w="28575">
            <a:noFill/>
          </a:ln>
        </p:spPr>
        <p:txBody>
          <a:bodyPr wrap="square" rtlCol="0">
            <a:spAutoFit/>
          </a:bodyPr>
          <a:lstStyle/>
          <a:p>
            <a:pPr algn="ctr"/>
            <a:r>
              <a:rPr lang="en-US" b="1" dirty="0"/>
              <a:t>Kernel mode</a:t>
            </a:r>
          </a:p>
          <a:p>
            <a:pPr algn="ctr"/>
            <a:r>
              <a:rPr lang="en-US" b="1" dirty="0"/>
              <a:t>(Mode bit = 0)</a:t>
            </a:r>
          </a:p>
        </p:txBody>
      </p:sp>
      <p:sp>
        <p:nvSpPr>
          <p:cNvPr id="22" name="TextBox 21">
            <a:extLst>
              <a:ext uri="{FF2B5EF4-FFF2-40B4-BE49-F238E27FC236}">
                <a16:creationId xmlns:a16="http://schemas.microsoft.com/office/drawing/2014/main" id="{43032F08-D3D7-4C27-B596-EF977D8570CC}"/>
              </a:ext>
            </a:extLst>
          </p:cNvPr>
          <p:cNvSpPr txBox="1"/>
          <p:nvPr/>
        </p:nvSpPr>
        <p:spPr>
          <a:xfrm>
            <a:off x="4135204" y="2004500"/>
            <a:ext cx="1693465" cy="646331"/>
          </a:xfrm>
          <a:prstGeom prst="rect">
            <a:avLst/>
          </a:prstGeom>
          <a:noFill/>
          <a:ln w="28575">
            <a:noFill/>
          </a:ln>
        </p:spPr>
        <p:txBody>
          <a:bodyPr wrap="square" rtlCol="0">
            <a:spAutoFit/>
          </a:bodyPr>
          <a:lstStyle/>
          <a:p>
            <a:pPr algn="ctr"/>
            <a:r>
              <a:rPr lang="en-US" b="1" dirty="0"/>
              <a:t>trap</a:t>
            </a:r>
          </a:p>
          <a:p>
            <a:pPr algn="ctr"/>
            <a:r>
              <a:rPr lang="en-US" b="1" dirty="0"/>
              <a:t>mode bit = 0</a:t>
            </a:r>
          </a:p>
        </p:txBody>
      </p:sp>
      <p:sp>
        <p:nvSpPr>
          <p:cNvPr id="23" name="TextBox 22">
            <a:extLst>
              <a:ext uri="{FF2B5EF4-FFF2-40B4-BE49-F238E27FC236}">
                <a16:creationId xmlns:a16="http://schemas.microsoft.com/office/drawing/2014/main" id="{AFDB7575-72CD-4F23-85F5-5958E959CF60}"/>
              </a:ext>
            </a:extLst>
          </p:cNvPr>
          <p:cNvSpPr txBox="1"/>
          <p:nvPr/>
        </p:nvSpPr>
        <p:spPr>
          <a:xfrm>
            <a:off x="8546966" y="2082866"/>
            <a:ext cx="1494076" cy="646331"/>
          </a:xfrm>
          <a:prstGeom prst="rect">
            <a:avLst/>
          </a:prstGeom>
          <a:noFill/>
          <a:ln w="28575">
            <a:noFill/>
          </a:ln>
        </p:spPr>
        <p:txBody>
          <a:bodyPr wrap="square" rtlCol="0">
            <a:spAutoFit/>
          </a:bodyPr>
          <a:lstStyle/>
          <a:p>
            <a:pPr algn="ctr"/>
            <a:r>
              <a:rPr lang="en-US" b="1" dirty="0"/>
              <a:t>return mode bit = 1</a:t>
            </a:r>
          </a:p>
        </p:txBody>
      </p:sp>
      <p:sp>
        <p:nvSpPr>
          <p:cNvPr id="26" name="Content Placeholder 2">
            <a:extLst>
              <a:ext uri="{FF2B5EF4-FFF2-40B4-BE49-F238E27FC236}">
                <a16:creationId xmlns:a16="http://schemas.microsoft.com/office/drawing/2014/main" id="{5EF36317-5179-4226-8C4C-6D004D02B8BC}"/>
              </a:ext>
            </a:extLst>
          </p:cNvPr>
          <p:cNvSpPr>
            <a:spLocks noGrp="1"/>
          </p:cNvSpPr>
          <p:nvPr>
            <p:ph idx="1"/>
          </p:nvPr>
        </p:nvSpPr>
        <p:spPr>
          <a:xfrm>
            <a:off x="487448" y="3581357"/>
            <a:ext cx="11423374" cy="1113958"/>
          </a:xfrm>
        </p:spPr>
        <p:txBody>
          <a:bodyPr>
            <a:normAutofit/>
          </a:bodyPr>
          <a:lstStyle/>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At system boot time, the hardware starts in kernel mode. The O.S. is then loaded and starts user applications in user mode. </a:t>
            </a:r>
          </a:p>
        </p:txBody>
      </p:sp>
      <p:sp>
        <p:nvSpPr>
          <p:cNvPr id="27" name="Content Placeholder 2">
            <a:extLst>
              <a:ext uri="{FF2B5EF4-FFF2-40B4-BE49-F238E27FC236}">
                <a16:creationId xmlns:a16="http://schemas.microsoft.com/office/drawing/2014/main" id="{12D28888-81A7-4B6E-82A8-40500E5272E7}"/>
              </a:ext>
            </a:extLst>
          </p:cNvPr>
          <p:cNvSpPr txBox="1">
            <a:spLocks/>
          </p:cNvSpPr>
          <p:nvPr/>
        </p:nvSpPr>
        <p:spPr>
          <a:xfrm>
            <a:off x="487448" y="4599242"/>
            <a:ext cx="11423374" cy="1083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Whenever a trap or interrupt occurs, the hardware switches from </a:t>
            </a:r>
            <a:r>
              <a:rPr lang="en-US" sz="2000" b="1" dirty="0">
                <a:latin typeface="Times New Roman" panose="02020603050405020304" pitchFamily="18" charset="0"/>
                <a:cs typeface="Times New Roman" panose="02020603050405020304" pitchFamily="18" charset="0"/>
              </a:rPr>
              <a:t>user mode to kernel mode  </a:t>
            </a:r>
            <a:r>
              <a:rPr lang="en-US" sz="2000" dirty="0">
                <a:latin typeface="Times New Roman" panose="02020603050405020304" pitchFamily="18" charset="0"/>
                <a:cs typeface="Times New Roman" panose="02020603050405020304" pitchFamily="18" charset="0"/>
              </a:rPr>
              <a:t>(that is, </a:t>
            </a:r>
            <a:r>
              <a:rPr lang="en-US" sz="2000" b="1" i="1" dirty="0">
                <a:latin typeface="Times New Roman" panose="02020603050405020304" pitchFamily="18" charset="0"/>
                <a:cs typeface="Times New Roman" panose="02020603050405020304" pitchFamily="18" charset="0"/>
              </a:rPr>
              <a:t>changes the state of the mode bit to 0</a:t>
            </a:r>
            <a:r>
              <a:rPr lang="en-US" sz="2000" dirty="0">
                <a:latin typeface="Times New Roman" panose="02020603050405020304" pitchFamily="18" charset="0"/>
                <a:cs typeface="Times New Roman" panose="02020603050405020304" pitchFamily="18" charset="0"/>
              </a:rPr>
              <a:t>). </a:t>
            </a:r>
          </a:p>
        </p:txBody>
      </p:sp>
      <p:sp>
        <p:nvSpPr>
          <p:cNvPr id="28" name="Content Placeholder 2">
            <a:extLst>
              <a:ext uri="{FF2B5EF4-FFF2-40B4-BE49-F238E27FC236}">
                <a16:creationId xmlns:a16="http://schemas.microsoft.com/office/drawing/2014/main" id="{79991A1F-E656-45CE-A9C7-D855A3CA0057}"/>
              </a:ext>
            </a:extLst>
          </p:cNvPr>
          <p:cNvSpPr txBox="1">
            <a:spLocks/>
          </p:cNvSpPr>
          <p:nvPr/>
        </p:nvSpPr>
        <p:spPr>
          <a:xfrm>
            <a:off x="414709" y="5713200"/>
            <a:ext cx="11423374" cy="987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Whenever the operating system gains control of the computer, it is in kernel mode. The system always switches to user mode (by setting the mode bit to 1) before passing control to a user program.</a:t>
            </a:r>
          </a:p>
        </p:txBody>
      </p:sp>
    </p:spTree>
    <p:extLst>
      <p:ext uri="{BB962C8B-B14F-4D97-AF65-F5344CB8AC3E}">
        <p14:creationId xmlns:p14="http://schemas.microsoft.com/office/powerpoint/2010/main" val="223684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20" grpId="0"/>
      <p:bldP spid="21" grpId="0"/>
      <p:bldP spid="22" grpId="0"/>
      <p:bldP spid="23" grpId="0"/>
      <p:bldP spid="26" grpId="0" build="p"/>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E8FC61-FBD0-4186-B87B-32D35564043B}"/>
              </a:ext>
            </a:extLst>
          </p:cNvPr>
          <p:cNvSpPr>
            <a:spLocks noGrp="1"/>
          </p:cNvSpPr>
          <p:nvPr>
            <p:ph type="title"/>
          </p:nvPr>
        </p:nvSpPr>
        <p:spPr>
          <a:xfrm>
            <a:off x="838200" y="-3968"/>
            <a:ext cx="10515600" cy="812352"/>
          </a:xfrm>
        </p:spPr>
        <p:txBody>
          <a:bodyPr>
            <a:normAutofit/>
          </a:bodyPr>
          <a:lstStyle/>
          <a:p>
            <a:r>
              <a:rPr lang="en-US" sz="2400" dirty="0">
                <a:latin typeface="Times New Roman" panose="02020603050405020304" pitchFamily="18" charset="0"/>
                <a:cs typeface="Times New Roman" panose="02020603050405020304" pitchFamily="18" charset="0"/>
              </a:rPr>
              <a:t>A computer system can be divided roughly into four components:</a:t>
            </a:r>
          </a:p>
        </p:txBody>
      </p:sp>
      <p:sp>
        <p:nvSpPr>
          <p:cNvPr id="11" name="Content Placeholder 10">
            <a:extLst>
              <a:ext uri="{FF2B5EF4-FFF2-40B4-BE49-F238E27FC236}">
                <a16:creationId xmlns:a16="http://schemas.microsoft.com/office/drawing/2014/main" id="{1292FA85-51D4-4197-97B9-D4D240A55E63}"/>
              </a:ext>
            </a:extLst>
          </p:cNvPr>
          <p:cNvSpPr>
            <a:spLocks noGrp="1"/>
          </p:cNvSpPr>
          <p:nvPr>
            <p:ph sz="half" idx="1"/>
          </p:nvPr>
        </p:nvSpPr>
        <p:spPr>
          <a:xfrm>
            <a:off x="838200" y="1070251"/>
            <a:ext cx="5181600" cy="2175669"/>
          </a:xfrm>
        </p:spPr>
        <p:txBody>
          <a:bodyPr>
            <a:normAutofit/>
          </a:bodyPr>
          <a:lstStyle/>
          <a:p>
            <a:r>
              <a:rPr lang="en-US" sz="2400" dirty="0">
                <a:latin typeface="Times New Roman" panose="02020603050405020304" pitchFamily="18" charset="0"/>
                <a:cs typeface="Times New Roman" panose="02020603050405020304" pitchFamily="18" charset="0"/>
              </a:rPr>
              <a:t>the hardware, </a:t>
            </a:r>
          </a:p>
          <a:p>
            <a:r>
              <a:rPr lang="en-US" sz="2400" dirty="0">
                <a:latin typeface="Times New Roman" panose="02020603050405020304" pitchFamily="18" charset="0"/>
                <a:cs typeface="Times New Roman" panose="02020603050405020304" pitchFamily="18" charset="0"/>
              </a:rPr>
              <a:t>the operating system, </a:t>
            </a:r>
          </a:p>
          <a:p>
            <a:r>
              <a:rPr lang="en-US" sz="2400" dirty="0">
                <a:latin typeface="Times New Roman" panose="02020603050405020304" pitchFamily="18" charset="0"/>
                <a:cs typeface="Times New Roman" panose="02020603050405020304" pitchFamily="18" charset="0"/>
              </a:rPr>
              <a:t>the application programs, and </a:t>
            </a:r>
          </a:p>
          <a:p>
            <a:r>
              <a:rPr lang="en-US" sz="2400" dirty="0">
                <a:latin typeface="Times New Roman" panose="02020603050405020304" pitchFamily="18" charset="0"/>
                <a:cs typeface="Times New Roman" panose="02020603050405020304" pitchFamily="18" charset="0"/>
              </a:rPr>
              <a:t>a user.</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863839" y="3513909"/>
            <a:ext cx="2063931" cy="369332"/>
          </a:xfrm>
          <a:prstGeom prst="rect">
            <a:avLst/>
          </a:prstGeom>
          <a:noFill/>
          <a:ln w="28575">
            <a:solidFill>
              <a:srgbClr val="002060"/>
            </a:solidFill>
          </a:ln>
        </p:spPr>
        <p:txBody>
          <a:bodyPr wrap="square" rtlCol="0">
            <a:spAutoFit/>
          </a:bodyPr>
          <a:lstStyle/>
          <a:p>
            <a:pPr algn="ctr"/>
            <a:r>
              <a:rPr lang="en-US" b="1" dirty="0">
                <a:solidFill>
                  <a:srgbClr val="0070C0"/>
                </a:solidFill>
              </a:rPr>
              <a:t>Operating System</a:t>
            </a:r>
          </a:p>
        </p:txBody>
      </p:sp>
      <p:sp>
        <p:nvSpPr>
          <p:cNvPr id="6" name="TextBox 5"/>
          <p:cNvSpPr txBox="1"/>
          <p:nvPr/>
        </p:nvSpPr>
        <p:spPr>
          <a:xfrm>
            <a:off x="7863839" y="4162697"/>
            <a:ext cx="2063931" cy="369332"/>
          </a:xfrm>
          <a:prstGeom prst="rect">
            <a:avLst/>
          </a:prstGeom>
          <a:noFill/>
          <a:ln w="28575">
            <a:solidFill>
              <a:schemeClr val="accent2">
                <a:lumMod val="50000"/>
              </a:schemeClr>
            </a:solidFill>
          </a:ln>
        </p:spPr>
        <p:txBody>
          <a:bodyPr wrap="square" rtlCol="0">
            <a:spAutoFit/>
          </a:bodyPr>
          <a:lstStyle/>
          <a:p>
            <a:pPr algn="ctr"/>
            <a:r>
              <a:rPr lang="en-US" b="1" dirty="0">
                <a:solidFill>
                  <a:srgbClr val="C00000"/>
                </a:solidFill>
              </a:rPr>
              <a:t>Hardware</a:t>
            </a:r>
          </a:p>
        </p:txBody>
      </p:sp>
      <p:sp>
        <p:nvSpPr>
          <p:cNvPr id="7" name="TextBox 6"/>
          <p:cNvSpPr txBox="1"/>
          <p:nvPr/>
        </p:nvSpPr>
        <p:spPr>
          <a:xfrm>
            <a:off x="6923312" y="4811485"/>
            <a:ext cx="940527" cy="369332"/>
          </a:xfrm>
          <a:prstGeom prst="rect">
            <a:avLst/>
          </a:prstGeom>
          <a:noFill/>
          <a:ln w="28575">
            <a:solidFill>
              <a:schemeClr val="accent2">
                <a:lumMod val="50000"/>
              </a:schemeClr>
            </a:solidFill>
          </a:ln>
        </p:spPr>
        <p:txBody>
          <a:bodyPr wrap="square" rtlCol="0">
            <a:spAutoFit/>
          </a:bodyPr>
          <a:lstStyle/>
          <a:p>
            <a:pPr algn="ctr"/>
            <a:r>
              <a:rPr lang="en-US" b="1" dirty="0">
                <a:solidFill>
                  <a:srgbClr val="C00000"/>
                </a:solidFill>
              </a:rPr>
              <a:t>CPU</a:t>
            </a:r>
          </a:p>
        </p:txBody>
      </p:sp>
      <p:sp>
        <p:nvSpPr>
          <p:cNvPr id="8" name="TextBox 7"/>
          <p:cNvSpPr txBox="1"/>
          <p:nvPr/>
        </p:nvSpPr>
        <p:spPr>
          <a:xfrm>
            <a:off x="8347161" y="5044438"/>
            <a:ext cx="1084220" cy="369332"/>
          </a:xfrm>
          <a:prstGeom prst="rect">
            <a:avLst/>
          </a:prstGeom>
          <a:noFill/>
          <a:ln w="28575">
            <a:solidFill>
              <a:schemeClr val="accent2">
                <a:lumMod val="50000"/>
              </a:schemeClr>
            </a:solidFill>
          </a:ln>
        </p:spPr>
        <p:txBody>
          <a:bodyPr wrap="square" rtlCol="0">
            <a:spAutoFit/>
          </a:bodyPr>
          <a:lstStyle/>
          <a:p>
            <a:pPr algn="ctr"/>
            <a:r>
              <a:rPr lang="en-US" b="1" dirty="0">
                <a:solidFill>
                  <a:srgbClr val="C00000"/>
                </a:solidFill>
              </a:rPr>
              <a:t>Memory</a:t>
            </a:r>
          </a:p>
        </p:txBody>
      </p:sp>
      <p:sp>
        <p:nvSpPr>
          <p:cNvPr id="9" name="TextBox 8"/>
          <p:cNvSpPr txBox="1"/>
          <p:nvPr/>
        </p:nvSpPr>
        <p:spPr>
          <a:xfrm>
            <a:off x="10071460" y="4811485"/>
            <a:ext cx="1282339" cy="369332"/>
          </a:xfrm>
          <a:prstGeom prst="rect">
            <a:avLst/>
          </a:prstGeom>
          <a:noFill/>
          <a:ln w="28575">
            <a:solidFill>
              <a:schemeClr val="accent2">
                <a:lumMod val="50000"/>
              </a:schemeClr>
            </a:solidFill>
          </a:ln>
        </p:spPr>
        <p:txBody>
          <a:bodyPr wrap="square" rtlCol="0">
            <a:spAutoFit/>
          </a:bodyPr>
          <a:lstStyle/>
          <a:p>
            <a:pPr algn="ctr"/>
            <a:r>
              <a:rPr lang="en-US" b="1" dirty="0">
                <a:solidFill>
                  <a:srgbClr val="C00000"/>
                </a:solidFill>
              </a:rPr>
              <a:t>I/O Devices</a:t>
            </a:r>
          </a:p>
        </p:txBody>
      </p:sp>
      <p:cxnSp>
        <p:nvCxnSpPr>
          <p:cNvPr id="4" name="Straight Arrow Connector 3"/>
          <p:cNvCxnSpPr>
            <a:stCxn id="7" idx="0"/>
          </p:cNvCxnSpPr>
          <p:nvPr/>
        </p:nvCxnSpPr>
        <p:spPr>
          <a:xfrm flipV="1">
            <a:off x="7393576" y="4532029"/>
            <a:ext cx="470263" cy="279456"/>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2"/>
          </p:cNvCxnSpPr>
          <p:nvPr/>
        </p:nvCxnSpPr>
        <p:spPr>
          <a:xfrm flipV="1">
            <a:off x="8884918" y="4532029"/>
            <a:ext cx="10887" cy="497171"/>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9927770" y="4549445"/>
            <a:ext cx="509453" cy="262040"/>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46368" y="2802985"/>
            <a:ext cx="1282339" cy="369332"/>
          </a:xfrm>
          <a:prstGeom prst="rect">
            <a:avLst/>
          </a:prstGeom>
          <a:noFill/>
          <a:ln w="28575">
            <a:solidFill>
              <a:srgbClr val="002060"/>
            </a:solidFill>
          </a:ln>
        </p:spPr>
        <p:txBody>
          <a:bodyPr wrap="square" rtlCol="0">
            <a:spAutoFit/>
          </a:bodyPr>
          <a:lstStyle/>
          <a:p>
            <a:pPr algn="ctr"/>
            <a:r>
              <a:rPr lang="en-US" b="1" dirty="0">
                <a:solidFill>
                  <a:srgbClr val="0070C0"/>
                </a:solidFill>
              </a:rPr>
              <a:t>Compilers</a:t>
            </a:r>
          </a:p>
        </p:txBody>
      </p:sp>
      <p:sp>
        <p:nvSpPr>
          <p:cNvPr id="17" name="TextBox 16"/>
          <p:cNvSpPr txBox="1"/>
          <p:nvPr/>
        </p:nvSpPr>
        <p:spPr>
          <a:xfrm>
            <a:off x="8163194" y="2407695"/>
            <a:ext cx="1282339" cy="646331"/>
          </a:xfrm>
          <a:prstGeom prst="rect">
            <a:avLst/>
          </a:prstGeom>
          <a:noFill/>
          <a:ln w="28575">
            <a:solidFill>
              <a:srgbClr val="002060"/>
            </a:solidFill>
          </a:ln>
        </p:spPr>
        <p:txBody>
          <a:bodyPr wrap="square" rtlCol="0">
            <a:spAutoFit/>
          </a:bodyPr>
          <a:lstStyle/>
          <a:p>
            <a:pPr algn="ctr"/>
            <a:r>
              <a:rPr lang="en-US" b="1" dirty="0">
                <a:solidFill>
                  <a:srgbClr val="0070C0"/>
                </a:solidFill>
              </a:rPr>
              <a:t>Web browsers</a:t>
            </a:r>
          </a:p>
        </p:txBody>
      </p:sp>
      <p:sp>
        <p:nvSpPr>
          <p:cNvPr id="18" name="TextBox 17"/>
          <p:cNvSpPr txBox="1"/>
          <p:nvPr/>
        </p:nvSpPr>
        <p:spPr>
          <a:xfrm>
            <a:off x="9927770" y="2479819"/>
            <a:ext cx="1632855" cy="646331"/>
          </a:xfrm>
          <a:prstGeom prst="rect">
            <a:avLst/>
          </a:prstGeom>
          <a:noFill/>
          <a:ln w="28575">
            <a:solidFill>
              <a:srgbClr val="002060"/>
            </a:solidFill>
          </a:ln>
        </p:spPr>
        <p:txBody>
          <a:bodyPr wrap="square" rtlCol="0">
            <a:spAutoFit/>
          </a:bodyPr>
          <a:lstStyle/>
          <a:p>
            <a:pPr algn="ctr"/>
            <a:r>
              <a:rPr lang="en-US" b="1" dirty="0">
                <a:solidFill>
                  <a:srgbClr val="0070C0"/>
                </a:solidFill>
              </a:rPr>
              <a:t>Development kits, etc…</a:t>
            </a:r>
          </a:p>
        </p:txBody>
      </p:sp>
      <p:cxnSp>
        <p:nvCxnSpPr>
          <p:cNvPr id="24" name="Straight Arrow Connector 23"/>
          <p:cNvCxnSpPr/>
          <p:nvPr/>
        </p:nvCxnSpPr>
        <p:spPr>
          <a:xfrm>
            <a:off x="7628707" y="3217255"/>
            <a:ext cx="235130" cy="30854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785854" y="3028627"/>
            <a:ext cx="10887" cy="49717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927771" y="3143566"/>
            <a:ext cx="509452" cy="38223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 idx="2"/>
            <a:endCxn id="6" idx="0"/>
          </p:cNvCxnSpPr>
          <p:nvPr/>
        </p:nvCxnSpPr>
        <p:spPr>
          <a:xfrm>
            <a:off x="8895805" y="3883241"/>
            <a:ext cx="0" cy="27945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79177" y="5907648"/>
            <a:ext cx="5486400" cy="369332"/>
          </a:xfrm>
          <a:prstGeom prst="rect">
            <a:avLst/>
          </a:prstGeom>
          <a:noFill/>
          <a:ln w="28575">
            <a:noFill/>
          </a:ln>
        </p:spPr>
        <p:txBody>
          <a:bodyPr wrap="square" rtlCol="0">
            <a:spAutoFit/>
          </a:bodyPr>
          <a:lstStyle/>
          <a:p>
            <a:pPr algn="ctr"/>
            <a:r>
              <a:rPr lang="en-US" b="1" dirty="0">
                <a:solidFill>
                  <a:srgbClr val="7030A0"/>
                </a:solidFill>
              </a:rPr>
              <a:t>Abstract view of the components of a computer system</a:t>
            </a:r>
          </a:p>
        </p:txBody>
      </p:sp>
      <p:sp>
        <p:nvSpPr>
          <p:cNvPr id="20" name="Rectangle 19">
            <a:extLst>
              <a:ext uri="{FF2B5EF4-FFF2-40B4-BE49-F238E27FC236}">
                <a16:creationId xmlns:a16="http://schemas.microsoft.com/office/drawing/2014/main" id="{FA91C051-9CC6-4594-A171-EF700A59CF4A}"/>
              </a:ext>
            </a:extLst>
          </p:cNvPr>
          <p:cNvSpPr/>
          <p:nvPr/>
        </p:nvSpPr>
        <p:spPr>
          <a:xfrm>
            <a:off x="6055719" y="2027583"/>
            <a:ext cx="5680169" cy="37741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01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6" grpId="0" animBg="1"/>
      <p:bldP spid="17" grpId="0" animBg="1"/>
      <p:bldP spid="18" grpId="0" animBg="1"/>
      <p:bldP spid="32" grpId="0"/>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66A7B-3129-4738-B25C-1BABEB96F0B1}"/>
              </a:ext>
            </a:extLst>
          </p:cNvPr>
          <p:cNvSpPr txBox="1"/>
          <p:nvPr/>
        </p:nvSpPr>
        <p:spPr>
          <a:xfrm>
            <a:off x="2821363" y="2074064"/>
            <a:ext cx="1223213" cy="369332"/>
          </a:xfrm>
          <a:prstGeom prst="rect">
            <a:avLst/>
          </a:prstGeom>
          <a:noFill/>
        </p:spPr>
        <p:txBody>
          <a:bodyPr wrap="square">
            <a:spAutoFit/>
          </a:bodyPr>
          <a:lstStyle/>
          <a:p>
            <a:pPr algn="ctr"/>
            <a:r>
              <a:rPr lang="en-US" b="1" dirty="0">
                <a:solidFill>
                  <a:schemeClr val="accent6">
                    <a:lumMod val="50000"/>
                  </a:schemeClr>
                </a:solidFill>
              </a:rPr>
              <a:t>stack</a:t>
            </a:r>
            <a:endParaRPr lang="en-US" dirty="0"/>
          </a:p>
        </p:txBody>
      </p:sp>
      <p:sp>
        <p:nvSpPr>
          <p:cNvPr id="6" name="TextBox 5">
            <a:extLst>
              <a:ext uri="{FF2B5EF4-FFF2-40B4-BE49-F238E27FC236}">
                <a16:creationId xmlns:a16="http://schemas.microsoft.com/office/drawing/2014/main" id="{4FF7C83D-5F1F-47FD-B2B7-F5E2D396AC65}"/>
              </a:ext>
            </a:extLst>
          </p:cNvPr>
          <p:cNvSpPr txBox="1"/>
          <p:nvPr/>
        </p:nvSpPr>
        <p:spPr>
          <a:xfrm>
            <a:off x="2371254" y="4261712"/>
            <a:ext cx="1876270" cy="369332"/>
          </a:xfrm>
          <a:prstGeom prst="rect">
            <a:avLst/>
          </a:prstGeom>
          <a:noFill/>
        </p:spPr>
        <p:txBody>
          <a:bodyPr wrap="square">
            <a:spAutoFit/>
          </a:bodyPr>
          <a:lstStyle/>
          <a:p>
            <a:r>
              <a:rPr lang="en-US" b="1" dirty="0">
                <a:solidFill>
                  <a:schemeClr val="accent6">
                    <a:lumMod val="50000"/>
                  </a:schemeClr>
                </a:solidFill>
              </a:rPr>
              <a:t>Uninitialized data</a:t>
            </a:r>
            <a:endParaRPr lang="en-US" dirty="0"/>
          </a:p>
        </p:txBody>
      </p:sp>
      <p:sp>
        <p:nvSpPr>
          <p:cNvPr id="7" name="TextBox 6">
            <a:extLst>
              <a:ext uri="{FF2B5EF4-FFF2-40B4-BE49-F238E27FC236}">
                <a16:creationId xmlns:a16="http://schemas.microsoft.com/office/drawing/2014/main" id="{16BE4003-658D-4E5B-866B-17C5D18C737B}"/>
              </a:ext>
            </a:extLst>
          </p:cNvPr>
          <p:cNvSpPr txBox="1"/>
          <p:nvPr/>
        </p:nvSpPr>
        <p:spPr>
          <a:xfrm>
            <a:off x="2371254" y="5084686"/>
            <a:ext cx="1888893" cy="369332"/>
          </a:xfrm>
          <a:prstGeom prst="rect">
            <a:avLst/>
          </a:prstGeom>
          <a:noFill/>
        </p:spPr>
        <p:txBody>
          <a:bodyPr wrap="square">
            <a:spAutoFit/>
          </a:bodyPr>
          <a:lstStyle/>
          <a:p>
            <a:pPr algn="ctr"/>
            <a:r>
              <a:rPr lang="en-US" b="1" dirty="0">
                <a:solidFill>
                  <a:schemeClr val="accent6">
                    <a:lumMod val="50000"/>
                  </a:schemeClr>
                </a:solidFill>
              </a:rPr>
              <a:t>text</a:t>
            </a:r>
            <a:endParaRPr lang="en-US" dirty="0"/>
          </a:p>
        </p:txBody>
      </p:sp>
      <p:sp>
        <p:nvSpPr>
          <p:cNvPr id="8" name="TextBox 7">
            <a:extLst>
              <a:ext uri="{FF2B5EF4-FFF2-40B4-BE49-F238E27FC236}">
                <a16:creationId xmlns:a16="http://schemas.microsoft.com/office/drawing/2014/main" id="{AABFCE73-FF46-4A68-AAA5-ED220DFCA544}"/>
              </a:ext>
            </a:extLst>
          </p:cNvPr>
          <p:cNvSpPr txBox="1"/>
          <p:nvPr/>
        </p:nvSpPr>
        <p:spPr>
          <a:xfrm>
            <a:off x="2841705" y="1592466"/>
            <a:ext cx="1266863" cy="369332"/>
          </a:xfrm>
          <a:prstGeom prst="rect">
            <a:avLst/>
          </a:prstGeom>
          <a:noFill/>
        </p:spPr>
        <p:txBody>
          <a:bodyPr wrap="square">
            <a:spAutoFit/>
          </a:bodyPr>
          <a:lstStyle/>
          <a:p>
            <a:r>
              <a:rPr lang="en-US" b="1" dirty="0" err="1">
                <a:solidFill>
                  <a:schemeClr val="accent6">
                    <a:lumMod val="50000"/>
                  </a:schemeClr>
                </a:solidFill>
              </a:rPr>
              <a:t>argc</a:t>
            </a:r>
            <a:r>
              <a:rPr lang="en-US" b="1" dirty="0">
                <a:solidFill>
                  <a:schemeClr val="accent6">
                    <a:lumMod val="50000"/>
                  </a:schemeClr>
                </a:solidFill>
              </a:rPr>
              <a:t>, </a:t>
            </a:r>
            <a:r>
              <a:rPr lang="en-US" b="1" dirty="0" err="1">
                <a:solidFill>
                  <a:schemeClr val="accent6">
                    <a:lumMod val="50000"/>
                  </a:schemeClr>
                </a:solidFill>
              </a:rPr>
              <a:t>argv</a:t>
            </a:r>
            <a:endParaRPr lang="en-US" dirty="0"/>
          </a:p>
        </p:txBody>
      </p:sp>
      <p:sp>
        <p:nvSpPr>
          <p:cNvPr id="9" name="TextBox 8">
            <a:extLst>
              <a:ext uri="{FF2B5EF4-FFF2-40B4-BE49-F238E27FC236}">
                <a16:creationId xmlns:a16="http://schemas.microsoft.com/office/drawing/2014/main" id="{E01C11DB-0B44-4214-B37B-CE2154C3BA91}"/>
              </a:ext>
            </a:extLst>
          </p:cNvPr>
          <p:cNvSpPr txBox="1"/>
          <p:nvPr/>
        </p:nvSpPr>
        <p:spPr>
          <a:xfrm>
            <a:off x="569627" y="5084686"/>
            <a:ext cx="1584480" cy="369332"/>
          </a:xfrm>
          <a:prstGeom prst="rect">
            <a:avLst/>
          </a:prstGeom>
          <a:noFill/>
        </p:spPr>
        <p:txBody>
          <a:bodyPr wrap="square">
            <a:spAutoFit/>
          </a:bodyPr>
          <a:lstStyle/>
          <a:p>
            <a:r>
              <a:rPr lang="en-US" b="1" dirty="0">
                <a:solidFill>
                  <a:schemeClr val="accent6">
                    <a:lumMod val="50000"/>
                  </a:schemeClr>
                </a:solidFill>
              </a:rPr>
              <a:t>Low memory</a:t>
            </a:r>
            <a:endParaRPr lang="en-US" dirty="0"/>
          </a:p>
        </p:txBody>
      </p:sp>
      <p:sp>
        <p:nvSpPr>
          <p:cNvPr id="10" name="TextBox 9">
            <a:extLst>
              <a:ext uri="{FF2B5EF4-FFF2-40B4-BE49-F238E27FC236}">
                <a16:creationId xmlns:a16="http://schemas.microsoft.com/office/drawing/2014/main" id="{4C7BFDF4-B6C5-4175-BA07-1D7339D85D50}"/>
              </a:ext>
            </a:extLst>
          </p:cNvPr>
          <p:cNvSpPr txBox="1"/>
          <p:nvPr/>
        </p:nvSpPr>
        <p:spPr>
          <a:xfrm>
            <a:off x="6328041" y="934494"/>
            <a:ext cx="1934424" cy="369332"/>
          </a:xfrm>
          <a:prstGeom prst="rect">
            <a:avLst/>
          </a:prstGeom>
          <a:noFill/>
        </p:spPr>
        <p:txBody>
          <a:bodyPr wrap="square">
            <a:spAutoFit/>
          </a:bodyPr>
          <a:lstStyle/>
          <a:p>
            <a:r>
              <a:rPr lang="en-US" dirty="0"/>
              <a:t>#include &lt;</a:t>
            </a:r>
            <a:r>
              <a:rPr lang="en-US" dirty="0" err="1"/>
              <a:t>stdio.h</a:t>
            </a:r>
            <a:r>
              <a:rPr lang="en-US" dirty="0"/>
              <a:t>&gt;</a:t>
            </a:r>
          </a:p>
        </p:txBody>
      </p:sp>
      <p:sp>
        <p:nvSpPr>
          <p:cNvPr id="12" name="TextBox 11">
            <a:extLst>
              <a:ext uri="{FF2B5EF4-FFF2-40B4-BE49-F238E27FC236}">
                <a16:creationId xmlns:a16="http://schemas.microsoft.com/office/drawing/2014/main" id="{FDFDE430-CDC7-43BB-BE6D-5043D6C2CBDD}"/>
              </a:ext>
            </a:extLst>
          </p:cNvPr>
          <p:cNvSpPr txBox="1"/>
          <p:nvPr/>
        </p:nvSpPr>
        <p:spPr>
          <a:xfrm>
            <a:off x="2522827" y="4627696"/>
            <a:ext cx="1585743" cy="369332"/>
          </a:xfrm>
          <a:prstGeom prst="rect">
            <a:avLst/>
          </a:prstGeom>
          <a:noFill/>
        </p:spPr>
        <p:txBody>
          <a:bodyPr wrap="square">
            <a:spAutoFit/>
          </a:bodyPr>
          <a:lstStyle/>
          <a:p>
            <a:r>
              <a:rPr lang="en-US" b="1" dirty="0">
                <a:solidFill>
                  <a:schemeClr val="accent6">
                    <a:lumMod val="50000"/>
                  </a:schemeClr>
                </a:solidFill>
              </a:rPr>
              <a:t>Initialized data</a:t>
            </a:r>
            <a:endParaRPr lang="en-US" dirty="0"/>
          </a:p>
        </p:txBody>
      </p:sp>
      <p:cxnSp>
        <p:nvCxnSpPr>
          <p:cNvPr id="13" name="Straight Arrow Connector 12">
            <a:extLst>
              <a:ext uri="{FF2B5EF4-FFF2-40B4-BE49-F238E27FC236}">
                <a16:creationId xmlns:a16="http://schemas.microsoft.com/office/drawing/2014/main" id="{DD727520-9593-4222-81B9-F09E49F0E1AB}"/>
              </a:ext>
            </a:extLst>
          </p:cNvPr>
          <p:cNvCxnSpPr>
            <a:cxnSpLocks/>
          </p:cNvCxnSpPr>
          <p:nvPr/>
        </p:nvCxnSpPr>
        <p:spPr>
          <a:xfrm flipV="1">
            <a:off x="3315701" y="3326213"/>
            <a:ext cx="0" cy="4151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92E289-84BB-41A0-AD7D-A31C2A7A188A}"/>
              </a:ext>
            </a:extLst>
          </p:cNvPr>
          <p:cNvSpPr txBox="1"/>
          <p:nvPr/>
        </p:nvSpPr>
        <p:spPr>
          <a:xfrm>
            <a:off x="2970763" y="3856889"/>
            <a:ext cx="1031452" cy="369332"/>
          </a:xfrm>
          <a:prstGeom prst="rect">
            <a:avLst/>
          </a:prstGeom>
          <a:noFill/>
        </p:spPr>
        <p:txBody>
          <a:bodyPr wrap="square">
            <a:spAutoFit/>
          </a:bodyPr>
          <a:lstStyle/>
          <a:p>
            <a:r>
              <a:rPr lang="en-US" b="1" dirty="0"/>
              <a:t>Heap</a:t>
            </a:r>
          </a:p>
        </p:txBody>
      </p:sp>
      <p:cxnSp>
        <p:nvCxnSpPr>
          <p:cNvPr id="15" name="Straight Connector 14">
            <a:extLst>
              <a:ext uri="{FF2B5EF4-FFF2-40B4-BE49-F238E27FC236}">
                <a16:creationId xmlns:a16="http://schemas.microsoft.com/office/drawing/2014/main" id="{42337298-7BB7-4715-9ABB-A6A2670A11E2}"/>
              </a:ext>
            </a:extLst>
          </p:cNvPr>
          <p:cNvCxnSpPr>
            <a:cxnSpLocks/>
          </p:cNvCxnSpPr>
          <p:nvPr/>
        </p:nvCxnSpPr>
        <p:spPr>
          <a:xfrm>
            <a:off x="1182571" y="2258730"/>
            <a:ext cx="0" cy="258393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A031CFC-D795-4DC6-8FFB-20951B433EF3}"/>
              </a:ext>
            </a:extLst>
          </p:cNvPr>
          <p:cNvCxnSpPr/>
          <p:nvPr/>
        </p:nvCxnSpPr>
        <p:spPr>
          <a:xfrm>
            <a:off x="2338466" y="1573967"/>
            <a:ext cx="0" cy="39124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166306-42CD-41CA-BC9B-EFD08DFAD8C7}"/>
              </a:ext>
            </a:extLst>
          </p:cNvPr>
          <p:cNvCxnSpPr/>
          <p:nvPr/>
        </p:nvCxnSpPr>
        <p:spPr>
          <a:xfrm>
            <a:off x="4214735" y="1573967"/>
            <a:ext cx="0" cy="39124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9E25A6-E6F4-4D35-B16D-DA0536862B2E}"/>
              </a:ext>
            </a:extLst>
          </p:cNvPr>
          <p:cNvCxnSpPr/>
          <p:nvPr/>
        </p:nvCxnSpPr>
        <p:spPr>
          <a:xfrm>
            <a:off x="2338466" y="5486400"/>
            <a:ext cx="18762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719B1D-D7A6-4772-8AB6-926BFE92A4A7}"/>
              </a:ext>
            </a:extLst>
          </p:cNvPr>
          <p:cNvCxnSpPr/>
          <p:nvPr/>
        </p:nvCxnSpPr>
        <p:spPr>
          <a:xfrm>
            <a:off x="2338466" y="5034624"/>
            <a:ext cx="18762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C7DCE1-52B9-4922-83B8-D67145873D2F}"/>
              </a:ext>
            </a:extLst>
          </p:cNvPr>
          <p:cNvCxnSpPr/>
          <p:nvPr/>
        </p:nvCxnSpPr>
        <p:spPr>
          <a:xfrm>
            <a:off x="2338466" y="4650729"/>
            <a:ext cx="18762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39EF73-3D7F-4572-BDD0-7F731A518C00}"/>
              </a:ext>
            </a:extLst>
          </p:cNvPr>
          <p:cNvCxnSpPr/>
          <p:nvPr/>
        </p:nvCxnSpPr>
        <p:spPr>
          <a:xfrm>
            <a:off x="2338466" y="4233502"/>
            <a:ext cx="18762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3DBA6E-1E87-4BDC-B445-A81A963881D2}"/>
              </a:ext>
            </a:extLst>
          </p:cNvPr>
          <p:cNvCxnSpPr/>
          <p:nvPr/>
        </p:nvCxnSpPr>
        <p:spPr>
          <a:xfrm>
            <a:off x="2353456" y="3741325"/>
            <a:ext cx="1876269"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F9D483-963A-4ADC-8748-9C6E1D495CE2}"/>
              </a:ext>
            </a:extLst>
          </p:cNvPr>
          <p:cNvCxnSpPr/>
          <p:nvPr/>
        </p:nvCxnSpPr>
        <p:spPr>
          <a:xfrm>
            <a:off x="2353456" y="2468611"/>
            <a:ext cx="1876269"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95D2CE-5603-4FA9-BAA8-26DC338F047D}"/>
              </a:ext>
            </a:extLst>
          </p:cNvPr>
          <p:cNvCxnSpPr>
            <a:cxnSpLocks/>
          </p:cNvCxnSpPr>
          <p:nvPr/>
        </p:nvCxnSpPr>
        <p:spPr>
          <a:xfrm>
            <a:off x="3321074" y="2468611"/>
            <a:ext cx="0" cy="3045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BADF02-C482-493C-A74E-986C46E548EA}"/>
              </a:ext>
            </a:extLst>
          </p:cNvPr>
          <p:cNvCxnSpPr/>
          <p:nvPr/>
        </p:nvCxnSpPr>
        <p:spPr>
          <a:xfrm>
            <a:off x="2338466" y="2032447"/>
            <a:ext cx="18762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447314-B54F-4DEA-AEDA-2AEEDC5EE4F1}"/>
              </a:ext>
            </a:extLst>
          </p:cNvPr>
          <p:cNvCxnSpPr/>
          <p:nvPr/>
        </p:nvCxnSpPr>
        <p:spPr>
          <a:xfrm>
            <a:off x="2338466" y="1588957"/>
            <a:ext cx="187626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B50438-355E-4885-8F6D-11E9469EDFE3}"/>
              </a:ext>
            </a:extLst>
          </p:cNvPr>
          <p:cNvSpPr txBox="1"/>
          <p:nvPr/>
        </p:nvSpPr>
        <p:spPr>
          <a:xfrm>
            <a:off x="647726" y="1663115"/>
            <a:ext cx="1584480" cy="369332"/>
          </a:xfrm>
          <a:prstGeom prst="rect">
            <a:avLst/>
          </a:prstGeom>
          <a:noFill/>
        </p:spPr>
        <p:txBody>
          <a:bodyPr wrap="square">
            <a:spAutoFit/>
          </a:bodyPr>
          <a:lstStyle/>
          <a:p>
            <a:r>
              <a:rPr lang="en-US" b="1" dirty="0">
                <a:solidFill>
                  <a:schemeClr val="accent6">
                    <a:lumMod val="50000"/>
                  </a:schemeClr>
                </a:solidFill>
              </a:rPr>
              <a:t>High memory</a:t>
            </a:r>
            <a:endParaRPr lang="en-US" dirty="0"/>
          </a:p>
        </p:txBody>
      </p:sp>
      <p:sp>
        <p:nvSpPr>
          <p:cNvPr id="33" name="TextBox 32">
            <a:extLst>
              <a:ext uri="{FF2B5EF4-FFF2-40B4-BE49-F238E27FC236}">
                <a16:creationId xmlns:a16="http://schemas.microsoft.com/office/drawing/2014/main" id="{B5887D81-6A6F-491C-B9B4-98C9D1227A98}"/>
              </a:ext>
            </a:extLst>
          </p:cNvPr>
          <p:cNvSpPr txBox="1"/>
          <p:nvPr/>
        </p:nvSpPr>
        <p:spPr>
          <a:xfrm>
            <a:off x="6328040" y="1303826"/>
            <a:ext cx="2039349" cy="369332"/>
          </a:xfrm>
          <a:prstGeom prst="rect">
            <a:avLst/>
          </a:prstGeom>
          <a:noFill/>
        </p:spPr>
        <p:txBody>
          <a:bodyPr wrap="square">
            <a:spAutoFit/>
          </a:bodyPr>
          <a:lstStyle/>
          <a:p>
            <a:r>
              <a:rPr lang="en-US" dirty="0"/>
              <a:t>#include &lt;</a:t>
            </a:r>
            <a:r>
              <a:rPr lang="en-US" dirty="0" err="1"/>
              <a:t>stdlib.h</a:t>
            </a:r>
            <a:r>
              <a:rPr lang="en-US" dirty="0"/>
              <a:t>&gt;</a:t>
            </a:r>
          </a:p>
        </p:txBody>
      </p:sp>
      <p:sp>
        <p:nvSpPr>
          <p:cNvPr id="34" name="TextBox 33">
            <a:extLst>
              <a:ext uri="{FF2B5EF4-FFF2-40B4-BE49-F238E27FC236}">
                <a16:creationId xmlns:a16="http://schemas.microsoft.com/office/drawing/2014/main" id="{3BFCB865-D6C9-4227-B08A-BEE170BDABF4}"/>
              </a:ext>
            </a:extLst>
          </p:cNvPr>
          <p:cNvSpPr txBox="1"/>
          <p:nvPr/>
        </p:nvSpPr>
        <p:spPr>
          <a:xfrm>
            <a:off x="6342332" y="1673158"/>
            <a:ext cx="2039349" cy="369332"/>
          </a:xfrm>
          <a:prstGeom prst="rect">
            <a:avLst/>
          </a:prstGeom>
          <a:noFill/>
        </p:spPr>
        <p:txBody>
          <a:bodyPr wrap="square">
            <a:spAutoFit/>
          </a:bodyPr>
          <a:lstStyle/>
          <a:p>
            <a:r>
              <a:rPr lang="en-US" dirty="0"/>
              <a:t>int x;</a:t>
            </a:r>
          </a:p>
        </p:txBody>
      </p:sp>
      <p:sp>
        <p:nvSpPr>
          <p:cNvPr id="35" name="TextBox 34">
            <a:extLst>
              <a:ext uri="{FF2B5EF4-FFF2-40B4-BE49-F238E27FC236}">
                <a16:creationId xmlns:a16="http://schemas.microsoft.com/office/drawing/2014/main" id="{B8A3BFE2-4936-42A9-ADD4-AFF05A857AC5}"/>
              </a:ext>
            </a:extLst>
          </p:cNvPr>
          <p:cNvSpPr txBox="1"/>
          <p:nvPr/>
        </p:nvSpPr>
        <p:spPr>
          <a:xfrm>
            <a:off x="6335186" y="2022082"/>
            <a:ext cx="2039349" cy="369332"/>
          </a:xfrm>
          <a:prstGeom prst="rect">
            <a:avLst/>
          </a:prstGeom>
          <a:noFill/>
        </p:spPr>
        <p:txBody>
          <a:bodyPr wrap="square">
            <a:spAutoFit/>
          </a:bodyPr>
          <a:lstStyle/>
          <a:p>
            <a:r>
              <a:rPr lang="en-US" dirty="0"/>
              <a:t>int y=15;</a:t>
            </a:r>
          </a:p>
        </p:txBody>
      </p:sp>
      <p:sp>
        <p:nvSpPr>
          <p:cNvPr id="36" name="TextBox 35">
            <a:extLst>
              <a:ext uri="{FF2B5EF4-FFF2-40B4-BE49-F238E27FC236}">
                <a16:creationId xmlns:a16="http://schemas.microsoft.com/office/drawing/2014/main" id="{1A909D4F-C788-4491-9394-339F4A904AA5}"/>
              </a:ext>
            </a:extLst>
          </p:cNvPr>
          <p:cNvSpPr txBox="1"/>
          <p:nvPr/>
        </p:nvSpPr>
        <p:spPr>
          <a:xfrm>
            <a:off x="6328040" y="2371006"/>
            <a:ext cx="315860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 main(int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argc</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argv</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8" name="TextBox 37">
            <a:extLst>
              <a:ext uri="{FF2B5EF4-FFF2-40B4-BE49-F238E27FC236}">
                <a16:creationId xmlns:a16="http://schemas.microsoft.com/office/drawing/2014/main" id="{47208C11-6156-49BD-9ECE-2221A2D0A8C3}"/>
              </a:ext>
            </a:extLst>
          </p:cNvPr>
          <p:cNvSpPr txBox="1"/>
          <p:nvPr/>
        </p:nvSpPr>
        <p:spPr>
          <a:xfrm>
            <a:off x="6328041" y="2699367"/>
            <a:ext cx="290506" cy="369332"/>
          </a:xfrm>
          <a:prstGeom prst="rect">
            <a:avLst/>
          </a:prstGeom>
          <a:noFill/>
        </p:spPr>
        <p:txBody>
          <a:bodyPr wrap="square">
            <a:spAutoFit/>
          </a:bodyPr>
          <a:lstStyle/>
          <a:p>
            <a:r>
              <a:rPr lang="en-US" dirty="0"/>
              <a:t>{</a:t>
            </a:r>
          </a:p>
        </p:txBody>
      </p:sp>
      <p:sp>
        <p:nvSpPr>
          <p:cNvPr id="39" name="TextBox 38">
            <a:extLst>
              <a:ext uri="{FF2B5EF4-FFF2-40B4-BE49-F238E27FC236}">
                <a16:creationId xmlns:a16="http://schemas.microsoft.com/office/drawing/2014/main" id="{9861CE1E-38E6-4580-BB43-29C5F6E64373}"/>
              </a:ext>
            </a:extLst>
          </p:cNvPr>
          <p:cNvSpPr txBox="1"/>
          <p:nvPr/>
        </p:nvSpPr>
        <p:spPr>
          <a:xfrm>
            <a:off x="6342332" y="3108491"/>
            <a:ext cx="203934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 *values; </a:t>
            </a:r>
          </a:p>
        </p:txBody>
      </p:sp>
      <p:sp>
        <p:nvSpPr>
          <p:cNvPr id="40" name="TextBox 39">
            <a:extLst>
              <a:ext uri="{FF2B5EF4-FFF2-40B4-BE49-F238E27FC236}">
                <a16:creationId xmlns:a16="http://schemas.microsoft.com/office/drawing/2014/main" id="{03CDE2A8-AD77-41B1-9FF0-A99519FE27F0}"/>
              </a:ext>
            </a:extLst>
          </p:cNvPr>
          <p:cNvSpPr txBox="1"/>
          <p:nvPr/>
        </p:nvSpPr>
        <p:spPr>
          <a:xfrm>
            <a:off x="6342332" y="3425471"/>
            <a:ext cx="203934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1" name="TextBox 40">
            <a:extLst>
              <a:ext uri="{FF2B5EF4-FFF2-40B4-BE49-F238E27FC236}">
                <a16:creationId xmlns:a16="http://schemas.microsoft.com/office/drawing/2014/main" id="{C87BBB2B-65CD-489C-803B-3AFA59AEE427}"/>
              </a:ext>
            </a:extLst>
          </p:cNvPr>
          <p:cNvSpPr txBox="1"/>
          <p:nvPr/>
        </p:nvSpPr>
        <p:spPr>
          <a:xfrm>
            <a:off x="6328039" y="3801023"/>
            <a:ext cx="3523384"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values = (int *)malloc(</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US" sz="1800" dirty="0">
                <a:effectLst/>
                <a:latin typeface="Calibri" panose="020F0502020204030204" pitchFamily="34" charset="0"/>
                <a:ea typeface="Calibri" panose="020F0502020204030204" pitchFamily="34" charset="0"/>
                <a:cs typeface="Times New Roman" panose="02020603050405020304" pitchFamily="18" charset="0"/>
              </a:rPr>
              <a:t>(int)*5); </a:t>
            </a:r>
          </a:p>
        </p:txBody>
      </p:sp>
      <p:sp>
        <p:nvSpPr>
          <p:cNvPr id="42" name="TextBox 41">
            <a:extLst>
              <a:ext uri="{FF2B5EF4-FFF2-40B4-BE49-F238E27FC236}">
                <a16:creationId xmlns:a16="http://schemas.microsoft.com/office/drawing/2014/main" id="{96BEC7BC-4D09-4DC2-B539-A7C4627722D1}"/>
              </a:ext>
            </a:extLst>
          </p:cNvPr>
          <p:cNvSpPr txBox="1"/>
          <p:nvPr/>
        </p:nvSpPr>
        <p:spPr>
          <a:xfrm>
            <a:off x="6328039" y="4176575"/>
            <a:ext cx="3523384"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 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5;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3" name="TextBox 42">
            <a:extLst>
              <a:ext uri="{FF2B5EF4-FFF2-40B4-BE49-F238E27FC236}">
                <a16:creationId xmlns:a16="http://schemas.microsoft.com/office/drawing/2014/main" id="{9247DB03-15F0-4837-AE28-9C44B220408B}"/>
              </a:ext>
            </a:extLst>
          </p:cNvPr>
          <p:cNvSpPr txBox="1"/>
          <p:nvPr/>
        </p:nvSpPr>
        <p:spPr>
          <a:xfrm>
            <a:off x="6327342" y="4617587"/>
            <a:ext cx="3523384"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values[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4" name="TextBox 43">
            <a:extLst>
              <a:ext uri="{FF2B5EF4-FFF2-40B4-BE49-F238E27FC236}">
                <a16:creationId xmlns:a16="http://schemas.microsoft.com/office/drawing/2014/main" id="{B90C934E-4D9C-44BF-967D-B1800475262E}"/>
              </a:ext>
            </a:extLst>
          </p:cNvPr>
          <p:cNvSpPr txBox="1"/>
          <p:nvPr/>
        </p:nvSpPr>
        <p:spPr>
          <a:xfrm>
            <a:off x="6330150" y="4957480"/>
            <a:ext cx="3523384"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return 0; </a:t>
            </a:r>
          </a:p>
        </p:txBody>
      </p:sp>
      <p:sp>
        <p:nvSpPr>
          <p:cNvPr id="45" name="TextBox 44">
            <a:extLst>
              <a:ext uri="{FF2B5EF4-FFF2-40B4-BE49-F238E27FC236}">
                <a16:creationId xmlns:a16="http://schemas.microsoft.com/office/drawing/2014/main" id="{E4640D71-7481-4538-B029-6A2BEA93F794}"/>
              </a:ext>
            </a:extLst>
          </p:cNvPr>
          <p:cNvSpPr txBox="1"/>
          <p:nvPr/>
        </p:nvSpPr>
        <p:spPr>
          <a:xfrm>
            <a:off x="6298502" y="5411210"/>
            <a:ext cx="29050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grpSp>
        <p:nvGrpSpPr>
          <p:cNvPr id="53" name="Group 52">
            <a:extLst>
              <a:ext uri="{FF2B5EF4-FFF2-40B4-BE49-F238E27FC236}">
                <a16:creationId xmlns:a16="http://schemas.microsoft.com/office/drawing/2014/main" id="{240698E3-107B-4316-ABB4-3678BA651876}"/>
              </a:ext>
            </a:extLst>
          </p:cNvPr>
          <p:cNvGrpSpPr/>
          <p:nvPr/>
        </p:nvGrpSpPr>
        <p:grpSpPr>
          <a:xfrm>
            <a:off x="4505739" y="2252207"/>
            <a:ext cx="1808351" cy="2590462"/>
            <a:chOff x="4505739" y="2252207"/>
            <a:chExt cx="1808351" cy="2590462"/>
          </a:xfrm>
        </p:grpSpPr>
        <p:cxnSp>
          <p:nvCxnSpPr>
            <p:cNvPr id="47" name="Straight Connector 46">
              <a:extLst>
                <a:ext uri="{FF2B5EF4-FFF2-40B4-BE49-F238E27FC236}">
                  <a16:creationId xmlns:a16="http://schemas.microsoft.com/office/drawing/2014/main" id="{6993DEB4-851F-4CEF-8586-556F41844C22}"/>
                </a:ext>
              </a:extLst>
            </p:cNvPr>
            <p:cNvCxnSpPr>
              <a:cxnSpLocks/>
            </p:cNvCxnSpPr>
            <p:nvPr/>
          </p:nvCxnSpPr>
          <p:spPr>
            <a:xfrm flipH="1">
              <a:off x="5669513" y="2252207"/>
              <a:ext cx="64457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490D8D6-6AC1-4A7D-BA71-6D13D90BCFCC}"/>
                </a:ext>
              </a:extLst>
            </p:cNvPr>
            <p:cNvCxnSpPr/>
            <p:nvPr/>
          </p:nvCxnSpPr>
          <p:spPr>
            <a:xfrm>
              <a:off x="5671930" y="2258730"/>
              <a:ext cx="0" cy="258393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774BC3F-512A-4F74-851C-72ACDD6E8B15}"/>
                </a:ext>
              </a:extLst>
            </p:cNvPr>
            <p:cNvCxnSpPr/>
            <p:nvPr/>
          </p:nvCxnSpPr>
          <p:spPr>
            <a:xfrm flipH="1">
              <a:off x="4505739" y="4842669"/>
              <a:ext cx="116377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90271586-022F-410D-B041-E9011FD43C91}"/>
              </a:ext>
            </a:extLst>
          </p:cNvPr>
          <p:cNvGrpSpPr/>
          <p:nvPr/>
        </p:nvGrpSpPr>
        <p:grpSpPr>
          <a:xfrm>
            <a:off x="4325955" y="1961665"/>
            <a:ext cx="1808351" cy="2590462"/>
            <a:chOff x="4505739" y="2252207"/>
            <a:chExt cx="1808351" cy="2590462"/>
          </a:xfrm>
        </p:grpSpPr>
        <p:cxnSp>
          <p:nvCxnSpPr>
            <p:cNvPr id="55" name="Straight Connector 54">
              <a:extLst>
                <a:ext uri="{FF2B5EF4-FFF2-40B4-BE49-F238E27FC236}">
                  <a16:creationId xmlns:a16="http://schemas.microsoft.com/office/drawing/2014/main" id="{7B09EA8E-DC66-4FEA-BC58-B9BAAA91EFB7}"/>
                </a:ext>
              </a:extLst>
            </p:cNvPr>
            <p:cNvCxnSpPr>
              <a:cxnSpLocks/>
            </p:cNvCxnSpPr>
            <p:nvPr/>
          </p:nvCxnSpPr>
          <p:spPr>
            <a:xfrm flipH="1">
              <a:off x="5669513" y="2252207"/>
              <a:ext cx="64457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991C93-EB1D-41E7-B617-71F2CB413A2A}"/>
                </a:ext>
              </a:extLst>
            </p:cNvPr>
            <p:cNvCxnSpPr/>
            <p:nvPr/>
          </p:nvCxnSpPr>
          <p:spPr>
            <a:xfrm>
              <a:off x="5671930" y="2258730"/>
              <a:ext cx="0" cy="258393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5D15D4D-71CA-4461-865A-D12B55CB6234}"/>
                </a:ext>
              </a:extLst>
            </p:cNvPr>
            <p:cNvCxnSpPr/>
            <p:nvPr/>
          </p:nvCxnSpPr>
          <p:spPr>
            <a:xfrm flipH="1">
              <a:off x="4505739" y="4842669"/>
              <a:ext cx="116377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3CEBC730-763F-4FB1-A74F-2F9FFC10F756}"/>
              </a:ext>
            </a:extLst>
          </p:cNvPr>
          <p:cNvGrpSpPr/>
          <p:nvPr/>
        </p:nvGrpSpPr>
        <p:grpSpPr>
          <a:xfrm>
            <a:off x="4325955" y="676218"/>
            <a:ext cx="5665506" cy="1927063"/>
            <a:chOff x="4325955" y="676218"/>
            <a:chExt cx="5665506" cy="1927063"/>
          </a:xfrm>
        </p:grpSpPr>
        <p:cxnSp>
          <p:nvCxnSpPr>
            <p:cNvPr id="59" name="Straight Connector 58">
              <a:extLst>
                <a:ext uri="{FF2B5EF4-FFF2-40B4-BE49-F238E27FC236}">
                  <a16:creationId xmlns:a16="http://schemas.microsoft.com/office/drawing/2014/main" id="{4BF8C254-0B88-48AC-BD83-1B36F253E1EF}"/>
                </a:ext>
              </a:extLst>
            </p:cNvPr>
            <p:cNvCxnSpPr>
              <a:cxnSpLocks/>
            </p:cNvCxnSpPr>
            <p:nvPr/>
          </p:nvCxnSpPr>
          <p:spPr>
            <a:xfrm flipH="1">
              <a:off x="9346884" y="2603281"/>
              <a:ext cx="644577"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1F3AE1B-AEE6-4829-9B61-08C176897FDD}"/>
                </a:ext>
              </a:extLst>
            </p:cNvPr>
            <p:cNvCxnSpPr>
              <a:cxnSpLocks/>
            </p:cNvCxnSpPr>
            <p:nvPr/>
          </p:nvCxnSpPr>
          <p:spPr>
            <a:xfrm>
              <a:off x="9973295" y="676218"/>
              <a:ext cx="18166" cy="192706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2FBD973-C8E7-4AF2-BB76-780BC0B150C9}"/>
                </a:ext>
              </a:extLst>
            </p:cNvPr>
            <p:cNvCxnSpPr>
              <a:cxnSpLocks/>
            </p:cNvCxnSpPr>
            <p:nvPr/>
          </p:nvCxnSpPr>
          <p:spPr>
            <a:xfrm flipH="1">
              <a:off x="4325955" y="1653358"/>
              <a:ext cx="895556"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65A79AD-7A42-4B7C-B9B6-F4941C38CFAD}"/>
                </a:ext>
              </a:extLst>
            </p:cNvPr>
            <p:cNvCxnSpPr>
              <a:cxnSpLocks/>
            </p:cNvCxnSpPr>
            <p:nvPr/>
          </p:nvCxnSpPr>
          <p:spPr>
            <a:xfrm flipH="1">
              <a:off x="5219574" y="676218"/>
              <a:ext cx="1004" cy="97714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5C98CEE-A52E-4BE9-A1B3-5285142676B6}"/>
                </a:ext>
              </a:extLst>
            </p:cNvPr>
            <p:cNvCxnSpPr>
              <a:cxnSpLocks/>
            </p:cNvCxnSpPr>
            <p:nvPr/>
          </p:nvCxnSpPr>
          <p:spPr>
            <a:xfrm flipH="1" flipV="1">
              <a:off x="5219574" y="683563"/>
              <a:ext cx="4762804" cy="730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72" name="Rectangle: Rounded Corners 71">
            <a:extLst>
              <a:ext uri="{FF2B5EF4-FFF2-40B4-BE49-F238E27FC236}">
                <a16:creationId xmlns:a16="http://schemas.microsoft.com/office/drawing/2014/main" id="{450B7E34-116A-4E2A-983D-89441EBCE6A1}"/>
              </a:ext>
            </a:extLst>
          </p:cNvPr>
          <p:cNvSpPr/>
          <p:nvPr/>
        </p:nvSpPr>
        <p:spPr>
          <a:xfrm>
            <a:off x="7202977" y="2384258"/>
            <a:ext cx="2131625" cy="32836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28734E67-4645-4C64-B881-F04053DA99E0}"/>
              </a:ext>
            </a:extLst>
          </p:cNvPr>
          <p:cNvSpPr/>
          <p:nvPr/>
        </p:nvSpPr>
        <p:spPr>
          <a:xfrm>
            <a:off x="7202977" y="3855457"/>
            <a:ext cx="2647749" cy="344059"/>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grpSp>
        <p:nvGrpSpPr>
          <p:cNvPr id="84" name="Group 83">
            <a:extLst>
              <a:ext uri="{FF2B5EF4-FFF2-40B4-BE49-F238E27FC236}">
                <a16:creationId xmlns:a16="http://schemas.microsoft.com/office/drawing/2014/main" id="{49312437-F98B-4748-9C0C-F93372E2049E}"/>
              </a:ext>
            </a:extLst>
          </p:cNvPr>
          <p:cNvGrpSpPr/>
          <p:nvPr/>
        </p:nvGrpSpPr>
        <p:grpSpPr>
          <a:xfrm>
            <a:off x="2012026" y="3988799"/>
            <a:ext cx="8507928" cy="1927063"/>
            <a:chOff x="2012026" y="3988799"/>
            <a:chExt cx="8507928" cy="1927063"/>
          </a:xfrm>
        </p:grpSpPr>
        <p:cxnSp>
          <p:nvCxnSpPr>
            <p:cNvPr id="75" name="Straight Connector 74">
              <a:extLst>
                <a:ext uri="{FF2B5EF4-FFF2-40B4-BE49-F238E27FC236}">
                  <a16:creationId xmlns:a16="http://schemas.microsoft.com/office/drawing/2014/main" id="{6F7DEA74-30AB-4894-BE02-5E7695015F41}"/>
                </a:ext>
              </a:extLst>
            </p:cNvPr>
            <p:cNvCxnSpPr>
              <a:cxnSpLocks/>
            </p:cNvCxnSpPr>
            <p:nvPr/>
          </p:nvCxnSpPr>
          <p:spPr>
            <a:xfrm flipH="1">
              <a:off x="9846967" y="3998492"/>
              <a:ext cx="64457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DF81335-92E9-49B4-A14A-73879A69C97E}"/>
                </a:ext>
              </a:extLst>
            </p:cNvPr>
            <p:cNvCxnSpPr>
              <a:cxnSpLocks/>
            </p:cNvCxnSpPr>
            <p:nvPr/>
          </p:nvCxnSpPr>
          <p:spPr>
            <a:xfrm>
              <a:off x="10501788" y="3988799"/>
              <a:ext cx="18166" cy="1927063"/>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93B7AC1-6A75-4A33-BB44-E9A7C9BBD5D1}"/>
                </a:ext>
              </a:extLst>
            </p:cNvPr>
            <p:cNvCxnSpPr>
              <a:cxnSpLocks/>
            </p:cNvCxnSpPr>
            <p:nvPr/>
          </p:nvCxnSpPr>
          <p:spPr>
            <a:xfrm>
              <a:off x="2017453" y="4028303"/>
              <a:ext cx="321013"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D3DC941-6A71-4642-A63F-40F4BDD96A52}"/>
                </a:ext>
              </a:extLst>
            </p:cNvPr>
            <p:cNvCxnSpPr>
              <a:cxnSpLocks/>
            </p:cNvCxnSpPr>
            <p:nvPr/>
          </p:nvCxnSpPr>
          <p:spPr>
            <a:xfrm>
              <a:off x="2013030" y="4012257"/>
              <a:ext cx="2517" cy="1825503"/>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871BBD-1D46-47EA-B88D-081F2E6B6E52}"/>
                </a:ext>
              </a:extLst>
            </p:cNvPr>
            <p:cNvCxnSpPr>
              <a:cxnSpLocks/>
            </p:cNvCxnSpPr>
            <p:nvPr/>
          </p:nvCxnSpPr>
          <p:spPr>
            <a:xfrm flipH="1" flipV="1">
              <a:off x="2012026" y="5837760"/>
              <a:ext cx="8502835" cy="71629"/>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5" name="Left Brace 84">
            <a:extLst>
              <a:ext uri="{FF2B5EF4-FFF2-40B4-BE49-F238E27FC236}">
                <a16:creationId xmlns:a16="http://schemas.microsoft.com/office/drawing/2014/main" id="{947DA02E-FF91-49BA-B443-38098A3289C5}"/>
              </a:ext>
            </a:extLst>
          </p:cNvPr>
          <p:cNvSpPr/>
          <p:nvPr/>
        </p:nvSpPr>
        <p:spPr>
          <a:xfrm>
            <a:off x="6244270" y="3260157"/>
            <a:ext cx="98061" cy="462467"/>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B097C6C9-D061-465D-9A19-6F35CEC197A7}"/>
              </a:ext>
            </a:extLst>
          </p:cNvPr>
          <p:cNvCxnSpPr>
            <a:cxnSpLocks/>
          </p:cNvCxnSpPr>
          <p:nvPr/>
        </p:nvCxnSpPr>
        <p:spPr>
          <a:xfrm flipH="1" flipV="1">
            <a:off x="4298309" y="2321670"/>
            <a:ext cx="1853950" cy="116805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8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250"/>
                                  </p:stCondLst>
                                  <p:childTnLst>
                                    <p:set>
                                      <p:cBhvr>
                                        <p:cTn id="15" dur="1" fill="hold">
                                          <p:stCondLst>
                                            <p:cond delay="249"/>
                                          </p:stCondLst>
                                        </p:cTn>
                                        <p:tgtEl>
                                          <p:spTgt spid="21"/>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250"/>
                                  </p:stCondLst>
                                  <p:childTnLst>
                                    <p:set>
                                      <p:cBhvr>
                                        <p:cTn id="18" dur="1" fill="hold">
                                          <p:stCondLst>
                                            <p:cond delay="249"/>
                                          </p:stCondLst>
                                        </p:cTn>
                                        <p:tgtEl>
                                          <p:spTgt spid="22"/>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250"/>
                                  </p:stCondLst>
                                  <p:childTnLst>
                                    <p:set>
                                      <p:cBhvr>
                                        <p:cTn id="21" dur="1" fill="hold">
                                          <p:stCondLst>
                                            <p:cond delay="249"/>
                                          </p:stCondLst>
                                        </p:cTn>
                                        <p:tgtEl>
                                          <p:spTgt spid="23"/>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249"/>
                                          </p:stCondLst>
                                        </p:cTn>
                                        <p:tgtEl>
                                          <p:spTgt spid="24"/>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250"/>
                                  </p:stCondLst>
                                  <p:childTnLst>
                                    <p:set>
                                      <p:cBhvr>
                                        <p:cTn id="27" dur="1" fill="hold">
                                          <p:stCondLst>
                                            <p:cond delay="249"/>
                                          </p:stCondLst>
                                        </p:cTn>
                                        <p:tgtEl>
                                          <p:spTgt spid="13"/>
                                        </p:tgtEl>
                                        <p:attrNameLst>
                                          <p:attrName>style.visibility</p:attrName>
                                        </p:attrNameLst>
                                      </p:cBhvr>
                                      <p:to>
                                        <p:strVal val="visible"/>
                                      </p:to>
                                    </p:set>
                                  </p:childTnLst>
                                </p:cTn>
                              </p:par>
                            </p:childTnLst>
                          </p:cTn>
                        </p:par>
                        <p:par>
                          <p:cTn id="28" fill="hold">
                            <p:stCondLst>
                              <p:cond delay="2500"/>
                            </p:stCondLst>
                            <p:childTnLst>
                              <p:par>
                                <p:cTn id="29" presetID="1" presetClass="entr" presetSubtype="0" fill="hold" nodeType="afterEffect">
                                  <p:stCondLst>
                                    <p:cond delay="250"/>
                                  </p:stCondLst>
                                  <p:childTnLst>
                                    <p:set>
                                      <p:cBhvr>
                                        <p:cTn id="30" dur="1" fill="hold">
                                          <p:stCondLst>
                                            <p:cond delay="249"/>
                                          </p:stCondLst>
                                        </p:cTn>
                                        <p:tgtEl>
                                          <p:spTgt spid="25"/>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nodeType="afterEffect">
                                  <p:stCondLst>
                                    <p:cond delay="250"/>
                                  </p:stCondLst>
                                  <p:childTnLst>
                                    <p:set>
                                      <p:cBhvr>
                                        <p:cTn id="33" dur="1" fill="hold">
                                          <p:stCondLst>
                                            <p:cond delay="249"/>
                                          </p:stCondLst>
                                        </p:cTn>
                                        <p:tgtEl>
                                          <p:spTgt spid="26"/>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nodeType="afterEffect">
                                  <p:stCondLst>
                                    <p:cond delay="250"/>
                                  </p:stCondLst>
                                  <p:childTnLst>
                                    <p:set>
                                      <p:cBhvr>
                                        <p:cTn id="36" dur="1" fill="hold">
                                          <p:stCondLst>
                                            <p:cond delay="249"/>
                                          </p:stCondLst>
                                        </p:cTn>
                                        <p:tgtEl>
                                          <p:spTgt spid="28"/>
                                        </p:tgtEl>
                                        <p:attrNameLst>
                                          <p:attrName>style.visibility</p:attrName>
                                        </p:attrNameLst>
                                      </p:cBhvr>
                                      <p:to>
                                        <p:strVal val="visible"/>
                                      </p:to>
                                    </p:set>
                                  </p:childTnLst>
                                </p:cTn>
                              </p:par>
                            </p:childTnLst>
                          </p:cTn>
                        </p:par>
                        <p:par>
                          <p:cTn id="37" fill="hold">
                            <p:stCondLst>
                              <p:cond delay="4000"/>
                            </p:stCondLst>
                            <p:childTnLst>
                              <p:par>
                                <p:cTn id="38" presetID="1" presetClass="entr" presetSubtype="0" fill="hold" nodeType="afterEffect">
                                  <p:stCondLst>
                                    <p:cond delay="250"/>
                                  </p:stCondLst>
                                  <p:childTnLst>
                                    <p:set>
                                      <p:cBhvr>
                                        <p:cTn id="39" dur="1" fill="hold">
                                          <p:stCondLst>
                                            <p:cond delay="249"/>
                                          </p:stCondLst>
                                        </p:cTn>
                                        <p:tgtEl>
                                          <p:spTgt spid="2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grpId="0" nodeType="afterEffect">
                                  <p:stCondLst>
                                    <p:cond delay="250"/>
                                  </p:stCondLst>
                                  <p:childTnLst>
                                    <p:set>
                                      <p:cBhvr>
                                        <p:cTn id="82" dur="1" fill="hold">
                                          <p:stCondLst>
                                            <p:cond delay="249"/>
                                          </p:stCondLst>
                                        </p:cTn>
                                        <p:tgtEl>
                                          <p:spTgt spid="33"/>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250"/>
                                  </p:stCondLst>
                                  <p:childTnLst>
                                    <p:set>
                                      <p:cBhvr>
                                        <p:cTn id="85" dur="1" fill="hold">
                                          <p:stCondLst>
                                            <p:cond delay="249"/>
                                          </p:stCondLst>
                                        </p:cTn>
                                        <p:tgtEl>
                                          <p:spTgt spid="34"/>
                                        </p:tgtEl>
                                        <p:attrNameLst>
                                          <p:attrName>style.visibility</p:attrName>
                                        </p:attrNameLst>
                                      </p:cBhvr>
                                      <p:to>
                                        <p:strVal val="visible"/>
                                      </p:to>
                                    </p:set>
                                  </p:childTnLst>
                                </p:cTn>
                              </p:par>
                            </p:childTnLst>
                          </p:cTn>
                        </p:par>
                        <p:par>
                          <p:cTn id="86" fill="hold">
                            <p:stCondLst>
                              <p:cond delay="1000"/>
                            </p:stCondLst>
                            <p:childTnLst>
                              <p:par>
                                <p:cTn id="87" presetID="1" presetClass="entr" presetSubtype="0" fill="hold" grpId="0" nodeType="afterEffect">
                                  <p:stCondLst>
                                    <p:cond delay="250"/>
                                  </p:stCondLst>
                                  <p:childTnLst>
                                    <p:set>
                                      <p:cBhvr>
                                        <p:cTn id="88" dur="1" fill="hold">
                                          <p:stCondLst>
                                            <p:cond delay="249"/>
                                          </p:stCondLst>
                                        </p:cTn>
                                        <p:tgtEl>
                                          <p:spTgt spid="35"/>
                                        </p:tgtEl>
                                        <p:attrNameLst>
                                          <p:attrName>style.visibility</p:attrName>
                                        </p:attrNameLst>
                                      </p:cBhvr>
                                      <p:to>
                                        <p:strVal val="visible"/>
                                      </p:to>
                                    </p:set>
                                  </p:childTnLst>
                                </p:cTn>
                              </p:par>
                            </p:childTnLst>
                          </p:cTn>
                        </p:par>
                        <p:par>
                          <p:cTn id="89" fill="hold">
                            <p:stCondLst>
                              <p:cond delay="1500"/>
                            </p:stCondLst>
                            <p:childTnLst>
                              <p:par>
                                <p:cTn id="90" presetID="1" presetClass="entr" presetSubtype="0" fill="hold" grpId="0" nodeType="afterEffect">
                                  <p:stCondLst>
                                    <p:cond delay="250"/>
                                  </p:stCondLst>
                                  <p:childTnLst>
                                    <p:set>
                                      <p:cBhvr>
                                        <p:cTn id="91" dur="1" fill="hold">
                                          <p:stCondLst>
                                            <p:cond delay="249"/>
                                          </p:stCondLst>
                                        </p:cTn>
                                        <p:tgtEl>
                                          <p:spTgt spid="36"/>
                                        </p:tgtEl>
                                        <p:attrNameLst>
                                          <p:attrName>style.visibility</p:attrName>
                                        </p:attrNameLst>
                                      </p:cBhvr>
                                      <p:to>
                                        <p:strVal val="visible"/>
                                      </p:to>
                                    </p:set>
                                  </p:childTnLst>
                                </p:cTn>
                              </p:par>
                            </p:childTnLst>
                          </p:cTn>
                        </p:par>
                        <p:par>
                          <p:cTn id="92" fill="hold">
                            <p:stCondLst>
                              <p:cond delay="2000"/>
                            </p:stCondLst>
                            <p:childTnLst>
                              <p:par>
                                <p:cTn id="93" presetID="1" presetClass="entr" presetSubtype="0" fill="hold" grpId="0" nodeType="afterEffect">
                                  <p:stCondLst>
                                    <p:cond delay="250"/>
                                  </p:stCondLst>
                                  <p:childTnLst>
                                    <p:set>
                                      <p:cBhvr>
                                        <p:cTn id="94" dur="1" fill="hold">
                                          <p:stCondLst>
                                            <p:cond delay="249"/>
                                          </p:stCondLst>
                                        </p:cTn>
                                        <p:tgtEl>
                                          <p:spTgt spid="38"/>
                                        </p:tgtEl>
                                        <p:attrNameLst>
                                          <p:attrName>style.visibility</p:attrName>
                                        </p:attrNameLst>
                                      </p:cBhvr>
                                      <p:to>
                                        <p:strVal val="visible"/>
                                      </p:to>
                                    </p:set>
                                  </p:childTnLst>
                                </p:cTn>
                              </p:par>
                            </p:childTnLst>
                          </p:cTn>
                        </p:par>
                        <p:par>
                          <p:cTn id="95" fill="hold">
                            <p:stCondLst>
                              <p:cond delay="2500"/>
                            </p:stCondLst>
                            <p:childTnLst>
                              <p:par>
                                <p:cTn id="96" presetID="1" presetClass="entr" presetSubtype="0" fill="hold" grpId="0" nodeType="afterEffect">
                                  <p:stCondLst>
                                    <p:cond delay="250"/>
                                  </p:stCondLst>
                                  <p:childTnLst>
                                    <p:set>
                                      <p:cBhvr>
                                        <p:cTn id="97" dur="1" fill="hold">
                                          <p:stCondLst>
                                            <p:cond delay="249"/>
                                          </p:stCondLst>
                                        </p:cTn>
                                        <p:tgtEl>
                                          <p:spTgt spid="39"/>
                                        </p:tgtEl>
                                        <p:attrNameLst>
                                          <p:attrName>style.visibility</p:attrName>
                                        </p:attrNameLst>
                                      </p:cBhvr>
                                      <p:to>
                                        <p:strVal val="visible"/>
                                      </p:to>
                                    </p:set>
                                  </p:childTnLst>
                                </p:cTn>
                              </p:par>
                            </p:childTnLst>
                          </p:cTn>
                        </p:par>
                        <p:par>
                          <p:cTn id="98" fill="hold">
                            <p:stCondLst>
                              <p:cond delay="3000"/>
                            </p:stCondLst>
                            <p:childTnLst>
                              <p:par>
                                <p:cTn id="99" presetID="1" presetClass="entr" presetSubtype="0" fill="hold" grpId="0" nodeType="afterEffect">
                                  <p:stCondLst>
                                    <p:cond delay="250"/>
                                  </p:stCondLst>
                                  <p:childTnLst>
                                    <p:set>
                                      <p:cBhvr>
                                        <p:cTn id="100" dur="1" fill="hold">
                                          <p:stCondLst>
                                            <p:cond delay="249"/>
                                          </p:stCondLst>
                                        </p:cTn>
                                        <p:tgtEl>
                                          <p:spTgt spid="40"/>
                                        </p:tgtEl>
                                        <p:attrNameLst>
                                          <p:attrName>style.visibility</p:attrName>
                                        </p:attrNameLst>
                                      </p:cBhvr>
                                      <p:to>
                                        <p:strVal val="visible"/>
                                      </p:to>
                                    </p:set>
                                  </p:childTnLst>
                                </p:cTn>
                              </p:par>
                            </p:childTnLst>
                          </p:cTn>
                        </p:par>
                        <p:par>
                          <p:cTn id="101" fill="hold">
                            <p:stCondLst>
                              <p:cond delay="3500"/>
                            </p:stCondLst>
                            <p:childTnLst>
                              <p:par>
                                <p:cTn id="102" presetID="1" presetClass="entr" presetSubtype="0" fill="hold" grpId="0" nodeType="afterEffect">
                                  <p:stCondLst>
                                    <p:cond delay="250"/>
                                  </p:stCondLst>
                                  <p:childTnLst>
                                    <p:set>
                                      <p:cBhvr>
                                        <p:cTn id="103" dur="1" fill="hold">
                                          <p:stCondLst>
                                            <p:cond delay="249"/>
                                          </p:stCondLst>
                                        </p:cTn>
                                        <p:tgtEl>
                                          <p:spTgt spid="41"/>
                                        </p:tgtEl>
                                        <p:attrNameLst>
                                          <p:attrName>style.visibility</p:attrName>
                                        </p:attrNameLst>
                                      </p:cBhvr>
                                      <p:to>
                                        <p:strVal val="visible"/>
                                      </p:to>
                                    </p:set>
                                  </p:childTnLst>
                                </p:cTn>
                              </p:par>
                            </p:childTnLst>
                          </p:cTn>
                        </p:par>
                        <p:par>
                          <p:cTn id="104" fill="hold">
                            <p:stCondLst>
                              <p:cond delay="4000"/>
                            </p:stCondLst>
                            <p:childTnLst>
                              <p:par>
                                <p:cTn id="105" presetID="1" presetClass="entr" presetSubtype="0" fill="hold" grpId="0" nodeType="afterEffect">
                                  <p:stCondLst>
                                    <p:cond delay="250"/>
                                  </p:stCondLst>
                                  <p:childTnLst>
                                    <p:set>
                                      <p:cBhvr>
                                        <p:cTn id="106" dur="1" fill="hold">
                                          <p:stCondLst>
                                            <p:cond delay="249"/>
                                          </p:stCondLst>
                                        </p:cTn>
                                        <p:tgtEl>
                                          <p:spTgt spid="42"/>
                                        </p:tgtEl>
                                        <p:attrNameLst>
                                          <p:attrName>style.visibility</p:attrName>
                                        </p:attrNameLst>
                                      </p:cBhvr>
                                      <p:to>
                                        <p:strVal val="visible"/>
                                      </p:to>
                                    </p:set>
                                  </p:childTnLst>
                                </p:cTn>
                              </p:par>
                            </p:childTnLst>
                          </p:cTn>
                        </p:par>
                        <p:par>
                          <p:cTn id="107" fill="hold">
                            <p:stCondLst>
                              <p:cond delay="4500"/>
                            </p:stCondLst>
                            <p:childTnLst>
                              <p:par>
                                <p:cTn id="108" presetID="1" presetClass="entr" presetSubtype="0" fill="hold" grpId="0" nodeType="afterEffect">
                                  <p:stCondLst>
                                    <p:cond delay="250"/>
                                  </p:stCondLst>
                                  <p:childTnLst>
                                    <p:set>
                                      <p:cBhvr>
                                        <p:cTn id="109" dur="1" fill="hold">
                                          <p:stCondLst>
                                            <p:cond delay="249"/>
                                          </p:stCondLst>
                                        </p:cTn>
                                        <p:tgtEl>
                                          <p:spTgt spid="43"/>
                                        </p:tgtEl>
                                        <p:attrNameLst>
                                          <p:attrName>style.visibility</p:attrName>
                                        </p:attrNameLst>
                                      </p:cBhvr>
                                      <p:to>
                                        <p:strVal val="visible"/>
                                      </p:to>
                                    </p:set>
                                  </p:childTnLst>
                                </p:cTn>
                              </p:par>
                            </p:childTnLst>
                          </p:cTn>
                        </p:par>
                        <p:par>
                          <p:cTn id="110" fill="hold">
                            <p:stCondLst>
                              <p:cond delay="5000"/>
                            </p:stCondLst>
                            <p:childTnLst>
                              <p:par>
                                <p:cTn id="111" presetID="1" presetClass="entr" presetSubtype="0" fill="hold" grpId="0" nodeType="afterEffect">
                                  <p:stCondLst>
                                    <p:cond delay="250"/>
                                  </p:stCondLst>
                                  <p:childTnLst>
                                    <p:set>
                                      <p:cBhvr>
                                        <p:cTn id="112" dur="1" fill="hold">
                                          <p:stCondLst>
                                            <p:cond delay="249"/>
                                          </p:stCondLst>
                                        </p:cTn>
                                        <p:tgtEl>
                                          <p:spTgt spid="44"/>
                                        </p:tgtEl>
                                        <p:attrNameLst>
                                          <p:attrName>style.visibility</p:attrName>
                                        </p:attrNameLst>
                                      </p:cBhvr>
                                      <p:to>
                                        <p:strVal val="visible"/>
                                      </p:to>
                                    </p:set>
                                  </p:childTnLst>
                                </p:cTn>
                              </p:par>
                            </p:childTnLst>
                          </p:cTn>
                        </p:par>
                        <p:par>
                          <p:cTn id="113" fill="hold">
                            <p:stCondLst>
                              <p:cond delay="5500"/>
                            </p:stCondLst>
                            <p:childTnLst>
                              <p:par>
                                <p:cTn id="114" presetID="1" presetClass="entr" presetSubtype="0" fill="hold" grpId="0" nodeType="afterEffect">
                                  <p:stCondLst>
                                    <p:cond delay="250"/>
                                  </p:stCondLst>
                                  <p:childTnLst>
                                    <p:set>
                                      <p:cBhvr>
                                        <p:cTn id="115" dur="1" fill="hold">
                                          <p:stCondLst>
                                            <p:cond delay="249"/>
                                          </p:stCondLst>
                                        </p:cTn>
                                        <p:tgtEl>
                                          <p:spTgt spid="45"/>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53"/>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2"/>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73"/>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8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85"/>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4" grpId="0"/>
      <p:bldP spid="30" grpId="0"/>
      <p:bldP spid="33" grpId="0"/>
      <p:bldP spid="34" grpId="0"/>
      <p:bldP spid="35" grpId="0"/>
      <p:bldP spid="36" grpId="0"/>
      <p:bldP spid="38" grpId="0"/>
      <p:bldP spid="39" grpId="0"/>
      <p:bldP spid="40" grpId="0"/>
      <p:bldP spid="41" grpId="0"/>
      <p:bldP spid="42" grpId="0"/>
      <p:bldP spid="43" grpId="0"/>
      <p:bldP spid="44" grpId="0"/>
      <p:bldP spid="45" grpId="0"/>
      <p:bldP spid="72" grpId="0" animBg="1"/>
      <p:bldP spid="73" grpId="0" animBg="1"/>
      <p:bldP spid="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EB78-3BBC-4426-8269-C9957518EE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57B5C-9303-43AD-9938-15777BCB2451}"/>
              </a:ext>
            </a:extLst>
          </p:cNvPr>
          <p:cNvSpPr>
            <a:spLocks noGrp="1"/>
          </p:cNvSpPr>
          <p:nvPr>
            <p:ph idx="1"/>
          </p:nvPr>
        </p:nvSpPr>
        <p:spPr/>
        <p:txBody>
          <a:bodyPr/>
          <a:lstStyle/>
          <a:p>
            <a:endParaRPr lang="en-US" dirty="0"/>
          </a:p>
          <a:p>
            <a:endParaRPr lang="en-US" dirty="0"/>
          </a:p>
          <a:p>
            <a:endParaRPr lang="en-US" dirty="0"/>
          </a:p>
          <a:p>
            <a:pPr marL="0" indent="0" algn="ctr">
              <a:buNone/>
            </a:pPr>
            <a:r>
              <a:rPr lang="en-US" dirty="0"/>
              <a:t>Thank You</a:t>
            </a:r>
          </a:p>
        </p:txBody>
      </p:sp>
    </p:spTree>
    <p:extLst>
      <p:ext uri="{BB962C8B-B14F-4D97-AF65-F5344CB8AC3E}">
        <p14:creationId xmlns:p14="http://schemas.microsoft.com/office/powerpoint/2010/main" val="261632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9">
            <a:extLst>
              <a:ext uri="{FF2B5EF4-FFF2-40B4-BE49-F238E27FC236}">
                <a16:creationId xmlns:a16="http://schemas.microsoft.com/office/drawing/2014/main" id="{99C26678-71E3-4C7D-97A7-5F28B751DBDC}"/>
              </a:ext>
            </a:extLst>
          </p:cNvPr>
          <p:cNvSpPr txBox="1">
            <a:spLocks/>
          </p:cNvSpPr>
          <p:nvPr/>
        </p:nvSpPr>
        <p:spPr>
          <a:xfrm>
            <a:off x="314312" y="304632"/>
            <a:ext cx="11241157" cy="1119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hardware</a:t>
            </a:r>
            <a:r>
              <a:rPr lang="en-US" sz="2400" dirty="0">
                <a:latin typeface="Times New Roman" panose="02020603050405020304" pitchFamily="18" charset="0"/>
                <a:cs typeface="Times New Roman" panose="02020603050405020304" pitchFamily="18" charset="0"/>
              </a:rPr>
              <a:t>— the central processing unit (CPU), the memory, and the input/output (I/O) devices—provides the basic computing resources for the system.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Title 9">
            <a:extLst>
              <a:ext uri="{FF2B5EF4-FFF2-40B4-BE49-F238E27FC236}">
                <a16:creationId xmlns:a16="http://schemas.microsoft.com/office/drawing/2014/main" id="{99C26678-71E3-4C7D-97A7-5F28B751DBDC}"/>
              </a:ext>
            </a:extLst>
          </p:cNvPr>
          <p:cNvSpPr txBox="1">
            <a:spLocks/>
          </p:cNvSpPr>
          <p:nvPr/>
        </p:nvSpPr>
        <p:spPr>
          <a:xfrm>
            <a:off x="314311" y="1397559"/>
            <a:ext cx="11241157" cy="14109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application programs</a:t>
            </a:r>
            <a:r>
              <a:rPr lang="en-US" sz="2400" dirty="0">
                <a:latin typeface="Times New Roman" panose="02020603050405020304" pitchFamily="18" charset="0"/>
                <a:cs typeface="Times New Roman" panose="02020603050405020304" pitchFamily="18" charset="0"/>
              </a:rPr>
              <a:t>—such as word processors, spreadsheets, compilers, and web browsers—define the ways in which these resources are used to solve users’ computing problems.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Title 9">
            <a:extLst>
              <a:ext uri="{FF2B5EF4-FFF2-40B4-BE49-F238E27FC236}">
                <a16:creationId xmlns:a16="http://schemas.microsoft.com/office/drawing/2014/main" id="{99C26678-71E3-4C7D-97A7-5F28B751DBDC}"/>
              </a:ext>
            </a:extLst>
          </p:cNvPr>
          <p:cNvSpPr txBox="1">
            <a:spLocks/>
          </p:cNvSpPr>
          <p:nvPr/>
        </p:nvSpPr>
        <p:spPr>
          <a:xfrm>
            <a:off x="314311" y="2516779"/>
            <a:ext cx="11241157" cy="15980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operating system</a:t>
            </a:r>
            <a:r>
              <a:rPr lang="en-US" sz="2400" dirty="0">
                <a:latin typeface="Times New Roman" panose="02020603050405020304" pitchFamily="18" charset="0"/>
                <a:cs typeface="Times New Roman" panose="02020603050405020304" pitchFamily="18" charset="0"/>
              </a:rPr>
              <a:t> controls the hardware and coordinates its use among the various application programs for the various users.</a:t>
            </a:r>
          </a:p>
        </p:txBody>
      </p:sp>
    </p:spTree>
    <p:extLst>
      <p:ext uri="{BB962C8B-B14F-4D97-AF65-F5344CB8AC3E}">
        <p14:creationId xmlns:p14="http://schemas.microsoft.com/office/powerpoint/2010/main" val="117182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12E1E-C352-42BC-829F-AEC54DA76B72}"/>
              </a:ext>
            </a:extLst>
          </p:cNvPr>
          <p:cNvSpPr>
            <a:spLocks noGrp="1"/>
          </p:cNvSpPr>
          <p:nvPr>
            <p:ph type="title"/>
          </p:nvPr>
        </p:nvSpPr>
        <p:spPr>
          <a:xfrm>
            <a:off x="718930" y="18256"/>
            <a:ext cx="10515600" cy="935902"/>
          </a:xfrm>
        </p:spPr>
        <p:txBody>
          <a:bodyPr>
            <a:normAutofit/>
          </a:bodyPr>
          <a:lstStyle/>
          <a:p>
            <a:r>
              <a:rPr lang="en-US" sz="3200" b="1" dirty="0">
                <a:latin typeface="Times New Roman" panose="02020603050405020304" pitchFamily="18" charset="0"/>
                <a:cs typeface="Times New Roman" panose="02020603050405020304" pitchFamily="18" charset="0"/>
              </a:rPr>
              <a:t>User’s view</a:t>
            </a:r>
          </a:p>
        </p:txBody>
      </p:sp>
      <p:sp>
        <p:nvSpPr>
          <p:cNvPr id="6" name="Content Placeholder 5">
            <a:extLst>
              <a:ext uri="{FF2B5EF4-FFF2-40B4-BE49-F238E27FC236}">
                <a16:creationId xmlns:a16="http://schemas.microsoft.com/office/drawing/2014/main" id="{6062BC1F-BB2B-48D5-9828-3C9D18CB5F3C}"/>
              </a:ext>
            </a:extLst>
          </p:cNvPr>
          <p:cNvSpPr>
            <a:spLocks noGrp="1"/>
          </p:cNvSpPr>
          <p:nvPr>
            <p:ph idx="1"/>
          </p:nvPr>
        </p:nvSpPr>
        <p:spPr>
          <a:xfrm>
            <a:off x="718930" y="822256"/>
            <a:ext cx="10515600" cy="771413"/>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user’s view of the computer varies according to the </a:t>
            </a:r>
            <a:r>
              <a:rPr lang="en-US" sz="2400" dirty="0">
                <a:solidFill>
                  <a:srgbClr val="7030A0"/>
                </a:solidFill>
                <a:latin typeface="Times New Roman" panose="02020603050405020304" pitchFamily="18" charset="0"/>
                <a:cs typeface="Times New Roman" panose="02020603050405020304" pitchFamily="18" charset="0"/>
              </a:rPr>
              <a:t>interface</a:t>
            </a:r>
            <a:r>
              <a:rPr lang="en-US" sz="2400" dirty="0">
                <a:latin typeface="Times New Roman" panose="02020603050405020304" pitchFamily="18" charset="0"/>
                <a:cs typeface="Times New Roman" panose="02020603050405020304" pitchFamily="18" charset="0"/>
              </a:rPr>
              <a:t> being used. </a:t>
            </a:r>
          </a:p>
        </p:txBody>
      </p:sp>
      <p:sp>
        <p:nvSpPr>
          <p:cNvPr id="4" name="Content Placeholder 5">
            <a:extLst>
              <a:ext uri="{FF2B5EF4-FFF2-40B4-BE49-F238E27FC236}">
                <a16:creationId xmlns:a16="http://schemas.microsoft.com/office/drawing/2014/main" id="{6062BC1F-BB2B-48D5-9828-3C9D18CB5F3C}"/>
              </a:ext>
            </a:extLst>
          </p:cNvPr>
          <p:cNvSpPr txBox="1">
            <a:spLocks/>
          </p:cNvSpPr>
          <p:nvPr/>
        </p:nvSpPr>
        <p:spPr>
          <a:xfrm>
            <a:off x="718930" y="1593669"/>
            <a:ext cx="10515600" cy="2887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System is designed for one user to </a:t>
            </a:r>
            <a:r>
              <a:rPr lang="en-US" sz="2400" dirty="0">
                <a:solidFill>
                  <a:srgbClr val="7030A0"/>
                </a:solidFill>
                <a:latin typeface="Times New Roman" panose="02020603050405020304" pitchFamily="18" charset="0"/>
                <a:cs typeface="Times New Roman" panose="02020603050405020304" pitchFamily="18" charset="0"/>
              </a:rPr>
              <a:t>monopolize </a:t>
            </a:r>
            <a:r>
              <a:rPr lang="en-US" sz="2400" dirty="0">
                <a:latin typeface="Times New Roman" panose="02020603050405020304" pitchFamily="18" charset="0"/>
                <a:cs typeface="Times New Roman" panose="02020603050405020304" pitchFamily="18" charset="0"/>
              </a:rPr>
              <a:t>its resources. </a:t>
            </a:r>
          </a:p>
        </p:txBody>
      </p:sp>
      <p:sp>
        <p:nvSpPr>
          <p:cNvPr id="7" name="Content Placeholder 5">
            <a:extLst>
              <a:ext uri="{FF2B5EF4-FFF2-40B4-BE49-F238E27FC236}">
                <a16:creationId xmlns:a16="http://schemas.microsoft.com/office/drawing/2014/main" id="{6062BC1F-BB2B-48D5-9828-3C9D18CB5F3C}"/>
              </a:ext>
            </a:extLst>
          </p:cNvPr>
          <p:cNvSpPr txBox="1">
            <a:spLocks/>
          </p:cNvSpPr>
          <p:nvPr/>
        </p:nvSpPr>
        <p:spPr>
          <a:xfrm>
            <a:off x="718930" y="2527446"/>
            <a:ext cx="10515600" cy="2057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goal is to </a:t>
            </a:r>
            <a:r>
              <a:rPr lang="en-US" sz="2400" dirty="0">
                <a:solidFill>
                  <a:srgbClr val="7030A0"/>
                </a:solidFill>
                <a:latin typeface="Times New Roman" panose="02020603050405020304" pitchFamily="18" charset="0"/>
                <a:cs typeface="Times New Roman" panose="02020603050405020304" pitchFamily="18" charset="0"/>
              </a:rPr>
              <a:t>maximize the work </a:t>
            </a:r>
            <a:r>
              <a:rPr lang="en-US" sz="2400" dirty="0">
                <a:latin typeface="Times New Roman" panose="02020603050405020304" pitchFamily="18" charset="0"/>
                <a:cs typeface="Times New Roman" panose="02020603050405020304" pitchFamily="18" charset="0"/>
              </a:rPr>
              <a:t>that the user is performing. In this case, the operating system is designed mostly for </a:t>
            </a:r>
            <a:r>
              <a:rPr lang="en-US" sz="2400" b="1" dirty="0">
                <a:solidFill>
                  <a:srgbClr val="7030A0"/>
                </a:solidFill>
                <a:latin typeface="Times New Roman" panose="02020603050405020304" pitchFamily="18" charset="0"/>
                <a:cs typeface="Times New Roman" panose="02020603050405020304" pitchFamily="18" charset="0"/>
              </a:rPr>
              <a:t>ease of use</a:t>
            </a:r>
            <a:r>
              <a:rPr lang="en-US" sz="2400" dirty="0">
                <a:latin typeface="Times New Roman" panose="02020603050405020304" pitchFamily="18" charset="0"/>
                <a:cs typeface="Times New Roman" panose="02020603050405020304" pitchFamily="18" charset="0"/>
              </a:rPr>
              <a:t>, with some attention paid to </a:t>
            </a:r>
            <a:r>
              <a:rPr lang="en-US" sz="2400" dirty="0">
                <a:solidFill>
                  <a:srgbClr val="7030A0"/>
                </a:solidFill>
                <a:latin typeface="Times New Roman" panose="02020603050405020304" pitchFamily="18" charset="0"/>
                <a:cs typeface="Times New Roman" panose="02020603050405020304" pitchFamily="18" charset="0"/>
              </a:rPr>
              <a:t>performance and security</a:t>
            </a:r>
          </a:p>
        </p:txBody>
      </p:sp>
    </p:spTree>
    <p:extLst>
      <p:ext uri="{BB962C8B-B14F-4D97-AF65-F5344CB8AC3E}">
        <p14:creationId xmlns:p14="http://schemas.microsoft.com/office/powerpoint/2010/main" val="213108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12E1E-C352-42BC-829F-AEC54DA76B72}"/>
              </a:ext>
            </a:extLst>
          </p:cNvPr>
          <p:cNvSpPr>
            <a:spLocks noGrp="1"/>
          </p:cNvSpPr>
          <p:nvPr>
            <p:ph type="title"/>
          </p:nvPr>
        </p:nvSpPr>
        <p:spPr>
          <a:xfrm>
            <a:off x="838200" y="23027"/>
            <a:ext cx="10515600" cy="893832"/>
          </a:xfrm>
        </p:spPr>
        <p:txBody>
          <a:bodyPr>
            <a:normAutofit/>
          </a:bodyPr>
          <a:lstStyle/>
          <a:p>
            <a:r>
              <a:rPr lang="en-US" sz="3200" b="1" dirty="0">
                <a:latin typeface="Times New Roman" panose="02020603050405020304" pitchFamily="18" charset="0"/>
                <a:cs typeface="Times New Roman" panose="02020603050405020304" pitchFamily="18" charset="0"/>
              </a:rPr>
              <a:t>System view</a:t>
            </a:r>
          </a:p>
        </p:txBody>
      </p:sp>
      <p:sp>
        <p:nvSpPr>
          <p:cNvPr id="6" name="Content Placeholder 5">
            <a:extLst>
              <a:ext uri="{FF2B5EF4-FFF2-40B4-BE49-F238E27FC236}">
                <a16:creationId xmlns:a16="http://schemas.microsoft.com/office/drawing/2014/main" id="{6062BC1F-BB2B-48D5-9828-3C9D18CB5F3C}"/>
              </a:ext>
            </a:extLst>
          </p:cNvPr>
          <p:cNvSpPr>
            <a:spLocks noGrp="1"/>
          </p:cNvSpPr>
          <p:nvPr>
            <p:ph idx="1"/>
          </p:nvPr>
        </p:nvSpPr>
        <p:spPr>
          <a:xfrm>
            <a:off x="838200" y="970819"/>
            <a:ext cx="10515600" cy="1223743"/>
          </a:xfrm>
        </p:spPr>
        <p:txBody>
          <a:bodyPr>
            <a:normAutofit/>
          </a:body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From the computer’s point of view, the operating system is the program most </a:t>
            </a:r>
            <a:r>
              <a:rPr lang="en-US" sz="2400" b="1" dirty="0">
                <a:solidFill>
                  <a:srgbClr val="0070C0"/>
                </a:solidFill>
                <a:latin typeface="Times New Roman" panose="02020603050405020304" pitchFamily="18" charset="0"/>
                <a:cs typeface="Times New Roman" panose="02020603050405020304" pitchFamily="18" charset="0"/>
              </a:rPr>
              <a:t>intimately involved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a:t>
            </a:r>
            <a:r>
              <a:rPr lang="en-US" sz="2400" b="1" dirty="0">
                <a:solidFill>
                  <a:srgbClr val="0070C0"/>
                </a:solidFill>
                <a:latin typeface="Times New Roman" panose="02020603050405020304" pitchFamily="18" charset="0"/>
                <a:cs typeface="Times New Roman" panose="02020603050405020304" pitchFamily="18" charset="0"/>
              </a:rPr>
              <a:t>hardware</a:t>
            </a:r>
            <a:r>
              <a:rPr lang="en-US" sz="2400" b="1" dirty="0">
                <a:latin typeface="Times New Roman" panose="02020603050405020304" pitchFamily="18" charset="0"/>
                <a:cs typeface="Times New Roman" panose="02020603050405020304" pitchFamily="18" charset="0"/>
              </a:rPr>
              <a:t>. </a:t>
            </a:r>
          </a:p>
        </p:txBody>
      </p:sp>
      <p:sp>
        <p:nvSpPr>
          <p:cNvPr id="4" name="Content Placeholder 5">
            <a:extLst>
              <a:ext uri="{FF2B5EF4-FFF2-40B4-BE49-F238E27FC236}">
                <a16:creationId xmlns:a16="http://schemas.microsoft.com/office/drawing/2014/main" id="{6062BC1F-BB2B-48D5-9828-3C9D18CB5F3C}"/>
              </a:ext>
            </a:extLst>
          </p:cNvPr>
          <p:cNvSpPr txBox="1">
            <a:spLocks/>
          </p:cNvSpPr>
          <p:nvPr/>
        </p:nvSpPr>
        <p:spPr>
          <a:xfrm>
            <a:off x="838200" y="2024556"/>
            <a:ext cx="10515600" cy="805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 this context, we can view an operating system as a </a:t>
            </a:r>
            <a:r>
              <a:rPr lang="en-US" sz="2400" b="1" dirty="0">
                <a:solidFill>
                  <a:srgbClr val="0070C0"/>
                </a:solidFill>
                <a:latin typeface="Times New Roman" panose="02020603050405020304" pitchFamily="18" charset="0"/>
                <a:cs typeface="Times New Roman" panose="02020603050405020304" pitchFamily="18" charset="0"/>
              </a:rPr>
              <a:t>resource allocator</a:t>
            </a:r>
            <a:r>
              <a:rPr lang="en-US" sz="2400" dirty="0">
                <a:latin typeface="Times New Roman" panose="02020603050405020304" pitchFamily="18" charset="0"/>
                <a:cs typeface="Times New Roman" panose="02020603050405020304" pitchFamily="18" charset="0"/>
              </a:rPr>
              <a:t>.</a:t>
            </a:r>
          </a:p>
        </p:txBody>
      </p:sp>
      <p:sp>
        <p:nvSpPr>
          <p:cNvPr id="7" name="Content Placeholder 5">
            <a:extLst>
              <a:ext uri="{FF2B5EF4-FFF2-40B4-BE49-F238E27FC236}">
                <a16:creationId xmlns:a16="http://schemas.microsoft.com/office/drawing/2014/main" id="{6062BC1F-BB2B-48D5-9828-3C9D18CB5F3C}"/>
              </a:ext>
            </a:extLst>
          </p:cNvPr>
          <p:cNvSpPr txBox="1">
            <a:spLocks/>
          </p:cNvSpPr>
          <p:nvPr/>
        </p:nvSpPr>
        <p:spPr>
          <a:xfrm>
            <a:off x="838200" y="2688112"/>
            <a:ext cx="10515600" cy="1283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A computer system has many resources that may be required to solve a problem: </a:t>
            </a:r>
            <a:r>
              <a:rPr lang="en-US" sz="2400" b="1" dirty="0">
                <a:solidFill>
                  <a:srgbClr val="0070C0"/>
                </a:solidFill>
                <a:latin typeface="Times New Roman" panose="02020603050405020304" pitchFamily="18" charset="0"/>
                <a:cs typeface="Times New Roman" panose="02020603050405020304" pitchFamily="18" charset="0"/>
              </a:rPr>
              <a:t>CPU time</a:t>
            </a:r>
            <a:r>
              <a:rPr lang="en-US" sz="2400" b="1" dirty="0">
                <a:latin typeface="Times New Roman" panose="02020603050405020304" pitchFamily="18" charset="0"/>
                <a:cs typeface="Times New Roman" panose="02020603050405020304" pitchFamily="18" charset="0"/>
              </a:rPr>
              <a:t>,</a:t>
            </a:r>
            <a:r>
              <a:rPr lang="en-US" sz="2400" b="1" dirty="0">
                <a:solidFill>
                  <a:srgbClr val="0070C0"/>
                </a:solidFill>
                <a:latin typeface="Times New Roman" panose="02020603050405020304" pitchFamily="18" charset="0"/>
                <a:cs typeface="Times New Roman" panose="02020603050405020304" pitchFamily="18" charset="0"/>
              </a:rPr>
              <a:t> memory space</a:t>
            </a:r>
            <a:r>
              <a:rPr lang="en-US" sz="2400" b="1" dirty="0">
                <a:latin typeface="Times New Roman" panose="02020603050405020304" pitchFamily="18" charset="0"/>
                <a:cs typeface="Times New Roman" panose="02020603050405020304" pitchFamily="18" charset="0"/>
              </a:rPr>
              <a:t>,</a:t>
            </a:r>
            <a:r>
              <a:rPr lang="en-US" sz="2400" b="1" dirty="0">
                <a:solidFill>
                  <a:srgbClr val="0070C0"/>
                </a:solidFill>
                <a:latin typeface="Times New Roman" panose="02020603050405020304" pitchFamily="18" charset="0"/>
                <a:cs typeface="Times New Roman" panose="02020603050405020304" pitchFamily="18" charset="0"/>
              </a:rPr>
              <a:t> storage space</a:t>
            </a:r>
            <a:r>
              <a:rPr lang="en-US" sz="2400" b="1" dirty="0">
                <a:latin typeface="Times New Roman" panose="02020603050405020304" pitchFamily="18" charset="0"/>
                <a:cs typeface="Times New Roman" panose="02020603050405020304" pitchFamily="18" charset="0"/>
              </a:rPr>
              <a:t>,</a:t>
            </a:r>
            <a:r>
              <a:rPr lang="en-US" sz="2400" b="1" dirty="0">
                <a:solidFill>
                  <a:srgbClr val="0070C0"/>
                </a:solidFill>
                <a:latin typeface="Times New Roman" panose="02020603050405020304" pitchFamily="18" charset="0"/>
                <a:cs typeface="Times New Roman" panose="02020603050405020304" pitchFamily="18" charset="0"/>
              </a:rPr>
              <a:t> I/O devices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and so on. </a:t>
            </a:r>
          </a:p>
        </p:txBody>
      </p:sp>
      <p:sp>
        <p:nvSpPr>
          <p:cNvPr id="8" name="Content Placeholder 5">
            <a:extLst>
              <a:ext uri="{FF2B5EF4-FFF2-40B4-BE49-F238E27FC236}">
                <a16:creationId xmlns:a16="http://schemas.microsoft.com/office/drawing/2014/main" id="{6062BC1F-BB2B-48D5-9828-3C9D18CB5F3C}"/>
              </a:ext>
            </a:extLst>
          </p:cNvPr>
          <p:cNvSpPr txBox="1">
            <a:spLocks/>
          </p:cNvSpPr>
          <p:nvPr/>
        </p:nvSpPr>
        <p:spPr>
          <a:xfrm>
            <a:off x="838200" y="3816706"/>
            <a:ext cx="10515600" cy="820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 operating system acts as the </a:t>
            </a:r>
            <a:r>
              <a:rPr lang="en-US" sz="2400" b="1" dirty="0">
                <a:solidFill>
                  <a:srgbClr val="0070C0"/>
                </a:solidFill>
                <a:latin typeface="Times New Roman" panose="02020603050405020304" pitchFamily="18" charset="0"/>
                <a:cs typeface="Times New Roman" panose="02020603050405020304" pitchFamily="18" charset="0"/>
              </a:rPr>
              <a:t>manager of </a:t>
            </a:r>
            <a:r>
              <a:rPr lang="en-US" sz="2400" dirty="0">
                <a:latin typeface="Times New Roman" panose="02020603050405020304" pitchFamily="18" charset="0"/>
                <a:cs typeface="Times New Roman" panose="02020603050405020304" pitchFamily="18" charset="0"/>
              </a:rPr>
              <a:t>these</a:t>
            </a:r>
            <a:r>
              <a:rPr lang="en-US" sz="2400" b="1" dirty="0">
                <a:solidFill>
                  <a:srgbClr val="0070C0"/>
                </a:solidFill>
                <a:latin typeface="Times New Roman" panose="02020603050405020304" pitchFamily="18" charset="0"/>
                <a:cs typeface="Times New Roman" panose="02020603050405020304" pitchFamily="18" charset="0"/>
              </a:rPr>
              <a:t> resources</a:t>
            </a:r>
            <a:r>
              <a:rPr lang="en-US" sz="2400" dirty="0">
                <a:latin typeface="Times New Roman" panose="02020603050405020304" pitchFamily="18" charset="0"/>
                <a:cs typeface="Times New Roman" panose="02020603050405020304" pitchFamily="18" charset="0"/>
              </a:rPr>
              <a:t>.</a:t>
            </a:r>
          </a:p>
        </p:txBody>
      </p:sp>
      <p:sp>
        <p:nvSpPr>
          <p:cNvPr id="9" name="Content Placeholder 5">
            <a:extLst>
              <a:ext uri="{FF2B5EF4-FFF2-40B4-BE49-F238E27FC236}">
                <a16:creationId xmlns:a16="http://schemas.microsoft.com/office/drawing/2014/main" id="{6062BC1F-BB2B-48D5-9828-3C9D18CB5F3C}"/>
              </a:ext>
            </a:extLst>
          </p:cNvPr>
          <p:cNvSpPr txBox="1">
            <a:spLocks/>
          </p:cNvSpPr>
          <p:nvPr/>
        </p:nvSpPr>
        <p:spPr>
          <a:xfrm>
            <a:off x="838200" y="4464920"/>
            <a:ext cx="10515600" cy="1426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A </a:t>
            </a:r>
            <a:r>
              <a:rPr lang="en-US" sz="2400" b="1" dirty="0">
                <a:solidFill>
                  <a:srgbClr val="0070C0"/>
                </a:solidFill>
                <a:latin typeface="Times New Roman" panose="02020603050405020304" pitchFamily="18" charset="0"/>
                <a:cs typeface="Times New Roman" panose="02020603050405020304" pitchFamily="18" charset="0"/>
              </a:rPr>
              <a:t>control program</a:t>
            </a:r>
            <a:r>
              <a:rPr lang="en-US" sz="2400" dirty="0">
                <a:latin typeface="Times New Roman" panose="02020603050405020304" pitchFamily="18" charset="0"/>
                <a:cs typeface="Times New Roman" panose="02020603050405020304" pitchFamily="18" charset="0"/>
              </a:rPr>
              <a:t> manages the execution of user programs </a:t>
            </a:r>
            <a:r>
              <a:rPr lang="en-US" sz="2400" b="1" dirty="0">
                <a:latin typeface="Times New Roman" panose="02020603050405020304" pitchFamily="18" charset="0"/>
                <a:cs typeface="Times New Roman" panose="02020603050405020304" pitchFamily="18" charset="0"/>
              </a:rPr>
              <a:t>to </a:t>
            </a:r>
            <a:r>
              <a:rPr lang="en-US" sz="2400" b="1" dirty="0">
                <a:solidFill>
                  <a:srgbClr val="0070C0"/>
                </a:solidFill>
                <a:latin typeface="Times New Roman" panose="02020603050405020304" pitchFamily="18" charset="0"/>
                <a:cs typeface="Times New Roman" panose="02020603050405020304" pitchFamily="18" charset="0"/>
              </a:rPr>
              <a:t>prevent errors</a:t>
            </a:r>
            <a:r>
              <a:rPr lang="en-US" sz="2400" dirty="0">
                <a:latin typeface="Times New Roman" panose="02020603050405020304" pitchFamily="18" charset="0"/>
                <a:cs typeface="Times New Roman" panose="02020603050405020304" pitchFamily="18" charset="0"/>
              </a:rPr>
              <a:t> and </a:t>
            </a:r>
            <a:r>
              <a:rPr lang="en-US" sz="2400" b="1" dirty="0">
                <a:solidFill>
                  <a:srgbClr val="0070C0"/>
                </a:solidFill>
                <a:latin typeface="Times New Roman" panose="02020603050405020304" pitchFamily="18" charset="0"/>
                <a:cs typeface="Times New Roman" panose="02020603050405020304" pitchFamily="18" charset="0"/>
              </a:rPr>
              <a:t>improper use</a:t>
            </a:r>
            <a:r>
              <a:rPr lang="en-US" sz="2400" dirty="0">
                <a:latin typeface="Times New Roman" panose="02020603050405020304" pitchFamily="18" charset="0"/>
                <a:cs typeface="Times New Roman" panose="02020603050405020304" pitchFamily="18" charset="0"/>
              </a:rPr>
              <a:t> of the computer.</a:t>
            </a:r>
          </a:p>
        </p:txBody>
      </p:sp>
    </p:spTree>
    <p:extLst>
      <p:ext uri="{BB962C8B-B14F-4D97-AF65-F5344CB8AC3E}">
        <p14:creationId xmlns:p14="http://schemas.microsoft.com/office/powerpoint/2010/main" val="5725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1B39-AEE9-434D-942B-70994235A466}"/>
              </a:ext>
            </a:extLst>
          </p:cNvPr>
          <p:cNvSpPr>
            <a:spLocks noGrp="1"/>
          </p:cNvSpPr>
          <p:nvPr>
            <p:ph type="title"/>
          </p:nvPr>
        </p:nvSpPr>
        <p:spPr>
          <a:xfrm>
            <a:off x="173636" y="0"/>
            <a:ext cx="1710128" cy="867327"/>
          </a:xfrm>
        </p:spPr>
        <p:txBody>
          <a:bodyPr>
            <a:normAutofit/>
          </a:bodyPr>
          <a:lstStyle/>
          <a:p>
            <a:r>
              <a:rPr lang="en-US" sz="3200" b="1" dirty="0">
                <a:latin typeface="Times New Roman" panose="02020603050405020304" pitchFamily="18" charset="0"/>
                <a:cs typeface="Times New Roman" panose="02020603050405020304" pitchFamily="18" charset="0"/>
              </a:rPr>
              <a:t>Kernel</a:t>
            </a:r>
          </a:p>
        </p:txBody>
      </p:sp>
      <p:sp>
        <p:nvSpPr>
          <p:cNvPr id="3" name="Content Placeholder 2">
            <a:extLst>
              <a:ext uri="{FF2B5EF4-FFF2-40B4-BE49-F238E27FC236}">
                <a16:creationId xmlns:a16="http://schemas.microsoft.com/office/drawing/2014/main" id="{6DF97C46-4D44-4E2F-9346-C2131FC294DD}"/>
              </a:ext>
            </a:extLst>
          </p:cNvPr>
          <p:cNvSpPr>
            <a:spLocks noGrp="1"/>
          </p:cNvSpPr>
          <p:nvPr>
            <p:ph idx="1"/>
          </p:nvPr>
        </p:nvSpPr>
        <p:spPr>
          <a:xfrm>
            <a:off x="173636" y="867328"/>
            <a:ext cx="5362731" cy="527154"/>
          </a:xfrm>
        </p:spPr>
        <p:txBody>
          <a:bodyPr>
            <a:normAutofit/>
          </a:bodyPr>
          <a:lstStyle/>
          <a:p>
            <a:pPr algn="l"/>
            <a:r>
              <a:rPr lang="en-US" sz="2400" b="1" i="0" dirty="0">
                <a:effectLst/>
                <a:latin typeface="Times New Roman" panose="02020603050405020304" pitchFamily="18" charset="0"/>
                <a:cs typeface="Times New Roman" panose="02020603050405020304" pitchFamily="18" charset="0"/>
              </a:rPr>
              <a:t>What is the purpose of the kernel?</a:t>
            </a:r>
          </a:p>
        </p:txBody>
      </p:sp>
      <p:sp>
        <p:nvSpPr>
          <p:cNvPr id="4" name="Content Placeholder 2">
            <a:extLst>
              <a:ext uri="{FF2B5EF4-FFF2-40B4-BE49-F238E27FC236}">
                <a16:creationId xmlns:a16="http://schemas.microsoft.com/office/drawing/2014/main" id="{46F7B798-379C-4434-86B7-8D9F54AAFB20}"/>
              </a:ext>
            </a:extLst>
          </p:cNvPr>
          <p:cNvSpPr txBox="1">
            <a:spLocks/>
          </p:cNvSpPr>
          <p:nvPr/>
        </p:nvSpPr>
        <p:spPr>
          <a:xfrm>
            <a:off x="383498" y="1486813"/>
            <a:ext cx="5712502" cy="713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An OS kernel performs three primary jobs.</a:t>
            </a:r>
          </a:p>
        </p:txBody>
      </p:sp>
      <p:sp>
        <p:nvSpPr>
          <p:cNvPr id="5" name="Content Placeholder 2">
            <a:extLst>
              <a:ext uri="{FF2B5EF4-FFF2-40B4-BE49-F238E27FC236}">
                <a16:creationId xmlns:a16="http://schemas.microsoft.com/office/drawing/2014/main" id="{2CF7C109-2E58-42DE-A67D-D18824DE3EA5}"/>
              </a:ext>
            </a:extLst>
          </p:cNvPr>
          <p:cNvSpPr txBox="1">
            <a:spLocks/>
          </p:cNvSpPr>
          <p:nvPr/>
        </p:nvSpPr>
        <p:spPr>
          <a:xfrm>
            <a:off x="598358" y="2065092"/>
            <a:ext cx="10515600" cy="917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It provides the interfaces needed for users and applications to interact with the computer.</a:t>
            </a:r>
          </a:p>
        </p:txBody>
      </p:sp>
      <p:sp>
        <p:nvSpPr>
          <p:cNvPr id="6" name="Content Placeholder 2">
            <a:extLst>
              <a:ext uri="{FF2B5EF4-FFF2-40B4-BE49-F238E27FC236}">
                <a16:creationId xmlns:a16="http://schemas.microsoft.com/office/drawing/2014/main" id="{23DE21F7-6D15-4E7F-8B47-207D250250F2}"/>
              </a:ext>
            </a:extLst>
          </p:cNvPr>
          <p:cNvSpPr txBox="1">
            <a:spLocks/>
          </p:cNvSpPr>
          <p:nvPr/>
        </p:nvSpPr>
        <p:spPr>
          <a:xfrm>
            <a:off x="598358" y="2968054"/>
            <a:ext cx="10515600" cy="713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n-US" sz="2400" dirty="0">
                <a:latin typeface="Times New Roman" panose="02020603050405020304" pitchFamily="18" charset="0"/>
                <a:cs typeface="Times New Roman" panose="02020603050405020304" pitchFamily="18" charset="0"/>
              </a:rPr>
              <a:t>It launches and manages applications.</a:t>
            </a:r>
          </a:p>
          <a:p>
            <a:pPr marL="457200" indent="-457200">
              <a:buFont typeface="+mj-lt"/>
              <a:buAutoNum type="arabicPeriod" startAt="2"/>
            </a:pPr>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60695160-9FEC-48D2-8E1F-92C6061A8EE8}"/>
              </a:ext>
            </a:extLst>
          </p:cNvPr>
          <p:cNvSpPr txBox="1">
            <a:spLocks/>
          </p:cNvSpPr>
          <p:nvPr/>
        </p:nvSpPr>
        <p:spPr>
          <a:xfrm>
            <a:off x="598358" y="3750514"/>
            <a:ext cx="7181537" cy="47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n-US" sz="2400" dirty="0">
                <a:latin typeface="Times New Roman" panose="02020603050405020304" pitchFamily="18" charset="0"/>
                <a:cs typeface="Times New Roman" panose="02020603050405020304" pitchFamily="18" charset="0"/>
              </a:rPr>
              <a:t>It manages the underlying system hardware devices.</a:t>
            </a:r>
          </a:p>
        </p:txBody>
      </p:sp>
      <p:sp>
        <p:nvSpPr>
          <p:cNvPr id="8" name="Content Placeholder 2">
            <a:extLst>
              <a:ext uri="{FF2B5EF4-FFF2-40B4-BE49-F238E27FC236}">
                <a16:creationId xmlns:a16="http://schemas.microsoft.com/office/drawing/2014/main" id="{19949B7A-D5DB-480F-8A69-1FAA0D8E0C53}"/>
              </a:ext>
            </a:extLst>
          </p:cNvPr>
          <p:cNvSpPr txBox="1">
            <a:spLocks/>
          </p:cNvSpPr>
          <p:nvPr/>
        </p:nvSpPr>
        <p:spPr>
          <a:xfrm>
            <a:off x="598358" y="4575842"/>
            <a:ext cx="10515600" cy="47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 kernel serves as the bridge between the operating system and hardware.</a:t>
            </a:r>
          </a:p>
        </p:txBody>
      </p:sp>
    </p:spTree>
    <p:extLst>
      <p:ext uri="{BB962C8B-B14F-4D97-AF65-F5344CB8AC3E}">
        <p14:creationId xmlns:p14="http://schemas.microsoft.com/office/powerpoint/2010/main" val="13990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781004" y="3574140"/>
            <a:ext cx="3526973" cy="1200329"/>
          </a:xfrm>
          <a:prstGeom prst="rect">
            <a:avLst/>
          </a:prstGeom>
          <a:noFill/>
          <a:ln w="28575">
            <a:solidFill>
              <a:srgbClr val="002060"/>
            </a:solidFill>
          </a:ln>
        </p:spPr>
        <p:txBody>
          <a:bodyPr wrap="square" rtlCol="0">
            <a:spAutoFit/>
          </a:bodyPr>
          <a:lstStyle/>
          <a:p>
            <a:pPr algn="ctr"/>
            <a:r>
              <a:rPr lang="en-US" b="1" dirty="0">
                <a:solidFill>
                  <a:srgbClr val="0070C0"/>
                </a:solidFill>
              </a:rPr>
              <a:t>Operating System</a:t>
            </a:r>
          </a:p>
          <a:p>
            <a:pPr algn="ctr"/>
            <a:endParaRPr lang="en-US" b="1" dirty="0">
              <a:solidFill>
                <a:srgbClr val="0070C0"/>
              </a:solidFill>
            </a:endParaRPr>
          </a:p>
          <a:p>
            <a:pPr algn="ctr"/>
            <a:endParaRPr lang="en-US" b="1" dirty="0">
              <a:solidFill>
                <a:srgbClr val="0070C0"/>
              </a:solidFill>
            </a:endParaRPr>
          </a:p>
          <a:p>
            <a:pPr algn="ctr"/>
            <a:endParaRPr lang="en-US" b="1" dirty="0">
              <a:solidFill>
                <a:srgbClr val="0070C0"/>
              </a:solidFill>
            </a:endParaRPr>
          </a:p>
        </p:txBody>
      </p:sp>
      <p:sp>
        <p:nvSpPr>
          <p:cNvPr id="5" name="TextBox 4"/>
          <p:cNvSpPr txBox="1"/>
          <p:nvPr/>
        </p:nvSpPr>
        <p:spPr>
          <a:xfrm>
            <a:off x="5499462" y="4144496"/>
            <a:ext cx="2063931" cy="369332"/>
          </a:xfrm>
          <a:prstGeom prst="rect">
            <a:avLst/>
          </a:prstGeom>
          <a:noFill/>
          <a:ln w="28575">
            <a:solidFill>
              <a:schemeClr val="accent2">
                <a:lumMod val="50000"/>
              </a:schemeClr>
            </a:solidFill>
          </a:ln>
        </p:spPr>
        <p:txBody>
          <a:bodyPr wrap="square" rtlCol="0">
            <a:spAutoFit/>
          </a:bodyPr>
          <a:lstStyle/>
          <a:p>
            <a:pPr algn="ctr"/>
            <a:r>
              <a:rPr lang="en-US" b="1" dirty="0">
                <a:solidFill>
                  <a:srgbClr val="C00000"/>
                </a:solidFill>
              </a:rPr>
              <a:t>Kernel</a:t>
            </a:r>
          </a:p>
        </p:txBody>
      </p:sp>
      <p:sp>
        <p:nvSpPr>
          <p:cNvPr id="6" name="TextBox 5"/>
          <p:cNvSpPr txBox="1"/>
          <p:nvPr/>
        </p:nvSpPr>
        <p:spPr>
          <a:xfrm>
            <a:off x="4389118" y="5294810"/>
            <a:ext cx="1071154" cy="646331"/>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2">
                    <a:lumMod val="50000"/>
                  </a:schemeClr>
                </a:solidFill>
              </a:rPr>
              <a:t>Memory Driver</a:t>
            </a:r>
          </a:p>
        </p:txBody>
      </p:sp>
      <p:sp>
        <p:nvSpPr>
          <p:cNvPr id="7" name="TextBox 6"/>
          <p:cNvSpPr txBox="1"/>
          <p:nvPr/>
        </p:nvSpPr>
        <p:spPr>
          <a:xfrm>
            <a:off x="5564776" y="5285650"/>
            <a:ext cx="1084220" cy="369332"/>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2">
                    <a:lumMod val="50000"/>
                  </a:schemeClr>
                </a:solidFill>
              </a:rPr>
              <a:t>Disk</a:t>
            </a:r>
          </a:p>
        </p:txBody>
      </p:sp>
      <p:sp>
        <p:nvSpPr>
          <p:cNvPr id="8" name="TextBox 7"/>
          <p:cNvSpPr txBox="1"/>
          <p:nvPr/>
        </p:nvSpPr>
        <p:spPr>
          <a:xfrm>
            <a:off x="6714310" y="5294810"/>
            <a:ext cx="1282339" cy="646331"/>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2">
                    <a:lumMod val="50000"/>
                  </a:schemeClr>
                </a:solidFill>
              </a:rPr>
              <a:t>Network Interface</a:t>
            </a:r>
          </a:p>
        </p:txBody>
      </p:sp>
      <p:sp>
        <p:nvSpPr>
          <p:cNvPr id="12" name="TextBox 11"/>
          <p:cNvSpPr txBox="1"/>
          <p:nvPr/>
        </p:nvSpPr>
        <p:spPr>
          <a:xfrm>
            <a:off x="3235230" y="2594803"/>
            <a:ext cx="1282339" cy="369332"/>
          </a:xfrm>
          <a:prstGeom prst="rect">
            <a:avLst/>
          </a:prstGeom>
          <a:noFill/>
          <a:ln w="28575">
            <a:noFill/>
          </a:ln>
        </p:spPr>
        <p:txBody>
          <a:bodyPr wrap="square" rtlCol="0">
            <a:spAutoFit/>
          </a:bodyPr>
          <a:lstStyle/>
          <a:p>
            <a:pPr algn="ctr"/>
            <a:r>
              <a:rPr lang="en-US" b="1" dirty="0"/>
              <a:t>User Space</a:t>
            </a:r>
          </a:p>
        </p:txBody>
      </p:sp>
      <p:sp>
        <p:nvSpPr>
          <p:cNvPr id="22" name="TextBox 21"/>
          <p:cNvSpPr txBox="1"/>
          <p:nvPr/>
        </p:nvSpPr>
        <p:spPr>
          <a:xfrm>
            <a:off x="8075030" y="5281747"/>
            <a:ext cx="1282339" cy="369332"/>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2">
                    <a:lumMod val="50000"/>
                  </a:schemeClr>
                </a:solidFill>
              </a:rPr>
              <a:t>CPU</a:t>
            </a:r>
          </a:p>
        </p:txBody>
      </p:sp>
      <p:sp>
        <p:nvSpPr>
          <p:cNvPr id="23" name="TextBox 22"/>
          <p:cNvSpPr txBox="1"/>
          <p:nvPr/>
        </p:nvSpPr>
        <p:spPr>
          <a:xfrm>
            <a:off x="4597031" y="2443368"/>
            <a:ext cx="3894918" cy="923330"/>
          </a:xfrm>
          <a:prstGeom prst="rect">
            <a:avLst/>
          </a:prstGeom>
          <a:noFill/>
          <a:ln w="28575">
            <a:solidFill>
              <a:srgbClr val="002060"/>
            </a:solidFill>
          </a:ln>
        </p:spPr>
        <p:txBody>
          <a:bodyPr wrap="square" rtlCol="0">
            <a:spAutoFit/>
          </a:bodyPr>
          <a:lstStyle/>
          <a:p>
            <a:pPr algn="ctr"/>
            <a:endParaRPr lang="en-US" b="1" dirty="0">
              <a:solidFill>
                <a:srgbClr val="00B050"/>
              </a:solidFill>
            </a:endParaRPr>
          </a:p>
          <a:p>
            <a:pPr algn="ctr"/>
            <a:r>
              <a:rPr lang="en-US" b="1" dirty="0">
                <a:solidFill>
                  <a:srgbClr val="00B050"/>
                </a:solidFill>
              </a:rPr>
              <a:t>User process / Applications / Programs</a:t>
            </a:r>
          </a:p>
          <a:p>
            <a:pPr algn="ctr"/>
            <a:endParaRPr lang="en-US" b="1" dirty="0">
              <a:solidFill>
                <a:srgbClr val="00B050"/>
              </a:solidFill>
            </a:endParaRPr>
          </a:p>
        </p:txBody>
      </p:sp>
      <p:sp>
        <p:nvSpPr>
          <p:cNvPr id="24" name="TextBox 23"/>
          <p:cNvSpPr txBox="1"/>
          <p:nvPr/>
        </p:nvSpPr>
        <p:spPr>
          <a:xfrm>
            <a:off x="3071946" y="3719756"/>
            <a:ext cx="1608906" cy="369332"/>
          </a:xfrm>
          <a:prstGeom prst="rect">
            <a:avLst/>
          </a:prstGeom>
          <a:noFill/>
          <a:ln w="28575">
            <a:noFill/>
          </a:ln>
        </p:spPr>
        <p:txBody>
          <a:bodyPr wrap="square" rtlCol="0">
            <a:spAutoFit/>
          </a:bodyPr>
          <a:lstStyle/>
          <a:p>
            <a:pPr algn="ctr"/>
            <a:r>
              <a:rPr lang="en-US" b="1" dirty="0"/>
              <a:t>Kernel Space</a:t>
            </a:r>
          </a:p>
        </p:txBody>
      </p:sp>
      <p:sp>
        <p:nvSpPr>
          <p:cNvPr id="25" name="TextBox 24"/>
          <p:cNvSpPr txBox="1"/>
          <p:nvPr/>
        </p:nvSpPr>
        <p:spPr>
          <a:xfrm>
            <a:off x="3147941" y="5416555"/>
            <a:ext cx="1282339" cy="369332"/>
          </a:xfrm>
          <a:prstGeom prst="rect">
            <a:avLst/>
          </a:prstGeom>
          <a:noFill/>
          <a:ln w="28575">
            <a:noFill/>
          </a:ln>
        </p:spPr>
        <p:txBody>
          <a:bodyPr wrap="square" rtlCol="0">
            <a:spAutoFit/>
          </a:bodyPr>
          <a:lstStyle/>
          <a:p>
            <a:pPr algn="ctr"/>
            <a:r>
              <a:rPr lang="en-US" b="1" dirty="0"/>
              <a:t>Hardware</a:t>
            </a:r>
          </a:p>
        </p:txBody>
      </p:sp>
      <p:sp>
        <p:nvSpPr>
          <p:cNvPr id="26" name="Rectangle 25"/>
          <p:cNvSpPr/>
          <p:nvPr/>
        </p:nvSpPr>
        <p:spPr>
          <a:xfrm>
            <a:off x="2457986" y="2207623"/>
            <a:ext cx="7130151" cy="42062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81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p:bldP spid="22" grpId="0" animBg="1"/>
      <p:bldP spid="23" grpId="0" animBg="1"/>
      <p:bldP spid="24" grpId="0"/>
      <p:bldP spid="25" grpId="0"/>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AF603-8A3A-41BA-ACF9-E8599CB879D4}"/>
              </a:ext>
            </a:extLst>
          </p:cNvPr>
          <p:cNvSpPr>
            <a:spLocks noGrp="1"/>
          </p:cNvSpPr>
          <p:nvPr>
            <p:ph idx="1"/>
          </p:nvPr>
        </p:nvSpPr>
        <p:spPr>
          <a:xfrm>
            <a:off x="225287" y="-3176"/>
            <a:ext cx="11675165" cy="6861176"/>
          </a:xfrm>
        </p:spPr>
        <p:txBody>
          <a:bodyPr>
            <a:normAutofit/>
          </a:bodyPr>
          <a:lstStyle/>
          <a:p>
            <a:r>
              <a:rPr lang="en-US" sz="2400" b="0" i="0" dirty="0">
                <a:effectLst/>
                <a:latin typeface="Times New Roman" panose="02020603050405020304" pitchFamily="18" charset="0"/>
                <a:cs typeface="Times New Roman" panose="02020603050405020304" pitchFamily="18" charset="0"/>
              </a:rPr>
              <a:t>The kernel is critical to a computer's operation, and it requires </a:t>
            </a:r>
            <a:r>
              <a:rPr lang="en-US" sz="2400" b="1" i="0" dirty="0">
                <a:solidFill>
                  <a:srgbClr val="0070C0"/>
                </a:solidFill>
                <a:effectLst/>
                <a:latin typeface="Times New Roman" panose="02020603050405020304" pitchFamily="18" charset="0"/>
                <a:cs typeface="Times New Roman" panose="02020603050405020304" pitchFamily="18" charset="0"/>
              </a:rPr>
              <a:t>careful protection </a:t>
            </a:r>
            <a:r>
              <a:rPr lang="en-US" sz="2400" b="0" i="0" dirty="0">
                <a:effectLst/>
                <a:latin typeface="Times New Roman" panose="02020603050405020304" pitchFamily="18" charset="0"/>
                <a:cs typeface="Times New Roman" panose="02020603050405020304" pitchFamily="18" charset="0"/>
              </a:rPr>
              <a:t>within the </a:t>
            </a:r>
            <a:r>
              <a:rPr lang="en-US" sz="2400" b="1" i="0" dirty="0">
                <a:solidFill>
                  <a:srgbClr val="0070C0"/>
                </a:solidFill>
                <a:effectLst/>
                <a:latin typeface="Times New Roman" panose="02020603050405020304" pitchFamily="18" charset="0"/>
                <a:cs typeface="Times New Roman" panose="02020603050405020304" pitchFamily="18" charset="0"/>
              </a:rPr>
              <a:t>system's memory</a:t>
            </a:r>
            <a:r>
              <a:rPr lang="en-US" sz="2400" b="0" i="0" dirty="0">
                <a:effectLst/>
                <a:latin typeface="Times New Roman" panose="02020603050405020304" pitchFamily="18" charset="0"/>
                <a:cs typeface="Times New Roman" panose="02020603050405020304" pitchFamily="18" charset="0"/>
              </a:rPr>
              <a:t>. </a:t>
            </a:r>
          </a:p>
          <a:p>
            <a:r>
              <a:rPr lang="en-US" sz="2400" b="0" i="0" dirty="0">
                <a:effectLst/>
                <a:latin typeface="Times New Roman" panose="02020603050405020304" pitchFamily="18" charset="0"/>
                <a:cs typeface="Times New Roman" panose="02020603050405020304" pitchFamily="18" charset="0"/>
              </a:rPr>
              <a:t>The </a:t>
            </a:r>
            <a:r>
              <a:rPr lang="en-US" sz="2400" b="1" i="0" dirty="0">
                <a:solidFill>
                  <a:srgbClr val="0070C0"/>
                </a:solidFill>
                <a:effectLst/>
                <a:latin typeface="Times New Roman" panose="02020603050405020304" pitchFamily="18" charset="0"/>
                <a:cs typeface="Times New Roman" panose="02020603050405020304" pitchFamily="18" charset="0"/>
              </a:rPr>
              <a:t>kernel space </a:t>
            </a:r>
            <a:r>
              <a:rPr lang="en-US" sz="2400" b="0" i="0" dirty="0">
                <a:effectLst/>
                <a:latin typeface="Times New Roman" panose="02020603050405020304" pitchFamily="18" charset="0"/>
                <a:cs typeface="Times New Roman" panose="02020603050405020304" pitchFamily="18" charset="0"/>
              </a:rPr>
              <a:t>it loads into is a </a:t>
            </a:r>
            <a:r>
              <a:rPr lang="en-US" sz="2400" b="1" i="0" dirty="0">
                <a:solidFill>
                  <a:srgbClr val="0070C0"/>
                </a:solidFill>
                <a:effectLst/>
                <a:latin typeface="Times New Roman" panose="02020603050405020304" pitchFamily="18" charset="0"/>
                <a:cs typeface="Times New Roman" panose="02020603050405020304" pitchFamily="18" charset="0"/>
              </a:rPr>
              <a:t>protected area </a:t>
            </a:r>
            <a:r>
              <a:rPr lang="en-US" sz="2400" i="0" dirty="0">
                <a:effectLst/>
                <a:latin typeface="Times New Roman" panose="02020603050405020304" pitchFamily="18" charset="0"/>
                <a:cs typeface="Times New Roman" panose="02020603050405020304" pitchFamily="18" charset="0"/>
              </a:rPr>
              <a:t>of</a:t>
            </a:r>
            <a:r>
              <a:rPr lang="en-US" sz="2400" b="1" i="0" dirty="0">
                <a:solidFill>
                  <a:srgbClr val="0070C0"/>
                </a:solidFill>
                <a:effectLst/>
                <a:latin typeface="Times New Roman" panose="02020603050405020304" pitchFamily="18" charset="0"/>
                <a:cs typeface="Times New Roman" panose="02020603050405020304" pitchFamily="18" charset="0"/>
              </a:rPr>
              <a:t> memory</a:t>
            </a:r>
            <a:r>
              <a:rPr lang="en-US" sz="2400" b="0" i="0" dirty="0">
                <a:effectLst/>
                <a:latin typeface="Times New Roman" panose="02020603050405020304" pitchFamily="18" charset="0"/>
                <a:cs typeface="Times New Roman" panose="02020603050405020304" pitchFamily="18" charset="0"/>
              </a:rPr>
              <a:t>. </a:t>
            </a:r>
          </a:p>
          <a:p>
            <a:r>
              <a:rPr lang="en-US" sz="2400" b="0" i="0" dirty="0">
                <a:effectLst/>
                <a:latin typeface="Times New Roman" panose="02020603050405020304" pitchFamily="18" charset="0"/>
                <a:cs typeface="Times New Roman" panose="02020603050405020304" pitchFamily="18" charset="0"/>
              </a:rPr>
              <a:t>That protected memory space ensures other applications and data don't overwrite or damage the kernel.</a:t>
            </a:r>
          </a:p>
          <a:p>
            <a:endParaRPr lang="en-US" sz="2400" b="0" i="0" dirty="0">
              <a:effectLst/>
              <a:latin typeface="Times New Roman" panose="02020603050405020304" pitchFamily="18" charset="0"/>
              <a:cs typeface="Times New Roman" panose="02020603050405020304" pitchFamily="18" charset="0"/>
            </a:endParaRPr>
          </a:p>
          <a:p>
            <a:pPr marL="0" indent="0">
              <a:buNone/>
            </a:pPr>
            <a:r>
              <a:rPr lang="fr-FR" sz="2400" b="1" i="0" dirty="0">
                <a:solidFill>
                  <a:srgbClr val="323232"/>
                </a:solidFill>
                <a:effectLst/>
                <a:latin typeface="Times New Roman" panose="02020603050405020304" pitchFamily="18" charset="0"/>
                <a:cs typeface="Times New Roman" panose="02020603050405020304" pitchFamily="18" charset="0"/>
              </a:rPr>
              <a:t>Kernel mode vs. User mode</a:t>
            </a:r>
          </a:p>
          <a:p>
            <a:pPr marL="0" indent="0">
              <a:buNone/>
            </a:pPr>
            <a:endParaRPr lang="fr-FR" sz="2400" b="1" i="0" dirty="0">
              <a:solidFill>
                <a:srgbClr val="323232"/>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67B903A9-F8F2-41F4-97CE-57B3F9C440D3}"/>
              </a:ext>
            </a:extLst>
          </p:cNvPr>
          <p:cNvGraphicFramePr>
            <a:graphicFrameLocks noGrp="1"/>
          </p:cNvGraphicFramePr>
          <p:nvPr>
            <p:extLst>
              <p:ext uri="{D42A27DB-BD31-4B8C-83A1-F6EECF244321}">
                <p14:modId xmlns:p14="http://schemas.microsoft.com/office/powerpoint/2010/main" val="305399615"/>
              </p:ext>
            </p:extLst>
          </p:nvPr>
        </p:nvGraphicFramePr>
        <p:xfrm>
          <a:off x="808383" y="3177345"/>
          <a:ext cx="11383617" cy="3669920"/>
        </p:xfrm>
        <a:graphic>
          <a:graphicData uri="http://schemas.openxmlformats.org/drawingml/2006/table">
            <a:tbl>
              <a:tblPr firstRow="1" bandRow="1">
                <a:tableStyleId>{5940675A-B579-460E-94D1-54222C63F5DA}</a:tableStyleId>
              </a:tblPr>
              <a:tblGrid>
                <a:gridCol w="979235">
                  <a:extLst>
                    <a:ext uri="{9D8B030D-6E8A-4147-A177-3AD203B41FA5}">
                      <a16:colId xmlns:a16="http://schemas.microsoft.com/office/drawing/2014/main" val="446504648"/>
                    </a:ext>
                  </a:extLst>
                </a:gridCol>
                <a:gridCol w="5399303">
                  <a:extLst>
                    <a:ext uri="{9D8B030D-6E8A-4147-A177-3AD203B41FA5}">
                      <a16:colId xmlns:a16="http://schemas.microsoft.com/office/drawing/2014/main" val="1354188892"/>
                    </a:ext>
                  </a:extLst>
                </a:gridCol>
                <a:gridCol w="5005079">
                  <a:extLst>
                    <a:ext uri="{9D8B030D-6E8A-4147-A177-3AD203B41FA5}">
                      <a16:colId xmlns:a16="http://schemas.microsoft.com/office/drawing/2014/main" val="722959667"/>
                    </a:ext>
                  </a:extLst>
                </a:gridCol>
              </a:tblGrid>
              <a:tr h="370840">
                <a:tc>
                  <a:txBody>
                    <a:bodyPr/>
                    <a:lstStyle/>
                    <a:p>
                      <a:r>
                        <a:rPr lang="en-US" sz="2000" dirty="0">
                          <a:latin typeface="Times New Roman" panose="02020603050405020304" pitchFamily="18" charset="0"/>
                          <a:cs typeface="Times New Roman" panose="02020603050405020304" pitchFamily="18" charset="0"/>
                        </a:rPr>
                        <a:t>SLNO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dirty="0">
                          <a:solidFill>
                            <a:srgbClr val="323232"/>
                          </a:solidFill>
                          <a:effectLst/>
                          <a:latin typeface="Times New Roman" panose="02020603050405020304" pitchFamily="18" charset="0"/>
                          <a:cs typeface="Times New Roman" panose="02020603050405020304" pitchFamily="18" charset="0"/>
                        </a:rPr>
                        <a:t>Kernel mode</a:t>
                      </a:r>
                      <a:endParaRPr lang="fr-FR" sz="2000" b="1" i="0" dirty="0">
                        <a:solidFill>
                          <a:srgbClr val="323232"/>
                        </a:solidFill>
                        <a:effectLst/>
                        <a:latin typeface="Times New Roman" panose="02020603050405020304" pitchFamily="18" charset="0"/>
                        <a:cs typeface="Times New Roman" panose="02020603050405020304" pitchFamily="18" charset="0"/>
                      </a:endParaRPr>
                    </a:p>
                  </a:txBody>
                  <a:tcPr/>
                </a:tc>
                <a:tc>
                  <a:txBody>
                    <a:bodyPr/>
                    <a:lstStyle/>
                    <a:p>
                      <a:pPr algn="ctr"/>
                      <a:r>
                        <a:rPr lang="fr-FR" sz="2000" b="1" dirty="0">
                          <a:solidFill>
                            <a:srgbClr val="323232"/>
                          </a:solidFill>
                          <a:effectLst/>
                          <a:latin typeface="Times New Roman" panose="02020603050405020304" pitchFamily="18" charset="0"/>
                          <a:cs typeface="Times New Roman" panose="02020603050405020304" pitchFamily="18" charset="0"/>
                        </a:rPr>
                        <a:t>User mode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5234777"/>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pPr algn="just">
                        <a:lnSpc>
                          <a:spcPct val="150000"/>
                        </a:lnSpc>
                      </a:pPr>
                      <a:endParaRPr lang="en-US" sz="2000" u="sng"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2000" b="0" kern="1200" dirty="0">
                          <a:solidFill>
                            <a:schemeClr val="bg1"/>
                          </a:solidFill>
                          <a:effectLst/>
                          <a:latin typeface="Times New Roman" panose="02020603050405020304" pitchFamily="18" charset="0"/>
                          <a:cs typeface="Times New Roman" panose="02020603050405020304" pitchFamily="18" charset="0"/>
                        </a:rPr>
                        <a:t>Refers to the processor mode that enables user-based applications, such as a word processor or video game, to load and execute.</a:t>
                      </a:r>
                      <a:endParaRPr lang="en-US" sz="20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7817893"/>
                  </a:ext>
                </a:extLst>
              </a:tr>
              <a:tr h="370840">
                <a:tc>
                  <a:txBody>
                    <a:bodyPr/>
                    <a:lstStyle/>
                    <a:p>
                      <a:r>
                        <a:rPr lang="en-US" sz="20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2000" b="0" kern="1200" dirty="0">
                          <a:solidFill>
                            <a:schemeClr val="bg1"/>
                          </a:solidFill>
                          <a:effectLst/>
                          <a:latin typeface="Times New Roman" panose="02020603050405020304" pitchFamily="18" charset="0"/>
                          <a:cs typeface="Times New Roman" panose="02020603050405020304" pitchFamily="18" charset="0"/>
                        </a:rPr>
                        <a:t>The OS kernel and kernel </a:t>
                      </a:r>
                      <a:r>
                        <a:rPr lang="en-US" sz="2000" b="1" u="sng" kern="1200" dirty="0">
                          <a:solidFill>
                            <a:schemeClr val="bg1"/>
                          </a:solidFill>
                          <a:effectLst/>
                          <a:latin typeface="Times New Roman" panose="02020603050405020304" pitchFamily="18" charset="0"/>
                          <a:cs typeface="Times New Roman" panose="02020603050405020304" pitchFamily="18" charset="0"/>
                        </a:rPr>
                        <a:t>drivers</a:t>
                      </a:r>
                      <a:r>
                        <a:rPr lang="en-US" sz="2000" b="0" kern="1200" dirty="0">
                          <a:solidFill>
                            <a:schemeClr val="bg1"/>
                          </a:solidFill>
                          <a:effectLst/>
                          <a:latin typeface="Times New Roman" panose="02020603050405020304" pitchFamily="18" charset="0"/>
                          <a:cs typeface="Times New Roman" panose="02020603050405020304" pitchFamily="18" charset="0"/>
                        </a:rPr>
                        <a:t>, such as the </a:t>
                      </a:r>
                      <a:r>
                        <a:rPr lang="en-US" sz="2000" b="1" u="sng" kern="1200" dirty="0">
                          <a:solidFill>
                            <a:schemeClr val="bg1"/>
                          </a:solidFill>
                          <a:effectLst/>
                          <a:latin typeface="Times New Roman" panose="02020603050405020304" pitchFamily="18" charset="0"/>
                          <a:cs typeface="Times New Roman" panose="02020603050405020304" pitchFamily="18" charset="0"/>
                        </a:rPr>
                        <a:t>file system driver</a:t>
                      </a:r>
                      <a:r>
                        <a:rPr lang="en-US" sz="2000" b="0" kern="1200" dirty="0">
                          <a:solidFill>
                            <a:schemeClr val="bg1"/>
                          </a:solidFill>
                          <a:effectLst/>
                          <a:latin typeface="Times New Roman" panose="02020603050405020304" pitchFamily="18" charset="0"/>
                          <a:cs typeface="Times New Roman" panose="02020603050405020304" pitchFamily="18" charset="0"/>
                        </a:rPr>
                        <a:t>, are </a:t>
                      </a:r>
                      <a:r>
                        <a:rPr lang="en-US" sz="2000" b="0" u="sng" kern="1200" dirty="0">
                          <a:solidFill>
                            <a:schemeClr val="bg1"/>
                          </a:solidFill>
                          <a:effectLst/>
                          <a:latin typeface="Times New Roman" panose="02020603050405020304" pitchFamily="18" charset="0"/>
                          <a:cs typeface="Times New Roman" panose="02020603050405020304" pitchFamily="18" charset="0"/>
                        </a:rPr>
                        <a:t>loaded</a:t>
                      </a:r>
                      <a:r>
                        <a:rPr lang="en-US" sz="2000" b="0" kern="1200" dirty="0">
                          <a:solidFill>
                            <a:schemeClr val="bg1"/>
                          </a:solidFill>
                          <a:effectLst/>
                          <a:latin typeface="Times New Roman" panose="02020603050405020304" pitchFamily="18" charset="0"/>
                          <a:cs typeface="Times New Roman" panose="02020603050405020304" pitchFamily="18" charset="0"/>
                        </a:rPr>
                        <a:t> into </a:t>
                      </a:r>
                      <a:r>
                        <a:rPr lang="en-US" sz="2000" b="0" u="sng" kern="1200" dirty="0">
                          <a:solidFill>
                            <a:schemeClr val="bg1"/>
                          </a:solidFill>
                          <a:effectLst/>
                          <a:latin typeface="Times New Roman" panose="02020603050405020304" pitchFamily="18" charset="0"/>
                          <a:cs typeface="Times New Roman" panose="02020603050405020304" pitchFamily="18" charset="0"/>
                        </a:rPr>
                        <a:t>protected memory space</a:t>
                      </a:r>
                      <a:r>
                        <a:rPr lang="en-US" sz="2000" b="0" kern="1200" dirty="0">
                          <a:solidFill>
                            <a:schemeClr val="bg1"/>
                          </a:solidFill>
                          <a:effectLst/>
                          <a:latin typeface="Times New Roman" panose="02020603050405020304" pitchFamily="18" charset="0"/>
                          <a:cs typeface="Times New Roman" panose="02020603050405020304" pitchFamily="18" charset="0"/>
                        </a:rPr>
                        <a:t> and operate in this highly privileged kernel mode.</a:t>
                      </a:r>
                      <a:endParaRPr lang="en-US"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9907150"/>
                  </a:ext>
                </a:extLst>
              </a:tr>
            </a:tbl>
          </a:graphicData>
        </a:graphic>
      </p:graphicFrame>
      <p:sp>
        <p:nvSpPr>
          <p:cNvPr id="5" name="TextBox 4">
            <a:extLst>
              <a:ext uri="{FF2B5EF4-FFF2-40B4-BE49-F238E27FC236}">
                <a16:creationId xmlns:a16="http://schemas.microsoft.com/office/drawing/2014/main" id="{F830EB21-9F5D-42E4-AEE0-F9A4CCF85141}"/>
              </a:ext>
            </a:extLst>
          </p:cNvPr>
          <p:cNvSpPr txBox="1"/>
          <p:nvPr/>
        </p:nvSpPr>
        <p:spPr>
          <a:xfrm>
            <a:off x="1825858" y="3560333"/>
            <a:ext cx="5037297" cy="1421992"/>
          </a:xfrm>
          <a:prstGeom prst="rect">
            <a:avLst/>
          </a:prstGeom>
          <a:noFill/>
          <a:ln w="28575">
            <a:noFill/>
          </a:ln>
        </p:spPr>
        <p:txBody>
          <a:bodyPr wrap="square" rtlCol="0">
            <a:spAutoFit/>
          </a:bodyPr>
          <a:lstStyle/>
          <a:p>
            <a:pPr algn="just">
              <a:lnSpc>
                <a:spcPct val="150000"/>
              </a:lnSpc>
            </a:pPr>
            <a:r>
              <a:rPr lang="en-US" sz="2000" dirty="0">
                <a:solidFill>
                  <a:schemeClr val="dk1"/>
                </a:solidFill>
                <a:latin typeface="Times New Roman" panose="02020603050405020304" pitchFamily="18" charset="0"/>
                <a:cs typeface="Times New Roman" panose="02020603050405020304" pitchFamily="18" charset="0"/>
              </a:rPr>
              <a:t>Refers to the processor mode that enables </a:t>
            </a:r>
            <a:r>
              <a:rPr lang="en-US" sz="2000" u="sng" dirty="0">
                <a:solidFill>
                  <a:schemeClr val="dk1"/>
                </a:solidFill>
                <a:latin typeface="Times New Roman" panose="02020603050405020304" pitchFamily="18" charset="0"/>
                <a:cs typeface="Times New Roman" panose="02020603050405020304" pitchFamily="18" charset="0"/>
              </a:rPr>
              <a:t>software to have full and unrestricted access to the system</a:t>
            </a:r>
            <a:r>
              <a:rPr lang="en-US" sz="2000" dirty="0">
                <a:solidFill>
                  <a:schemeClr val="dk1"/>
                </a:solidFill>
                <a:latin typeface="Times New Roman" panose="02020603050405020304" pitchFamily="18" charset="0"/>
                <a:cs typeface="Times New Roman" panose="02020603050405020304" pitchFamily="18" charset="0"/>
              </a:rPr>
              <a:t> and </a:t>
            </a:r>
            <a:r>
              <a:rPr lang="en-US" sz="2000" u="sng" dirty="0">
                <a:solidFill>
                  <a:schemeClr val="dk1"/>
                </a:solidFill>
                <a:latin typeface="Times New Roman" panose="02020603050405020304" pitchFamily="18" charset="0"/>
                <a:cs typeface="Times New Roman" panose="02020603050405020304" pitchFamily="18" charset="0"/>
              </a:rPr>
              <a:t>its resources</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984F54-BF8B-4656-9CFE-28FF5A2F6BB2}"/>
              </a:ext>
            </a:extLst>
          </p:cNvPr>
          <p:cNvSpPr txBox="1"/>
          <p:nvPr/>
        </p:nvSpPr>
        <p:spPr>
          <a:xfrm>
            <a:off x="7154703" y="3427412"/>
            <a:ext cx="5037297" cy="1421992"/>
          </a:xfrm>
          <a:prstGeom prst="rect">
            <a:avLst/>
          </a:prstGeom>
          <a:noFill/>
          <a:ln w="28575">
            <a:noFill/>
          </a:ln>
        </p:spPr>
        <p:txBody>
          <a:bodyPr wrap="square" rtlCol="0">
            <a:spAutoFit/>
          </a:bodyPr>
          <a:lstStyle/>
          <a:p>
            <a:pPr algn="just">
              <a:lnSpc>
                <a:spcPct val="150000"/>
              </a:lnSpc>
            </a:pPr>
            <a:r>
              <a:rPr lang="en-US" sz="2000" dirty="0">
                <a:solidFill>
                  <a:schemeClr val="dk1"/>
                </a:solidFill>
                <a:latin typeface="Times New Roman" panose="02020603050405020304" pitchFamily="18" charset="0"/>
                <a:cs typeface="Times New Roman" panose="02020603050405020304" pitchFamily="18" charset="0"/>
              </a:rPr>
              <a:t>Refers to the processor mode that enables user-based applications, such as a word processor or video game, to load and execute.</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942E93A-EB42-4E91-BACF-70384CDF1622}"/>
              </a:ext>
            </a:extLst>
          </p:cNvPr>
          <p:cNvSpPr txBox="1"/>
          <p:nvPr/>
        </p:nvSpPr>
        <p:spPr>
          <a:xfrm>
            <a:off x="1825858" y="4954250"/>
            <a:ext cx="5037297" cy="1883657"/>
          </a:xfrm>
          <a:prstGeom prst="rect">
            <a:avLst/>
          </a:prstGeom>
          <a:noFill/>
          <a:ln w="28575">
            <a:noFill/>
          </a:ln>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OS kernel and kernel </a:t>
            </a:r>
            <a:r>
              <a:rPr lang="en-US" sz="2000" b="1" u="sng" dirty="0">
                <a:latin typeface="Times New Roman" panose="02020603050405020304" pitchFamily="18" charset="0"/>
                <a:cs typeface="Times New Roman" panose="02020603050405020304" pitchFamily="18" charset="0"/>
              </a:rPr>
              <a:t>drivers</a:t>
            </a:r>
            <a:r>
              <a:rPr lang="en-US" sz="2000" dirty="0">
                <a:latin typeface="Times New Roman" panose="02020603050405020304" pitchFamily="18" charset="0"/>
                <a:cs typeface="Times New Roman" panose="02020603050405020304" pitchFamily="18" charset="0"/>
              </a:rPr>
              <a:t>, such as the </a:t>
            </a:r>
            <a:r>
              <a:rPr lang="en-US" sz="2000" b="1" u="sng" dirty="0">
                <a:latin typeface="Times New Roman" panose="02020603050405020304" pitchFamily="18" charset="0"/>
                <a:cs typeface="Times New Roman" panose="02020603050405020304" pitchFamily="18" charset="0"/>
              </a:rPr>
              <a:t>file system driver</a:t>
            </a:r>
            <a:r>
              <a:rPr lang="en-US" sz="2000" dirty="0">
                <a:latin typeface="Times New Roman" panose="02020603050405020304" pitchFamily="18" charset="0"/>
                <a:cs typeface="Times New Roman" panose="02020603050405020304" pitchFamily="18" charset="0"/>
              </a:rPr>
              <a:t>, are </a:t>
            </a:r>
            <a:r>
              <a:rPr lang="en-US" sz="2000" u="sng" dirty="0">
                <a:latin typeface="Times New Roman" panose="02020603050405020304" pitchFamily="18" charset="0"/>
                <a:cs typeface="Times New Roman" panose="02020603050405020304" pitchFamily="18" charset="0"/>
              </a:rPr>
              <a:t>loaded</a:t>
            </a:r>
            <a:r>
              <a:rPr lang="en-US" sz="2000" dirty="0">
                <a:latin typeface="Times New Roman" panose="02020603050405020304" pitchFamily="18" charset="0"/>
                <a:cs typeface="Times New Roman" panose="02020603050405020304" pitchFamily="18" charset="0"/>
              </a:rPr>
              <a:t> into </a:t>
            </a:r>
            <a:r>
              <a:rPr lang="en-US" sz="2000" u="sng" dirty="0">
                <a:latin typeface="Times New Roman" panose="02020603050405020304" pitchFamily="18" charset="0"/>
                <a:cs typeface="Times New Roman" panose="02020603050405020304" pitchFamily="18" charset="0"/>
              </a:rPr>
              <a:t>protected memory space</a:t>
            </a:r>
            <a:r>
              <a:rPr lang="en-US" sz="2000" dirty="0">
                <a:latin typeface="Times New Roman" panose="02020603050405020304" pitchFamily="18" charset="0"/>
                <a:cs typeface="Times New Roman" panose="02020603050405020304" pitchFamily="18" charset="0"/>
              </a:rPr>
              <a:t> and operate in this highly privileged kernel mode.</a:t>
            </a:r>
          </a:p>
        </p:txBody>
      </p:sp>
      <p:sp>
        <p:nvSpPr>
          <p:cNvPr id="8" name="TextBox 7">
            <a:extLst>
              <a:ext uri="{FF2B5EF4-FFF2-40B4-BE49-F238E27FC236}">
                <a16:creationId xmlns:a16="http://schemas.microsoft.com/office/drawing/2014/main" id="{DE1EF00E-1EDC-4D73-8B6E-6C76B82D8708}"/>
              </a:ext>
            </a:extLst>
          </p:cNvPr>
          <p:cNvSpPr txBox="1"/>
          <p:nvPr/>
        </p:nvSpPr>
        <p:spPr>
          <a:xfrm>
            <a:off x="7154703" y="4906506"/>
            <a:ext cx="5037297" cy="1883657"/>
          </a:xfrm>
          <a:prstGeom prst="rect">
            <a:avLst/>
          </a:prstGeom>
          <a:noFill/>
          <a:ln w="28575">
            <a:noFill/>
          </a:ln>
        </p:spPr>
        <p:txBody>
          <a:bodyPr wrap="square" rtlCol="0">
            <a:spAutoFit/>
          </a:bodyPr>
          <a:lstStyle/>
          <a:p>
            <a:pPr algn="just">
              <a:lnSpc>
                <a:spcPct val="150000"/>
              </a:lnSpc>
            </a:pPr>
            <a:r>
              <a:rPr lang="en-US" sz="2000" dirty="0">
                <a:solidFill>
                  <a:schemeClr val="dk1"/>
                </a:solidFill>
                <a:latin typeface="Times New Roman" panose="02020603050405020304" pitchFamily="18" charset="0"/>
                <a:cs typeface="Times New Roman" panose="02020603050405020304" pitchFamily="18" charset="0"/>
              </a:rPr>
              <a:t>The kernel prepares the memory space and resources for that application's use and launches the application within that user memory space.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38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9D3E-D6B9-4CA4-9686-9CDDAF39CD8A}"/>
              </a:ext>
            </a:extLst>
          </p:cNvPr>
          <p:cNvSpPr>
            <a:spLocks noGrp="1"/>
          </p:cNvSpPr>
          <p:nvPr>
            <p:ph type="title"/>
          </p:nvPr>
        </p:nvSpPr>
        <p:spPr>
          <a:xfrm>
            <a:off x="628338" y="1"/>
            <a:ext cx="10515600" cy="815974"/>
          </a:xfrm>
        </p:spPr>
        <p:txBody>
          <a:bodyPr>
            <a:normAutofit/>
          </a:bodyPr>
          <a:lstStyle/>
          <a:p>
            <a:r>
              <a:rPr lang="en-US" sz="3600" b="1" i="0" dirty="0">
                <a:effectLst/>
                <a:latin typeface="Times New Roman" panose="02020603050405020304" pitchFamily="18" charset="0"/>
                <a:cs typeface="Times New Roman" panose="02020603050405020304" pitchFamily="18" charset="0"/>
              </a:rPr>
              <a:t>Types of kernels</a:t>
            </a:r>
            <a:endParaRPr lang="en-US" sz="3600" dirty="0"/>
          </a:p>
        </p:txBody>
      </p:sp>
      <p:sp>
        <p:nvSpPr>
          <p:cNvPr id="3" name="Content Placeholder 2">
            <a:extLst>
              <a:ext uri="{FF2B5EF4-FFF2-40B4-BE49-F238E27FC236}">
                <a16:creationId xmlns:a16="http://schemas.microsoft.com/office/drawing/2014/main" id="{8690EF53-0B4A-40F1-861A-D755F2FFE043}"/>
              </a:ext>
            </a:extLst>
          </p:cNvPr>
          <p:cNvSpPr>
            <a:spLocks noGrp="1"/>
          </p:cNvSpPr>
          <p:nvPr>
            <p:ph idx="1"/>
          </p:nvPr>
        </p:nvSpPr>
        <p:spPr>
          <a:xfrm>
            <a:off x="404733" y="771006"/>
            <a:ext cx="4856815" cy="655276"/>
          </a:xfrm>
        </p:spPr>
        <p:txBody>
          <a:bodyPr>
            <a:normAutofit/>
          </a:bodyPr>
          <a:lstStyle/>
          <a:p>
            <a:pPr algn="l">
              <a:lnSpc>
                <a:spcPct val="150000"/>
              </a:lnSpc>
              <a:spcBef>
                <a:spcPts val="0"/>
              </a:spcBef>
            </a:pPr>
            <a:r>
              <a:rPr lang="en-US" sz="2400" b="0" i="0" dirty="0">
                <a:effectLst/>
                <a:latin typeface="Times New Roman" panose="02020603050405020304" pitchFamily="18" charset="0"/>
                <a:cs typeface="Times New Roman" panose="02020603050405020304" pitchFamily="18" charset="0"/>
              </a:rPr>
              <a:t>Kernels fall into three architectures:</a:t>
            </a:r>
          </a:p>
        </p:txBody>
      </p:sp>
      <p:sp>
        <p:nvSpPr>
          <p:cNvPr id="4" name="Content Placeholder 2">
            <a:extLst>
              <a:ext uri="{FF2B5EF4-FFF2-40B4-BE49-F238E27FC236}">
                <a16:creationId xmlns:a16="http://schemas.microsoft.com/office/drawing/2014/main" id="{583F9498-AD1F-4144-AC4D-5C16D77FA009}"/>
              </a:ext>
            </a:extLst>
          </p:cNvPr>
          <p:cNvSpPr txBox="1">
            <a:spLocks/>
          </p:cNvSpPr>
          <p:nvPr/>
        </p:nvSpPr>
        <p:spPr>
          <a:xfrm>
            <a:off x="404733" y="2909545"/>
            <a:ext cx="11572407" cy="1373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A microkernel delegates user processes and services and kernel services in different address spaces.</a:t>
            </a:r>
          </a:p>
        </p:txBody>
      </p:sp>
      <p:sp>
        <p:nvSpPr>
          <p:cNvPr id="5" name="Content Placeholder 2">
            <a:extLst>
              <a:ext uri="{FF2B5EF4-FFF2-40B4-BE49-F238E27FC236}">
                <a16:creationId xmlns:a16="http://schemas.microsoft.com/office/drawing/2014/main" id="{89CD0522-D3AC-4F08-A68F-9F1503F62F3F}"/>
              </a:ext>
            </a:extLst>
          </p:cNvPr>
          <p:cNvSpPr txBox="1">
            <a:spLocks/>
          </p:cNvSpPr>
          <p:nvPr/>
        </p:nvSpPr>
        <p:spPr>
          <a:xfrm>
            <a:off x="404733" y="4247956"/>
            <a:ext cx="11572407" cy="655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A monolithic kernel implements services in the same address space.</a:t>
            </a:r>
          </a:p>
        </p:txBody>
      </p:sp>
      <p:sp>
        <p:nvSpPr>
          <p:cNvPr id="6" name="Content Placeholder 2">
            <a:extLst>
              <a:ext uri="{FF2B5EF4-FFF2-40B4-BE49-F238E27FC236}">
                <a16:creationId xmlns:a16="http://schemas.microsoft.com/office/drawing/2014/main" id="{AC7F49B4-2944-49CC-9518-420E445CD8F7}"/>
              </a:ext>
            </a:extLst>
          </p:cNvPr>
          <p:cNvSpPr txBox="1">
            <a:spLocks/>
          </p:cNvSpPr>
          <p:nvPr/>
        </p:nvSpPr>
        <p:spPr>
          <a:xfrm>
            <a:off x="404732" y="5085908"/>
            <a:ext cx="11572407" cy="1336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A hybrid kernel, attempts to combine the behaviors and benefits of microkernel and monolithic kernel architectures.</a:t>
            </a:r>
          </a:p>
        </p:txBody>
      </p:sp>
      <p:sp>
        <p:nvSpPr>
          <p:cNvPr id="7" name="Content Placeholder 2">
            <a:extLst>
              <a:ext uri="{FF2B5EF4-FFF2-40B4-BE49-F238E27FC236}">
                <a16:creationId xmlns:a16="http://schemas.microsoft.com/office/drawing/2014/main" id="{E0083BFE-E813-4AB8-87AA-0236E68D5799}"/>
              </a:ext>
            </a:extLst>
          </p:cNvPr>
          <p:cNvSpPr txBox="1">
            <a:spLocks/>
          </p:cNvSpPr>
          <p:nvPr/>
        </p:nvSpPr>
        <p:spPr>
          <a:xfrm>
            <a:off x="404733" y="1418789"/>
            <a:ext cx="1813811" cy="655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monolithic, </a:t>
            </a:r>
          </a:p>
        </p:txBody>
      </p:sp>
      <p:sp>
        <p:nvSpPr>
          <p:cNvPr id="8" name="Content Placeholder 2">
            <a:extLst>
              <a:ext uri="{FF2B5EF4-FFF2-40B4-BE49-F238E27FC236}">
                <a16:creationId xmlns:a16="http://schemas.microsoft.com/office/drawing/2014/main" id="{02EA5C1D-60F5-41C2-9D21-923603BC47DD}"/>
              </a:ext>
            </a:extLst>
          </p:cNvPr>
          <p:cNvSpPr txBox="1">
            <a:spLocks/>
          </p:cNvSpPr>
          <p:nvPr/>
        </p:nvSpPr>
        <p:spPr>
          <a:xfrm>
            <a:off x="404733" y="2095902"/>
            <a:ext cx="10987792" cy="705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The main difference between these types is the number of address space they support.</a:t>
            </a:r>
          </a:p>
        </p:txBody>
      </p:sp>
      <p:sp>
        <p:nvSpPr>
          <p:cNvPr id="9" name="Content Placeholder 2">
            <a:extLst>
              <a:ext uri="{FF2B5EF4-FFF2-40B4-BE49-F238E27FC236}">
                <a16:creationId xmlns:a16="http://schemas.microsoft.com/office/drawing/2014/main" id="{9943843E-32F8-4F8E-A395-B097A9C2DB5B}"/>
              </a:ext>
            </a:extLst>
          </p:cNvPr>
          <p:cNvSpPr txBox="1">
            <a:spLocks/>
          </p:cNvSpPr>
          <p:nvPr/>
        </p:nvSpPr>
        <p:spPr>
          <a:xfrm>
            <a:off x="2218545" y="1435994"/>
            <a:ext cx="1663907" cy="655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microkernel </a:t>
            </a:r>
          </a:p>
        </p:txBody>
      </p:sp>
      <p:sp>
        <p:nvSpPr>
          <p:cNvPr id="10" name="Content Placeholder 2">
            <a:extLst>
              <a:ext uri="{FF2B5EF4-FFF2-40B4-BE49-F238E27FC236}">
                <a16:creationId xmlns:a16="http://schemas.microsoft.com/office/drawing/2014/main" id="{F3762B37-F1B4-4F4B-BB3C-3EA2DB86F93F}"/>
              </a:ext>
            </a:extLst>
          </p:cNvPr>
          <p:cNvSpPr txBox="1">
            <a:spLocks/>
          </p:cNvSpPr>
          <p:nvPr/>
        </p:nvSpPr>
        <p:spPr>
          <a:xfrm>
            <a:off x="3852478" y="1438210"/>
            <a:ext cx="644575" cy="655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and  </a:t>
            </a:r>
          </a:p>
        </p:txBody>
      </p:sp>
      <p:sp>
        <p:nvSpPr>
          <p:cNvPr id="11" name="Content Placeholder 2">
            <a:extLst>
              <a:ext uri="{FF2B5EF4-FFF2-40B4-BE49-F238E27FC236}">
                <a16:creationId xmlns:a16="http://schemas.microsoft.com/office/drawing/2014/main" id="{9747E222-A8E9-400F-839B-8FEC0BE158F7}"/>
              </a:ext>
            </a:extLst>
          </p:cNvPr>
          <p:cNvSpPr txBox="1">
            <a:spLocks/>
          </p:cNvSpPr>
          <p:nvPr/>
        </p:nvSpPr>
        <p:spPr>
          <a:xfrm>
            <a:off x="4512040" y="1469130"/>
            <a:ext cx="1011834" cy="6552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hybrid. </a:t>
            </a:r>
          </a:p>
        </p:txBody>
      </p:sp>
    </p:spTree>
    <p:extLst>
      <p:ext uri="{BB962C8B-B14F-4D97-AF65-F5344CB8AC3E}">
        <p14:creationId xmlns:p14="http://schemas.microsoft.com/office/powerpoint/2010/main" val="176542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6660</TotalTime>
  <Words>1859</Words>
  <Application>Microsoft Office PowerPoint</Application>
  <PresentationFormat>Widescreen</PresentationFormat>
  <Paragraphs>205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Operating System</vt:lpstr>
      <vt:lpstr>A computer system can be divided roughly into four components:</vt:lpstr>
      <vt:lpstr>PowerPoint Presentation</vt:lpstr>
      <vt:lpstr>User’s view</vt:lpstr>
      <vt:lpstr>System view</vt:lpstr>
      <vt:lpstr>Kernel</vt:lpstr>
      <vt:lpstr>PowerPoint Presentation</vt:lpstr>
      <vt:lpstr>PowerPoint Presentation</vt:lpstr>
      <vt:lpstr>Types of kernels</vt:lpstr>
      <vt:lpstr>PowerPoint Presentation</vt:lpstr>
      <vt:lpstr>Operating System Structure</vt:lpstr>
      <vt:lpstr>The idea is as follows: The operating system keeps several jobs in memory simultaneously </vt:lpstr>
      <vt:lpstr>PowerPoint Presentation</vt:lpstr>
      <vt:lpstr>Operating-System </vt:lpstr>
      <vt:lpstr>PowerPoint Presentation</vt:lpstr>
      <vt:lpstr>PowerPoint Presentation</vt:lpstr>
      <vt:lpstr>Operation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ramchand vedaiyan</dc:creator>
  <cp:lastModifiedBy>ramchand vedaiyan</cp:lastModifiedBy>
  <cp:revision>280</cp:revision>
  <dcterms:created xsi:type="dcterms:W3CDTF">2022-09-29T15:10:47Z</dcterms:created>
  <dcterms:modified xsi:type="dcterms:W3CDTF">2022-10-06T10:18:47Z</dcterms:modified>
</cp:coreProperties>
</file>