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0" r:id="rId6"/>
    <p:sldId id="285" r:id="rId7"/>
    <p:sldId id="263" r:id="rId8"/>
    <p:sldId id="271" r:id="rId9"/>
    <p:sldId id="266" r:id="rId10"/>
    <p:sldId id="283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3399-CC83-4715-8E65-D2F92B860D1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FFF-7CDB-46AC-9E9B-32788E9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0B476E-1646-4137-A987-AB2589886652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4596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F4554E1-02E1-4BDB-9198-D2CEA63EDECA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0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4F9F085-02B5-4FD3-A946-DF9647C7C3E8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557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398DCA2-38B8-414C-A37F-81A99DD6BC78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2105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6DB75D-289C-4D28-A79A-6087690AC99E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074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BE0179-663F-4F01-9276-1A852BB91CF4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314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1EAF29-729A-4BC7-883D-2BE8120D2371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606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7BC1C4-694A-468B-9C4B-C9FAB3D540FF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098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AB9B98F-2E4D-4C3F-9080-6CC416E9FC52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085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C64A002-A941-437D-92B1-DDAC2E2B6AA8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6973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B7848CD-5A07-448A-9519-06763C0391BC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3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FDFB34-FECF-4D38-888E-820188046BD9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4787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273A259-20CD-41A4-A577-BA3E32F1B94E}" type="slidenum">
              <a:rPr lang="en-GB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978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685FA28-BB71-476B-879C-B77929FA0DF2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677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6645B1-5B6E-423B-9264-82976C7AEB3C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49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B9E51A0-3CC3-42A6-AFB5-29DC265A0D3A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07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9E4281-ADE3-43E6-9235-68C3B73E59C3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6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193C8DA-4FC7-47B0-9BC0-E72984BBA2FE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96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984E857-C3CF-4F7E-B650-4251BFAC03BB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415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Explain what the components are. Emphasis Kernel, and interrupt.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6DB75D-289C-4D28-A79A-6087690AC99E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728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CDB1949-C87D-4B46-89DF-345F70D00AA9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8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9968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3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B946-40F7-4AEB-8065-CB9C31B5BD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9D18-2C34-4B57-94BD-837769D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2"/>
          <p:cNvSpPr txBox="1"/>
          <p:nvPr/>
        </p:nvSpPr>
        <p:spPr>
          <a:xfrm>
            <a:off x="1218960" y="278296"/>
            <a:ext cx="10973040" cy="65797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Level 1 (L1), Level 2 (L2) and Level 3 (L3):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usually part of the CPU chip itself and is both the smallest and the fastest to access. Its size is often restricted to between 8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64 KB.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caches are bigger than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extra caches built between the CPU and the RAM.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L2 is built into the CPU with L1.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and L3 caches take slightly longer to access than L1.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L2 and L3 memory available, the faster a computer can run.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lot of physical space is allocated for cache. There is more space for RAM, which is usually larger and less expensive.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CPU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its own L1 cache, but may share L2 and L3 caches.</a:t>
            </a:r>
          </a:p>
        </p:txBody>
      </p:sp>
      <p:pic>
        <p:nvPicPr>
          <p:cNvPr id="184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63012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Example for Accessing Ram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92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2696760" y="2410560"/>
            <a:ext cx="2121840" cy="2031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Processor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53600" y="1921680"/>
            <a:ext cx="2121840" cy="23133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FFFFF"/>
                </a:solidFill>
                <a:latin typeface="Corbel"/>
              </a:rPr>
              <a:t>RAM 1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653600" y="4364280"/>
            <a:ext cx="2121840" cy="23133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RAM 2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96" name="Table 5"/>
          <p:cNvGraphicFramePr/>
          <p:nvPr>
            <p:extLst>
              <p:ext uri="{D42A27DB-BD31-4B8C-83A1-F6EECF244321}">
                <p14:modId xmlns:p14="http://schemas.microsoft.com/office/powerpoint/2010/main" val="4005983790"/>
              </p:ext>
            </p:extLst>
          </p:nvPr>
        </p:nvGraphicFramePr>
        <p:xfrm>
          <a:off x="7841520" y="4975920"/>
          <a:ext cx="1689840" cy="1463040"/>
        </p:xfrm>
        <a:graphic>
          <a:graphicData uri="http://schemas.openxmlformats.org/drawingml/2006/table">
            <a:tbl>
              <a:tblPr/>
              <a:tblGrid>
                <a:gridCol w="42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FFFFFF"/>
                          </a:solidFill>
                          <a:latin typeface="Corbel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CustomShape 6"/>
          <p:cNvSpPr/>
          <p:nvPr/>
        </p:nvSpPr>
        <p:spPr>
          <a:xfrm flipV="1">
            <a:off x="4849200" y="3919680"/>
            <a:ext cx="280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4849200" y="3385440"/>
            <a:ext cx="280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5056920" y="3385440"/>
            <a:ext cx="2596320" cy="2135160"/>
          </a:xfrm>
          <a:prstGeom prst="bentConnector3">
            <a:avLst>
              <a:gd name="adj1" fmla="val 50000"/>
            </a:avLst>
          </a:prstGeom>
          <a:noFill/>
          <a:ln w="76320">
            <a:solidFill>
              <a:schemeClr val="accent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9"/>
          <p:cNvSpPr/>
          <p:nvPr/>
        </p:nvSpPr>
        <p:spPr>
          <a:xfrm flipV="1">
            <a:off x="4849200" y="2849040"/>
            <a:ext cx="2804040" cy="2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5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5610960" y="2870640"/>
            <a:ext cx="2041920" cy="1977840"/>
          </a:xfrm>
          <a:prstGeom prst="bentConnector3">
            <a:avLst>
              <a:gd name="adj1" fmla="val 50000"/>
            </a:avLst>
          </a:prstGeom>
          <a:noFill/>
          <a:ln w="76320">
            <a:solidFill>
              <a:schemeClr val="accent5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1"/>
          <p:cNvSpPr/>
          <p:nvPr/>
        </p:nvSpPr>
        <p:spPr>
          <a:xfrm>
            <a:off x="5943600" y="6109920"/>
            <a:ext cx="170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2"/>
          <p:cNvSpPr/>
          <p:nvPr/>
        </p:nvSpPr>
        <p:spPr>
          <a:xfrm flipV="1">
            <a:off x="5943600" y="3886200"/>
            <a:ext cx="360" cy="222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3"/>
          <p:cNvSpPr/>
          <p:nvPr/>
        </p:nvSpPr>
        <p:spPr>
          <a:xfrm>
            <a:off x="10027440" y="1999800"/>
            <a:ext cx="1858680" cy="9324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orbel"/>
              </a:rPr>
              <a:t>Address Bus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5" name="CustomShape 14"/>
          <p:cNvSpPr/>
          <p:nvPr/>
        </p:nvSpPr>
        <p:spPr>
          <a:xfrm>
            <a:off x="10027440" y="3031920"/>
            <a:ext cx="1858680" cy="9324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orbel"/>
              </a:rPr>
              <a:t>Control Bus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6" name="CustomShape 15"/>
          <p:cNvSpPr/>
          <p:nvPr/>
        </p:nvSpPr>
        <p:spPr>
          <a:xfrm>
            <a:off x="9995760" y="4063680"/>
            <a:ext cx="1858680" cy="93240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orbel"/>
              </a:rPr>
              <a:t>Data Bus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7" name="TextShape 16"/>
          <p:cNvSpPr txBox="1"/>
          <p:nvPr/>
        </p:nvSpPr>
        <p:spPr>
          <a:xfrm>
            <a:off x="236880" y="4463280"/>
            <a:ext cx="5374080" cy="221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200" b="0" strike="noStrike" spc="-1">
                <a:solidFill>
                  <a:srgbClr val="FFFFFF"/>
                </a:solidFill>
                <a:latin typeface="Corbel"/>
              </a:rPr>
              <a:t>Address and control signals are set-up</a:t>
            </a:r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200" b="0" strike="noStrike" spc="-1">
                <a:solidFill>
                  <a:srgbClr val="FFFFFF"/>
                </a:solidFill>
                <a:latin typeface="Corbel"/>
              </a:rPr>
              <a:t>The RAM fetches the data from the correct location</a:t>
            </a:r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200" b="0" strike="noStrike" spc="-1">
                <a:solidFill>
                  <a:srgbClr val="FFFFFF"/>
                </a:solidFill>
                <a:latin typeface="Corbel"/>
              </a:rPr>
              <a:t>The data is sent to the processor using the data bus</a:t>
            </a:r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8" name="CustomShape 17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7631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625400" y="2743380"/>
            <a:ext cx="2804040" cy="3363480"/>
          </a:xfrm>
          <a:prstGeom prst="rect">
            <a:avLst/>
          </a:prstGeom>
          <a:ln w="7632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Corbel"/>
              </a:rPr>
              <a:t>Processor Chip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469360" y="2351160"/>
            <a:ext cx="2804040" cy="3787560"/>
          </a:xfrm>
          <a:prstGeom prst="rect">
            <a:avLst/>
          </a:prstGeom>
          <a:ln w="7632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Corbel"/>
              </a:rPr>
              <a:t>Memory Module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Hub Chips (Bridges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12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2059200" y="3266820"/>
            <a:ext cx="1936080" cy="11178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Processor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9050760" y="2898000"/>
            <a:ext cx="1625400" cy="9277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RAM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9050760" y="4063320"/>
            <a:ext cx="1625400" cy="9277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RAM2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2343960" y="5090220"/>
            <a:ext cx="1431360" cy="6483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Cache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 rot="5400000">
            <a:off x="2699280" y="4440780"/>
            <a:ext cx="720720" cy="579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5152680" y="3161160"/>
            <a:ext cx="1647000" cy="1263960"/>
          </a:xfrm>
          <a:prstGeom prst="rect">
            <a:avLst/>
          </a:prstGeom>
          <a:ln w="7632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orbel"/>
              </a:rPr>
              <a:t>Hub Chip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 rot="5400000">
            <a:off x="6609960" y="3758760"/>
            <a:ext cx="2266920" cy="3844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0" name="CustomShape 11"/>
          <p:cNvSpPr/>
          <p:nvPr/>
        </p:nvSpPr>
        <p:spPr>
          <a:xfrm>
            <a:off x="6819480" y="3719160"/>
            <a:ext cx="731160" cy="351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1" name="CustomShape 12"/>
          <p:cNvSpPr/>
          <p:nvPr/>
        </p:nvSpPr>
        <p:spPr>
          <a:xfrm>
            <a:off x="7887600" y="3098880"/>
            <a:ext cx="1163160" cy="6202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2" name="CustomShape 13"/>
          <p:cNvSpPr/>
          <p:nvPr/>
        </p:nvSpPr>
        <p:spPr>
          <a:xfrm>
            <a:off x="7887600" y="4168080"/>
            <a:ext cx="1163160" cy="6202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3" name="CustomShape 14"/>
          <p:cNvSpPr/>
          <p:nvPr/>
        </p:nvSpPr>
        <p:spPr>
          <a:xfrm>
            <a:off x="4449240" y="3482280"/>
            <a:ext cx="683640" cy="620280"/>
          </a:xfrm>
          <a:prstGeom prst="leftRightArrow">
            <a:avLst>
              <a:gd name="adj1" fmla="val 32908"/>
              <a:gd name="adj2" fmla="val 41455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0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3" grpId="0" animBg="1"/>
      <p:bldP spid="214" grpId="0" animBg="1"/>
      <p:bldP spid="215" grpId="0" animBg="1"/>
      <p:bldP spid="216" grpId="0" animBg="1"/>
      <p:bldP spid="2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0128600" y="5339160"/>
            <a:ext cx="1716480" cy="8784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RAM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Multicore CPU Architecture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726660" y="2000030"/>
            <a:ext cx="4245120" cy="287677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computers with more and more transistors, more high-speed memory is needed to utilise it.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Multi-core CPU architectures allow for this by using caches within the processor chip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7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5448240" y="2002680"/>
            <a:ext cx="5824800" cy="3058560"/>
          </a:xfrm>
          <a:prstGeom prst="rect">
            <a:avLst/>
          </a:prstGeom>
          <a:ln w="7632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orbel"/>
              </a:rPr>
              <a:t>Processor Chip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9050760" y="2574000"/>
            <a:ext cx="1625400" cy="435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FFFFF"/>
                </a:solidFill>
                <a:latin typeface="Corbel"/>
              </a:rPr>
              <a:t>CPU 1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8895600" y="3075480"/>
            <a:ext cx="1935720" cy="435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L2 Cache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6436800" y="2577600"/>
            <a:ext cx="1625400" cy="435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FFFFF"/>
                </a:solidFill>
                <a:latin typeface="Corbel"/>
              </a:rPr>
              <a:t>CPU 0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6320520" y="3075480"/>
            <a:ext cx="1935720" cy="435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L2 Cache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6320520" y="3581280"/>
            <a:ext cx="4550040" cy="435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L3 Cache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6320520" y="4057920"/>
            <a:ext cx="4550040" cy="435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FFFFF"/>
                </a:solidFill>
                <a:latin typeface="Corbel"/>
              </a:rPr>
              <a:t>Interface to Front Bus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7207200" y="5339160"/>
            <a:ext cx="2541240" cy="8784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Memory Controller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6" name="CustomShape 12"/>
          <p:cNvSpPr/>
          <p:nvPr/>
        </p:nvSpPr>
        <p:spPr>
          <a:xfrm rot="5400000">
            <a:off x="7994880" y="4727880"/>
            <a:ext cx="965520" cy="579240"/>
          </a:xfrm>
          <a:prstGeom prst="leftRightArrow">
            <a:avLst>
              <a:gd name="adj1" fmla="val 31697"/>
              <a:gd name="adj2" fmla="val 52288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7" name="CustomShape 13"/>
          <p:cNvSpPr/>
          <p:nvPr/>
        </p:nvSpPr>
        <p:spPr>
          <a:xfrm rot="10800000">
            <a:off x="9381240" y="5501160"/>
            <a:ext cx="965520" cy="579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8" name="CustomShape 14"/>
          <p:cNvSpPr/>
          <p:nvPr/>
        </p:nvSpPr>
        <p:spPr>
          <a:xfrm rot="10800000">
            <a:off x="6656400" y="5481000"/>
            <a:ext cx="965520" cy="579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9" name="CustomShape 15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3043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202760" y="284040"/>
            <a:ext cx="9783720" cy="69567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Multicore CPU Architecture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273859" y="1240970"/>
            <a:ext cx="10757031" cy="5617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Multicore CPU architectures replicate not just control logic, but the whole core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memory transfer is done between cached memory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load on the “North-bridge” bus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North-Bridge functions are increasingly being integrated into the Processor itself – rather than as a separate chip.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cores share the same system bus and I/O resources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can be controlled independently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computers are starting to use big dot little designs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efficient, low powered cores for background tasks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large, powerful cores for more intensive applications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2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6546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5760" y="2166480"/>
            <a:ext cx="11471040" cy="1739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GB" sz="6000" b="0" strike="noStrike" cap="all" spc="148" dirty="0">
                <a:solidFill>
                  <a:srgbClr val="5E5E5E"/>
                </a:solidFill>
                <a:latin typeface="Corbel"/>
              </a:rPr>
              <a:t>Processes and Interrupts</a:t>
            </a:r>
            <a:endParaRPr lang="en-US" sz="60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4332600" y="68472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81" name="Picture 4" descr="logo.png"/>
          <p:cNvPicPr/>
          <p:nvPr/>
        </p:nvPicPr>
        <p:blipFill>
          <a:blip r:embed="rId3"/>
          <a:stretch/>
        </p:blipFill>
        <p:spPr>
          <a:xfrm>
            <a:off x="6640200" y="837000"/>
            <a:ext cx="1830960" cy="914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82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processes and: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98238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Processes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202760" y="2011680"/>
            <a:ext cx="10183320" cy="4205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9500"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not always running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therefore be considered “passive”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a program in execution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a program – 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multiple processes of the same program (i.e. multiple instances)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execution – 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actively being executed.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therefore considered “active”.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8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48939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What is in a Process?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02760" y="2011680"/>
            <a:ext cx="10183320" cy="456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contains the following: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(PC) – Register with address of next instruction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processor’s registers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variables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Process stack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contains temporary data such as subroutine parameter, return address, and temporary variables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6998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Stack Memory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202760" y="2011680"/>
            <a:ext cx="10183320" cy="456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area of RAM that operates as a Last-in-First Out memory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dynamically generated data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during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interrupt processing 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processor status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values (PC, Status flags, etc.) “pushed” to the stack, then “popped” back from the stack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7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14966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In this Lecture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computer hardware and their functions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nterrupts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839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66448" y="139680"/>
            <a:ext cx="3899326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rgbClr val="5E5E5E"/>
                </a:solidFill>
                <a:latin typeface="Corbel"/>
              </a:rPr>
              <a:t>Process Trees</a:t>
            </a:r>
            <a:endParaRPr lang="en-US" sz="4000" b="0" strike="noStrike" spc="-1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65240" y="2011680"/>
            <a:ext cx="9310064" cy="214950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need a way to create and terminate processes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“Parent processes” should be able to create “child processes”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should in turn, be able to create their own “child processes”.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forms a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tree of processes.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73137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91C62A5-B43F-4A86-A7A7-474B57CE4560}"/>
              </a:ext>
            </a:extLst>
          </p:cNvPr>
          <p:cNvSpPr/>
          <p:nvPr/>
        </p:nvSpPr>
        <p:spPr>
          <a:xfrm>
            <a:off x="5321145" y="540128"/>
            <a:ext cx="1253697" cy="125057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odoni MT Black" panose="02070A03080606020203" pitchFamily="18" charset="0"/>
              </a:rPr>
              <a:t>B2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1DDB2-41E7-4287-9771-87B8CA63BC7E}"/>
              </a:ext>
            </a:extLst>
          </p:cNvPr>
          <p:cNvSpPr/>
          <p:nvPr/>
        </p:nvSpPr>
        <p:spPr>
          <a:xfrm>
            <a:off x="4917732" y="540128"/>
            <a:ext cx="1253697" cy="125057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odoni MT Black" panose="02070A03080606020203" pitchFamily="18" charset="0"/>
              </a:rPr>
              <a:t>B1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9072D72-E769-41DA-89B8-BF45621024D2}"/>
              </a:ext>
            </a:extLst>
          </p:cNvPr>
          <p:cNvSpPr/>
          <p:nvPr/>
        </p:nvSpPr>
        <p:spPr>
          <a:xfrm>
            <a:off x="4917732" y="280149"/>
            <a:ext cx="1815937" cy="173442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ACE4BA-C35D-449C-AC37-37B993048483}"/>
              </a:ext>
            </a:extLst>
          </p:cNvPr>
          <p:cNvSpPr/>
          <p:nvPr/>
        </p:nvSpPr>
        <p:spPr>
          <a:xfrm>
            <a:off x="4899803" y="316261"/>
            <a:ext cx="1815937" cy="169830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Bodoni MT Black" panose="02070A03080606020203" pitchFamily="18" charset="0"/>
                <a:cs typeface="Adobe Devanagari" panose="02040503050201020203" pitchFamily="18" charset="0"/>
              </a:rPr>
              <a:t>Process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F095C7-5DBD-40E7-A42E-05117806AD5F}"/>
              </a:ext>
            </a:extLst>
          </p:cNvPr>
          <p:cNvSpPr/>
          <p:nvPr/>
        </p:nvSpPr>
        <p:spPr>
          <a:xfrm>
            <a:off x="4009235" y="3858192"/>
            <a:ext cx="954652" cy="94801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odoni MT Black" panose="02070A03080606020203" pitchFamily="18" charset="0"/>
              </a:rPr>
              <a:t>C2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C12AB0-10D6-4AF6-9D08-1F10EA78E6F1}"/>
              </a:ext>
            </a:extLst>
          </p:cNvPr>
          <p:cNvSpPr/>
          <p:nvPr/>
        </p:nvSpPr>
        <p:spPr>
          <a:xfrm>
            <a:off x="3030568" y="3867151"/>
            <a:ext cx="954651" cy="94801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odoni MT Black" panose="02070A03080606020203" pitchFamily="18" charset="0"/>
              </a:rPr>
              <a:t>C1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53D08-B361-4688-BC87-51A12080ED59}"/>
              </a:ext>
            </a:extLst>
          </p:cNvPr>
          <p:cNvSpPr/>
          <p:nvPr/>
        </p:nvSpPr>
        <p:spPr>
          <a:xfrm>
            <a:off x="3030802" y="3780000"/>
            <a:ext cx="2207878" cy="1250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FB63A6-11DD-4CFE-90B6-1822AB3A5AFB}"/>
              </a:ext>
            </a:extLst>
          </p:cNvPr>
          <p:cNvSpPr/>
          <p:nvPr/>
        </p:nvSpPr>
        <p:spPr>
          <a:xfrm>
            <a:off x="7228115" y="3831552"/>
            <a:ext cx="954652" cy="94801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odoni MT Black" panose="02070A03080606020203" pitchFamily="18" charset="0"/>
              </a:rPr>
              <a:t>C2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7F047-AAD9-4BBE-BD10-65CEEEE3E5EC}"/>
              </a:ext>
            </a:extLst>
          </p:cNvPr>
          <p:cNvSpPr/>
          <p:nvPr/>
        </p:nvSpPr>
        <p:spPr>
          <a:xfrm>
            <a:off x="6217113" y="3802411"/>
            <a:ext cx="2207878" cy="1250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DD218-DD36-44B8-8DA3-D2656D2CB159}"/>
              </a:ext>
            </a:extLst>
          </p:cNvPr>
          <p:cNvCxnSpPr>
            <a:cxnSpLocks/>
          </p:cNvCxnSpPr>
          <p:nvPr/>
        </p:nvCxnSpPr>
        <p:spPr>
          <a:xfrm flipH="1">
            <a:off x="4372314" y="1790705"/>
            <a:ext cx="824683" cy="8445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C396E2-9EC1-4F90-971B-594DD89E8D18}"/>
              </a:ext>
            </a:extLst>
          </p:cNvPr>
          <p:cNvCxnSpPr>
            <a:cxnSpLocks/>
          </p:cNvCxnSpPr>
          <p:nvPr/>
        </p:nvCxnSpPr>
        <p:spPr>
          <a:xfrm>
            <a:off x="6256864" y="1897865"/>
            <a:ext cx="613992" cy="7373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19FF0-F0DC-4C63-A6FB-4BF3A68A795E}"/>
              </a:ext>
            </a:extLst>
          </p:cNvPr>
          <p:cNvCxnSpPr>
            <a:cxnSpLocks/>
          </p:cNvCxnSpPr>
          <p:nvPr/>
        </p:nvCxnSpPr>
        <p:spPr>
          <a:xfrm flipH="1">
            <a:off x="2109172" y="3275456"/>
            <a:ext cx="1625270" cy="2259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1D25B-543A-49DF-A082-E92055FFEE78}"/>
              </a:ext>
            </a:extLst>
          </p:cNvPr>
          <p:cNvCxnSpPr>
            <a:cxnSpLocks/>
          </p:cNvCxnSpPr>
          <p:nvPr/>
        </p:nvCxnSpPr>
        <p:spPr>
          <a:xfrm>
            <a:off x="4486561" y="3354794"/>
            <a:ext cx="1026912" cy="21803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92418C-BC7C-40E3-B3E7-08C8F8FE16D0}"/>
              </a:ext>
            </a:extLst>
          </p:cNvPr>
          <p:cNvCxnSpPr>
            <a:cxnSpLocks/>
          </p:cNvCxnSpPr>
          <p:nvPr/>
        </p:nvCxnSpPr>
        <p:spPr>
          <a:xfrm>
            <a:off x="7321052" y="3429000"/>
            <a:ext cx="1356783" cy="21061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12969 0.2476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0287 0.259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12148 0.25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09818 0.2490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818 0.2490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  <p:bldP spid="18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Process Management - Threads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202760" y="2011680"/>
            <a:ext cx="10183320" cy="26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000"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be managed by dividing parts of the process into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may have just one thread, or many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computers can perform multi-threaded processes faster than single threaded processes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>
            <a:off x="5365440" y="4698720"/>
            <a:ext cx="1458360" cy="187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 dirty="0">
                <a:solidFill>
                  <a:srgbClr val="FFFFFF"/>
                </a:solidFill>
                <a:latin typeface="Corbel"/>
              </a:rPr>
              <a:t>Process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5518080" y="4851000"/>
            <a:ext cx="1136160" cy="3438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FFFF"/>
                </a:solidFill>
                <a:latin typeface="Corbel"/>
              </a:rPr>
              <a:t>Thread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5518080" y="5290200"/>
            <a:ext cx="1136160" cy="3438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FFFF"/>
                </a:solidFill>
                <a:latin typeface="Corbel"/>
              </a:rPr>
              <a:t>Thread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5518080" y="5758020"/>
            <a:ext cx="1136160" cy="3438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FFFF"/>
                </a:solidFill>
                <a:latin typeface="Corbel"/>
              </a:rPr>
              <a:t>Thread 1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825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  <p:bldP spid="210" grpId="0" animBg="1"/>
      <p:bldP spid="2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Similarities between threads and processes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202760" y="2011680"/>
            <a:ext cx="10183320" cy="456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instance of either can be active (running) at a time per CPU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have their own logic control flow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processors.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threads and processes can create child threads/processes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have their own Stack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4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88190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Differences between a thread and a process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207080" y="1913400"/>
            <a:ext cx="4754520" cy="74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GB" sz="4000" b="1" strike="noStrike" spc="-1">
                <a:solidFill>
                  <a:srgbClr val="FFFFFF"/>
                </a:solidFill>
                <a:latin typeface="Corbel"/>
              </a:rPr>
              <a:t>Process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6231240" y="1913400"/>
            <a:ext cx="4754520" cy="74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GB" sz="4000" b="1" strike="noStrike" spc="-1">
                <a:solidFill>
                  <a:srgbClr val="FFFFFF"/>
                </a:solidFill>
                <a:latin typeface="Corbel"/>
              </a:rPr>
              <a:t>Thread (within a process)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21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518D86-BCE1-49DC-8F37-A9128367D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32410"/>
              </p:ext>
            </p:extLst>
          </p:nvPr>
        </p:nvGraphicFramePr>
        <p:xfrm>
          <a:off x="1552768" y="1983426"/>
          <a:ext cx="8755878" cy="255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294">
                  <a:extLst>
                    <a:ext uri="{9D8B030D-6E8A-4147-A177-3AD203B41FA5}">
                      <a16:colId xmlns:a16="http://schemas.microsoft.com/office/drawing/2014/main" val="1082998072"/>
                    </a:ext>
                  </a:extLst>
                </a:gridCol>
                <a:gridCol w="3840724">
                  <a:extLst>
                    <a:ext uri="{9D8B030D-6E8A-4147-A177-3AD203B41FA5}">
                      <a16:colId xmlns:a16="http://schemas.microsoft.com/office/drawing/2014/main" val="2427267369"/>
                    </a:ext>
                  </a:extLst>
                </a:gridCol>
                <a:gridCol w="4133860">
                  <a:extLst>
                    <a:ext uri="{9D8B030D-6E8A-4147-A177-3AD203B41FA5}">
                      <a16:colId xmlns:a16="http://schemas.microsoft.com/office/drawing/2014/main" val="1195380086"/>
                    </a:ext>
                  </a:extLst>
                </a:gridCol>
              </a:tblGrid>
              <a:tr h="549780">
                <a:tc>
                  <a:txBody>
                    <a:bodyPr/>
                    <a:lstStyle/>
                    <a:p>
                      <a:r>
                        <a:rPr lang="en-US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70632"/>
                  </a:ext>
                </a:extLst>
              </a:tr>
              <a:tr h="5497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63335"/>
                  </a:ext>
                </a:extLst>
              </a:tr>
              <a:tr h="9026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20397"/>
                  </a:ext>
                </a:extLst>
              </a:tr>
              <a:tr h="5497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392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EF84F9-5279-4E73-A270-F8E7839ADA89}"/>
              </a:ext>
            </a:extLst>
          </p:cNvPr>
          <p:cNvSpPr txBox="1"/>
          <p:nvPr/>
        </p:nvSpPr>
        <p:spPr>
          <a:xfrm>
            <a:off x="2229992" y="2555290"/>
            <a:ext cx="341747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have isolated memory 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368EC-BA65-4DA8-BFE7-36CB28877660}"/>
              </a:ext>
            </a:extLst>
          </p:cNvPr>
          <p:cNvSpPr txBox="1"/>
          <p:nvPr/>
        </p:nvSpPr>
        <p:spPr>
          <a:xfrm>
            <a:off x="5961600" y="2555290"/>
            <a:ext cx="426629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(within a process) share memory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78A36-524E-4083-9366-47F61CCB595A}"/>
              </a:ext>
            </a:extLst>
          </p:cNvPr>
          <p:cNvSpPr txBox="1"/>
          <p:nvPr/>
        </p:nvSpPr>
        <p:spPr>
          <a:xfrm>
            <a:off x="2191146" y="3023052"/>
            <a:ext cx="372822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tend to be larger than threads (most processes have multiple threads)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F28D3B-0E28-4288-88E8-64B7CD9C8F0F}"/>
              </a:ext>
            </a:extLst>
          </p:cNvPr>
          <p:cNvSpPr txBox="1"/>
          <p:nvPr/>
        </p:nvSpPr>
        <p:spPr>
          <a:xfrm>
            <a:off x="6219900" y="3035593"/>
            <a:ext cx="400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the smallest sequence of instructions that can be </a:t>
            </a:r>
            <a:r>
              <a:rPr lang="en-GB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process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06326-B348-4D89-B859-C3A58B0071E2}"/>
              </a:ext>
            </a:extLst>
          </p:cNvPr>
          <p:cNvSpPr txBox="1"/>
          <p:nvPr/>
        </p:nvSpPr>
        <p:spPr>
          <a:xfrm>
            <a:off x="2229992" y="3929968"/>
            <a:ext cx="36893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longer to create/delete/change context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1BE23-A7F8-40F0-A955-600B3E96D393}"/>
              </a:ext>
            </a:extLst>
          </p:cNvPr>
          <p:cNvSpPr txBox="1"/>
          <p:nvPr/>
        </p:nvSpPr>
        <p:spPr>
          <a:xfrm>
            <a:off x="6069633" y="3953050"/>
            <a:ext cx="40079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less time to create/delete/change context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Differences between a thread and a process - Continued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28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9896E91A-8738-4FB8-BDD4-569A5E444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69788"/>
              </p:ext>
            </p:extLst>
          </p:nvPr>
        </p:nvGraphicFramePr>
        <p:xfrm>
          <a:off x="1716681" y="3336815"/>
          <a:ext cx="8755878" cy="2705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294">
                  <a:extLst>
                    <a:ext uri="{9D8B030D-6E8A-4147-A177-3AD203B41FA5}">
                      <a16:colId xmlns:a16="http://schemas.microsoft.com/office/drawing/2014/main" val="1082998072"/>
                    </a:ext>
                  </a:extLst>
                </a:gridCol>
                <a:gridCol w="3840724">
                  <a:extLst>
                    <a:ext uri="{9D8B030D-6E8A-4147-A177-3AD203B41FA5}">
                      <a16:colId xmlns:a16="http://schemas.microsoft.com/office/drawing/2014/main" val="2427267369"/>
                    </a:ext>
                  </a:extLst>
                </a:gridCol>
                <a:gridCol w="4133860">
                  <a:extLst>
                    <a:ext uri="{9D8B030D-6E8A-4147-A177-3AD203B41FA5}">
                      <a16:colId xmlns:a16="http://schemas.microsoft.com/office/drawing/2014/main" val="1195380086"/>
                    </a:ext>
                  </a:extLst>
                </a:gridCol>
              </a:tblGrid>
              <a:tr h="5497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Thread (within a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70632"/>
                  </a:ext>
                </a:extLst>
              </a:tr>
              <a:tr h="10937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63335"/>
                  </a:ext>
                </a:extLst>
              </a:tr>
              <a:tr h="10618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203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DEFBB2-9519-484D-B582-8DD53562ACBB}"/>
              </a:ext>
            </a:extLst>
          </p:cNvPr>
          <p:cNvSpPr txBox="1"/>
          <p:nvPr/>
        </p:nvSpPr>
        <p:spPr>
          <a:xfrm>
            <a:off x="2379432" y="4029681"/>
            <a:ext cx="385529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process is blocked, the execution of other processes is </a:t>
            </a:r>
            <a:r>
              <a:rPr lang="en-GB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affected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0457A-7ECE-4967-91C6-5AA750FEB9B6}"/>
              </a:ext>
            </a:extLst>
          </p:cNvPr>
          <p:cNvSpPr txBox="1"/>
          <p:nvPr/>
        </p:nvSpPr>
        <p:spPr>
          <a:xfrm>
            <a:off x="6234722" y="3905032"/>
            <a:ext cx="385529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thread </a:t>
            </a:r>
            <a:r>
              <a:rPr lang="en-GB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task</a:t>
            </a: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run while one server thread (something that needs to “serve” [send] data) is blocked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8274D-B71E-40D3-BDCC-E9565D1EB7ED}"/>
              </a:ext>
            </a:extLst>
          </p:cNvPr>
          <p:cNvSpPr txBox="1"/>
          <p:nvPr/>
        </p:nvSpPr>
        <p:spPr>
          <a:xfrm>
            <a:off x="2379432" y="5078423"/>
            <a:ext cx="38552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have their own </a:t>
            </a:r>
            <a:r>
              <a:rPr lang="en-GB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 Block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1940C-A129-46BD-BE3D-48378EE5FF1D}"/>
              </a:ext>
            </a:extLst>
          </p:cNvPr>
          <p:cNvSpPr txBox="1"/>
          <p:nvPr/>
        </p:nvSpPr>
        <p:spPr>
          <a:xfrm>
            <a:off x="6234722" y="4953774"/>
            <a:ext cx="38552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have the </a:t>
            </a:r>
            <a:r>
              <a:rPr lang="en-GB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process’s</a:t>
            </a:r>
            <a:r>
              <a:rPr lang="en-GB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PCB.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34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 flipV="1">
            <a:off x="8980920" y="4644720"/>
            <a:ext cx="0" cy="793080"/>
          </a:xfrm>
          <a:prstGeom prst="line">
            <a:avLst/>
          </a:prstGeom>
          <a:ln w="76320">
            <a:solidFill>
              <a:schemeClr val="accent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"/>
          <p:cNvSpPr/>
          <p:nvPr/>
        </p:nvSpPr>
        <p:spPr>
          <a:xfrm flipV="1">
            <a:off x="5607360" y="4703040"/>
            <a:ext cx="0" cy="713880"/>
          </a:xfrm>
          <a:prstGeom prst="line">
            <a:avLst/>
          </a:prstGeom>
          <a:ln w="76320">
            <a:solidFill>
              <a:schemeClr val="accent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3"/>
          <p:cNvSpPr/>
          <p:nvPr/>
        </p:nvSpPr>
        <p:spPr>
          <a:xfrm flipV="1">
            <a:off x="3185640" y="4679640"/>
            <a:ext cx="0" cy="737280"/>
          </a:xfrm>
          <a:prstGeom prst="line">
            <a:avLst/>
          </a:prstGeom>
          <a:ln w="76320">
            <a:solidFill>
              <a:schemeClr val="accent6"/>
            </a:solidFill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Shape 4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rgbClr val="5E5E5E"/>
                </a:solidFill>
                <a:latin typeface="Corbel"/>
              </a:rPr>
              <a:t>The Computer Architecture </a:t>
            </a:r>
            <a:endParaRPr lang="en-US" sz="40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1910160" y="3241080"/>
            <a:ext cx="2387520" cy="1473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Processor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8333280" y="3192120"/>
            <a:ext cx="2112480" cy="1473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I/O Devices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5121720" y="3205440"/>
            <a:ext cx="2467800" cy="1473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Memory </a:t>
            </a:r>
            <a:r>
              <a:rPr lang="en-GB" sz="2800" b="0" strike="noStrike" spc="-1">
                <a:solidFill>
                  <a:srgbClr val="FFFFFF"/>
                </a:solidFill>
                <a:latin typeface="Corbel"/>
              </a:rPr>
              <a:t>(ROM/RAM)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9" name="Line 9"/>
          <p:cNvSpPr/>
          <p:nvPr/>
        </p:nvSpPr>
        <p:spPr>
          <a:xfrm flipV="1">
            <a:off x="2012040" y="2150280"/>
            <a:ext cx="7731000" cy="16560"/>
          </a:xfrm>
          <a:prstGeom prst="line">
            <a:avLst/>
          </a:prstGeom>
          <a:ln w="76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0"/>
          <p:cNvSpPr/>
          <p:nvPr/>
        </p:nvSpPr>
        <p:spPr>
          <a:xfrm flipV="1">
            <a:off x="9389520" y="2186280"/>
            <a:ext cx="3240" cy="1005840"/>
          </a:xfrm>
          <a:prstGeom prst="line">
            <a:avLst/>
          </a:prstGeom>
          <a:ln w="76320">
            <a:solidFill>
              <a:schemeClr val="accent2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1"/>
          <p:cNvSpPr/>
          <p:nvPr/>
        </p:nvSpPr>
        <p:spPr>
          <a:xfrm flipV="1">
            <a:off x="6177960" y="2166840"/>
            <a:ext cx="0" cy="1005480"/>
          </a:xfrm>
          <a:prstGeom prst="line">
            <a:avLst/>
          </a:prstGeom>
          <a:ln w="76320">
            <a:solidFill>
              <a:schemeClr val="accent2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12"/>
          <p:cNvSpPr/>
          <p:nvPr/>
        </p:nvSpPr>
        <p:spPr>
          <a:xfrm flipV="1">
            <a:off x="2351520" y="2235240"/>
            <a:ext cx="0" cy="1005480"/>
          </a:xfrm>
          <a:prstGeom prst="line">
            <a:avLst/>
          </a:prstGeom>
          <a:ln w="76320">
            <a:solidFill>
              <a:schemeClr val="accent2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3"/>
          <p:cNvSpPr/>
          <p:nvPr/>
        </p:nvSpPr>
        <p:spPr>
          <a:xfrm>
            <a:off x="3210480" y="5418000"/>
            <a:ext cx="5823000" cy="39240"/>
          </a:xfrm>
          <a:prstGeom prst="line">
            <a:avLst/>
          </a:prstGeom>
          <a:ln w="76320">
            <a:solidFill>
              <a:schemeClr val="accent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4"/>
          <p:cNvSpPr/>
          <p:nvPr/>
        </p:nvSpPr>
        <p:spPr>
          <a:xfrm flipV="1">
            <a:off x="2251080" y="4759200"/>
            <a:ext cx="0" cy="1709280"/>
          </a:xfrm>
          <a:prstGeom prst="line">
            <a:avLst/>
          </a:prstGeom>
          <a:ln w="76320">
            <a:solidFill>
              <a:schemeClr val="accent3"/>
            </a:solidFill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5"/>
          <p:cNvSpPr/>
          <p:nvPr/>
        </p:nvSpPr>
        <p:spPr>
          <a:xfrm>
            <a:off x="1891080" y="6406560"/>
            <a:ext cx="7962840" cy="50040"/>
          </a:xfrm>
          <a:prstGeom prst="line">
            <a:avLst/>
          </a:prstGeom>
          <a:ln w="76320">
            <a:solidFill>
              <a:schemeClr val="accent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16"/>
          <p:cNvSpPr/>
          <p:nvPr/>
        </p:nvSpPr>
        <p:spPr>
          <a:xfrm flipH="1" flipV="1">
            <a:off x="9836280" y="4666320"/>
            <a:ext cx="17640" cy="1757520"/>
          </a:xfrm>
          <a:prstGeom prst="line">
            <a:avLst/>
          </a:prstGeom>
          <a:ln w="76320">
            <a:solidFill>
              <a:schemeClr val="accent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17"/>
          <p:cNvSpPr/>
          <p:nvPr/>
        </p:nvSpPr>
        <p:spPr>
          <a:xfrm flipV="1">
            <a:off x="6902280" y="4717080"/>
            <a:ext cx="0" cy="1695240"/>
          </a:xfrm>
          <a:prstGeom prst="line">
            <a:avLst/>
          </a:prstGeom>
          <a:ln w="76320">
            <a:solidFill>
              <a:schemeClr val="accent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8"/>
          <p:cNvSpPr/>
          <p:nvPr/>
        </p:nvSpPr>
        <p:spPr>
          <a:xfrm>
            <a:off x="7268040" y="5767560"/>
            <a:ext cx="1858680" cy="9324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Corbel"/>
              </a:rPr>
              <a:t>Control Bus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9" name="CustomShape 19"/>
          <p:cNvSpPr/>
          <p:nvPr/>
        </p:nvSpPr>
        <p:spPr>
          <a:xfrm>
            <a:off x="3525840" y="5147640"/>
            <a:ext cx="1858680" cy="9324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Corbel"/>
              </a:rPr>
              <a:t>Address Bus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>
            <a:off x="3158640" y="1937880"/>
            <a:ext cx="1858680" cy="93240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Corbel"/>
              </a:rPr>
              <a:t>Data Bus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" name="Line 21"/>
          <p:cNvSpPr/>
          <p:nvPr/>
        </p:nvSpPr>
        <p:spPr>
          <a:xfrm flipH="1">
            <a:off x="10445760" y="3615840"/>
            <a:ext cx="1005840" cy="0"/>
          </a:xfrm>
          <a:prstGeom prst="line">
            <a:avLst/>
          </a:prstGeom>
          <a:ln w="38160">
            <a:solidFill>
              <a:schemeClr val="tx1"/>
            </a:solidFill>
            <a:prstDash val="dashDot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22"/>
          <p:cNvSpPr/>
          <p:nvPr/>
        </p:nvSpPr>
        <p:spPr>
          <a:xfrm>
            <a:off x="10483920" y="4170600"/>
            <a:ext cx="1005840" cy="0"/>
          </a:xfrm>
          <a:prstGeom prst="line">
            <a:avLst/>
          </a:prstGeom>
          <a:ln w="38160">
            <a:solidFill>
              <a:schemeClr val="tx1"/>
            </a:solidFill>
            <a:prstDash val="dashDot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3"/>
          <p:cNvSpPr/>
          <p:nvPr/>
        </p:nvSpPr>
        <p:spPr>
          <a:xfrm>
            <a:off x="110520" y="3575160"/>
            <a:ext cx="1443960" cy="805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FFFFFF"/>
                </a:solidFill>
                <a:latin typeface="Corbel"/>
              </a:rPr>
              <a:t>Clock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4" name="Line 24"/>
          <p:cNvSpPr/>
          <p:nvPr/>
        </p:nvSpPr>
        <p:spPr>
          <a:xfrm>
            <a:off x="1202760" y="3978000"/>
            <a:ext cx="809280" cy="0"/>
          </a:xfrm>
          <a:prstGeom prst="line">
            <a:avLst/>
          </a:prstGeom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926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218960" y="56648"/>
            <a:ext cx="9783720" cy="764987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rgbClr val="5E5E5E"/>
                </a:solidFill>
                <a:latin typeface="Corbel"/>
              </a:rPr>
              <a:t>Basic Computer Architecture</a:t>
            </a:r>
            <a:endParaRPr lang="en-US" sz="40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70" name="Content Placeholder 5"/>
          <p:cNvPicPr/>
          <p:nvPr/>
        </p:nvPicPr>
        <p:blipFill>
          <a:blip r:embed="rId3"/>
          <a:stretch/>
        </p:blipFill>
        <p:spPr>
          <a:xfrm>
            <a:off x="0" y="1652483"/>
            <a:ext cx="6128640" cy="4206600"/>
          </a:xfrm>
          <a:prstGeom prst="rect">
            <a:avLst/>
          </a:prstGeom>
          <a:ln>
            <a:noFill/>
          </a:ln>
        </p:spPr>
      </p:pic>
      <p:pic>
        <p:nvPicPr>
          <p:cNvPr id="171" name="Picture 2"/>
          <p:cNvPicPr/>
          <p:nvPr/>
        </p:nvPicPr>
        <p:blipFill>
          <a:blip r:embed="rId4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84CC2-4CD1-4F90-BE24-E633D1FF2BCF}"/>
              </a:ext>
            </a:extLst>
          </p:cNvPr>
          <p:cNvSpPr txBox="1"/>
          <p:nvPr/>
        </p:nvSpPr>
        <p:spPr>
          <a:xfrm>
            <a:off x="6718807" y="1014971"/>
            <a:ext cx="5179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16 bit register that stores the number of transfers to be performed during an operation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7D5F2-6699-4E35-8E5B-7A5F3AE8BA73}"/>
              </a:ext>
            </a:extLst>
          </p:cNvPr>
          <p:cNvSpPr txBox="1"/>
          <p:nvPr/>
        </p:nvSpPr>
        <p:spPr>
          <a:xfrm>
            <a:off x="6718807" y="2177760"/>
            <a:ext cx="5123496" cy="125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status register is a hardware register that contains information about the state of the processor.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E8B2-4D9F-4374-99BA-110051933990}"/>
              </a:ext>
            </a:extLst>
          </p:cNvPr>
          <p:cNvSpPr txBox="1"/>
          <p:nvPr/>
        </p:nvSpPr>
        <p:spPr>
          <a:xfrm>
            <a:off x="6718807" y="3429000"/>
            <a:ext cx="49406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control register is a processor register which changes or controls the general behavior of a CPU or other digital device. Common tasks performed by control registers include interrupt control, switching the addressing mode, paging control, and coprocessor control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rgbClr val="5E5E5E"/>
                </a:solidFill>
                <a:latin typeface="Corbel"/>
              </a:rPr>
              <a:t>General Microprocessor</a:t>
            </a:r>
            <a:endParaRPr lang="en-US" sz="40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66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1218960" y="1528810"/>
            <a:ext cx="9783720" cy="62238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simple embedded system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8171896A-12BD-4279-81EF-542AC0B22F41}"/>
              </a:ext>
            </a:extLst>
          </p:cNvPr>
          <p:cNvSpPr txBox="1"/>
          <p:nvPr/>
        </p:nvSpPr>
        <p:spPr>
          <a:xfrm>
            <a:off x="1204140" y="4005226"/>
            <a:ext cx="2723283" cy="73880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desktop PC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0727F881-F491-451E-896A-F0B5CAF72B56}"/>
              </a:ext>
            </a:extLst>
          </p:cNvPr>
          <p:cNvSpPr txBox="1"/>
          <p:nvPr/>
        </p:nvSpPr>
        <p:spPr>
          <a:xfrm>
            <a:off x="1328760" y="2138071"/>
            <a:ext cx="9783720" cy="795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is the heart of the system – controlling all other circuits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D01D3880-2393-41F4-964F-566D18A21445}"/>
              </a:ext>
            </a:extLst>
          </p:cNvPr>
          <p:cNvSpPr txBox="1"/>
          <p:nvPr/>
        </p:nvSpPr>
        <p:spPr>
          <a:xfrm>
            <a:off x="1313940" y="5498892"/>
            <a:ext cx="9783720" cy="72073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main types, but different levels operating at different speeds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24615E8E-1A13-4A4D-AFF6-26F733603F54}"/>
              </a:ext>
            </a:extLst>
          </p:cNvPr>
          <p:cNvSpPr txBox="1"/>
          <p:nvPr/>
        </p:nvSpPr>
        <p:spPr>
          <a:xfrm>
            <a:off x="1520052" y="4739796"/>
            <a:ext cx="4559748" cy="73880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 may be more complicated</a:t>
            </a:r>
            <a:endParaRPr lang="en-US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D94233CF-4626-4FB3-84DB-0C0DF983ED39}"/>
              </a:ext>
            </a:extLst>
          </p:cNvPr>
          <p:cNvSpPr txBox="1"/>
          <p:nvPr/>
        </p:nvSpPr>
        <p:spPr>
          <a:xfrm>
            <a:off x="1328760" y="2949725"/>
            <a:ext cx="5146991" cy="73880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11480" lvl="1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communicates via buses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202760" y="284040"/>
            <a:ext cx="1930184" cy="795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rgbClr val="5E5E5E"/>
                </a:solidFill>
                <a:latin typeface="Corbel"/>
              </a:rPr>
              <a:t>Buses</a:t>
            </a:r>
            <a:endParaRPr lang="en-US" sz="40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1230403" y="1116188"/>
            <a:ext cx="7430365" cy="53215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means of communication within a processor system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DC0F3E53-7D71-48A3-9B93-BF7B16F24FE9}"/>
              </a:ext>
            </a:extLst>
          </p:cNvPr>
          <p:cNvSpPr txBox="1"/>
          <p:nvPr/>
        </p:nvSpPr>
        <p:spPr>
          <a:xfrm>
            <a:off x="1214203" y="1641597"/>
            <a:ext cx="10482710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bus is a collection of similar signals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usually carried on copper tracks in a motherboard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CDB4777-2DA4-4AB5-A67C-701AA16D975B}"/>
              </a:ext>
            </a:extLst>
          </p:cNvPr>
          <p:cNvSpPr txBox="1"/>
          <p:nvPr/>
        </p:nvSpPr>
        <p:spPr>
          <a:xfrm>
            <a:off x="974361" y="2992837"/>
            <a:ext cx="1048271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signals, mainly from processor that control rest of the system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lvl="2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 it may send a signal to read from memory chips, or write to an I/O device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08F4DC26-1E22-4CFD-90D4-569F206603AB}"/>
              </a:ext>
            </a:extLst>
          </p:cNvPr>
          <p:cNvSpPr txBox="1"/>
          <p:nvPr/>
        </p:nvSpPr>
        <p:spPr>
          <a:xfrm>
            <a:off x="974361" y="4667810"/>
            <a:ext cx="10482710" cy="5364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select a particular chip, and location within a chip that it is to be used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84231741-841B-4D7A-93A3-BD13CB33742B}"/>
              </a:ext>
            </a:extLst>
          </p:cNvPr>
          <p:cNvSpPr txBox="1"/>
          <p:nvPr/>
        </p:nvSpPr>
        <p:spPr>
          <a:xfrm>
            <a:off x="974361" y="5610653"/>
            <a:ext cx="10627972" cy="125917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transmit data from one point to another. Some multiple of 8 bits typically sent at a time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58078EDF-702C-4135-B6F1-AE3535ABF2B0}"/>
              </a:ext>
            </a:extLst>
          </p:cNvPr>
          <p:cNvSpPr txBox="1"/>
          <p:nvPr/>
        </p:nvSpPr>
        <p:spPr>
          <a:xfrm>
            <a:off x="1202760" y="2521416"/>
            <a:ext cx="2140738" cy="5364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Bus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4646AD1C-510C-456C-8078-252DF2868DD0}"/>
              </a:ext>
            </a:extLst>
          </p:cNvPr>
          <p:cNvSpPr txBox="1"/>
          <p:nvPr/>
        </p:nvSpPr>
        <p:spPr>
          <a:xfrm>
            <a:off x="1202760" y="4177812"/>
            <a:ext cx="2140738" cy="44988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Bus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28F971DA-7DDA-4966-B00D-A904EDC22A4A}"/>
              </a:ext>
            </a:extLst>
          </p:cNvPr>
          <p:cNvSpPr txBox="1"/>
          <p:nvPr/>
        </p:nvSpPr>
        <p:spPr>
          <a:xfrm>
            <a:off x="1214203" y="5137090"/>
            <a:ext cx="1918741" cy="5364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buses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02760" y="284040"/>
            <a:ext cx="9783720" cy="795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Fetch (Decode) Execute Cycle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058091" y="1224720"/>
            <a:ext cx="10358845" cy="468140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continually fetches instructions from memory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driven by the clock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register, called the Program Counter, or Instruction Pointer holds the address of the next instruction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being the location in the memory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fetched instruction is then executed. This may involve arithmetic, storing results, making decisions, etc.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Fetch – Decode – Execute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839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800606"/>
            <a:ext cx="10515600" cy="5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575" indent="-302575" defTabSz="806867"/>
            <a:r>
              <a:rPr lang="en-US" altLang="en-US" dirty="0"/>
              <a:t>Executing a MIPS instruction can take up to five steps.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5058" y="104049"/>
            <a:ext cx="10515600" cy="53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06867"/>
            <a:r>
              <a:rPr lang="en-US" altLang="en-US"/>
              <a:t>Instruction execution review</a:t>
            </a:r>
            <a:endParaRPr lang="en-US" alt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032CC3A-95FE-470D-BD4F-1A428F162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088380"/>
              </p:ext>
            </p:extLst>
          </p:nvPr>
        </p:nvGraphicFramePr>
        <p:xfrm>
          <a:off x="1336767" y="2316480"/>
          <a:ext cx="936389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72">
                  <a:extLst>
                    <a:ext uri="{9D8B030D-6E8A-4147-A177-3AD203B41FA5}">
                      <a16:colId xmlns:a16="http://schemas.microsoft.com/office/drawing/2014/main" val="3402820974"/>
                    </a:ext>
                  </a:extLst>
                </a:gridCol>
                <a:gridCol w="2319131">
                  <a:extLst>
                    <a:ext uri="{9D8B030D-6E8A-4147-A177-3AD203B41FA5}">
                      <a16:colId xmlns:a16="http://schemas.microsoft.com/office/drawing/2014/main" val="3567448117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472587032"/>
                    </a:ext>
                  </a:extLst>
                </a:gridCol>
                <a:gridCol w="5293771">
                  <a:extLst>
                    <a:ext uri="{9D8B030D-6E8A-4147-A177-3AD203B41FA5}">
                      <a16:colId xmlns:a16="http://schemas.microsoft.com/office/drawing/2014/main" val="81707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6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5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0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2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8167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781B5C-C733-4516-94AF-9CF4F49C6149}"/>
              </a:ext>
            </a:extLst>
          </p:cNvPr>
          <p:cNvSpPr txBox="1"/>
          <p:nvPr/>
        </p:nvSpPr>
        <p:spPr>
          <a:xfrm>
            <a:off x="2213114" y="2665060"/>
            <a:ext cx="17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F</a:t>
            </a:r>
            <a:r>
              <a:rPr lang="en-US" dirty="0"/>
              <a:t>etch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EB061-C98F-451A-9A26-181E6A987818}"/>
              </a:ext>
            </a:extLst>
          </p:cNvPr>
          <p:cNvSpPr txBox="1"/>
          <p:nvPr/>
        </p:nvSpPr>
        <p:spPr>
          <a:xfrm>
            <a:off x="5495865" y="2665060"/>
            <a:ext cx="39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r>
              <a:rPr lang="en-US" baseline="0" dirty="0"/>
              <a:t> an instruction from memory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A0260-38F8-4C87-BAE9-E0BD4189D245}"/>
              </a:ext>
            </a:extLst>
          </p:cNvPr>
          <p:cNvSpPr txBox="1"/>
          <p:nvPr/>
        </p:nvSpPr>
        <p:spPr>
          <a:xfrm>
            <a:off x="2213115" y="3064195"/>
            <a:ext cx="20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D</a:t>
            </a:r>
            <a:r>
              <a:rPr lang="en-US" dirty="0"/>
              <a:t>ecode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5FA6B-FF1E-4246-860C-7C4160E2E95E}"/>
              </a:ext>
            </a:extLst>
          </p:cNvPr>
          <p:cNvSpPr txBox="1"/>
          <p:nvPr/>
        </p:nvSpPr>
        <p:spPr>
          <a:xfrm>
            <a:off x="5495865" y="3052484"/>
            <a:ext cx="50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resource register and generate control signals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9EBAB-2823-42AB-BBB6-1F3DF49CD0D2}"/>
              </a:ext>
            </a:extLst>
          </p:cNvPr>
          <p:cNvSpPr txBox="1"/>
          <p:nvPr/>
        </p:nvSpPr>
        <p:spPr>
          <a:xfrm>
            <a:off x="2213114" y="3454974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</a:t>
            </a:r>
            <a:r>
              <a:rPr lang="en-US" dirty="0"/>
              <a:t>ecute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2465C-6FBB-4284-AE46-83EC449C96DA}"/>
              </a:ext>
            </a:extLst>
          </p:cNvPr>
          <p:cNvSpPr txBox="1"/>
          <p:nvPr/>
        </p:nvSpPr>
        <p:spPr>
          <a:xfrm>
            <a:off x="5495865" y="3439908"/>
            <a:ext cx="50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an R type result or a branch outcome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37206-BA80-4E21-8086-0F8CD496A950}"/>
              </a:ext>
            </a:extLst>
          </p:cNvPr>
          <p:cNvSpPr txBox="1"/>
          <p:nvPr/>
        </p:nvSpPr>
        <p:spPr>
          <a:xfrm>
            <a:off x="2220891" y="378025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F739E-603A-454C-A372-619D7C56BB97}"/>
              </a:ext>
            </a:extLst>
          </p:cNvPr>
          <p:cNvSpPr txBox="1"/>
          <p:nvPr/>
        </p:nvSpPr>
        <p:spPr>
          <a:xfrm>
            <a:off x="5495865" y="3758749"/>
            <a:ext cx="50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or write the data memory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F15D3-013E-4866-87DC-047AFEB38B95}"/>
              </a:ext>
            </a:extLst>
          </p:cNvPr>
          <p:cNvSpPr txBox="1"/>
          <p:nvPr/>
        </p:nvSpPr>
        <p:spPr>
          <a:xfrm>
            <a:off x="2234402" y="4172188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dirty="0"/>
              <a:t>rite </a:t>
            </a:r>
            <a:r>
              <a:rPr lang="en-US" b="1" dirty="0"/>
              <a:t>B</a:t>
            </a:r>
            <a:r>
              <a:rPr lang="en-US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76934-FE12-4827-A320-0513FB5DD087}"/>
              </a:ext>
            </a:extLst>
          </p:cNvPr>
          <p:cNvSpPr txBox="1"/>
          <p:nvPr/>
        </p:nvSpPr>
        <p:spPr>
          <a:xfrm>
            <a:off x="5495865" y="4157034"/>
            <a:ext cx="50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the result in the destination register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152854-3FCC-4B84-9A62-B01D45B47862}"/>
              </a:ext>
            </a:extLst>
          </p:cNvPr>
          <p:cNvSpPr txBox="1"/>
          <p:nvPr/>
        </p:nvSpPr>
        <p:spPr>
          <a:xfrm>
            <a:off x="4453835" y="27081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2AA64-C607-4F63-8DE2-E1EEEC050466}"/>
              </a:ext>
            </a:extLst>
          </p:cNvPr>
          <p:cNvSpPr txBox="1"/>
          <p:nvPr/>
        </p:nvSpPr>
        <p:spPr>
          <a:xfrm>
            <a:off x="4453834" y="305093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D5930-763A-40CE-A859-F850053762B3}"/>
              </a:ext>
            </a:extLst>
          </p:cNvPr>
          <p:cNvSpPr txBox="1"/>
          <p:nvPr/>
        </p:nvSpPr>
        <p:spPr>
          <a:xfrm>
            <a:off x="4451855" y="343351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3A4D23-6875-41A8-8065-030B88210361}"/>
              </a:ext>
            </a:extLst>
          </p:cNvPr>
          <p:cNvSpPr txBox="1"/>
          <p:nvPr/>
        </p:nvSpPr>
        <p:spPr>
          <a:xfrm>
            <a:off x="4447898" y="379835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F293F-CBAB-4A2F-995B-F4FA4E1AB27B}"/>
              </a:ext>
            </a:extLst>
          </p:cNvPr>
          <p:cNvSpPr txBox="1"/>
          <p:nvPr/>
        </p:nvSpPr>
        <p:spPr>
          <a:xfrm>
            <a:off x="4457193" y="414138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20619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02760" y="90027"/>
            <a:ext cx="5741379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GB" sz="3200" b="1" strike="noStrike" cap="all" spc="-1" dirty="0">
                <a:solidFill>
                  <a:srgbClr val="5E5E5E"/>
                </a:solidFill>
                <a:latin typeface="Corbel"/>
              </a:rPr>
              <a:t>North/South Bridge</a:t>
            </a:r>
            <a:br>
              <a:rPr sz="3200" b="1" dirty="0"/>
            </a:br>
            <a:r>
              <a:rPr lang="en-GB" sz="3200" b="1" strike="noStrike" cap="all" spc="-1" dirty="0">
                <a:solidFill>
                  <a:srgbClr val="5E5E5E"/>
                </a:solidFill>
                <a:latin typeface="Corbel"/>
              </a:rPr>
              <a:t>Architecture</a:t>
            </a:r>
            <a:endParaRPr lang="en-US" sz="3200" b="1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87" name="Picture 2"/>
          <p:cNvPicPr/>
          <p:nvPr/>
        </p:nvPicPr>
        <p:blipFill>
          <a:blip r:embed="rId3"/>
          <a:stretch/>
        </p:blipFill>
        <p:spPr>
          <a:xfrm>
            <a:off x="21840" y="69856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21840" y="1189838"/>
            <a:ext cx="7916212" cy="4657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hierarchal nature of buses</a:t>
            </a:r>
            <a:endParaRPr lang="en-US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computer architecture included two “Bridge” to control buses</a:t>
            </a:r>
            <a:endParaRPr lang="en-US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North Bridge connects CPU to memory and PCI-E connection</a:t>
            </a:r>
            <a:endParaRPr lang="en-US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lower speed South Bridge connects to BIOS, Serial Ports, etc.</a:t>
            </a: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Ethernet connections</a:t>
            </a:r>
            <a:endParaRPr lang="en-US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9" name="Picture 2"/>
          <p:cNvPicPr/>
          <p:nvPr/>
        </p:nvPicPr>
        <p:blipFill>
          <a:blip r:embed="rId4"/>
          <a:stretch/>
        </p:blipFill>
        <p:spPr>
          <a:xfrm>
            <a:off x="8082205" y="239940"/>
            <a:ext cx="4141080" cy="6378120"/>
          </a:xfrm>
          <a:prstGeom prst="rect">
            <a:avLst/>
          </a:prstGeom>
          <a:ln w="190440" cap="rnd">
            <a:solidFill>
              <a:srgbClr val="FFFFFF"/>
            </a:solidFill>
            <a:round/>
          </a:ln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  <p:sp>
        <p:nvSpPr>
          <p:cNvPr id="190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5BF79-790E-4D65-9139-E4B4E5AD4127}"/>
              </a:ext>
            </a:extLst>
          </p:cNvPr>
          <p:cNvSpPr txBox="1"/>
          <p:nvPr/>
        </p:nvSpPr>
        <p:spPr>
          <a:xfrm>
            <a:off x="152641" y="572776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Metal Oxide Semiconductor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9580A-C4AD-49A8-8170-32E337233F4A}"/>
              </a:ext>
            </a:extLst>
          </p:cNvPr>
          <p:cNvSpPr txBox="1"/>
          <p:nvPr/>
        </p:nvSpPr>
        <p:spPr>
          <a:xfrm>
            <a:off x="152641" y="6289287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Accelerated Graphics 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8E285-4E68-4796-BB70-C4F9836ABF1E}"/>
              </a:ext>
            </a:extLst>
          </p:cNvPr>
          <p:cNvSpPr txBox="1"/>
          <p:nvPr/>
        </p:nvSpPr>
        <p:spPr>
          <a:xfrm>
            <a:off x="3809957" y="6329469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Peripheral Component Interconnect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1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1443</Words>
  <Application>Microsoft Office PowerPoint</Application>
  <PresentationFormat>Widescreen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Bodoni MT Black</vt:lpstr>
      <vt:lpstr>Calibri</vt:lpstr>
      <vt:lpstr>Calibri Light</vt:lpstr>
      <vt:lpstr>Corbel</vt:lpstr>
      <vt:lpstr>Times New Roman</vt:lpstr>
      <vt:lpstr>Wingdings</vt:lpstr>
      <vt:lpstr>Office Theme</vt:lpstr>
      <vt:lpstr>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ramchand2151@gmail.com</dc:creator>
  <cp:lastModifiedBy>Ramchand Vedaiyan</cp:lastModifiedBy>
  <cp:revision>109</cp:revision>
  <dcterms:created xsi:type="dcterms:W3CDTF">2022-10-12T03:17:43Z</dcterms:created>
  <dcterms:modified xsi:type="dcterms:W3CDTF">2022-10-12T14:24:32Z</dcterms:modified>
</cp:coreProperties>
</file>