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6" r:id="rId3"/>
    <p:sldId id="323" r:id="rId4"/>
    <p:sldId id="324" r:id="rId5"/>
    <p:sldId id="270" r:id="rId6"/>
    <p:sldId id="272" r:id="rId7"/>
    <p:sldId id="274" r:id="rId8"/>
    <p:sldId id="278" r:id="rId9"/>
    <p:sldId id="279" r:id="rId10"/>
    <p:sldId id="280" r:id="rId11"/>
    <p:sldId id="282" r:id="rId12"/>
    <p:sldId id="283" r:id="rId13"/>
    <p:sldId id="284" r:id="rId14"/>
    <p:sldId id="285" r:id="rId15"/>
    <p:sldId id="287" r:id="rId16"/>
    <p:sldId id="326" r:id="rId17"/>
    <p:sldId id="327" r:id="rId18"/>
    <p:sldId id="288" r:id="rId19"/>
    <p:sldId id="325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8" r:id="rId29"/>
    <p:sldId id="297" r:id="rId30"/>
    <p:sldId id="32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AE7"/>
    <a:srgbClr val="DABFDB"/>
    <a:srgbClr val="E8D8E8"/>
    <a:srgbClr val="F1E7F1"/>
    <a:srgbClr val="E0B750"/>
    <a:srgbClr val="E08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46D52-00FF-4219-9FB5-7C9258CFB7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69A04-99E5-4220-9BA1-46BEE506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60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AD66-5BA3-4D6C-976F-4DEEF73E5D0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AD66-5BA3-4D6C-976F-4DEEF73E5D0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AD66-5BA3-4D6C-976F-4DEEF73E5D0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4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AD66-5BA3-4D6C-976F-4DEEF73E5D0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AD66-5BA3-4D6C-976F-4DEEF73E5D0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9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AD66-5BA3-4D6C-976F-4DEEF73E5D0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3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AD66-5BA3-4D6C-976F-4DEEF73E5D0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8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AD66-5BA3-4D6C-976F-4DEEF73E5D0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7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AD66-5BA3-4D6C-976F-4DEEF73E5D0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1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AD66-5BA3-4D6C-976F-4DEEF73E5D0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4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AD66-5BA3-4D6C-976F-4DEEF73E5D0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8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FAD66-5BA3-4D6C-976F-4DEEF73E5D0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9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6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1" name="CustomShape 2"/>
          <p:cNvSpPr/>
          <p:nvPr/>
        </p:nvSpPr>
        <p:spPr>
          <a:xfrm>
            <a:off x="1717244" y="118424"/>
            <a:ext cx="2139470" cy="4614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43" rIns="0" bIns="0">
            <a:sp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103">
                <a:solidFill>
                  <a:srgbClr val="CC0000"/>
                </a:solidFill>
                <a:latin typeface="Tahoma"/>
              </a:rPr>
              <a:t>Processes</a:t>
            </a:r>
            <a:r>
              <a:rPr lang="en-US" sz="2774" spc="-63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119">
                <a:solidFill>
                  <a:srgbClr val="CC0000"/>
                </a:solidFill>
                <a:latin typeface="Tahoma"/>
              </a:rPr>
              <a:t>tree</a:t>
            </a:r>
            <a:endParaRPr lang="en-US" sz="2774" spc="-2">
              <a:latin typeface="Arial"/>
            </a:endParaRPr>
          </a:p>
        </p:txBody>
      </p:sp>
      <p:sp>
        <p:nvSpPr>
          <p:cNvPr id="612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7" name="TextShape 8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6C5FD8F2-702E-4AAF-B2E6-17D14C66E7D6}"/>
              </a:ext>
            </a:extLst>
          </p:cNvPr>
          <p:cNvSpPr/>
          <p:nvPr/>
        </p:nvSpPr>
        <p:spPr>
          <a:xfrm>
            <a:off x="5653935" y="2316035"/>
            <a:ext cx="5981474" cy="21289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09149" rIns="0" bIns="0">
            <a:spAutoFit/>
          </a:bodyPr>
          <a:lstStyle/>
          <a:p>
            <a:pPr marL="24969">
              <a:spcBef>
                <a:spcPts val="860"/>
              </a:spcBef>
            </a:pPr>
            <a:r>
              <a:rPr lang="en-US" sz="2180" spc="-91">
                <a:solidFill>
                  <a:srgbClr val="000000"/>
                </a:solidFill>
                <a:latin typeface="Tahoma"/>
              </a:rPr>
              <a:t>System</a:t>
            </a:r>
            <a:r>
              <a:rPr lang="en-US" sz="2180" spc="24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42">
                <a:solidFill>
                  <a:srgbClr val="000000"/>
                </a:solidFill>
                <a:latin typeface="Tahoma"/>
              </a:rPr>
              <a:t>initialisation</a:t>
            </a:r>
            <a:endParaRPr lang="en-US" sz="2180" spc="-2">
              <a:latin typeface="Arial"/>
            </a:endParaRPr>
          </a:p>
          <a:p>
            <a:pPr marL="24969">
              <a:lnSpc>
                <a:spcPct val="125000"/>
              </a:lnSpc>
            </a:pPr>
            <a:r>
              <a:rPr lang="en-US" sz="2180" spc="-63">
                <a:solidFill>
                  <a:srgbClr val="000000"/>
                </a:solidFill>
                <a:latin typeface="Tahoma"/>
              </a:rPr>
              <a:t>Execution </a:t>
            </a:r>
            <a:r>
              <a:rPr lang="en-US" sz="2180" spc="-69">
                <a:solidFill>
                  <a:srgbClr val="000000"/>
                </a:solidFill>
                <a:latin typeface="Tahoma"/>
              </a:rPr>
              <a:t>of </a:t>
            </a:r>
            <a:r>
              <a:rPr lang="en-US" sz="2180" spc="-109">
                <a:solidFill>
                  <a:srgbClr val="000000"/>
                </a:solidFill>
                <a:latin typeface="Tahoma"/>
              </a:rPr>
              <a:t>a </a:t>
            </a:r>
            <a:r>
              <a:rPr lang="en-US" sz="2180" spc="-91">
                <a:solidFill>
                  <a:srgbClr val="000000"/>
                </a:solidFill>
                <a:latin typeface="Tahoma"/>
              </a:rPr>
              <a:t>process-creation </a:t>
            </a:r>
            <a:r>
              <a:rPr lang="en-US" sz="2180" spc="-109">
                <a:solidFill>
                  <a:srgbClr val="000000"/>
                </a:solidFill>
                <a:latin typeface="Tahoma"/>
              </a:rPr>
              <a:t>system </a:t>
            </a:r>
            <a:r>
              <a:rPr lang="en-US" sz="2180" spc="-42">
                <a:solidFill>
                  <a:srgbClr val="000000"/>
                </a:solidFill>
                <a:latin typeface="Tahoma"/>
              </a:rPr>
              <a:t>call </a:t>
            </a:r>
            <a:r>
              <a:rPr lang="en-US" sz="2180" spc="-119">
                <a:solidFill>
                  <a:srgbClr val="000000"/>
                </a:solidFill>
                <a:latin typeface="Tahoma"/>
              </a:rPr>
              <a:t>by </a:t>
            </a:r>
            <a:r>
              <a:rPr lang="en-US" sz="2180" spc="-109">
                <a:solidFill>
                  <a:srgbClr val="000000"/>
                </a:solidFill>
                <a:latin typeface="Tahoma"/>
              </a:rPr>
              <a:t>a </a:t>
            </a:r>
            <a:r>
              <a:rPr lang="en-US" sz="2180" spc="-91">
                <a:solidFill>
                  <a:srgbClr val="000000"/>
                </a:solidFill>
                <a:latin typeface="Tahoma"/>
              </a:rPr>
              <a:t>running </a:t>
            </a:r>
            <a:r>
              <a:rPr lang="en-US" sz="2180" spc="-109">
                <a:solidFill>
                  <a:srgbClr val="000000"/>
                </a:solidFill>
                <a:latin typeface="Tahoma"/>
              </a:rPr>
              <a:t>process  </a:t>
            </a:r>
            <a:r>
              <a:rPr lang="en-US" sz="2180" spc="125">
                <a:solidFill>
                  <a:srgbClr val="000000"/>
                </a:solidFill>
                <a:latin typeface="Tahoma"/>
              </a:rPr>
              <a:t>A </a:t>
            </a:r>
            <a:r>
              <a:rPr lang="en-US" sz="2180" spc="-131">
                <a:solidFill>
                  <a:srgbClr val="000000"/>
                </a:solidFill>
                <a:latin typeface="Tahoma"/>
              </a:rPr>
              <a:t>user </a:t>
            </a:r>
            <a:r>
              <a:rPr lang="en-US" sz="2180" spc="-109">
                <a:solidFill>
                  <a:srgbClr val="000000"/>
                </a:solidFill>
                <a:latin typeface="Tahoma"/>
              </a:rPr>
              <a:t>request </a:t>
            </a:r>
            <a:r>
              <a:rPr lang="en-US" sz="2180" spc="-3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2180" spc="-91">
                <a:solidFill>
                  <a:srgbClr val="000000"/>
                </a:solidFill>
                <a:latin typeface="Tahoma"/>
              </a:rPr>
              <a:t>create </a:t>
            </a:r>
            <a:r>
              <a:rPr lang="en-US" sz="2180" spc="-109">
                <a:solidFill>
                  <a:srgbClr val="000000"/>
                </a:solidFill>
                <a:latin typeface="Tahoma"/>
              </a:rPr>
              <a:t>a </a:t>
            </a:r>
            <a:r>
              <a:rPr lang="en-US" sz="2180" spc="-149">
                <a:solidFill>
                  <a:srgbClr val="000000"/>
                </a:solidFill>
                <a:latin typeface="Tahoma"/>
              </a:rPr>
              <a:t>new</a:t>
            </a:r>
            <a:r>
              <a:rPr lang="en-US" sz="2180" spc="36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9">
                <a:solidFill>
                  <a:srgbClr val="000000"/>
                </a:solidFill>
                <a:latin typeface="Tahoma"/>
              </a:rPr>
              <a:t>process</a:t>
            </a:r>
            <a:endParaRPr lang="en-US" sz="2180" spc="-2">
              <a:latin typeface="Arial"/>
            </a:endParaRPr>
          </a:p>
          <a:p>
            <a:pPr marL="24969">
              <a:spcBef>
                <a:spcPts val="662"/>
              </a:spcBef>
            </a:pPr>
            <a:r>
              <a:rPr lang="en-US" sz="2180" spc="-52">
                <a:solidFill>
                  <a:srgbClr val="000000"/>
                </a:solidFill>
                <a:latin typeface="Tahoma"/>
              </a:rPr>
              <a:t>Initiation </a:t>
            </a:r>
            <a:r>
              <a:rPr lang="en-US" sz="2180" spc="-69">
                <a:solidFill>
                  <a:srgbClr val="000000"/>
                </a:solidFill>
                <a:latin typeface="Tahoma"/>
              </a:rPr>
              <a:t>of </a:t>
            </a:r>
            <a:r>
              <a:rPr lang="en-US" sz="2180" spc="-109">
                <a:solidFill>
                  <a:srgbClr val="000000"/>
                </a:solidFill>
                <a:latin typeface="Tahoma"/>
              </a:rPr>
              <a:t>a </a:t>
            </a:r>
            <a:r>
              <a:rPr lang="en-US" sz="2180" spc="-63">
                <a:solidFill>
                  <a:srgbClr val="000000"/>
                </a:solidFill>
                <a:latin typeface="Tahoma"/>
              </a:rPr>
              <a:t>batch</a:t>
            </a:r>
            <a:r>
              <a:rPr lang="en-US" sz="2180" spc="361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81">
                <a:solidFill>
                  <a:srgbClr val="000000"/>
                </a:solidFill>
                <a:latin typeface="Tahoma"/>
              </a:rPr>
              <a:t>job</a:t>
            </a:r>
            <a:endParaRPr lang="en-US" sz="2180" spc="-2">
              <a:latin typeface="Arial"/>
            </a:endParaRPr>
          </a:p>
        </p:txBody>
      </p:sp>
      <p:sp>
        <p:nvSpPr>
          <p:cNvPr id="14" name="TextShape 2">
            <a:extLst>
              <a:ext uri="{FF2B5EF4-FFF2-40B4-BE49-F238E27FC236}">
                <a16:creationId xmlns:a16="http://schemas.microsoft.com/office/drawing/2014/main" id="{0E6E3045-6218-4616-AA3F-541C3AFA3AA4}"/>
              </a:ext>
            </a:extLst>
          </p:cNvPr>
          <p:cNvSpPr txBox="1"/>
          <p:nvPr/>
        </p:nvSpPr>
        <p:spPr>
          <a:xfrm>
            <a:off x="5439023" y="1197509"/>
            <a:ext cx="6441952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63">
                <a:solidFill>
                  <a:srgbClr val="CC0000"/>
                </a:solidFill>
                <a:latin typeface="Tahoma"/>
              </a:rPr>
              <a:t>Four </a:t>
            </a:r>
            <a:r>
              <a:rPr lang="en-US" sz="2774" spc="-52">
                <a:solidFill>
                  <a:srgbClr val="CC0000"/>
                </a:solidFill>
                <a:latin typeface="Tahoma"/>
              </a:rPr>
              <a:t>Principles </a:t>
            </a:r>
            <a:r>
              <a:rPr lang="en-US" sz="2774" spc="-81">
                <a:solidFill>
                  <a:srgbClr val="CC0000"/>
                </a:solidFill>
                <a:latin typeface="Tahoma"/>
              </a:rPr>
              <a:t>Events </a:t>
            </a:r>
            <a:r>
              <a:rPr lang="en-US" sz="2774" spc="-103">
                <a:solidFill>
                  <a:srgbClr val="CC0000"/>
                </a:solidFill>
                <a:latin typeface="Tahoma"/>
              </a:rPr>
              <a:t>for </a:t>
            </a:r>
            <a:r>
              <a:rPr lang="en-US" sz="2774" spc="-69">
                <a:solidFill>
                  <a:srgbClr val="CC0000"/>
                </a:solidFill>
                <a:latin typeface="Tahoma"/>
              </a:rPr>
              <a:t>Process</a:t>
            </a:r>
            <a:r>
              <a:rPr lang="en-US" sz="2774" spc="541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69">
                <a:solidFill>
                  <a:srgbClr val="CC0000"/>
                </a:solidFill>
                <a:latin typeface="Tahoma"/>
              </a:rPr>
              <a:t>Creation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3BF0DDD-5C3A-4A5B-A994-70816EA37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1787129"/>
            <a:ext cx="4601217" cy="29436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TextShape 1"/>
          <p:cNvSpPr txBox="1"/>
          <p:nvPr/>
        </p:nvSpPr>
        <p:spPr>
          <a:xfrm>
            <a:off x="1717244" y="118423"/>
            <a:ext cx="8756917" cy="4258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74" spc="-2">
                <a:solidFill>
                  <a:srgbClr val="CC0000"/>
                </a:solidFill>
                <a:latin typeface="Tahoma"/>
              </a:rPr>
              <a:t>Process Control Block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37" name="Picture 2" descr="Image result for process control block"/>
          <p:cNvPicPr/>
          <p:nvPr/>
        </p:nvPicPr>
        <p:blipFill>
          <a:blip r:embed="rId2"/>
          <a:stretch/>
        </p:blipFill>
        <p:spPr>
          <a:xfrm>
            <a:off x="3378026" y="1164260"/>
            <a:ext cx="5026578" cy="461780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TextShape 2"/>
          <p:cNvSpPr txBox="1"/>
          <p:nvPr/>
        </p:nvSpPr>
        <p:spPr>
          <a:xfrm>
            <a:off x="1717244" y="118424"/>
            <a:ext cx="4405924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69">
                <a:solidFill>
                  <a:srgbClr val="CC0000"/>
                </a:solidFill>
                <a:latin typeface="Tahoma"/>
              </a:rPr>
              <a:t>Process </a:t>
            </a:r>
            <a:r>
              <a:rPr lang="en-US" sz="2774" spc="-42">
                <a:solidFill>
                  <a:srgbClr val="CC0000"/>
                </a:solidFill>
                <a:latin typeface="Tahoma"/>
              </a:rPr>
              <a:t>Control </a:t>
            </a:r>
            <a:r>
              <a:rPr lang="en-US" sz="2774" spc="18">
                <a:solidFill>
                  <a:srgbClr val="CC0000"/>
                </a:solidFill>
                <a:latin typeface="Tahoma"/>
              </a:rPr>
              <a:t>Block</a:t>
            </a:r>
            <a:r>
              <a:rPr lang="en-US" sz="2774" spc="186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115">
                <a:solidFill>
                  <a:srgbClr val="CC0000"/>
                </a:solidFill>
                <a:latin typeface="Tahoma"/>
              </a:rPr>
              <a:t>(PCB)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0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1" name="CustomShape 4"/>
          <p:cNvSpPr/>
          <p:nvPr/>
        </p:nvSpPr>
        <p:spPr>
          <a:xfrm>
            <a:off x="2085356" y="2742288"/>
            <a:ext cx="128411" cy="12841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2" name="CustomShape 5"/>
          <p:cNvSpPr/>
          <p:nvPr/>
        </p:nvSpPr>
        <p:spPr>
          <a:xfrm>
            <a:off x="2085356" y="3158911"/>
            <a:ext cx="128411" cy="128411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3" name="CustomShape 6"/>
          <p:cNvSpPr/>
          <p:nvPr/>
        </p:nvSpPr>
        <p:spPr>
          <a:xfrm>
            <a:off x="2085356" y="3574820"/>
            <a:ext cx="128411" cy="12841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CustomShape 7"/>
          <p:cNvSpPr/>
          <p:nvPr/>
        </p:nvSpPr>
        <p:spPr>
          <a:xfrm>
            <a:off x="2085356" y="3991442"/>
            <a:ext cx="128411" cy="128411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5" name="CustomShape 8"/>
          <p:cNvSpPr/>
          <p:nvPr/>
        </p:nvSpPr>
        <p:spPr>
          <a:xfrm>
            <a:off x="2085356" y="4407351"/>
            <a:ext cx="128411" cy="12841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6" name="CustomShape 9"/>
          <p:cNvSpPr/>
          <p:nvPr/>
        </p:nvSpPr>
        <p:spPr>
          <a:xfrm>
            <a:off x="2085356" y="4823974"/>
            <a:ext cx="128411" cy="12841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7" name="CustomShape 10"/>
          <p:cNvSpPr/>
          <p:nvPr/>
        </p:nvSpPr>
        <p:spPr>
          <a:xfrm>
            <a:off x="2085356" y="5239883"/>
            <a:ext cx="128411" cy="128411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11"/>
          <p:cNvSpPr/>
          <p:nvPr/>
        </p:nvSpPr>
        <p:spPr>
          <a:xfrm>
            <a:off x="1777883" y="1819869"/>
            <a:ext cx="8475840" cy="359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554" rIns="0" bIns="0">
            <a:spAutoFit/>
          </a:bodyPr>
          <a:lstStyle/>
          <a:p>
            <a:pPr marL="24969">
              <a:lnSpc>
                <a:spcPct val="102000"/>
              </a:lnSpc>
              <a:spcBef>
                <a:spcPts val="107"/>
              </a:spcBef>
            </a:pPr>
            <a:r>
              <a:rPr lang="en-US" sz="2180" spc="-52">
                <a:solidFill>
                  <a:srgbClr val="000000"/>
                </a:solidFill>
                <a:latin typeface="Tahoma"/>
              </a:rPr>
              <a:t>Each </a:t>
            </a:r>
            <a:r>
              <a:rPr lang="en-US" sz="2180" spc="-119">
                <a:solidFill>
                  <a:srgbClr val="000000"/>
                </a:solidFill>
                <a:latin typeface="Tahoma"/>
              </a:rPr>
              <a:t>process </a:t>
            </a:r>
            <a:r>
              <a:rPr lang="en-US" sz="2180" spc="-69">
                <a:solidFill>
                  <a:srgbClr val="000000"/>
                </a:solidFill>
                <a:latin typeface="Tahoma"/>
              </a:rPr>
              <a:t>is </a:t>
            </a:r>
            <a:r>
              <a:rPr lang="en-US" sz="2180" spc="-119">
                <a:solidFill>
                  <a:srgbClr val="000000"/>
                </a:solidFill>
                <a:latin typeface="Tahoma"/>
              </a:rPr>
              <a:t>represented </a:t>
            </a:r>
            <a:r>
              <a:rPr lang="en-US" sz="2180" spc="-52">
                <a:solidFill>
                  <a:srgbClr val="000000"/>
                </a:solidFill>
                <a:latin typeface="Tahoma"/>
              </a:rPr>
              <a:t>in </a:t>
            </a:r>
            <a:r>
              <a:rPr lang="en-US" sz="2180" spc="-81">
                <a:solidFill>
                  <a:srgbClr val="000000"/>
                </a:solidFill>
                <a:latin typeface="Tahoma"/>
              </a:rPr>
              <a:t>the </a:t>
            </a:r>
            <a:r>
              <a:rPr lang="en-US" sz="2180" spc="8">
                <a:solidFill>
                  <a:srgbClr val="000000"/>
                </a:solidFill>
                <a:latin typeface="Tahoma"/>
              </a:rPr>
              <a:t>OS </a:t>
            </a:r>
            <a:r>
              <a:rPr lang="en-US" sz="2180" spc="-119">
                <a:solidFill>
                  <a:srgbClr val="000000"/>
                </a:solidFill>
                <a:latin typeface="Tahoma"/>
              </a:rPr>
              <a:t>by </a:t>
            </a:r>
            <a:r>
              <a:rPr lang="en-US" sz="2180" spc="-109">
                <a:solidFill>
                  <a:srgbClr val="000000"/>
                </a:solidFill>
                <a:latin typeface="Tahoma"/>
              </a:rPr>
              <a:t>a </a:t>
            </a:r>
            <a:r>
              <a:rPr lang="en-US" sz="2180" spc="63">
                <a:solidFill>
                  <a:srgbClr val="000000"/>
                </a:solidFill>
                <a:latin typeface="Tahoma"/>
              </a:rPr>
              <a:t>PCB, </a:t>
            </a:r>
            <a:r>
              <a:rPr lang="en-US" sz="2180" spc="-69">
                <a:solidFill>
                  <a:srgbClr val="000000"/>
                </a:solidFill>
                <a:latin typeface="Tahoma"/>
              </a:rPr>
              <a:t>information </a:t>
            </a:r>
            <a:r>
              <a:rPr lang="en-US" sz="2180" spc="-91">
                <a:solidFill>
                  <a:srgbClr val="000000"/>
                </a:solidFill>
                <a:latin typeface="Tahoma"/>
              </a:rPr>
              <a:t>associated  </a:t>
            </a:r>
            <a:r>
              <a:rPr lang="en-US" sz="2180" spc="-52">
                <a:solidFill>
                  <a:srgbClr val="000000"/>
                </a:solidFill>
                <a:latin typeface="Tahoma"/>
              </a:rPr>
              <a:t>with </a:t>
            </a:r>
            <a:r>
              <a:rPr lang="en-US" sz="2180" spc="-119">
                <a:solidFill>
                  <a:srgbClr val="000000"/>
                </a:solidFill>
                <a:latin typeface="Tahoma"/>
              </a:rPr>
              <a:t>each</a:t>
            </a:r>
            <a:r>
              <a:rPr lang="en-US" sz="2180" spc="103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9">
                <a:solidFill>
                  <a:srgbClr val="000000"/>
                </a:solidFill>
                <a:latin typeface="Tahoma"/>
              </a:rPr>
              <a:t>process</a:t>
            </a:r>
            <a:endParaRPr lang="en-US" sz="2180" spc="-2">
              <a:latin typeface="Arial"/>
            </a:endParaRPr>
          </a:p>
          <a:p>
            <a:pPr marL="573583">
              <a:spcBef>
                <a:spcPts val="662"/>
              </a:spcBef>
            </a:pPr>
            <a:r>
              <a:rPr lang="en-US" sz="2180" spc="-69">
                <a:solidFill>
                  <a:srgbClr val="000000"/>
                </a:solidFill>
                <a:latin typeface="Tahoma"/>
              </a:rPr>
              <a:t>Process state </a:t>
            </a:r>
            <a:r>
              <a:rPr lang="en-US" sz="2180" spc="-119">
                <a:solidFill>
                  <a:srgbClr val="000000"/>
                </a:solidFill>
                <a:latin typeface="Tahoma"/>
              </a:rPr>
              <a:t>(ready, </a:t>
            </a:r>
            <a:r>
              <a:rPr lang="en-US" sz="2180" spc="-81">
                <a:solidFill>
                  <a:srgbClr val="000000"/>
                </a:solidFill>
                <a:latin typeface="Tahoma"/>
              </a:rPr>
              <a:t>running, </a:t>
            </a:r>
            <a:r>
              <a:rPr lang="en-US" sz="2180" spc="-69">
                <a:solidFill>
                  <a:srgbClr val="000000"/>
                </a:solidFill>
                <a:latin typeface="Tahoma"/>
              </a:rPr>
              <a:t>waiting,</a:t>
            </a:r>
            <a:r>
              <a:rPr lang="en-US" sz="2180" spc="519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52">
                <a:solidFill>
                  <a:srgbClr val="000000"/>
                </a:solidFill>
                <a:latin typeface="Tahoma"/>
              </a:rPr>
              <a:t>etc.)</a:t>
            </a:r>
            <a:endParaRPr lang="en-US" sz="2180" spc="-2">
              <a:latin typeface="Arial"/>
            </a:endParaRPr>
          </a:p>
          <a:p>
            <a:pPr marL="573583">
              <a:lnSpc>
                <a:spcPct val="125000"/>
              </a:lnSpc>
            </a:pPr>
            <a:r>
              <a:rPr lang="en-US" sz="2180" spc="-69">
                <a:solidFill>
                  <a:srgbClr val="000000"/>
                </a:solidFill>
                <a:latin typeface="Tahoma"/>
              </a:rPr>
              <a:t>Process </a:t>
            </a:r>
            <a:r>
              <a:rPr lang="en-US" sz="2180" spc="-81">
                <a:solidFill>
                  <a:srgbClr val="000000"/>
                </a:solidFill>
                <a:latin typeface="Tahoma"/>
              </a:rPr>
              <a:t>counter </a:t>
            </a:r>
            <a:r>
              <a:rPr lang="en-US" sz="2180" spc="-52">
                <a:solidFill>
                  <a:srgbClr val="000000"/>
                </a:solidFill>
                <a:latin typeface="Tahoma"/>
              </a:rPr>
              <a:t>(indicate </a:t>
            </a:r>
            <a:r>
              <a:rPr lang="en-US" sz="2180" spc="-81">
                <a:solidFill>
                  <a:srgbClr val="000000"/>
                </a:solidFill>
                <a:latin typeface="Tahoma"/>
              </a:rPr>
              <a:t>the </a:t>
            </a:r>
            <a:r>
              <a:rPr lang="en-US" sz="2180" spc="-119">
                <a:solidFill>
                  <a:srgbClr val="000000"/>
                </a:solidFill>
                <a:latin typeface="Tahoma"/>
              </a:rPr>
              <a:t>address </a:t>
            </a:r>
            <a:r>
              <a:rPr lang="en-US" sz="2180" spc="-69">
                <a:solidFill>
                  <a:srgbClr val="000000"/>
                </a:solidFill>
                <a:latin typeface="Tahoma"/>
              </a:rPr>
              <a:t>of </a:t>
            </a:r>
            <a:r>
              <a:rPr lang="en-US" sz="2180" spc="-81">
                <a:solidFill>
                  <a:srgbClr val="000000"/>
                </a:solidFill>
                <a:latin typeface="Tahoma"/>
              </a:rPr>
              <a:t>the </a:t>
            </a:r>
            <a:r>
              <a:rPr lang="en-US" sz="2180" spc="-91">
                <a:solidFill>
                  <a:srgbClr val="000000"/>
                </a:solidFill>
                <a:latin typeface="Tahoma"/>
              </a:rPr>
              <a:t>next </a:t>
            </a:r>
            <a:r>
              <a:rPr lang="en-US" sz="2180" spc="-63">
                <a:solidFill>
                  <a:srgbClr val="000000"/>
                </a:solidFill>
                <a:latin typeface="Tahoma"/>
              </a:rPr>
              <a:t>instructions)  </a:t>
            </a:r>
            <a:r>
              <a:rPr lang="en-US" sz="2180" spc="85">
                <a:solidFill>
                  <a:srgbClr val="000000"/>
                </a:solidFill>
                <a:latin typeface="Tahoma"/>
              </a:rPr>
              <a:t>CPU </a:t>
            </a:r>
            <a:r>
              <a:rPr lang="en-US" sz="2180" spc="-103">
                <a:solidFill>
                  <a:srgbClr val="000000"/>
                </a:solidFill>
                <a:latin typeface="Tahoma"/>
              </a:rPr>
              <a:t>registers </a:t>
            </a:r>
            <a:r>
              <a:rPr lang="en-US" sz="2180" spc="-69">
                <a:solidFill>
                  <a:srgbClr val="000000"/>
                </a:solidFill>
                <a:latin typeface="Tahoma"/>
              </a:rPr>
              <a:t>(accumulators, </a:t>
            </a:r>
            <a:r>
              <a:rPr lang="en-US" sz="2180" spc="-91">
                <a:solidFill>
                  <a:srgbClr val="000000"/>
                </a:solidFill>
                <a:latin typeface="Tahoma"/>
              </a:rPr>
              <a:t>index register, </a:t>
            </a:r>
            <a:r>
              <a:rPr lang="en-US" sz="2180" spc="-63">
                <a:solidFill>
                  <a:srgbClr val="000000"/>
                </a:solidFill>
                <a:latin typeface="Tahoma"/>
              </a:rPr>
              <a:t>stack </a:t>
            </a:r>
            <a:r>
              <a:rPr lang="en-US" sz="2180" spc="-52">
                <a:solidFill>
                  <a:srgbClr val="000000"/>
                </a:solidFill>
                <a:latin typeface="Tahoma"/>
              </a:rPr>
              <a:t>pointer)  </a:t>
            </a:r>
            <a:r>
              <a:rPr lang="en-US" sz="2180" spc="85">
                <a:solidFill>
                  <a:srgbClr val="000000"/>
                </a:solidFill>
                <a:latin typeface="Tahoma"/>
              </a:rPr>
              <a:t>CPU </a:t>
            </a:r>
            <a:r>
              <a:rPr lang="en-US" sz="2180" spc="-91">
                <a:solidFill>
                  <a:srgbClr val="000000"/>
                </a:solidFill>
                <a:latin typeface="Tahoma"/>
              </a:rPr>
              <a:t>scheduling </a:t>
            </a:r>
            <a:r>
              <a:rPr lang="en-US" sz="2180" spc="-69">
                <a:solidFill>
                  <a:srgbClr val="000000"/>
                </a:solidFill>
                <a:latin typeface="Tahoma"/>
              </a:rPr>
              <a:t>information </a:t>
            </a:r>
            <a:r>
              <a:rPr lang="en-US" sz="2180" spc="-103">
                <a:solidFill>
                  <a:srgbClr val="000000"/>
                </a:solidFill>
                <a:latin typeface="Tahoma"/>
              </a:rPr>
              <a:t>(process</a:t>
            </a:r>
            <a:r>
              <a:rPr lang="en-US" sz="2180" spc="216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3">
                <a:solidFill>
                  <a:srgbClr val="000000"/>
                </a:solidFill>
                <a:latin typeface="Tahoma"/>
              </a:rPr>
              <a:t>priority)</a:t>
            </a:r>
            <a:endParaRPr lang="en-US" sz="2180" spc="-2">
              <a:latin typeface="Arial"/>
            </a:endParaRPr>
          </a:p>
          <a:p>
            <a:pPr marL="573583">
              <a:lnSpc>
                <a:spcPct val="125000"/>
              </a:lnSpc>
            </a:pPr>
            <a:r>
              <a:rPr lang="en-US" sz="2180" spc="-103">
                <a:solidFill>
                  <a:srgbClr val="000000"/>
                </a:solidFill>
                <a:latin typeface="Tahoma"/>
              </a:rPr>
              <a:t>Memory-management </a:t>
            </a:r>
            <a:r>
              <a:rPr lang="en-US" sz="2180" spc="-69">
                <a:solidFill>
                  <a:srgbClr val="000000"/>
                </a:solidFill>
                <a:latin typeface="Tahoma"/>
              </a:rPr>
              <a:t>information </a:t>
            </a:r>
            <a:r>
              <a:rPr lang="en-US" sz="2180" spc="-63">
                <a:solidFill>
                  <a:srgbClr val="000000"/>
                </a:solidFill>
                <a:latin typeface="Tahoma"/>
              </a:rPr>
              <a:t>(Base </a:t>
            </a:r>
            <a:r>
              <a:rPr lang="en-US" sz="2180" spc="-103">
                <a:solidFill>
                  <a:srgbClr val="000000"/>
                </a:solidFill>
                <a:latin typeface="Tahoma"/>
              </a:rPr>
              <a:t>and </a:t>
            </a:r>
            <a:r>
              <a:rPr lang="en-US" sz="2180" spc="-14">
                <a:solidFill>
                  <a:srgbClr val="000000"/>
                </a:solidFill>
                <a:latin typeface="Tahoma"/>
              </a:rPr>
              <a:t>limit </a:t>
            </a:r>
            <a:r>
              <a:rPr lang="en-US" sz="2180" spc="-81">
                <a:solidFill>
                  <a:srgbClr val="000000"/>
                </a:solidFill>
                <a:latin typeface="Tahoma"/>
              </a:rPr>
              <a:t>register)  </a:t>
            </a:r>
            <a:r>
              <a:rPr lang="en-US" sz="2180" spc="-52">
                <a:solidFill>
                  <a:srgbClr val="000000"/>
                </a:solidFill>
                <a:latin typeface="Tahoma"/>
              </a:rPr>
              <a:t>Accounting </a:t>
            </a:r>
            <a:r>
              <a:rPr lang="en-US" sz="2180" spc="-69">
                <a:solidFill>
                  <a:srgbClr val="000000"/>
                </a:solidFill>
                <a:latin typeface="Tahoma"/>
              </a:rPr>
              <a:t>information (amount of </a:t>
            </a:r>
            <a:r>
              <a:rPr lang="en-US" sz="2180" spc="85">
                <a:solidFill>
                  <a:srgbClr val="000000"/>
                </a:solidFill>
                <a:latin typeface="Tahoma"/>
              </a:rPr>
              <a:t>CPU </a:t>
            </a:r>
            <a:r>
              <a:rPr lang="en-US" sz="2180" spc="-63">
                <a:solidFill>
                  <a:srgbClr val="000000"/>
                </a:solidFill>
                <a:latin typeface="Tahoma"/>
              </a:rPr>
              <a:t>time </a:t>
            </a:r>
            <a:r>
              <a:rPr lang="en-US" sz="2180" spc="-119">
                <a:solidFill>
                  <a:srgbClr val="000000"/>
                </a:solidFill>
                <a:latin typeface="Tahoma"/>
              </a:rPr>
              <a:t>used, </a:t>
            </a:r>
            <a:r>
              <a:rPr lang="en-US" sz="2180" spc="-63">
                <a:solidFill>
                  <a:srgbClr val="000000"/>
                </a:solidFill>
                <a:latin typeface="Tahoma"/>
              </a:rPr>
              <a:t>time </a:t>
            </a:r>
            <a:r>
              <a:rPr lang="en-US" sz="2180" spc="-24">
                <a:solidFill>
                  <a:srgbClr val="000000"/>
                </a:solidFill>
                <a:latin typeface="Tahoma"/>
              </a:rPr>
              <a:t>limit, </a:t>
            </a:r>
            <a:r>
              <a:rPr lang="en-US" sz="2180" spc="-52">
                <a:solidFill>
                  <a:srgbClr val="000000"/>
                </a:solidFill>
                <a:latin typeface="Tahoma"/>
              </a:rPr>
              <a:t>etc.)  </a:t>
            </a:r>
            <a:r>
              <a:rPr lang="en-US" sz="2180" spc="18">
                <a:solidFill>
                  <a:srgbClr val="000000"/>
                </a:solidFill>
                <a:latin typeface="Tahoma"/>
              </a:rPr>
              <a:t>I/O </a:t>
            </a:r>
            <a:r>
              <a:rPr lang="en-US" sz="2180" spc="-69">
                <a:solidFill>
                  <a:srgbClr val="000000"/>
                </a:solidFill>
                <a:latin typeface="Tahoma"/>
              </a:rPr>
              <a:t>status information </a:t>
            </a:r>
            <a:r>
              <a:rPr lang="en-US" sz="2180" spc="18">
                <a:solidFill>
                  <a:srgbClr val="000000"/>
                </a:solidFill>
                <a:latin typeface="Tahoma"/>
              </a:rPr>
              <a:t>(I/O </a:t>
            </a:r>
            <a:r>
              <a:rPr lang="en-US" sz="2180" spc="-109">
                <a:solidFill>
                  <a:srgbClr val="000000"/>
                </a:solidFill>
                <a:latin typeface="Tahoma"/>
              </a:rPr>
              <a:t>devices </a:t>
            </a:r>
            <a:r>
              <a:rPr lang="en-US" sz="2180" spc="-63">
                <a:solidFill>
                  <a:srgbClr val="000000"/>
                </a:solidFill>
                <a:latin typeface="Tahoma"/>
              </a:rPr>
              <a:t>allocated </a:t>
            </a:r>
            <a:r>
              <a:rPr lang="en-US" sz="2180" spc="-3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2180" spc="-52">
                <a:solidFill>
                  <a:srgbClr val="000000"/>
                </a:solidFill>
                <a:latin typeface="Tahoma"/>
              </a:rPr>
              <a:t>this</a:t>
            </a:r>
            <a:r>
              <a:rPr lang="en-US" sz="2180" spc="-14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3">
                <a:solidFill>
                  <a:srgbClr val="000000"/>
                </a:solidFill>
                <a:latin typeface="Tahoma"/>
              </a:rPr>
              <a:t>process)</a:t>
            </a:r>
            <a:endParaRPr lang="en-US" sz="2180" spc="-2">
              <a:latin typeface="Arial"/>
            </a:endParaRPr>
          </a:p>
        </p:txBody>
      </p:sp>
      <p:sp>
        <p:nvSpPr>
          <p:cNvPr id="652" name="TextShape 15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18FE0B-D422-43EA-92FE-1C3782379855}"/>
              </a:ext>
            </a:extLst>
          </p:cNvPr>
          <p:cNvSpPr/>
          <p:nvPr/>
        </p:nvSpPr>
        <p:spPr>
          <a:xfrm>
            <a:off x="3920206" y="2594381"/>
            <a:ext cx="5175650" cy="424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59B6D-C48C-41B9-87CA-23878BCFF75E}"/>
              </a:ext>
            </a:extLst>
          </p:cNvPr>
          <p:cNvSpPr/>
          <p:nvPr/>
        </p:nvSpPr>
        <p:spPr>
          <a:xfrm>
            <a:off x="4205128" y="2946799"/>
            <a:ext cx="5175650" cy="424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2C77F-DEFA-481F-815C-4F3A003BD5B0}"/>
              </a:ext>
            </a:extLst>
          </p:cNvPr>
          <p:cNvSpPr/>
          <p:nvPr/>
        </p:nvSpPr>
        <p:spPr>
          <a:xfrm>
            <a:off x="3348466" y="3322908"/>
            <a:ext cx="5040160" cy="424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D4990F-160E-44FE-9522-29C6A9DFE114}"/>
              </a:ext>
            </a:extLst>
          </p:cNvPr>
          <p:cNvSpPr/>
          <p:nvPr/>
        </p:nvSpPr>
        <p:spPr>
          <a:xfrm>
            <a:off x="4919049" y="3727915"/>
            <a:ext cx="2091351" cy="424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842554-C180-4706-9BD5-B3B3A3B71C52}"/>
              </a:ext>
            </a:extLst>
          </p:cNvPr>
          <p:cNvSpPr/>
          <p:nvPr/>
        </p:nvSpPr>
        <p:spPr>
          <a:xfrm>
            <a:off x="5071449" y="3840559"/>
            <a:ext cx="2091351" cy="424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ABE992-E8C7-43A2-B106-4CA466A04916}"/>
              </a:ext>
            </a:extLst>
          </p:cNvPr>
          <p:cNvSpPr/>
          <p:nvPr/>
        </p:nvSpPr>
        <p:spPr>
          <a:xfrm>
            <a:off x="6269524" y="4179563"/>
            <a:ext cx="2826332" cy="424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C6222E-D9AB-437A-98C1-4E36DC3E197D}"/>
              </a:ext>
            </a:extLst>
          </p:cNvPr>
          <p:cNvSpPr/>
          <p:nvPr/>
        </p:nvSpPr>
        <p:spPr>
          <a:xfrm>
            <a:off x="5071448" y="4547670"/>
            <a:ext cx="5035195" cy="424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5077B2-539C-4BBC-8AE9-6F9ADF045042}"/>
              </a:ext>
            </a:extLst>
          </p:cNvPr>
          <p:cNvSpPr/>
          <p:nvPr/>
        </p:nvSpPr>
        <p:spPr>
          <a:xfrm>
            <a:off x="4972057" y="5027771"/>
            <a:ext cx="5035195" cy="424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22222E-6 L -3.95833E-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-0.00065 -0.283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00299 -0.326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-0.00547 -0.3680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-1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-0.00169 -0.3902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-0.00182 -0.4351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2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-0.01159 -0.4888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" y="-2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0.00521 -0.5747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2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7" name="CustomShape 2"/>
          <p:cNvSpPr/>
          <p:nvPr/>
        </p:nvSpPr>
        <p:spPr>
          <a:xfrm>
            <a:off x="1717244" y="118424"/>
            <a:ext cx="625647" cy="4614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43" rIns="0" bIns="0">
            <a:sp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18">
                <a:solidFill>
                  <a:srgbClr val="CC0000"/>
                </a:solidFill>
                <a:latin typeface="Tahoma"/>
              </a:rPr>
              <a:t>PID</a:t>
            </a:r>
            <a:endParaRPr lang="en-US" sz="2774" spc="-2">
              <a:latin typeface="Arial"/>
            </a:endParaRPr>
          </a:p>
        </p:txBody>
      </p:sp>
      <p:sp>
        <p:nvSpPr>
          <p:cNvPr id="658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9" name="CustomShape 4"/>
          <p:cNvSpPr/>
          <p:nvPr/>
        </p:nvSpPr>
        <p:spPr>
          <a:xfrm>
            <a:off x="2472015" y="695560"/>
            <a:ext cx="6643130" cy="5450334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TextShape 8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8" name="TextShape 2"/>
          <p:cNvSpPr txBox="1"/>
          <p:nvPr/>
        </p:nvSpPr>
        <p:spPr>
          <a:xfrm>
            <a:off x="1717244" y="118424"/>
            <a:ext cx="4405924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69">
                <a:solidFill>
                  <a:srgbClr val="CC0000"/>
                </a:solidFill>
                <a:latin typeface="Tahoma"/>
              </a:rPr>
              <a:t>Process </a:t>
            </a:r>
            <a:r>
              <a:rPr lang="en-US" sz="2774" spc="-42">
                <a:solidFill>
                  <a:srgbClr val="CC0000"/>
                </a:solidFill>
                <a:latin typeface="Tahoma"/>
              </a:rPr>
              <a:t>Control </a:t>
            </a:r>
            <a:r>
              <a:rPr lang="en-US" sz="2774" spc="18">
                <a:solidFill>
                  <a:srgbClr val="CC0000"/>
                </a:solidFill>
                <a:latin typeface="Tahoma"/>
              </a:rPr>
              <a:t>Block</a:t>
            </a:r>
            <a:r>
              <a:rPr lang="en-US" sz="2774" spc="186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115">
                <a:solidFill>
                  <a:srgbClr val="CC0000"/>
                </a:solidFill>
                <a:latin typeface="Tahoma"/>
              </a:rPr>
              <a:t>(PCB)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4" name="CustomShape 8"/>
          <p:cNvSpPr/>
          <p:nvPr/>
        </p:nvSpPr>
        <p:spPr>
          <a:xfrm>
            <a:off x="1528194" y="1081169"/>
            <a:ext cx="8324585" cy="12891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24969" rIns="0" bIns="0">
            <a:spAutoFit/>
          </a:bodyPr>
          <a:lstStyle/>
          <a:p>
            <a:pPr marL="573583" indent="-549327">
              <a:lnSpc>
                <a:spcPct val="125000"/>
              </a:lnSpc>
              <a:spcBef>
                <a:spcPts val="196"/>
              </a:spcBef>
              <a:tabLst>
                <a:tab pos="0" algn="l"/>
              </a:tabLst>
            </a:pPr>
            <a:r>
              <a:rPr lang="en-US" sz="2180" spc="-69" dirty="0">
                <a:solidFill>
                  <a:srgbClr val="000000"/>
                </a:solidFill>
                <a:latin typeface="Tahoma"/>
              </a:rPr>
              <a:t>Process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management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information 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State</a:t>
            </a:r>
            <a:endParaRPr lang="en-US" sz="2180" spc="-2" dirty="0">
              <a:latin typeface="Arial"/>
            </a:endParaRPr>
          </a:p>
          <a:p>
            <a:pPr marL="573583" indent="-549327">
              <a:lnSpc>
                <a:spcPct val="125000"/>
              </a:lnSpc>
              <a:tabLst>
                <a:tab pos="0" algn="l"/>
              </a:tabLst>
            </a:pPr>
            <a:r>
              <a:rPr lang="en-US" sz="2180" spc="-81" dirty="0">
                <a:solidFill>
                  <a:srgbClr val="000000"/>
                </a:solidFill>
                <a:latin typeface="Tahoma"/>
              </a:rPr>
              <a:t>Registers, </a:t>
            </a:r>
            <a:r>
              <a:rPr lang="en-US" sz="2180" spc="18" dirty="0">
                <a:solidFill>
                  <a:srgbClr val="000000"/>
                </a:solidFill>
                <a:latin typeface="Tahoma"/>
              </a:rPr>
              <a:t>EFLAGS,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and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other </a:t>
            </a:r>
            <a:r>
              <a:rPr lang="en-US" sz="2180" spc="85" dirty="0">
                <a:solidFill>
                  <a:srgbClr val="000000"/>
                </a:solidFill>
                <a:latin typeface="Tahoma"/>
              </a:rPr>
              <a:t>CPU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state  </a:t>
            </a:r>
            <a:r>
              <a:rPr lang="en-US" sz="2180" spc="-42" dirty="0">
                <a:solidFill>
                  <a:srgbClr val="000000"/>
                </a:solidFill>
                <a:latin typeface="Tahoma"/>
              </a:rPr>
              <a:t>Stack,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code and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data</a:t>
            </a:r>
            <a:r>
              <a:rPr lang="en-US" sz="2180" spc="373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segment</a:t>
            </a:r>
            <a:endParaRPr lang="en-US" sz="2180" spc="-2" dirty="0">
              <a:latin typeface="Arial"/>
            </a:endParaRPr>
          </a:p>
          <a:p>
            <a:pPr marL="573583" indent="-549327">
              <a:spcBef>
                <a:spcPts val="662"/>
              </a:spcBef>
              <a:tabLst>
                <a:tab pos="0" algn="l"/>
              </a:tabLst>
            </a:pPr>
            <a:r>
              <a:rPr lang="en-US" sz="2180" spc="-69" dirty="0">
                <a:solidFill>
                  <a:srgbClr val="000000"/>
                </a:solidFill>
                <a:latin typeface="Tahoma"/>
              </a:rPr>
              <a:t>Parents,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etc.</a:t>
            </a:r>
            <a:endParaRPr lang="en-US" sz="2180" spc="-2" dirty="0">
              <a:latin typeface="Arial"/>
            </a:endParaRPr>
          </a:p>
        </p:txBody>
      </p:sp>
      <p:sp>
        <p:nvSpPr>
          <p:cNvPr id="678" name="TextShape 12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46BF899D-5C5F-4109-8026-65BEAAFFE107}"/>
              </a:ext>
            </a:extLst>
          </p:cNvPr>
          <p:cNvSpPr/>
          <p:nvPr/>
        </p:nvSpPr>
        <p:spPr>
          <a:xfrm>
            <a:off x="3498575" y="2054087"/>
            <a:ext cx="7745303" cy="4454333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0429E5-B13A-4D5A-937F-5BB202642AA0}"/>
              </a:ext>
            </a:extLst>
          </p:cNvPr>
          <p:cNvSpPr txBox="1"/>
          <p:nvPr/>
        </p:nvSpPr>
        <p:spPr>
          <a:xfrm flipH="1">
            <a:off x="293745" y="2879716"/>
            <a:ext cx="284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EFLAGS is the status register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5" name="TextShape 2"/>
          <p:cNvSpPr txBox="1"/>
          <p:nvPr/>
        </p:nvSpPr>
        <p:spPr>
          <a:xfrm>
            <a:off x="1717244" y="118424"/>
            <a:ext cx="4405924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69">
                <a:solidFill>
                  <a:srgbClr val="CC0000"/>
                </a:solidFill>
                <a:latin typeface="Tahoma"/>
              </a:rPr>
              <a:t>Process </a:t>
            </a:r>
            <a:r>
              <a:rPr lang="en-US" sz="2774" spc="-42">
                <a:solidFill>
                  <a:srgbClr val="CC0000"/>
                </a:solidFill>
                <a:latin typeface="Tahoma"/>
              </a:rPr>
              <a:t>Control </a:t>
            </a:r>
            <a:r>
              <a:rPr lang="en-US" sz="2774" spc="18">
                <a:solidFill>
                  <a:srgbClr val="CC0000"/>
                </a:solidFill>
                <a:latin typeface="Tahoma"/>
              </a:rPr>
              <a:t>Block</a:t>
            </a:r>
            <a:r>
              <a:rPr lang="en-US" sz="2774" spc="186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115">
                <a:solidFill>
                  <a:srgbClr val="CC0000"/>
                </a:solidFill>
                <a:latin typeface="Tahoma"/>
              </a:rPr>
              <a:t>(PCB)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6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CustomShape 10"/>
          <p:cNvSpPr/>
          <p:nvPr/>
        </p:nvSpPr>
        <p:spPr>
          <a:xfrm>
            <a:off x="1252096" y="1416089"/>
            <a:ext cx="6255756" cy="22122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53" rIns="0" bIns="0">
            <a:spAutoFit/>
          </a:bodyPr>
          <a:lstStyle/>
          <a:p>
            <a:pPr marL="24969">
              <a:spcBef>
                <a:spcPts val="567"/>
              </a:spcBef>
            </a:pPr>
            <a:r>
              <a:rPr lang="en-US" sz="2180" spc="-69" dirty="0">
                <a:solidFill>
                  <a:srgbClr val="000000"/>
                </a:solidFill>
                <a:latin typeface="Tahoma"/>
              </a:rPr>
              <a:t>Memory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management</a:t>
            </a:r>
            <a:r>
              <a:rPr lang="en-US" sz="2180" spc="137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info</a:t>
            </a:r>
            <a:endParaRPr lang="en-US" sz="2180" spc="-2" dirty="0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-91" dirty="0">
                <a:solidFill>
                  <a:srgbClr val="000000"/>
                </a:solidFill>
                <a:latin typeface="Tahoma"/>
              </a:rPr>
              <a:t>Segments,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page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table, stats,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etc.</a:t>
            </a:r>
            <a:endParaRPr lang="en-US" sz="1982" spc="-2" dirty="0">
              <a:latin typeface="Arial"/>
            </a:endParaRPr>
          </a:p>
          <a:p>
            <a:pPr marL="24969">
              <a:spcBef>
                <a:spcPts val="388"/>
              </a:spcBef>
            </a:pPr>
            <a:r>
              <a:rPr lang="en-US" sz="2180" spc="18" dirty="0">
                <a:solidFill>
                  <a:srgbClr val="000000"/>
                </a:solidFill>
                <a:latin typeface="Tahoma"/>
              </a:rPr>
              <a:t>I/O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and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file</a:t>
            </a:r>
            <a:r>
              <a:rPr lang="en-US" sz="2180" spc="16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management</a:t>
            </a:r>
            <a:endParaRPr lang="en-US" sz="2180" spc="-2" dirty="0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-63" dirty="0">
                <a:solidFill>
                  <a:srgbClr val="000000"/>
                </a:solidFill>
                <a:latin typeface="Tahoma"/>
              </a:rPr>
              <a:t>Communication ports,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directories,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file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descriptors,</a:t>
            </a:r>
            <a:r>
              <a:rPr lang="en-US" sz="1982" spc="39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etc.</a:t>
            </a:r>
            <a:endParaRPr lang="en-US" sz="1982" spc="-2" dirty="0">
              <a:latin typeface="Arial"/>
            </a:endParaRPr>
          </a:p>
          <a:p>
            <a:pPr marL="24969">
              <a:spcBef>
                <a:spcPts val="388"/>
              </a:spcBef>
            </a:pPr>
            <a:r>
              <a:rPr lang="en-US" sz="2180" spc="-91" dirty="0">
                <a:solidFill>
                  <a:srgbClr val="000000"/>
                </a:solidFill>
                <a:latin typeface="Tahoma"/>
              </a:rPr>
              <a:t>How </a:t>
            </a:r>
            <a:r>
              <a:rPr lang="en-US" sz="2180" spc="8" dirty="0">
                <a:solidFill>
                  <a:srgbClr val="000000"/>
                </a:solidFill>
                <a:latin typeface="Tahoma"/>
              </a:rPr>
              <a:t>OS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takes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care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of</a:t>
            </a:r>
            <a:r>
              <a:rPr lang="en-US" sz="2180" spc="452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processes</a:t>
            </a:r>
            <a:endParaRPr lang="en-US" sz="2180" spc="-2" dirty="0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-91" dirty="0">
                <a:solidFill>
                  <a:srgbClr val="000000"/>
                </a:solidFill>
                <a:latin typeface="Tahoma"/>
              </a:rPr>
              <a:t>Resource </a:t>
            </a:r>
            <a:r>
              <a:rPr lang="en-US" sz="1982" spc="-42" dirty="0">
                <a:solidFill>
                  <a:srgbClr val="000000"/>
                </a:solidFill>
                <a:latin typeface="Tahoma"/>
              </a:rPr>
              <a:t>allocation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and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process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state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transition</a:t>
            </a:r>
            <a:endParaRPr lang="en-US" sz="1982" spc="-2" dirty="0">
              <a:latin typeface="Arial"/>
            </a:endParaRPr>
          </a:p>
        </p:txBody>
      </p:sp>
      <p:sp>
        <p:nvSpPr>
          <p:cNvPr id="707" name="TextShape 14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9E6CAD-83C7-40C3-873C-6FFA7BDD0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344"/>
            <a:ext cx="6751970" cy="45440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769615-2727-4758-8367-F5764A349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751" y="1335985"/>
            <a:ext cx="3486150" cy="33909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E75752-1530-4B5A-9C02-E1F668ABF6DD}"/>
              </a:ext>
            </a:extLst>
          </p:cNvPr>
          <p:cNvCxnSpPr/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434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0353BD-CD13-41B8-AC87-98E42DCD2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60"/>
          <a:stretch/>
        </p:blipFill>
        <p:spPr>
          <a:xfrm>
            <a:off x="7911698" y="1101444"/>
            <a:ext cx="2782780" cy="4416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F872FF-F404-4DDA-B169-4F26408C9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180" y="324056"/>
            <a:ext cx="704850" cy="352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636A8D-A9F8-4A59-B483-D3BB57AC0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522" y="1101444"/>
            <a:ext cx="2661824" cy="419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68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2" name="TextShape 2"/>
          <p:cNvSpPr txBox="1"/>
          <p:nvPr/>
        </p:nvSpPr>
        <p:spPr>
          <a:xfrm>
            <a:off x="1717244" y="118424"/>
            <a:ext cx="3437135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42">
                <a:solidFill>
                  <a:srgbClr val="CC0000"/>
                </a:solidFill>
                <a:latin typeface="Tahoma"/>
              </a:rPr>
              <a:t>Primitives </a:t>
            </a:r>
            <a:r>
              <a:rPr lang="en-US" sz="2774" spc="-81">
                <a:solidFill>
                  <a:srgbClr val="CC0000"/>
                </a:solidFill>
                <a:latin typeface="Tahoma"/>
              </a:rPr>
              <a:t>of</a:t>
            </a:r>
            <a:r>
              <a:rPr lang="en-US" sz="2774" spc="75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103">
                <a:solidFill>
                  <a:srgbClr val="CC0000"/>
                </a:solidFill>
                <a:latin typeface="Tahoma"/>
              </a:rPr>
              <a:t>Processes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3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12"/>
          <p:cNvSpPr/>
          <p:nvPr/>
        </p:nvSpPr>
        <p:spPr>
          <a:xfrm>
            <a:off x="922563" y="1548062"/>
            <a:ext cx="3675941" cy="7517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72053" rIns="0" bIns="0">
            <a:spAutoFit/>
          </a:bodyPr>
          <a:lstStyle/>
          <a:p>
            <a:pPr>
              <a:spcBef>
                <a:spcPts val="567"/>
              </a:spcBef>
            </a:pPr>
            <a:r>
              <a:rPr lang="en-US" sz="2180" spc="-63" dirty="0">
                <a:solidFill>
                  <a:srgbClr val="000000"/>
                </a:solidFill>
                <a:latin typeface="Tahoma"/>
              </a:rPr>
              <a:t>Creation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and</a:t>
            </a:r>
            <a:r>
              <a:rPr lang="en-US" sz="2180" spc="-42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termination</a:t>
            </a:r>
            <a:endParaRPr lang="en-US" sz="2180" spc="-2" dirty="0">
              <a:latin typeface="Arial"/>
            </a:endParaRPr>
          </a:p>
          <a:p>
            <a:pPr>
              <a:spcBef>
                <a:spcPts val="349"/>
              </a:spcBef>
            </a:pPr>
            <a:r>
              <a:rPr lang="en-US" sz="1982" spc="-63" dirty="0">
                <a:solidFill>
                  <a:srgbClr val="000000"/>
                </a:solidFill>
                <a:latin typeface="Tahoma"/>
              </a:rPr>
              <a:t>Exec,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Fork, </a:t>
            </a:r>
            <a:r>
              <a:rPr lang="en-US" sz="1982" spc="-24" dirty="0">
                <a:solidFill>
                  <a:srgbClr val="000000"/>
                </a:solidFill>
                <a:latin typeface="Tahoma"/>
              </a:rPr>
              <a:t>Wait,</a:t>
            </a:r>
            <a:r>
              <a:rPr lang="en-US" sz="1982" spc="115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57" dirty="0">
                <a:solidFill>
                  <a:srgbClr val="000000"/>
                </a:solidFill>
                <a:latin typeface="Tahoma"/>
              </a:rPr>
              <a:t>Kill</a:t>
            </a:r>
            <a:endParaRPr lang="en-US" sz="1982" spc="-2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9EC13E-BC09-4733-B011-C60428EE09C1}"/>
              </a:ext>
            </a:extLst>
          </p:cNvPr>
          <p:cNvSpPr txBox="1"/>
          <p:nvPr/>
        </p:nvSpPr>
        <p:spPr>
          <a:xfrm>
            <a:off x="424069" y="474636"/>
            <a:ext cx="1134386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Heebo"/>
              </a:rPr>
              <a:t>Process Termination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Heebo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Nunito"/>
              </a:rPr>
              <a:t>Process termination occurs when the process is terminated The exit() system call is used by most operating systems for process termination.</a:t>
            </a:r>
          </a:p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Nunito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Nunito"/>
              </a:rPr>
              <a:t>Some of the causes of process termination are as follows −</a:t>
            </a:r>
          </a:p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Nuni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/>
              </a:rPr>
              <a:t>A process may be terminated after its execution is naturally completed. This process leaves the processor and releases all its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/>
              </a:rPr>
              <a:t>A child process may be terminated if its parent process requests for its termination.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/>
              </a:rPr>
              <a:t>A process can be terminated if it tries to use a resource that it is not allowed to. For example - A process can be terminated for trying to write into a read only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/>
              </a:rPr>
              <a:t>If an I/O failure occurs for a process, it can be terminated. For example - If a process requires the printer and it is not working, then the process will be terminated.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/>
              </a:rPr>
              <a:t>In most cases, if a parent process is terminated then its child processes are also terminated. This is done because the child process cannot exist without the parent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/>
              </a:rPr>
              <a:t>If a process requires more memory than is currently available in the system, then it is terminated because of memory scarcity.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791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2"/>
          <p:cNvSpPr/>
          <p:nvPr/>
        </p:nvSpPr>
        <p:spPr>
          <a:xfrm>
            <a:off x="1717244" y="118424"/>
            <a:ext cx="3494920" cy="4614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43" rIns="0" bIns="0">
            <a:sp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63">
                <a:solidFill>
                  <a:srgbClr val="CC0000"/>
                </a:solidFill>
                <a:latin typeface="Tahoma"/>
              </a:rPr>
              <a:t>Program </a:t>
            </a:r>
            <a:r>
              <a:rPr lang="en-US" sz="2774" spc="-119">
                <a:solidFill>
                  <a:srgbClr val="CC0000"/>
                </a:solidFill>
                <a:latin typeface="Tahoma"/>
              </a:rPr>
              <a:t>and</a:t>
            </a:r>
            <a:r>
              <a:rPr lang="en-US" sz="2774" spc="48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103">
                <a:solidFill>
                  <a:srgbClr val="CC0000"/>
                </a:solidFill>
                <a:latin typeface="Tahoma"/>
              </a:rPr>
              <a:t>Processes</a:t>
            </a:r>
            <a:endParaRPr lang="en-US" sz="2774" spc="-2">
              <a:latin typeface="Arial"/>
            </a:endParaRPr>
          </a:p>
        </p:txBody>
      </p:sp>
      <p:sp>
        <p:nvSpPr>
          <p:cNvPr id="490" name="TextShape 9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D495D9-FCB3-490D-840A-E4493D92CD69}"/>
              </a:ext>
            </a:extLst>
          </p:cNvPr>
          <p:cNvSpPr txBox="1">
            <a:spLocks/>
          </p:cNvSpPr>
          <p:nvPr/>
        </p:nvSpPr>
        <p:spPr>
          <a:xfrm>
            <a:off x="2610594" y="1271882"/>
            <a:ext cx="1997650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main()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…..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foo( 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…….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bar(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	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51A7290B-AA09-4415-A319-9633686DA7DB}"/>
              </a:ext>
            </a:extLst>
          </p:cNvPr>
          <p:cNvSpPr/>
          <p:nvPr/>
        </p:nvSpPr>
        <p:spPr>
          <a:xfrm>
            <a:off x="3229962" y="5705650"/>
            <a:ext cx="1182189" cy="329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24255" rIns="0" bIns="0">
            <a:spAutoFit/>
          </a:bodyPr>
          <a:lstStyle/>
          <a:p>
            <a:pPr marL="24969">
              <a:spcBef>
                <a:spcPts val="190"/>
              </a:spcBef>
            </a:pPr>
            <a:r>
              <a:rPr lang="en-US" sz="1982" b="1" spc="-69" dirty="0">
                <a:solidFill>
                  <a:srgbClr val="3333B2"/>
                </a:solidFill>
                <a:latin typeface="Tahoma"/>
              </a:rPr>
              <a:t> </a:t>
            </a:r>
            <a:r>
              <a:rPr lang="en-US" sz="1982" b="1" spc="-52" dirty="0">
                <a:solidFill>
                  <a:srgbClr val="000000"/>
                </a:solidFill>
                <a:latin typeface="Tahoma"/>
              </a:rPr>
              <a:t>Program</a:t>
            </a:r>
            <a:endParaRPr lang="en-US" sz="1982" b="1" spc="-2" dirty="0">
              <a:latin typeface="Arial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6EA91D-ACE4-405E-9307-A420CBB45B0C}"/>
              </a:ext>
            </a:extLst>
          </p:cNvPr>
          <p:cNvSpPr txBox="1">
            <a:spLocks/>
          </p:cNvSpPr>
          <p:nvPr/>
        </p:nvSpPr>
        <p:spPr>
          <a:xfrm>
            <a:off x="5212164" y="1253331"/>
            <a:ext cx="199765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main()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…..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foo( 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…….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bar(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	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}</a:t>
            </a: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171AB905-06C4-4313-B810-14F78B4C8A76}"/>
              </a:ext>
            </a:extLst>
          </p:cNvPr>
          <p:cNvSpPr/>
          <p:nvPr/>
        </p:nvSpPr>
        <p:spPr>
          <a:xfrm>
            <a:off x="5787782" y="5747617"/>
            <a:ext cx="1182189" cy="329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24255" rIns="0" bIns="0">
            <a:spAutoFit/>
          </a:bodyPr>
          <a:lstStyle/>
          <a:p>
            <a:pPr marL="24969">
              <a:spcBef>
                <a:spcPts val="190"/>
              </a:spcBef>
            </a:pPr>
            <a:r>
              <a:rPr lang="en-US" sz="1982" b="1" spc="-69" dirty="0">
                <a:solidFill>
                  <a:srgbClr val="3333B2"/>
                </a:solidFill>
                <a:latin typeface="Tahoma"/>
              </a:rPr>
              <a:t> </a:t>
            </a:r>
            <a:r>
              <a:rPr lang="en-US" sz="1982" b="1" spc="-52" dirty="0">
                <a:solidFill>
                  <a:srgbClr val="000000"/>
                </a:solidFill>
                <a:latin typeface="Tahoma"/>
              </a:rPr>
              <a:t>Process</a:t>
            </a:r>
            <a:endParaRPr lang="en-US" sz="1982" b="1" spc="-2" dirty="0">
              <a:latin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294A65-3512-4879-A091-0F6E9700ED3E}"/>
              </a:ext>
            </a:extLst>
          </p:cNvPr>
          <p:cNvSpPr/>
          <p:nvPr/>
        </p:nvSpPr>
        <p:spPr>
          <a:xfrm>
            <a:off x="7677288" y="1210050"/>
            <a:ext cx="1197096" cy="75286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7746D3-6402-4F8F-B7D3-4A46E813E1DC}"/>
              </a:ext>
            </a:extLst>
          </p:cNvPr>
          <p:cNvSpPr/>
          <p:nvPr/>
        </p:nvSpPr>
        <p:spPr>
          <a:xfrm>
            <a:off x="7715855" y="3000915"/>
            <a:ext cx="1197096" cy="75286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768385-9D48-4826-B6B1-5297BB097E10}"/>
              </a:ext>
            </a:extLst>
          </p:cNvPr>
          <p:cNvSpPr/>
          <p:nvPr/>
        </p:nvSpPr>
        <p:spPr>
          <a:xfrm>
            <a:off x="7710977" y="4429405"/>
            <a:ext cx="1197096" cy="75286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Register PC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C3B7E9-5E73-431A-8E78-70088AD9A9DD}"/>
              </a:ext>
            </a:extLst>
          </p:cNvPr>
          <p:cNvCxnSpPr>
            <a:cxnSpLocks/>
          </p:cNvCxnSpPr>
          <p:nvPr/>
        </p:nvCxnSpPr>
        <p:spPr>
          <a:xfrm flipH="1">
            <a:off x="6411594" y="1314971"/>
            <a:ext cx="1116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84BE06-F547-4E56-A7AD-928FE1D91B7D}"/>
              </a:ext>
            </a:extLst>
          </p:cNvPr>
          <p:cNvCxnSpPr>
            <a:cxnSpLocks/>
          </p:cNvCxnSpPr>
          <p:nvPr/>
        </p:nvCxnSpPr>
        <p:spPr>
          <a:xfrm flipH="1" flipV="1">
            <a:off x="6411594" y="2589404"/>
            <a:ext cx="1299383" cy="464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stomShape 5">
            <a:extLst>
              <a:ext uri="{FF2B5EF4-FFF2-40B4-BE49-F238E27FC236}">
                <a16:creationId xmlns:a16="http://schemas.microsoft.com/office/drawing/2014/main" id="{743C008B-2D56-4FE8-BF94-8F508EC9EAFC}"/>
              </a:ext>
            </a:extLst>
          </p:cNvPr>
          <p:cNvSpPr/>
          <p:nvPr/>
        </p:nvSpPr>
        <p:spPr>
          <a:xfrm>
            <a:off x="4608244" y="5711430"/>
            <a:ext cx="1182189" cy="329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24255" rIns="0" bIns="0">
            <a:spAutoFit/>
          </a:bodyPr>
          <a:lstStyle/>
          <a:p>
            <a:pPr marL="24969">
              <a:spcBef>
                <a:spcPts val="190"/>
              </a:spcBef>
            </a:pPr>
            <a:r>
              <a:rPr lang="en-US" sz="1982" b="1" spc="-69" dirty="0">
                <a:solidFill>
                  <a:srgbClr val="3333B2"/>
                </a:solidFill>
                <a:latin typeface="Tahoma"/>
              </a:rPr>
              <a:t> </a:t>
            </a:r>
            <a:r>
              <a:rPr lang="en-US" sz="1982" b="1" spc="-52" dirty="0">
                <a:solidFill>
                  <a:srgbClr val="000000"/>
                </a:solidFill>
                <a:latin typeface="Tahoma"/>
              </a:rPr>
              <a:t>Vs</a:t>
            </a:r>
            <a:endParaRPr lang="en-US" sz="1982" b="1" spc="-2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16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7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75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25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75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 uiExpand="1" build="p"/>
      <p:bldP spid="10" grpId="0"/>
      <p:bldP spid="2" grpId="0" animBg="1"/>
      <p:bldP spid="12" grpId="0" animBg="1"/>
      <p:bldP spid="13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TextShape 2"/>
          <p:cNvSpPr txBox="1"/>
          <p:nvPr/>
        </p:nvSpPr>
        <p:spPr>
          <a:xfrm>
            <a:off x="1717244" y="118424"/>
            <a:ext cx="3718926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103">
                <a:solidFill>
                  <a:srgbClr val="CC0000"/>
                </a:solidFill>
                <a:latin typeface="Tahoma"/>
              </a:rPr>
              <a:t>How Processes </a:t>
            </a:r>
            <a:r>
              <a:rPr lang="en-US" sz="2774" spc="-170">
                <a:solidFill>
                  <a:srgbClr val="CC0000"/>
                </a:solidFill>
                <a:latin typeface="Tahoma"/>
              </a:rPr>
              <a:t>are</a:t>
            </a:r>
            <a:r>
              <a:rPr lang="en-US" sz="2774" spc="254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52">
                <a:solidFill>
                  <a:srgbClr val="CC0000"/>
                </a:solidFill>
                <a:latin typeface="Tahoma"/>
              </a:rPr>
              <a:t>Made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2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2" name="CustomShape 13"/>
          <p:cNvSpPr/>
          <p:nvPr/>
        </p:nvSpPr>
        <p:spPr>
          <a:xfrm>
            <a:off x="1307152" y="1416089"/>
            <a:ext cx="6177996" cy="30135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53" rIns="0" bIns="0">
            <a:spAutoFit/>
          </a:bodyPr>
          <a:lstStyle/>
          <a:p>
            <a:pPr marL="24969">
              <a:spcBef>
                <a:spcPts val="567"/>
              </a:spcBef>
            </a:pPr>
            <a:r>
              <a:rPr lang="en-US" sz="2180" spc="-69" dirty="0">
                <a:solidFill>
                  <a:srgbClr val="000000"/>
                </a:solidFill>
                <a:latin typeface="Tahoma"/>
              </a:rPr>
              <a:t>Creation</a:t>
            </a:r>
            <a:endParaRPr lang="en-US" sz="2180" spc="-2" dirty="0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-52" dirty="0">
                <a:solidFill>
                  <a:srgbClr val="000000"/>
                </a:solidFill>
                <a:latin typeface="Tahoma"/>
              </a:rPr>
              <a:t>Load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code and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data </a:t>
            </a:r>
            <a:r>
              <a:rPr lang="en-US" sz="1982" spc="-30" dirty="0">
                <a:solidFill>
                  <a:srgbClr val="000000"/>
                </a:solidFill>
                <a:latin typeface="Tahoma"/>
              </a:rPr>
              <a:t>into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memory 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Create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an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empty </a:t>
            </a:r>
            <a:r>
              <a:rPr lang="en-US" sz="1982" spc="-30" dirty="0">
                <a:solidFill>
                  <a:srgbClr val="000000"/>
                </a:solidFill>
                <a:latin typeface="Tahoma"/>
              </a:rPr>
              <a:t>call</a:t>
            </a:r>
            <a:r>
              <a:rPr lang="en-US" sz="1982" spc="357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stack</a:t>
            </a:r>
            <a:endParaRPr lang="en-US" sz="1982" spc="-2" dirty="0">
              <a:latin typeface="Arial"/>
            </a:endParaRPr>
          </a:p>
          <a:p>
            <a:pPr marL="573583">
              <a:lnSpc>
                <a:spcPts val="2376"/>
              </a:lnSpc>
              <a:spcBef>
                <a:spcPts val="67"/>
              </a:spcBef>
            </a:pPr>
            <a:r>
              <a:rPr lang="en-US" sz="1982" spc="-52" dirty="0">
                <a:solidFill>
                  <a:srgbClr val="000000"/>
                </a:solidFill>
                <a:latin typeface="Tahoma"/>
              </a:rPr>
              <a:t>Initialize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state </a:t>
            </a:r>
            <a:r>
              <a:rPr lang="en-US" sz="1982" spc="-24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1982" spc="-131" dirty="0">
                <a:solidFill>
                  <a:srgbClr val="000000"/>
                </a:solidFill>
                <a:latin typeface="Tahoma"/>
              </a:rPr>
              <a:t>same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as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after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a process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switch  </a:t>
            </a:r>
            <a:r>
              <a:rPr lang="en-US" sz="1982" spc="-42" dirty="0">
                <a:solidFill>
                  <a:srgbClr val="000000"/>
                </a:solidFill>
                <a:latin typeface="Tahoma"/>
              </a:rPr>
              <a:t>Make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the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process ready </a:t>
            </a:r>
            <a:r>
              <a:rPr lang="en-US" sz="1982" spc="-24" dirty="0">
                <a:solidFill>
                  <a:srgbClr val="000000"/>
                </a:solidFill>
                <a:latin typeface="Tahoma"/>
              </a:rPr>
              <a:t>to</a:t>
            </a:r>
            <a:r>
              <a:rPr lang="en-US" sz="1982" spc="452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run</a:t>
            </a:r>
            <a:endParaRPr lang="en-US" sz="1982" spc="-2" dirty="0">
              <a:latin typeface="Arial"/>
            </a:endParaRPr>
          </a:p>
          <a:p>
            <a:pPr marL="24969">
              <a:spcBef>
                <a:spcPts val="297"/>
              </a:spcBef>
            </a:pPr>
            <a:r>
              <a:rPr lang="en-US" sz="2180" spc="-81" dirty="0">
                <a:solidFill>
                  <a:srgbClr val="000000"/>
                </a:solidFill>
                <a:latin typeface="Tahoma"/>
              </a:rPr>
              <a:t>Clone</a:t>
            </a:r>
            <a:endParaRPr lang="en-US" sz="2180" spc="-2" dirty="0">
              <a:latin typeface="Arial"/>
            </a:endParaRPr>
          </a:p>
          <a:p>
            <a:pPr marL="573583">
              <a:lnSpc>
                <a:spcPts val="2376"/>
              </a:lnSpc>
              <a:spcBef>
                <a:spcPts val="337"/>
              </a:spcBef>
            </a:pPr>
            <a:r>
              <a:rPr lang="en-US" sz="1982" spc="-42" dirty="0">
                <a:solidFill>
                  <a:srgbClr val="000000"/>
                </a:solidFill>
                <a:latin typeface="Tahoma"/>
              </a:rPr>
              <a:t>Stop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current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process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and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save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state</a:t>
            </a:r>
            <a:endParaRPr lang="en-US" sz="1982" spc="-2" dirty="0">
              <a:latin typeface="Arial"/>
            </a:endParaRPr>
          </a:p>
          <a:p>
            <a:pPr marL="573583">
              <a:lnSpc>
                <a:spcPts val="2376"/>
              </a:lnSpc>
              <a:spcBef>
                <a:spcPts val="79"/>
              </a:spcBef>
            </a:pPr>
            <a:r>
              <a:rPr lang="en-US" sz="1982" spc="-42" dirty="0">
                <a:solidFill>
                  <a:srgbClr val="000000"/>
                </a:solidFill>
                <a:latin typeface="Tahoma"/>
              </a:rPr>
              <a:t>Make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copy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of current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code,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data,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stack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and </a:t>
            </a:r>
            <a:r>
              <a:rPr lang="en-US" sz="1982" spc="18" dirty="0">
                <a:solidFill>
                  <a:srgbClr val="000000"/>
                </a:solidFill>
                <a:latin typeface="Tahoma"/>
              </a:rPr>
              <a:t>OS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state  </a:t>
            </a:r>
            <a:r>
              <a:rPr lang="en-US" sz="1982" spc="-42" dirty="0">
                <a:solidFill>
                  <a:srgbClr val="000000"/>
                </a:solidFill>
                <a:latin typeface="Tahoma"/>
              </a:rPr>
              <a:t>Make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the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process ready </a:t>
            </a:r>
            <a:r>
              <a:rPr lang="en-US" sz="1982" spc="-24" dirty="0">
                <a:solidFill>
                  <a:srgbClr val="000000"/>
                </a:solidFill>
                <a:latin typeface="Tahoma"/>
              </a:rPr>
              <a:t>to</a:t>
            </a:r>
            <a:r>
              <a:rPr lang="en-US" sz="1982" spc="452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run</a:t>
            </a:r>
            <a:endParaRPr lang="en-US" sz="1982" spc="-2" dirty="0">
              <a:latin typeface="Arial"/>
            </a:endParaRPr>
          </a:p>
        </p:txBody>
      </p:sp>
      <p:sp>
        <p:nvSpPr>
          <p:cNvPr id="746" name="TextShape 17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CustomShape 1"/>
          <p:cNvSpPr/>
          <p:nvPr/>
        </p:nvSpPr>
        <p:spPr>
          <a:xfrm>
            <a:off x="1717244" y="118424"/>
            <a:ext cx="2347068" cy="4614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43" rIns="0" bIns="0">
            <a:sp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103">
                <a:solidFill>
                  <a:srgbClr val="CC0000"/>
                </a:solidFill>
                <a:latin typeface="Tahoma"/>
              </a:rPr>
              <a:t>Example:</a:t>
            </a:r>
            <a:r>
              <a:rPr lang="en-US" sz="2774" spc="244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52">
                <a:solidFill>
                  <a:srgbClr val="CC0000"/>
                </a:solidFill>
                <a:latin typeface="Tahoma"/>
              </a:rPr>
              <a:t>Linux</a:t>
            </a:r>
            <a:endParaRPr lang="en-US" sz="2774" spc="-2">
              <a:latin typeface="Arial"/>
            </a:endParaRPr>
          </a:p>
        </p:txBody>
      </p:sp>
      <p:sp>
        <p:nvSpPr>
          <p:cNvPr id="751" name="CustomShape 2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CustomShape 3"/>
          <p:cNvSpPr/>
          <p:nvPr/>
        </p:nvSpPr>
        <p:spPr>
          <a:xfrm>
            <a:off x="2085356" y="2474766"/>
            <a:ext cx="128411" cy="12841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3" name="CustomShape 4"/>
          <p:cNvSpPr/>
          <p:nvPr/>
        </p:nvSpPr>
        <p:spPr>
          <a:xfrm>
            <a:off x="2085356" y="2890675"/>
            <a:ext cx="128411" cy="12841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TextShape 5"/>
          <p:cNvSpPr txBox="1"/>
          <p:nvPr/>
        </p:nvSpPr>
        <p:spPr>
          <a:xfrm>
            <a:off x="1777882" y="1806315"/>
            <a:ext cx="4363121" cy="2098093"/>
          </a:xfrm>
          <a:prstGeom prst="rect">
            <a:avLst/>
          </a:prstGeom>
          <a:noFill/>
          <a:ln>
            <a:noFill/>
          </a:ln>
        </p:spPr>
        <p:txBody>
          <a:bodyPr lIns="0" tIns="24969" rIns="0" bIns="0">
            <a:noAutofit/>
          </a:bodyPr>
          <a:lstStyle/>
          <a:p>
            <a:pPr marL="573583" indent="-549327">
              <a:lnSpc>
                <a:spcPct val="125000"/>
              </a:lnSpc>
              <a:spcBef>
                <a:spcPts val="196"/>
              </a:spcBef>
              <a:tabLst>
                <a:tab pos="0" algn="l"/>
              </a:tabLst>
            </a:pPr>
            <a:r>
              <a:rPr lang="en-US" sz="2180" spc="-91">
                <a:solidFill>
                  <a:srgbClr val="000000"/>
                </a:solidFill>
                <a:latin typeface="Tahoma"/>
              </a:rPr>
              <a:t>How </a:t>
            </a:r>
            <a:r>
              <a:rPr lang="en-US" sz="2180" spc="-3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2180" spc="-131">
                <a:solidFill>
                  <a:srgbClr val="000000"/>
                </a:solidFill>
                <a:latin typeface="Tahoma"/>
              </a:rPr>
              <a:t>make processes  </a:t>
            </a:r>
            <a:r>
              <a:rPr lang="en-US" sz="2180" spc="-69">
                <a:solidFill>
                  <a:srgbClr val="000000"/>
                </a:solidFill>
                <a:latin typeface="Tahoma"/>
              </a:rPr>
              <a:t>fork </a:t>
            </a:r>
            <a:r>
              <a:rPr lang="en-US" sz="2180" spc="-103">
                <a:solidFill>
                  <a:srgbClr val="000000"/>
                </a:solidFill>
                <a:latin typeface="Tahoma"/>
              </a:rPr>
              <a:t>clones </a:t>
            </a:r>
            <a:r>
              <a:rPr lang="en-US" sz="2180" spc="-109">
                <a:solidFill>
                  <a:srgbClr val="000000"/>
                </a:solidFill>
                <a:latin typeface="Tahoma"/>
              </a:rPr>
              <a:t>a</a:t>
            </a:r>
            <a:r>
              <a:rPr lang="en-US" sz="2180" spc="115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9">
                <a:solidFill>
                  <a:srgbClr val="000000"/>
                </a:solidFill>
                <a:latin typeface="Tahoma"/>
              </a:rPr>
              <a:t>process</a:t>
            </a:r>
            <a:br>
              <a:rPr sz="3567"/>
            </a:br>
            <a:r>
              <a:rPr lang="en-US" sz="2180" spc="-131">
                <a:solidFill>
                  <a:srgbClr val="000000"/>
                </a:solidFill>
                <a:latin typeface="Tahoma"/>
              </a:rPr>
              <a:t>exec </a:t>
            </a:r>
            <a:r>
              <a:rPr lang="en-US" sz="2180" spc="-109">
                <a:solidFill>
                  <a:srgbClr val="000000"/>
                </a:solidFill>
                <a:latin typeface="Tahoma"/>
              </a:rPr>
              <a:t>overlays </a:t>
            </a:r>
            <a:r>
              <a:rPr lang="en-US" sz="2180" spc="-81">
                <a:solidFill>
                  <a:srgbClr val="000000"/>
                </a:solidFill>
                <a:latin typeface="Tahoma"/>
              </a:rPr>
              <a:t>the </a:t>
            </a:r>
            <a:r>
              <a:rPr lang="en-US" sz="2180" spc="-69">
                <a:solidFill>
                  <a:srgbClr val="000000"/>
                </a:solidFill>
                <a:latin typeface="Tahoma"/>
              </a:rPr>
              <a:t>current</a:t>
            </a:r>
            <a:r>
              <a:rPr lang="en-US" sz="2180" spc="333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9">
                <a:solidFill>
                  <a:srgbClr val="000000"/>
                </a:solidFill>
                <a:latin typeface="Tahoma"/>
              </a:rPr>
              <a:t>process</a:t>
            </a:r>
            <a:endParaRPr lang="en-US" sz="2180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9" name="TextShape 10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02F44E-C8A6-498F-8728-E2E162F14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356" y="3472768"/>
            <a:ext cx="508635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4" name="TextShape 2"/>
          <p:cNvSpPr txBox="1"/>
          <p:nvPr/>
        </p:nvSpPr>
        <p:spPr>
          <a:xfrm>
            <a:off x="1717244" y="118424"/>
            <a:ext cx="2310685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63">
                <a:solidFill>
                  <a:srgbClr val="CC0000"/>
                </a:solidFill>
                <a:latin typeface="Tahoma"/>
              </a:rPr>
              <a:t>Context </a:t>
            </a:r>
            <a:r>
              <a:rPr lang="en-US" sz="2774" spc="-42">
                <a:solidFill>
                  <a:srgbClr val="CC0000"/>
                </a:solidFill>
                <a:latin typeface="Tahoma"/>
              </a:rPr>
              <a:t>Switch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5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5" name="CustomShape 13"/>
          <p:cNvSpPr/>
          <p:nvPr/>
        </p:nvSpPr>
        <p:spPr>
          <a:xfrm>
            <a:off x="1007349" y="1573349"/>
            <a:ext cx="6471201" cy="31300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53" rIns="0" bIns="0">
            <a:spAutoFit/>
          </a:bodyPr>
          <a:lstStyle/>
          <a:p>
            <a:pPr marL="24969">
              <a:spcBef>
                <a:spcPts val="567"/>
              </a:spcBef>
            </a:pPr>
            <a:r>
              <a:rPr lang="en-US" sz="2180" spc="-109" dirty="0">
                <a:solidFill>
                  <a:srgbClr val="000000"/>
                </a:solidFill>
                <a:latin typeface="Tahoma"/>
              </a:rPr>
              <a:t>Save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context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(everything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that</a:t>
            </a:r>
            <a:r>
              <a:rPr lang="en-US" sz="2180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process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may</a:t>
            </a:r>
            <a:r>
              <a:rPr lang="en-US" sz="2180" spc="1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damage)</a:t>
            </a:r>
            <a:endParaRPr lang="en-US" sz="2180" spc="-2" dirty="0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48" dirty="0">
                <a:solidFill>
                  <a:srgbClr val="000000"/>
                </a:solidFill>
                <a:latin typeface="Tahoma"/>
              </a:rPr>
              <a:t>All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registers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(general purpose and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floating </a:t>
            </a:r>
            <a:r>
              <a:rPr lang="en-US" sz="1982" spc="-30" dirty="0">
                <a:solidFill>
                  <a:srgbClr val="000000"/>
                </a:solidFill>
                <a:latin typeface="Tahoma"/>
              </a:rPr>
              <a:t>point) 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Save </a:t>
            </a:r>
            <a:r>
              <a:rPr lang="en-US" sz="1982" spc="-24" dirty="0">
                <a:solidFill>
                  <a:srgbClr val="000000"/>
                </a:solidFill>
                <a:latin typeface="Tahoma"/>
              </a:rPr>
              <a:t>all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memory </a:t>
            </a:r>
            <a:r>
              <a:rPr lang="en-US" sz="1982" spc="-24" dirty="0">
                <a:solidFill>
                  <a:srgbClr val="000000"/>
                </a:solidFill>
                <a:latin typeface="Tahoma"/>
              </a:rPr>
              <a:t>to</a:t>
            </a:r>
            <a:r>
              <a:rPr lang="en-US" sz="1982" spc="345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disk?</a:t>
            </a:r>
            <a:endParaRPr lang="en-US" sz="1982" spc="-2" dirty="0">
              <a:latin typeface="Arial"/>
            </a:endParaRPr>
          </a:p>
          <a:p>
            <a:pPr marL="573583">
              <a:lnSpc>
                <a:spcPts val="2360"/>
              </a:lnSpc>
            </a:pPr>
            <a:r>
              <a:rPr lang="en-US" sz="1982" spc="-24" dirty="0">
                <a:solidFill>
                  <a:srgbClr val="000000"/>
                </a:solidFill>
                <a:latin typeface="Tahoma"/>
              </a:rPr>
              <a:t>What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about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cache and </a:t>
            </a:r>
            <a:r>
              <a:rPr lang="en-US" sz="1982" spc="125" dirty="0">
                <a:solidFill>
                  <a:srgbClr val="000000"/>
                </a:solidFill>
                <a:latin typeface="Tahoma"/>
              </a:rPr>
              <a:t>TLB</a:t>
            </a:r>
            <a:r>
              <a:rPr lang="en-US" sz="1982" spc="38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30" dirty="0">
                <a:solidFill>
                  <a:srgbClr val="000000"/>
                </a:solidFill>
                <a:latin typeface="Tahoma"/>
              </a:rPr>
              <a:t>stuff?</a:t>
            </a:r>
            <a:endParaRPr lang="en-US" sz="1982" spc="-2" dirty="0">
              <a:latin typeface="Arial"/>
            </a:endParaRPr>
          </a:p>
          <a:p>
            <a:pPr marL="24969">
              <a:spcBef>
                <a:spcPts val="388"/>
              </a:spcBef>
            </a:pPr>
            <a:r>
              <a:rPr lang="en-US" sz="2180" spc="-30" dirty="0">
                <a:solidFill>
                  <a:srgbClr val="000000"/>
                </a:solidFill>
                <a:latin typeface="Tahoma"/>
              </a:rPr>
              <a:t>Start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</a:t>
            </a:r>
            <a:r>
              <a:rPr lang="en-US" sz="2180" spc="97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context</a:t>
            </a:r>
            <a:endParaRPr lang="en-US" sz="2180" spc="-2" dirty="0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-69" dirty="0">
                <a:solidFill>
                  <a:srgbClr val="000000"/>
                </a:solidFill>
                <a:latin typeface="Tahoma"/>
              </a:rPr>
              <a:t>Does the</a:t>
            </a:r>
            <a:r>
              <a:rPr lang="en-US" sz="1982" spc="125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reverse!</a:t>
            </a:r>
            <a:endParaRPr lang="en-US" sz="1982" spc="-2" dirty="0">
              <a:latin typeface="Arial"/>
            </a:endParaRPr>
          </a:p>
          <a:p>
            <a:pPr marL="24969">
              <a:spcBef>
                <a:spcPts val="388"/>
              </a:spcBef>
            </a:pPr>
            <a:r>
              <a:rPr lang="en-US" sz="2180" spc="-91" dirty="0">
                <a:solidFill>
                  <a:srgbClr val="000000"/>
                </a:solidFill>
                <a:latin typeface="Tahoma"/>
              </a:rPr>
              <a:t>Challenge</a:t>
            </a:r>
            <a:endParaRPr lang="en-US" sz="2180" spc="-2" dirty="0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18" dirty="0">
                <a:solidFill>
                  <a:srgbClr val="000000"/>
                </a:solidFill>
                <a:latin typeface="Tahoma"/>
              </a:rPr>
              <a:t>OS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code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must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save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state </a:t>
            </a:r>
            <a:r>
              <a:rPr lang="en-US" sz="1982" spc="-42" dirty="0">
                <a:solidFill>
                  <a:srgbClr val="000000"/>
                </a:solidFill>
                <a:latin typeface="Tahoma"/>
              </a:rPr>
              <a:t>without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changing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any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state 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How </a:t>
            </a:r>
            <a:r>
              <a:rPr lang="en-US" sz="1982" spc="-24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run </a:t>
            </a:r>
            <a:r>
              <a:rPr lang="en-US" sz="1982" spc="-42" dirty="0">
                <a:solidFill>
                  <a:srgbClr val="000000"/>
                </a:solidFill>
                <a:latin typeface="Tahoma"/>
              </a:rPr>
              <a:t>without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touching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any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registers?</a:t>
            </a:r>
            <a:endParaRPr lang="en-US" sz="1982" spc="-2" dirty="0">
              <a:latin typeface="Arial"/>
            </a:endParaRPr>
          </a:p>
        </p:txBody>
      </p:sp>
      <p:sp>
        <p:nvSpPr>
          <p:cNvPr id="779" name="TextShape 17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4" name="CustomShape 2"/>
          <p:cNvSpPr/>
          <p:nvPr/>
        </p:nvSpPr>
        <p:spPr>
          <a:xfrm>
            <a:off x="1717244" y="118424"/>
            <a:ext cx="3652580" cy="4614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43" rIns="0" bIns="0">
            <a:sp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69">
                <a:solidFill>
                  <a:srgbClr val="CC0000"/>
                </a:solidFill>
                <a:latin typeface="Tahoma"/>
              </a:rPr>
              <a:t>Process </a:t>
            </a:r>
            <a:r>
              <a:rPr lang="en-US" sz="2774" spc="-52">
                <a:solidFill>
                  <a:srgbClr val="CC0000"/>
                </a:solidFill>
                <a:latin typeface="Tahoma"/>
              </a:rPr>
              <a:t>State</a:t>
            </a:r>
            <a:r>
              <a:rPr lang="en-US" sz="2774" spc="97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63">
                <a:solidFill>
                  <a:srgbClr val="CC0000"/>
                </a:solidFill>
                <a:latin typeface="Tahoma"/>
              </a:rPr>
              <a:t>Transition</a:t>
            </a:r>
            <a:endParaRPr lang="en-US" sz="2774" spc="-2">
              <a:latin typeface="Arial"/>
            </a:endParaRPr>
          </a:p>
        </p:txBody>
      </p:sp>
      <p:sp>
        <p:nvSpPr>
          <p:cNvPr id="785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6" name="CustomShape 4"/>
          <p:cNvSpPr/>
          <p:nvPr/>
        </p:nvSpPr>
        <p:spPr>
          <a:xfrm>
            <a:off x="2232315" y="1314786"/>
            <a:ext cx="8091320" cy="468058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0" name="TextShape 8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5" name="CustomShape 2"/>
          <p:cNvSpPr/>
          <p:nvPr/>
        </p:nvSpPr>
        <p:spPr>
          <a:xfrm>
            <a:off x="1717244" y="118424"/>
            <a:ext cx="5371147" cy="4614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43" rIns="0" bIns="0">
            <a:sp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125">
                <a:solidFill>
                  <a:srgbClr val="CC0000"/>
                </a:solidFill>
                <a:latin typeface="Tahoma"/>
              </a:rPr>
              <a:t>CPU </a:t>
            </a:r>
            <a:r>
              <a:rPr lang="en-US" sz="2774" spc="-69">
                <a:solidFill>
                  <a:srgbClr val="CC0000"/>
                </a:solidFill>
                <a:latin typeface="Tahoma"/>
              </a:rPr>
              <a:t>switch </a:t>
            </a:r>
            <a:r>
              <a:rPr lang="en-US" sz="2774" spc="-91">
                <a:solidFill>
                  <a:srgbClr val="CC0000"/>
                </a:solidFill>
                <a:latin typeface="Tahoma"/>
              </a:rPr>
              <a:t>from </a:t>
            </a:r>
            <a:r>
              <a:rPr lang="en-US" sz="2774" spc="-131">
                <a:solidFill>
                  <a:srgbClr val="CC0000"/>
                </a:solidFill>
                <a:latin typeface="Tahoma"/>
              </a:rPr>
              <a:t>process </a:t>
            </a:r>
            <a:r>
              <a:rPr lang="en-US" sz="2774" spc="-30">
                <a:solidFill>
                  <a:srgbClr val="CC0000"/>
                </a:solidFill>
                <a:latin typeface="Tahoma"/>
              </a:rPr>
              <a:t>to</a:t>
            </a:r>
            <a:r>
              <a:rPr lang="en-US" sz="2774" spc="321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131">
                <a:solidFill>
                  <a:srgbClr val="CC0000"/>
                </a:solidFill>
                <a:latin typeface="Tahoma"/>
              </a:rPr>
              <a:t>process</a:t>
            </a:r>
            <a:endParaRPr lang="en-US" sz="2774" spc="-2">
              <a:latin typeface="Arial"/>
            </a:endParaRPr>
          </a:p>
        </p:txBody>
      </p:sp>
      <p:sp>
        <p:nvSpPr>
          <p:cNvPr id="796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TextShape 8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B6408D-B602-462F-AF48-ACE4E8B5D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15" y="1110812"/>
            <a:ext cx="7648575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6" name="TextShape 2"/>
          <p:cNvSpPr txBox="1"/>
          <p:nvPr/>
        </p:nvSpPr>
        <p:spPr>
          <a:xfrm>
            <a:off x="1717244" y="118424"/>
            <a:ext cx="2802927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69">
                <a:solidFill>
                  <a:srgbClr val="CC0000"/>
                </a:solidFill>
                <a:latin typeface="Tahoma"/>
              </a:rPr>
              <a:t>Process</a:t>
            </a:r>
            <a:r>
              <a:rPr lang="en-US" sz="2774" spc="-30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109">
                <a:solidFill>
                  <a:srgbClr val="CC0000"/>
                </a:solidFill>
                <a:latin typeface="Tahoma"/>
              </a:rPr>
              <a:t>scheduling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7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3" name="CustomShape 9"/>
          <p:cNvSpPr/>
          <p:nvPr/>
        </p:nvSpPr>
        <p:spPr>
          <a:xfrm>
            <a:off x="982525" y="1946461"/>
            <a:ext cx="8499382" cy="33464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9199" rIns="0" bIns="0">
            <a:spAutoFit/>
          </a:bodyPr>
          <a:lstStyle/>
          <a:p>
            <a:pPr marL="24969">
              <a:lnSpc>
                <a:spcPct val="150000"/>
              </a:lnSpc>
            </a:pPr>
            <a:r>
              <a:rPr lang="en-US" sz="2180" spc="-69" dirty="0">
                <a:solidFill>
                  <a:srgbClr val="000000"/>
                </a:solidFill>
                <a:latin typeface="Tahoma"/>
              </a:rPr>
              <a:t>Process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scheduling</a:t>
            </a:r>
            <a:r>
              <a:rPr lang="en-US" sz="2180" spc="137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Queues:</a:t>
            </a:r>
            <a:endParaRPr lang="en-US" sz="2180" spc="-2" dirty="0">
              <a:latin typeface="Arial"/>
            </a:endParaRPr>
          </a:p>
          <a:p>
            <a:pPr marL="573583">
              <a:lnSpc>
                <a:spcPct val="150000"/>
              </a:lnSpc>
            </a:pPr>
            <a:r>
              <a:rPr lang="en-US" sz="2180" spc="125" dirty="0">
                <a:solidFill>
                  <a:srgbClr val="000000"/>
                </a:solidFill>
                <a:latin typeface="Tahoma"/>
              </a:rPr>
              <a:t>A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process resides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in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different </a:t>
            </a:r>
            <a:r>
              <a:rPr lang="en-US" sz="2180" spc="-143" dirty="0">
                <a:solidFill>
                  <a:srgbClr val="000000"/>
                </a:solidFill>
                <a:latin typeface="Tahoma"/>
              </a:rPr>
              <a:t>queues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during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its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life</a:t>
            </a:r>
            <a:r>
              <a:rPr lang="en-US" sz="2180" spc="31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cycle</a:t>
            </a:r>
            <a:endParaRPr lang="en-US" sz="2180" spc="-2" dirty="0">
              <a:latin typeface="Arial"/>
            </a:endParaRPr>
          </a:p>
          <a:p>
            <a:pPr marL="1122197">
              <a:lnSpc>
                <a:spcPct val="150000"/>
              </a:lnSpc>
            </a:pPr>
            <a:r>
              <a:rPr lang="en-US" sz="1982" spc="-24" dirty="0">
                <a:solidFill>
                  <a:srgbClr val="000000"/>
                </a:solidFill>
                <a:latin typeface="Tahoma"/>
              </a:rPr>
              <a:t>Job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queue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-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set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of </a:t>
            </a:r>
            <a:r>
              <a:rPr lang="en-US" sz="1982" spc="-24" dirty="0">
                <a:solidFill>
                  <a:srgbClr val="000000"/>
                </a:solidFill>
                <a:latin typeface="Tahoma"/>
              </a:rPr>
              <a:t>all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processes </a:t>
            </a:r>
            <a:r>
              <a:rPr lang="en-US" sz="1982" spc="-42" dirty="0">
                <a:solidFill>
                  <a:srgbClr val="000000"/>
                </a:solidFill>
                <a:latin typeface="Tahoma"/>
              </a:rPr>
              <a:t>in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the</a:t>
            </a:r>
            <a:r>
              <a:rPr lang="en-US" sz="1982" spc="293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system</a:t>
            </a:r>
            <a:endParaRPr lang="en-US" sz="1982" spc="-2" dirty="0">
              <a:latin typeface="Arial"/>
            </a:endParaRPr>
          </a:p>
          <a:p>
            <a:pPr marL="1122197">
              <a:lnSpc>
                <a:spcPct val="150000"/>
              </a:lnSpc>
            </a:pPr>
            <a:r>
              <a:rPr lang="en-US" sz="1982" spc="-91" dirty="0">
                <a:solidFill>
                  <a:srgbClr val="000000"/>
                </a:solidFill>
                <a:latin typeface="Tahoma"/>
              </a:rPr>
              <a:t>Ready </a:t>
            </a:r>
            <a:r>
              <a:rPr lang="en-US" sz="1982" spc="-131" dirty="0">
                <a:solidFill>
                  <a:srgbClr val="000000"/>
                </a:solidFill>
                <a:latin typeface="Tahoma"/>
              </a:rPr>
              <a:t>queue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-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set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of </a:t>
            </a:r>
            <a:r>
              <a:rPr lang="en-US" sz="1982" spc="-24" dirty="0">
                <a:solidFill>
                  <a:srgbClr val="000000"/>
                </a:solidFill>
                <a:latin typeface="Tahoma"/>
              </a:rPr>
              <a:t>all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processes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residing </a:t>
            </a:r>
            <a:r>
              <a:rPr lang="en-US" sz="1982" spc="-42" dirty="0">
                <a:solidFill>
                  <a:srgbClr val="000000"/>
                </a:solidFill>
                <a:latin typeface="Tahoma"/>
              </a:rPr>
              <a:t>in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main </a:t>
            </a:r>
            <a:r>
              <a:rPr lang="en-US" sz="1982" spc="-131" dirty="0">
                <a:solidFill>
                  <a:srgbClr val="000000"/>
                </a:solidFill>
                <a:latin typeface="Tahoma"/>
              </a:rPr>
              <a:t>memory,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ready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and 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waiting </a:t>
            </a:r>
            <a:r>
              <a:rPr lang="en-US" sz="1982" spc="-24" dirty="0">
                <a:solidFill>
                  <a:srgbClr val="000000"/>
                </a:solidFill>
                <a:latin typeface="Tahoma"/>
              </a:rPr>
              <a:t>to</a:t>
            </a:r>
            <a:r>
              <a:rPr lang="en-US" sz="1982" spc="115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execute</a:t>
            </a:r>
            <a:endParaRPr lang="en-US" sz="1982" spc="-2" dirty="0">
              <a:latin typeface="Arial"/>
            </a:endParaRPr>
          </a:p>
          <a:p>
            <a:pPr marL="1122197">
              <a:lnSpc>
                <a:spcPct val="150000"/>
              </a:lnSpc>
            </a:pPr>
            <a:r>
              <a:rPr lang="en-US" sz="1982" spc="-63" dirty="0">
                <a:solidFill>
                  <a:srgbClr val="000000"/>
                </a:solidFill>
                <a:latin typeface="Tahoma"/>
              </a:rPr>
              <a:t>Device </a:t>
            </a:r>
            <a:r>
              <a:rPr lang="en-US" sz="1982" spc="-131" dirty="0">
                <a:solidFill>
                  <a:srgbClr val="000000"/>
                </a:solidFill>
                <a:latin typeface="Tahoma"/>
              </a:rPr>
              <a:t>queue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-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set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of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processes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waiting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for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an </a:t>
            </a:r>
            <a:r>
              <a:rPr lang="en-US" sz="1982" spc="18" dirty="0">
                <a:solidFill>
                  <a:srgbClr val="000000"/>
                </a:solidFill>
                <a:latin typeface="Tahoma"/>
              </a:rPr>
              <a:t>I/O</a:t>
            </a:r>
            <a:r>
              <a:rPr lang="en-US" sz="1982" spc="593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device</a:t>
            </a:r>
            <a:endParaRPr lang="en-US" sz="1982" spc="-2" dirty="0">
              <a:latin typeface="Arial"/>
            </a:endParaRPr>
          </a:p>
          <a:p>
            <a:pPr marL="573583">
              <a:lnSpc>
                <a:spcPct val="150000"/>
              </a:lnSpc>
            </a:pPr>
            <a:r>
              <a:rPr lang="en-US" sz="2180" spc="-109" dirty="0">
                <a:solidFill>
                  <a:srgbClr val="000000"/>
                </a:solidFill>
                <a:latin typeface="Tahoma"/>
              </a:rPr>
              <a:t>process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migration </a:t>
            </a:r>
            <a:r>
              <a:rPr lang="en-US" sz="2180" spc="-143" dirty="0">
                <a:solidFill>
                  <a:srgbClr val="000000"/>
                </a:solidFill>
                <a:latin typeface="Tahoma"/>
              </a:rPr>
              <a:t>between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the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various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43" dirty="0">
                <a:solidFill>
                  <a:srgbClr val="000000"/>
                </a:solidFill>
                <a:latin typeface="Tahoma"/>
              </a:rPr>
              <a:t>queues</a:t>
            </a:r>
            <a:endParaRPr lang="en-US" sz="2180" spc="-2" dirty="0">
              <a:latin typeface="Arial"/>
            </a:endParaRPr>
          </a:p>
        </p:txBody>
      </p:sp>
      <p:sp>
        <p:nvSpPr>
          <p:cNvPr id="817" name="TextShape 13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2" name="CustomShape 2"/>
          <p:cNvSpPr/>
          <p:nvPr/>
        </p:nvSpPr>
        <p:spPr>
          <a:xfrm>
            <a:off x="1717244" y="118424"/>
            <a:ext cx="5445340" cy="4614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43" rIns="0" bIns="0">
            <a:sp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103">
                <a:solidFill>
                  <a:srgbClr val="CC0000"/>
                </a:solidFill>
                <a:latin typeface="Tahoma"/>
              </a:rPr>
              <a:t>Representation </a:t>
            </a:r>
            <a:r>
              <a:rPr lang="en-US" sz="2774" spc="-81">
                <a:solidFill>
                  <a:srgbClr val="CC0000"/>
                </a:solidFill>
                <a:latin typeface="Tahoma"/>
              </a:rPr>
              <a:t>of </a:t>
            </a:r>
            <a:r>
              <a:rPr lang="en-US" sz="2774" spc="-131">
                <a:solidFill>
                  <a:srgbClr val="CC0000"/>
                </a:solidFill>
                <a:latin typeface="Tahoma"/>
              </a:rPr>
              <a:t>process</a:t>
            </a:r>
            <a:r>
              <a:rPr lang="en-US" sz="2774" spc="305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109">
                <a:solidFill>
                  <a:srgbClr val="CC0000"/>
                </a:solidFill>
                <a:latin typeface="Tahoma"/>
              </a:rPr>
              <a:t>scheduling</a:t>
            </a:r>
            <a:endParaRPr lang="en-US" sz="2774" spc="-2">
              <a:latin typeface="Arial"/>
            </a:endParaRPr>
          </a:p>
        </p:txBody>
      </p:sp>
      <p:sp>
        <p:nvSpPr>
          <p:cNvPr id="823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4" name="CustomShape 4"/>
          <p:cNvSpPr/>
          <p:nvPr/>
        </p:nvSpPr>
        <p:spPr>
          <a:xfrm>
            <a:off x="1990474" y="765472"/>
            <a:ext cx="6218660" cy="3815234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6" name="CustomShape 6"/>
          <p:cNvSpPr/>
          <p:nvPr/>
        </p:nvSpPr>
        <p:spPr>
          <a:xfrm>
            <a:off x="4572249" y="6631002"/>
            <a:ext cx="3043341" cy="216872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8" name="TextShape 8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  <p:pic>
        <p:nvPicPr>
          <p:cNvPr id="832" name="Picture 12"/>
          <p:cNvPicPr/>
          <p:nvPr/>
        </p:nvPicPr>
        <p:blipFill>
          <a:blip r:embed="rId4"/>
          <a:stretch/>
        </p:blipFill>
        <p:spPr>
          <a:xfrm>
            <a:off x="1111087" y="4729806"/>
            <a:ext cx="8674164" cy="190119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4" name="TextShape 2"/>
          <p:cNvSpPr txBox="1"/>
          <p:nvPr/>
        </p:nvSpPr>
        <p:spPr>
          <a:xfrm>
            <a:off x="1717244" y="118424"/>
            <a:ext cx="3054755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69">
                <a:solidFill>
                  <a:srgbClr val="CC0000"/>
                </a:solidFill>
                <a:latin typeface="Tahoma"/>
              </a:rPr>
              <a:t>Process</a:t>
            </a:r>
            <a:r>
              <a:rPr lang="en-US" sz="2774" spc="-81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69">
                <a:solidFill>
                  <a:srgbClr val="CC0000"/>
                </a:solidFill>
                <a:latin typeface="Tahoma"/>
              </a:rPr>
              <a:t>Termination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5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4" name="CustomShape 12"/>
          <p:cNvSpPr/>
          <p:nvPr/>
        </p:nvSpPr>
        <p:spPr>
          <a:xfrm>
            <a:off x="1462676" y="1847301"/>
            <a:ext cx="9642646" cy="2811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72053" rIns="0" bIns="0">
            <a:spAutoFit/>
          </a:bodyPr>
          <a:lstStyle/>
          <a:p>
            <a:pPr marL="24969">
              <a:lnSpc>
                <a:spcPct val="150000"/>
              </a:lnSpc>
            </a:pPr>
            <a:r>
              <a:rPr lang="en-US" sz="2180" spc="-69" dirty="0">
                <a:solidFill>
                  <a:srgbClr val="000000"/>
                </a:solidFill>
                <a:latin typeface="Tahoma"/>
              </a:rPr>
              <a:t>Process</a:t>
            </a:r>
            <a:r>
              <a:rPr lang="en-US" sz="2180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executes</a:t>
            </a:r>
            <a:r>
              <a:rPr lang="en-US" sz="2180" spc="4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last</a:t>
            </a:r>
            <a:r>
              <a:rPr lang="en-US" sz="2180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statement</a:t>
            </a:r>
            <a:r>
              <a:rPr lang="en-US" sz="2180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and</a:t>
            </a:r>
            <a:r>
              <a:rPr lang="en-US" sz="2180" spc="4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asks</a:t>
            </a:r>
            <a:r>
              <a:rPr lang="en-US" sz="2180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the</a:t>
            </a:r>
            <a:r>
              <a:rPr lang="en-US" sz="2180" spc="4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8" dirty="0">
                <a:solidFill>
                  <a:srgbClr val="000000"/>
                </a:solidFill>
                <a:latin typeface="Tahoma"/>
              </a:rPr>
              <a:t>OS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to</a:t>
            </a:r>
            <a:r>
              <a:rPr lang="en-US" sz="2180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delete</a:t>
            </a:r>
            <a:r>
              <a:rPr lang="en-US" sz="2180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it</a:t>
            </a:r>
            <a:r>
              <a:rPr lang="en-US" sz="2180" spc="4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(</a:t>
            </a:r>
            <a:r>
              <a:rPr lang="en-US" sz="2180" b="1" spc="-52" dirty="0">
                <a:solidFill>
                  <a:srgbClr val="000000"/>
                </a:solidFill>
                <a:latin typeface="Gill Sans MT"/>
              </a:rPr>
              <a:t>exit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)</a:t>
            </a:r>
            <a:endParaRPr lang="en-US" sz="2180" spc="-2" dirty="0">
              <a:latin typeface="Arial"/>
            </a:endParaRPr>
          </a:p>
          <a:p>
            <a:pPr marL="573583">
              <a:lnSpc>
                <a:spcPct val="150000"/>
              </a:lnSpc>
            </a:pPr>
            <a:r>
              <a:rPr lang="en-US" sz="1982" spc="-24" dirty="0">
                <a:solidFill>
                  <a:srgbClr val="000000"/>
                </a:solidFill>
                <a:latin typeface="Tahoma"/>
              </a:rPr>
              <a:t>Output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data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from </a:t>
            </a:r>
            <a:r>
              <a:rPr lang="en-US" sz="1982" spc="-42" dirty="0">
                <a:solidFill>
                  <a:srgbClr val="000000"/>
                </a:solidFill>
                <a:latin typeface="Tahoma"/>
              </a:rPr>
              <a:t>child </a:t>
            </a:r>
            <a:r>
              <a:rPr lang="en-US" sz="1982" spc="-24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parent </a:t>
            </a:r>
            <a:r>
              <a:rPr lang="en-US" sz="1982" spc="-42" dirty="0">
                <a:solidFill>
                  <a:srgbClr val="000000"/>
                </a:solidFill>
                <a:latin typeface="Tahoma"/>
              </a:rPr>
              <a:t>(via </a:t>
            </a:r>
            <a:r>
              <a:rPr lang="en-US" sz="1982" b="1" spc="-42" dirty="0">
                <a:solidFill>
                  <a:srgbClr val="000000"/>
                </a:solidFill>
                <a:latin typeface="Gill Sans MT"/>
              </a:rPr>
              <a:t>wait</a:t>
            </a:r>
            <a:r>
              <a:rPr lang="en-US" sz="1982" spc="-42" dirty="0">
                <a:solidFill>
                  <a:srgbClr val="000000"/>
                </a:solidFill>
                <a:latin typeface="Tahoma"/>
              </a:rPr>
              <a:t>)  Process’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resources </a:t>
            </a:r>
            <a:r>
              <a:rPr lang="en-US" sz="1982" spc="-131" dirty="0">
                <a:solidFill>
                  <a:srgbClr val="000000"/>
                </a:solidFill>
                <a:latin typeface="Tahoma"/>
              </a:rPr>
              <a:t>are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deallocated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by</a:t>
            </a:r>
            <a:r>
              <a:rPr lang="en-US" sz="1982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18" dirty="0">
                <a:solidFill>
                  <a:srgbClr val="000000"/>
                </a:solidFill>
                <a:latin typeface="Tahoma"/>
              </a:rPr>
              <a:t>OS</a:t>
            </a:r>
            <a:endParaRPr lang="en-US" sz="1982" spc="-2" dirty="0">
              <a:latin typeface="Arial"/>
            </a:endParaRPr>
          </a:p>
          <a:p>
            <a:pPr marL="24969">
              <a:lnSpc>
                <a:spcPct val="150000"/>
              </a:lnSpc>
            </a:pPr>
            <a:r>
              <a:rPr lang="en-US" sz="2180" spc="-63" dirty="0">
                <a:solidFill>
                  <a:srgbClr val="000000"/>
                </a:solidFill>
                <a:latin typeface="Tahoma"/>
              </a:rPr>
              <a:t>Parent</a:t>
            </a:r>
            <a:r>
              <a:rPr lang="en-US" sz="2180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may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terminate</a:t>
            </a:r>
            <a:r>
              <a:rPr lang="en-US" sz="2180" spc="4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execution</a:t>
            </a:r>
            <a:r>
              <a:rPr lang="en-US" sz="2180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of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children</a:t>
            </a:r>
            <a:r>
              <a:rPr lang="en-US" sz="2180" spc="4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process</a:t>
            </a:r>
            <a:r>
              <a:rPr lang="en-US" sz="2180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(</a:t>
            </a:r>
            <a:r>
              <a:rPr lang="en-US" sz="2180" b="1" spc="-63" dirty="0">
                <a:solidFill>
                  <a:srgbClr val="000000"/>
                </a:solidFill>
                <a:latin typeface="Gill Sans MT"/>
              </a:rPr>
              <a:t>abort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)</a:t>
            </a:r>
            <a:endParaRPr lang="en-US" sz="2180" spc="-2" dirty="0">
              <a:latin typeface="Arial"/>
            </a:endParaRPr>
          </a:p>
          <a:p>
            <a:pPr marL="573583">
              <a:lnSpc>
                <a:spcPct val="150000"/>
              </a:lnSpc>
            </a:pPr>
            <a:r>
              <a:rPr lang="en-US" sz="1982" spc="-24" dirty="0">
                <a:solidFill>
                  <a:srgbClr val="000000"/>
                </a:solidFill>
                <a:latin typeface="Tahoma"/>
              </a:rPr>
              <a:t>Child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has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exceeded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allocated</a:t>
            </a:r>
            <a:r>
              <a:rPr lang="en-US" sz="1982" spc="36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resource</a:t>
            </a:r>
            <a:endParaRPr lang="en-US" sz="1982" spc="-2" dirty="0">
              <a:latin typeface="Arial"/>
            </a:endParaRPr>
          </a:p>
          <a:p>
            <a:pPr marL="573583">
              <a:lnSpc>
                <a:spcPct val="150000"/>
              </a:lnSpc>
            </a:pPr>
            <a:r>
              <a:rPr lang="en-US" sz="1982" spc="-63" dirty="0">
                <a:solidFill>
                  <a:srgbClr val="000000"/>
                </a:solidFill>
                <a:latin typeface="Tahoma"/>
              </a:rPr>
              <a:t>Task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assigned </a:t>
            </a:r>
            <a:r>
              <a:rPr lang="en-US" sz="1982" spc="-24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1982" spc="-42" dirty="0">
                <a:solidFill>
                  <a:srgbClr val="000000"/>
                </a:solidFill>
                <a:latin typeface="Tahoma"/>
              </a:rPr>
              <a:t>child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is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no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longer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required 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If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parent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is</a:t>
            </a:r>
            <a:r>
              <a:rPr lang="en-US" sz="1982" spc="-19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exiting</a:t>
            </a:r>
            <a:endParaRPr lang="en-US" sz="1982" spc="-2" dirty="0">
              <a:latin typeface="Arial"/>
            </a:endParaRPr>
          </a:p>
          <a:p>
            <a:pPr marL="1122197">
              <a:lnSpc>
                <a:spcPct val="150000"/>
              </a:lnSpc>
            </a:pPr>
            <a:r>
              <a:rPr lang="en-US" sz="1784" spc="-63" dirty="0">
                <a:solidFill>
                  <a:srgbClr val="000000"/>
                </a:solidFill>
                <a:latin typeface="Tahoma"/>
              </a:rPr>
              <a:t>Some </a:t>
            </a:r>
            <a:r>
              <a:rPr lang="en-US" sz="1784" spc="48" dirty="0">
                <a:solidFill>
                  <a:srgbClr val="000000"/>
                </a:solidFill>
                <a:latin typeface="Tahoma"/>
              </a:rPr>
              <a:t>OS </a:t>
            </a:r>
            <a:r>
              <a:rPr lang="en-US" sz="1784" spc="-63" dirty="0">
                <a:solidFill>
                  <a:srgbClr val="000000"/>
                </a:solidFill>
                <a:latin typeface="Tahoma"/>
              </a:rPr>
              <a:t>do </a:t>
            </a:r>
            <a:r>
              <a:rPr lang="en-US" sz="1784" spc="-24" dirty="0">
                <a:solidFill>
                  <a:srgbClr val="000000"/>
                </a:solidFill>
                <a:latin typeface="Tahoma"/>
              </a:rPr>
              <a:t>not </a:t>
            </a:r>
            <a:r>
              <a:rPr lang="en-US" sz="1784" spc="-42" dirty="0">
                <a:solidFill>
                  <a:srgbClr val="000000"/>
                </a:solidFill>
                <a:latin typeface="Tahoma"/>
              </a:rPr>
              <a:t>allow </a:t>
            </a:r>
            <a:r>
              <a:rPr lang="en-US" sz="1784" spc="-24" dirty="0">
                <a:solidFill>
                  <a:srgbClr val="000000"/>
                </a:solidFill>
                <a:latin typeface="Tahoma"/>
              </a:rPr>
              <a:t>child </a:t>
            </a:r>
            <a:r>
              <a:rPr lang="en-US" sz="1784" spc="-2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1784" spc="-42" dirty="0">
                <a:solidFill>
                  <a:srgbClr val="000000"/>
                </a:solidFill>
                <a:latin typeface="Tahoma"/>
              </a:rPr>
              <a:t>continue </a:t>
            </a:r>
            <a:r>
              <a:rPr lang="en-US" sz="1784" spc="-2" dirty="0">
                <a:solidFill>
                  <a:srgbClr val="000000"/>
                </a:solidFill>
                <a:latin typeface="Tahoma"/>
              </a:rPr>
              <a:t>if </a:t>
            </a:r>
            <a:r>
              <a:rPr lang="en-US" sz="1784" spc="-14" dirty="0">
                <a:solidFill>
                  <a:srgbClr val="000000"/>
                </a:solidFill>
                <a:latin typeface="Tahoma"/>
              </a:rPr>
              <a:t>its </a:t>
            </a:r>
            <a:r>
              <a:rPr lang="en-US" sz="1784" spc="-63" dirty="0">
                <a:solidFill>
                  <a:srgbClr val="000000"/>
                </a:solidFill>
                <a:latin typeface="Tahoma"/>
              </a:rPr>
              <a:t>parent </a:t>
            </a:r>
            <a:r>
              <a:rPr lang="en-US" sz="1784" spc="-42" dirty="0">
                <a:solidFill>
                  <a:srgbClr val="000000"/>
                </a:solidFill>
                <a:latin typeface="Tahoma"/>
              </a:rPr>
              <a:t>terminates </a:t>
            </a:r>
            <a:r>
              <a:rPr lang="en-US" sz="1784" spc="-52" dirty="0">
                <a:solidFill>
                  <a:srgbClr val="000000"/>
                </a:solidFill>
                <a:latin typeface="Tahoma"/>
              </a:rPr>
              <a:t>- </a:t>
            </a:r>
            <a:r>
              <a:rPr lang="en-US" sz="1784" spc="-14" dirty="0">
                <a:solidFill>
                  <a:srgbClr val="000000"/>
                </a:solidFill>
                <a:latin typeface="Tahoma"/>
              </a:rPr>
              <a:t>all  </a:t>
            </a:r>
            <a:r>
              <a:rPr lang="en-US" sz="1784" spc="-42" dirty="0">
                <a:solidFill>
                  <a:srgbClr val="000000"/>
                </a:solidFill>
                <a:latin typeface="Tahoma"/>
              </a:rPr>
              <a:t>children</a:t>
            </a:r>
            <a:r>
              <a:rPr lang="en-US" sz="1784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784" spc="-42" dirty="0">
                <a:solidFill>
                  <a:srgbClr val="000000"/>
                </a:solidFill>
                <a:latin typeface="Tahoma"/>
              </a:rPr>
              <a:t>terminated</a:t>
            </a:r>
            <a:endParaRPr lang="en-US" sz="1784" spc="-2" dirty="0">
              <a:latin typeface="Arial"/>
            </a:endParaRPr>
          </a:p>
        </p:txBody>
      </p:sp>
      <p:sp>
        <p:nvSpPr>
          <p:cNvPr id="848" name="TextShape 16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Shape 1"/>
          <p:cNvSpPr txBox="1"/>
          <p:nvPr/>
        </p:nvSpPr>
        <p:spPr>
          <a:xfrm>
            <a:off x="4737043" y="5241310"/>
            <a:ext cx="3106833" cy="6698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80" spc="-2" dirty="0">
                <a:solidFill>
                  <a:srgbClr val="000000"/>
                </a:solidFill>
                <a:latin typeface="Tahoma"/>
              </a:rPr>
              <a:t>Sharing Memory</a:t>
            </a:r>
            <a:endParaRPr lang="en-US" sz="2180" spc="-2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180" spc="-2" dirty="0">
                <a:solidFill>
                  <a:srgbClr val="000000"/>
                </a:solidFill>
                <a:latin typeface="Tahoma"/>
              </a:rPr>
              <a:t>Message Passing</a:t>
            </a:r>
            <a:endParaRPr lang="en-US" sz="2180" spc="-2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5" name="Picture 3"/>
          <p:cNvPicPr/>
          <p:nvPr/>
        </p:nvPicPr>
        <p:blipFill>
          <a:blip r:embed="rId2"/>
          <a:stretch/>
        </p:blipFill>
        <p:spPr>
          <a:xfrm>
            <a:off x="2472016" y="457286"/>
            <a:ext cx="6794369" cy="467844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3" name="TextShape 2"/>
          <p:cNvSpPr txBox="1"/>
          <p:nvPr/>
        </p:nvSpPr>
        <p:spPr>
          <a:xfrm>
            <a:off x="1717244" y="118424"/>
            <a:ext cx="5153562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131">
                <a:solidFill>
                  <a:srgbClr val="CC0000"/>
                </a:solidFill>
                <a:latin typeface="Tahoma"/>
              </a:rPr>
              <a:t>Interprocess </a:t>
            </a:r>
            <a:r>
              <a:rPr lang="en-US" sz="2774" spc="-81">
                <a:solidFill>
                  <a:srgbClr val="CC0000"/>
                </a:solidFill>
                <a:latin typeface="Tahoma"/>
              </a:rPr>
              <a:t>Communication</a:t>
            </a:r>
            <a:r>
              <a:rPr lang="en-US" sz="2774" spc="220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18">
                <a:solidFill>
                  <a:srgbClr val="CC0000"/>
                </a:solidFill>
                <a:latin typeface="Tahoma"/>
              </a:rPr>
              <a:t>(IPC)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4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6" name="CustomShape 15"/>
          <p:cNvSpPr/>
          <p:nvPr/>
        </p:nvSpPr>
        <p:spPr>
          <a:xfrm>
            <a:off x="755374" y="1406035"/>
            <a:ext cx="10376522" cy="43480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3554" rIns="0" bIns="0">
            <a:spAutoFit/>
          </a:bodyPr>
          <a:lstStyle/>
          <a:p>
            <a:pPr marL="24969">
              <a:lnSpc>
                <a:spcPct val="150000"/>
              </a:lnSpc>
            </a:pPr>
            <a:r>
              <a:rPr lang="en-US" sz="2180" spc="-69" dirty="0">
                <a:solidFill>
                  <a:srgbClr val="000000"/>
                </a:solidFill>
                <a:latin typeface="Tahoma"/>
              </a:rPr>
              <a:t>Mechanism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for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processes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communicate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and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synchronize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their 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actions</a:t>
            </a:r>
            <a:endParaRPr lang="en-US" sz="2180" spc="-2" dirty="0">
              <a:latin typeface="Arial"/>
            </a:endParaRPr>
          </a:p>
          <a:p>
            <a:pPr marL="24969">
              <a:lnSpc>
                <a:spcPct val="150000"/>
              </a:lnSpc>
            </a:pPr>
            <a:r>
              <a:rPr lang="en-US" sz="2180" spc="-103" dirty="0">
                <a:solidFill>
                  <a:srgbClr val="000000"/>
                </a:solidFill>
                <a:latin typeface="Tahoma"/>
              </a:rPr>
              <a:t>Message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system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-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processes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communicate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with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each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other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without 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using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shared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variables and using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different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address</a:t>
            </a:r>
            <a:r>
              <a:rPr lang="en-US" sz="2180" spc="333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space</a:t>
            </a:r>
            <a:endParaRPr lang="en-US" sz="2180" spc="-2" dirty="0">
              <a:latin typeface="Arial"/>
            </a:endParaRPr>
          </a:p>
          <a:p>
            <a:pPr marL="573583" indent="-549327">
              <a:lnSpc>
                <a:spcPct val="150000"/>
              </a:lnSpc>
              <a:tabLst>
                <a:tab pos="0" algn="l"/>
              </a:tabLst>
            </a:pPr>
            <a:r>
              <a:rPr lang="en-US" sz="2180" spc="8" dirty="0">
                <a:solidFill>
                  <a:srgbClr val="000000"/>
                </a:solidFill>
                <a:latin typeface="Tahoma"/>
              </a:rPr>
              <a:t>IPC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facility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provides two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operations  </a:t>
            </a:r>
            <a:r>
              <a:rPr lang="en-US" sz="1982" b="1" spc="-103" dirty="0">
                <a:solidFill>
                  <a:srgbClr val="000000"/>
                </a:solidFill>
                <a:latin typeface="Gill Sans MT"/>
              </a:rPr>
              <a:t>send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(message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- </a:t>
            </a:r>
            <a:r>
              <a:rPr lang="en-US" sz="1982" spc="-131" dirty="0">
                <a:solidFill>
                  <a:srgbClr val="000000"/>
                </a:solidFill>
                <a:latin typeface="Tahoma"/>
              </a:rPr>
              <a:t>message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size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fixed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or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variable  </a:t>
            </a:r>
            <a:r>
              <a:rPr lang="en-US" sz="1982" b="1" spc="-91" dirty="0">
                <a:solidFill>
                  <a:srgbClr val="000000"/>
                </a:solidFill>
                <a:latin typeface="Gill Sans MT"/>
              </a:rPr>
              <a:t>receive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(message)</a:t>
            </a:r>
            <a:endParaRPr lang="en-US" sz="1982" spc="-2" dirty="0">
              <a:latin typeface="Arial"/>
            </a:endParaRPr>
          </a:p>
          <a:p>
            <a:pPr marL="573583" indent="-549327">
              <a:lnSpc>
                <a:spcPct val="150000"/>
              </a:lnSpc>
              <a:tabLst>
                <a:tab pos="0" algn="l"/>
              </a:tabLst>
            </a:pPr>
            <a:r>
              <a:rPr lang="en-US" sz="2180" spc="-14" dirty="0">
                <a:solidFill>
                  <a:srgbClr val="000000"/>
                </a:solidFill>
                <a:latin typeface="Tahoma"/>
              </a:rPr>
              <a:t>if </a:t>
            </a:r>
            <a:r>
              <a:rPr lang="en-US" sz="2180" spc="164" dirty="0">
                <a:solidFill>
                  <a:srgbClr val="000000"/>
                </a:solidFill>
                <a:latin typeface="Tahoma"/>
              </a:rPr>
              <a:t>P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and </a:t>
            </a:r>
            <a:r>
              <a:rPr lang="en-US" sz="2180" spc="36" dirty="0">
                <a:solidFill>
                  <a:srgbClr val="000000"/>
                </a:solidFill>
                <a:latin typeface="Tahoma"/>
              </a:rPr>
              <a:t>Q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wish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communicate,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they </a:t>
            </a:r>
            <a:r>
              <a:rPr lang="en-US" sz="2180" spc="-149" dirty="0">
                <a:solidFill>
                  <a:srgbClr val="000000"/>
                </a:solidFill>
                <a:latin typeface="Tahoma"/>
              </a:rPr>
              <a:t>need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to: 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establish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a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communication </a:t>
            </a:r>
            <a:r>
              <a:rPr lang="en-US" sz="1982" spc="-24" dirty="0">
                <a:solidFill>
                  <a:srgbClr val="000000"/>
                </a:solidFill>
                <a:latin typeface="Tahoma"/>
              </a:rPr>
              <a:t>link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between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them 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exchange </a:t>
            </a:r>
            <a:r>
              <a:rPr lang="en-US" sz="1982" spc="-131" dirty="0">
                <a:solidFill>
                  <a:srgbClr val="000000"/>
                </a:solidFill>
                <a:latin typeface="Tahoma"/>
              </a:rPr>
              <a:t>messages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via</a:t>
            </a:r>
            <a:r>
              <a:rPr lang="en-US" sz="1982" spc="-17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send/receive</a:t>
            </a:r>
            <a:endParaRPr lang="en-US" sz="1982" spc="-2" dirty="0">
              <a:latin typeface="Arial"/>
            </a:endParaRPr>
          </a:p>
          <a:p>
            <a:pPr marL="573583" indent="-549327">
              <a:lnSpc>
                <a:spcPct val="150000"/>
              </a:lnSpc>
              <a:tabLst>
                <a:tab pos="0" algn="l"/>
              </a:tabLst>
            </a:pPr>
            <a:r>
              <a:rPr lang="en-US" sz="2180" spc="-91" dirty="0">
                <a:solidFill>
                  <a:srgbClr val="000000"/>
                </a:solidFill>
                <a:latin typeface="Tahoma"/>
              </a:rPr>
              <a:t>Implementation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of communication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link  </a:t>
            </a:r>
            <a:r>
              <a:rPr lang="en-US" sz="1982" spc="-30" dirty="0">
                <a:solidFill>
                  <a:srgbClr val="000000"/>
                </a:solidFill>
                <a:latin typeface="Tahoma"/>
              </a:rPr>
              <a:t>Physical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(e.g.,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shared </a:t>
            </a:r>
            <a:r>
              <a:rPr lang="en-US" sz="1982" spc="-131" dirty="0">
                <a:solidFill>
                  <a:srgbClr val="000000"/>
                </a:solidFill>
                <a:latin typeface="Tahoma"/>
              </a:rPr>
              <a:t>memory,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hardware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bus</a:t>
            </a:r>
            <a:r>
              <a:rPr lang="en-US" sz="1982" spc="-81">
                <a:solidFill>
                  <a:srgbClr val="000000"/>
                </a:solidFill>
                <a:latin typeface="Tahoma"/>
              </a:rPr>
              <a:t>)  </a:t>
            </a:r>
          </a:p>
          <a:p>
            <a:pPr marL="573583" indent="-549327">
              <a:lnSpc>
                <a:spcPct val="150000"/>
              </a:lnSpc>
              <a:tabLst>
                <a:tab pos="0" algn="l"/>
              </a:tabLst>
            </a:pPr>
            <a:r>
              <a:rPr lang="en-US" sz="1982" spc="-30">
                <a:solidFill>
                  <a:srgbClr val="000000"/>
                </a:solidFill>
                <a:latin typeface="Tahoma"/>
              </a:rPr>
              <a:t>Logic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(e.g., </a:t>
            </a:r>
            <a:r>
              <a:rPr lang="en-US" sz="1982" spc="-42" dirty="0">
                <a:solidFill>
                  <a:srgbClr val="000000"/>
                </a:solidFill>
                <a:latin typeface="Tahoma"/>
              </a:rPr>
              <a:t>logical</a:t>
            </a:r>
            <a:r>
              <a:rPr lang="en-US" sz="1982" spc="20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properties)</a:t>
            </a:r>
            <a:endParaRPr lang="en-US" sz="1982" spc="-2" dirty="0">
              <a:latin typeface="Arial"/>
            </a:endParaRPr>
          </a:p>
        </p:txBody>
      </p:sp>
      <p:sp>
        <p:nvSpPr>
          <p:cNvPr id="870" name="TextShape 19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BBF4F08-CC18-4E3C-8779-306B6D322A18}"/>
              </a:ext>
            </a:extLst>
          </p:cNvPr>
          <p:cNvSpPr/>
          <p:nvPr/>
        </p:nvSpPr>
        <p:spPr>
          <a:xfrm>
            <a:off x="2226367" y="1102414"/>
            <a:ext cx="291548" cy="3048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2BF07C-072E-4743-AAA7-8CFFAE553C73}"/>
              </a:ext>
            </a:extLst>
          </p:cNvPr>
          <p:cNvSpPr/>
          <p:nvPr/>
        </p:nvSpPr>
        <p:spPr>
          <a:xfrm>
            <a:off x="2776331" y="1027043"/>
            <a:ext cx="291548" cy="3048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7866BB-F53F-453E-BB49-B154CEA47F0F}"/>
              </a:ext>
            </a:extLst>
          </p:cNvPr>
          <p:cNvSpPr/>
          <p:nvPr/>
        </p:nvSpPr>
        <p:spPr>
          <a:xfrm>
            <a:off x="2507974" y="1482585"/>
            <a:ext cx="291548" cy="3048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1C05B2-E898-439B-9285-A130319FC0C0}"/>
              </a:ext>
            </a:extLst>
          </p:cNvPr>
          <p:cNvSpPr/>
          <p:nvPr/>
        </p:nvSpPr>
        <p:spPr>
          <a:xfrm>
            <a:off x="2968486" y="1652381"/>
            <a:ext cx="291548" cy="304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1C318A-9DBC-4541-97DE-B69C10EF4CAE}"/>
              </a:ext>
            </a:extLst>
          </p:cNvPr>
          <p:cNvSpPr/>
          <p:nvPr/>
        </p:nvSpPr>
        <p:spPr>
          <a:xfrm>
            <a:off x="3213653" y="1152939"/>
            <a:ext cx="291548" cy="30480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4CBF6C-3558-498F-98A6-565D40EF2B00}"/>
              </a:ext>
            </a:extLst>
          </p:cNvPr>
          <p:cNvSpPr/>
          <p:nvPr/>
        </p:nvSpPr>
        <p:spPr>
          <a:xfrm>
            <a:off x="3458816" y="1585289"/>
            <a:ext cx="291548" cy="3048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260822-F709-4167-8FCD-07CB39570AFF}"/>
              </a:ext>
            </a:extLst>
          </p:cNvPr>
          <p:cNvSpPr/>
          <p:nvPr/>
        </p:nvSpPr>
        <p:spPr>
          <a:xfrm>
            <a:off x="3604590" y="893694"/>
            <a:ext cx="291548" cy="30480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9C594E-6F2F-4C42-BBE3-05D865790685}"/>
              </a:ext>
            </a:extLst>
          </p:cNvPr>
          <p:cNvSpPr/>
          <p:nvPr/>
        </p:nvSpPr>
        <p:spPr>
          <a:xfrm>
            <a:off x="3949146" y="1152939"/>
            <a:ext cx="291548" cy="304800"/>
          </a:xfrm>
          <a:prstGeom prst="ellipse">
            <a:avLst/>
          </a:prstGeom>
          <a:solidFill>
            <a:srgbClr val="DABFD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584B1E-D8F5-4A85-BA31-11F06E4B67FC}"/>
              </a:ext>
            </a:extLst>
          </p:cNvPr>
          <p:cNvSpPr/>
          <p:nvPr/>
        </p:nvSpPr>
        <p:spPr>
          <a:xfrm>
            <a:off x="3949146" y="1548849"/>
            <a:ext cx="291548" cy="304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8FC7F1-5AE3-4ECE-B0E2-411034D3052E}"/>
              </a:ext>
            </a:extLst>
          </p:cNvPr>
          <p:cNvSpPr/>
          <p:nvPr/>
        </p:nvSpPr>
        <p:spPr>
          <a:xfrm>
            <a:off x="1663135" y="2507966"/>
            <a:ext cx="3366052" cy="768626"/>
          </a:xfrm>
          <a:prstGeom prst="roundRect">
            <a:avLst/>
          </a:prstGeom>
          <a:solidFill>
            <a:srgbClr val="EE8AE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DA2F90-BD6C-4B24-AE8A-C960CDB53689}"/>
              </a:ext>
            </a:extLst>
          </p:cNvPr>
          <p:cNvSpPr txBox="1"/>
          <p:nvPr/>
        </p:nvSpPr>
        <p:spPr>
          <a:xfrm>
            <a:off x="5068949" y="314500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B1A0F67-A725-4E86-A9E6-CD8FF6E97B66}"/>
              </a:ext>
            </a:extLst>
          </p:cNvPr>
          <p:cNvSpPr/>
          <p:nvPr/>
        </p:nvSpPr>
        <p:spPr>
          <a:xfrm>
            <a:off x="1663135" y="3309721"/>
            <a:ext cx="3366052" cy="76862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2287BD-5556-490A-BCF8-0C03B7FC7BF3}"/>
              </a:ext>
            </a:extLst>
          </p:cNvPr>
          <p:cNvCxnSpPr>
            <a:cxnSpLocks/>
          </p:cNvCxnSpPr>
          <p:nvPr/>
        </p:nvCxnSpPr>
        <p:spPr>
          <a:xfrm flipH="1">
            <a:off x="4392118" y="509666"/>
            <a:ext cx="431669" cy="384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9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25" grpId="0"/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CustomShape 1"/>
          <p:cNvSpPr/>
          <p:nvPr/>
        </p:nvSpPr>
        <p:spPr>
          <a:xfrm>
            <a:off x="5472552" y="2556806"/>
            <a:ext cx="1243447" cy="4614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43" rIns="0" bIns="0">
            <a:sp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52">
                <a:solidFill>
                  <a:srgbClr val="000000"/>
                </a:solidFill>
                <a:latin typeface="Tahoma"/>
              </a:rPr>
              <a:t>Thanks!</a:t>
            </a:r>
            <a:endParaRPr lang="en-US" sz="2774" spc="-2">
              <a:latin typeface="Arial"/>
            </a:endParaRPr>
          </a:p>
        </p:txBody>
      </p:sp>
      <p:sp>
        <p:nvSpPr>
          <p:cNvPr id="1217" name="TextShape 5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BBF4F08-CC18-4E3C-8779-306B6D322A18}"/>
              </a:ext>
            </a:extLst>
          </p:cNvPr>
          <p:cNvSpPr/>
          <p:nvPr/>
        </p:nvSpPr>
        <p:spPr>
          <a:xfrm>
            <a:off x="2226367" y="1102414"/>
            <a:ext cx="291548" cy="3048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2BF07C-072E-4743-AAA7-8CFFAE553C73}"/>
              </a:ext>
            </a:extLst>
          </p:cNvPr>
          <p:cNvSpPr/>
          <p:nvPr/>
        </p:nvSpPr>
        <p:spPr>
          <a:xfrm>
            <a:off x="2776331" y="1027043"/>
            <a:ext cx="291548" cy="3048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7866BB-F53F-453E-BB49-B154CEA47F0F}"/>
              </a:ext>
            </a:extLst>
          </p:cNvPr>
          <p:cNvSpPr/>
          <p:nvPr/>
        </p:nvSpPr>
        <p:spPr>
          <a:xfrm>
            <a:off x="2507974" y="1482585"/>
            <a:ext cx="291548" cy="3048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1C05B2-E898-439B-9285-A130319FC0C0}"/>
              </a:ext>
            </a:extLst>
          </p:cNvPr>
          <p:cNvSpPr/>
          <p:nvPr/>
        </p:nvSpPr>
        <p:spPr>
          <a:xfrm>
            <a:off x="2968486" y="1652381"/>
            <a:ext cx="291548" cy="304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1C318A-9DBC-4541-97DE-B69C10EF4CAE}"/>
              </a:ext>
            </a:extLst>
          </p:cNvPr>
          <p:cNvSpPr/>
          <p:nvPr/>
        </p:nvSpPr>
        <p:spPr>
          <a:xfrm>
            <a:off x="3213653" y="1152939"/>
            <a:ext cx="291548" cy="30480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4CBF6C-3558-498F-98A6-565D40EF2B00}"/>
              </a:ext>
            </a:extLst>
          </p:cNvPr>
          <p:cNvSpPr/>
          <p:nvPr/>
        </p:nvSpPr>
        <p:spPr>
          <a:xfrm>
            <a:off x="3458816" y="1585289"/>
            <a:ext cx="291548" cy="3048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260822-F709-4167-8FCD-07CB39570AFF}"/>
              </a:ext>
            </a:extLst>
          </p:cNvPr>
          <p:cNvSpPr/>
          <p:nvPr/>
        </p:nvSpPr>
        <p:spPr>
          <a:xfrm>
            <a:off x="3604590" y="893694"/>
            <a:ext cx="291548" cy="30480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9C594E-6F2F-4C42-BBE3-05D865790685}"/>
              </a:ext>
            </a:extLst>
          </p:cNvPr>
          <p:cNvSpPr/>
          <p:nvPr/>
        </p:nvSpPr>
        <p:spPr>
          <a:xfrm>
            <a:off x="3949146" y="1152939"/>
            <a:ext cx="291548" cy="304800"/>
          </a:xfrm>
          <a:prstGeom prst="ellipse">
            <a:avLst/>
          </a:prstGeom>
          <a:solidFill>
            <a:srgbClr val="DABFD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584B1E-D8F5-4A85-BA31-11F06E4B67FC}"/>
              </a:ext>
            </a:extLst>
          </p:cNvPr>
          <p:cNvSpPr/>
          <p:nvPr/>
        </p:nvSpPr>
        <p:spPr>
          <a:xfrm>
            <a:off x="3949146" y="1548849"/>
            <a:ext cx="291548" cy="304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8FC7F1-5AE3-4ECE-B0E2-411034D3052E}"/>
              </a:ext>
            </a:extLst>
          </p:cNvPr>
          <p:cNvSpPr/>
          <p:nvPr/>
        </p:nvSpPr>
        <p:spPr>
          <a:xfrm>
            <a:off x="1663135" y="2507966"/>
            <a:ext cx="3366052" cy="768626"/>
          </a:xfrm>
          <a:prstGeom prst="roundRect">
            <a:avLst/>
          </a:prstGeom>
          <a:solidFill>
            <a:srgbClr val="EE8AE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F3E3AD-03AE-454E-933F-695781972018}"/>
              </a:ext>
            </a:extLst>
          </p:cNvPr>
          <p:cNvSpPr/>
          <p:nvPr/>
        </p:nvSpPr>
        <p:spPr>
          <a:xfrm>
            <a:off x="4532238" y="2179981"/>
            <a:ext cx="291548" cy="4638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EE5E5B-BABA-4103-8C88-05CF359BC6E7}"/>
              </a:ext>
            </a:extLst>
          </p:cNvPr>
          <p:cNvSpPr/>
          <p:nvPr/>
        </p:nvSpPr>
        <p:spPr>
          <a:xfrm>
            <a:off x="3995527" y="2179981"/>
            <a:ext cx="291548" cy="4638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C3DB3-F2B8-45CA-BAEB-2F6742CBE1CC}"/>
              </a:ext>
            </a:extLst>
          </p:cNvPr>
          <p:cNvSpPr/>
          <p:nvPr/>
        </p:nvSpPr>
        <p:spPr>
          <a:xfrm>
            <a:off x="3458816" y="2179982"/>
            <a:ext cx="291548" cy="4638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D43391-DB5C-4282-B777-A932417BECDC}"/>
              </a:ext>
            </a:extLst>
          </p:cNvPr>
          <p:cNvSpPr/>
          <p:nvPr/>
        </p:nvSpPr>
        <p:spPr>
          <a:xfrm>
            <a:off x="2922105" y="2179982"/>
            <a:ext cx="291548" cy="4638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51B782-3779-462E-9891-B1FCE563F0F1}"/>
              </a:ext>
            </a:extLst>
          </p:cNvPr>
          <p:cNvSpPr/>
          <p:nvPr/>
        </p:nvSpPr>
        <p:spPr>
          <a:xfrm>
            <a:off x="2385394" y="2179981"/>
            <a:ext cx="291548" cy="4638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295893-63DB-4820-A976-1BFB30D6D4B8}"/>
              </a:ext>
            </a:extLst>
          </p:cNvPr>
          <p:cNvSpPr/>
          <p:nvPr/>
        </p:nvSpPr>
        <p:spPr>
          <a:xfrm>
            <a:off x="1848683" y="2179981"/>
            <a:ext cx="291548" cy="4638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5E1960-9963-4690-B96C-81600C75C896}"/>
              </a:ext>
            </a:extLst>
          </p:cNvPr>
          <p:cNvSpPr txBox="1"/>
          <p:nvPr/>
        </p:nvSpPr>
        <p:spPr>
          <a:xfrm>
            <a:off x="5556065" y="1772515"/>
            <a:ext cx="130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calls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DA2F90-BD6C-4B24-AE8A-C960CDB53689}"/>
              </a:ext>
            </a:extLst>
          </p:cNvPr>
          <p:cNvSpPr txBox="1"/>
          <p:nvPr/>
        </p:nvSpPr>
        <p:spPr>
          <a:xfrm>
            <a:off x="5194070" y="704802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B1A0F67-A725-4E86-A9E6-CD8FF6E97B66}"/>
              </a:ext>
            </a:extLst>
          </p:cNvPr>
          <p:cNvSpPr/>
          <p:nvPr/>
        </p:nvSpPr>
        <p:spPr>
          <a:xfrm>
            <a:off x="1663135" y="3309721"/>
            <a:ext cx="3366052" cy="76862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2287BD-5556-490A-BCF8-0C03B7FC7BF3}"/>
              </a:ext>
            </a:extLst>
          </p:cNvPr>
          <p:cNvCxnSpPr>
            <a:cxnSpLocks/>
          </p:cNvCxnSpPr>
          <p:nvPr/>
        </p:nvCxnSpPr>
        <p:spPr>
          <a:xfrm flipH="1">
            <a:off x="4392119" y="893694"/>
            <a:ext cx="637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B03F9A-D351-4498-AF4D-60F189AFB5EB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041679" y="1957181"/>
            <a:ext cx="514386" cy="285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">
            <a:extLst>
              <a:ext uri="{FF2B5EF4-FFF2-40B4-BE49-F238E27FC236}">
                <a16:creationId xmlns:a16="http://schemas.microsoft.com/office/drawing/2014/main" id="{8A1D0E89-545F-4215-961A-3BBC581778A4}"/>
              </a:ext>
            </a:extLst>
          </p:cNvPr>
          <p:cNvPicPr/>
          <p:nvPr/>
        </p:nvPicPr>
        <p:blipFill rotWithShape="1">
          <a:blip r:embed="rId2"/>
          <a:srcRect b="88121"/>
          <a:stretch/>
        </p:blipFill>
        <p:spPr>
          <a:xfrm>
            <a:off x="172494" y="58868"/>
            <a:ext cx="5936974" cy="569626"/>
          </a:xfrm>
          <a:prstGeom prst="rect">
            <a:avLst/>
          </a:prstGeom>
          <a:ln>
            <a:noFil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B6C263C-615F-4B98-BE3F-A232BF58D61E}"/>
              </a:ext>
            </a:extLst>
          </p:cNvPr>
          <p:cNvSpPr txBox="1"/>
          <p:nvPr/>
        </p:nvSpPr>
        <p:spPr>
          <a:xfrm>
            <a:off x="530195" y="4586064"/>
            <a:ext cx="110257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georgia" panose="02040502050405020303" pitchFamily="18" charset="0"/>
              </a:rPr>
              <a:t>Process is a program in execution. </a:t>
            </a:r>
          </a:p>
          <a:p>
            <a:r>
              <a:rPr lang="en-US" b="0" i="0" dirty="0">
                <a:effectLst/>
                <a:latin typeface="georgia" panose="02040502050405020303" pitchFamily="18" charset="0"/>
              </a:rPr>
              <a:t>Process is an active entity, while a program is a passive entity. </a:t>
            </a:r>
          </a:p>
          <a:p>
            <a:r>
              <a:rPr lang="en-US" b="0" i="0" dirty="0">
                <a:effectLst/>
                <a:latin typeface="georgia" panose="02040502050405020303" pitchFamily="18" charset="0"/>
              </a:rPr>
              <a:t>This means that a program can be considered as a bunch of code, or sequence of instructions, whereas a process is any such program that is currently active.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6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TextShape 2"/>
          <p:cNvSpPr txBox="1"/>
          <p:nvPr/>
        </p:nvSpPr>
        <p:spPr>
          <a:xfrm>
            <a:off x="1717244" y="118424"/>
            <a:ext cx="3262353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69">
                <a:solidFill>
                  <a:srgbClr val="CC0000"/>
                </a:solidFill>
                <a:latin typeface="Tahoma"/>
              </a:rPr>
              <a:t>Process </a:t>
            </a:r>
            <a:r>
              <a:rPr lang="en-US" sz="2774" spc="-30">
                <a:solidFill>
                  <a:srgbClr val="CC0000"/>
                </a:solidFill>
                <a:latin typeface="Tahoma"/>
              </a:rPr>
              <a:t>to </a:t>
            </a:r>
            <a:r>
              <a:rPr lang="en-US" sz="2774" spc="-131">
                <a:solidFill>
                  <a:srgbClr val="CC0000"/>
                </a:solidFill>
                <a:latin typeface="Tahoma"/>
              </a:rPr>
              <a:t>a</a:t>
            </a:r>
            <a:r>
              <a:rPr lang="en-US" sz="2774" spc="143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63">
                <a:solidFill>
                  <a:srgbClr val="CC0000"/>
                </a:solidFill>
                <a:latin typeface="Tahoma"/>
              </a:rPr>
              <a:t>Program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CustomShape 8"/>
          <p:cNvSpPr/>
          <p:nvPr/>
        </p:nvSpPr>
        <p:spPr>
          <a:xfrm>
            <a:off x="929299" y="1107450"/>
            <a:ext cx="10328526" cy="25018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9199" rIns="0" bIns="0">
            <a:spAutoFit/>
          </a:bodyPr>
          <a:lstStyle/>
          <a:p>
            <a:pPr marL="24969">
              <a:spcBef>
                <a:spcPts val="545"/>
              </a:spcBef>
            </a:pPr>
            <a:r>
              <a:rPr lang="en-US" sz="2180" spc="-63" dirty="0">
                <a:solidFill>
                  <a:srgbClr val="000000"/>
                </a:solidFill>
                <a:latin typeface="Tahoma"/>
              </a:rPr>
              <a:t>Program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is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just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part of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process</a:t>
            </a:r>
            <a:r>
              <a:rPr lang="en-US" sz="2180" spc="-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state</a:t>
            </a:r>
          </a:p>
          <a:p>
            <a:pPr marL="24969">
              <a:spcBef>
                <a:spcPts val="545"/>
              </a:spcBef>
            </a:pPr>
            <a:endParaRPr lang="en-US" sz="2180" spc="-2" dirty="0">
              <a:latin typeface="Arial"/>
            </a:endParaRPr>
          </a:p>
          <a:p>
            <a:pPr marL="24969">
              <a:spcBef>
                <a:spcPts val="349"/>
              </a:spcBef>
            </a:pPr>
            <a:r>
              <a:rPr lang="en-US" sz="2180" spc="-91" dirty="0">
                <a:solidFill>
                  <a:srgbClr val="000000"/>
                </a:solidFill>
                <a:latin typeface="Tahoma"/>
              </a:rPr>
              <a:t>Example: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many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users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can run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the </a:t>
            </a:r>
            <a:r>
              <a:rPr lang="en-US" sz="2180" spc="-143" dirty="0">
                <a:solidFill>
                  <a:srgbClr val="000000"/>
                </a:solidFill>
                <a:latin typeface="Tahoma"/>
              </a:rPr>
              <a:t>same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program</a:t>
            </a:r>
          </a:p>
          <a:p>
            <a:pPr marL="24969">
              <a:spcBef>
                <a:spcPts val="349"/>
              </a:spcBef>
            </a:pPr>
            <a:endParaRPr lang="en-US" sz="2180" spc="-2" dirty="0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-69" dirty="0">
                <a:solidFill>
                  <a:srgbClr val="000000"/>
                </a:solidFill>
                <a:latin typeface="Tahoma"/>
              </a:rPr>
              <a:t>Even though the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program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has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a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single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set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of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variable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names,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the </a:t>
            </a:r>
            <a:r>
              <a:rPr lang="en-US" sz="1982" spc="-131" dirty="0">
                <a:solidFill>
                  <a:srgbClr val="000000"/>
                </a:solidFill>
                <a:latin typeface="Tahoma"/>
              </a:rPr>
              <a:t>same 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variable</a:t>
            </a:r>
            <a:r>
              <a:rPr lang="en-US" sz="1982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42" dirty="0">
                <a:solidFill>
                  <a:srgbClr val="000000"/>
                </a:solidFill>
                <a:latin typeface="Tahoma"/>
              </a:rPr>
              <a:t>in</a:t>
            </a:r>
            <a:r>
              <a:rPr lang="en-US" sz="1982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different</a:t>
            </a:r>
            <a:r>
              <a:rPr lang="en-US" sz="1982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instances</a:t>
            </a:r>
            <a:r>
              <a:rPr lang="en-US" sz="1982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may</a:t>
            </a:r>
            <a:r>
              <a:rPr lang="en-US" sz="1982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have</a:t>
            </a:r>
            <a:r>
              <a:rPr lang="en-US" sz="1982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different</a:t>
            </a:r>
            <a:r>
              <a:rPr lang="en-US" sz="1982" spc="3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values</a:t>
            </a:r>
            <a:endParaRPr lang="en-US" sz="1982" spc="-2" dirty="0">
              <a:latin typeface="Arial"/>
            </a:endParaRPr>
          </a:p>
          <a:p>
            <a:pPr marL="573583">
              <a:lnSpc>
                <a:spcPts val="2376"/>
              </a:lnSpc>
              <a:spcBef>
                <a:spcPts val="61"/>
              </a:spcBef>
            </a:pPr>
            <a:r>
              <a:rPr lang="en-US" sz="1982" spc="-30" dirty="0">
                <a:solidFill>
                  <a:srgbClr val="000000"/>
                </a:solidFill>
                <a:latin typeface="Tahoma"/>
              </a:rPr>
              <a:t>The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different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processes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running the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program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have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different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address  spaces</a:t>
            </a:r>
            <a:endParaRPr lang="en-US" sz="1982" spc="-2" dirty="0">
              <a:latin typeface="Arial"/>
            </a:endParaRPr>
          </a:p>
        </p:txBody>
      </p:sp>
      <p:sp>
        <p:nvSpPr>
          <p:cNvPr id="508" name="TextShape 12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  <p:sp>
        <p:nvSpPr>
          <p:cNvPr id="17" name="TextShape 5">
            <a:extLst>
              <a:ext uri="{FF2B5EF4-FFF2-40B4-BE49-F238E27FC236}">
                <a16:creationId xmlns:a16="http://schemas.microsoft.com/office/drawing/2014/main" id="{1D837716-F234-4D7A-ABF4-328E54F78EDC}"/>
              </a:ext>
            </a:extLst>
          </p:cNvPr>
          <p:cNvSpPr txBox="1"/>
          <p:nvPr/>
        </p:nvSpPr>
        <p:spPr>
          <a:xfrm>
            <a:off x="1528194" y="3855331"/>
            <a:ext cx="5242736" cy="1169967"/>
          </a:xfrm>
          <a:prstGeom prst="rect">
            <a:avLst/>
          </a:prstGeom>
          <a:noFill/>
          <a:ln>
            <a:noFill/>
          </a:ln>
        </p:spPr>
        <p:txBody>
          <a:bodyPr lIns="0" tIns="24969" rIns="0" bIns="0">
            <a:noAutofit/>
          </a:bodyPr>
          <a:lstStyle/>
          <a:p>
            <a:pPr marL="24969">
              <a:lnSpc>
                <a:spcPct val="125000"/>
              </a:lnSpc>
              <a:spcBef>
                <a:spcPts val="196"/>
              </a:spcBef>
            </a:pPr>
            <a:r>
              <a:rPr lang="en-US" sz="2180" spc="125" dirty="0">
                <a:solidFill>
                  <a:srgbClr val="000000"/>
                </a:solidFill>
                <a:latin typeface="Tahoma"/>
              </a:rPr>
              <a:t>A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program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can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invoke </a:t>
            </a:r>
            <a:r>
              <a:rPr lang="en-US" sz="2180" spc="-143" dirty="0">
                <a:solidFill>
                  <a:srgbClr val="000000"/>
                </a:solidFill>
                <a:latin typeface="Tahoma"/>
              </a:rPr>
              <a:t>more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than </a:t>
            </a:r>
            <a:r>
              <a:rPr lang="en-US" sz="2180" spc="-143" dirty="0">
                <a:solidFill>
                  <a:srgbClr val="000000"/>
                </a:solidFill>
                <a:latin typeface="Tahoma"/>
              </a:rPr>
              <a:t>one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process 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Example: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Fork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off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processes</a:t>
            </a:r>
            <a:endParaRPr lang="en-US" sz="2180" spc="-2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CustomShape 1"/>
          <p:cNvSpPr/>
          <p:nvPr/>
        </p:nvSpPr>
        <p:spPr>
          <a:xfrm>
            <a:off x="1717244" y="118424"/>
            <a:ext cx="3203141" cy="4614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43" rIns="0" bIns="0">
            <a:sp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63">
                <a:solidFill>
                  <a:srgbClr val="CC0000"/>
                </a:solidFill>
                <a:latin typeface="Tahoma"/>
              </a:rPr>
              <a:t>Program </a:t>
            </a:r>
            <a:r>
              <a:rPr lang="en-US" sz="2774" spc="-119">
                <a:solidFill>
                  <a:srgbClr val="CC0000"/>
                </a:solidFill>
                <a:latin typeface="Tahoma"/>
              </a:rPr>
              <a:t>and</a:t>
            </a:r>
            <a:r>
              <a:rPr lang="en-US" sz="2774" spc="36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69">
                <a:solidFill>
                  <a:srgbClr val="CC0000"/>
                </a:solidFill>
                <a:latin typeface="Tahoma"/>
              </a:rPr>
              <a:t>Process</a:t>
            </a:r>
            <a:endParaRPr lang="en-US" sz="2774" spc="-2">
              <a:latin typeface="Arial"/>
            </a:endParaRPr>
          </a:p>
        </p:txBody>
      </p:sp>
      <p:sp>
        <p:nvSpPr>
          <p:cNvPr id="525" name="CustomShape 2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CustomShape 3"/>
          <p:cNvSpPr/>
          <p:nvPr/>
        </p:nvSpPr>
        <p:spPr>
          <a:xfrm>
            <a:off x="2085356" y="2922064"/>
            <a:ext cx="128411" cy="12841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CustomShape 4"/>
          <p:cNvSpPr/>
          <p:nvPr/>
        </p:nvSpPr>
        <p:spPr>
          <a:xfrm>
            <a:off x="2085356" y="3678975"/>
            <a:ext cx="128411" cy="12841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CustomShape 5"/>
          <p:cNvSpPr/>
          <p:nvPr/>
        </p:nvSpPr>
        <p:spPr>
          <a:xfrm>
            <a:off x="2326483" y="2756556"/>
            <a:ext cx="8082760" cy="15261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554" rIns="0" bIns="0">
            <a:spAutoFit/>
          </a:bodyPr>
          <a:lstStyle/>
          <a:p>
            <a:pPr marL="24969">
              <a:lnSpc>
                <a:spcPct val="102000"/>
              </a:lnSpc>
              <a:spcBef>
                <a:spcPts val="107"/>
              </a:spcBef>
            </a:pPr>
            <a:r>
              <a:rPr lang="en-US" sz="2180" spc="-91" dirty="0">
                <a:solidFill>
                  <a:srgbClr val="000000"/>
                </a:solidFill>
                <a:latin typeface="Tahoma"/>
              </a:rPr>
              <a:t>Processes </a:t>
            </a:r>
            <a:r>
              <a:rPr lang="en-US" sz="2180" spc="-143" dirty="0">
                <a:solidFill>
                  <a:srgbClr val="000000"/>
                </a:solidFill>
                <a:latin typeface="Tahoma"/>
              </a:rPr>
              <a:t>are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programmed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with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 </a:t>
            </a:r>
            <a:r>
              <a:rPr lang="en-US" sz="2180" spc="-42" dirty="0">
                <a:solidFill>
                  <a:srgbClr val="000000"/>
                </a:solidFill>
                <a:latin typeface="Tahoma"/>
              </a:rPr>
              <a:t>built-in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notion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of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timing, </a:t>
            </a:r>
          </a:p>
          <a:p>
            <a:pPr marL="24969">
              <a:lnSpc>
                <a:spcPct val="102000"/>
              </a:lnSpc>
              <a:spcBef>
                <a:spcPts val="107"/>
              </a:spcBef>
            </a:pPr>
            <a:r>
              <a:rPr lang="en-US" sz="2180" spc="-109" dirty="0">
                <a:solidFill>
                  <a:srgbClr val="000000"/>
                </a:solidFill>
                <a:latin typeface="Tahoma"/>
              </a:rPr>
              <a:t>e.g.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they  </a:t>
            </a:r>
            <a:r>
              <a:rPr lang="en-US" sz="2180" spc="-143" dirty="0">
                <a:solidFill>
                  <a:srgbClr val="000000"/>
                </a:solidFill>
                <a:latin typeface="Tahoma"/>
              </a:rPr>
              <a:t>share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resources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with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other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processes</a:t>
            </a:r>
            <a:endParaRPr lang="en-US" sz="2180" spc="-2" dirty="0">
              <a:latin typeface="Arial"/>
            </a:endParaRPr>
          </a:p>
          <a:p>
            <a:pPr marL="24969">
              <a:lnSpc>
                <a:spcPct val="102000"/>
              </a:lnSpc>
              <a:spcBef>
                <a:spcPts val="595"/>
              </a:spcBef>
            </a:pPr>
            <a:r>
              <a:rPr lang="en-US" sz="2180" spc="-91" dirty="0">
                <a:solidFill>
                  <a:srgbClr val="000000"/>
                </a:solidFill>
                <a:latin typeface="Tahoma"/>
              </a:rPr>
              <a:t>Processes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contain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state,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generally,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not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visible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the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program, </a:t>
            </a:r>
          </a:p>
          <a:p>
            <a:pPr marL="24969">
              <a:lnSpc>
                <a:spcPct val="102000"/>
              </a:lnSpc>
              <a:spcBef>
                <a:spcPts val="595"/>
              </a:spcBef>
            </a:pPr>
            <a:r>
              <a:rPr lang="en-US" sz="2180" spc="-109" dirty="0">
                <a:solidFill>
                  <a:srgbClr val="000000"/>
                </a:solidFill>
                <a:latin typeface="Tahoma"/>
              </a:rPr>
              <a:t>e.g.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SP,  </a:t>
            </a:r>
            <a:r>
              <a:rPr lang="en-US" sz="2180" spc="57" dirty="0">
                <a:solidFill>
                  <a:srgbClr val="000000"/>
                </a:solidFill>
                <a:latin typeface="Tahoma"/>
              </a:rPr>
              <a:t>PC,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and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other</a:t>
            </a:r>
            <a:r>
              <a:rPr lang="en-US" sz="2180" spc="137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resources</a:t>
            </a:r>
            <a:endParaRPr lang="en-US" sz="2180" spc="-2" dirty="0">
              <a:latin typeface="Arial"/>
            </a:endParaRPr>
          </a:p>
        </p:txBody>
      </p:sp>
      <p:sp>
        <p:nvSpPr>
          <p:cNvPr id="532" name="TextShape 9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CustomShape 2"/>
          <p:cNvSpPr/>
          <p:nvPr/>
        </p:nvSpPr>
        <p:spPr>
          <a:xfrm>
            <a:off x="1717244" y="118424"/>
            <a:ext cx="3701091" cy="4614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43" rIns="0" bIns="0">
            <a:sp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103">
                <a:solidFill>
                  <a:srgbClr val="CC0000"/>
                </a:solidFill>
                <a:latin typeface="Tahoma"/>
              </a:rPr>
              <a:t>Processes Address</a:t>
            </a:r>
            <a:r>
              <a:rPr lang="en-US" sz="2774" spc="115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109">
                <a:solidFill>
                  <a:srgbClr val="CC0000"/>
                </a:solidFill>
                <a:latin typeface="Tahoma"/>
              </a:rPr>
              <a:t>Space</a:t>
            </a:r>
            <a:endParaRPr lang="en-US" sz="2774" spc="-2">
              <a:latin typeface="Arial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TextShape 8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  <p:sp>
        <p:nvSpPr>
          <p:cNvPr id="13" name="CustomShape 5">
            <a:extLst>
              <a:ext uri="{FF2B5EF4-FFF2-40B4-BE49-F238E27FC236}">
                <a16:creationId xmlns:a16="http://schemas.microsoft.com/office/drawing/2014/main" id="{E54CCF6B-2ECF-4616-9F55-8A87917B2C89}"/>
              </a:ext>
            </a:extLst>
          </p:cNvPr>
          <p:cNvSpPr/>
          <p:nvPr/>
        </p:nvSpPr>
        <p:spPr>
          <a:xfrm>
            <a:off x="814214" y="5280783"/>
            <a:ext cx="6237921" cy="8215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969" rIns="0" bIns="0">
            <a:spAutoFit/>
          </a:bodyPr>
          <a:lstStyle/>
          <a:p>
            <a:pPr marL="24969">
              <a:lnSpc>
                <a:spcPct val="125000"/>
              </a:lnSpc>
              <a:spcBef>
                <a:spcPts val="196"/>
              </a:spcBef>
            </a:pPr>
            <a:r>
              <a:rPr lang="en-US" sz="2180" spc="-63" dirty="0">
                <a:solidFill>
                  <a:srgbClr val="000000"/>
                </a:solidFill>
                <a:latin typeface="Tahoma"/>
              </a:rPr>
              <a:t>Operating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Systems </a:t>
            </a:r>
            <a:r>
              <a:rPr lang="en-US" sz="2180" spc="-149" dirty="0">
                <a:solidFill>
                  <a:srgbClr val="000000"/>
                </a:solidFill>
                <a:latin typeface="Tahoma"/>
              </a:rPr>
              <a:t>need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 </a:t>
            </a:r>
            <a:r>
              <a:rPr lang="en-US" sz="2180" spc="-159" dirty="0">
                <a:solidFill>
                  <a:srgbClr val="000000"/>
                </a:solidFill>
                <a:latin typeface="Tahoma"/>
              </a:rPr>
              <a:t>way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create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processes 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Operating 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Systems </a:t>
            </a:r>
            <a:r>
              <a:rPr lang="en-US" sz="2180" spc="-149" dirty="0">
                <a:solidFill>
                  <a:srgbClr val="000000"/>
                </a:solidFill>
                <a:latin typeface="Tahoma"/>
              </a:rPr>
              <a:t>need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 </a:t>
            </a:r>
            <a:r>
              <a:rPr lang="en-US" sz="2180" spc="-159" dirty="0">
                <a:solidFill>
                  <a:srgbClr val="000000"/>
                </a:solidFill>
                <a:latin typeface="Tahoma"/>
              </a:rPr>
              <a:t>way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2180" spc="-81" dirty="0">
                <a:solidFill>
                  <a:srgbClr val="000000"/>
                </a:solidFill>
                <a:latin typeface="Tahoma"/>
              </a:rPr>
              <a:t>terminate</a:t>
            </a:r>
            <a:r>
              <a:rPr lang="en-US" sz="2180" spc="-103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31" dirty="0">
                <a:solidFill>
                  <a:srgbClr val="000000"/>
                </a:solidFill>
                <a:latin typeface="Tahoma"/>
              </a:rPr>
              <a:t>processes</a:t>
            </a:r>
            <a:endParaRPr lang="en-US" sz="2180" spc="-2" dirty="0">
              <a:latin typeface="Arial"/>
            </a:endParaRPr>
          </a:p>
        </p:txBody>
      </p:sp>
      <p:sp>
        <p:nvSpPr>
          <p:cNvPr id="14" name="TextShape 1">
            <a:extLst>
              <a:ext uri="{FF2B5EF4-FFF2-40B4-BE49-F238E27FC236}">
                <a16:creationId xmlns:a16="http://schemas.microsoft.com/office/drawing/2014/main" id="{0F357CE3-D46E-4490-B231-95EB10F708DA}"/>
              </a:ext>
            </a:extLst>
          </p:cNvPr>
          <p:cNvSpPr txBox="1"/>
          <p:nvPr/>
        </p:nvSpPr>
        <p:spPr>
          <a:xfrm>
            <a:off x="751308" y="4666718"/>
            <a:ext cx="2816481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69" dirty="0">
                <a:solidFill>
                  <a:srgbClr val="CC0000"/>
                </a:solidFill>
                <a:latin typeface="Tahoma"/>
              </a:rPr>
              <a:t>Creating </a:t>
            </a:r>
            <a:r>
              <a:rPr lang="en-US" sz="2774" spc="-103" dirty="0">
                <a:solidFill>
                  <a:srgbClr val="CC0000"/>
                </a:solidFill>
                <a:latin typeface="Tahoma"/>
              </a:rPr>
              <a:t>Processes</a:t>
            </a:r>
            <a:endParaRPr lang="en-US" sz="2774" spc="-2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55A964-2A02-4018-B1C6-C0EC2285C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340" y="1171123"/>
            <a:ext cx="501015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TextShape 2"/>
          <p:cNvSpPr txBox="1"/>
          <p:nvPr/>
        </p:nvSpPr>
        <p:spPr>
          <a:xfrm>
            <a:off x="1717244" y="118424"/>
            <a:ext cx="2816481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69">
                <a:solidFill>
                  <a:srgbClr val="CC0000"/>
                </a:solidFill>
                <a:latin typeface="Tahoma"/>
              </a:rPr>
              <a:t>Creating </a:t>
            </a:r>
            <a:r>
              <a:rPr lang="en-US" sz="2774" spc="-103">
                <a:solidFill>
                  <a:srgbClr val="CC0000"/>
                </a:solidFill>
                <a:latin typeface="Tahoma"/>
              </a:rPr>
              <a:t>Processes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6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CustomShape 4"/>
          <p:cNvSpPr/>
          <p:nvPr/>
        </p:nvSpPr>
        <p:spPr>
          <a:xfrm>
            <a:off x="2085356" y="2295703"/>
            <a:ext cx="128411" cy="12841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CustomShape 5"/>
          <p:cNvSpPr/>
          <p:nvPr/>
        </p:nvSpPr>
        <p:spPr>
          <a:xfrm>
            <a:off x="2085356" y="3012665"/>
            <a:ext cx="128411" cy="12841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CustomShape 6"/>
          <p:cNvSpPr/>
          <p:nvPr/>
        </p:nvSpPr>
        <p:spPr>
          <a:xfrm>
            <a:off x="2659638" y="3388624"/>
            <a:ext cx="103442" cy="10344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0" name="CustomShape 7"/>
          <p:cNvSpPr/>
          <p:nvPr/>
        </p:nvSpPr>
        <p:spPr>
          <a:xfrm>
            <a:off x="2659638" y="3689676"/>
            <a:ext cx="103442" cy="103442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CustomShape 8"/>
          <p:cNvSpPr/>
          <p:nvPr/>
        </p:nvSpPr>
        <p:spPr>
          <a:xfrm>
            <a:off x="2659638" y="3990729"/>
            <a:ext cx="103442" cy="103442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CustomShape 9"/>
          <p:cNvSpPr/>
          <p:nvPr/>
        </p:nvSpPr>
        <p:spPr>
          <a:xfrm>
            <a:off x="2085356" y="4341719"/>
            <a:ext cx="128411" cy="128411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3" name="CustomShape 10"/>
          <p:cNvSpPr/>
          <p:nvPr/>
        </p:nvSpPr>
        <p:spPr>
          <a:xfrm>
            <a:off x="2659638" y="4717678"/>
            <a:ext cx="103442" cy="10344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CustomShape 11"/>
          <p:cNvSpPr/>
          <p:nvPr/>
        </p:nvSpPr>
        <p:spPr>
          <a:xfrm>
            <a:off x="2659638" y="5018730"/>
            <a:ext cx="103442" cy="10344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5" name="CustomShape 12"/>
          <p:cNvSpPr/>
          <p:nvPr/>
        </p:nvSpPr>
        <p:spPr>
          <a:xfrm>
            <a:off x="2326483" y="2130197"/>
            <a:ext cx="7870168" cy="2755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554" rIns="0" bIns="0">
            <a:spAutoFit/>
          </a:bodyPr>
          <a:lstStyle/>
          <a:p>
            <a:pPr marL="24969">
              <a:lnSpc>
                <a:spcPct val="102000"/>
              </a:lnSpc>
              <a:spcBef>
                <a:spcPts val="107"/>
              </a:spcBef>
            </a:pPr>
            <a:r>
              <a:rPr lang="en-US" sz="2180" spc="-63">
                <a:solidFill>
                  <a:srgbClr val="000000"/>
                </a:solidFill>
                <a:latin typeface="Tahoma"/>
              </a:rPr>
              <a:t>Parent </a:t>
            </a:r>
            <a:r>
              <a:rPr lang="en-US" sz="2180" spc="-109">
                <a:solidFill>
                  <a:srgbClr val="000000"/>
                </a:solidFill>
                <a:latin typeface="Tahoma"/>
              </a:rPr>
              <a:t>process </a:t>
            </a:r>
            <a:r>
              <a:rPr lang="en-US" sz="2180" spc="-91">
                <a:solidFill>
                  <a:srgbClr val="000000"/>
                </a:solidFill>
                <a:latin typeface="Tahoma"/>
              </a:rPr>
              <a:t>create </a:t>
            </a:r>
            <a:r>
              <a:rPr lang="en-US" sz="2180" spc="-69">
                <a:solidFill>
                  <a:srgbClr val="000000"/>
                </a:solidFill>
                <a:latin typeface="Tahoma"/>
              </a:rPr>
              <a:t>children </a:t>
            </a:r>
            <a:r>
              <a:rPr lang="en-US" sz="2180" spc="-119">
                <a:solidFill>
                  <a:srgbClr val="000000"/>
                </a:solidFill>
                <a:latin typeface="Tahoma"/>
              </a:rPr>
              <a:t>processes, </a:t>
            </a:r>
            <a:r>
              <a:rPr lang="en-US" sz="2180" spc="-81">
                <a:solidFill>
                  <a:srgbClr val="000000"/>
                </a:solidFill>
                <a:latin typeface="Tahoma"/>
              </a:rPr>
              <a:t>which, </a:t>
            </a:r>
            <a:r>
              <a:rPr lang="en-US" sz="2180" spc="-52">
                <a:solidFill>
                  <a:srgbClr val="000000"/>
                </a:solidFill>
                <a:latin typeface="Tahoma"/>
              </a:rPr>
              <a:t>in turn </a:t>
            </a:r>
            <a:r>
              <a:rPr lang="en-US" sz="2180" spc="-91">
                <a:solidFill>
                  <a:srgbClr val="000000"/>
                </a:solidFill>
                <a:latin typeface="Tahoma"/>
              </a:rPr>
              <a:t>create </a:t>
            </a:r>
            <a:r>
              <a:rPr lang="en-US" sz="2180" spc="-81">
                <a:solidFill>
                  <a:srgbClr val="000000"/>
                </a:solidFill>
                <a:latin typeface="Tahoma"/>
              </a:rPr>
              <a:t>other  </a:t>
            </a:r>
            <a:r>
              <a:rPr lang="en-US" sz="2180" spc="-119">
                <a:solidFill>
                  <a:srgbClr val="000000"/>
                </a:solidFill>
                <a:latin typeface="Tahoma"/>
              </a:rPr>
              <a:t>processes, </a:t>
            </a:r>
            <a:r>
              <a:rPr lang="en-US" sz="2180" spc="-91">
                <a:solidFill>
                  <a:srgbClr val="000000"/>
                </a:solidFill>
                <a:latin typeface="Tahoma"/>
              </a:rPr>
              <a:t>forming </a:t>
            </a:r>
            <a:r>
              <a:rPr lang="en-US" sz="2180" spc="-109">
                <a:solidFill>
                  <a:srgbClr val="000000"/>
                </a:solidFill>
                <a:latin typeface="Tahoma"/>
              </a:rPr>
              <a:t>a </a:t>
            </a:r>
            <a:r>
              <a:rPr lang="en-US" sz="2180" spc="-103">
                <a:solidFill>
                  <a:srgbClr val="000000"/>
                </a:solidFill>
                <a:latin typeface="Tahoma"/>
              </a:rPr>
              <a:t>tree </a:t>
            </a:r>
            <a:r>
              <a:rPr lang="en-US" sz="2180" spc="-69">
                <a:solidFill>
                  <a:srgbClr val="000000"/>
                </a:solidFill>
                <a:latin typeface="Tahoma"/>
              </a:rPr>
              <a:t>of</a:t>
            </a:r>
            <a:r>
              <a:rPr lang="en-US" sz="2180" spc="-24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31">
                <a:solidFill>
                  <a:srgbClr val="000000"/>
                </a:solidFill>
                <a:latin typeface="Tahoma"/>
              </a:rPr>
              <a:t>processes</a:t>
            </a:r>
            <a:endParaRPr lang="en-US" sz="2180" spc="-2">
              <a:latin typeface="Arial"/>
            </a:endParaRPr>
          </a:p>
          <a:p>
            <a:pPr marL="24969">
              <a:spcBef>
                <a:spcPts val="349"/>
              </a:spcBef>
            </a:pPr>
            <a:r>
              <a:rPr lang="en-US" sz="2180" spc="-103">
                <a:solidFill>
                  <a:srgbClr val="000000"/>
                </a:solidFill>
                <a:latin typeface="Tahoma"/>
              </a:rPr>
              <a:t>Resource</a:t>
            </a:r>
            <a:r>
              <a:rPr lang="en-US" sz="2180" spc="24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3">
                <a:solidFill>
                  <a:srgbClr val="000000"/>
                </a:solidFill>
                <a:latin typeface="Tahoma"/>
              </a:rPr>
              <a:t>sharing</a:t>
            </a:r>
            <a:endParaRPr lang="en-US" sz="2180" spc="-2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-52">
                <a:solidFill>
                  <a:srgbClr val="000000"/>
                </a:solidFill>
                <a:latin typeface="Tahoma"/>
              </a:rPr>
              <a:t>Parent </a:t>
            </a:r>
            <a:r>
              <a:rPr lang="en-US" sz="1982" spc="-91">
                <a:solidFill>
                  <a:srgbClr val="000000"/>
                </a:solidFill>
                <a:latin typeface="Tahoma"/>
              </a:rPr>
              <a:t>and </a:t>
            </a:r>
            <a:r>
              <a:rPr lang="en-US" sz="1982" spc="-63">
                <a:solidFill>
                  <a:srgbClr val="000000"/>
                </a:solidFill>
                <a:latin typeface="Tahoma"/>
              </a:rPr>
              <a:t>children </a:t>
            </a:r>
            <a:r>
              <a:rPr lang="en-US" sz="1982" spc="-119">
                <a:solidFill>
                  <a:srgbClr val="000000"/>
                </a:solidFill>
                <a:latin typeface="Tahoma"/>
              </a:rPr>
              <a:t>share </a:t>
            </a:r>
            <a:r>
              <a:rPr lang="en-US" sz="1982" spc="-24">
                <a:solidFill>
                  <a:srgbClr val="000000"/>
                </a:solidFill>
                <a:latin typeface="Tahoma"/>
              </a:rPr>
              <a:t>all </a:t>
            </a:r>
            <a:r>
              <a:rPr lang="en-US" sz="1982" spc="-103">
                <a:solidFill>
                  <a:srgbClr val="000000"/>
                </a:solidFill>
                <a:latin typeface="Tahoma"/>
              </a:rPr>
              <a:t>resources  </a:t>
            </a:r>
            <a:r>
              <a:rPr lang="en-US" sz="1982" spc="-63">
                <a:solidFill>
                  <a:srgbClr val="000000"/>
                </a:solidFill>
                <a:latin typeface="Tahoma"/>
              </a:rPr>
              <a:t>Children </a:t>
            </a:r>
            <a:r>
              <a:rPr lang="en-US" sz="1982" spc="-119">
                <a:solidFill>
                  <a:srgbClr val="000000"/>
                </a:solidFill>
                <a:latin typeface="Tahoma"/>
              </a:rPr>
              <a:t>share </a:t>
            </a:r>
            <a:r>
              <a:rPr lang="en-US" sz="1982" spc="-103">
                <a:solidFill>
                  <a:srgbClr val="000000"/>
                </a:solidFill>
                <a:latin typeface="Tahoma"/>
              </a:rPr>
              <a:t>subset </a:t>
            </a:r>
            <a:r>
              <a:rPr lang="en-US" sz="1982" spc="-63">
                <a:solidFill>
                  <a:srgbClr val="000000"/>
                </a:solidFill>
                <a:latin typeface="Tahoma"/>
              </a:rPr>
              <a:t>of parent’s </a:t>
            </a:r>
            <a:r>
              <a:rPr lang="en-US" sz="1982" spc="-103">
                <a:solidFill>
                  <a:srgbClr val="000000"/>
                </a:solidFill>
                <a:latin typeface="Tahoma"/>
              </a:rPr>
              <a:t>resources  </a:t>
            </a:r>
            <a:r>
              <a:rPr lang="en-US" sz="1982" spc="-52">
                <a:solidFill>
                  <a:srgbClr val="000000"/>
                </a:solidFill>
                <a:latin typeface="Tahoma"/>
              </a:rPr>
              <a:t>Parent </a:t>
            </a:r>
            <a:r>
              <a:rPr lang="en-US" sz="1982" spc="-91">
                <a:solidFill>
                  <a:srgbClr val="000000"/>
                </a:solidFill>
                <a:latin typeface="Tahoma"/>
              </a:rPr>
              <a:t>and </a:t>
            </a:r>
            <a:r>
              <a:rPr lang="en-US" sz="1982" spc="-42">
                <a:solidFill>
                  <a:srgbClr val="000000"/>
                </a:solidFill>
                <a:latin typeface="Tahoma"/>
              </a:rPr>
              <a:t>child </a:t>
            </a:r>
            <a:r>
              <a:rPr lang="en-US" sz="1982" spc="-119">
                <a:solidFill>
                  <a:srgbClr val="000000"/>
                </a:solidFill>
                <a:latin typeface="Tahoma"/>
              </a:rPr>
              <a:t>share </a:t>
            </a:r>
            <a:r>
              <a:rPr lang="en-US" sz="1982" spc="-91">
                <a:solidFill>
                  <a:srgbClr val="000000"/>
                </a:solidFill>
                <a:latin typeface="Tahoma"/>
              </a:rPr>
              <a:t>no</a:t>
            </a:r>
            <a:r>
              <a:rPr lang="en-US" sz="1982" spc="-69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103">
                <a:solidFill>
                  <a:srgbClr val="000000"/>
                </a:solidFill>
                <a:latin typeface="Tahoma"/>
              </a:rPr>
              <a:t>resources</a:t>
            </a:r>
            <a:endParaRPr lang="en-US" sz="1982" spc="-2">
              <a:latin typeface="Arial"/>
            </a:endParaRPr>
          </a:p>
          <a:p>
            <a:pPr marL="24969">
              <a:spcBef>
                <a:spcPts val="365"/>
              </a:spcBef>
            </a:pPr>
            <a:r>
              <a:rPr lang="en-US" sz="2180" spc="-63">
                <a:solidFill>
                  <a:srgbClr val="000000"/>
                </a:solidFill>
                <a:latin typeface="Tahoma"/>
              </a:rPr>
              <a:t>Execution</a:t>
            </a:r>
            <a:endParaRPr lang="en-US" sz="2180" spc="-2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-52">
                <a:solidFill>
                  <a:srgbClr val="000000"/>
                </a:solidFill>
                <a:latin typeface="Tahoma"/>
              </a:rPr>
              <a:t>Parent </a:t>
            </a:r>
            <a:r>
              <a:rPr lang="en-US" sz="1982" spc="-91">
                <a:solidFill>
                  <a:srgbClr val="000000"/>
                </a:solidFill>
                <a:latin typeface="Tahoma"/>
              </a:rPr>
              <a:t>and </a:t>
            </a:r>
            <a:r>
              <a:rPr lang="en-US" sz="1982" spc="-63">
                <a:solidFill>
                  <a:srgbClr val="000000"/>
                </a:solidFill>
                <a:latin typeface="Tahoma"/>
              </a:rPr>
              <a:t>children </a:t>
            </a:r>
            <a:r>
              <a:rPr lang="en-US" sz="1982" spc="-103">
                <a:solidFill>
                  <a:srgbClr val="000000"/>
                </a:solidFill>
                <a:latin typeface="Tahoma"/>
              </a:rPr>
              <a:t>execute </a:t>
            </a:r>
            <a:r>
              <a:rPr lang="en-US" sz="1982" spc="-63">
                <a:solidFill>
                  <a:srgbClr val="000000"/>
                </a:solidFill>
                <a:latin typeface="Tahoma"/>
              </a:rPr>
              <a:t>concurrently  Paraent </a:t>
            </a:r>
            <a:r>
              <a:rPr lang="en-US" sz="1982" spc="-69">
                <a:solidFill>
                  <a:srgbClr val="000000"/>
                </a:solidFill>
                <a:latin typeface="Tahoma"/>
              </a:rPr>
              <a:t>waits </a:t>
            </a:r>
            <a:r>
              <a:rPr lang="en-US" sz="1982" spc="-24">
                <a:solidFill>
                  <a:srgbClr val="000000"/>
                </a:solidFill>
                <a:latin typeface="Tahoma"/>
              </a:rPr>
              <a:t>until </a:t>
            </a:r>
            <a:r>
              <a:rPr lang="en-US" sz="1982" spc="-63">
                <a:solidFill>
                  <a:srgbClr val="000000"/>
                </a:solidFill>
                <a:latin typeface="Tahoma"/>
              </a:rPr>
              <a:t>children</a:t>
            </a:r>
            <a:r>
              <a:rPr lang="en-US" sz="1982" spc="22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63">
                <a:solidFill>
                  <a:srgbClr val="000000"/>
                </a:solidFill>
                <a:latin typeface="Tahoma"/>
              </a:rPr>
              <a:t>terminate</a:t>
            </a:r>
            <a:endParaRPr lang="en-US" sz="1982" spc="-2">
              <a:latin typeface="Arial"/>
            </a:endParaRPr>
          </a:p>
        </p:txBody>
      </p:sp>
      <p:sp>
        <p:nvSpPr>
          <p:cNvPr id="589" name="TextShape 16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1528194" y="0"/>
            <a:ext cx="9131450" cy="694133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TextShape 2"/>
          <p:cNvSpPr txBox="1"/>
          <p:nvPr/>
        </p:nvSpPr>
        <p:spPr>
          <a:xfrm>
            <a:off x="1717244" y="118424"/>
            <a:ext cx="2816481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69">
                <a:solidFill>
                  <a:srgbClr val="CC0000"/>
                </a:solidFill>
                <a:latin typeface="Tahoma"/>
              </a:rPr>
              <a:t>Creating </a:t>
            </a:r>
            <a:r>
              <a:rPr lang="en-US" sz="2774" spc="-103">
                <a:solidFill>
                  <a:srgbClr val="CC0000"/>
                </a:solidFill>
                <a:latin typeface="Tahoma"/>
              </a:rPr>
              <a:t>Processes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5" name="CustomShape 3"/>
          <p:cNvSpPr/>
          <p:nvPr/>
        </p:nvSpPr>
        <p:spPr>
          <a:xfrm>
            <a:off x="9287073" y="72766"/>
            <a:ext cx="1249154" cy="5700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4"/>
          <p:cNvSpPr/>
          <p:nvPr/>
        </p:nvSpPr>
        <p:spPr>
          <a:xfrm>
            <a:off x="2085356" y="2538971"/>
            <a:ext cx="128411" cy="12841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CustomShape 5"/>
          <p:cNvSpPr/>
          <p:nvPr/>
        </p:nvSpPr>
        <p:spPr>
          <a:xfrm>
            <a:off x="2659638" y="2914930"/>
            <a:ext cx="103442" cy="10344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8" name="CustomShape 6"/>
          <p:cNvSpPr/>
          <p:nvPr/>
        </p:nvSpPr>
        <p:spPr>
          <a:xfrm>
            <a:off x="2659638" y="3215982"/>
            <a:ext cx="103442" cy="10344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CustomShape 7"/>
          <p:cNvSpPr/>
          <p:nvPr/>
        </p:nvSpPr>
        <p:spPr>
          <a:xfrm>
            <a:off x="2085356" y="3566972"/>
            <a:ext cx="128411" cy="12841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0" name="CustomShape 8"/>
          <p:cNvSpPr/>
          <p:nvPr/>
        </p:nvSpPr>
        <p:spPr>
          <a:xfrm>
            <a:off x="2659638" y="3942931"/>
            <a:ext cx="103442" cy="10344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1" name="CustomShape 9"/>
          <p:cNvSpPr/>
          <p:nvPr/>
        </p:nvSpPr>
        <p:spPr>
          <a:xfrm>
            <a:off x="2659638" y="4243984"/>
            <a:ext cx="103442" cy="10344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2" name="TextShape 10"/>
          <p:cNvSpPr txBox="1"/>
          <p:nvPr/>
        </p:nvSpPr>
        <p:spPr>
          <a:xfrm>
            <a:off x="1780736" y="2323526"/>
            <a:ext cx="8630647" cy="3870165"/>
          </a:xfrm>
          <a:prstGeom prst="rect">
            <a:avLst/>
          </a:prstGeom>
          <a:noFill/>
          <a:ln>
            <a:noFill/>
          </a:ln>
        </p:spPr>
        <p:txBody>
          <a:bodyPr lIns="0" tIns="72053" rIns="0" bIns="0">
            <a:noAutofit/>
          </a:bodyPr>
          <a:lstStyle/>
          <a:p>
            <a:pPr marL="571443">
              <a:spcBef>
                <a:spcPts val="567"/>
              </a:spcBef>
            </a:pPr>
            <a:r>
              <a:rPr lang="en-US" sz="2180" spc="-91">
                <a:solidFill>
                  <a:srgbClr val="000000"/>
                </a:solidFill>
                <a:latin typeface="Tahoma"/>
              </a:rPr>
              <a:t>Address</a:t>
            </a:r>
            <a:r>
              <a:rPr lang="en-US" sz="2180" spc="24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19">
                <a:solidFill>
                  <a:srgbClr val="000000"/>
                </a:solidFill>
                <a:latin typeface="Tahoma"/>
              </a:rPr>
              <a:t>space</a:t>
            </a:r>
            <a:endParaRPr lang="en-US" sz="2180" spc="-2">
              <a:solidFill>
                <a:srgbClr val="000000"/>
              </a:solidFill>
              <a:latin typeface="Calibri"/>
            </a:endParaRPr>
          </a:p>
          <a:p>
            <a:pPr marL="1120057">
              <a:lnSpc>
                <a:spcPts val="2376"/>
              </a:lnSpc>
              <a:spcBef>
                <a:spcPts val="349"/>
              </a:spcBef>
            </a:pPr>
            <a:r>
              <a:rPr lang="en-US" sz="1982" spc="-24">
                <a:solidFill>
                  <a:srgbClr val="000000"/>
                </a:solidFill>
                <a:latin typeface="Tahoma"/>
              </a:rPr>
              <a:t>Child </a:t>
            </a:r>
            <a:r>
              <a:rPr lang="en-US" sz="1982" spc="-63">
                <a:solidFill>
                  <a:srgbClr val="000000"/>
                </a:solidFill>
                <a:latin typeface="Tahoma"/>
              </a:rPr>
              <a:t>duplicate of</a:t>
            </a:r>
            <a:r>
              <a:rPr lang="en-US" sz="1982" spc="176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81">
                <a:solidFill>
                  <a:srgbClr val="000000"/>
                </a:solidFill>
                <a:latin typeface="Tahoma"/>
              </a:rPr>
              <a:t>parent</a:t>
            </a:r>
            <a:endParaRPr lang="en-US" sz="1982" spc="-2">
              <a:solidFill>
                <a:srgbClr val="000000"/>
              </a:solidFill>
              <a:latin typeface="Calibri"/>
            </a:endParaRPr>
          </a:p>
          <a:p>
            <a:pPr marL="1120057">
              <a:lnSpc>
                <a:spcPts val="2376"/>
              </a:lnSpc>
            </a:pPr>
            <a:r>
              <a:rPr lang="en-US" sz="1982" spc="-24">
                <a:solidFill>
                  <a:srgbClr val="000000"/>
                </a:solidFill>
                <a:latin typeface="Tahoma"/>
              </a:rPr>
              <a:t>Child </a:t>
            </a:r>
            <a:r>
              <a:rPr lang="en-US" sz="1982" spc="-109">
                <a:solidFill>
                  <a:srgbClr val="000000"/>
                </a:solidFill>
                <a:latin typeface="Tahoma"/>
              </a:rPr>
              <a:t>has </a:t>
            </a:r>
            <a:r>
              <a:rPr lang="en-US" sz="1982" spc="-103">
                <a:solidFill>
                  <a:srgbClr val="000000"/>
                </a:solidFill>
                <a:latin typeface="Tahoma"/>
              </a:rPr>
              <a:t>a </a:t>
            </a:r>
            <a:r>
              <a:rPr lang="en-US" sz="1982" spc="-91">
                <a:solidFill>
                  <a:srgbClr val="000000"/>
                </a:solidFill>
                <a:latin typeface="Tahoma"/>
              </a:rPr>
              <a:t>program loaded </a:t>
            </a:r>
            <a:r>
              <a:rPr lang="en-US" sz="1982" spc="-30">
                <a:solidFill>
                  <a:srgbClr val="000000"/>
                </a:solidFill>
                <a:latin typeface="Tahoma"/>
              </a:rPr>
              <a:t>into</a:t>
            </a:r>
            <a:r>
              <a:rPr lang="en-US" sz="1982" spc="18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24">
                <a:solidFill>
                  <a:srgbClr val="000000"/>
                </a:solidFill>
                <a:latin typeface="Tahoma"/>
              </a:rPr>
              <a:t>it</a:t>
            </a:r>
            <a:endParaRPr lang="en-US" sz="1982" spc="-2">
              <a:solidFill>
                <a:srgbClr val="000000"/>
              </a:solidFill>
              <a:latin typeface="Calibri"/>
            </a:endParaRPr>
          </a:p>
          <a:p>
            <a:pPr marL="571443">
              <a:spcBef>
                <a:spcPts val="388"/>
              </a:spcBef>
            </a:pPr>
            <a:r>
              <a:rPr lang="en-US" sz="2180" spc="-30">
                <a:solidFill>
                  <a:srgbClr val="000000"/>
                </a:solidFill>
                <a:latin typeface="Tahoma"/>
              </a:rPr>
              <a:t>Unix</a:t>
            </a:r>
            <a:r>
              <a:rPr lang="en-US" sz="2180" spc="24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19">
                <a:solidFill>
                  <a:srgbClr val="000000"/>
                </a:solidFill>
                <a:latin typeface="Tahoma"/>
              </a:rPr>
              <a:t>examples</a:t>
            </a:r>
            <a:endParaRPr lang="en-US" sz="2180" spc="-2">
              <a:solidFill>
                <a:srgbClr val="000000"/>
              </a:solidFill>
              <a:latin typeface="Calibri"/>
            </a:endParaRPr>
          </a:p>
          <a:p>
            <a:pPr marL="1120057">
              <a:lnSpc>
                <a:spcPts val="2376"/>
              </a:lnSpc>
              <a:spcBef>
                <a:spcPts val="349"/>
              </a:spcBef>
            </a:pPr>
            <a:r>
              <a:rPr lang="en-US" sz="1982" spc="-69">
                <a:solidFill>
                  <a:srgbClr val="BC1919"/>
                </a:solidFill>
                <a:latin typeface="Tahoma"/>
              </a:rPr>
              <a:t>fork </a:t>
            </a:r>
            <a:r>
              <a:rPr lang="en-US" sz="1982" spc="-103">
                <a:solidFill>
                  <a:srgbClr val="000000"/>
                </a:solidFill>
                <a:latin typeface="Tahoma"/>
              </a:rPr>
              <a:t>system </a:t>
            </a:r>
            <a:r>
              <a:rPr lang="en-US" sz="1982" spc="-30">
                <a:solidFill>
                  <a:srgbClr val="000000"/>
                </a:solidFill>
                <a:latin typeface="Tahoma"/>
              </a:rPr>
              <a:t>call </a:t>
            </a:r>
            <a:r>
              <a:rPr lang="en-US" sz="1982" spc="-91">
                <a:solidFill>
                  <a:srgbClr val="000000"/>
                </a:solidFill>
                <a:latin typeface="Tahoma"/>
              </a:rPr>
              <a:t>creates </a:t>
            </a:r>
            <a:r>
              <a:rPr lang="en-US" sz="1982" spc="-131">
                <a:solidFill>
                  <a:srgbClr val="000000"/>
                </a:solidFill>
                <a:latin typeface="Tahoma"/>
              </a:rPr>
              <a:t>new</a:t>
            </a:r>
            <a:r>
              <a:rPr lang="en-US" sz="1982" spc="-3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103">
                <a:solidFill>
                  <a:srgbClr val="000000"/>
                </a:solidFill>
                <a:latin typeface="Tahoma"/>
              </a:rPr>
              <a:t>process</a:t>
            </a:r>
            <a:endParaRPr lang="en-US" sz="1982" spc="-2">
              <a:solidFill>
                <a:srgbClr val="000000"/>
              </a:solidFill>
              <a:latin typeface="Calibri"/>
            </a:endParaRPr>
          </a:p>
          <a:p>
            <a:pPr marL="1120057">
              <a:lnSpc>
                <a:spcPts val="2376"/>
              </a:lnSpc>
              <a:spcBef>
                <a:spcPts val="79"/>
              </a:spcBef>
            </a:pPr>
            <a:r>
              <a:rPr lang="en-US" sz="1982" spc="-119">
                <a:solidFill>
                  <a:srgbClr val="BC1919"/>
                </a:solidFill>
                <a:latin typeface="Tahoma"/>
              </a:rPr>
              <a:t>exec </a:t>
            </a:r>
            <a:r>
              <a:rPr lang="en-US" sz="1982" spc="-103">
                <a:solidFill>
                  <a:srgbClr val="000000"/>
                </a:solidFill>
                <a:latin typeface="Tahoma"/>
              </a:rPr>
              <a:t>system </a:t>
            </a:r>
            <a:r>
              <a:rPr lang="en-US" sz="1982" spc="-30">
                <a:solidFill>
                  <a:srgbClr val="000000"/>
                </a:solidFill>
                <a:latin typeface="Tahoma"/>
              </a:rPr>
              <a:t>call </a:t>
            </a:r>
            <a:r>
              <a:rPr lang="en-US" sz="1982" spc="-119">
                <a:solidFill>
                  <a:srgbClr val="000000"/>
                </a:solidFill>
                <a:latin typeface="Tahoma"/>
              </a:rPr>
              <a:t>used </a:t>
            </a:r>
            <a:r>
              <a:rPr lang="en-US" sz="1982" spc="-63">
                <a:solidFill>
                  <a:srgbClr val="000000"/>
                </a:solidFill>
                <a:latin typeface="Tahoma"/>
              </a:rPr>
              <a:t>after </a:t>
            </a:r>
            <a:r>
              <a:rPr lang="en-US" sz="1982" spc="-103">
                <a:solidFill>
                  <a:srgbClr val="000000"/>
                </a:solidFill>
                <a:latin typeface="Tahoma"/>
              </a:rPr>
              <a:t>a </a:t>
            </a:r>
            <a:r>
              <a:rPr lang="en-US" sz="1982" spc="-69">
                <a:solidFill>
                  <a:srgbClr val="BC1919"/>
                </a:solidFill>
                <a:latin typeface="Tahoma"/>
              </a:rPr>
              <a:t>fork </a:t>
            </a:r>
            <a:r>
              <a:rPr lang="en-US" sz="1982" spc="-24">
                <a:solidFill>
                  <a:srgbClr val="000000"/>
                </a:solidFill>
                <a:latin typeface="Tahoma"/>
              </a:rPr>
              <a:t>to </a:t>
            </a:r>
            <a:r>
              <a:rPr lang="en-US" sz="1982" spc="-91">
                <a:solidFill>
                  <a:srgbClr val="000000"/>
                </a:solidFill>
                <a:latin typeface="Tahoma"/>
              </a:rPr>
              <a:t>replace </a:t>
            </a:r>
            <a:r>
              <a:rPr lang="en-US" sz="1982" spc="-69">
                <a:solidFill>
                  <a:srgbClr val="000000"/>
                </a:solidFill>
                <a:latin typeface="Tahoma"/>
              </a:rPr>
              <a:t>the process’ </a:t>
            </a:r>
            <a:r>
              <a:rPr lang="en-US" sz="1982" spc="-109">
                <a:solidFill>
                  <a:srgbClr val="000000"/>
                </a:solidFill>
                <a:latin typeface="Tahoma"/>
              </a:rPr>
              <a:t>memory space  </a:t>
            </a:r>
            <a:r>
              <a:rPr lang="en-US" sz="1982" spc="-42">
                <a:solidFill>
                  <a:srgbClr val="000000"/>
                </a:solidFill>
                <a:latin typeface="Tahoma"/>
              </a:rPr>
              <a:t>with </a:t>
            </a:r>
            <a:r>
              <a:rPr lang="en-US" sz="1982" spc="-103">
                <a:solidFill>
                  <a:srgbClr val="000000"/>
                </a:solidFill>
                <a:latin typeface="Tahoma"/>
              </a:rPr>
              <a:t>a </a:t>
            </a:r>
            <a:r>
              <a:rPr lang="en-US" sz="1982" spc="-131">
                <a:solidFill>
                  <a:srgbClr val="000000"/>
                </a:solidFill>
                <a:latin typeface="Tahoma"/>
              </a:rPr>
              <a:t>new</a:t>
            </a:r>
            <a:r>
              <a:rPr lang="en-US" sz="1982" spc="232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91">
                <a:solidFill>
                  <a:srgbClr val="000000"/>
                </a:solidFill>
                <a:latin typeface="Tahoma"/>
              </a:rPr>
              <a:t>program</a:t>
            </a:r>
            <a:endParaRPr lang="en-US" sz="1982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6" name="TextShape 14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1258</Words>
  <Application>Microsoft Office PowerPoint</Application>
  <PresentationFormat>Widescreen</PresentationFormat>
  <Paragraphs>174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georgia</vt:lpstr>
      <vt:lpstr>Gill Sans MT</vt:lpstr>
      <vt:lpstr>Heebo</vt:lpstr>
      <vt:lpstr>Nunito</vt:lpstr>
      <vt:lpstr>Tahoma</vt:lpstr>
      <vt:lpstr>Times New Roman</vt:lpstr>
      <vt:lpstr>Verdana</vt:lpstr>
      <vt:lpstr>Office Theme</vt:lpstr>
      <vt:lpstr>Interrupts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ramchand2151@gmail.com</dc:creator>
  <cp:lastModifiedBy>Ramchand Vedaiyan</cp:lastModifiedBy>
  <cp:revision>189</cp:revision>
  <dcterms:created xsi:type="dcterms:W3CDTF">2022-10-19T02:59:11Z</dcterms:created>
  <dcterms:modified xsi:type="dcterms:W3CDTF">2022-10-26T14:18:00Z</dcterms:modified>
</cp:coreProperties>
</file>