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6" r:id="rId3"/>
    <p:sldId id="287" r:id="rId4"/>
    <p:sldId id="300" r:id="rId5"/>
    <p:sldId id="288" r:id="rId6"/>
    <p:sldId id="303" r:id="rId7"/>
    <p:sldId id="305" r:id="rId8"/>
    <p:sldId id="306" r:id="rId9"/>
    <p:sldId id="307" r:id="rId10"/>
    <p:sldId id="301" r:id="rId11"/>
    <p:sldId id="315" r:id="rId12"/>
    <p:sldId id="311" r:id="rId13"/>
    <p:sldId id="312" r:id="rId14"/>
    <p:sldId id="344" r:id="rId15"/>
    <p:sldId id="313" r:id="rId16"/>
    <p:sldId id="314" r:id="rId17"/>
    <p:sldId id="309" r:id="rId18"/>
    <p:sldId id="310" r:id="rId19"/>
    <p:sldId id="316" r:id="rId20"/>
    <p:sldId id="317" r:id="rId21"/>
    <p:sldId id="318" r:id="rId22"/>
    <p:sldId id="319" r:id="rId23"/>
    <p:sldId id="320" r:id="rId24"/>
    <p:sldId id="321" r:id="rId25"/>
    <p:sldId id="322" r:id="rId26"/>
    <p:sldId id="323" r:id="rId27"/>
    <p:sldId id="324" r:id="rId28"/>
    <p:sldId id="325" r:id="rId29"/>
    <p:sldId id="326" r:id="rId30"/>
    <p:sldId id="30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AC81C-C336-48C3-B841-A6C7EB306791}" type="datetimeFigureOut">
              <a:rPr lang="en-US" smtClean="0"/>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B452E-BAB1-4E90-8CDE-31BD4CEF0401}" type="slidenum">
              <a:rPr lang="en-US" smtClean="0"/>
              <a:t>‹#›</a:t>
            </a:fld>
            <a:endParaRPr lang="en-US"/>
          </a:p>
        </p:txBody>
      </p:sp>
    </p:spTree>
    <p:extLst>
      <p:ext uri="{BB962C8B-B14F-4D97-AF65-F5344CB8AC3E}">
        <p14:creationId xmlns:p14="http://schemas.microsoft.com/office/powerpoint/2010/main" val="3405488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84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202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187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001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664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7C84-2AD7-46F3-BB41-32C9E5D4F6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5D1796-AC80-4C2A-9519-65E065E76D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957EFF-9ED1-4519-ADCD-B5045172D51A}"/>
              </a:ext>
            </a:extLst>
          </p:cNvPr>
          <p:cNvSpPr>
            <a:spLocks noGrp="1"/>
          </p:cNvSpPr>
          <p:nvPr>
            <p:ph type="dt" sz="half" idx="10"/>
          </p:nvPr>
        </p:nvSpPr>
        <p:spPr/>
        <p:txBody>
          <a:bodyPr/>
          <a:lstStyle/>
          <a:p>
            <a:fld id="{BF08BBF5-D19B-41C5-9077-F0D4A4D96F03}" type="datetimeFigureOut">
              <a:rPr lang="en-US" smtClean="0"/>
              <a:t>11/17/2022</a:t>
            </a:fld>
            <a:endParaRPr lang="en-US"/>
          </a:p>
        </p:txBody>
      </p:sp>
      <p:sp>
        <p:nvSpPr>
          <p:cNvPr id="5" name="Footer Placeholder 4">
            <a:extLst>
              <a:ext uri="{FF2B5EF4-FFF2-40B4-BE49-F238E27FC236}">
                <a16:creationId xmlns:a16="http://schemas.microsoft.com/office/drawing/2014/main" id="{14A148EF-0A04-458D-B509-59ABD9C6C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A8456-5186-4DAA-BCE8-69A3A6399679}"/>
              </a:ext>
            </a:extLst>
          </p:cNvPr>
          <p:cNvSpPr>
            <a:spLocks noGrp="1"/>
          </p:cNvSpPr>
          <p:nvPr>
            <p:ph type="sldNum" sz="quarter" idx="12"/>
          </p:nvPr>
        </p:nvSpPr>
        <p:spPr/>
        <p:txBody>
          <a:bodyPr/>
          <a:lstStyle/>
          <a:p>
            <a:fld id="{CF3167FB-6BCA-4BED-A0E4-D6F3E3209CDB}" type="slidenum">
              <a:rPr lang="en-US" smtClean="0"/>
              <a:t>‹#›</a:t>
            </a:fld>
            <a:endParaRPr lang="en-US"/>
          </a:p>
        </p:txBody>
      </p:sp>
    </p:spTree>
    <p:extLst>
      <p:ext uri="{BB962C8B-B14F-4D97-AF65-F5344CB8AC3E}">
        <p14:creationId xmlns:p14="http://schemas.microsoft.com/office/powerpoint/2010/main" val="4132402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8B33-9D33-46A3-95DB-008F40DCA5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0A8B28-F3A3-4E02-9CE2-0CDD168CA2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D6BEE-3FC7-4A3B-986D-5D76D2F9E94C}"/>
              </a:ext>
            </a:extLst>
          </p:cNvPr>
          <p:cNvSpPr>
            <a:spLocks noGrp="1"/>
          </p:cNvSpPr>
          <p:nvPr>
            <p:ph type="dt" sz="half" idx="10"/>
          </p:nvPr>
        </p:nvSpPr>
        <p:spPr/>
        <p:txBody>
          <a:bodyPr/>
          <a:lstStyle/>
          <a:p>
            <a:fld id="{BF08BBF5-D19B-41C5-9077-F0D4A4D96F03}" type="datetimeFigureOut">
              <a:rPr lang="en-US" smtClean="0"/>
              <a:t>11/17/2022</a:t>
            </a:fld>
            <a:endParaRPr lang="en-US"/>
          </a:p>
        </p:txBody>
      </p:sp>
      <p:sp>
        <p:nvSpPr>
          <p:cNvPr id="5" name="Footer Placeholder 4">
            <a:extLst>
              <a:ext uri="{FF2B5EF4-FFF2-40B4-BE49-F238E27FC236}">
                <a16:creationId xmlns:a16="http://schemas.microsoft.com/office/drawing/2014/main" id="{5ECABA56-389F-4BF2-BAB5-A11CC80CA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C1EB7-780B-45C5-A53A-4B4E16C32DED}"/>
              </a:ext>
            </a:extLst>
          </p:cNvPr>
          <p:cNvSpPr>
            <a:spLocks noGrp="1"/>
          </p:cNvSpPr>
          <p:nvPr>
            <p:ph type="sldNum" sz="quarter" idx="12"/>
          </p:nvPr>
        </p:nvSpPr>
        <p:spPr/>
        <p:txBody>
          <a:bodyPr/>
          <a:lstStyle/>
          <a:p>
            <a:fld id="{CF3167FB-6BCA-4BED-A0E4-D6F3E3209CDB}" type="slidenum">
              <a:rPr lang="en-US" smtClean="0"/>
              <a:t>‹#›</a:t>
            </a:fld>
            <a:endParaRPr lang="en-US"/>
          </a:p>
        </p:txBody>
      </p:sp>
    </p:spTree>
    <p:extLst>
      <p:ext uri="{BB962C8B-B14F-4D97-AF65-F5344CB8AC3E}">
        <p14:creationId xmlns:p14="http://schemas.microsoft.com/office/powerpoint/2010/main" val="177407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740E8-C720-482F-870E-442FE51351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4354A-37E7-4EEF-9437-DC73A6A749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4A468-9225-4679-AF14-E15C7D72C835}"/>
              </a:ext>
            </a:extLst>
          </p:cNvPr>
          <p:cNvSpPr>
            <a:spLocks noGrp="1"/>
          </p:cNvSpPr>
          <p:nvPr>
            <p:ph type="dt" sz="half" idx="10"/>
          </p:nvPr>
        </p:nvSpPr>
        <p:spPr/>
        <p:txBody>
          <a:bodyPr/>
          <a:lstStyle/>
          <a:p>
            <a:fld id="{BF08BBF5-D19B-41C5-9077-F0D4A4D96F03}" type="datetimeFigureOut">
              <a:rPr lang="en-US" smtClean="0"/>
              <a:t>11/17/2022</a:t>
            </a:fld>
            <a:endParaRPr lang="en-US"/>
          </a:p>
        </p:txBody>
      </p:sp>
      <p:sp>
        <p:nvSpPr>
          <p:cNvPr id="5" name="Footer Placeholder 4">
            <a:extLst>
              <a:ext uri="{FF2B5EF4-FFF2-40B4-BE49-F238E27FC236}">
                <a16:creationId xmlns:a16="http://schemas.microsoft.com/office/drawing/2014/main" id="{85800479-BCB7-4C3A-9A15-CDE165B2C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22FF2-1A47-45F4-86B1-B9BCE3E5A17D}"/>
              </a:ext>
            </a:extLst>
          </p:cNvPr>
          <p:cNvSpPr>
            <a:spLocks noGrp="1"/>
          </p:cNvSpPr>
          <p:nvPr>
            <p:ph type="sldNum" sz="quarter" idx="12"/>
          </p:nvPr>
        </p:nvSpPr>
        <p:spPr/>
        <p:txBody>
          <a:bodyPr/>
          <a:lstStyle/>
          <a:p>
            <a:fld id="{CF3167FB-6BCA-4BED-A0E4-D6F3E3209CDB}" type="slidenum">
              <a:rPr lang="en-US" smtClean="0"/>
              <a:t>‹#›</a:t>
            </a:fld>
            <a:endParaRPr lang="en-US"/>
          </a:p>
        </p:txBody>
      </p:sp>
    </p:spTree>
    <p:extLst>
      <p:ext uri="{BB962C8B-B14F-4D97-AF65-F5344CB8AC3E}">
        <p14:creationId xmlns:p14="http://schemas.microsoft.com/office/powerpoint/2010/main" val="799583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074900" y="959167"/>
            <a:ext cx="8822400" cy="933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7" name="Google Shape;27;p6"/>
          <p:cNvSpPr txBox="1">
            <a:spLocks noGrp="1"/>
          </p:cNvSpPr>
          <p:nvPr>
            <p:ph type="body" idx="1"/>
          </p:nvPr>
        </p:nvSpPr>
        <p:spPr>
          <a:xfrm>
            <a:off x="2074900" y="1972500"/>
            <a:ext cx="4282400" cy="4798400"/>
          </a:xfrm>
          <a:prstGeom prst="rect">
            <a:avLst/>
          </a:prstGeom>
        </p:spPr>
        <p:txBody>
          <a:bodyPr spcFirstLastPara="1" wrap="square" lIns="91425" tIns="91425" rIns="91425" bIns="91425" anchor="t" anchorCtr="0">
            <a:noAutofit/>
          </a:bodyPr>
          <a:lstStyle>
            <a:lvl1pPr marL="609585" lvl="0" indent="-491054">
              <a:spcBef>
                <a:spcPts val="800"/>
              </a:spcBef>
              <a:spcAft>
                <a:spcPts val="0"/>
              </a:spcAft>
              <a:buSzPts val="2200"/>
              <a:buChar char="◈"/>
              <a:defRPr sz="2933"/>
            </a:lvl1pPr>
            <a:lvl2pPr marL="1219170" lvl="1" indent="-491054">
              <a:spcBef>
                <a:spcPts val="0"/>
              </a:spcBef>
              <a:spcAft>
                <a:spcPts val="0"/>
              </a:spcAft>
              <a:buSzPts val="2200"/>
              <a:buChar char="◆"/>
              <a:defRPr sz="2933"/>
            </a:lvl2pPr>
            <a:lvl3pPr marL="1828754" lvl="2" indent="-491054">
              <a:spcBef>
                <a:spcPts val="0"/>
              </a:spcBef>
              <a:spcAft>
                <a:spcPts val="0"/>
              </a:spcAft>
              <a:buSzPts val="2200"/>
              <a:buChar char="◇"/>
              <a:defRPr sz="2933"/>
            </a:lvl3pPr>
            <a:lvl4pPr marL="2438339" lvl="3" indent="-491054">
              <a:spcBef>
                <a:spcPts val="0"/>
              </a:spcBef>
              <a:spcAft>
                <a:spcPts val="0"/>
              </a:spcAft>
              <a:buSzPts val="2200"/>
              <a:buChar char="⬥"/>
              <a:defRPr sz="2933"/>
            </a:lvl4pPr>
            <a:lvl5pPr marL="3047924" lvl="4" indent="-491054">
              <a:spcBef>
                <a:spcPts val="0"/>
              </a:spcBef>
              <a:spcAft>
                <a:spcPts val="0"/>
              </a:spcAft>
              <a:buSzPts val="2200"/>
              <a:buChar char="⬦"/>
              <a:defRPr sz="2933"/>
            </a:lvl5pPr>
            <a:lvl6pPr marL="3657509" lvl="5" indent="-491054">
              <a:spcBef>
                <a:spcPts val="0"/>
              </a:spcBef>
              <a:spcAft>
                <a:spcPts val="0"/>
              </a:spcAft>
              <a:buSzPts val="2200"/>
              <a:buChar char="⬦"/>
              <a:defRPr sz="2933"/>
            </a:lvl6pPr>
            <a:lvl7pPr marL="4267093" lvl="6" indent="-491054">
              <a:spcBef>
                <a:spcPts val="0"/>
              </a:spcBef>
              <a:spcAft>
                <a:spcPts val="0"/>
              </a:spcAft>
              <a:buSzPts val="2200"/>
              <a:buChar char="⬦"/>
              <a:defRPr sz="2933"/>
            </a:lvl7pPr>
            <a:lvl8pPr marL="4876678" lvl="7" indent="-491054">
              <a:spcBef>
                <a:spcPts val="0"/>
              </a:spcBef>
              <a:spcAft>
                <a:spcPts val="0"/>
              </a:spcAft>
              <a:buSzPts val="2200"/>
              <a:buChar char="⬦"/>
              <a:defRPr sz="2933"/>
            </a:lvl8pPr>
            <a:lvl9pPr marL="5486263" lvl="8" indent="-491054">
              <a:spcBef>
                <a:spcPts val="0"/>
              </a:spcBef>
              <a:spcAft>
                <a:spcPts val="0"/>
              </a:spcAft>
              <a:buSzPts val="2200"/>
              <a:buChar char="⬦"/>
              <a:defRPr sz="2933"/>
            </a:lvl9pPr>
          </a:lstStyle>
          <a:p>
            <a:endParaRPr/>
          </a:p>
        </p:txBody>
      </p:sp>
      <p:sp>
        <p:nvSpPr>
          <p:cNvPr id="28" name="Google Shape;28;p6"/>
          <p:cNvSpPr txBox="1">
            <a:spLocks noGrp="1"/>
          </p:cNvSpPr>
          <p:nvPr>
            <p:ph type="body" idx="2"/>
          </p:nvPr>
        </p:nvSpPr>
        <p:spPr>
          <a:xfrm>
            <a:off x="6615029" y="1972500"/>
            <a:ext cx="4282400" cy="4798400"/>
          </a:xfrm>
          <a:prstGeom prst="rect">
            <a:avLst/>
          </a:prstGeom>
        </p:spPr>
        <p:txBody>
          <a:bodyPr spcFirstLastPara="1" wrap="square" lIns="91425" tIns="91425" rIns="91425" bIns="91425" anchor="t" anchorCtr="0">
            <a:noAutofit/>
          </a:bodyPr>
          <a:lstStyle>
            <a:lvl1pPr marL="609585" lvl="0" indent="-491054">
              <a:spcBef>
                <a:spcPts val="800"/>
              </a:spcBef>
              <a:spcAft>
                <a:spcPts val="0"/>
              </a:spcAft>
              <a:buSzPts val="2200"/>
              <a:buChar char="◈"/>
              <a:defRPr sz="2933"/>
            </a:lvl1pPr>
            <a:lvl2pPr marL="1219170" lvl="1" indent="-491054">
              <a:spcBef>
                <a:spcPts val="0"/>
              </a:spcBef>
              <a:spcAft>
                <a:spcPts val="0"/>
              </a:spcAft>
              <a:buSzPts val="2200"/>
              <a:buChar char="◆"/>
              <a:defRPr sz="2933"/>
            </a:lvl2pPr>
            <a:lvl3pPr marL="1828754" lvl="2" indent="-491054">
              <a:spcBef>
                <a:spcPts val="0"/>
              </a:spcBef>
              <a:spcAft>
                <a:spcPts val="0"/>
              </a:spcAft>
              <a:buSzPts val="2200"/>
              <a:buChar char="◇"/>
              <a:defRPr sz="2933"/>
            </a:lvl3pPr>
            <a:lvl4pPr marL="2438339" lvl="3" indent="-491054">
              <a:spcBef>
                <a:spcPts val="0"/>
              </a:spcBef>
              <a:spcAft>
                <a:spcPts val="0"/>
              </a:spcAft>
              <a:buSzPts val="2200"/>
              <a:buChar char="⬥"/>
              <a:defRPr sz="2933"/>
            </a:lvl4pPr>
            <a:lvl5pPr marL="3047924" lvl="4" indent="-491054">
              <a:spcBef>
                <a:spcPts val="0"/>
              </a:spcBef>
              <a:spcAft>
                <a:spcPts val="0"/>
              </a:spcAft>
              <a:buSzPts val="2200"/>
              <a:buChar char="⬦"/>
              <a:defRPr sz="2933"/>
            </a:lvl5pPr>
            <a:lvl6pPr marL="3657509" lvl="5" indent="-491054">
              <a:spcBef>
                <a:spcPts val="0"/>
              </a:spcBef>
              <a:spcAft>
                <a:spcPts val="0"/>
              </a:spcAft>
              <a:buSzPts val="2200"/>
              <a:buChar char="⬦"/>
              <a:defRPr sz="2933"/>
            </a:lvl6pPr>
            <a:lvl7pPr marL="4267093" lvl="6" indent="-491054">
              <a:spcBef>
                <a:spcPts val="0"/>
              </a:spcBef>
              <a:spcAft>
                <a:spcPts val="0"/>
              </a:spcAft>
              <a:buSzPts val="2200"/>
              <a:buChar char="⬦"/>
              <a:defRPr sz="2933"/>
            </a:lvl7pPr>
            <a:lvl8pPr marL="4876678" lvl="7" indent="-491054">
              <a:spcBef>
                <a:spcPts val="0"/>
              </a:spcBef>
              <a:spcAft>
                <a:spcPts val="0"/>
              </a:spcAft>
              <a:buSzPts val="2200"/>
              <a:buChar char="⬦"/>
              <a:defRPr sz="2933"/>
            </a:lvl8pPr>
            <a:lvl9pPr marL="5486263" lvl="8" indent="-491054">
              <a:spcBef>
                <a:spcPts val="0"/>
              </a:spcBef>
              <a:spcAft>
                <a:spcPts val="0"/>
              </a:spcAft>
              <a:buSzPts val="2200"/>
              <a:buChar char="⬦"/>
              <a:defRPr sz="2933"/>
            </a:lvl9pPr>
          </a:lstStyle>
          <a:p>
            <a:endParaRPr/>
          </a:p>
        </p:txBody>
      </p:sp>
      <p:sp>
        <p:nvSpPr>
          <p:cNvPr id="29" name="Google Shape;29;p6"/>
          <p:cNvSpPr txBox="1">
            <a:spLocks noGrp="1"/>
          </p:cNvSpPr>
          <p:nvPr>
            <p:ph type="sldNum" idx="12"/>
          </p:nvPr>
        </p:nvSpPr>
        <p:spPr>
          <a:xfrm>
            <a:off x="10532467" y="5464568"/>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cxnSp>
        <p:nvCxnSpPr>
          <p:cNvPr id="30" name="Google Shape;30;p6"/>
          <p:cNvCxnSpPr/>
          <p:nvPr/>
        </p:nvCxnSpPr>
        <p:spPr>
          <a:xfrm>
            <a:off x="2219667" y="1809500"/>
            <a:ext cx="87016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1290352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2549367" y="2822333"/>
            <a:ext cx="773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4" name="Google Shape;14;p3"/>
          <p:cNvSpPr txBox="1">
            <a:spLocks noGrp="1"/>
          </p:cNvSpPr>
          <p:nvPr>
            <p:ph type="subTitle" idx="1"/>
          </p:nvPr>
        </p:nvSpPr>
        <p:spPr>
          <a:xfrm>
            <a:off x="2549367" y="4193135"/>
            <a:ext cx="773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66666"/>
              </a:buClr>
              <a:buSzPts val="1800"/>
              <a:buNone/>
              <a:defRPr sz="2400" i="1">
                <a:solidFill>
                  <a:srgbClr val="666666"/>
                </a:solidFill>
              </a:defRPr>
            </a:lvl1pPr>
            <a:lvl2pPr lvl="1" rtl="0">
              <a:spcBef>
                <a:spcPts val="0"/>
              </a:spcBef>
              <a:spcAft>
                <a:spcPts val="0"/>
              </a:spcAft>
              <a:buClr>
                <a:srgbClr val="666666"/>
              </a:buClr>
              <a:buSzPts val="1800"/>
              <a:buNone/>
              <a:defRPr sz="2400" i="1">
                <a:solidFill>
                  <a:srgbClr val="666666"/>
                </a:solidFill>
              </a:defRPr>
            </a:lvl2pPr>
            <a:lvl3pPr lvl="2" rtl="0">
              <a:spcBef>
                <a:spcPts val="0"/>
              </a:spcBef>
              <a:spcAft>
                <a:spcPts val="0"/>
              </a:spcAft>
              <a:buClr>
                <a:srgbClr val="666666"/>
              </a:buClr>
              <a:buSzPts val="1800"/>
              <a:buNone/>
              <a:defRPr sz="2400" i="1">
                <a:solidFill>
                  <a:srgbClr val="666666"/>
                </a:solidFill>
              </a:defRPr>
            </a:lvl3pPr>
            <a:lvl4pPr lvl="3" rtl="0">
              <a:spcBef>
                <a:spcPts val="0"/>
              </a:spcBef>
              <a:spcAft>
                <a:spcPts val="0"/>
              </a:spcAft>
              <a:buClr>
                <a:srgbClr val="666666"/>
              </a:buClr>
              <a:buSzPts val="1800"/>
              <a:buNone/>
              <a:defRPr i="1">
                <a:solidFill>
                  <a:srgbClr val="666666"/>
                </a:solidFill>
              </a:defRPr>
            </a:lvl4pPr>
            <a:lvl5pPr lvl="4" rtl="0">
              <a:spcBef>
                <a:spcPts val="0"/>
              </a:spcBef>
              <a:spcAft>
                <a:spcPts val="0"/>
              </a:spcAft>
              <a:buClr>
                <a:srgbClr val="666666"/>
              </a:buClr>
              <a:buSzPts val="1800"/>
              <a:buNone/>
              <a:defRPr i="1">
                <a:solidFill>
                  <a:srgbClr val="666666"/>
                </a:solidFill>
              </a:defRPr>
            </a:lvl5pPr>
            <a:lvl6pPr lvl="5" rtl="0">
              <a:spcBef>
                <a:spcPts val="0"/>
              </a:spcBef>
              <a:spcAft>
                <a:spcPts val="0"/>
              </a:spcAft>
              <a:buClr>
                <a:srgbClr val="666666"/>
              </a:buClr>
              <a:buSzPts val="1800"/>
              <a:buNone/>
              <a:defRPr i="1">
                <a:solidFill>
                  <a:srgbClr val="666666"/>
                </a:solidFill>
              </a:defRPr>
            </a:lvl6pPr>
            <a:lvl7pPr lvl="6" rtl="0">
              <a:spcBef>
                <a:spcPts val="0"/>
              </a:spcBef>
              <a:spcAft>
                <a:spcPts val="0"/>
              </a:spcAft>
              <a:buClr>
                <a:srgbClr val="666666"/>
              </a:buClr>
              <a:buSzPts val="1800"/>
              <a:buNone/>
              <a:defRPr i="1">
                <a:solidFill>
                  <a:srgbClr val="666666"/>
                </a:solidFill>
              </a:defRPr>
            </a:lvl7pPr>
            <a:lvl8pPr lvl="7" rtl="0">
              <a:spcBef>
                <a:spcPts val="0"/>
              </a:spcBef>
              <a:spcAft>
                <a:spcPts val="0"/>
              </a:spcAft>
              <a:buClr>
                <a:srgbClr val="666666"/>
              </a:buClr>
              <a:buSzPts val="1800"/>
              <a:buNone/>
              <a:defRPr i="1">
                <a:solidFill>
                  <a:srgbClr val="666666"/>
                </a:solidFill>
              </a:defRPr>
            </a:lvl8pPr>
            <a:lvl9pPr lvl="8" rtl="0">
              <a:spcBef>
                <a:spcPts val="0"/>
              </a:spcBef>
              <a:spcAft>
                <a:spcPts val="0"/>
              </a:spcAft>
              <a:buClr>
                <a:srgbClr val="666666"/>
              </a:buClr>
              <a:buSzPts val="1800"/>
              <a:buNone/>
              <a:defRPr i="1">
                <a:solidFill>
                  <a:srgbClr val="666666"/>
                </a:solidFill>
              </a:defRPr>
            </a:lvl9pPr>
          </a:lstStyle>
          <a:p>
            <a:endParaRPr/>
          </a:p>
        </p:txBody>
      </p:sp>
      <p:sp>
        <p:nvSpPr>
          <p:cNvPr id="15" name="Google Shape;15;p3"/>
          <p:cNvSpPr txBox="1">
            <a:spLocks noGrp="1"/>
          </p:cNvSpPr>
          <p:nvPr>
            <p:ph type="sldNum" idx="12"/>
          </p:nvPr>
        </p:nvSpPr>
        <p:spPr>
          <a:xfrm>
            <a:off x="10532467" y="5464568"/>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1194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C923-225D-4F58-8D55-3BDD025D5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A789C6-D91C-4571-B11C-76BE27FD61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553F12-612E-47B4-976B-15A5870BD285}"/>
              </a:ext>
            </a:extLst>
          </p:cNvPr>
          <p:cNvSpPr>
            <a:spLocks noGrp="1"/>
          </p:cNvSpPr>
          <p:nvPr>
            <p:ph type="dt" sz="half" idx="10"/>
          </p:nvPr>
        </p:nvSpPr>
        <p:spPr/>
        <p:txBody>
          <a:bodyPr/>
          <a:lstStyle/>
          <a:p>
            <a:fld id="{BF08BBF5-D19B-41C5-9077-F0D4A4D96F03}" type="datetimeFigureOut">
              <a:rPr lang="en-US" smtClean="0"/>
              <a:t>11/17/2022</a:t>
            </a:fld>
            <a:endParaRPr lang="en-US"/>
          </a:p>
        </p:txBody>
      </p:sp>
      <p:sp>
        <p:nvSpPr>
          <p:cNvPr id="5" name="Footer Placeholder 4">
            <a:extLst>
              <a:ext uri="{FF2B5EF4-FFF2-40B4-BE49-F238E27FC236}">
                <a16:creationId xmlns:a16="http://schemas.microsoft.com/office/drawing/2014/main" id="{A4EC8C0B-3F47-49FF-A8DD-4349D6F88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6864E-00D8-4548-B4D4-15067BDB6B6B}"/>
              </a:ext>
            </a:extLst>
          </p:cNvPr>
          <p:cNvSpPr>
            <a:spLocks noGrp="1"/>
          </p:cNvSpPr>
          <p:nvPr>
            <p:ph type="sldNum" sz="quarter" idx="12"/>
          </p:nvPr>
        </p:nvSpPr>
        <p:spPr/>
        <p:txBody>
          <a:bodyPr/>
          <a:lstStyle/>
          <a:p>
            <a:fld id="{CF3167FB-6BCA-4BED-A0E4-D6F3E3209CDB}" type="slidenum">
              <a:rPr lang="en-US" smtClean="0"/>
              <a:t>‹#›</a:t>
            </a:fld>
            <a:endParaRPr lang="en-US"/>
          </a:p>
        </p:txBody>
      </p:sp>
    </p:spTree>
    <p:extLst>
      <p:ext uri="{BB962C8B-B14F-4D97-AF65-F5344CB8AC3E}">
        <p14:creationId xmlns:p14="http://schemas.microsoft.com/office/powerpoint/2010/main" val="89247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1462-5A7C-43E4-8475-2F2E128F0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3606D0-38D0-4CBC-A23C-05D27E53E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BADDD7-2E97-4829-B05A-40BA7AC40141}"/>
              </a:ext>
            </a:extLst>
          </p:cNvPr>
          <p:cNvSpPr>
            <a:spLocks noGrp="1"/>
          </p:cNvSpPr>
          <p:nvPr>
            <p:ph type="dt" sz="half" idx="10"/>
          </p:nvPr>
        </p:nvSpPr>
        <p:spPr/>
        <p:txBody>
          <a:bodyPr/>
          <a:lstStyle/>
          <a:p>
            <a:fld id="{BF08BBF5-D19B-41C5-9077-F0D4A4D96F03}" type="datetimeFigureOut">
              <a:rPr lang="en-US" smtClean="0"/>
              <a:t>11/17/2022</a:t>
            </a:fld>
            <a:endParaRPr lang="en-US"/>
          </a:p>
        </p:txBody>
      </p:sp>
      <p:sp>
        <p:nvSpPr>
          <p:cNvPr id="5" name="Footer Placeholder 4">
            <a:extLst>
              <a:ext uri="{FF2B5EF4-FFF2-40B4-BE49-F238E27FC236}">
                <a16:creationId xmlns:a16="http://schemas.microsoft.com/office/drawing/2014/main" id="{8848FEB1-A7DF-4A54-980B-75C8677DC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3306C-7EDE-4F1C-BC20-8C1A5C57304C}"/>
              </a:ext>
            </a:extLst>
          </p:cNvPr>
          <p:cNvSpPr>
            <a:spLocks noGrp="1"/>
          </p:cNvSpPr>
          <p:nvPr>
            <p:ph type="sldNum" sz="quarter" idx="12"/>
          </p:nvPr>
        </p:nvSpPr>
        <p:spPr/>
        <p:txBody>
          <a:bodyPr/>
          <a:lstStyle/>
          <a:p>
            <a:fld id="{CF3167FB-6BCA-4BED-A0E4-D6F3E3209CDB}" type="slidenum">
              <a:rPr lang="en-US" smtClean="0"/>
              <a:t>‹#›</a:t>
            </a:fld>
            <a:endParaRPr lang="en-US"/>
          </a:p>
        </p:txBody>
      </p:sp>
    </p:spTree>
    <p:extLst>
      <p:ext uri="{BB962C8B-B14F-4D97-AF65-F5344CB8AC3E}">
        <p14:creationId xmlns:p14="http://schemas.microsoft.com/office/powerpoint/2010/main" val="285141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6278-E760-4BA7-AC0B-5AADAE082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563078-ED35-43D8-9D67-A4DA4B10DC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12F8FE-9D54-41B2-8B0D-594A726361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8A1C30-FA39-43DB-999B-3EC09ED736D1}"/>
              </a:ext>
            </a:extLst>
          </p:cNvPr>
          <p:cNvSpPr>
            <a:spLocks noGrp="1"/>
          </p:cNvSpPr>
          <p:nvPr>
            <p:ph type="dt" sz="half" idx="10"/>
          </p:nvPr>
        </p:nvSpPr>
        <p:spPr/>
        <p:txBody>
          <a:bodyPr/>
          <a:lstStyle/>
          <a:p>
            <a:fld id="{BF08BBF5-D19B-41C5-9077-F0D4A4D96F03}" type="datetimeFigureOut">
              <a:rPr lang="en-US" smtClean="0"/>
              <a:t>11/17/2022</a:t>
            </a:fld>
            <a:endParaRPr lang="en-US"/>
          </a:p>
        </p:txBody>
      </p:sp>
      <p:sp>
        <p:nvSpPr>
          <p:cNvPr id="6" name="Footer Placeholder 5">
            <a:extLst>
              <a:ext uri="{FF2B5EF4-FFF2-40B4-BE49-F238E27FC236}">
                <a16:creationId xmlns:a16="http://schemas.microsoft.com/office/drawing/2014/main" id="{E12CD54B-AC1E-4DE3-B1D1-54A0F51B0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D58E1-8B17-4175-85F7-34E56A20CB8E}"/>
              </a:ext>
            </a:extLst>
          </p:cNvPr>
          <p:cNvSpPr>
            <a:spLocks noGrp="1"/>
          </p:cNvSpPr>
          <p:nvPr>
            <p:ph type="sldNum" sz="quarter" idx="12"/>
          </p:nvPr>
        </p:nvSpPr>
        <p:spPr/>
        <p:txBody>
          <a:bodyPr/>
          <a:lstStyle/>
          <a:p>
            <a:fld id="{CF3167FB-6BCA-4BED-A0E4-D6F3E3209CDB}" type="slidenum">
              <a:rPr lang="en-US" smtClean="0"/>
              <a:t>‹#›</a:t>
            </a:fld>
            <a:endParaRPr lang="en-US"/>
          </a:p>
        </p:txBody>
      </p:sp>
    </p:spTree>
    <p:extLst>
      <p:ext uri="{BB962C8B-B14F-4D97-AF65-F5344CB8AC3E}">
        <p14:creationId xmlns:p14="http://schemas.microsoft.com/office/powerpoint/2010/main" val="284316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825D-83BA-4044-B2C7-9E476CFC5D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312175-E1C9-4F3B-8686-2E8CAF718D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670264-C833-4586-9A30-495159DB45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CB0DCD-34A7-4A41-AA62-21C9558017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C138BC-F05B-47F1-A2C1-F7ACC7104D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DA0367-BBB5-4397-9F8E-CC039B8B7FD2}"/>
              </a:ext>
            </a:extLst>
          </p:cNvPr>
          <p:cNvSpPr>
            <a:spLocks noGrp="1"/>
          </p:cNvSpPr>
          <p:nvPr>
            <p:ph type="dt" sz="half" idx="10"/>
          </p:nvPr>
        </p:nvSpPr>
        <p:spPr/>
        <p:txBody>
          <a:bodyPr/>
          <a:lstStyle/>
          <a:p>
            <a:fld id="{BF08BBF5-D19B-41C5-9077-F0D4A4D96F03}" type="datetimeFigureOut">
              <a:rPr lang="en-US" smtClean="0"/>
              <a:t>11/17/2022</a:t>
            </a:fld>
            <a:endParaRPr lang="en-US"/>
          </a:p>
        </p:txBody>
      </p:sp>
      <p:sp>
        <p:nvSpPr>
          <p:cNvPr id="8" name="Footer Placeholder 7">
            <a:extLst>
              <a:ext uri="{FF2B5EF4-FFF2-40B4-BE49-F238E27FC236}">
                <a16:creationId xmlns:a16="http://schemas.microsoft.com/office/drawing/2014/main" id="{B8D678B6-E771-4327-A3CA-598E42F7F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430210-71A2-4FA6-BD89-B1AB08866AAA}"/>
              </a:ext>
            </a:extLst>
          </p:cNvPr>
          <p:cNvSpPr>
            <a:spLocks noGrp="1"/>
          </p:cNvSpPr>
          <p:nvPr>
            <p:ph type="sldNum" sz="quarter" idx="12"/>
          </p:nvPr>
        </p:nvSpPr>
        <p:spPr/>
        <p:txBody>
          <a:bodyPr/>
          <a:lstStyle/>
          <a:p>
            <a:fld id="{CF3167FB-6BCA-4BED-A0E4-D6F3E3209CDB}" type="slidenum">
              <a:rPr lang="en-US" smtClean="0"/>
              <a:t>‹#›</a:t>
            </a:fld>
            <a:endParaRPr lang="en-US"/>
          </a:p>
        </p:txBody>
      </p:sp>
    </p:spTree>
    <p:extLst>
      <p:ext uri="{BB962C8B-B14F-4D97-AF65-F5344CB8AC3E}">
        <p14:creationId xmlns:p14="http://schemas.microsoft.com/office/powerpoint/2010/main" val="140446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A609-22CC-45FA-BD88-CB92A32165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B195B7-7B03-4DCE-BFBF-8F28ADE68D39}"/>
              </a:ext>
            </a:extLst>
          </p:cNvPr>
          <p:cNvSpPr>
            <a:spLocks noGrp="1"/>
          </p:cNvSpPr>
          <p:nvPr>
            <p:ph type="dt" sz="half" idx="10"/>
          </p:nvPr>
        </p:nvSpPr>
        <p:spPr/>
        <p:txBody>
          <a:bodyPr/>
          <a:lstStyle/>
          <a:p>
            <a:fld id="{BF08BBF5-D19B-41C5-9077-F0D4A4D96F03}" type="datetimeFigureOut">
              <a:rPr lang="en-US" smtClean="0"/>
              <a:t>11/17/2022</a:t>
            </a:fld>
            <a:endParaRPr lang="en-US"/>
          </a:p>
        </p:txBody>
      </p:sp>
      <p:sp>
        <p:nvSpPr>
          <p:cNvPr id="4" name="Footer Placeholder 3">
            <a:extLst>
              <a:ext uri="{FF2B5EF4-FFF2-40B4-BE49-F238E27FC236}">
                <a16:creationId xmlns:a16="http://schemas.microsoft.com/office/drawing/2014/main" id="{613A1AD6-521C-457A-9129-31731B53DF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5A009A-4AF0-4CA4-BA49-5C08E1AE60ED}"/>
              </a:ext>
            </a:extLst>
          </p:cNvPr>
          <p:cNvSpPr>
            <a:spLocks noGrp="1"/>
          </p:cNvSpPr>
          <p:nvPr>
            <p:ph type="sldNum" sz="quarter" idx="12"/>
          </p:nvPr>
        </p:nvSpPr>
        <p:spPr/>
        <p:txBody>
          <a:bodyPr/>
          <a:lstStyle/>
          <a:p>
            <a:fld id="{CF3167FB-6BCA-4BED-A0E4-D6F3E3209CDB}" type="slidenum">
              <a:rPr lang="en-US" smtClean="0"/>
              <a:t>‹#›</a:t>
            </a:fld>
            <a:endParaRPr lang="en-US"/>
          </a:p>
        </p:txBody>
      </p:sp>
    </p:spTree>
    <p:extLst>
      <p:ext uri="{BB962C8B-B14F-4D97-AF65-F5344CB8AC3E}">
        <p14:creationId xmlns:p14="http://schemas.microsoft.com/office/powerpoint/2010/main" val="172493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12AB0A-A942-45A9-8FD8-A4B6E702C110}"/>
              </a:ext>
            </a:extLst>
          </p:cNvPr>
          <p:cNvSpPr>
            <a:spLocks noGrp="1"/>
          </p:cNvSpPr>
          <p:nvPr>
            <p:ph type="dt" sz="half" idx="10"/>
          </p:nvPr>
        </p:nvSpPr>
        <p:spPr/>
        <p:txBody>
          <a:bodyPr/>
          <a:lstStyle/>
          <a:p>
            <a:fld id="{BF08BBF5-D19B-41C5-9077-F0D4A4D96F03}" type="datetimeFigureOut">
              <a:rPr lang="en-US" smtClean="0"/>
              <a:t>11/17/2022</a:t>
            </a:fld>
            <a:endParaRPr lang="en-US"/>
          </a:p>
        </p:txBody>
      </p:sp>
      <p:sp>
        <p:nvSpPr>
          <p:cNvPr id="3" name="Footer Placeholder 2">
            <a:extLst>
              <a:ext uri="{FF2B5EF4-FFF2-40B4-BE49-F238E27FC236}">
                <a16:creationId xmlns:a16="http://schemas.microsoft.com/office/drawing/2014/main" id="{67AF14B7-4E40-4316-8AB2-DA159D6AAE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AE2E17-75A0-4761-86A9-2CFE13EA1074}"/>
              </a:ext>
            </a:extLst>
          </p:cNvPr>
          <p:cNvSpPr>
            <a:spLocks noGrp="1"/>
          </p:cNvSpPr>
          <p:nvPr>
            <p:ph type="sldNum" sz="quarter" idx="12"/>
          </p:nvPr>
        </p:nvSpPr>
        <p:spPr/>
        <p:txBody>
          <a:bodyPr/>
          <a:lstStyle/>
          <a:p>
            <a:fld id="{CF3167FB-6BCA-4BED-A0E4-D6F3E3209CDB}" type="slidenum">
              <a:rPr lang="en-US" smtClean="0"/>
              <a:t>‹#›</a:t>
            </a:fld>
            <a:endParaRPr lang="en-US"/>
          </a:p>
        </p:txBody>
      </p:sp>
    </p:spTree>
    <p:extLst>
      <p:ext uri="{BB962C8B-B14F-4D97-AF65-F5344CB8AC3E}">
        <p14:creationId xmlns:p14="http://schemas.microsoft.com/office/powerpoint/2010/main" val="11297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DADF-3465-4AFA-98C8-A60D5FE00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A4ECF9-486E-44F1-978D-3DCBFD229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A224E1-4409-4793-88ED-8141E966D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6781B7-4425-4305-84A5-D7CE1EEE5DE7}"/>
              </a:ext>
            </a:extLst>
          </p:cNvPr>
          <p:cNvSpPr>
            <a:spLocks noGrp="1"/>
          </p:cNvSpPr>
          <p:nvPr>
            <p:ph type="dt" sz="half" idx="10"/>
          </p:nvPr>
        </p:nvSpPr>
        <p:spPr/>
        <p:txBody>
          <a:bodyPr/>
          <a:lstStyle/>
          <a:p>
            <a:fld id="{BF08BBF5-D19B-41C5-9077-F0D4A4D96F03}" type="datetimeFigureOut">
              <a:rPr lang="en-US" smtClean="0"/>
              <a:t>11/17/2022</a:t>
            </a:fld>
            <a:endParaRPr lang="en-US"/>
          </a:p>
        </p:txBody>
      </p:sp>
      <p:sp>
        <p:nvSpPr>
          <p:cNvPr id="6" name="Footer Placeholder 5">
            <a:extLst>
              <a:ext uri="{FF2B5EF4-FFF2-40B4-BE49-F238E27FC236}">
                <a16:creationId xmlns:a16="http://schemas.microsoft.com/office/drawing/2014/main" id="{AD9AF049-60CF-4C63-A059-2DEC7984E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1CCCF-355C-45D3-A7F8-6DB34162D5D7}"/>
              </a:ext>
            </a:extLst>
          </p:cNvPr>
          <p:cNvSpPr>
            <a:spLocks noGrp="1"/>
          </p:cNvSpPr>
          <p:nvPr>
            <p:ph type="sldNum" sz="quarter" idx="12"/>
          </p:nvPr>
        </p:nvSpPr>
        <p:spPr/>
        <p:txBody>
          <a:bodyPr/>
          <a:lstStyle/>
          <a:p>
            <a:fld id="{CF3167FB-6BCA-4BED-A0E4-D6F3E3209CDB}" type="slidenum">
              <a:rPr lang="en-US" smtClean="0"/>
              <a:t>‹#›</a:t>
            </a:fld>
            <a:endParaRPr lang="en-US"/>
          </a:p>
        </p:txBody>
      </p:sp>
    </p:spTree>
    <p:extLst>
      <p:ext uri="{BB962C8B-B14F-4D97-AF65-F5344CB8AC3E}">
        <p14:creationId xmlns:p14="http://schemas.microsoft.com/office/powerpoint/2010/main" val="3384611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A73B-DD43-4CAB-8C66-2CE455A46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7B2897-BDFE-44EF-892E-A72C6AC6C0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F65A46-4D08-4935-BE33-FEDB644B6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71117C-7092-4C6B-BAB8-50C46EF5FEA7}"/>
              </a:ext>
            </a:extLst>
          </p:cNvPr>
          <p:cNvSpPr>
            <a:spLocks noGrp="1"/>
          </p:cNvSpPr>
          <p:nvPr>
            <p:ph type="dt" sz="half" idx="10"/>
          </p:nvPr>
        </p:nvSpPr>
        <p:spPr/>
        <p:txBody>
          <a:bodyPr/>
          <a:lstStyle/>
          <a:p>
            <a:fld id="{BF08BBF5-D19B-41C5-9077-F0D4A4D96F03}" type="datetimeFigureOut">
              <a:rPr lang="en-US" smtClean="0"/>
              <a:t>11/17/2022</a:t>
            </a:fld>
            <a:endParaRPr lang="en-US"/>
          </a:p>
        </p:txBody>
      </p:sp>
      <p:sp>
        <p:nvSpPr>
          <p:cNvPr id="6" name="Footer Placeholder 5">
            <a:extLst>
              <a:ext uri="{FF2B5EF4-FFF2-40B4-BE49-F238E27FC236}">
                <a16:creationId xmlns:a16="http://schemas.microsoft.com/office/drawing/2014/main" id="{F19A4E41-899C-4EA8-AD3A-D55E32E5C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00AD57-50A8-4E32-85E4-9B84BCBF0187}"/>
              </a:ext>
            </a:extLst>
          </p:cNvPr>
          <p:cNvSpPr>
            <a:spLocks noGrp="1"/>
          </p:cNvSpPr>
          <p:nvPr>
            <p:ph type="sldNum" sz="quarter" idx="12"/>
          </p:nvPr>
        </p:nvSpPr>
        <p:spPr/>
        <p:txBody>
          <a:bodyPr/>
          <a:lstStyle/>
          <a:p>
            <a:fld id="{CF3167FB-6BCA-4BED-A0E4-D6F3E3209CDB}" type="slidenum">
              <a:rPr lang="en-US" smtClean="0"/>
              <a:t>‹#›</a:t>
            </a:fld>
            <a:endParaRPr lang="en-US"/>
          </a:p>
        </p:txBody>
      </p:sp>
    </p:spTree>
    <p:extLst>
      <p:ext uri="{BB962C8B-B14F-4D97-AF65-F5344CB8AC3E}">
        <p14:creationId xmlns:p14="http://schemas.microsoft.com/office/powerpoint/2010/main" val="125531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16DF0-E96C-4050-93D6-9E8A2255D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F60CF7-F3B4-4D31-AAA3-F2EFB6ACB7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EB58D-F2F8-4E8C-81EB-219B13D45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08BBF5-D19B-41C5-9077-F0D4A4D96F03}" type="datetimeFigureOut">
              <a:rPr lang="en-US" smtClean="0"/>
              <a:t>11/17/2022</a:t>
            </a:fld>
            <a:endParaRPr lang="en-US"/>
          </a:p>
        </p:txBody>
      </p:sp>
      <p:sp>
        <p:nvSpPr>
          <p:cNvPr id="5" name="Footer Placeholder 4">
            <a:extLst>
              <a:ext uri="{FF2B5EF4-FFF2-40B4-BE49-F238E27FC236}">
                <a16:creationId xmlns:a16="http://schemas.microsoft.com/office/drawing/2014/main" id="{D4BB8F99-49A3-4168-8D05-6459F2CEA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690359-7E56-417A-9BD3-C88121D535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167FB-6BCA-4BED-A0E4-D6F3E3209CDB}" type="slidenum">
              <a:rPr lang="en-US" smtClean="0"/>
              <a:t>‹#›</a:t>
            </a:fld>
            <a:endParaRPr lang="en-US"/>
          </a:p>
        </p:txBody>
      </p:sp>
    </p:spTree>
    <p:extLst>
      <p:ext uri="{BB962C8B-B14F-4D97-AF65-F5344CB8AC3E}">
        <p14:creationId xmlns:p14="http://schemas.microsoft.com/office/powerpoint/2010/main" val="3407474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BC26-D08E-4FBD-AAC4-58E9BA8A4EB6}"/>
              </a:ext>
            </a:extLst>
          </p:cNvPr>
          <p:cNvSpPr>
            <a:spLocks noGrp="1"/>
          </p:cNvSpPr>
          <p:nvPr>
            <p:ph type="ctrTitle"/>
          </p:nvPr>
        </p:nvSpPr>
        <p:spPr/>
        <p:txBody>
          <a:bodyPr>
            <a:normAutofit fontScale="90000"/>
          </a:bodyPr>
          <a:lstStyle/>
          <a:p>
            <a:r>
              <a:rPr lang="en-US" dirty="0"/>
              <a:t>Synchronization</a:t>
            </a:r>
            <a:br>
              <a:rPr lang="en-US" dirty="0"/>
            </a:br>
            <a:r>
              <a:rPr lang="en-US" dirty="0"/>
              <a:t>Producer Consumer Problem</a:t>
            </a:r>
            <a:br>
              <a:rPr lang="en-US" dirty="0"/>
            </a:br>
            <a:r>
              <a:rPr lang="en-US" dirty="0"/>
              <a:t>Deadlock</a:t>
            </a:r>
          </a:p>
        </p:txBody>
      </p:sp>
      <p:sp>
        <p:nvSpPr>
          <p:cNvPr id="3" name="Subtitle 2">
            <a:extLst>
              <a:ext uri="{FF2B5EF4-FFF2-40B4-BE49-F238E27FC236}">
                <a16:creationId xmlns:a16="http://schemas.microsoft.com/office/drawing/2014/main" id="{72E1A215-C818-4E29-8B79-6ABFB8D8F74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0394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4EAA-CCEF-4217-8829-CD77D64E9E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B10B24-40E5-4B6B-B2ED-70ACE135A8FB}"/>
              </a:ext>
            </a:extLst>
          </p:cNvPr>
          <p:cNvSpPr>
            <a:spLocks noGrp="1"/>
          </p:cNvSpPr>
          <p:nvPr>
            <p:ph idx="1"/>
          </p:nvPr>
        </p:nvSpPr>
        <p:spPr/>
        <p:txBody>
          <a:bodyPr/>
          <a:lstStyle/>
          <a:p>
            <a:r>
              <a:rPr lang="en-US" dirty="0"/>
              <a:t>Resource in a computer system can be files, data bases, other processes, I/O &amp; library files, hardware access etc..</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285" y="3064022"/>
            <a:ext cx="5171429" cy="3352381"/>
          </a:xfrm>
          <a:prstGeom prst="rect">
            <a:avLst/>
          </a:prstGeom>
        </p:spPr>
      </p:pic>
    </p:spTree>
    <p:extLst>
      <p:ext uri="{BB962C8B-B14F-4D97-AF65-F5344CB8AC3E}">
        <p14:creationId xmlns:p14="http://schemas.microsoft.com/office/powerpoint/2010/main" val="3011428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Conditions for Deadlock to occur</a:t>
            </a:r>
          </a:p>
        </p:txBody>
      </p:sp>
      <p:sp>
        <p:nvSpPr>
          <p:cNvPr id="3" name="Content Placeholder 2"/>
          <p:cNvSpPr>
            <a:spLocks noGrp="1"/>
          </p:cNvSpPr>
          <p:nvPr>
            <p:ph idx="1"/>
          </p:nvPr>
        </p:nvSpPr>
        <p:spPr/>
        <p:txBody>
          <a:bodyPr/>
          <a:lstStyle/>
          <a:p>
            <a:r>
              <a:rPr lang="en-US" dirty="0"/>
              <a:t>Deadlock can occur if following four condition hold simultaneously</a:t>
            </a:r>
          </a:p>
          <a:p>
            <a:pPr marL="514350" indent="-514350">
              <a:buFont typeface="+mj-lt"/>
              <a:buAutoNum type="arabicPeriod"/>
            </a:pPr>
            <a:r>
              <a:rPr lang="en-US" dirty="0"/>
              <a:t>Mutual </a:t>
            </a:r>
          </a:p>
          <a:p>
            <a:pPr marL="514350" indent="-514350">
              <a:buFont typeface="+mj-lt"/>
              <a:buAutoNum type="arabicPeriod"/>
            </a:pPr>
            <a:r>
              <a:rPr lang="en-US" dirty="0"/>
              <a:t>Hold and wait</a:t>
            </a:r>
          </a:p>
          <a:p>
            <a:pPr marL="514350" indent="-514350">
              <a:buFont typeface="+mj-lt"/>
              <a:buAutoNum type="arabicPeriod"/>
            </a:pPr>
            <a:r>
              <a:rPr lang="en-US" dirty="0"/>
              <a:t>No preemption</a:t>
            </a:r>
          </a:p>
          <a:p>
            <a:pPr marL="514350" indent="-514350">
              <a:buFont typeface="+mj-lt"/>
              <a:buAutoNum type="arabicPeriod"/>
            </a:pPr>
            <a:r>
              <a:rPr lang="en-US" dirty="0"/>
              <a:t>Circular wait</a:t>
            </a:r>
          </a:p>
          <a:p>
            <a:endParaRPr lang="en-US" dirty="0"/>
          </a:p>
          <a:p>
            <a:endParaRPr lang="en-US" dirty="0"/>
          </a:p>
          <a:p>
            <a:endParaRPr lang="en-US" dirty="0"/>
          </a:p>
        </p:txBody>
      </p:sp>
    </p:spTree>
    <p:extLst>
      <p:ext uri="{BB962C8B-B14F-4D97-AF65-F5344CB8AC3E}">
        <p14:creationId xmlns:p14="http://schemas.microsoft.com/office/powerpoint/2010/main" val="413384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792" y="404877"/>
            <a:ext cx="9785639" cy="4468483"/>
          </a:xfrm>
          <a:prstGeom prst="rect">
            <a:avLst/>
          </a:prstGeom>
        </p:spPr>
      </p:pic>
      <p:sp>
        <p:nvSpPr>
          <p:cNvPr id="3" name="Rectangle 2">
            <a:extLst>
              <a:ext uri="{FF2B5EF4-FFF2-40B4-BE49-F238E27FC236}">
                <a16:creationId xmlns:a16="http://schemas.microsoft.com/office/drawing/2014/main" id="{515FA051-F107-4DC2-BCF5-EE8F387DD906}"/>
              </a:ext>
            </a:extLst>
          </p:cNvPr>
          <p:cNvSpPr/>
          <p:nvPr/>
        </p:nvSpPr>
        <p:spPr>
          <a:xfrm>
            <a:off x="921792" y="5226129"/>
            <a:ext cx="8491869" cy="1200329"/>
          </a:xfrm>
          <a:prstGeom prst="rect">
            <a:avLst/>
          </a:prstGeom>
        </p:spPr>
        <p:txBody>
          <a:bodyPr wrap="square">
            <a:spAutoFit/>
          </a:bodyPr>
          <a:lstStyle/>
          <a:p>
            <a:pPr marL="380990" indent="-380990" algn="just">
              <a:buFont typeface="Arial" panose="020B0604020202020204" pitchFamily="34" charset="0"/>
              <a:buChar char="•"/>
            </a:pPr>
            <a:r>
              <a:rPr lang="en-IN" sz="2400" dirty="0"/>
              <a:t>Only one process at a time can use the resource. If another process requests that resource, the requesting process must be delayed until the resource has been released</a:t>
            </a:r>
          </a:p>
        </p:txBody>
      </p:sp>
    </p:spTree>
    <p:extLst>
      <p:ext uri="{BB962C8B-B14F-4D97-AF65-F5344CB8AC3E}">
        <p14:creationId xmlns:p14="http://schemas.microsoft.com/office/powerpoint/2010/main" val="100633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131" y="244779"/>
            <a:ext cx="9321421" cy="4359887"/>
          </a:xfrm>
          <a:prstGeom prst="rect">
            <a:avLst/>
          </a:prstGeom>
        </p:spPr>
      </p:pic>
      <p:sp>
        <p:nvSpPr>
          <p:cNvPr id="3" name="Rectangle 2">
            <a:extLst>
              <a:ext uri="{FF2B5EF4-FFF2-40B4-BE49-F238E27FC236}">
                <a16:creationId xmlns:a16="http://schemas.microsoft.com/office/drawing/2014/main" id="{515FA051-F107-4DC2-BCF5-EE8F387DD906}"/>
              </a:ext>
            </a:extLst>
          </p:cNvPr>
          <p:cNvSpPr/>
          <p:nvPr/>
        </p:nvSpPr>
        <p:spPr>
          <a:xfrm>
            <a:off x="1041131" y="5043251"/>
            <a:ext cx="10792616" cy="830997"/>
          </a:xfrm>
          <a:prstGeom prst="rect">
            <a:avLst/>
          </a:prstGeom>
        </p:spPr>
        <p:txBody>
          <a:bodyPr wrap="square">
            <a:spAutoFit/>
          </a:bodyPr>
          <a:lstStyle/>
          <a:p>
            <a:pPr marL="380990" indent="-380990" algn="just">
              <a:buFont typeface="Arial" panose="020B0604020202020204" pitchFamily="34" charset="0"/>
              <a:buChar char="•"/>
            </a:pPr>
            <a:r>
              <a:rPr lang="en-US" sz="2400" dirty="0"/>
              <a:t>A process must be holding at least one resource and waiting to acquire additional resources that are currently being held by other processes.</a:t>
            </a:r>
            <a:endParaRPr lang="en-IN" sz="2400" dirty="0"/>
          </a:p>
        </p:txBody>
      </p:sp>
    </p:spTree>
    <p:extLst>
      <p:ext uri="{BB962C8B-B14F-4D97-AF65-F5344CB8AC3E}">
        <p14:creationId xmlns:p14="http://schemas.microsoft.com/office/powerpoint/2010/main" val="391233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133311" y="2209630"/>
            <a:ext cx="5925377" cy="2438740"/>
          </a:xfrm>
          <a:prstGeom prst="rect">
            <a:avLst/>
          </a:prstGeom>
        </p:spPr>
      </p:pic>
    </p:spTree>
    <p:extLst>
      <p:ext uri="{BB962C8B-B14F-4D97-AF65-F5344CB8AC3E}">
        <p14:creationId xmlns:p14="http://schemas.microsoft.com/office/powerpoint/2010/main" val="2481056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088" y="508086"/>
            <a:ext cx="9553946" cy="4585647"/>
          </a:xfrm>
          <a:prstGeom prst="rect">
            <a:avLst/>
          </a:prstGeom>
        </p:spPr>
      </p:pic>
      <p:sp>
        <p:nvSpPr>
          <p:cNvPr id="3" name="Rectangle 2">
            <a:extLst>
              <a:ext uri="{FF2B5EF4-FFF2-40B4-BE49-F238E27FC236}">
                <a16:creationId xmlns:a16="http://schemas.microsoft.com/office/drawing/2014/main" id="{515FA051-F107-4DC2-BCF5-EE8F387DD906}"/>
              </a:ext>
            </a:extLst>
          </p:cNvPr>
          <p:cNvSpPr/>
          <p:nvPr/>
        </p:nvSpPr>
        <p:spPr>
          <a:xfrm>
            <a:off x="1363046" y="5503468"/>
            <a:ext cx="9294987" cy="1200329"/>
          </a:xfrm>
          <a:prstGeom prst="rect">
            <a:avLst/>
          </a:prstGeom>
        </p:spPr>
        <p:txBody>
          <a:bodyPr wrap="square">
            <a:spAutoFit/>
          </a:bodyPr>
          <a:lstStyle/>
          <a:p>
            <a:pPr marL="285750" indent="-285750" algn="just">
              <a:buFont typeface="Arial" panose="020B0604020202020204" pitchFamily="34" charset="0"/>
              <a:buChar char="•"/>
            </a:pPr>
            <a:r>
              <a:rPr lang="en-US" sz="2400" dirty="0"/>
              <a:t>Resources cannot be preempted; that is, a resource can be released only voluntarily by the process holding it, after that process has completed its task.</a:t>
            </a:r>
            <a:endParaRPr lang="en-IN" sz="2400" dirty="0"/>
          </a:p>
        </p:txBody>
      </p:sp>
    </p:spTree>
    <p:extLst>
      <p:ext uri="{BB962C8B-B14F-4D97-AF65-F5344CB8AC3E}">
        <p14:creationId xmlns:p14="http://schemas.microsoft.com/office/powerpoint/2010/main" val="194346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985" y="350964"/>
            <a:ext cx="9266831" cy="4389098"/>
          </a:xfrm>
          <a:prstGeom prst="rect">
            <a:avLst/>
          </a:prstGeom>
        </p:spPr>
      </p:pic>
      <p:sp>
        <p:nvSpPr>
          <p:cNvPr id="3" name="Rectangle 2">
            <a:extLst>
              <a:ext uri="{FF2B5EF4-FFF2-40B4-BE49-F238E27FC236}">
                <a16:creationId xmlns:a16="http://schemas.microsoft.com/office/drawing/2014/main" id="{515FA051-F107-4DC2-BCF5-EE8F387DD906}"/>
              </a:ext>
            </a:extLst>
          </p:cNvPr>
          <p:cNvSpPr/>
          <p:nvPr/>
        </p:nvSpPr>
        <p:spPr>
          <a:xfrm>
            <a:off x="1147934" y="5105522"/>
            <a:ext cx="8924931" cy="1569660"/>
          </a:xfrm>
          <a:prstGeom prst="rect">
            <a:avLst/>
          </a:prstGeom>
        </p:spPr>
        <p:txBody>
          <a:bodyPr wrap="square">
            <a:spAutoFit/>
          </a:bodyPr>
          <a:lstStyle/>
          <a:p>
            <a:pPr marL="380990" indent="-380990" algn="just">
              <a:buFont typeface="Arial" panose="020B0604020202020204" pitchFamily="34" charset="0"/>
              <a:buChar char="•"/>
            </a:pPr>
            <a:r>
              <a:rPr lang="en-US" sz="2400" dirty="0"/>
              <a:t>A process is waiting for the resource held by the second process, which is waiting for the resource held by the third process and so on, till the last process is waiting for a resource held by the first process. This forms a circular chain</a:t>
            </a:r>
            <a:endParaRPr lang="en-IN" sz="2400" dirty="0"/>
          </a:p>
        </p:txBody>
      </p:sp>
    </p:spTree>
    <p:extLst>
      <p:ext uri="{BB962C8B-B14F-4D97-AF65-F5344CB8AC3E}">
        <p14:creationId xmlns:p14="http://schemas.microsoft.com/office/powerpoint/2010/main" val="354362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for Handling deadlock</a:t>
            </a:r>
          </a:p>
        </p:txBody>
      </p:sp>
      <p:sp>
        <p:nvSpPr>
          <p:cNvPr id="3" name="Content Placeholder 2"/>
          <p:cNvSpPr>
            <a:spLocks noGrp="1"/>
          </p:cNvSpPr>
          <p:nvPr>
            <p:ph idx="1"/>
          </p:nvPr>
        </p:nvSpPr>
        <p:spPr/>
        <p:txBody>
          <a:bodyPr/>
          <a:lstStyle/>
          <a:p>
            <a:pPr marL="0" indent="0">
              <a:buNone/>
            </a:pPr>
            <a:r>
              <a:rPr lang="en-US" b="1" dirty="0"/>
              <a:t>Deadlock prevention or avoidance</a:t>
            </a:r>
          </a:p>
          <a:p>
            <a:r>
              <a:rPr lang="en-US" dirty="0"/>
              <a:t>Not to let the system into deadlock state</a:t>
            </a:r>
          </a:p>
          <a:p>
            <a:endParaRPr lang="en-US" dirty="0"/>
          </a:p>
          <a:p>
            <a:pPr marL="0" indent="0">
              <a:buNone/>
            </a:pPr>
            <a:r>
              <a:rPr lang="en-US" b="1" dirty="0"/>
              <a:t>Deadlock deduction and recovery</a:t>
            </a:r>
          </a:p>
          <a:p>
            <a:r>
              <a:rPr lang="en-US" dirty="0"/>
              <a:t>Do preemption to handle it once occurred</a:t>
            </a:r>
          </a:p>
          <a:p>
            <a:endParaRPr lang="en-US" dirty="0"/>
          </a:p>
          <a:p>
            <a:pPr marL="0" indent="0">
              <a:buNone/>
            </a:pPr>
            <a:r>
              <a:rPr lang="en-US" b="1" dirty="0"/>
              <a:t>Ignore the problem all together</a:t>
            </a:r>
          </a:p>
          <a:p>
            <a:r>
              <a:rPr lang="en-US" dirty="0"/>
              <a:t>If deadlock is very rare, then reboot</a:t>
            </a:r>
          </a:p>
          <a:p>
            <a:endParaRPr lang="en-US" dirty="0"/>
          </a:p>
          <a:p>
            <a:endParaRPr lang="en-US" dirty="0"/>
          </a:p>
        </p:txBody>
      </p:sp>
    </p:spTree>
    <p:extLst>
      <p:ext uri="{BB962C8B-B14F-4D97-AF65-F5344CB8AC3E}">
        <p14:creationId xmlns:p14="http://schemas.microsoft.com/office/powerpoint/2010/main" val="217869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09"/>
            <a:ext cx="10515600" cy="1325563"/>
          </a:xfrm>
        </p:spPr>
        <p:txBody>
          <a:bodyPr/>
          <a:lstStyle/>
          <a:p>
            <a:r>
              <a:rPr lang="en-US" dirty="0"/>
              <a:t>Strategies to handle deadlock</a:t>
            </a:r>
          </a:p>
        </p:txBody>
      </p:sp>
      <p:sp>
        <p:nvSpPr>
          <p:cNvPr id="3" name="Content Placeholder 2"/>
          <p:cNvSpPr>
            <a:spLocks noGrp="1"/>
          </p:cNvSpPr>
          <p:nvPr>
            <p:ph idx="1"/>
          </p:nvPr>
        </p:nvSpPr>
        <p:spPr>
          <a:xfrm>
            <a:off x="838200" y="1825624"/>
            <a:ext cx="10515600" cy="4793539"/>
          </a:xfrm>
        </p:spPr>
        <p:txBody>
          <a:bodyPr>
            <a:normAutofit lnSpcReduction="10000"/>
          </a:bodyPr>
          <a:lstStyle/>
          <a:p>
            <a:pPr marL="0" indent="0">
              <a:buNone/>
            </a:pPr>
            <a:r>
              <a:rPr lang="en-US" b="1" dirty="0"/>
              <a:t>Preemption</a:t>
            </a:r>
          </a:p>
          <a:p>
            <a:r>
              <a:rPr lang="en-US" dirty="0"/>
              <a:t>We can take a resource from once process and  give it other process, but will cause problems.</a:t>
            </a:r>
          </a:p>
          <a:p>
            <a:endParaRPr lang="en-US" dirty="0"/>
          </a:p>
          <a:p>
            <a:pPr marL="0" indent="0">
              <a:buNone/>
            </a:pPr>
            <a:r>
              <a:rPr lang="en-US" b="1" dirty="0"/>
              <a:t>Rollback</a:t>
            </a:r>
          </a:p>
          <a:p>
            <a:r>
              <a:rPr lang="en-US" dirty="0"/>
              <a:t>The system can periodically make a record of the state of all the process, when deadlock occurs roll everything back to the last checkpoint. </a:t>
            </a:r>
          </a:p>
          <a:p>
            <a:endParaRPr lang="en-US" dirty="0"/>
          </a:p>
          <a:p>
            <a:pPr marL="0" indent="0">
              <a:buNone/>
            </a:pPr>
            <a:r>
              <a:rPr lang="en-US" b="1" dirty="0"/>
              <a:t>Kill one or more processes.</a:t>
            </a:r>
          </a:p>
          <a:p>
            <a:r>
              <a:rPr lang="en-US" dirty="0"/>
              <a:t>Simplest way, but it will work</a:t>
            </a:r>
          </a:p>
        </p:txBody>
      </p:sp>
    </p:spTree>
    <p:extLst>
      <p:ext uri="{BB962C8B-B14F-4D97-AF65-F5344CB8AC3E}">
        <p14:creationId xmlns:p14="http://schemas.microsoft.com/office/powerpoint/2010/main" val="2739025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0A4A1-4F00-4EA5-B4B2-5BD5E0995270}"/>
              </a:ext>
            </a:extLst>
          </p:cNvPr>
          <p:cNvSpPr>
            <a:spLocks noGrp="1"/>
          </p:cNvSpPr>
          <p:nvPr>
            <p:ph type="sldNum" idx="12"/>
          </p:nvPr>
        </p:nvSpPr>
        <p:spPr/>
        <p:txBody>
          <a:bodyPr/>
          <a:lstStyle/>
          <a:p>
            <a:fld id="{00000000-1234-1234-1234-123412341234}" type="slidenum">
              <a:rPr lang="en" smtClean="0"/>
              <a:pPr/>
              <a:t>19</a:t>
            </a:fld>
            <a:endParaRPr lang="en"/>
          </a:p>
        </p:txBody>
      </p:sp>
      <p:sp>
        <p:nvSpPr>
          <p:cNvPr id="4" name="Google Shape;72;p14">
            <a:extLst>
              <a:ext uri="{FF2B5EF4-FFF2-40B4-BE49-F238E27FC236}">
                <a16:creationId xmlns:a16="http://schemas.microsoft.com/office/drawing/2014/main" id="{F7B627A1-D500-4DB6-9A01-9E1F65A0A543}"/>
              </a:ext>
            </a:extLst>
          </p:cNvPr>
          <p:cNvSpPr txBox="1">
            <a:spLocks/>
          </p:cNvSpPr>
          <p:nvPr/>
        </p:nvSpPr>
        <p:spPr>
          <a:xfrm>
            <a:off x="3854738" y="730820"/>
            <a:ext cx="5530265" cy="595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1pPr>
            <a:lvl2pPr marR="0" lvl="1"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2pPr>
            <a:lvl3pPr marR="0" lvl="2"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3pPr>
            <a:lvl4pPr marR="0" lvl="3"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4pPr>
            <a:lvl5pPr marR="0" lvl="4"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5pPr>
            <a:lvl6pPr marR="0" lvl="5"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6pPr>
            <a:lvl7pPr marR="0" lvl="6"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7pPr>
            <a:lvl8pPr marR="0" lvl="7"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8pPr>
            <a:lvl9pPr marR="0" lvl="8"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9pPr>
          </a:lstStyle>
          <a:p>
            <a:pPr algn="ctr"/>
            <a:r>
              <a:rPr lang="en-US" sz="3200" dirty="0">
                <a:solidFill>
                  <a:srgbClr val="002060"/>
                </a:solidFill>
              </a:rPr>
              <a:t>Resource Allocation Graph</a:t>
            </a:r>
          </a:p>
        </p:txBody>
      </p:sp>
      <p:sp>
        <p:nvSpPr>
          <p:cNvPr id="5" name="Rectangle 4">
            <a:extLst>
              <a:ext uri="{FF2B5EF4-FFF2-40B4-BE49-F238E27FC236}">
                <a16:creationId xmlns:a16="http://schemas.microsoft.com/office/drawing/2014/main" id="{515FA051-F107-4DC2-BCF5-EE8F387DD906}"/>
              </a:ext>
            </a:extLst>
          </p:cNvPr>
          <p:cNvSpPr/>
          <p:nvPr/>
        </p:nvSpPr>
        <p:spPr>
          <a:xfrm>
            <a:off x="2143228" y="1322867"/>
            <a:ext cx="8924931" cy="1569660"/>
          </a:xfrm>
          <a:prstGeom prst="rect">
            <a:avLst/>
          </a:prstGeom>
        </p:spPr>
        <p:txBody>
          <a:bodyPr wrap="square">
            <a:spAutoFit/>
          </a:bodyPr>
          <a:lstStyle/>
          <a:p>
            <a:pPr marL="380990" indent="-380990" algn="just">
              <a:buFont typeface="Arial" panose="020B0604020202020204" pitchFamily="34" charset="0"/>
              <a:buChar char="•"/>
            </a:pPr>
            <a:r>
              <a:rPr lang="en-US" sz="2400" dirty="0"/>
              <a:t>Deadlock can easily be represented by a direct graph Resource Allocation Graph (RAG)</a:t>
            </a:r>
          </a:p>
          <a:p>
            <a:pPr marL="380990" indent="-380990" algn="just">
              <a:buFont typeface="Arial" panose="020B0604020202020204" pitchFamily="34" charset="0"/>
              <a:buChar char="•"/>
            </a:pPr>
            <a:r>
              <a:rPr lang="en-US" sz="2400" dirty="0"/>
              <a:t>Directed Graph.</a:t>
            </a:r>
          </a:p>
          <a:p>
            <a:pPr marL="380990" indent="-380990" algn="just">
              <a:buFont typeface="Arial" panose="020B0604020202020204" pitchFamily="34" charset="0"/>
              <a:buChar char="•"/>
            </a:pPr>
            <a:r>
              <a:rPr lang="en-US" sz="2400" dirty="0"/>
              <a:t>A set of vertices V and a set of edges E.</a:t>
            </a:r>
            <a:endParaRPr lang="en-IN" sz="2400" dirty="0"/>
          </a:p>
        </p:txBody>
      </p:sp>
      <p:sp>
        <p:nvSpPr>
          <p:cNvPr id="3" name="Rectangle 2">
            <a:extLst>
              <a:ext uri="{FF2B5EF4-FFF2-40B4-BE49-F238E27FC236}">
                <a16:creationId xmlns:a16="http://schemas.microsoft.com/office/drawing/2014/main" id="{77522C36-2122-4451-B64B-1F98DD7E2991}"/>
              </a:ext>
            </a:extLst>
          </p:cNvPr>
          <p:cNvSpPr/>
          <p:nvPr/>
        </p:nvSpPr>
        <p:spPr>
          <a:xfrm>
            <a:off x="2254112" y="2750142"/>
            <a:ext cx="8924931" cy="3416320"/>
          </a:xfrm>
          <a:prstGeom prst="rect">
            <a:avLst/>
          </a:prstGeom>
        </p:spPr>
        <p:txBody>
          <a:bodyPr wrap="square">
            <a:spAutoFit/>
          </a:bodyPr>
          <a:lstStyle/>
          <a:p>
            <a:r>
              <a:rPr lang="en-IN" sz="2400" dirty="0"/>
              <a:t>V is partitioned into two types:</a:t>
            </a:r>
          </a:p>
          <a:p>
            <a:r>
              <a:rPr lang="en-IN" sz="2400" dirty="0"/>
              <a:t>            </a:t>
            </a:r>
          </a:p>
          <a:p>
            <a:r>
              <a:rPr lang="en-IN" sz="2400" dirty="0"/>
              <a:t>            P = {P</a:t>
            </a:r>
            <a:r>
              <a:rPr lang="en-IN" sz="2400" baseline="-25000" dirty="0"/>
              <a:t>1</a:t>
            </a:r>
            <a:r>
              <a:rPr lang="en-IN" sz="2400" dirty="0"/>
              <a:t>, P</a:t>
            </a:r>
            <a:r>
              <a:rPr lang="en-IN" sz="2400" baseline="-25000" dirty="0"/>
              <a:t>2</a:t>
            </a:r>
            <a:r>
              <a:rPr lang="en-IN" sz="2400" dirty="0"/>
              <a:t>, …, </a:t>
            </a:r>
            <a:r>
              <a:rPr lang="en-IN" sz="2400" dirty="0" err="1"/>
              <a:t>P</a:t>
            </a:r>
            <a:r>
              <a:rPr lang="en-IN" sz="2400" baseline="-25000" dirty="0" err="1"/>
              <a:t>n</a:t>
            </a:r>
            <a:r>
              <a:rPr lang="en-IN" sz="2400" dirty="0"/>
              <a:t>}, the set consisting of all the processes in the system.</a:t>
            </a:r>
          </a:p>
          <a:p>
            <a:r>
              <a:rPr lang="en-IN" sz="2400" dirty="0"/>
              <a:t>            R = {R</a:t>
            </a:r>
            <a:r>
              <a:rPr lang="en-IN" sz="2400" baseline="-25000" dirty="0"/>
              <a:t>1</a:t>
            </a:r>
            <a:r>
              <a:rPr lang="en-IN" sz="2400" dirty="0"/>
              <a:t>, R</a:t>
            </a:r>
            <a:r>
              <a:rPr lang="en-IN" sz="2400" baseline="-25000" dirty="0"/>
              <a:t>2</a:t>
            </a:r>
            <a:r>
              <a:rPr lang="en-IN" sz="2400" dirty="0"/>
              <a:t>, …, R</a:t>
            </a:r>
            <a:r>
              <a:rPr lang="en-IN" sz="2400" baseline="-25000" dirty="0"/>
              <a:t>m</a:t>
            </a:r>
            <a:r>
              <a:rPr lang="en-IN" sz="2400" dirty="0"/>
              <a:t>}, the set consisting of all resource types in the system.</a:t>
            </a:r>
          </a:p>
          <a:p>
            <a:r>
              <a:rPr lang="en-IN" sz="2400" dirty="0"/>
              <a:t>            </a:t>
            </a:r>
          </a:p>
          <a:p>
            <a:r>
              <a:rPr lang="en-IN" sz="2400" dirty="0"/>
              <a:t>            request edge – directed edge </a:t>
            </a:r>
            <a:r>
              <a:rPr lang="en-IN" sz="2400" b="1" dirty="0"/>
              <a:t>P</a:t>
            </a:r>
            <a:r>
              <a:rPr lang="en-IN" sz="2400" b="1" baseline="-25000" dirty="0"/>
              <a:t>1</a:t>
            </a:r>
            <a:r>
              <a:rPr lang="en-IN" sz="2400" b="1" dirty="0"/>
              <a:t> → </a:t>
            </a:r>
            <a:r>
              <a:rPr lang="en-IN" sz="2400" b="1" dirty="0" err="1"/>
              <a:t>R</a:t>
            </a:r>
            <a:r>
              <a:rPr lang="en-IN" sz="2400" b="1" baseline="-25000" dirty="0" err="1"/>
              <a:t>j</a:t>
            </a:r>
            <a:endParaRPr lang="en-IN" sz="2400" b="1" baseline="-25000" dirty="0"/>
          </a:p>
          <a:p>
            <a:r>
              <a:rPr lang="en-IN" sz="2400" dirty="0"/>
              <a:t>            assignment edge – directed edge </a:t>
            </a:r>
            <a:r>
              <a:rPr lang="en-IN" sz="2400" b="1" dirty="0" err="1"/>
              <a:t>R</a:t>
            </a:r>
            <a:r>
              <a:rPr lang="en-IN" sz="2400" b="1" baseline="-25000" dirty="0" err="1"/>
              <a:t>j</a:t>
            </a:r>
            <a:r>
              <a:rPr lang="en-IN" sz="2400" b="1" dirty="0"/>
              <a:t> → P</a:t>
            </a:r>
            <a:r>
              <a:rPr lang="en-IN" sz="2400" b="1" baseline="-25000" dirty="0"/>
              <a:t>i</a:t>
            </a:r>
          </a:p>
        </p:txBody>
      </p:sp>
    </p:spTree>
    <p:extLst>
      <p:ext uri="{BB962C8B-B14F-4D97-AF65-F5344CB8AC3E}">
        <p14:creationId xmlns:p14="http://schemas.microsoft.com/office/powerpoint/2010/main" val="301457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8195" y="0"/>
            <a:ext cx="9131836" cy="995352"/>
          </a:xfrm>
          <a:custGeom>
            <a:avLst/>
            <a:gdLst/>
            <a:ahLst/>
            <a:cxnLst/>
            <a:rect l="l" t="t" r="r" b="b"/>
            <a:pathLst>
              <a:path w="4608195" h="502284">
                <a:moveTo>
                  <a:pt x="0" y="501954"/>
                </a:moveTo>
                <a:lnTo>
                  <a:pt x="4608004" y="501954"/>
                </a:lnTo>
                <a:lnTo>
                  <a:pt x="4608004" y="0"/>
                </a:lnTo>
                <a:lnTo>
                  <a:pt x="0" y="0"/>
                </a:lnTo>
                <a:lnTo>
                  <a:pt x="0" y="501954"/>
                </a:lnTo>
                <a:close/>
              </a:path>
            </a:pathLst>
          </a:custGeom>
          <a:solidFill>
            <a:srgbClr val="F2F2F2"/>
          </a:solidFill>
        </p:spPr>
        <p:txBody>
          <a:bodyPr wrap="square" lIns="0" tIns="0" rIns="0" bIns="0" rtlCol="0"/>
          <a:lstStyle/>
          <a:p>
            <a:endParaRPr sz="3567"/>
          </a:p>
        </p:txBody>
      </p:sp>
      <p:sp>
        <p:nvSpPr>
          <p:cNvPr id="3" name="object 3"/>
          <p:cNvSpPr txBox="1">
            <a:spLocks noGrp="1"/>
          </p:cNvSpPr>
          <p:nvPr>
            <p:ph type="title"/>
          </p:nvPr>
        </p:nvSpPr>
        <p:spPr>
          <a:xfrm>
            <a:off x="1717047" y="-83637"/>
            <a:ext cx="6380031" cy="1126217"/>
          </a:xfrm>
          <a:prstGeom prst="rect">
            <a:avLst/>
          </a:prstGeom>
        </p:spPr>
        <p:txBody>
          <a:bodyPr vert="horz" wrap="square" lIns="0" tIns="122058" rIns="0" bIns="0" rtlCol="0" anchor="ctr">
            <a:spAutoFit/>
          </a:bodyPr>
          <a:lstStyle/>
          <a:p>
            <a:pPr marL="25168">
              <a:lnSpc>
                <a:spcPct val="100000"/>
              </a:lnSpc>
              <a:spcBef>
                <a:spcPts val="959"/>
              </a:spcBef>
            </a:pPr>
            <a:r>
              <a:rPr b="1" spc="-79" dirty="0"/>
              <a:t>Synchronisation</a:t>
            </a:r>
            <a:r>
              <a:rPr b="1" dirty="0"/>
              <a:t> </a:t>
            </a:r>
            <a:r>
              <a:rPr b="1" spc="-40" dirty="0"/>
              <a:t>Facilities</a:t>
            </a:r>
          </a:p>
          <a:p>
            <a:pPr marL="25168">
              <a:lnSpc>
                <a:spcPct val="100000"/>
              </a:lnSpc>
              <a:spcBef>
                <a:spcPts val="446"/>
              </a:spcBef>
            </a:pPr>
            <a:r>
              <a:rPr sz="1784" b="1" spc="-30" dirty="0"/>
              <a:t>Classic Synchronization</a:t>
            </a:r>
            <a:r>
              <a:rPr sz="1784" b="1" spc="129" dirty="0"/>
              <a:t> </a:t>
            </a:r>
            <a:r>
              <a:rPr sz="1784" b="1" spc="-30" dirty="0"/>
              <a:t>Problems</a:t>
            </a:r>
            <a:endParaRPr sz="1784" b="1" dirty="0"/>
          </a:p>
        </p:txBody>
      </p:sp>
      <p:sp>
        <p:nvSpPr>
          <p:cNvPr id="4" name="object 4"/>
          <p:cNvSpPr/>
          <p:nvPr/>
        </p:nvSpPr>
        <p:spPr>
          <a:xfrm>
            <a:off x="9287071" y="72709"/>
            <a:ext cx="1249728" cy="570708"/>
          </a:xfrm>
          <a:prstGeom prst="rect">
            <a:avLst/>
          </a:prstGeom>
          <a:blipFill>
            <a:blip r:embed="rId2" cstate="print"/>
            <a:stretch>
              <a:fillRect/>
            </a:stretch>
          </a:blipFill>
        </p:spPr>
        <p:txBody>
          <a:bodyPr wrap="square" lIns="0" tIns="0" rIns="0" bIns="0" rtlCol="0"/>
          <a:lstStyle/>
          <a:p>
            <a:endParaRPr sz="3567"/>
          </a:p>
        </p:txBody>
      </p:sp>
      <p:sp>
        <p:nvSpPr>
          <p:cNvPr id="5" name="object 5"/>
          <p:cNvSpPr/>
          <p:nvPr/>
        </p:nvSpPr>
        <p:spPr>
          <a:xfrm>
            <a:off x="2085216" y="3458748"/>
            <a:ext cx="129332" cy="129332"/>
          </a:xfrm>
          <a:prstGeom prst="rect">
            <a:avLst/>
          </a:prstGeom>
          <a:blipFill>
            <a:blip r:embed="rId3" cstate="print"/>
            <a:stretch>
              <a:fillRect/>
            </a:stretch>
          </a:blipFill>
        </p:spPr>
        <p:txBody>
          <a:bodyPr wrap="square" lIns="0" tIns="0" rIns="0" bIns="0" rtlCol="0"/>
          <a:lstStyle/>
          <a:p>
            <a:endParaRPr sz="3567"/>
          </a:p>
        </p:txBody>
      </p:sp>
      <p:sp>
        <p:nvSpPr>
          <p:cNvPr id="6" name="object 6"/>
          <p:cNvSpPr/>
          <p:nvPr/>
        </p:nvSpPr>
        <p:spPr>
          <a:xfrm>
            <a:off x="2085216" y="4215947"/>
            <a:ext cx="129332" cy="129332"/>
          </a:xfrm>
          <a:prstGeom prst="rect">
            <a:avLst/>
          </a:prstGeom>
          <a:blipFill>
            <a:blip r:embed="rId4" cstate="print"/>
            <a:stretch>
              <a:fillRect/>
            </a:stretch>
          </a:blipFill>
        </p:spPr>
        <p:txBody>
          <a:bodyPr wrap="square" lIns="0" tIns="0" rIns="0" bIns="0" rtlCol="0"/>
          <a:lstStyle/>
          <a:p>
            <a:endParaRPr sz="3567"/>
          </a:p>
        </p:txBody>
      </p:sp>
      <p:sp>
        <p:nvSpPr>
          <p:cNvPr id="7" name="object 7"/>
          <p:cNvSpPr/>
          <p:nvPr/>
        </p:nvSpPr>
        <p:spPr>
          <a:xfrm>
            <a:off x="2085216" y="4632157"/>
            <a:ext cx="129332" cy="129332"/>
          </a:xfrm>
          <a:prstGeom prst="rect">
            <a:avLst/>
          </a:prstGeom>
          <a:blipFill>
            <a:blip r:embed="rId3" cstate="print"/>
            <a:stretch>
              <a:fillRect/>
            </a:stretch>
          </a:blipFill>
        </p:spPr>
        <p:txBody>
          <a:bodyPr wrap="square" lIns="0" tIns="0" rIns="0" bIns="0" rtlCol="0"/>
          <a:lstStyle/>
          <a:p>
            <a:endParaRPr sz="3567"/>
          </a:p>
        </p:txBody>
      </p:sp>
      <p:sp>
        <p:nvSpPr>
          <p:cNvPr id="8" name="object 8"/>
          <p:cNvSpPr txBox="1"/>
          <p:nvPr/>
        </p:nvSpPr>
        <p:spPr>
          <a:xfrm>
            <a:off x="1777574" y="2536173"/>
            <a:ext cx="8625980" cy="2323584"/>
          </a:xfrm>
          <a:prstGeom prst="rect">
            <a:avLst/>
          </a:prstGeom>
        </p:spPr>
        <p:txBody>
          <a:bodyPr vert="horz" wrap="square" lIns="0" tIns="13842" rIns="0" bIns="0" rtlCol="0">
            <a:spAutoFit/>
          </a:bodyPr>
          <a:lstStyle/>
          <a:p>
            <a:pPr marL="25168" marR="241609">
              <a:lnSpc>
                <a:spcPct val="102600"/>
              </a:lnSpc>
              <a:spcBef>
                <a:spcPts val="109"/>
              </a:spcBef>
            </a:pPr>
            <a:r>
              <a:rPr sz="2180" spc="-50" dirty="0">
                <a:latin typeface="Tahoma"/>
                <a:cs typeface="Tahoma"/>
              </a:rPr>
              <a:t>Modern </a:t>
            </a:r>
            <a:r>
              <a:rPr sz="2180" spc="-99" dirty="0">
                <a:latin typeface="Tahoma"/>
                <a:cs typeface="Tahoma"/>
              </a:rPr>
              <a:t>programming </a:t>
            </a:r>
            <a:r>
              <a:rPr sz="2180" spc="-119" dirty="0">
                <a:latin typeface="Tahoma"/>
                <a:cs typeface="Tahoma"/>
              </a:rPr>
              <a:t>languages </a:t>
            </a:r>
            <a:r>
              <a:rPr sz="2180" spc="-99" dirty="0">
                <a:latin typeface="Tahoma"/>
                <a:cs typeface="Tahoma"/>
              </a:rPr>
              <a:t>do </a:t>
            </a:r>
            <a:r>
              <a:rPr sz="2180" spc="-109" dirty="0">
                <a:latin typeface="Tahoma"/>
                <a:cs typeface="Tahoma"/>
              </a:rPr>
              <a:t>vary </a:t>
            </a:r>
            <a:r>
              <a:rPr sz="2180" spc="-50" dirty="0">
                <a:latin typeface="Tahoma"/>
                <a:cs typeface="Tahoma"/>
              </a:rPr>
              <a:t>slightly in </a:t>
            </a:r>
            <a:r>
              <a:rPr sz="2180" spc="-139" dirty="0">
                <a:latin typeface="Tahoma"/>
                <a:cs typeface="Tahoma"/>
              </a:rPr>
              <a:t>how </a:t>
            </a:r>
            <a:r>
              <a:rPr sz="2180" spc="-99" dirty="0">
                <a:latin typeface="Tahoma"/>
                <a:cs typeface="Tahoma"/>
              </a:rPr>
              <a:t>threads </a:t>
            </a:r>
            <a:r>
              <a:rPr sz="2180" spc="-69" dirty="0">
                <a:latin typeface="Tahoma"/>
                <a:cs typeface="Tahoma"/>
              </a:rPr>
              <a:t>of </a:t>
            </a:r>
            <a:r>
              <a:rPr sz="2180" spc="-109" dirty="0">
                <a:latin typeface="Tahoma"/>
                <a:cs typeface="Tahoma"/>
              </a:rPr>
              <a:t>a  process </a:t>
            </a:r>
            <a:r>
              <a:rPr sz="2180" spc="-139" dirty="0">
                <a:latin typeface="Tahoma"/>
                <a:cs typeface="Tahoma"/>
              </a:rPr>
              <a:t>are </a:t>
            </a:r>
            <a:r>
              <a:rPr sz="2180" spc="-89" dirty="0">
                <a:latin typeface="Tahoma"/>
                <a:cs typeface="Tahoma"/>
              </a:rPr>
              <a:t>created, </a:t>
            </a:r>
            <a:r>
              <a:rPr sz="2180" spc="-119" dirty="0">
                <a:latin typeface="Tahoma"/>
                <a:cs typeface="Tahoma"/>
              </a:rPr>
              <a:t>managed </a:t>
            </a:r>
            <a:r>
              <a:rPr sz="2180" spc="-99" dirty="0">
                <a:latin typeface="Tahoma"/>
                <a:cs typeface="Tahoma"/>
              </a:rPr>
              <a:t>and </a:t>
            </a:r>
            <a:r>
              <a:rPr sz="2180" spc="-89" dirty="0">
                <a:latin typeface="Tahoma"/>
                <a:cs typeface="Tahoma"/>
              </a:rPr>
              <a:t>synchronize </a:t>
            </a:r>
            <a:r>
              <a:rPr sz="2180" spc="-119" dirty="0">
                <a:latin typeface="Tahoma"/>
                <a:cs typeface="Tahoma"/>
              </a:rPr>
              <a:t>access </a:t>
            </a:r>
            <a:r>
              <a:rPr sz="2180" spc="-30" dirty="0">
                <a:latin typeface="Tahoma"/>
                <a:cs typeface="Tahoma"/>
              </a:rPr>
              <a:t>to </a:t>
            </a:r>
            <a:r>
              <a:rPr sz="2180" spc="-20" dirty="0">
                <a:latin typeface="Tahoma"/>
                <a:cs typeface="Tahoma"/>
              </a:rPr>
              <a:t>critical</a:t>
            </a:r>
            <a:r>
              <a:rPr sz="2180" spc="634" dirty="0">
                <a:latin typeface="Tahoma"/>
                <a:cs typeface="Tahoma"/>
              </a:rPr>
              <a:t> </a:t>
            </a:r>
            <a:r>
              <a:rPr sz="2180" spc="-89" dirty="0">
                <a:latin typeface="Tahoma"/>
                <a:cs typeface="Tahoma"/>
              </a:rPr>
              <a:t>sections.</a:t>
            </a:r>
            <a:endParaRPr sz="2180" dirty="0">
              <a:latin typeface="Tahoma"/>
              <a:cs typeface="Tahoma"/>
            </a:endParaRPr>
          </a:p>
          <a:p>
            <a:pPr marL="573821" marR="10067">
              <a:lnSpc>
                <a:spcPct val="102699"/>
              </a:lnSpc>
              <a:spcBef>
                <a:spcPts val="595"/>
              </a:spcBef>
            </a:pPr>
            <a:r>
              <a:rPr sz="2180" spc="178" dirty="0">
                <a:latin typeface="PMingLiU"/>
                <a:cs typeface="PMingLiU"/>
              </a:rPr>
              <a:t>Shared </a:t>
            </a:r>
            <a:r>
              <a:rPr sz="2180" spc="238" dirty="0">
                <a:latin typeface="PMingLiU"/>
                <a:cs typeface="PMingLiU"/>
              </a:rPr>
              <a:t>buffer</a:t>
            </a:r>
            <a:r>
              <a:rPr sz="2180" spc="238" dirty="0">
                <a:latin typeface="Tahoma"/>
                <a:cs typeface="Tahoma"/>
              </a:rPr>
              <a:t>, </a:t>
            </a:r>
            <a:r>
              <a:rPr sz="2180" spc="-69" dirty="0">
                <a:latin typeface="Tahoma"/>
                <a:cs typeface="Tahoma"/>
              </a:rPr>
              <a:t>only </a:t>
            </a:r>
            <a:r>
              <a:rPr sz="2180" spc="-149" dirty="0">
                <a:latin typeface="Tahoma"/>
                <a:cs typeface="Tahoma"/>
              </a:rPr>
              <a:t>need </a:t>
            </a:r>
            <a:r>
              <a:rPr sz="2180" spc="-30" dirty="0">
                <a:latin typeface="Tahoma"/>
                <a:cs typeface="Tahoma"/>
              </a:rPr>
              <a:t>to </a:t>
            </a:r>
            <a:r>
              <a:rPr sz="2180" spc="-119" dirty="0">
                <a:latin typeface="Tahoma"/>
                <a:cs typeface="Tahoma"/>
              </a:rPr>
              <a:t>enforce </a:t>
            </a:r>
            <a:r>
              <a:rPr sz="2180" b="1" spc="-50" dirty="0">
                <a:latin typeface="Arial"/>
                <a:cs typeface="Arial"/>
              </a:rPr>
              <a:t>mutual </a:t>
            </a:r>
            <a:r>
              <a:rPr sz="2180" b="1" spc="-139" dirty="0">
                <a:latin typeface="Arial"/>
                <a:cs typeface="Arial"/>
              </a:rPr>
              <a:t>exclusion </a:t>
            </a:r>
            <a:r>
              <a:rPr sz="2180" spc="-50" dirty="0">
                <a:latin typeface="Tahoma"/>
                <a:cs typeface="Tahoma"/>
              </a:rPr>
              <a:t>with </a:t>
            </a:r>
            <a:r>
              <a:rPr sz="2180" spc="-109" dirty="0">
                <a:latin typeface="Tahoma"/>
                <a:cs typeface="Tahoma"/>
              </a:rPr>
              <a:t>a  </a:t>
            </a:r>
            <a:r>
              <a:rPr sz="2180" spc="-59" dirty="0">
                <a:latin typeface="Tahoma"/>
                <a:cs typeface="Tahoma"/>
              </a:rPr>
              <a:t>mutual </a:t>
            </a:r>
            <a:r>
              <a:rPr sz="2180" spc="-89" dirty="0">
                <a:latin typeface="Tahoma"/>
                <a:cs typeface="Tahoma"/>
              </a:rPr>
              <a:t>exclusion </a:t>
            </a:r>
            <a:r>
              <a:rPr sz="2180" spc="-79" dirty="0">
                <a:latin typeface="Tahoma"/>
                <a:cs typeface="Tahoma"/>
              </a:rPr>
              <a:t>signal </a:t>
            </a:r>
            <a:r>
              <a:rPr sz="2180" spc="-119" dirty="0">
                <a:latin typeface="Tahoma"/>
                <a:cs typeface="Tahoma"/>
              </a:rPr>
              <a:t>or </a:t>
            </a:r>
            <a:r>
              <a:rPr sz="2180" b="1" spc="-129" dirty="0">
                <a:latin typeface="Arial"/>
                <a:cs typeface="Arial"/>
              </a:rPr>
              <a:t>semaphore </a:t>
            </a:r>
            <a:r>
              <a:rPr sz="2180" spc="-30" dirty="0">
                <a:latin typeface="Tahoma"/>
                <a:cs typeface="Tahoma"/>
              </a:rPr>
              <a:t>to </a:t>
            </a:r>
            <a:r>
              <a:rPr sz="2180" spc="-69" dirty="0">
                <a:latin typeface="Tahoma"/>
                <a:cs typeface="Tahoma"/>
              </a:rPr>
              <a:t>correctly </a:t>
            </a:r>
            <a:r>
              <a:rPr sz="2180" spc="-109" dirty="0">
                <a:latin typeface="Tahoma"/>
                <a:cs typeface="Tahoma"/>
              </a:rPr>
              <a:t>solve </a:t>
            </a:r>
            <a:r>
              <a:rPr sz="2180" spc="-50" dirty="0">
                <a:latin typeface="Tahoma"/>
                <a:cs typeface="Tahoma"/>
              </a:rPr>
              <a:t>this</a:t>
            </a:r>
            <a:r>
              <a:rPr sz="2180" spc="188" dirty="0">
                <a:latin typeface="Tahoma"/>
                <a:cs typeface="Tahoma"/>
              </a:rPr>
              <a:t> </a:t>
            </a:r>
            <a:r>
              <a:rPr sz="2180" spc="-99" dirty="0">
                <a:latin typeface="Tahoma"/>
                <a:cs typeface="Tahoma"/>
              </a:rPr>
              <a:t>problem.</a:t>
            </a:r>
            <a:endParaRPr sz="2180" dirty="0">
              <a:latin typeface="Tahoma"/>
              <a:cs typeface="Tahoma"/>
            </a:endParaRPr>
          </a:p>
          <a:p>
            <a:pPr marL="573821">
              <a:spcBef>
                <a:spcPts val="654"/>
              </a:spcBef>
            </a:pPr>
            <a:r>
              <a:rPr sz="2180" spc="69" dirty="0">
                <a:latin typeface="PMingLiU"/>
                <a:cs typeface="PMingLiU"/>
              </a:rPr>
              <a:t>Bounded </a:t>
            </a:r>
            <a:r>
              <a:rPr sz="2180" spc="297" dirty="0">
                <a:latin typeface="PMingLiU"/>
                <a:cs typeface="PMingLiU"/>
              </a:rPr>
              <a:t>buffer </a:t>
            </a:r>
            <a:r>
              <a:rPr sz="2180" spc="-59" dirty="0">
                <a:latin typeface="Tahoma"/>
                <a:cs typeface="Tahoma"/>
              </a:rPr>
              <a:t>(Producers </a:t>
            </a:r>
            <a:r>
              <a:rPr sz="2180" spc="-99" dirty="0">
                <a:latin typeface="Tahoma"/>
                <a:cs typeface="Tahoma"/>
              </a:rPr>
              <a:t>and consumers) </a:t>
            </a:r>
            <a:r>
              <a:rPr sz="2180" spc="-79" dirty="0">
                <a:latin typeface="Tahoma"/>
                <a:cs typeface="Tahoma"/>
              </a:rPr>
              <a:t>- </a:t>
            </a:r>
            <a:r>
              <a:rPr sz="2180" b="1" spc="-89" dirty="0">
                <a:latin typeface="Arial"/>
                <a:cs typeface="Arial"/>
              </a:rPr>
              <a:t>pipe </a:t>
            </a:r>
            <a:r>
              <a:rPr sz="2180" spc="-119" dirty="0">
                <a:latin typeface="Tahoma"/>
                <a:cs typeface="Tahoma"/>
              </a:rPr>
              <a:t>or </a:t>
            </a:r>
            <a:r>
              <a:rPr sz="2180" b="1" spc="-40" dirty="0">
                <a:latin typeface="Arial"/>
                <a:cs typeface="Arial"/>
              </a:rPr>
              <a:t>finite</a:t>
            </a:r>
            <a:r>
              <a:rPr sz="2180" b="1" spc="-258" dirty="0">
                <a:latin typeface="Arial"/>
                <a:cs typeface="Arial"/>
              </a:rPr>
              <a:t> </a:t>
            </a:r>
            <a:r>
              <a:rPr sz="2180" b="1" spc="-119" dirty="0">
                <a:latin typeface="Arial"/>
                <a:cs typeface="Arial"/>
              </a:rPr>
              <a:t>queue</a:t>
            </a:r>
            <a:endParaRPr sz="2180" dirty="0">
              <a:latin typeface="Arial"/>
              <a:cs typeface="Arial"/>
            </a:endParaRPr>
          </a:p>
          <a:p>
            <a:pPr marL="573821">
              <a:spcBef>
                <a:spcPts val="664"/>
              </a:spcBef>
            </a:pPr>
            <a:r>
              <a:rPr sz="2180" spc="188" dirty="0">
                <a:latin typeface="PMingLiU"/>
                <a:cs typeface="PMingLiU"/>
              </a:rPr>
              <a:t>Readers </a:t>
            </a:r>
            <a:r>
              <a:rPr sz="2180" spc="149" dirty="0">
                <a:latin typeface="PMingLiU"/>
                <a:cs typeface="PMingLiU"/>
              </a:rPr>
              <a:t>and </a:t>
            </a:r>
            <a:r>
              <a:rPr sz="2180" spc="198" dirty="0">
                <a:latin typeface="PMingLiU"/>
                <a:cs typeface="PMingLiU"/>
              </a:rPr>
              <a:t>Writers</a:t>
            </a:r>
            <a:r>
              <a:rPr sz="2180" spc="198" dirty="0">
                <a:latin typeface="Tahoma"/>
                <a:cs typeface="Tahoma"/>
              </a:rPr>
              <a:t>: </a:t>
            </a:r>
            <a:r>
              <a:rPr sz="2180" b="1" spc="-119" dirty="0">
                <a:latin typeface="Arial"/>
                <a:cs typeface="Arial"/>
              </a:rPr>
              <a:t>simple </a:t>
            </a:r>
            <a:r>
              <a:rPr sz="2180" b="1" spc="-99" dirty="0">
                <a:latin typeface="Arial"/>
                <a:cs typeface="Arial"/>
              </a:rPr>
              <a:t>lock solution </a:t>
            </a:r>
            <a:r>
              <a:rPr sz="2180" spc="-119" dirty="0">
                <a:latin typeface="Tahoma"/>
                <a:cs typeface="Tahoma"/>
              </a:rPr>
              <a:t>or </a:t>
            </a:r>
            <a:r>
              <a:rPr sz="2180" b="1" spc="-79" dirty="0">
                <a:latin typeface="Arial"/>
                <a:cs typeface="Arial"/>
              </a:rPr>
              <a:t>monitor</a:t>
            </a:r>
            <a:r>
              <a:rPr sz="2180" b="1" spc="337" dirty="0">
                <a:latin typeface="Arial"/>
                <a:cs typeface="Arial"/>
              </a:rPr>
              <a:t> </a:t>
            </a:r>
            <a:r>
              <a:rPr sz="2180" b="1" spc="-99" dirty="0">
                <a:latin typeface="Arial"/>
                <a:cs typeface="Arial"/>
              </a:rPr>
              <a:t>solution</a:t>
            </a:r>
            <a:endParaRPr sz="2180" dirty="0">
              <a:latin typeface="Arial"/>
              <a:cs typeface="Arial"/>
            </a:endParaRPr>
          </a:p>
        </p:txBody>
      </p:sp>
      <p:sp>
        <p:nvSpPr>
          <p:cNvPr id="12" name="object 12"/>
          <p:cNvSpPr txBox="1">
            <a:spLocks noGrp="1"/>
          </p:cNvSpPr>
          <p:nvPr>
            <p:ph type="dt" sz="half" idx="6"/>
          </p:nvPr>
        </p:nvSpPr>
        <p:spPr>
          <a:xfrm>
            <a:off x="400354" y="3351784"/>
            <a:ext cx="735330" cy="17953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rgbClr val="F2F2F2"/>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338"/>
              </a:lnSpc>
            </a:pPr>
            <a:r>
              <a:rPr lang="en-US" spc="-55"/>
              <a:t>Ramkumar Krishnamoorthy</a:t>
            </a:r>
            <a:endParaRPr spc="-30" dirty="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0A4A1-4F00-4EA5-B4B2-5BD5E0995270}"/>
              </a:ext>
            </a:extLst>
          </p:cNvPr>
          <p:cNvSpPr>
            <a:spLocks noGrp="1"/>
          </p:cNvSpPr>
          <p:nvPr>
            <p:ph type="sldNum" idx="12"/>
          </p:nvPr>
        </p:nvSpPr>
        <p:spPr/>
        <p:txBody>
          <a:bodyPr/>
          <a:lstStyle/>
          <a:p>
            <a:fld id="{00000000-1234-1234-1234-123412341234}" type="slidenum">
              <a:rPr lang="en" smtClean="0"/>
              <a:pPr/>
              <a:t>20</a:t>
            </a:fld>
            <a:endParaRPr lang="en"/>
          </a:p>
        </p:txBody>
      </p:sp>
      <p:sp>
        <p:nvSpPr>
          <p:cNvPr id="4" name="Google Shape;72;p14">
            <a:extLst>
              <a:ext uri="{FF2B5EF4-FFF2-40B4-BE49-F238E27FC236}">
                <a16:creationId xmlns:a16="http://schemas.microsoft.com/office/drawing/2014/main" id="{F7B627A1-D500-4DB6-9A01-9E1F65A0A543}"/>
              </a:ext>
            </a:extLst>
          </p:cNvPr>
          <p:cNvSpPr txBox="1">
            <a:spLocks/>
          </p:cNvSpPr>
          <p:nvPr/>
        </p:nvSpPr>
        <p:spPr>
          <a:xfrm>
            <a:off x="3854738" y="759175"/>
            <a:ext cx="5530265" cy="595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1pPr>
            <a:lvl2pPr marR="0" lvl="1"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2pPr>
            <a:lvl3pPr marR="0" lvl="2"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3pPr>
            <a:lvl4pPr marR="0" lvl="3"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4pPr>
            <a:lvl5pPr marR="0" lvl="4"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5pPr>
            <a:lvl6pPr marR="0" lvl="5"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6pPr>
            <a:lvl7pPr marR="0" lvl="6"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7pPr>
            <a:lvl8pPr marR="0" lvl="7"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8pPr>
            <a:lvl9pPr marR="0" lvl="8"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9pPr>
          </a:lstStyle>
          <a:p>
            <a:pPr algn="ctr"/>
            <a:r>
              <a:rPr lang="en-US" sz="3200" dirty="0">
                <a:solidFill>
                  <a:srgbClr val="002060"/>
                </a:solidFill>
              </a:rPr>
              <a:t>RAG – Representation </a:t>
            </a:r>
          </a:p>
        </p:txBody>
      </p:sp>
      <p:pic>
        <p:nvPicPr>
          <p:cNvPr id="6" name="Picture 5">
            <a:extLst>
              <a:ext uri="{FF2B5EF4-FFF2-40B4-BE49-F238E27FC236}">
                <a16:creationId xmlns:a16="http://schemas.microsoft.com/office/drawing/2014/main" id="{FBA269AD-CB51-4742-914D-089D58F9D7F5}"/>
              </a:ext>
            </a:extLst>
          </p:cNvPr>
          <p:cNvPicPr>
            <a:picLocks noChangeAspect="1"/>
          </p:cNvPicPr>
          <p:nvPr/>
        </p:nvPicPr>
        <p:blipFill>
          <a:blip r:embed="rId2">
            <a:biLevel thresh="75000"/>
          </a:blip>
          <a:stretch>
            <a:fillRect/>
          </a:stretch>
        </p:blipFill>
        <p:spPr>
          <a:xfrm>
            <a:off x="4322261" y="1354375"/>
            <a:ext cx="4687852" cy="4535760"/>
          </a:xfrm>
          <a:prstGeom prst="rect">
            <a:avLst/>
          </a:prstGeom>
        </p:spPr>
      </p:pic>
      <p:pic>
        <p:nvPicPr>
          <p:cNvPr id="7" name="Picture 6">
            <a:extLst>
              <a:ext uri="{FF2B5EF4-FFF2-40B4-BE49-F238E27FC236}">
                <a16:creationId xmlns:a16="http://schemas.microsoft.com/office/drawing/2014/main" id="{BAC4D9D0-15E8-42FE-9866-51A7380AEB6D}"/>
              </a:ext>
            </a:extLst>
          </p:cNvPr>
          <p:cNvPicPr>
            <a:picLocks noChangeAspect="1"/>
          </p:cNvPicPr>
          <p:nvPr/>
        </p:nvPicPr>
        <p:blipFill>
          <a:blip r:embed="rId3"/>
          <a:stretch>
            <a:fillRect/>
          </a:stretch>
        </p:blipFill>
        <p:spPr>
          <a:xfrm>
            <a:off x="4322261" y="1366779"/>
            <a:ext cx="292100" cy="254000"/>
          </a:xfrm>
          <a:prstGeom prst="rect">
            <a:avLst/>
          </a:prstGeom>
        </p:spPr>
      </p:pic>
      <p:pic>
        <p:nvPicPr>
          <p:cNvPr id="8" name="Picture 7">
            <a:extLst>
              <a:ext uri="{FF2B5EF4-FFF2-40B4-BE49-F238E27FC236}">
                <a16:creationId xmlns:a16="http://schemas.microsoft.com/office/drawing/2014/main" id="{266D8F5C-F3C6-4DB4-BB07-D1C5F12B4030}"/>
              </a:ext>
            </a:extLst>
          </p:cNvPr>
          <p:cNvPicPr>
            <a:picLocks noChangeAspect="1"/>
          </p:cNvPicPr>
          <p:nvPr/>
        </p:nvPicPr>
        <p:blipFill>
          <a:blip r:embed="rId3"/>
          <a:stretch>
            <a:fillRect/>
          </a:stretch>
        </p:blipFill>
        <p:spPr>
          <a:xfrm>
            <a:off x="4322261" y="2434760"/>
            <a:ext cx="292100" cy="254000"/>
          </a:xfrm>
          <a:prstGeom prst="rect">
            <a:avLst/>
          </a:prstGeom>
        </p:spPr>
      </p:pic>
      <p:pic>
        <p:nvPicPr>
          <p:cNvPr id="11" name="Picture 10">
            <a:extLst>
              <a:ext uri="{FF2B5EF4-FFF2-40B4-BE49-F238E27FC236}">
                <a16:creationId xmlns:a16="http://schemas.microsoft.com/office/drawing/2014/main" id="{4FD9DF48-C29A-4E1A-97BD-691BB7E1291C}"/>
              </a:ext>
            </a:extLst>
          </p:cNvPr>
          <p:cNvPicPr>
            <a:picLocks noChangeAspect="1"/>
          </p:cNvPicPr>
          <p:nvPr/>
        </p:nvPicPr>
        <p:blipFill>
          <a:blip r:embed="rId3"/>
          <a:stretch>
            <a:fillRect/>
          </a:stretch>
        </p:blipFill>
        <p:spPr>
          <a:xfrm>
            <a:off x="4328043" y="3429000"/>
            <a:ext cx="292100" cy="254000"/>
          </a:xfrm>
          <a:prstGeom prst="rect">
            <a:avLst/>
          </a:prstGeom>
        </p:spPr>
      </p:pic>
      <p:pic>
        <p:nvPicPr>
          <p:cNvPr id="12" name="Picture 11">
            <a:extLst>
              <a:ext uri="{FF2B5EF4-FFF2-40B4-BE49-F238E27FC236}">
                <a16:creationId xmlns:a16="http://schemas.microsoft.com/office/drawing/2014/main" id="{180CAB1D-E127-49C8-8A78-7C5A09EBFB84}"/>
              </a:ext>
            </a:extLst>
          </p:cNvPr>
          <p:cNvPicPr>
            <a:picLocks noChangeAspect="1"/>
          </p:cNvPicPr>
          <p:nvPr/>
        </p:nvPicPr>
        <p:blipFill>
          <a:blip r:embed="rId3"/>
          <a:stretch>
            <a:fillRect/>
          </a:stretch>
        </p:blipFill>
        <p:spPr>
          <a:xfrm>
            <a:off x="4322261" y="4405567"/>
            <a:ext cx="292100" cy="254000"/>
          </a:xfrm>
          <a:prstGeom prst="rect">
            <a:avLst/>
          </a:prstGeom>
        </p:spPr>
      </p:pic>
    </p:spTree>
    <p:extLst>
      <p:ext uri="{BB962C8B-B14F-4D97-AF65-F5344CB8AC3E}">
        <p14:creationId xmlns:p14="http://schemas.microsoft.com/office/powerpoint/2010/main" val="709704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0A4A1-4F00-4EA5-B4B2-5BD5E0995270}"/>
              </a:ext>
            </a:extLst>
          </p:cNvPr>
          <p:cNvSpPr>
            <a:spLocks noGrp="1"/>
          </p:cNvSpPr>
          <p:nvPr>
            <p:ph type="sldNum" idx="12"/>
          </p:nvPr>
        </p:nvSpPr>
        <p:spPr/>
        <p:txBody>
          <a:bodyPr/>
          <a:lstStyle/>
          <a:p>
            <a:fld id="{00000000-1234-1234-1234-123412341234}" type="slidenum">
              <a:rPr lang="en" smtClean="0"/>
              <a:pPr/>
              <a:t>21</a:t>
            </a:fld>
            <a:endParaRPr lang="en"/>
          </a:p>
        </p:txBody>
      </p:sp>
      <p:pic>
        <p:nvPicPr>
          <p:cNvPr id="3" name="Picture 2">
            <a:extLst>
              <a:ext uri="{FF2B5EF4-FFF2-40B4-BE49-F238E27FC236}">
                <a16:creationId xmlns:a16="http://schemas.microsoft.com/office/drawing/2014/main" id="{83115B71-BD3D-4780-A206-FA4EF823FE2D}"/>
              </a:ext>
            </a:extLst>
          </p:cNvPr>
          <p:cNvPicPr>
            <a:picLocks noChangeAspect="1"/>
          </p:cNvPicPr>
          <p:nvPr/>
        </p:nvPicPr>
        <p:blipFill>
          <a:blip r:embed="rId2"/>
          <a:stretch>
            <a:fillRect/>
          </a:stretch>
        </p:blipFill>
        <p:spPr>
          <a:xfrm>
            <a:off x="2282457" y="899107"/>
            <a:ext cx="3522183" cy="4671911"/>
          </a:xfrm>
          <a:prstGeom prst="rect">
            <a:avLst/>
          </a:prstGeom>
        </p:spPr>
      </p:pic>
      <p:sp>
        <p:nvSpPr>
          <p:cNvPr id="5" name="Rectangle 4">
            <a:extLst>
              <a:ext uri="{FF2B5EF4-FFF2-40B4-BE49-F238E27FC236}">
                <a16:creationId xmlns:a16="http://schemas.microsoft.com/office/drawing/2014/main" id="{AFC10C42-461E-45EA-86AD-D096DD338AEB}"/>
              </a:ext>
            </a:extLst>
          </p:cNvPr>
          <p:cNvSpPr/>
          <p:nvPr/>
        </p:nvSpPr>
        <p:spPr>
          <a:xfrm>
            <a:off x="6187412" y="1281952"/>
            <a:ext cx="4875945" cy="2308324"/>
          </a:xfrm>
          <a:prstGeom prst="rect">
            <a:avLst/>
          </a:prstGeom>
        </p:spPr>
        <p:txBody>
          <a:bodyPr wrap="square">
            <a:spAutoFit/>
          </a:bodyPr>
          <a:lstStyle/>
          <a:p>
            <a:r>
              <a:rPr lang="en-IN" sz="2400" dirty="0"/>
              <a:t>The sets P, R, and E</a:t>
            </a:r>
          </a:p>
          <a:p>
            <a:endParaRPr lang="en-IN" sz="2400" dirty="0"/>
          </a:p>
          <a:p>
            <a:r>
              <a:rPr lang="en-IN" sz="2400" b="1" dirty="0"/>
              <a:t>P</a:t>
            </a:r>
            <a:r>
              <a:rPr lang="en-IN" sz="2400" dirty="0"/>
              <a:t> = {P1, P2, P3}</a:t>
            </a:r>
          </a:p>
          <a:p>
            <a:r>
              <a:rPr lang="en-IN" sz="2400" b="1" dirty="0"/>
              <a:t>R</a:t>
            </a:r>
            <a:r>
              <a:rPr lang="en-IN" sz="2400" dirty="0"/>
              <a:t> = {R1, R2, R3, R4}</a:t>
            </a:r>
          </a:p>
          <a:p>
            <a:r>
              <a:rPr lang="en-IN" sz="2400" b="1" dirty="0"/>
              <a:t>E</a:t>
            </a:r>
            <a:r>
              <a:rPr lang="en-IN" sz="2400" dirty="0"/>
              <a:t> = {P1 → R1, P2 → R3, R1 → P2, </a:t>
            </a:r>
          </a:p>
          <a:p>
            <a:r>
              <a:rPr lang="en-IN" sz="2400" dirty="0"/>
              <a:t>      R2 → P2, R2 → P1, R3 → P3}</a:t>
            </a:r>
          </a:p>
        </p:txBody>
      </p:sp>
      <p:sp>
        <p:nvSpPr>
          <p:cNvPr id="7" name="Rectangle 6">
            <a:extLst>
              <a:ext uri="{FF2B5EF4-FFF2-40B4-BE49-F238E27FC236}">
                <a16:creationId xmlns:a16="http://schemas.microsoft.com/office/drawing/2014/main" id="{6C8350E3-9E22-4915-9CC9-98D2DBB3629A}"/>
              </a:ext>
            </a:extLst>
          </p:cNvPr>
          <p:cNvSpPr/>
          <p:nvPr/>
        </p:nvSpPr>
        <p:spPr>
          <a:xfrm>
            <a:off x="6096001" y="3403471"/>
            <a:ext cx="4536559" cy="3046988"/>
          </a:xfrm>
          <a:prstGeom prst="rect">
            <a:avLst/>
          </a:prstGeom>
        </p:spPr>
        <p:txBody>
          <a:bodyPr wrap="square">
            <a:spAutoFit/>
          </a:bodyPr>
          <a:lstStyle/>
          <a:p>
            <a:r>
              <a:rPr lang="en-IN" sz="2400" b="1" dirty="0"/>
              <a:t>Resource instances:</a:t>
            </a:r>
          </a:p>
          <a:p>
            <a:endParaRPr lang="en-IN" sz="2400" b="1" dirty="0"/>
          </a:p>
          <a:p>
            <a:r>
              <a:rPr lang="en-IN" sz="2400" dirty="0"/>
              <a:t>◦ One instance of resource type R1</a:t>
            </a:r>
          </a:p>
          <a:p>
            <a:r>
              <a:rPr lang="en-IN" sz="2400" dirty="0"/>
              <a:t>◦ Two instances of resource type R2</a:t>
            </a:r>
          </a:p>
          <a:p>
            <a:r>
              <a:rPr lang="en-IN" sz="2400" dirty="0"/>
              <a:t>◦ One instance of resource type R3</a:t>
            </a:r>
          </a:p>
          <a:p>
            <a:r>
              <a:rPr lang="en-IN" sz="2400" dirty="0"/>
              <a:t>◦ Three instances of resource type R4</a:t>
            </a:r>
          </a:p>
        </p:txBody>
      </p:sp>
      <p:sp>
        <p:nvSpPr>
          <p:cNvPr id="8" name="TextBox 7">
            <a:extLst>
              <a:ext uri="{FF2B5EF4-FFF2-40B4-BE49-F238E27FC236}">
                <a16:creationId xmlns:a16="http://schemas.microsoft.com/office/drawing/2014/main" id="{B96F610D-4144-4605-BDCD-965DB96BAF5D}"/>
              </a:ext>
            </a:extLst>
          </p:cNvPr>
          <p:cNvSpPr txBox="1"/>
          <p:nvPr/>
        </p:nvSpPr>
        <p:spPr>
          <a:xfrm>
            <a:off x="2438400" y="5592161"/>
            <a:ext cx="3559564" cy="461665"/>
          </a:xfrm>
          <a:prstGeom prst="rect">
            <a:avLst/>
          </a:prstGeom>
          <a:noFill/>
        </p:spPr>
        <p:txBody>
          <a:bodyPr wrap="none" rtlCol="0">
            <a:spAutoFit/>
          </a:bodyPr>
          <a:lstStyle/>
          <a:p>
            <a:r>
              <a:rPr lang="en-IN" sz="2400" b="1" dirty="0"/>
              <a:t>Resource Allocation Graph</a:t>
            </a:r>
          </a:p>
        </p:txBody>
      </p:sp>
    </p:spTree>
    <p:extLst>
      <p:ext uri="{BB962C8B-B14F-4D97-AF65-F5344CB8AC3E}">
        <p14:creationId xmlns:p14="http://schemas.microsoft.com/office/powerpoint/2010/main" val="1230200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0A4A1-4F00-4EA5-B4B2-5BD5E0995270}"/>
              </a:ext>
            </a:extLst>
          </p:cNvPr>
          <p:cNvSpPr>
            <a:spLocks noGrp="1"/>
          </p:cNvSpPr>
          <p:nvPr>
            <p:ph type="sldNum" idx="12"/>
          </p:nvPr>
        </p:nvSpPr>
        <p:spPr/>
        <p:txBody>
          <a:bodyPr/>
          <a:lstStyle/>
          <a:p>
            <a:fld id="{00000000-1234-1234-1234-123412341234}" type="slidenum">
              <a:rPr lang="en" smtClean="0"/>
              <a:pPr/>
              <a:t>22</a:t>
            </a:fld>
            <a:endParaRPr lang="en"/>
          </a:p>
        </p:txBody>
      </p:sp>
      <p:pic>
        <p:nvPicPr>
          <p:cNvPr id="3" name="Picture 2">
            <a:extLst>
              <a:ext uri="{FF2B5EF4-FFF2-40B4-BE49-F238E27FC236}">
                <a16:creationId xmlns:a16="http://schemas.microsoft.com/office/drawing/2014/main" id="{83115B71-BD3D-4780-A206-FA4EF823FE2D}"/>
              </a:ext>
            </a:extLst>
          </p:cNvPr>
          <p:cNvPicPr>
            <a:picLocks noChangeAspect="1"/>
          </p:cNvPicPr>
          <p:nvPr/>
        </p:nvPicPr>
        <p:blipFill>
          <a:blip r:embed="rId2"/>
          <a:stretch>
            <a:fillRect/>
          </a:stretch>
        </p:blipFill>
        <p:spPr>
          <a:xfrm>
            <a:off x="2282457" y="899107"/>
            <a:ext cx="3522183" cy="4671911"/>
          </a:xfrm>
          <a:prstGeom prst="rect">
            <a:avLst/>
          </a:prstGeom>
        </p:spPr>
      </p:pic>
      <p:sp>
        <p:nvSpPr>
          <p:cNvPr id="5" name="Rectangle 4">
            <a:extLst>
              <a:ext uri="{FF2B5EF4-FFF2-40B4-BE49-F238E27FC236}">
                <a16:creationId xmlns:a16="http://schemas.microsoft.com/office/drawing/2014/main" id="{AFC10C42-461E-45EA-86AD-D096DD338AEB}"/>
              </a:ext>
            </a:extLst>
          </p:cNvPr>
          <p:cNvSpPr/>
          <p:nvPr/>
        </p:nvSpPr>
        <p:spPr>
          <a:xfrm>
            <a:off x="5911704" y="1261731"/>
            <a:ext cx="5352363" cy="4524315"/>
          </a:xfrm>
          <a:prstGeom prst="rect">
            <a:avLst/>
          </a:prstGeom>
        </p:spPr>
        <p:txBody>
          <a:bodyPr wrap="square">
            <a:spAutoFit/>
          </a:bodyPr>
          <a:lstStyle/>
          <a:p>
            <a:r>
              <a:rPr lang="en-IN" sz="2400" b="1" dirty="0"/>
              <a:t>Process States</a:t>
            </a:r>
          </a:p>
          <a:p>
            <a:endParaRPr lang="en-IN" sz="2400" dirty="0"/>
          </a:p>
          <a:p>
            <a:pPr marL="380990" indent="-380990">
              <a:buFont typeface="Arial" panose="020B0604020202020204" pitchFamily="34" charset="0"/>
              <a:buChar char="•"/>
            </a:pPr>
            <a:r>
              <a:rPr lang="en-US" sz="2400" dirty="0"/>
              <a:t>Process </a:t>
            </a:r>
            <a:r>
              <a:rPr lang="en-US" sz="2400" i="1" dirty="0"/>
              <a:t>P</a:t>
            </a:r>
            <a:r>
              <a:rPr lang="en-US" sz="2400" dirty="0"/>
              <a:t>1 is holding an instance of resource type </a:t>
            </a:r>
            <a:r>
              <a:rPr lang="en-US" sz="2400" i="1" dirty="0"/>
              <a:t>R</a:t>
            </a:r>
            <a:r>
              <a:rPr lang="en-US" sz="2400" dirty="0"/>
              <a:t>2 and is waiting for an instance of resource type </a:t>
            </a:r>
            <a:r>
              <a:rPr lang="en-US" sz="2400" i="1" dirty="0"/>
              <a:t>R</a:t>
            </a:r>
            <a:r>
              <a:rPr lang="en-US" sz="2400" dirty="0"/>
              <a:t>1.</a:t>
            </a:r>
          </a:p>
          <a:p>
            <a:endParaRPr lang="en-US" sz="2400" dirty="0"/>
          </a:p>
          <a:p>
            <a:pPr marL="380990" indent="-380990">
              <a:buFont typeface="Arial" panose="020B0604020202020204" pitchFamily="34" charset="0"/>
              <a:buChar char="•"/>
            </a:pPr>
            <a:r>
              <a:rPr lang="en-US" sz="2400" dirty="0"/>
              <a:t>Process </a:t>
            </a:r>
            <a:r>
              <a:rPr lang="en-US" sz="2400" i="1" dirty="0"/>
              <a:t>P</a:t>
            </a:r>
            <a:r>
              <a:rPr lang="en-US" sz="2400" dirty="0"/>
              <a:t>2 is holding an instance of </a:t>
            </a:r>
            <a:r>
              <a:rPr lang="en-US" sz="2400" i="1" dirty="0"/>
              <a:t>R</a:t>
            </a:r>
            <a:r>
              <a:rPr lang="en-US" sz="2400" dirty="0"/>
              <a:t>1 and an instance of </a:t>
            </a:r>
            <a:r>
              <a:rPr lang="en-US" sz="2400" i="1" dirty="0"/>
              <a:t>R</a:t>
            </a:r>
            <a:r>
              <a:rPr lang="en-US" sz="2400" dirty="0"/>
              <a:t>2 and is waiting for an instance of </a:t>
            </a:r>
            <a:r>
              <a:rPr lang="en-US" sz="2400" i="1" dirty="0"/>
              <a:t>R</a:t>
            </a:r>
            <a:r>
              <a:rPr lang="en-US" sz="2400" dirty="0"/>
              <a:t>3.</a:t>
            </a:r>
          </a:p>
          <a:p>
            <a:endParaRPr lang="en-US" sz="2400" dirty="0"/>
          </a:p>
          <a:p>
            <a:pPr marL="380990" indent="-380990">
              <a:buFont typeface="Arial" panose="020B0604020202020204" pitchFamily="34" charset="0"/>
              <a:buChar char="•"/>
            </a:pPr>
            <a:r>
              <a:rPr lang="en-US" sz="2400" dirty="0"/>
              <a:t>Process </a:t>
            </a:r>
            <a:r>
              <a:rPr lang="en-US" sz="2400" i="1" dirty="0"/>
              <a:t>P</a:t>
            </a:r>
            <a:r>
              <a:rPr lang="en-US" sz="2400" dirty="0"/>
              <a:t>3 is holding an instance of </a:t>
            </a:r>
            <a:r>
              <a:rPr lang="en-US" sz="2400" i="1" dirty="0"/>
              <a:t>R</a:t>
            </a:r>
            <a:r>
              <a:rPr lang="en-US" sz="2400" dirty="0"/>
              <a:t>3.</a:t>
            </a:r>
            <a:endParaRPr lang="en-IN" sz="2400" dirty="0"/>
          </a:p>
        </p:txBody>
      </p:sp>
      <p:sp>
        <p:nvSpPr>
          <p:cNvPr id="8" name="TextBox 7">
            <a:extLst>
              <a:ext uri="{FF2B5EF4-FFF2-40B4-BE49-F238E27FC236}">
                <a16:creationId xmlns:a16="http://schemas.microsoft.com/office/drawing/2014/main" id="{B96F610D-4144-4605-BDCD-965DB96BAF5D}"/>
              </a:ext>
            </a:extLst>
          </p:cNvPr>
          <p:cNvSpPr txBox="1"/>
          <p:nvPr/>
        </p:nvSpPr>
        <p:spPr>
          <a:xfrm>
            <a:off x="2438400" y="5592161"/>
            <a:ext cx="3559564" cy="461665"/>
          </a:xfrm>
          <a:prstGeom prst="rect">
            <a:avLst/>
          </a:prstGeom>
          <a:noFill/>
        </p:spPr>
        <p:txBody>
          <a:bodyPr wrap="none" rtlCol="0">
            <a:spAutoFit/>
          </a:bodyPr>
          <a:lstStyle/>
          <a:p>
            <a:r>
              <a:rPr lang="en-IN" sz="2400" b="1" dirty="0"/>
              <a:t>Resource Allocation Graph</a:t>
            </a:r>
          </a:p>
        </p:txBody>
      </p:sp>
    </p:spTree>
    <p:extLst>
      <p:ext uri="{BB962C8B-B14F-4D97-AF65-F5344CB8AC3E}">
        <p14:creationId xmlns:p14="http://schemas.microsoft.com/office/powerpoint/2010/main" val="111312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0A4A1-4F00-4EA5-B4B2-5BD5E0995270}"/>
              </a:ext>
            </a:extLst>
          </p:cNvPr>
          <p:cNvSpPr>
            <a:spLocks noGrp="1"/>
          </p:cNvSpPr>
          <p:nvPr>
            <p:ph type="sldNum" idx="12"/>
          </p:nvPr>
        </p:nvSpPr>
        <p:spPr/>
        <p:txBody>
          <a:bodyPr/>
          <a:lstStyle/>
          <a:p>
            <a:fld id="{00000000-1234-1234-1234-123412341234}" type="slidenum">
              <a:rPr lang="en" smtClean="0"/>
              <a:pPr/>
              <a:t>23</a:t>
            </a:fld>
            <a:endParaRPr lang="en"/>
          </a:p>
        </p:txBody>
      </p:sp>
      <p:sp>
        <p:nvSpPr>
          <p:cNvPr id="8" name="TextBox 7">
            <a:extLst>
              <a:ext uri="{FF2B5EF4-FFF2-40B4-BE49-F238E27FC236}">
                <a16:creationId xmlns:a16="http://schemas.microsoft.com/office/drawing/2014/main" id="{B96F610D-4144-4605-BDCD-965DB96BAF5D}"/>
              </a:ext>
            </a:extLst>
          </p:cNvPr>
          <p:cNvSpPr txBox="1"/>
          <p:nvPr/>
        </p:nvSpPr>
        <p:spPr>
          <a:xfrm>
            <a:off x="2438400" y="5592161"/>
            <a:ext cx="3559564" cy="461665"/>
          </a:xfrm>
          <a:prstGeom prst="rect">
            <a:avLst/>
          </a:prstGeom>
          <a:noFill/>
        </p:spPr>
        <p:txBody>
          <a:bodyPr wrap="none" rtlCol="0">
            <a:spAutoFit/>
          </a:bodyPr>
          <a:lstStyle/>
          <a:p>
            <a:r>
              <a:rPr lang="en-IN" sz="2400" b="1" dirty="0"/>
              <a:t>Resource Allocation Graph</a:t>
            </a:r>
          </a:p>
        </p:txBody>
      </p:sp>
      <p:pic>
        <p:nvPicPr>
          <p:cNvPr id="4" name="Picture 3">
            <a:extLst>
              <a:ext uri="{FF2B5EF4-FFF2-40B4-BE49-F238E27FC236}">
                <a16:creationId xmlns:a16="http://schemas.microsoft.com/office/drawing/2014/main" id="{B1B2E0BD-7109-4ADA-9CA8-94819E4B349B}"/>
              </a:ext>
            </a:extLst>
          </p:cNvPr>
          <p:cNvPicPr>
            <a:picLocks noChangeAspect="1"/>
          </p:cNvPicPr>
          <p:nvPr/>
        </p:nvPicPr>
        <p:blipFill>
          <a:blip r:embed="rId2"/>
          <a:stretch>
            <a:fillRect/>
          </a:stretch>
        </p:blipFill>
        <p:spPr>
          <a:xfrm>
            <a:off x="2328825" y="758683"/>
            <a:ext cx="3321849" cy="4833477"/>
          </a:xfrm>
          <a:prstGeom prst="rect">
            <a:avLst/>
          </a:prstGeom>
        </p:spPr>
      </p:pic>
      <p:pic>
        <p:nvPicPr>
          <p:cNvPr id="6" name="Picture 5">
            <a:extLst>
              <a:ext uri="{FF2B5EF4-FFF2-40B4-BE49-F238E27FC236}">
                <a16:creationId xmlns:a16="http://schemas.microsoft.com/office/drawing/2014/main" id="{6DF58941-D2B6-4C25-AF31-EF2A303084EE}"/>
              </a:ext>
            </a:extLst>
          </p:cNvPr>
          <p:cNvPicPr>
            <a:picLocks noChangeAspect="1"/>
          </p:cNvPicPr>
          <p:nvPr/>
        </p:nvPicPr>
        <p:blipFill>
          <a:blip r:embed="rId3"/>
          <a:stretch>
            <a:fillRect/>
          </a:stretch>
        </p:blipFill>
        <p:spPr>
          <a:xfrm>
            <a:off x="5888076" y="2896021"/>
            <a:ext cx="5215899" cy="733225"/>
          </a:xfrm>
          <a:prstGeom prst="rect">
            <a:avLst/>
          </a:prstGeom>
        </p:spPr>
      </p:pic>
    </p:spTree>
    <p:extLst>
      <p:ext uri="{BB962C8B-B14F-4D97-AF65-F5344CB8AC3E}">
        <p14:creationId xmlns:p14="http://schemas.microsoft.com/office/powerpoint/2010/main" val="401886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2446480" y="554053"/>
            <a:ext cx="8451787" cy="1546400"/>
          </a:xfrm>
          <a:prstGeom prst="rect">
            <a:avLst/>
          </a:prstGeom>
        </p:spPr>
        <p:txBody>
          <a:bodyPr spcFirstLastPara="1" vert="horz" wrap="square" lIns="121900" tIns="121900" rIns="121900" bIns="121900" rtlCol="0" anchor="b" anchorCtr="0">
            <a:noAutofit/>
          </a:bodyPr>
          <a:lstStyle/>
          <a:p>
            <a:r>
              <a:rPr lang="en-IN" dirty="0"/>
              <a:t>DEADLOCK AVOIDANCE</a:t>
            </a:r>
            <a:endParaRPr dirty="0"/>
          </a:p>
        </p:txBody>
      </p:sp>
      <p:sp>
        <p:nvSpPr>
          <p:cNvPr id="81" name="Google Shape;81;p15"/>
          <p:cNvSpPr txBox="1">
            <a:spLocks noGrp="1"/>
          </p:cNvSpPr>
          <p:nvPr>
            <p:ph type="sldNum" idx="12"/>
          </p:nvPr>
        </p:nvSpPr>
        <p:spPr>
          <a:xfrm>
            <a:off x="10532467" y="5464568"/>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24</a:t>
            </a:fld>
            <a:endParaRPr/>
          </a:p>
        </p:txBody>
      </p:sp>
      <p:sp>
        <p:nvSpPr>
          <p:cNvPr id="2" name="Rectangle 1">
            <a:extLst>
              <a:ext uri="{FF2B5EF4-FFF2-40B4-BE49-F238E27FC236}">
                <a16:creationId xmlns:a16="http://schemas.microsoft.com/office/drawing/2014/main" id="{CDC7D6D8-7074-4502-BC78-88A9BB10230E}"/>
              </a:ext>
            </a:extLst>
          </p:cNvPr>
          <p:cNvSpPr/>
          <p:nvPr/>
        </p:nvSpPr>
        <p:spPr>
          <a:xfrm>
            <a:off x="2446480" y="2362042"/>
            <a:ext cx="8451785" cy="2677656"/>
          </a:xfrm>
          <a:prstGeom prst="rect">
            <a:avLst/>
          </a:prstGeom>
        </p:spPr>
        <p:txBody>
          <a:bodyPr wrap="square">
            <a:spAutoFit/>
          </a:bodyPr>
          <a:lstStyle/>
          <a:p>
            <a:pPr marL="380990" indent="-380990">
              <a:buFont typeface="Arial" panose="020B0604020202020204" pitchFamily="34" charset="0"/>
              <a:buChar char="•"/>
            </a:pPr>
            <a:r>
              <a:rPr lang="en-US" sz="2400" dirty="0"/>
              <a:t>A system has R identical resources, P processes competing for them and N is the maximum need of each process. </a:t>
            </a:r>
          </a:p>
          <a:p>
            <a:endParaRPr lang="en-US" sz="2400" dirty="0"/>
          </a:p>
          <a:p>
            <a:pPr marL="380990" indent="-380990">
              <a:buFont typeface="Arial" panose="020B0604020202020204" pitchFamily="34" charset="0"/>
              <a:buChar char="•"/>
            </a:pPr>
            <a:r>
              <a:rPr lang="en-US" sz="2400" dirty="0"/>
              <a:t>The task is to find the minimum number of Resources required So that deadlock will never occur.</a:t>
            </a:r>
          </a:p>
          <a:p>
            <a:endParaRPr lang="en-US" sz="2400" dirty="0"/>
          </a:p>
          <a:p>
            <a:r>
              <a:rPr lang="en-US" sz="2400" dirty="0"/>
              <a:t>      </a:t>
            </a:r>
            <a:r>
              <a:rPr lang="en-US" sz="2400" b="1" dirty="0"/>
              <a:t>R &gt;= P * (N - 1) + 1</a:t>
            </a:r>
          </a:p>
        </p:txBody>
      </p:sp>
    </p:spTree>
    <p:extLst>
      <p:ext uri="{BB962C8B-B14F-4D97-AF65-F5344CB8AC3E}">
        <p14:creationId xmlns:p14="http://schemas.microsoft.com/office/powerpoint/2010/main" val="618462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1" name="Google Shape;81;p15"/>
          <p:cNvSpPr txBox="1">
            <a:spLocks noGrp="1"/>
          </p:cNvSpPr>
          <p:nvPr>
            <p:ph type="sldNum" idx="12"/>
          </p:nvPr>
        </p:nvSpPr>
        <p:spPr>
          <a:xfrm>
            <a:off x="10532467" y="5464568"/>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25</a:t>
            </a:fld>
            <a:endParaRPr/>
          </a:p>
        </p:txBody>
      </p:sp>
      <p:sp>
        <p:nvSpPr>
          <p:cNvPr id="5" name="Rectangle 4">
            <a:extLst>
              <a:ext uri="{FF2B5EF4-FFF2-40B4-BE49-F238E27FC236}">
                <a16:creationId xmlns:a16="http://schemas.microsoft.com/office/drawing/2014/main" id="{A0033F82-EF44-4F6F-8745-DF41FDE33B20}"/>
              </a:ext>
            </a:extLst>
          </p:cNvPr>
          <p:cNvSpPr/>
          <p:nvPr/>
        </p:nvSpPr>
        <p:spPr>
          <a:xfrm>
            <a:off x="1394914" y="671691"/>
            <a:ext cx="9503353" cy="6186309"/>
          </a:xfrm>
          <a:prstGeom prst="rect">
            <a:avLst/>
          </a:prstGeom>
        </p:spPr>
        <p:txBody>
          <a:bodyPr wrap="square">
            <a:spAutoFit/>
          </a:bodyPr>
          <a:lstStyle/>
          <a:p>
            <a:pPr marL="380990" indent="-380990">
              <a:lnSpc>
                <a:spcPct val="150000"/>
              </a:lnSpc>
              <a:buFont typeface="Arial" panose="020B0604020202020204" pitchFamily="34" charset="0"/>
              <a:buChar char="•"/>
            </a:pPr>
            <a:r>
              <a:rPr lang="en-US" sz="2400" dirty="0"/>
              <a:t>Consider, 3 process A, B and C. let, Need of each process is 4</a:t>
            </a:r>
          </a:p>
          <a:p>
            <a:pPr marL="380990" indent="-380990">
              <a:lnSpc>
                <a:spcPct val="150000"/>
              </a:lnSpc>
              <a:buFont typeface="Arial" panose="020B0604020202020204" pitchFamily="34" charset="0"/>
              <a:buChar char="•"/>
            </a:pPr>
            <a:r>
              <a:rPr lang="en-US" sz="2400" dirty="0"/>
              <a:t>Therefore, The maximum resources require will be 3 * 4 = 12 </a:t>
            </a:r>
          </a:p>
          <a:p>
            <a:pPr marL="380990" indent="-380990">
              <a:lnSpc>
                <a:spcPct val="150000"/>
              </a:lnSpc>
              <a:buFont typeface="Arial" panose="020B0604020202020204" pitchFamily="34" charset="0"/>
              <a:buChar char="•"/>
            </a:pPr>
            <a:r>
              <a:rPr lang="en-US" sz="2400" dirty="0"/>
              <a:t>Give 4 resources to each Process and The minimum resources required will be </a:t>
            </a:r>
          </a:p>
          <a:p>
            <a:pPr>
              <a:lnSpc>
                <a:spcPct val="150000"/>
              </a:lnSpc>
            </a:pPr>
            <a:r>
              <a:rPr lang="en-US" sz="2400" dirty="0"/>
              <a:t>                         3 * (4 – 1) + 1 = 10.</a:t>
            </a:r>
          </a:p>
          <a:p>
            <a:pPr marL="380990" indent="-380990">
              <a:lnSpc>
                <a:spcPct val="150000"/>
              </a:lnSpc>
              <a:buFont typeface="Arial" panose="020B0604020202020204" pitchFamily="34" charset="0"/>
              <a:buChar char="•"/>
            </a:pPr>
            <a:r>
              <a:rPr lang="en-US" sz="2400" dirty="0"/>
              <a:t>Give 3 Resources to each of the Process, and we are left out with 1 Resource.</a:t>
            </a:r>
          </a:p>
          <a:p>
            <a:pPr marL="380990" indent="-380990">
              <a:lnSpc>
                <a:spcPct val="150000"/>
              </a:lnSpc>
              <a:buFont typeface="Arial" panose="020B0604020202020204" pitchFamily="34" charset="0"/>
              <a:buChar char="•"/>
            </a:pPr>
            <a:r>
              <a:rPr lang="en-US" sz="2400" dirty="0"/>
              <a:t>That 1 resource will be given to any of the Process A, B or C.</a:t>
            </a:r>
          </a:p>
          <a:p>
            <a:pPr marL="380990" indent="-380990">
              <a:lnSpc>
                <a:spcPct val="150000"/>
              </a:lnSpc>
              <a:buFont typeface="Arial" panose="020B0604020202020204" pitchFamily="34" charset="0"/>
              <a:buChar char="•"/>
            </a:pPr>
            <a:r>
              <a:rPr lang="en-US" sz="2400" dirty="0"/>
              <a:t>So that after using that resource by any one of the Process, It left the resources and that resources will be used by any other Process and thus Deadlock will Never Occur. </a:t>
            </a:r>
          </a:p>
        </p:txBody>
      </p:sp>
      <p:sp>
        <p:nvSpPr>
          <p:cNvPr id="8" name="Google Shape;79;p15">
            <a:extLst>
              <a:ext uri="{FF2B5EF4-FFF2-40B4-BE49-F238E27FC236}">
                <a16:creationId xmlns:a16="http://schemas.microsoft.com/office/drawing/2014/main" id="{666D17FD-27A1-4B02-BDF2-559080D25CD5}"/>
              </a:ext>
            </a:extLst>
          </p:cNvPr>
          <p:cNvSpPr txBox="1">
            <a:spLocks noGrp="1"/>
          </p:cNvSpPr>
          <p:nvPr>
            <p:ph type="ctrTitle"/>
          </p:nvPr>
        </p:nvSpPr>
        <p:spPr>
          <a:xfrm>
            <a:off x="1545026" y="0"/>
            <a:ext cx="3833817" cy="819111"/>
          </a:xfrm>
          <a:prstGeom prst="rect">
            <a:avLst/>
          </a:prstGeom>
        </p:spPr>
        <p:txBody>
          <a:bodyPr spcFirstLastPara="1" vert="horz" wrap="square" lIns="121900" tIns="121900" rIns="121900" bIns="121900" rtlCol="0" anchor="b" anchorCtr="0">
            <a:noAutofit/>
          </a:bodyPr>
          <a:lstStyle/>
          <a:p>
            <a:r>
              <a:rPr lang="en-IN" sz="4800" b="1" dirty="0"/>
              <a:t>CALCULATION</a:t>
            </a:r>
            <a:endParaRPr sz="4800" b="1" dirty="0"/>
          </a:p>
        </p:txBody>
      </p:sp>
    </p:spTree>
    <p:extLst>
      <p:ext uri="{BB962C8B-B14F-4D97-AF65-F5344CB8AC3E}">
        <p14:creationId xmlns:p14="http://schemas.microsoft.com/office/powerpoint/2010/main" val="2308559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0A4A1-4F00-4EA5-B4B2-5BD5E0995270}"/>
              </a:ext>
            </a:extLst>
          </p:cNvPr>
          <p:cNvSpPr>
            <a:spLocks noGrp="1"/>
          </p:cNvSpPr>
          <p:nvPr>
            <p:ph type="sldNum" idx="12"/>
          </p:nvPr>
        </p:nvSpPr>
        <p:spPr/>
        <p:txBody>
          <a:bodyPr/>
          <a:lstStyle/>
          <a:p>
            <a:fld id="{00000000-1234-1234-1234-123412341234}" type="slidenum">
              <a:rPr lang="en" smtClean="0"/>
              <a:pPr/>
              <a:t>26</a:t>
            </a:fld>
            <a:endParaRPr lang="en"/>
          </a:p>
        </p:txBody>
      </p:sp>
      <p:sp>
        <p:nvSpPr>
          <p:cNvPr id="4" name="Google Shape;72;p14">
            <a:extLst>
              <a:ext uri="{FF2B5EF4-FFF2-40B4-BE49-F238E27FC236}">
                <a16:creationId xmlns:a16="http://schemas.microsoft.com/office/drawing/2014/main" id="{F7B627A1-D500-4DB6-9A01-9E1F65A0A543}"/>
              </a:ext>
            </a:extLst>
          </p:cNvPr>
          <p:cNvSpPr txBox="1">
            <a:spLocks/>
          </p:cNvSpPr>
          <p:nvPr/>
        </p:nvSpPr>
        <p:spPr>
          <a:xfrm>
            <a:off x="3953969" y="849352"/>
            <a:ext cx="5530265" cy="595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1pPr>
            <a:lvl2pPr marR="0" lvl="1"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2pPr>
            <a:lvl3pPr marR="0" lvl="2"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3pPr>
            <a:lvl4pPr marR="0" lvl="3"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4pPr>
            <a:lvl5pPr marR="0" lvl="4"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5pPr>
            <a:lvl6pPr marR="0" lvl="5"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6pPr>
            <a:lvl7pPr marR="0" lvl="6"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7pPr>
            <a:lvl8pPr marR="0" lvl="7"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8pPr>
            <a:lvl9pPr marR="0" lvl="8"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9pPr>
          </a:lstStyle>
          <a:p>
            <a:pPr algn="ctr"/>
            <a:r>
              <a:rPr lang="en-US" sz="3200" dirty="0">
                <a:solidFill>
                  <a:srgbClr val="002060"/>
                </a:solidFill>
              </a:rPr>
              <a:t>DEADLOCK DETECTION</a:t>
            </a:r>
          </a:p>
        </p:txBody>
      </p:sp>
      <p:pic>
        <p:nvPicPr>
          <p:cNvPr id="2050" name="Picture 2" descr="os Deadlock Detection using RAG">
            <a:extLst>
              <a:ext uri="{FF2B5EF4-FFF2-40B4-BE49-F238E27FC236}">
                <a16:creationId xmlns:a16="http://schemas.microsoft.com/office/drawing/2014/main" id="{DA4D60E1-2C0D-4B8F-B891-2BDF0E3E6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113" y="1450411"/>
            <a:ext cx="5526623" cy="34381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A1309F7-BBFF-4BDE-AA67-8C7A2DB45291}"/>
              </a:ext>
            </a:extLst>
          </p:cNvPr>
          <p:cNvSpPr/>
          <p:nvPr/>
        </p:nvSpPr>
        <p:spPr>
          <a:xfrm>
            <a:off x="6719100" y="4766942"/>
            <a:ext cx="4996659" cy="1200329"/>
          </a:xfrm>
          <a:prstGeom prst="rect">
            <a:avLst/>
          </a:prstGeom>
        </p:spPr>
        <p:txBody>
          <a:bodyPr wrap="square">
            <a:spAutoFit/>
          </a:bodyPr>
          <a:lstStyle/>
          <a:p>
            <a:r>
              <a:rPr lang="en-US" sz="2400" dirty="0"/>
              <a:t>It contains three processes P1, P2, P3 and </a:t>
            </a:r>
          </a:p>
          <a:p>
            <a:r>
              <a:rPr lang="en-US" sz="2400" dirty="0"/>
              <a:t>three resources R2, R2, R3</a:t>
            </a:r>
          </a:p>
        </p:txBody>
      </p:sp>
    </p:spTree>
    <p:extLst>
      <p:ext uri="{BB962C8B-B14F-4D97-AF65-F5344CB8AC3E}">
        <p14:creationId xmlns:p14="http://schemas.microsoft.com/office/powerpoint/2010/main" val="4144992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0A4A1-4F00-4EA5-B4B2-5BD5E0995270}"/>
              </a:ext>
            </a:extLst>
          </p:cNvPr>
          <p:cNvSpPr>
            <a:spLocks noGrp="1"/>
          </p:cNvSpPr>
          <p:nvPr>
            <p:ph type="sldNum" idx="12"/>
          </p:nvPr>
        </p:nvSpPr>
        <p:spPr/>
        <p:txBody>
          <a:bodyPr/>
          <a:lstStyle/>
          <a:p>
            <a:fld id="{00000000-1234-1234-1234-123412341234}" type="slidenum">
              <a:rPr lang="en" smtClean="0"/>
              <a:pPr/>
              <a:t>27</a:t>
            </a:fld>
            <a:endParaRPr lang="en"/>
          </a:p>
        </p:txBody>
      </p:sp>
      <p:sp>
        <p:nvSpPr>
          <p:cNvPr id="4" name="Google Shape;72;p14">
            <a:extLst>
              <a:ext uri="{FF2B5EF4-FFF2-40B4-BE49-F238E27FC236}">
                <a16:creationId xmlns:a16="http://schemas.microsoft.com/office/drawing/2014/main" id="{F7B627A1-D500-4DB6-9A01-9E1F65A0A543}"/>
              </a:ext>
            </a:extLst>
          </p:cNvPr>
          <p:cNvSpPr txBox="1">
            <a:spLocks/>
          </p:cNvSpPr>
          <p:nvPr/>
        </p:nvSpPr>
        <p:spPr>
          <a:xfrm>
            <a:off x="3953969" y="849352"/>
            <a:ext cx="5530265" cy="595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1pPr>
            <a:lvl2pPr marR="0" lvl="1"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2pPr>
            <a:lvl3pPr marR="0" lvl="2"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3pPr>
            <a:lvl4pPr marR="0" lvl="3"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4pPr>
            <a:lvl5pPr marR="0" lvl="4"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5pPr>
            <a:lvl6pPr marR="0" lvl="5"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6pPr>
            <a:lvl7pPr marR="0" lvl="6"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7pPr>
            <a:lvl8pPr marR="0" lvl="7"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8pPr>
            <a:lvl9pPr marR="0" lvl="8"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9pPr>
          </a:lstStyle>
          <a:p>
            <a:pPr algn="ctr"/>
            <a:r>
              <a:rPr lang="en-US" sz="3200" dirty="0">
                <a:solidFill>
                  <a:srgbClr val="002060"/>
                </a:solidFill>
              </a:rPr>
              <a:t>DEADLOCK DETECTION</a:t>
            </a:r>
          </a:p>
        </p:txBody>
      </p:sp>
      <p:pic>
        <p:nvPicPr>
          <p:cNvPr id="2050" name="Picture 2" descr="os Deadlock Detection using RAG">
            <a:extLst>
              <a:ext uri="{FF2B5EF4-FFF2-40B4-BE49-F238E27FC236}">
                <a16:creationId xmlns:a16="http://schemas.microsoft.com/office/drawing/2014/main" id="{DA4D60E1-2C0D-4B8F-B891-2BDF0E3E6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484" y="1700077"/>
            <a:ext cx="4299931" cy="267502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8B80AB9-437D-4D3A-8FC4-1DA3D9BB08B5}"/>
              </a:ext>
            </a:extLst>
          </p:cNvPr>
          <p:cNvSpPr/>
          <p:nvPr/>
        </p:nvSpPr>
        <p:spPr>
          <a:xfrm>
            <a:off x="6319179" y="1953856"/>
            <a:ext cx="4579088" cy="1569660"/>
          </a:xfrm>
          <a:prstGeom prst="rect">
            <a:avLst/>
          </a:prstGeom>
          <a:solidFill>
            <a:srgbClr val="FFFF00"/>
          </a:solidFill>
        </p:spPr>
        <p:txBody>
          <a:bodyPr wrap="square">
            <a:spAutoFit/>
          </a:bodyPr>
          <a:lstStyle/>
          <a:p>
            <a:r>
              <a:rPr lang="en-US" sz="2400" dirty="0"/>
              <a:t>Process	R1	R2	R3</a:t>
            </a:r>
          </a:p>
          <a:p>
            <a:r>
              <a:rPr lang="en-US" sz="2400" dirty="0"/>
              <a:t>P1	0	0	1</a:t>
            </a:r>
          </a:p>
          <a:p>
            <a:r>
              <a:rPr lang="en-US" sz="2400" dirty="0"/>
              <a:t>P2	1	0	0</a:t>
            </a:r>
          </a:p>
          <a:p>
            <a:r>
              <a:rPr lang="en-US" sz="2400" dirty="0"/>
              <a:t>P3	0	1	0</a:t>
            </a:r>
          </a:p>
        </p:txBody>
      </p:sp>
      <p:sp>
        <p:nvSpPr>
          <p:cNvPr id="7" name="Rectangle 6">
            <a:extLst>
              <a:ext uri="{FF2B5EF4-FFF2-40B4-BE49-F238E27FC236}">
                <a16:creationId xmlns:a16="http://schemas.microsoft.com/office/drawing/2014/main" id="{4BDC46D5-C2FA-489F-8E2D-EA2B06D5F455}"/>
              </a:ext>
            </a:extLst>
          </p:cNvPr>
          <p:cNvSpPr/>
          <p:nvPr/>
        </p:nvSpPr>
        <p:spPr>
          <a:xfrm>
            <a:off x="6319179" y="4139607"/>
            <a:ext cx="4579088" cy="1569660"/>
          </a:xfrm>
          <a:prstGeom prst="rect">
            <a:avLst/>
          </a:prstGeom>
          <a:solidFill>
            <a:srgbClr val="FFC000"/>
          </a:solidFill>
        </p:spPr>
        <p:txBody>
          <a:bodyPr wrap="square">
            <a:spAutoFit/>
          </a:bodyPr>
          <a:lstStyle/>
          <a:p>
            <a:r>
              <a:rPr lang="en-US" sz="2400" dirty="0"/>
              <a:t>Process	R1	R2	R3</a:t>
            </a:r>
          </a:p>
          <a:p>
            <a:r>
              <a:rPr lang="en-US" sz="2400" dirty="0"/>
              <a:t>P1	1	0	0</a:t>
            </a:r>
          </a:p>
          <a:p>
            <a:r>
              <a:rPr lang="en-US" sz="2400" dirty="0"/>
              <a:t>P2	0	1	0</a:t>
            </a:r>
          </a:p>
          <a:p>
            <a:r>
              <a:rPr lang="en-US" sz="2400" dirty="0"/>
              <a:t>P3	0	0	1</a:t>
            </a:r>
          </a:p>
        </p:txBody>
      </p:sp>
      <p:sp>
        <p:nvSpPr>
          <p:cNvPr id="6" name="TextBox 5">
            <a:extLst>
              <a:ext uri="{FF2B5EF4-FFF2-40B4-BE49-F238E27FC236}">
                <a16:creationId xmlns:a16="http://schemas.microsoft.com/office/drawing/2014/main" id="{90329396-1617-4B7B-BB53-A010FE66887D}"/>
              </a:ext>
            </a:extLst>
          </p:cNvPr>
          <p:cNvSpPr txBox="1"/>
          <p:nvPr/>
        </p:nvSpPr>
        <p:spPr>
          <a:xfrm>
            <a:off x="6960781" y="1438488"/>
            <a:ext cx="2395656" cy="461665"/>
          </a:xfrm>
          <a:prstGeom prst="rect">
            <a:avLst/>
          </a:prstGeom>
          <a:noFill/>
        </p:spPr>
        <p:txBody>
          <a:bodyPr wrap="none" rtlCol="0">
            <a:spAutoFit/>
          </a:bodyPr>
          <a:lstStyle/>
          <a:p>
            <a:r>
              <a:rPr lang="en-US" sz="2400" b="1" dirty="0"/>
              <a:t>Allocation Matrix</a:t>
            </a:r>
          </a:p>
        </p:txBody>
      </p:sp>
      <p:sp>
        <p:nvSpPr>
          <p:cNvPr id="9" name="TextBox 8">
            <a:extLst>
              <a:ext uri="{FF2B5EF4-FFF2-40B4-BE49-F238E27FC236}">
                <a16:creationId xmlns:a16="http://schemas.microsoft.com/office/drawing/2014/main" id="{BFE2DEC6-0C53-45A5-922F-D417A5BA5B5B}"/>
              </a:ext>
            </a:extLst>
          </p:cNvPr>
          <p:cNvSpPr txBox="1"/>
          <p:nvPr/>
        </p:nvSpPr>
        <p:spPr>
          <a:xfrm>
            <a:off x="7172379" y="3676422"/>
            <a:ext cx="2142318" cy="461665"/>
          </a:xfrm>
          <a:prstGeom prst="rect">
            <a:avLst/>
          </a:prstGeom>
          <a:noFill/>
        </p:spPr>
        <p:txBody>
          <a:bodyPr wrap="none" rtlCol="0">
            <a:spAutoFit/>
          </a:bodyPr>
          <a:lstStyle/>
          <a:p>
            <a:r>
              <a:rPr lang="en-US" sz="2400" b="1" dirty="0"/>
              <a:t>Request Matrix</a:t>
            </a:r>
          </a:p>
        </p:txBody>
      </p:sp>
      <p:sp>
        <p:nvSpPr>
          <p:cNvPr id="8" name="Rectangle 7">
            <a:extLst>
              <a:ext uri="{FF2B5EF4-FFF2-40B4-BE49-F238E27FC236}">
                <a16:creationId xmlns:a16="http://schemas.microsoft.com/office/drawing/2014/main" id="{0DCD423F-0EAC-4E61-ABF9-ED86B2E878D9}"/>
              </a:ext>
            </a:extLst>
          </p:cNvPr>
          <p:cNvSpPr/>
          <p:nvPr/>
        </p:nvSpPr>
        <p:spPr>
          <a:xfrm>
            <a:off x="2925172" y="4775680"/>
            <a:ext cx="1918346" cy="461665"/>
          </a:xfrm>
          <a:prstGeom prst="rect">
            <a:avLst/>
          </a:prstGeom>
        </p:spPr>
        <p:txBody>
          <a:bodyPr wrap="none">
            <a:spAutoFit/>
          </a:bodyPr>
          <a:lstStyle/>
          <a:p>
            <a:r>
              <a:rPr lang="en-US" sz="2400" b="1" dirty="0">
                <a:solidFill>
                  <a:srgbClr val="FF0000"/>
                </a:solidFill>
              </a:rPr>
              <a:t>Avail = (0,0,0)</a:t>
            </a:r>
          </a:p>
        </p:txBody>
      </p:sp>
    </p:spTree>
    <p:extLst>
      <p:ext uri="{BB962C8B-B14F-4D97-AF65-F5344CB8AC3E}">
        <p14:creationId xmlns:p14="http://schemas.microsoft.com/office/powerpoint/2010/main" val="3398623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0A4A1-4F00-4EA5-B4B2-5BD5E0995270}"/>
              </a:ext>
            </a:extLst>
          </p:cNvPr>
          <p:cNvSpPr>
            <a:spLocks noGrp="1"/>
          </p:cNvSpPr>
          <p:nvPr>
            <p:ph type="sldNum" idx="12"/>
          </p:nvPr>
        </p:nvSpPr>
        <p:spPr/>
        <p:txBody>
          <a:bodyPr/>
          <a:lstStyle/>
          <a:p>
            <a:fld id="{00000000-1234-1234-1234-123412341234}" type="slidenum">
              <a:rPr lang="en" smtClean="0"/>
              <a:pPr/>
              <a:t>28</a:t>
            </a:fld>
            <a:endParaRPr lang="en"/>
          </a:p>
        </p:txBody>
      </p:sp>
      <p:sp>
        <p:nvSpPr>
          <p:cNvPr id="4" name="Google Shape;72;p14">
            <a:extLst>
              <a:ext uri="{FF2B5EF4-FFF2-40B4-BE49-F238E27FC236}">
                <a16:creationId xmlns:a16="http://schemas.microsoft.com/office/drawing/2014/main" id="{F7B627A1-D500-4DB6-9A01-9E1F65A0A543}"/>
              </a:ext>
            </a:extLst>
          </p:cNvPr>
          <p:cNvSpPr txBox="1">
            <a:spLocks/>
          </p:cNvSpPr>
          <p:nvPr/>
        </p:nvSpPr>
        <p:spPr>
          <a:xfrm>
            <a:off x="3953969" y="849352"/>
            <a:ext cx="5530265" cy="595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1pPr>
            <a:lvl2pPr marR="0" lvl="1"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2pPr>
            <a:lvl3pPr marR="0" lvl="2"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3pPr>
            <a:lvl4pPr marR="0" lvl="3"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4pPr>
            <a:lvl5pPr marR="0" lvl="4"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5pPr>
            <a:lvl6pPr marR="0" lvl="5"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6pPr>
            <a:lvl7pPr marR="0" lvl="6"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7pPr>
            <a:lvl8pPr marR="0" lvl="7"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8pPr>
            <a:lvl9pPr marR="0" lvl="8"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9pPr>
          </a:lstStyle>
          <a:p>
            <a:pPr algn="ctr"/>
            <a:r>
              <a:rPr lang="en-US" sz="3200" dirty="0">
                <a:solidFill>
                  <a:srgbClr val="002060"/>
                </a:solidFill>
              </a:rPr>
              <a:t>DEADLOCK DETECTION</a:t>
            </a:r>
          </a:p>
        </p:txBody>
      </p:sp>
      <p:grpSp>
        <p:nvGrpSpPr>
          <p:cNvPr id="35" name="Group 34">
            <a:extLst>
              <a:ext uri="{FF2B5EF4-FFF2-40B4-BE49-F238E27FC236}">
                <a16:creationId xmlns:a16="http://schemas.microsoft.com/office/drawing/2014/main" id="{61333ABF-86AA-4377-B974-B3B378F59137}"/>
              </a:ext>
            </a:extLst>
          </p:cNvPr>
          <p:cNvGrpSpPr/>
          <p:nvPr/>
        </p:nvGrpSpPr>
        <p:grpSpPr>
          <a:xfrm>
            <a:off x="2088712" y="1801481"/>
            <a:ext cx="4785016" cy="3255039"/>
            <a:chOff x="1566534" y="1222080"/>
            <a:chExt cx="3588762" cy="2441279"/>
          </a:xfrm>
        </p:grpSpPr>
        <p:sp>
          <p:nvSpPr>
            <p:cNvPr id="3" name="Rectangle 2">
              <a:extLst>
                <a:ext uri="{FF2B5EF4-FFF2-40B4-BE49-F238E27FC236}">
                  <a16:creationId xmlns:a16="http://schemas.microsoft.com/office/drawing/2014/main" id="{C4A6FF97-CDC2-4240-BD4A-A53AF76493F8}"/>
                </a:ext>
              </a:extLst>
            </p:cNvPr>
            <p:cNvSpPr/>
            <p:nvPr/>
          </p:nvSpPr>
          <p:spPr>
            <a:xfrm>
              <a:off x="1619695" y="1222080"/>
              <a:ext cx="542260" cy="425303"/>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R1</a:t>
              </a:r>
            </a:p>
          </p:txBody>
        </p:sp>
        <p:sp>
          <p:nvSpPr>
            <p:cNvPr id="6" name="Rectangle 5">
              <a:extLst>
                <a:ext uri="{FF2B5EF4-FFF2-40B4-BE49-F238E27FC236}">
                  <a16:creationId xmlns:a16="http://schemas.microsoft.com/office/drawing/2014/main" id="{F510EFA9-A85B-4953-9EFF-63D324D664BD}"/>
                </a:ext>
              </a:extLst>
            </p:cNvPr>
            <p:cNvSpPr/>
            <p:nvPr/>
          </p:nvSpPr>
          <p:spPr>
            <a:xfrm>
              <a:off x="1690323" y="3143693"/>
              <a:ext cx="542260" cy="425303"/>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R2</a:t>
              </a:r>
            </a:p>
          </p:txBody>
        </p:sp>
        <p:sp>
          <p:nvSpPr>
            <p:cNvPr id="7" name="Rectangle 6">
              <a:extLst>
                <a:ext uri="{FF2B5EF4-FFF2-40B4-BE49-F238E27FC236}">
                  <a16:creationId xmlns:a16="http://schemas.microsoft.com/office/drawing/2014/main" id="{F0E3AED1-0352-458A-9C27-707C5EF354E5}"/>
                </a:ext>
              </a:extLst>
            </p:cNvPr>
            <p:cNvSpPr/>
            <p:nvPr/>
          </p:nvSpPr>
          <p:spPr>
            <a:xfrm>
              <a:off x="4536051" y="3143693"/>
              <a:ext cx="496185" cy="368595"/>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R3</a:t>
              </a:r>
            </a:p>
          </p:txBody>
        </p:sp>
        <p:sp>
          <p:nvSpPr>
            <p:cNvPr id="5" name="Oval 4">
              <a:extLst>
                <a:ext uri="{FF2B5EF4-FFF2-40B4-BE49-F238E27FC236}">
                  <a16:creationId xmlns:a16="http://schemas.microsoft.com/office/drawing/2014/main" id="{D4689E88-0BC4-48FE-86C6-E7DCE4182F4C}"/>
                </a:ext>
              </a:extLst>
            </p:cNvPr>
            <p:cNvSpPr/>
            <p:nvPr/>
          </p:nvSpPr>
          <p:spPr>
            <a:xfrm>
              <a:off x="1566534" y="2020186"/>
              <a:ext cx="698203" cy="519666"/>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P1</a:t>
              </a:r>
            </a:p>
          </p:txBody>
        </p:sp>
        <p:sp>
          <p:nvSpPr>
            <p:cNvPr id="10" name="Oval 9">
              <a:extLst>
                <a:ext uri="{FF2B5EF4-FFF2-40B4-BE49-F238E27FC236}">
                  <a16:creationId xmlns:a16="http://schemas.microsoft.com/office/drawing/2014/main" id="{47FAEA1E-F17C-4A83-9778-B2D25CEB4F28}"/>
                </a:ext>
              </a:extLst>
            </p:cNvPr>
            <p:cNvSpPr/>
            <p:nvPr/>
          </p:nvSpPr>
          <p:spPr>
            <a:xfrm>
              <a:off x="3101164" y="2105247"/>
              <a:ext cx="698203" cy="519666"/>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P2</a:t>
              </a:r>
            </a:p>
          </p:txBody>
        </p:sp>
        <p:sp>
          <p:nvSpPr>
            <p:cNvPr id="11" name="Oval 10">
              <a:extLst>
                <a:ext uri="{FF2B5EF4-FFF2-40B4-BE49-F238E27FC236}">
                  <a16:creationId xmlns:a16="http://schemas.microsoft.com/office/drawing/2014/main" id="{99D70704-E61D-4304-B2CF-34E4B1689073}"/>
                </a:ext>
              </a:extLst>
            </p:cNvPr>
            <p:cNvSpPr/>
            <p:nvPr/>
          </p:nvSpPr>
          <p:spPr>
            <a:xfrm>
              <a:off x="4457093" y="2105247"/>
              <a:ext cx="698203" cy="519666"/>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P3</a:t>
              </a:r>
            </a:p>
          </p:txBody>
        </p:sp>
        <p:sp>
          <p:nvSpPr>
            <p:cNvPr id="12" name="Oval 11">
              <a:extLst>
                <a:ext uri="{FF2B5EF4-FFF2-40B4-BE49-F238E27FC236}">
                  <a16:creationId xmlns:a16="http://schemas.microsoft.com/office/drawing/2014/main" id="{C9C5DB53-8091-44DA-8823-A8CD3904EA22}"/>
                </a:ext>
              </a:extLst>
            </p:cNvPr>
            <p:cNvSpPr/>
            <p:nvPr/>
          </p:nvSpPr>
          <p:spPr>
            <a:xfrm>
              <a:off x="3077872" y="3143693"/>
              <a:ext cx="698203" cy="519666"/>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P4</a:t>
              </a:r>
            </a:p>
          </p:txBody>
        </p:sp>
        <p:cxnSp>
          <p:nvCxnSpPr>
            <p:cNvPr id="13" name="Straight Arrow Connector 12">
              <a:extLst>
                <a:ext uri="{FF2B5EF4-FFF2-40B4-BE49-F238E27FC236}">
                  <a16:creationId xmlns:a16="http://schemas.microsoft.com/office/drawing/2014/main" id="{58B8C86D-367B-4BDA-AB5A-DB8C6999C2CC}"/>
                </a:ext>
              </a:extLst>
            </p:cNvPr>
            <p:cNvCxnSpPr>
              <a:endCxn id="10" idx="1"/>
            </p:cNvCxnSpPr>
            <p:nvPr/>
          </p:nvCxnSpPr>
          <p:spPr>
            <a:xfrm>
              <a:off x="2161955" y="1562986"/>
              <a:ext cx="1041458" cy="618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BA1BED6-80FD-4D81-B528-973FAC7DD9D8}"/>
                </a:ext>
              </a:extLst>
            </p:cNvPr>
            <p:cNvCxnSpPr>
              <a:cxnSpLocks/>
              <a:stCxn id="10" idx="5"/>
            </p:cNvCxnSpPr>
            <p:nvPr/>
          </p:nvCxnSpPr>
          <p:spPr>
            <a:xfrm>
              <a:off x="3697118" y="2548810"/>
              <a:ext cx="862224" cy="594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8A7B055-1283-4F16-BE11-6B4C3A5D324E}"/>
                </a:ext>
              </a:extLst>
            </p:cNvPr>
            <p:cNvCxnSpPr>
              <a:cxnSpLocks/>
              <a:stCxn id="7" idx="0"/>
            </p:cNvCxnSpPr>
            <p:nvPr/>
          </p:nvCxnSpPr>
          <p:spPr>
            <a:xfrm flipH="1" flipV="1">
              <a:off x="4784143" y="2624913"/>
              <a:ext cx="1" cy="518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789E2B0-BF0E-49CA-AD68-4843A6D721A1}"/>
                </a:ext>
              </a:extLst>
            </p:cNvPr>
            <p:cNvCxnSpPr>
              <a:cxnSpLocks/>
              <a:endCxn id="7" idx="1"/>
            </p:cNvCxnSpPr>
            <p:nvPr/>
          </p:nvCxnSpPr>
          <p:spPr>
            <a:xfrm flipV="1">
              <a:off x="3776075" y="3327991"/>
              <a:ext cx="759976" cy="11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B8AA5477-69CA-4713-B775-9937BA663D19}"/>
                </a:ext>
              </a:extLst>
            </p:cNvPr>
            <p:cNvCxnSpPr>
              <a:cxnSpLocks/>
              <a:stCxn id="6" idx="3"/>
              <a:endCxn id="12" idx="2"/>
            </p:cNvCxnSpPr>
            <p:nvPr/>
          </p:nvCxnSpPr>
          <p:spPr>
            <a:xfrm>
              <a:off x="2232583" y="3356345"/>
              <a:ext cx="845289" cy="47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97C45E6-BCF8-433B-89D6-324A82666A3F}"/>
                </a:ext>
              </a:extLst>
            </p:cNvPr>
            <p:cNvCxnSpPr>
              <a:cxnSpLocks/>
            </p:cNvCxnSpPr>
            <p:nvPr/>
          </p:nvCxnSpPr>
          <p:spPr>
            <a:xfrm flipV="1">
              <a:off x="1890824" y="1647383"/>
              <a:ext cx="1" cy="372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C41965ED-081F-40AB-8B7E-1D6AEF33AD86}"/>
                </a:ext>
              </a:extLst>
            </p:cNvPr>
            <p:cNvCxnSpPr>
              <a:cxnSpLocks/>
            </p:cNvCxnSpPr>
            <p:nvPr/>
          </p:nvCxnSpPr>
          <p:spPr>
            <a:xfrm flipH="1">
              <a:off x="1915635" y="2548810"/>
              <a:ext cx="21263" cy="594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6" name="Oval 35">
            <a:extLst>
              <a:ext uri="{FF2B5EF4-FFF2-40B4-BE49-F238E27FC236}">
                <a16:creationId xmlns:a16="http://schemas.microsoft.com/office/drawing/2014/main" id="{402B5DD2-4B97-40CD-9E33-F5E9A2EF1DF7}"/>
              </a:ext>
            </a:extLst>
          </p:cNvPr>
          <p:cNvSpPr/>
          <p:nvPr/>
        </p:nvSpPr>
        <p:spPr>
          <a:xfrm>
            <a:off x="7887029" y="3367567"/>
            <a:ext cx="808075" cy="692888"/>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P1</a:t>
            </a:r>
          </a:p>
        </p:txBody>
      </p:sp>
      <p:sp>
        <p:nvSpPr>
          <p:cNvPr id="40" name="Oval 39">
            <a:extLst>
              <a:ext uri="{FF2B5EF4-FFF2-40B4-BE49-F238E27FC236}">
                <a16:creationId xmlns:a16="http://schemas.microsoft.com/office/drawing/2014/main" id="{32DB2866-A75A-4935-8211-4F17AE1A4824}"/>
              </a:ext>
            </a:extLst>
          </p:cNvPr>
          <p:cNvSpPr/>
          <p:nvPr/>
        </p:nvSpPr>
        <p:spPr>
          <a:xfrm>
            <a:off x="10103327" y="3366680"/>
            <a:ext cx="808075" cy="692888"/>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P3</a:t>
            </a:r>
          </a:p>
        </p:txBody>
      </p:sp>
      <p:sp>
        <p:nvSpPr>
          <p:cNvPr id="41" name="Oval 40">
            <a:extLst>
              <a:ext uri="{FF2B5EF4-FFF2-40B4-BE49-F238E27FC236}">
                <a16:creationId xmlns:a16="http://schemas.microsoft.com/office/drawing/2014/main" id="{5A56A614-5D47-4773-B987-3ECEF4C57D42}"/>
              </a:ext>
            </a:extLst>
          </p:cNvPr>
          <p:cNvSpPr/>
          <p:nvPr/>
        </p:nvSpPr>
        <p:spPr>
          <a:xfrm>
            <a:off x="9124417" y="4363631"/>
            <a:ext cx="808075" cy="692888"/>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P4</a:t>
            </a:r>
          </a:p>
        </p:txBody>
      </p:sp>
      <p:sp>
        <p:nvSpPr>
          <p:cNvPr id="42" name="Oval 41">
            <a:extLst>
              <a:ext uri="{FF2B5EF4-FFF2-40B4-BE49-F238E27FC236}">
                <a16:creationId xmlns:a16="http://schemas.microsoft.com/office/drawing/2014/main" id="{964CB2CC-3B98-41DD-B385-FDD630B18E10}"/>
              </a:ext>
            </a:extLst>
          </p:cNvPr>
          <p:cNvSpPr/>
          <p:nvPr/>
        </p:nvSpPr>
        <p:spPr>
          <a:xfrm>
            <a:off x="9122057" y="2387619"/>
            <a:ext cx="808075" cy="692888"/>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P2</a:t>
            </a:r>
          </a:p>
        </p:txBody>
      </p:sp>
      <p:cxnSp>
        <p:nvCxnSpPr>
          <p:cNvPr id="43" name="Straight Arrow Connector 42">
            <a:extLst>
              <a:ext uri="{FF2B5EF4-FFF2-40B4-BE49-F238E27FC236}">
                <a16:creationId xmlns:a16="http://schemas.microsoft.com/office/drawing/2014/main" id="{D6D87417-1789-4E47-9BAD-82B5BCD57EE4}"/>
              </a:ext>
            </a:extLst>
          </p:cNvPr>
          <p:cNvCxnSpPr>
            <a:cxnSpLocks/>
            <a:stCxn id="42" idx="5"/>
            <a:endCxn id="40" idx="1"/>
          </p:cNvCxnSpPr>
          <p:nvPr/>
        </p:nvCxnSpPr>
        <p:spPr>
          <a:xfrm>
            <a:off x="9811792" y="2979036"/>
            <a:ext cx="409875" cy="489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87A017-1BB9-4ED4-A986-ED754FE6E008}"/>
              </a:ext>
            </a:extLst>
          </p:cNvPr>
          <p:cNvCxnSpPr>
            <a:cxnSpLocks/>
            <a:stCxn id="41" idx="7"/>
            <a:endCxn id="40" idx="3"/>
          </p:cNvCxnSpPr>
          <p:nvPr/>
        </p:nvCxnSpPr>
        <p:spPr>
          <a:xfrm flipV="1">
            <a:off x="9814152" y="3958098"/>
            <a:ext cx="407515" cy="507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DBFFEFC-A735-4365-AF5F-9F10D46D8B12}"/>
              </a:ext>
            </a:extLst>
          </p:cNvPr>
          <p:cNvCxnSpPr>
            <a:cxnSpLocks/>
            <a:stCxn id="41" idx="1"/>
            <a:endCxn id="36" idx="5"/>
          </p:cNvCxnSpPr>
          <p:nvPr/>
        </p:nvCxnSpPr>
        <p:spPr>
          <a:xfrm flipH="1" flipV="1">
            <a:off x="8576765" y="3958984"/>
            <a:ext cx="665993" cy="506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8F370670-ADC8-4B05-8E6C-EB6228B1D2E3}"/>
              </a:ext>
            </a:extLst>
          </p:cNvPr>
          <p:cNvCxnSpPr>
            <a:cxnSpLocks/>
            <a:stCxn id="36" idx="7"/>
            <a:endCxn id="42" idx="2"/>
          </p:cNvCxnSpPr>
          <p:nvPr/>
        </p:nvCxnSpPr>
        <p:spPr>
          <a:xfrm flipV="1">
            <a:off x="8576764" y="2734063"/>
            <a:ext cx="545293" cy="734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8720A4C4-D2BB-49F4-BA5F-73567AFAEB5C}"/>
              </a:ext>
            </a:extLst>
          </p:cNvPr>
          <p:cNvSpPr txBox="1"/>
          <p:nvPr/>
        </p:nvSpPr>
        <p:spPr>
          <a:xfrm>
            <a:off x="2882607" y="5464569"/>
            <a:ext cx="3559564" cy="461665"/>
          </a:xfrm>
          <a:prstGeom prst="rect">
            <a:avLst/>
          </a:prstGeom>
          <a:noFill/>
        </p:spPr>
        <p:txBody>
          <a:bodyPr wrap="none" rtlCol="0">
            <a:spAutoFit/>
          </a:bodyPr>
          <a:lstStyle/>
          <a:p>
            <a:r>
              <a:rPr lang="en-US" sz="2400" b="1" dirty="0"/>
              <a:t>Resource Allocation Graph</a:t>
            </a:r>
          </a:p>
        </p:txBody>
      </p:sp>
      <p:sp>
        <p:nvSpPr>
          <p:cNvPr id="60" name="Rectangle 59">
            <a:extLst>
              <a:ext uri="{FF2B5EF4-FFF2-40B4-BE49-F238E27FC236}">
                <a16:creationId xmlns:a16="http://schemas.microsoft.com/office/drawing/2014/main" id="{FB413B6F-96D3-4DCC-9D59-33B420C3B7A9}"/>
              </a:ext>
            </a:extLst>
          </p:cNvPr>
          <p:cNvSpPr/>
          <p:nvPr/>
        </p:nvSpPr>
        <p:spPr>
          <a:xfrm>
            <a:off x="8695104" y="5448676"/>
            <a:ext cx="2117118" cy="461665"/>
          </a:xfrm>
          <a:prstGeom prst="rect">
            <a:avLst/>
          </a:prstGeom>
        </p:spPr>
        <p:txBody>
          <a:bodyPr wrap="none">
            <a:spAutoFit/>
          </a:bodyPr>
          <a:lstStyle/>
          <a:p>
            <a:r>
              <a:rPr lang="en-US" sz="2400" b="1" dirty="0"/>
              <a:t>Wait For Graph</a:t>
            </a:r>
          </a:p>
        </p:txBody>
      </p:sp>
    </p:spTree>
    <p:extLst>
      <p:ext uri="{BB962C8B-B14F-4D97-AF65-F5344CB8AC3E}">
        <p14:creationId xmlns:p14="http://schemas.microsoft.com/office/powerpoint/2010/main" val="1369486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0A4A1-4F00-4EA5-B4B2-5BD5E0995270}"/>
              </a:ext>
            </a:extLst>
          </p:cNvPr>
          <p:cNvSpPr>
            <a:spLocks noGrp="1"/>
          </p:cNvSpPr>
          <p:nvPr>
            <p:ph type="sldNum" idx="12"/>
          </p:nvPr>
        </p:nvSpPr>
        <p:spPr/>
        <p:txBody>
          <a:bodyPr/>
          <a:lstStyle/>
          <a:p>
            <a:fld id="{00000000-1234-1234-1234-123412341234}" type="slidenum">
              <a:rPr lang="en" smtClean="0"/>
              <a:pPr/>
              <a:t>29</a:t>
            </a:fld>
            <a:endParaRPr lang="en"/>
          </a:p>
        </p:txBody>
      </p:sp>
      <p:sp>
        <p:nvSpPr>
          <p:cNvPr id="4" name="Google Shape;72;p14">
            <a:extLst>
              <a:ext uri="{FF2B5EF4-FFF2-40B4-BE49-F238E27FC236}">
                <a16:creationId xmlns:a16="http://schemas.microsoft.com/office/drawing/2014/main" id="{F7B627A1-D500-4DB6-9A01-9E1F65A0A543}"/>
              </a:ext>
            </a:extLst>
          </p:cNvPr>
          <p:cNvSpPr txBox="1">
            <a:spLocks/>
          </p:cNvSpPr>
          <p:nvPr/>
        </p:nvSpPr>
        <p:spPr>
          <a:xfrm>
            <a:off x="3953969" y="849352"/>
            <a:ext cx="5530265" cy="595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1pPr>
            <a:lvl2pPr marR="0" lvl="1"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2pPr>
            <a:lvl3pPr marR="0" lvl="2"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3pPr>
            <a:lvl4pPr marR="0" lvl="3"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4pPr>
            <a:lvl5pPr marR="0" lvl="4"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5pPr>
            <a:lvl6pPr marR="0" lvl="5"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6pPr>
            <a:lvl7pPr marR="0" lvl="6"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7pPr>
            <a:lvl8pPr marR="0" lvl="7"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8pPr>
            <a:lvl9pPr marR="0" lvl="8"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9pPr>
          </a:lstStyle>
          <a:p>
            <a:pPr algn="ctr"/>
            <a:r>
              <a:rPr lang="en-US" sz="3200" dirty="0">
                <a:solidFill>
                  <a:srgbClr val="002060"/>
                </a:solidFill>
              </a:rPr>
              <a:t>DEADLOCK DETECTION</a:t>
            </a:r>
          </a:p>
        </p:txBody>
      </p:sp>
      <p:sp>
        <p:nvSpPr>
          <p:cNvPr id="3" name="Rectangle 2">
            <a:extLst>
              <a:ext uri="{FF2B5EF4-FFF2-40B4-BE49-F238E27FC236}">
                <a16:creationId xmlns:a16="http://schemas.microsoft.com/office/drawing/2014/main" id="{C4A6FF97-CDC2-4240-BD4A-A53AF76493F8}"/>
              </a:ext>
            </a:extLst>
          </p:cNvPr>
          <p:cNvSpPr/>
          <p:nvPr/>
        </p:nvSpPr>
        <p:spPr>
          <a:xfrm>
            <a:off x="2159594" y="1801481"/>
            <a:ext cx="723013" cy="567071"/>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R1</a:t>
            </a:r>
          </a:p>
        </p:txBody>
      </p:sp>
      <p:sp>
        <p:nvSpPr>
          <p:cNvPr id="6" name="Rectangle 5">
            <a:extLst>
              <a:ext uri="{FF2B5EF4-FFF2-40B4-BE49-F238E27FC236}">
                <a16:creationId xmlns:a16="http://schemas.microsoft.com/office/drawing/2014/main" id="{F510EFA9-A85B-4953-9EFF-63D324D664BD}"/>
              </a:ext>
            </a:extLst>
          </p:cNvPr>
          <p:cNvSpPr/>
          <p:nvPr/>
        </p:nvSpPr>
        <p:spPr>
          <a:xfrm>
            <a:off x="2253764" y="4363631"/>
            <a:ext cx="723013" cy="567071"/>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R2</a:t>
            </a:r>
          </a:p>
        </p:txBody>
      </p:sp>
      <p:sp>
        <p:nvSpPr>
          <p:cNvPr id="7" name="Rectangle 6">
            <a:extLst>
              <a:ext uri="{FF2B5EF4-FFF2-40B4-BE49-F238E27FC236}">
                <a16:creationId xmlns:a16="http://schemas.microsoft.com/office/drawing/2014/main" id="{F0E3AED1-0352-458A-9C27-707C5EF354E5}"/>
              </a:ext>
            </a:extLst>
          </p:cNvPr>
          <p:cNvSpPr/>
          <p:nvPr/>
        </p:nvSpPr>
        <p:spPr>
          <a:xfrm>
            <a:off x="6009062" y="4384453"/>
            <a:ext cx="661580" cy="491460"/>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R3</a:t>
            </a:r>
          </a:p>
        </p:txBody>
      </p:sp>
      <p:sp>
        <p:nvSpPr>
          <p:cNvPr id="5" name="Oval 4">
            <a:extLst>
              <a:ext uri="{FF2B5EF4-FFF2-40B4-BE49-F238E27FC236}">
                <a16:creationId xmlns:a16="http://schemas.microsoft.com/office/drawing/2014/main" id="{D4689E88-0BC4-48FE-86C6-E7DCE4182F4C}"/>
              </a:ext>
            </a:extLst>
          </p:cNvPr>
          <p:cNvSpPr/>
          <p:nvPr/>
        </p:nvSpPr>
        <p:spPr>
          <a:xfrm>
            <a:off x="2088713" y="2865621"/>
            <a:ext cx="930937" cy="692888"/>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P1</a:t>
            </a:r>
          </a:p>
        </p:txBody>
      </p:sp>
      <p:sp>
        <p:nvSpPr>
          <p:cNvPr id="10" name="Oval 9">
            <a:extLst>
              <a:ext uri="{FF2B5EF4-FFF2-40B4-BE49-F238E27FC236}">
                <a16:creationId xmlns:a16="http://schemas.microsoft.com/office/drawing/2014/main" id="{47FAEA1E-F17C-4A83-9778-B2D25CEB4F28}"/>
              </a:ext>
            </a:extLst>
          </p:cNvPr>
          <p:cNvSpPr/>
          <p:nvPr/>
        </p:nvSpPr>
        <p:spPr>
          <a:xfrm>
            <a:off x="4134886" y="2979036"/>
            <a:ext cx="930937" cy="692888"/>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P2</a:t>
            </a:r>
          </a:p>
        </p:txBody>
      </p:sp>
      <p:sp>
        <p:nvSpPr>
          <p:cNvPr id="11" name="Oval 10">
            <a:extLst>
              <a:ext uri="{FF2B5EF4-FFF2-40B4-BE49-F238E27FC236}">
                <a16:creationId xmlns:a16="http://schemas.microsoft.com/office/drawing/2014/main" id="{99D70704-E61D-4304-B2CF-34E4B1689073}"/>
              </a:ext>
            </a:extLst>
          </p:cNvPr>
          <p:cNvSpPr/>
          <p:nvPr/>
        </p:nvSpPr>
        <p:spPr>
          <a:xfrm>
            <a:off x="5942792" y="2979036"/>
            <a:ext cx="930937" cy="692888"/>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P3</a:t>
            </a:r>
          </a:p>
        </p:txBody>
      </p:sp>
      <p:sp>
        <p:nvSpPr>
          <p:cNvPr id="12" name="Oval 11">
            <a:extLst>
              <a:ext uri="{FF2B5EF4-FFF2-40B4-BE49-F238E27FC236}">
                <a16:creationId xmlns:a16="http://schemas.microsoft.com/office/drawing/2014/main" id="{C9C5DB53-8091-44DA-8823-A8CD3904EA22}"/>
              </a:ext>
            </a:extLst>
          </p:cNvPr>
          <p:cNvSpPr/>
          <p:nvPr/>
        </p:nvSpPr>
        <p:spPr>
          <a:xfrm>
            <a:off x="4103830" y="4363631"/>
            <a:ext cx="930937" cy="692888"/>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P4</a:t>
            </a:r>
          </a:p>
        </p:txBody>
      </p:sp>
      <p:cxnSp>
        <p:nvCxnSpPr>
          <p:cNvPr id="13" name="Straight Arrow Connector 12">
            <a:extLst>
              <a:ext uri="{FF2B5EF4-FFF2-40B4-BE49-F238E27FC236}">
                <a16:creationId xmlns:a16="http://schemas.microsoft.com/office/drawing/2014/main" id="{58B8C86D-367B-4BDA-AB5A-DB8C6999C2CC}"/>
              </a:ext>
            </a:extLst>
          </p:cNvPr>
          <p:cNvCxnSpPr>
            <a:endCxn id="10" idx="1"/>
          </p:cNvCxnSpPr>
          <p:nvPr/>
        </p:nvCxnSpPr>
        <p:spPr>
          <a:xfrm>
            <a:off x="2882607" y="2256022"/>
            <a:ext cx="1388611" cy="824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789E2B0-BF0E-49CA-AD68-4843A6D721A1}"/>
              </a:ext>
            </a:extLst>
          </p:cNvPr>
          <p:cNvCxnSpPr>
            <a:cxnSpLocks/>
          </p:cNvCxnSpPr>
          <p:nvPr/>
        </p:nvCxnSpPr>
        <p:spPr>
          <a:xfrm flipH="1">
            <a:off x="5027707" y="4691173"/>
            <a:ext cx="953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B8AA5477-69CA-4713-B775-9937BA663D19}"/>
              </a:ext>
            </a:extLst>
          </p:cNvPr>
          <p:cNvCxnSpPr>
            <a:cxnSpLocks/>
            <a:stCxn id="12" idx="2"/>
          </p:cNvCxnSpPr>
          <p:nvPr/>
        </p:nvCxnSpPr>
        <p:spPr>
          <a:xfrm flipH="1" flipV="1">
            <a:off x="2967299" y="4691174"/>
            <a:ext cx="1136531" cy="18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97C45E6-BCF8-433B-89D6-324A82666A3F}"/>
              </a:ext>
            </a:extLst>
          </p:cNvPr>
          <p:cNvCxnSpPr>
            <a:cxnSpLocks/>
          </p:cNvCxnSpPr>
          <p:nvPr/>
        </p:nvCxnSpPr>
        <p:spPr>
          <a:xfrm flipV="1">
            <a:off x="2521100" y="2368551"/>
            <a:ext cx="1" cy="497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C41965ED-081F-40AB-8B7E-1D6AEF33AD86}"/>
              </a:ext>
            </a:extLst>
          </p:cNvPr>
          <p:cNvCxnSpPr>
            <a:cxnSpLocks/>
          </p:cNvCxnSpPr>
          <p:nvPr/>
        </p:nvCxnSpPr>
        <p:spPr>
          <a:xfrm flipV="1">
            <a:off x="2537642" y="3588560"/>
            <a:ext cx="1" cy="698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Oval 35">
            <a:extLst>
              <a:ext uri="{FF2B5EF4-FFF2-40B4-BE49-F238E27FC236}">
                <a16:creationId xmlns:a16="http://schemas.microsoft.com/office/drawing/2014/main" id="{402B5DD2-4B97-40CD-9E33-F5E9A2EF1DF7}"/>
              </a:ext>
            </a:extLst>
          </p:cNvPr>
          <p:cNvSpPr/>
          <p:nvPr/>
        </p:nvSpPr>
        <p:spPr>
          <a:xfrm>
            <a:off x="7887029" y="3367567"/>
            <a:ext cx="808075" cy="692888"/>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P1</a:t>
            </a:r>
          </a:p>
        </p:txBody>
      </p:sp>
      <p:sp>
        <p:nvSpPr>
          <p:cNvPr id="40" name="Oval 39">
            <a:extLst>
              <a:ext uri="{FF2B5EF4-FFF2-40B4-BE49-F238E27FC236}">
                <a16:creationId xmlns:a16="http://schemas.microsoft.com/office/drawing/2014/main" id="{32DB2866-A75A-4935-8211-4F17AE1A4824}"/>
              </a:ext>
            </a:extLst>
          </p:cNvPr>
          <p:cNvSpPr/>
          <p:nvPr/>
        </p:nvSpPr>
        <p:spPr>
          <a:xfrm>
            <a:off x="10103327" y="3366680"/>
            <a:ext cx="808075" cy="692888"/>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P3</a:t>
            </a:r>
          </a:p>
        </p:txBody>
      </p:sp>
      <p:sp>
        <p:nvSpPr>
          <p:cNvPr id="41" name="Oval 40">
            <a:extLst>
              <a:ext uri="{FF2B5EF4-FFF2-40B4-BE49-F238E27FC236}">
                <a16:creationId xmlns:a16="http://schemas.microsoft.com/office/drawing/2014/main" id="{5A56A614-5D47-4773-B987-3ECEF4C57D42}"/>
              </a:ext>
            </a:extLst>
          </p:cNvPr>
          <p:cNvSpPr/>
          <p:nvPr/>
        </p:nvSpPr>
        <p:spPr>
          <a:xfrm>
            <a:off x="9124417" y="4363631"/>
            <a:ext cx="808075" cy="692888"/>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P4</a:t>
            </a:r>
          </a:p>
        </p:txBody>
      </p:sp>
      <p:sp>
        <p:nvSpPr>
          <p:cNvPr id="42" name="Oval 41">
            <a:extLst>
              <a:ext uri="{FF2B5EF4-FFF2-40B4-BE49-F238E27FC236}">
                <a16:creationId xmlns:a16="http://schemas.microsoft.com/office/drawing/2014/main" id="{964CB2CC-3B98-41DD-B385-FDD630B18E10}"/>
              </a:ext>
            </a:extLst>
          </p:cNvPr>
          <p:cNvSpPr/>
          <p:nvPr/>
        </p:nvSpPr>
        <p:spPr>
          <a:xfrm>
            <a:off x="9122057" y="2387619"/>
            <a:ext cx="808075" cy="692888"/>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P2</a:t>
            </a:r>
          </a:p>
        </p:txBody>
      </p:sp>
      <p:cxnSp>
        <p:nvCxnSpPr>
          <p:cNvPr id="43" name="Straight Arrow Connector 42">
            <a:extLst>
              <a:ext uri="{FF2B5EF4-FFF2-40B4-BE49-F238E27FC236}">
                <a16:creationId xmlns:a16="http://schemas.microsoft.com/office/drawing/2014/main" id="{D6D87417-1789-4E47-9BAD-82B5BCD57EE4}"/>
              </a:ext>
            </a:extLst>
          </p:cNvPr>
          <p:cNvCxnSpPr>
            <a:cxnSpLocks/>
            <a:stCxn id="42" idx="5"/>
            <a:endCxn id="40" idx="1"/>
          </p:cNvCxnSpPr>
          <p:nvPr/>
        </p:nvCxnSpPr>
        <p:spPr>
          <a:xfrm>
            <a:off x="9811792" y="2979036"/>
            <a:ext cx="409875" cy="489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87A017-1BB9-4ED4-A986-ED754FE6E008}"/>
              </a:ext>
            </a:extLst>
          </p:cNvPr>
          <p:cNvCxnSpPr>
            <a:cxnSpLocks/>
            <a:stCxn id="40" idx="3"/>
            <a:endCxn id="41" idx="7"/>
          </p:cNvCxnSpPr>
          <p:nvPr/>
        </p:nvCxnSpPr>
        <p:spPr>
          <a:xfrm flipH="1">
            <a:off x="9814152" y="3958098"/>
            <a:ext cx="407515" cy="507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DBFFEFC-A735-4365-AF5F-9F10D46D8B12}"/>
              </a:ext>
            </a:extLst>
          </p:cNvPr>
          <p:cNvCxnSpPr>
            <a:cxnSpLocks/>
            <a:stCxn id="41" idx="1"/>
            <a:endCxn id="36" idx="5"/>
          </p:cNvCxnSpPr>
          <p:nvPr/>
        </p:nvCxnSpPr>
        <p:spPr>
          <a:xfrm flipH="1" flipV="1">
            <a:off x="8576765" y="3958984"/>
            <a:ext cx="665993" cy="506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8F370670-ADC8-4B05-8E6C-EB6228B1D2E3}"/>
              </a:ext>
            </a:extLst>
          </p:cNvPr>
          <p:cNvCxnSpPr>
            <a:cxnSpLocks/>
            <a:stCxn id="36" idx="7"/>
            <a:endCxn id="42" idx="2"/>
          </p:cNvCxnSpPr>
          <p:nvPr/>
        </p:nvCxnSpPr>
        <p:spPr>
          <a:xfrm flipV="1">
            <a:off x="8576764" y="2734063"/>
            <a:ext cx="545293" cy="734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8720A4C4-D2BB-49F4-BA5F-73567AFAEB5C}"/>
              </a:ext>
            </a:extLst>
          </p:cNvPr>
          <p:cNvSpPr txBox="1"/>
          <p:nvPr/>
        </p:nvSpPr>
        <p:spPr>
          <a:xfrm>
            <a:off x="2882607" y="5464569"/>
            <a:ext cx="3559564" cy="461665"/>
          </a:xfrm>
          <a:prstGeom prst="rect">
            <a:avLst/>
          </a:prstGeom>
          <a:noFill/>
        </p:spPr>
        <p:txBody>
          <a:bodyPr wrap="none" rtlCol="0">
            <a:spAutoFit/>
          </a:bodyPr>
          <a:lstStyle/>
          <a:p>
            <a:r>
              <a:rPr lang="en-US" sz="2400" b="1" dirty="0"/>
              <a:t>Resource Allocation Graph</a:t>
            </a:r>
          </a:p>
        </p:txBody>
      </p:sp>
      <p:sp>
        <p:nvSpPr>
          <p:cNvPr id="60" name="Rectangle 59">
            <a:extLst>
              <a:ext uri="{FF2B5EF4-FFF2-40B4-BE49-F238E27FC236}">
                <a16:creationId xmlns:a16="http://schemas.microsoft.com/office/drawing/2014/main" id="{FB413B6F-96D3-4DCC-9D59-33B420C3B7A9}"/>
              </a:ext>
            </a:extLst>
          </p:cNvPr>
          <p:cNvSpPr/>
          <p:nvPr/>
        </p:nvSpPr>
        <p:spPr>
          <a:xfrm>
            <a:off x="8695104" y="5448676"/>
            <a:ext cx="2117118" cy="461665"/>
          </a:xfrm>
          <a:prstGeom prst="rect">
            <a:avLst/>
          </a:prstGeom>
        </p:spPr>
        <p:txBody>
          <a:bodyPr wrap="none">
            <a:spAutoFit/>
          </a:bodyPr>
          <a:lstStyle/>
          <a:p>
            <a:r>
              <a:rPr lang="en-US" sz="2400" b="1" dirty="0"/>
              <a:t>Wait For Graph</a:t>
            </a:r>
          </a:p>
        </p:txBody>
      </p:sp>
      <p:sp>
        <p:nvSpPr>
          <p:cNvPr id="29" name="Rectangle 28">
            <a:extLst>
              <a:ext uri="{FF2B5EF4-FFF2-40B4-BE49-F238E27FC236}">
                <a16:creationId xmlns:a16="http://schemas.microsoft.com/office/drawing/2014/main" id="{A46AB54C-9927-40A3-913B-32C3AF5FD736}"/>
              </a:ext>
            </a:extLst>
          </p:cNvPr>
          <p:cNvSpPr/>
          <p:nvPr/>
        </p:nvSpPr>
        <p:spPr>
          <a:xfrm>
            <a:off x="6096000" y="1751185"/>
            <a:ext cx="723013" cy="567071"/>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R4</a:t>
            </a:r>
          </a:p>
        </p:txBody>
      </p:sp>
      <p:cxnSp>
        <p:nvCxnSpPr>
          <p:cNvPr id="37" name="Straight Arrow Connector 36">
            <a:extLst>
              <a:ext uri="{FF2B5EF4-FFF2-40B4-BE49-F238E27FC236}">
                <a16:creationId xmlns:a16="http://schemas.microsoft.com/office/drawing/2014/main" id="{37FCFBE5-AC97-4DC0-BC1A-BE0E27E7DB59}"/>
              </a:ext>
            </a:extLst>
          </p:cNvPr>
          <p:cNvCxnSpPr>
            <a:cxnSpLocks/>
            <a:stCxn id="29" idx="2"/>
          </p:cNvCxnSpPr>
          <p:nvPr/>
        </p:nvCxnSpPr>
        <p:spPr>
          <a:xfrm>
            <a:off x="6457507" y="2318255"/>
            <a:ext cx="0" cy="54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232022A4-22CE-40C9-B05F-11522D757A91}"/>
              </a:ext>
            </a:extLst>
          </p:cNvPr>
          <p:cNvCxnSpPr>
            <a:cxnSpLocks/>
          </p:cNvCxnSpPr>
          <p:nvPr/>
        </p:nvCxnSpPr>
        <p:spPr>
          <a:xfrm>
            <a:off x="6440967" y="3686320"/>
            <a:ext cx="16540" cy="600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D9655CEC-00BF-4140-8BDE-CF43B76DD028}"/>
              </a:ext>
            </a:extLst>
          </p:cNvPr>
          <p:cNvCxnSpPr>
            <a:cxnSpLocks/>
            <a:stCxn id="10" idx="6"/>
          </p:cNvCxnSpPr>
          <p:nvPr/>
        </p:nvCxnSpPr>
        <p:spPr>
          <a:xfrm flipV="1">
            <a:off x="5065824" y="2287330"/>
            <a:ext cx="982761" cy="1038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616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8195" y="0"/>
            <a:ext cx="9131836" cy="995352"/>
          </a:xfrm>
          <a:custGeom>
            <a:avLst/>
            <a:gdLst/>
            <a:ahLst/>
            <a:cxnLst/>
            <a:rect l="l" t="t" r="r" b="b"/>
            <a:pathLst>
              <a:path w="4608195" h="502284">
                <a:moveTo>
                  <a:pt x="0" y="501954"/>
                </a:moveTo>
                <a:lnTo>
                  <a:pt x="4608004" y="501954"/>
                </a:lnTo>
                <a:lnTo>
                  <a:pt x="4608004" y="0"/>
                </a:lnTo>
                <a:lnTo>
                  <a:pt x="0" y="0"/>
                </a:lnTo>
                <a:lnTo>
                  <a:pt x="0" y="501954"/>
                </a:lnTo>
                <a:close/>
              </a:path>
            </a:pathLst>
          </a:custGeom>
          <a:solidFill>
            <a:srgbClr val="F2F2F2"/>
          </a:solidFill>
        </p:spPr>
        <p:txBody>
          <a:bodyPr wrap="square" lIns="0" tIns="0" rIns="0" bIns="0" rtlCol="0"/>
          <a:lstStyle/>
          <a:p>
            <a:endParaRPr sz="3567"/>
          </a:p>
        </p:txBody>
      </p:sp>
      <p:sp>
        <p:nvSpPr>
          <p:cNvPr id="3" name="object 3"/>
          <p:cNvSpPr txBox="1">
            <a:spLocks noGrp="1"/>
          </p:cNvSpPr>
          <p:nvPr>
            <p:ph type="title"/>
          </p:nvPr>
        </p:nvSpPr>
        <p:spPr>
          <a:xfrm>
            <a:off x="1717046" y="-83637"/>
            <a:ext cx="7731753" cy="1126217"/>
          </a:xfrm>
          <a:prstGeom prst="rect">
            <a:avLst/>
          </a:prstGeom>
        </p:spPr>
        <p:txBody>
          <a:bodyPr vert="horz" wrap="square" lIns="0" tIns="122058" rIns="0" bIns="0" rtlCol="0" anchor="ctr">
            <a:spAutoFit/>
          </a:bodyPr>
          <a:lstStyle/>
          <a:p>
            <a:pPr marL="25168">
              <a:lnSpc>
                <a:spcPct val="100000"/>
              </a:lnSpc>
              <a:spcBef>
                <a:spcPts val="959"/>
              </a:spcBef>
            </a:pPr>
            <a:r>
              <a:rPr b="1" spc="-69" dirty="0"/>
              <a:t>Classic Synchronization</a:t>
            </a:r>
            <a:r>
              <a:rPr b="1" spc="149" dirty="0"/>
              <a:t> </a:t>
            </a:r>
            <a:r>
              <a:rPr b="1" spc="-69" dirty="0"/>
              <a:t>Problems</a:t>
            </a:r>
          </a:p>
          <a:p>
            <a:pPr marL="25168">
              <a:lnSpc>
                <a:spcPct val="100000"/>
              </a:lnSpc>
              <a:spcBef>
                <a:spcPts val="446"/>
              </a:spcBef>
            </a:pPr>
            <a:r>
              <a:rPr sz="1784" b="1" spc="-59" dirty="0"/>
              <a:t>Shared</a:t>
            </a:r>
            <a:r>
              <a:rPr sz="1784" b="1" spc="40" dirty="0"/>
              <a:t> </a:t>
            </a:r>
            <a:r>
              <a:rPr sz="1784" b="1" spc="-20" dirty="0"/>
              <a:t>Buffer</a:t>
            </a:r>
            <a:endParaRPr sz="1784" b="1" dirty="0"/>
          </a:p>
        </p:txBody>
      </p:sp>
      <p:sp>
        <p:nvSpPr>
          <p:cNvPr id="4" name="object 4"/>
          <p:cNvSpPr/>
          <p:nvPr/>
        </p:nvSpPr>
        <p:spPr>
          <a:xfrm>
            <a:off x="9287071" y="72709"/>
            <a:ext cx="1249728" cy="570708"/>
          </a:xfrm>
          <a:prstGeom prst="rect">
            <a:avLst/>
          </a:prstGeom>
          <a:blipFill>
            <a:blip r:embed="rId2" cstate="print"/>
            <a:stretch>
              <a:fillRect/>
            </a:stretch>
          </a:blipFill>
        </p:spPr>
        <p:txBody>
          <a:bodyPr wrap="square" lIns="0" tIns="0" rIns="0" bIns="0" rtlCol="0"/>
          <a:lstStyle/>
          <a:p>
            <a:endParaRPr sz="3567"/>
          </a:p>
        </p:txBody>
      </p:sp>
      <p:sp>
        <p:nvSpPr>
          <p:cNvPr id="6" name="object 6"/>
          <p:cNvSpPr txBox="1"/>
          <p:nvPr/>
        </p:nvSpPr>
        <p:spPr>
          <a:xfrm>
            <a:off x="91440" y="1398346"/>
            <a:ext cx="11652069" cy="2530051"/>
          </a:xfrm>
          <a:prstGeom prst="rect">
            <a:avLst/>
          </a:prstGeom>
        </p:spPr>
        <p:txBody>
          <a:bodyPr vert="horz" wrap="square" lIns="0" tIns="13842" rIns="0" bIns="0" rtlCol="0">
            <a:spAutoFit/>
          </a:bodyPr>
          <a:lstStyle/>
          <a:p>
            <a:pPr marL="25168" marR="10067" algn="just">
              <a:lnSpc>
                <a:spcPct val="150000"/>
              </a:lnSpc>
            </a:pPr>
            <a:r>
              <a:rPr sz="2180" spc="129" dirty="0">
                <a:latin typeface="Tahoma"/>
                <a:cs typeface="Tahoma"/>
              </a:rPr>
              <a:t>A </a:t>
            </a:r>
            <a:r>
              <a:rPr sz="2180" spc="-50" dirty="0">
                <a:latin typeface="Tahoma"/>
                <a:cs typeface="Tahoma"/>
              </a:rPr>
              <a:t>finite </a:t>
            </a:r>
            <a:r>
              <a:rPr sz="2180" spc="-89" dirty="0">
                <a:latin typeface="Tahoma"/>
                <a:cs typeface="Tahoma"/>
              </a:rPr>
              <a:t>supply </a:t>
            </a:r>
            <a:r>
              <a:rPr sz="2180" spc="-69" dirty="0">
                <a:latin typeface="Tahoma"/>
                <a:cs typeface="Tahoma"/>
              </a:rPr>
              <a:t>of </a:t>
            </a:r>
            <a:r>
              <a:rPr sz="2180" spc="-79" dirty="0">
                <a:latin typeface="Tahoma"/>
                <a:cs typeface="Tahoma"/>
              </a:rPr>
              <a:t>containers </a:t>
            </a:r>
            <a:r>
              <a:rPr sz="2180" spc="-69" dirty="0">
                <a:latin typeface="Tahoma"/>
                <a:cs typeface="Tahoma"/>
              </a:rPr>
              <a:t>is </a:t>
            </a:r>
            <a:r>
              <a:rPr sz="2180" spc="-79" dirty="0">
                <a:latin typeface="Tahoma"/>
                <a:cs typeface="Tahoma"/>
              </a:rPr>
              <a:t>available. </a:t>
            </a:r>
            <a:endParaRPr lang="en-US" sz="2180" spc="-79" dirty="0">
              <a:latin typeface="Tahoma"/>
              <a:cs typeface="Tahoma"/>
            </a:endParaRPr>
          </a:p>
          <a:p>
            <a:pPr marL="25168" marR="10067" algn="just">
              <a:lnSpc>
                <a:spcPct val="150000"/>
              </a:lnSpc>
            </a:pPr>
            <a:r>
              <a:rPr sz="2180" spc="-59" dirty="0">
                <a:latin typeface="Tahoma"/>
                <a:cs typeface="Tahoma"/>
              </a:rPr>
              <a:t>Producers </a:t>
            </a:r>
            <a:r>
              <a:rPr sz="2180" spc="-89" dirty="0">
                <a:latin typeface="Tahoma"/>
                <a:cs typeface="Tahoma"/>
              </a:rPr>
              <a:t>take </a:t>
            </a:r>
            <a:r>
              <a:rPr sz="2180" spc="-109" dirty="0">
                <a:latin typeface="Tahoma"/>
                <a:cs typeface="Tahoma"/>
              </a:rPr>
              <a:t>an empty  </a:t>
            </a:r>
            <a:r>
              <a:rPr sz="2180" spc="-69" dirty="0">
                <a:latin typeface="Tahoma"/>
                <a:cs typeface="Tahoma"/>
              </a:rPr>
              <a:t>container </a:t>
            </a:r>
            <a:r>
              <a:rPr sz="2180" spc="-99" dirty="0">
                <a:latin typeface="Tahoma"/>
                <a:cs typeface="Tahoma"/>
              </a:rPr>
              <a:t>and </a:t>
            </a:r>
            <a:r>
              <a:rPr sz="2180" spc="-10" dirty="0">
                <a:latin typeface="Tahoma"/>
                <a:cs typeface="Tahoma"/>
              </a:rPr>
              <a:t>fill </a:t>
            </a:r>
            <a:r>
              <a:rPr sz="2180" spc="30" dirty="0">
                <a:latin typeface="Tahoma"/>
                <a:cs typeface="Tahoma"/>
              </a:rPr>
              <a:t>it </a:t>
            </a:r>
            <a:r>
              <a:rPr sz="2180" spc="-50" dirty="0">
                <a:latin typeface="Tahoma"/>
                <a:cs typeface="Tahoma"/>
              </a:rPr>
              <a:t>with </a:t>
            </a:r>
            <a:r>
              <a:rPr sz="2180" spc="-109" dirty="0">
                <a:latin typeface="Tahoma"/>
                <a:cs typeface="Tahoma"/>
              </a:rPr>
              <a:t>a </a:t>
            </a:r>
            <a:r>
              <a:rPr sz="2180" spc="-69" dirty="0">
                <a:latin typeface="Tahoma"/>
                <a:cs typeface="Tahoma"/>
              </a:rPr>
              <a:t>product. </a:t>
            </a:r>
            <a:endParaRPr lang="en-US" sz="2180" spc="-69" dirty="0">
              <a:latin typeface="Tahoma"/>
              <a:cs typeface="Tahoma"/>
            </a:endParaRPr>
          </a:p>
          <a:p>
            <a:pPr marL="25168" marR="10067" algn="just">
              <a:lnSpc>
                <a:spcPct val="150000"/>
              </a:lnSpc>
            </a:pPr>
            <a:r>
              <a:rPr sz="2180" spc="-109" dirty="0">
                <a:latin typeface="Tahoma"/>
                <a:cs typeface="Tahoma"/>
              </a:rPr>
              <a:t>Consumers </a:t>
            </a:r>
            <a:r>
              <a:rPr sz="2180" spc="-89" dirty="0">
                <a:latin typeface="Tahoma"/>
                <a:cs typeface="Tahoma"/>
              </a:rPr>
              <a:t>take </a:t>
            </a:r>
            <a:r>
              <a:rPr sz="2180" spc="-109" dirty="0">
                <a:latin typeface="Tahoma"/>
                <a:cs typeface="Tahoma"/>
              </a:rPr>
              <a:t>a </a:t>
            </a:r>
            <a:r>
              <a:rPr sz="2180" spc="-30" dirty="0">
                <a:latin typeface="Tahoma"/>
                <a:cs typeface="Tahoma"/>
              </a:rPr>
              <a:t>full </a:t>
            </a:r>
            <a:r>
              <a:rPr sz="2180" spc="-69" dirty="0">
                <a:latin typeface="Tahoma"/>
                <a:cs typeface="Tahoma"/>
              </a:rPr>
              <a:t>container,  </a:t>
            </a:r>
            <a:r>
              <a:rPr sz="2180" spc="-119" dirty="0">
                <a:latin typeface="Tahoma"/>
                <a:cs typeface="Tahoma"/>
              </a:rPr>
              <a:t>consume </a:t>
            </a:r>
            <a:r>
              <a:rPr sz="2180" spc="-79" dirty="0">
                <a:latin typeface="Tahoma"/>
                <a:cs typeface="Tahoma"/>
              </a:rPr>
              <a:t>the </a:t>
            </a:r>
            <a:r>
              <a:rPr sz="2180" spc="-69" dirty="0">
                <a:latin typeface="Tahoma"/>
                <a:cs typeface="Tahoma"/>
              </a:rPr>
              <a:t>product </a:t>
            </a:r>
            <a:r>
              <a:rPr sz="2180" spc="-99" dirty="0">
                <a:latin typeface="Tahoma"/>
                <a:cs typeface="Tahoma"/>
              </a:rPr>
              <a:t>and </a:t>
            </a:r>
            <a:r>
              <a:rPr sz="2180" spc="-119" dirty="0">
                <a:latin typeface="Tahoma"/>
                <a:cs typeface="Tahoma"/>
              </a:rPr>
              <a:t>leave </a:t>
            </a:r>
            <a:r>
              <a:rPr sz="2180" spc="-109" dirty="0">
                <a:latin typeface="Tahoma"/>
                <a:cs typeface="Tahoma"/>
              </a:rPr>
              <a:t>an empty </a:t>
            </a:r>
            <a:r>
              <a:rPr sz="2180" spc="-69" dirty="0">
                <a:latin typeface="Tahoma"/>
                <a:cs typeface="Tahoma"/>
              </a:rPr>
              <a:t>container. </a:t>
            </a:r>
            <a:endParaRPr lang="en-US" sz="2180" spc="-69" dirty="0">
              <a:latin typeface="Tahoma"/>
              <a:cs typeface="Tahoma"/>
            </a:endParaRPr>
          </a:p>
          <a:p>
            <a:pPr marL="25168" marR="10067" algn="just">
              <a:lnSpc>
                <a:spcPct val="150000"/>
              </a:lnSpc>
            </a:pPr>
            <a:r>
              <a:rPr sz="2180" spc="-40" dirty="0">
                <a:latin typeface="Tahoma"/>
                <a:cs typeface="Tahoma"/>
              </a:rPr>
              <a:t>The </a:t>
            </a:r>
            <a:r>
              <a:rPr sz="2180" spc="-79" dirty="0">
                <a:latin typeface="Tahoma"/>
                <a:cs typeface="Tahoma"/>
              </a:rPr>
              <a:t>main complexity  </a:t>
            </a:r>
            <a:r>
              <a:rPr sz="2180" spc="-69" dirty="0">
                <a:latin typeface="Tahoma"/>
                <a:cs typeface="Tahoma"/>
              </a:rPr>
              <a:t>of </a:t>
            </a:r>
            <a:r>
              <a:rPr sz="2180" spc="-50" dirty="0">
                <a:latin typeface="Tahoma"/>
                <a:cs typeface="Tahoma"/>
              </a:rPr>
              <a:t>this </a:t>
            </a:r>
            <a:r>
              <a:rPr sz="2180" spc="-99" dirty="0">
                <a:latin typeface="Tahoma"/>
                <a:cs typeface="Tahoma"/>
              </a:rPr>
              <a:t>problem </a:t>
            </a:r>
            <a:r>
              <a:rPr sz="2180" spc="-69" dirty="0">
                <a:latin typeface="Tahoma"/>
                <a:cs typeface="Tahoma"/>
              </a:rPr>
              <a:t>is </a:t>
            </a:r>
            <a:r>
              <a:rPr sz="2180" spc="-30" dirty="0">
                <a:latin typeface="Tahoma"/>
                <a:cs typeface="Tahoma"/>
              </a:rPr>
              <a:t>that </a:t>
            </a:r>
            <a:r>
              <a:rPr sz="2180" spc="-208" dirty="0">
                <a:latin typeface="Tahoma"/>
                <a:cs typeface="Tahoma"/>
              </a:rPr>
              <a:t>we </a:t>
            </a:r>
            <a:r>
              <a:rPr sz="2180" spc="-79" dirty="0">
                <a:latin typeface="Tahoma"/>
                <a:cs typeface="Tahoma"/>
              </a:rPr>
              <a:t>must </a:t>
            </a:r>
            <a:r>
              <a:rPr sz="2180" spc="-59" dirty="0">
                <a:latin typeface="Tahoma"/>
                <a:cs typeface="Tahoma"/>
              </a:rPr>
              <a:t>maintain </a:t>
            </a:r>
            <a:r>
              <a:rPr sz="2180" spc="-79" dirty="0">
                <a:latin typeface="Tahoma"/>
                <a:cs typeface="Tahoma"/>
              </a:rPr>
              <a:t>the </a:t>
            </a:r>
            <a:r>
              <a:rPr sz="2180" spc="-59" dirty="0">
                <a:latin typeface="Tahoma"/>
                <a:cs typeface="Tahoma"/>
              </a:rPr>
              <a:t>count </a:t>
            </a:r>
            <a:r>
              <a:rPr sz="2180" spc="-89" dirty="0">
                <a:latin typeface="Tahoma"/>
                <a:cs typeface="Tahoma"/>
              </a:rPr>
              <a:t>for </a:t>
            </a:r>
            <a:r>
              <a:rPr sz="2180" spc="-50" dirty="0">
                <a:latin typeface="Tahoma"/>
                <a:cs typeface="Tahoma"/>
              </a:rPr>
              <a:t>both </a:t>
            </a:r>
            <a:r>
              <a:rPr sz="2180" spc="-79" dirty="0">
                <a:latin typeface="Tahoma"/>
                <a:cs typeface="Tahoma"/>
              </a:rPr>
              <a:t>the </a:t>
            </a:r>
            <a:r>
              <a:rPr sz="2180" spc="-99" dirty="0">
                <a:latin typeface="Tahoma"/>
                <a:cs typeface="Tahoma"/>
              </a:rPr>
              <a:t>number </a:t>
            </a:r>
            <a:r>
              <a:rPr sz="2180" spc="-69" dirty="0">
                <a:latin typeface="Tahoma"/>
                <a:cs typeface="Tahoma"/>
              </a:rPr>
              <a:t>of  </a:t>
            </a:r>
            <a:r>
              <a:rPr sz="2180" spc="-109" dirty="0">
                <a:latin typeface="Tahoma"/>
                <a:cs typeface="Tahoma"/>
              </a:rPr>
              <a:t>empty </a:t>
            </a:r>
            <a:r>
              <a:rPr sz="2180" spc="-99" dirty="0">
                <a:latin typeface="Tahoma"/>
                <a:cs typeface="Tahoma"/>
              </a:rPr>
              <a:t>and </a:t>
            </a:r>
            <a:r>
              <a:rPr sz="2180" spc="-30" dirty="0">
                <a:latin typeface="Tahoma"/>
                <a:cs typeface="Tahoma"/>
              </a:rPr>
              <a:t>full </a:t>
            </a:r>
            <a:r>
              <a:rPr sz="2180" spc="-79" dirty="0">
                <a:latin typeface="Tahoma"/>
                <a:cs typeface="Tahoma"/>
              </a:rPr>
              <a:t>containers </a:t>
            </a:r>
            <a:r>
              <a:rPr sz="2180" spc="-30" dirty="0">
                <a:latin typeface="Tahoma"/>
                <a:cs typeface="Tahoma"/>
              </a:rPr>
              <a:t>that </a:t>
            </a:r>
            <a:r>
              <a:rPr sz="2180" spc="-139" dirty="0">
                <a:latin typeface="Tahoma"/>
                <a:cs typeface="Tahoma"/>
              </a:rPr>
              <a:t>are</a:t>
            </a:r>
            <a:r>
              <a:rPr sz="2180" spc="40" dirty="0">
                <a:latin typeface="Tahoma"/>
                <a:cs typeface="Tahoma"/>
              </a:rPr>
              <a:t> </a:t>
            </a:r>
            <a:r>
              <a:rPr sz="2180" spc="-79" dirty="0">
                <a:latin typeface="Tahoma"/>
                <a:cs typeface="Tahoma"/>
              </a:rPr>
              <a:t>available.</a:t>
            </a:r>
            <a:endParaRPr lang="en-US" sz="2180" dirty="0">
              <a:latin typeface="Tahoma"/>
              <a:cs typeface="Tahoma"/>
            </a:endParaRPr>
          </a:p>
        </p:txBody>
      </p:sp>
      <p:sp>
        <p:nvSpPr>
          <p:cNvPr id="7" name="object 7"/>
          <p:cNvSpPr/>
          <p:nvPr/>
        </p:nvSpPr>
        <p:spPr>
          <a:xfrm>
            <a:off x="3966875" y="3928397"/>
            <a:ext cx="4254475" cy="2754838"/>
          </a:xfrm>
          <a:prstGeom prst="rect">
            <a:avLst/>
          </a:prstGeom>
          <a:blipFill>
            <a:blip r:embed="rId3" cstate="print"/>
            <a:stretch>
              <a:fillRect/>
            </a:stretch>
          </a:blipFill>
        </p:spPr>
        <p:txBody>
          <a:bodyPr wrap="square" lIns="0" tIns="0" rIns="0" bIns="0" rtlCol="0"/>
          <a:lstStyle/>
          <a:p>
            <a:endParaRPr sz="3567"/>
          </a:p>
        </p:txBody>
      </p:sp>
      <p:sp>
        <p:nvSpPr>
          <p:cNvPr id="11" name="object 11"/>
          <p:cNvSpPr txBox="1">
            <a:spLocks noGrp="1"/>
          </p:cNvSpPr>
          <p:nvPr>
            <p:ph type="dt" sz="half" idx="6"/>
          </p:nvPr>
        </p:nvSpPr>
        <p:spPr>
          <a:xfrm>
            <a:off x="400354" y="3351784"/>
            <a:ext cx="735330" cy="17953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rgbClr val="F2F2F2"/>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338"/>
              </a:lnSpc>
            </a:pPr>
            <a:r>
              <a:rPr lang="en-US" spc="-55"/>
              <a:t>Ramkumar Krishnamoorthy</a:t>
            </a:r>
            <a:endParaRPr spc="-30" dirty="0"/>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2074900" y="959167"/>
            <a:ext cx="2941237" cy="933200"/>
          </a:xfrm>
          <a:prstGeom prst="rect">
            <a:avLst/>
          </a:prstGeom>
        </p:spPr>
        <p:txBody>
          <a:bodyPr spcFirstLastPara="1" vert="horz" wrap="square" lIns="121900" tIns="121900" rIns="121900" bIns="121900" rtlCol="0" anchor="b" anchorCtr="0">
            <a:noAutofit/>
          </a:bodyPr>
          <a:lstStyle/>
          <a:p>
            <a:r>
              <a:rPr lang="en-US" sz="4267" dirty="0">
                <a:solidFill>
                  <a:srgbClr val="002060"/>
                </a:solidFill>
              </a:rPr>
              <a:t>Thank you</a:t>
            </a:r>
          </a:p>
        </p:txBody>
      </p:sp>
      <p:sp>
        <p:nvSpPr>
          <p:cNvPr id="65" name="Google Shape;65;p13"/>
          <p:cNvSpPr txBox="1">
            <a:spLocks noGrp="1"/>
          </p:cNvSpPr>
          <p:nvPr>
            <p:ph type="sldNum" idx="12"/>
          </p:nvPr>
        </p:nvSpPr>
        <p:spPr>
          <a:xfrm>
            <a:off x="10532467" y="5464568"/>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30</a:t>
            </a:fld>
            <a:endParaRPr/>
          </a:p>
        </p:txBody>
      </p:sp>
    </p:spTree>
    <p:extLst>
      <p:ext uri="{BB962C8B-B14F-4D97-AF65-F5344CB8AC3E}">
        <p14:creationId xmlns:p14="http://schemas.microsoft.com/office/powerpoint/2010/main" val="391679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17" y="163373"/>
            <a:ext cx="8757904" cy="426935"/>
          </a:xfrm>
        </p:spPr>
        <p:txBody>
          <a:bodyPr>
            <a:normAutofit fontScale="90000"/>
          </a:bodyPr>
          <a:lstStyle/>
          <a:p>
            <a:r>
              <a:rPr lang="en-US" dirty="0"/>
              <a:t>Producer Consumer Problem</a:t>
            </a:r>
          </a:p>
        </p:txBody>
      </p:sp>
      <p:pic>
        <p:nvPicPr>
          <p:cNvPr id="4" name="Picture 3"/>
          <p:cNvPicPr>
            <a:picLocks noChangeAspect="1"/>
          </p:cNvPicPr>
          <p:nvPr/>
        </p:nvPicPr>
        <p:blipFill>
          <a:blip r:embed="rId2"/>
          <a:stretch>
            <a:fillRect/>
          </a:stretch>
        </p:blipFill>
        <p:spPr>
          <a:xfrm>
            <a:off x="0" y="3295613"/>
            <a:ext cx="4304462" cy="3562387"/>
          </a:xfrm>
          <a:prstGeom prst="rect">
            <a:avLst/>
          </a:prstGeom>
        </p:spPr>
      </p:pic>
      <p:pic>
        <p:nvPicPr>
          <p:cNvPr id="5" name="Picture 4"/>
          <p:cNvPicPr>
            <a:picLocks noChangeAspect="1"/>
          </p:cNvPicPr>
          <p:nvPr/>
        </p:nvPicPr>
        <p:blipFill>
          <a:blip r:embed="rId3"/>
          <a:stretch>
            <a:fillRect/>
          </a:stretch>
        </p:blipFill>
        <p:spPr>
          <a:xfrm>
            <a:off x="7662048" y="3295612"/>
            <a:ext cx="4529952" cy="3562387"/>
          </a:xfrm>
          <a:prstGeom prst="rect">
            <a:avLst/>
          </a:prstGeom>
        </p:spPr>
      </p:pic>
      <p:pic>
        <p:nvPicPr>
          <p:cNvPr id="6" name="Picture 5">
            <a:extLst>
              <a:ext uri="{FF2B5EF4-FFF2-40B4-BE49-F238E27FC236}">
                <a16:creationId xmlns:a16="http://schemas.microsoft.com/office/drawing/2014/main" id="{0711DF98-2C8B-455F-821D-2A08307C753F}"/>
              </a:ext>
            </a:extLst>
          </p:cNvPr>
          <p:cNvPicPr>
            <a:picLocks noChangeAspect="1"/>
          </p:cNvPicPr>
          <p:nvPr/>
        </p:nvPicPr>
        <p:blipFill rotWithShape="1">
          <a:blip r:embed="rId4"/>
          <a:srcRect l="6042"/>
          <a:stretch/>
        </p:blipFill>
        <p:spPr>
          <a:xfrm>
            <a:off x="4194080" y="594447"/>
            <a:ext cx="3467968" cy="2701165"/>
          </a:xfrm>
          <a:prstGeom prst="rect">
            <a:avLst/>
          </a:prstGeom>
        </p:spPr>
      </p:pic>
    </p:spTree>
    <p:extLst>
      <p:ext uri="{BB962C8B-B14F-4D97-AF65-F5344CB8AC3E}">
        <p14:creationId xmlns:p14="http://schemas.microsoft.com/office/powerpoint/2010/main" val="110223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8195" y="0"/>
            <a:ext cx="9131836" cy="995352"/>
          </a:xfrm>
          <a:custGeom>
            <a:avLst/>
            <a:gdLst/>
            <a:ahLst/>
            <a:cxnLst/>
            <a:rect l="l" t="t" r="r" b="b"/>
            <a:pathLst>
              <a:path w="4608195" h="502284">
                <a:moveTo>
                  <a:pt x="0" y="501954"/>
                </a:moveTo>
                <a:lnTo>
                  <a:pt x="4608004" y="501954"/>
                </a:lnTo>
                <a:lnTo>
                  <a:pt x="4608004" y="0"/>
                </a:lnTo>
                <a:lnTo>
                  <a:pt x="0" y="0"/>
                </a:lnTo>
                <a:lnTo>
                  <a:pt x="0" y="501954"/>
                </a:lnTo>
                <a:close/>
              </a:path>
            </a:pathLst>
          </a:custGeom>
          <a:solidFill>
            <a:srgbClr val="F2F2F2"/>
          </a:solidFill>
        </p:spPr>
        <p:txBody>
          <a:bodyPr wrap="square" lIns="0" tIns="0" rIns="0" bIns="0" rtlCol="0"/>
          <a:lstStyle/>
          <a:p>
            <a:endParaRPr sz="3567"/>
          </a:p>
        </p:txBody>
      </p:sp>
      <p:sp>
        <p:nvSpPr>
          <p:cNvPr id="3" name="object 3"/>
          <p:cNvSpPr txBox="1">
            <a:spLocks noGrp="1"/>
          </p:cNvSpPr>
          <p:nvPr>
            <p:ph type="title"/>
          </p:nvPr>
        </p:nvSpPr>
        <p:spPr>
          <a:xfrm>
            <a:off x="1717047" y="-83637"/>
            <a:ext cx="5668491" cy="1126217"/>
          </a:xfrm>
          <a:prstGeom prst="rect">
            <a:avLst/>
          </a:prstGeom>
        </p:spPr>
        <p:txBody>
          <a:bodyPr vert="horz" wrap="square" lIns="0" tIns="122058" rIns="0" bIns="0" rtlCol="0" anchor="ctr">
            <a:spAutoFit/>
          </a:bodyPr>
          <a:lstStyle/>
          <a:p>
            <a:pPr marL="25168">
              <a:lnSpc>
                <a:spcPct val="100000"/>
              </a:lnSpc>
              <a:spcBef>
                <a:spcPts val="959"/>
              </a:spcBef>
            </a:pPr>
            <a:r>
              <a:rPr b="1" spc="-79" dirty="0"/>
              <a:t>Synchronisation</a:t>
            </a:r>
            <a:r>
              <a:rPr b="1" dirty="0"/>
              <a:t> </a:t>
            </a:r>
            <a:r>
              <a:rPr b="1" spc="-40" dirty="0"/>
              <a:t>Facilities</a:t>
            </a:r>
          </a:p>
          <a:p>
            <a:pPr marL="25168">
              <a:lnSpc>
                <a:spcPct val="100000"/>
              </a:lnSpc>
              <a:spcBef>
                <a:spcPts val="446"/>
              </a:spcBef>
            </a:pPr>
            <a:r>
              <a:rPr sz="1784" b="1" spc="-59" dirty="0"/>
              <a:t>Readers and</a:t>
            </a:r>
            <a:r>
              <a:rPr sz="1784" b="1" spc="139" dirty="0"/>
              <a:t> </a:t>
            </a:r>
            <a:r>
              <a:rPr sz="1784" b="1" spc="-20" dirty="0"/>
              <a:t>Writers</a:t>
            </a:r>
            <a:endParaRPr sz="1784" b="1" dirty="0"/>
          </a:p>
        </p:txBody>
      </p:sp>
      <p:sp>
        <p:nvSpPr>
          <p:cNvPr id="4" name="object 4"/>
          <p:cNvSpPr/>
          <p:nvPr/>
        </p:nvSpPr>
        <p:spPr>
          <a:xfrm>
            <a:off x="9287071" y="72709"/>
            <a:ext cx="1249728" cy="570708"/>
          </a:xfrm>
          <a:prstGeom prst="rect">
            <a:avLst/>
          </a:prstGeom>
          <a:blipFill>
            <a:blip r:embed="rId2" cstate="print"/>
            <a:stretch>
              <a:fillRect/>
            </a:stretch>
          </a:blipFill>
        </p:spPr>
        <p:txBody>
          <a:bodyPr wrap="square" lIns="0" tIns="0" rIns="0" bIns="0" rtlCol="0"/>
          <a:lstStyle/>
          <a:p>
            <a:endParaRPr sz="3567"/>
          </a:p>
        </p:txBody>
      </p:sp>
      <p:sp>
        <p:nvSpPr>
          <p:cNvPr id="5" name="object 5"/>
          <p:cNvSpPr/>
          <p:nvPr/>
        </p:nvSpPr>
        <p:spPr>
          <a:xfrm>
            <a:off x="2085216" y="1750237"/>
            <a:ext cx="129332" cy="129332"/>
          </a:xfrm>
          <a:prstGeom prst="rect">
            <a:avLst/>
          </a:prstGeom>
          <a:blipFill>
            <a:blip r:embed="rId3" cstate="print"/>
            <a:stretch>
              <a:fillRect/>
            </a:stretch>
          </a:blipFill>
        </p:spPr>
        <p:txBody>
          <a:bodyPr wrap="square" lIns="0" tIns="0" rIns="0" bIns="0" rtlCol="0"/>
          <a:lstStyle/>
          <a:p>
            <a:endParaRPr sz="3567"/>
          </a:p>
        </p:txBody>
      </p:sp>
      <p:sp>
        <p:nvSpPr>
          <p:cNvPr id="6" name="object 6"/>
          <p:cNvSpPr/>
          <p:nvPr/>
        </p:nvSpPr>
        <p:spPr>
          <a:xfrm>
            <a:off x="2085216" y="2156860"/>
            <a:ext cx="129332" cy="129332"/>
          </a:xfrm>
          <a:prstGeom prst="rect">
            <a:avLst/>
          </a:prstGeom>
          <a:blipFill>
            <a:blip r:embed="rId4" cstate="print"/>
            <a:stretch>
              <a:fillRect/>
            </a:stretch>
          </a:blipFill>
        </p:spPr>
        <p:txBody>
          <a:bodyPr wrap="square" lIns="0" tIns="0" rIns="0" bIns="0" rtlCol="0"/>
          <a:lstStyle/>
          <a:p>
            <a:endParaRPr sz="3567"/>
          </a:p>
        </p:txBody>
      </p:sp>
      <p:sp>
        <p:nvSpPr>
          <p:cNvPr id="7" name="object 7"/>
          <p:cNvSpPr txBox="1"/>
          <p:nvPr/>
        </p:nvSpPr>
        <p:spPr>
          <a:xfrm>
            <a:off x="2326666" y="1507673"/>
            <a:ext cx="7596651" cy="1158364"/>
          </a:xfrm>
          <a:prstGeom prst="rect">
            <a:avLst/>
          </a:prstGeom>
        </p:spPr>
        <p:txBody>
          <a:bodyPr vert="horz" wrap="square" lIns="0" tIns="57882" rIns="0" bIns="0" rtlCol="0">
            <a:spAutoFit/>
          </a:bodyPr>
          <a:lstStyle/>
          <a:p>
            <a:pPr marL="25168" marR="10067">
              <a:lnSpc>
                <a:spcPct val="112500"/>
              </a:lnSpc>
              <a:spcBef>
                <a:spcPts val="454"/>
              </a:spcBef>
            </a:pPr>
            <a:r>
              <a:rPr sz="2180" spc="-109" dirty="0">
                <a:latin typeface="Tahoma"/>
                <a:cs typeface="Tahoma"/>
              </a:rPr>
              <a:t>Readers </a:t>
            </a:r>
            <a:r>
              <a:rPr sz="2180" spc="-99" dirty="0">
                <a:latin typeface="Tahoma"/>
                <a:cs typeface="Tahoma"/>
              </a:rPr>
              <a:t>and </a:t>
            </a:r>
            <a:r>
              <a:rPr sz="2180" spc="-69" dirty="0">
                <a:latin typeface="Tahoma"/>
                <a:cs typeface="Tahoma"/>
              </a:rPr>
              <a:t>Writers: </a:t>
            </a:r>
            <a:r>
              <a:rPr sz="2180" b="1" spc="-119" dirty="0">
                <a:latin typeface="Arial"/>
                <a:cs typeface="Arial"/>
              </a:rPr>
              <a:t>simple </a:t>
            </a:r>
            <a:r>
              <a:rPr sz="2180" b="1" spc="-99" dirty="0">
                <a:latin typeface="Arial"/>
                <a:cs typeface="Arial"/>
              </a:rPr>
              <a:t>lock solution </a:t>
            </a:r>
            <a:r>
              <a:rPr sz="2180" spc="-119" dirty="0">
                <a:latin typeface="Tahoma"/>
                <a:cs typeface="Tahoma"/>
              </a:rPr>
              <a:t>or </a:t>
            </a:r>
            <a:r>
              <a:rPr sz="2180" b="1" spc="-79" dirty="0">
                <a:latin typeface="Arial"/>
                <a:cs typeface="Arial"/>
              </a:rPr>
              <a:t>monitor </a:t>
            </a:r>
            <a:r>
              <a:rPr sz="2180" b="1" spc="-99" dirty="0">
                <a:latin typeface="Arial"/>
                <a:cs typeface="Arial"/>
              </a:rPr>
              <a:t>solution  </a:t>
            </a:r>
            <a:r>
              <a:rPr sz="2180" spc="-59" dirty="0">
                <a:latin typeface="Tahoma"/>
                <a:cs typeface="Tahoma"/>
              </a:rPr>
              <a:t>Writers </a:t>
            </a:r>
            <a:r>
              <a:rPr sz="2180" spc="-129" dirty="0">
                <a:latin typeface="Tahoma"/>
                <a:cs typeface="Tahoma"/>
              </a:rPr>
              <a:t>have </a:t>
            </a:r>
            <a:r>
              <a:rPr sz="2180" b="1" spc="-50" dirty="0">
                <a:latin typeface="Arial"/>
                <a:cs typeface="Arial"/>
              </a:rPr>
              <a:t>mutual </a:t>
            </a:r>
            <a:r>
              <a:rPr sz="2180" b="1" spc="-129" dirty="0">
                <a:latin typeface="Arial"/>
                <a:cs typeface="Arial"/>
              </a:rPr>
              <a:t>exclusion</a:t>
            </a:r>
            <a:r>
              <a:rPr sz="2180" spc="-129" dirty="0">
                <a:latin typeface="Tahoma"/>
                <a:cs typeface="Tahoma"/>
              </a:rPr>
              <a:t>, </a:t>
            </a:r>
            <a:r>
              <a:rPr sz="2180" spc="-50" dirty="0">
                <a:latin typeface="Tahoma"/>
                <a:cs typeface="Tahoma"/>
              </a:rPr>
              <a:t>but multiple </a:t>
            </a:r>
            <a:r>
              <a:rPr sz="2180" spc="-119" dirty="0">
                <a:latin typeface="Tahoma"/>
                <a:cs typeface="Tahoma"/>
              </a:rPr>
              <a:t>readers </a:t>
            </a:r>
            <a:r>
              <a:rPr sz="2180" spc="-30" dirty="0">
                <a:latin typeface="Tahoma"/>
                <a:cs typeface="Tahoma"/>
              </a:rPr>
              <a:t>at </a:t>
            </a:r>
            <a:r>
              <a:rPr sz="2180" spc="-79" dirty="0">
                <a:latin typeface="Tahoma"/>
                <a:cs typeface="Tahoma"/>
              </a:rPr>
              <a:t>the </a:t>
            </a:r>
            <a:r>
              <a:rPr sz="2180" spc="-139" dirty="0">
                <a:latin typeface="Tahoma"/>
                <a:cs typeface="Tahoma"/>
              </a:rPr>
              <a:t>same  </a:t>
            </a:r>
            <a:r>
              <a:rPr sz="2180" spc="-59" dirty="0">
                <a:latin typeface="Tahoma"/>
                <a:cs typeface="Tahoma"/>
              </a:rPr>
              <a:t>time </a:t>
            </a:r>
            <a:r>
              <a:rPr sz="2180" spc="-69" dirty="0">
                <a:latin typeface="Tahoma"/>
                <a:cs typeface="Tahoma"/>
              </a:rPr>
              <a:t>is</a:t>
            </a:r>
            <a:r>
              <a:rPr sz="2180" spc="119" dirty="0">
                <a:latin typeface="Tahoma"/>
                <a:cs typeface="Tahoma"/>
              </a:rPr>
              <a:t> </a:t>
            </a:r>
            <a:r>
              <a:rPr sz="2180" spc="-99" dirty="0">
                <a:latin typeface="Tahoma"/>
                <a:cs typeface="Tahoma"/>
              </a:rPr>
              <a:t>allowed.</a:t>
            </a:r>
            <a:endParaRPr sz="2180" dirty="0">
              <a:latin typeface="Tahoma"/>
              <a:cs typeface="Tahoma"/>
            </a:endParaRPr>
          </a:p>
        </p:txBody>
      </p:sp>
      <p:sp>
        <p:nvSpPr>
          <p:cNvPr id="8" name="object 8"/>
          <p:cNvSpPr/>
          <p:nvPr/>
        </p:nvSpPr>
        <p:spPr>
          <a:xfrm>
            <a:off x="3538256" y="3138623"/>
            <a:ext cx="4892457" cy="3042687"/>
          </a:xfrm>
          <a:prstGeom prst="rect">
            <a:avLst/>
          </a:prstGeom>
          <a:blipFill>
            <a:blip r:embed="rId5" cstate="print"/>
            <a:stretch>
              <a:fillRect/>
            </a:stretch>
          </a:blipFill>
        </p:spPr>
        <p:txBody>
          <a:bodyPr wrap="square" lIns="0" tIns="0" rIns="0" bIns="0" rtlCol="0"/>
          <a:lstStyle/>
          <a:p>
            <a:endParaRPr sz="3567"/>
          </a:p>
        </p:txBody>
      </p:sp>
      <p:sp>
        <p:nvSpPr>
          <p:cNvPr id="12" name="object 12"/>
          <p:cNvSpPr txBox="1">
            <a:spLocks noGrp="1"/>
          </p:cNvSpPr>
          <p:nvPr>
            <p:ph type="dt" sz="half" idx="6"/>
          </p:nvPr>
        </p:nvSpPr>
        <p:spPr>
          <a:xfrm>
            <a:off x="400354" y="3351784"/>
            <a:ext cx="735330" cy="17953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rgbClr val="F2F2F2"/>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lnSpc>
                <a:spcPts val="1338"/>
              </a:lnSpc>
            </a:pPr>
            <a:r>
              <a:rPr lang="en-US" spc="-55"/>
              <a:t>Ramkumar Krishnamoorthy</a:t>
            </a:r>
            <a:endParaRPr spc="-30" dirty="0"/>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2" name="Google Shape;72;p14"/>
          <p:cNvSpPr txBox="1">
            <a:spLocks noGrp="1"/>
          </p:cNvSpPr>
          <p:nvPr>
            <p:ph type="ctrTitle" idx="4294967295"/>
          </p:nvPr>
        </p:nvSpPr>
        <p:spPr>
          <a:xfrm>
            <a:off x="1436582" y="341890"/>
            <a:ext cx="3985000" cy="1248688"/>
          </a:xfrm>
          <a:prstGeom prst="rect">
            <a:avLst/>
          </a:prstGeom>
        </p:spPr>
        <p:txBody>
          <a:bodyPr spcFirstLastPara="1" vert="horz" wrap="square" lIns="121900" tIns="121900" rIns="121900" bIns="121900" rtlCol="0" anchor="b" anchorCtr="0">
            <a:noAutofit/>
          </a:bodyPr>
          <a:lstStyle/>
          <a:p>
            <a:pPr algn="ctr">
              <a:spcBef>
                <a:spcPts val="0"/>
              </a:spcBef>
            </a:pPr>
            <a:r>
              <a:rPr lang="en-US" sz="6400" dirty="0"/>
              <a:t>Deadlock</a:t>
            </a:r>
            <a:endParaRPr sz="6400" dirty="0"/>
          </a:p>
        </p:txBody>
      </p:sp>
      <p:sp>
        <p:nvSpPr>
          <p:cNvPr id="73" name="Google Shape;73;p14"/>
          <p:cNvSpPr txBox="1">
            <a:spLocks noGrp="1"/>
          </p:cNvSpPr>
          <p:nvPr>
            <p:ph type="subTitle" idx="4294967295"/>
          </p:nvPr>
        </p:nvSpPr>
        <p:spPr>
          <a:xfrm>
            <a:off x="1874728" y="1919538"/>
            <a:ext cx="8472867" cy="1280829"/>
          </a:xfrm>
          <a:prstGeom prst="rect">
            <a:avLst/>
          </a:prstGeom>
        </p:spPr>
        <p:txBody>
          <a:bodyPr spcFirstLastPara="1" vert="horz" wrap="square" lIns="121900" tIns="121900" rIns="121900" bIns="121900" rtlCol="0" anchor="t" anchorCtr="0">
            <a:noAutofit/>
          </a:bodyPr>
          <a:lstStyle/>
          <a:p>
            <a:pPr marL="0" indent="0" algn="just">
              <a:buNone/>
            </a:pPr>
            <a:r>
              <a:rPr lang="en-US" sz="2400" dirty="0"/>
              <a:t>Deadlock is a situation that occurs in OS when any process enters a waiting state because another waiting process is holding the demanded resource</a:t>
            </a:r>
            <a:endParaRPr sz="2400" dirty="0"/>
          </a:p>
        </p:txBody>
      </p:sp>
      <p:sp>
        <p:nvSpPr>
          <p:cNvPr id="74" name="Google Shape;74;p14"/>
          <p:cNvSpPr txBox="1">
            <a:spLocks noGrp="1"/>
          </p:cNvSpPr>
          <p:nvPr>
            <p:ph type="sldNum" idx="12"/>
          </p:nvPr>
        </p:nvSpPr>
        <p:spPr>
          <a:xfrm>
            <a:off x="10532467" y="5464568"/>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6</a:t>
            </a:fld>
            <a:endParaRPr/>
          </a:p>
        </p:txBody>
      </p:sp>
      <p:pic>
        <p:nvPicPr>
          <p:cNvPr id="2" name="Picture 1">
            <a:extLst>
              <a:ext uri="{FF2B5EF4-FFF2-40B4-BE49-F238E27FC236}">
                <a16:creationId xmlns:a16="http://schemas.microsoft.com/office/drawing/2014/main" id="{6312512E-C1A0-4C2F-A206-AB7A4FBA1078}"/>
              </a:ext>
            </a:extLst>
          </p:cNvPr>
          <p:cNvPicPr>
            <a:picLocks noChangeAspect="1"/>
          </p:cNvPicPr>
          <p:nvPr/>
        </p:nvPicPr>
        <p:blipFill>
          <a:blip r:embed="rId3"/>
          <a:stretch>
            <a:fillRect/>
          </a:stretch>
        </p:blipFill>
        <p:spPr>
          <a:xfrm>
            <a:off x="3644277" y="3665243"/>
            <a:ext cx="3228900" cy="2061725"/>
          </a:xfrm>
          <a:prstGeom prst="rect">
            <a:avLst/>
          </a:prstGeom>
        </p:spPr>
      </p:pic>
      <p:pic>
        <p:nvPicPr>
          <p:cNvPr id="2052" name="Picture 4" descr="Image result for food in the plate">
            <a:extLst>
              <a:ext uri="{FF2B5EF4-FFF2-40B4-BE49-F238E27FC236}">
                <a16:creationId xmlns:a16="http://schemas.microsoft.com/office/drawing/2014/main" id="{692DBD1E-DB15-49BD-89BF-189B456F17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82" y="5726968"/>
            <a:ext cx="3444095" cy="95330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772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0A4A1-4F00-4EA5-B4B2-5BD5E0995270}"/>
              </a:ext>
            </a:extLst>
          </p:cNvPr>
          <p:cNvSpPr>
            <a:spLocks noGrp="1"/>
          </p:cNvSpPr>
          <p:nvPr>
            <p:ph type="sldNum" idx="12"/>
          </p:nvPr>
        </p:nvSpPr>
        <p:spPr/>
        <p:txBody>
          <a:bodyPr/>
          <a:lstStyle/>
          <a:p>
            <a:fld id="{00000000-1234-1234-1234-123412341234}" type="slidenum">
              <a:rPr lang="en" smtClean="0"/>
              <a:pPr/>
              <a:t>7</a:t>
            </a:fld>
            <a:endParaRPr lang="en"/>
          </a:p>
        </p:txBody>
      </p:sp>
      <p:pic>
        <p:nvPicPr>
          <p:cNvPr id="6" name="Picture 5">
            <a:extLst>
              <a:ext uri="{FF2B5EF4-FFF2-40B4-BE49-F238E27FC236}">
                <a16:creationId xmlns:a16="http://schemas.microsoft.com/office/drawing/2014/main" id="{EF5409B5-1332-40C8-A5C1-59C4710D5731}"/>
              </a:ext>
            </a:extLst>
          </p:cNvPr>
          <p:cNvPicPr>
            <a:picLocks noChangeAspect="1"/>
          </p:cNvPicPr>
          <p:nvPr/>
        </p:nvPicPr>
        <p:blipFill>
          <a:blip r:embed="rId2"/>
          <a:stretch>
            <a:fillRect/>
          </a:stretch>
        </p:blipFill>
        <p:spPr>
          <a:xfrm>
            <a:off x="2108361" y="1417674"/>
            <a:ext cx="8778368" cy="3700129"/>
          </a:xfrm>
          <a:prstGeom prst="rect">
            <a:avLst/>
          </a:prstGeom>
        </p:spPr>
      </p:pic>
    </p:spTree>
    <p:extLst>
      <p:ext uri="{BB962C8B-B14F-4D97-AF65-F5344CB8AC3E}">
        <p14:creationId xmlns:p14="http://schemas.microsoft.com/office/powerpoint/2010/main" val="76605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0A4A1-4F00-4EA5-B4B2-5BD5E0995270}"/>
              </a:ext>
            </a:extLst>
          </p:cNvPr>
          <p:cNvSpPr>
            <a:spLocks noGrp="1"/>
          </p:cNvSpPr>
          <p:nvPr>
            <p:ph type="sldNum" idx="12"/>
          </p:nvPr>
        </p:nvSpPr>
        <p:spPr/>
        <p:txBody>
          <a:bodyPr/>
          <a:lstStyle/>
          <a:p>
            <a:fld id="{00000000-1234-1234-1234-123412341234}" type="slidenum">
              <a:rPr lang="en" smtClean="0"/>
              <a:pPr/>
              <a:t>8</a:t>
            </a:fld>
            <a:endParaRPr lang="en"/>
          </a:p>
        </p:txBody>
      </p:sp>
      <p:pic>
        <p:nvPicPr>
          <p:cNvPr id="3" name="Picture 2">
            <a:extLst>
              <a:ext uri="{FF2B5EF4-FFF2-40B4-BE49-F238E27FC236}">
                <a16:creationId xmlns:a16="http://schemas.microsoft.com/office/drawing/2014/main" id="{D0588B0B-065D-4C6E-A871-C63379E75C02}"/>
              </a:ext>
            </a:extLst>
          </p:cNvPr>
          <p:cNvPicPr>
            <a:picLocks noChangeAspect="1"/>
          </p:cNvPicPr>
          <p:nvPr/>
        </p:nvPicPr>
        <p:blipFill>
          <a:blip r:embed="rId2"/>
          <a:stretch>
            <a:fillRect/>
          </a:stretch>
        </p:blipFill>
        <p:spPr>
          <a:xfrm>
            <a:off x="1957036" y="2279798"/>
            <a:ext cx="9193616" cy="2298404"/>
          </a:xfrm>
          <a:prstGeom prst="rect">
            <a:avLst/>
          </a:prstGeom>
        </p:spPr>
      </p:pic>
      <p:sp>
        <p:nvSpPr>
          <p:cNvPr id="5" name="Rectangle 4">
            <a:extLst>
              <a:ext uri="{FF2B5EF4-FFF2-40B4-BE49-F238E27FC236}">
                <a16:creationId xmlns:a16="http://schemas.microsoft.com/office/drawing/2014/main" id="{13532FBD-11BA-4774-BA1B-F8721E120A78}"/>
              </a:ext>
            </a:extLst>
          </p:cNvPr>
          <p:cNvSpPr/>
          <p:nvPr/>
        </p:nvSpPr>
        <p:spPr>
          <a:xfrm>
            <a:off x="5076208" y="806724"/>
            <a:ext cx="2634824" cy="461665"/>
          </a:xfrm>
          <a:prstGeom prst="rect">
            <a:avLst/>
          </a:prstGeom>
        </p:spPr>
        <p:txBody>
          <a:bodyPr wrap="none">
            <a:spAutoFit/>
          </a:bodyPr>
          <a:lstStyle/>
          <a:p>
            <a:pPr algn="ctr"/>
            <a:r>
              <a:rPr lang="en-US" sz="2400" b="1" dirty="0">
                <a:solidFill>
                  <a:srgbClr val="002060"/>
                </a:solidFill>
              </a:rPr>
              <a:t>Phases of Resource</a:t>
            </a:r>
          </a:p>
        </p:txBody>
      </p:sp>
    </p:spTree>
    <p:extLst>
      <p:ext uri="{BB962C8B-B14F-4D97-AF65-F5344CB8AC3E}">
        <p14:creationId xmlns:p14="http://schemas.microsoft.com/office/powerpoint/2010/main" val="3222284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BF300C-E48E-4042-A1F9-9FE82EF0868C}"/>
              </a:ext>
            </a:extLst>
          </p:cNvPr>
          <p:cNvSpPr>
            <a:spLocks noGrp="1"/>
          </p:cNvSpPr>
          <p:nvPr>
            <p:ph type="sldNum" idx="12"/>
          </p:nvPr>
        </p:nvSpPr>
        <p:spPr/>
        <p:txBody>
          <a:bodyPr/>
          <a:lstStyle/>
          <a:p>
            <a:fld id="{00000000-1234-1234-1234-123412341234}" type="slidenum">
              <a:rPr lang="en" smtClean="0"/>
              <a:pPr/>
              <a:t>9</a:t>
            </a:fld>
            <a:endParaRPr lang="en"/>
          </a:p>
        </p:txBody>
      </p:sp>
      <p:sp>
        <p:nvSpPr>
          <p:cNvPr id="4" name="Google Shape;72;p14">
            <a:extLst>
              <a:ext uri="{FF2B5EF4-FFF2-40B4-BE49-F238E27FC236}">
                <a16:creationId xmlns:a16="http://schemas.microsoft.com/office/drawing/2014/main" id="{5E4A4DEB-BE5A-49A2-8728-3A01FEA4E1FF}"/>
              </a:ext>
            </a:extLst>
          </p:cNvPr>
          <p:cNvSpPr txBox="1">
            <a:spLocks/>
          </p:cNvSpPr>
          <p:nvPr/>
        </p:nvSpPr>
        <p:spPr>
          <a:xfrm>
            <a:off x="2013097" y="391831"/>
            <a:ext cx="5092489" cy="125899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1pPr>
            <a:lvl2pPr marR="0" lvl="1"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2pPr>
            <a:lvl3pPr marR="0" lvl="2"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3pPr>
            <a:lvl4pPr marR="0" lvl="3"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4pPr>
            <a:lvl5pPr marR="0" lvl="4"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5pPr>
            <a:lvl6pPr marR="0" lvl="5"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6pPr>
            <a:lvl7pPr marR="0" lvl="6"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7pPr>
            <a:lvl8pPr marR="0" lvl="7"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8pPr>
            <a:lvl9pPr marR="0" lvl="8"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9pPr>
          </a:lstStyle>
          <a:p>
            <a:r>
              <a:rPr lang="en-US" sz="3200" dirty="0">
                <a:solidFill>
                  <a:srgbClr val="002060"/>
                </a:solidFill>
              </a:rPr>
              <a:t>When it will happen</a:t>
            </a:r>
          </a:p>
        </p:txBody>
      </p:sp>
      <p:sp>
        <p:nvSpPr>
          <p:cNvPr id="5" name="Rectangle 4">
            <a:extLst>
              <a:ext uri="{FF2B5EF4-FFF2-40B4-BE49-F238E27FC236}">
                <a16:creationId xmlns:a16="http://schemas.microsoft.com/office/drawing/2014/main" id="{A5636441-40DF-4A99-BC48-0DD41718FF8C}"/>
              </a:ext>
            </a:extLst>
          </p:cNvPr>
          <p:cNvSpPr/>
          <p:nvPr/>
        </p:nvSpPr>
        <p:spPr>
          <a:xfrm>
            <a:off x="2013097" y="1844948"/>
            <a:ext cx="9250969" cy="1200329"/>
          </a:xfrm>
          <a:prstGeom prst="rect">
            <a:avLst/>
          </a:prstGeom>
        </p:spPr>
        <p:txBody>
          <a:bodyPr wrap="square">
            <a:spAutoFit/>
          </a:bodyPr>
          <a:lstStyle/>
          <a:p>
            <a:pPr marL="380990" indent="-380990">
              <a:buFont typeface="Arial" panose="020B0604020202020204" pitchFamily="34" charset="0"/>
              <a:buChar char="•"/>
            </a:pPr>
            <a:r>
              <a:rPr lang="en-US" sz="2400" dirty="0"/>
              <a:t>A set of blocked processes each holding a resource and waiting to acquire a resource held by another process in the set.</a:t>
            </a:r>
          </a:p>
          <a:p>
            <a:pPr marL="380990" indent="-380990">
              <a:buFont typeface="Arial" panose="020B0604020202020204" pitchFamily="34" charset="0"/>
              <a:buChar char="•"/>
            </a:pPr>
            <a:endParaRPr lang="en-US" sz="2400" dirty="0"/>
          </a:p>
        </p:txBody>
      </p:sp>
      <p:pic>
        <p:nvPicPr>
          <p:cNvPr id="3074" name="Picture 2" descr="Image result for deadlock problem">
            <a:extLst>
              <a:ext uri="{FF2B5EF4-FFF2-40B4-BE49-F238E27FC236}">
                <a16:creationId xmlns:a16="http://schemas.microsoft.com/office/drawing/2014/main" id="{FD28DD76-D1AE-486E-918B-336AF1D9D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237" y="2715705"/>
            <a:ext cx="4502447" cy="3123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042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1103</Words>
  <Application>Microsoft Office PowerPoint</Application>
  <PresentationFormat>Widescreen</PresentationFormat>
  <Paragraphs>164</Paragraphs>
  <Slides>30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PMingLiU</vt:lpstr>
      <vt:lpstr>Arial</vt:lpstr>
      <vt:lpstr>Calibri</vt:lpstr>
      <vt:lpstr>Calibri Light</vt:lpstr>
      <vt:lpstr>Oswald</vt:lpstr>
      <vt:lpstr>Tahoma</vt:lpstr>
      <vt:lpstr>Verdana</vt:lpstr>
      <vt:lpstr>Office Theme</vt:lpstr>
      <vt:lpstr>Synchronization Producer Consumer Problem Deadlock</vt:lpstr>
      <vt:lpstr>Synchronisation Facilities Classic Synchronization Problems</vt:lpstr>
      <vt:lpstr>Classic Synchronization Problems Shared Buffer</vt:lpstr>
      <vt:lpstr>Producer Consumer Problem</vt:lpstr>
      <vt:lpstr>Synchronisation Facilities Readers and Writers</vt:lpstr>
      <vt:lpstr>Deadlock</vt:lpstr>
      <vt:lpstr>PowerPoint Presentation</vt:lpstr>
      <vt:lpstr>PowerPoint Presentation</vt:lpstr>
      <vt:lpstr>PowerPoint Presentation</vt:lpstr>
      <vt:lpstr>PowerPoint Presentation</vt:lpstr>
      <vt:lpstr>Conditions for Deadlock to occur</vt:lpstr>
      <vt:lpstr>PowerPoint Presentation</vt:lpstr>
      <vt:lpstr>PowerPoint Presentation</vt:lpstr>
      <vt:lpstr>PowerPoint Presentation</vt:lpstr>
      <vt:lpstr>PowerPoint Presentation</vt:lpstr>
      <vt:lpstr>PowerPoint Presentation</vt:lpstr>
      <vt:lpstr>Methods for Handling deadlock</vt:lpstr>
      <vt:lpstr>Strategies to handle deadlock</vt:lpstr>
      <vt:lpstr>PowerPoint Presentation</vt:lpstr>
      <vt:lpstr>PowerPoint Presentation</vt:lpstr>
      <vt:lpstr>PowerPoint Presentation</vt:lpstr>
      <vt:lpstr>PowerPoint Presentation</vt:lpstr>
      <vt:lpstr>PowerPoint Presentation</vt:lpstr>
      <vt:lpstr>DEADLOCK AVOIDANCE</vt:lpstr>
      <vt:lpstr>CALCULATION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Ramchand Vedaiyan</dc:creator>
  <cp:lastModifiedBy>Ramchand Vedaiyan</cp:lastModifiedBy>
  <cp:revision>50</cp:revision>
  <dcterms:created xsi:type="dcterms:W3CDTF">2022-11-16T07:09:13Z</dcterms:created>
  <dcterms:modified xsi:type="dcterms:W3CDTF">2022-11-17T11:05:18Z</dcterms:modified>
</cp:coreProperties>
</file>