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8"/>
  </p:notesMasterIdLst>
  <p:sldIdLst>
    <p:sldId id="256" r:id="rId2"/>
    <p:sldId id="272" r:id="rId3"/>
    <p:sldId id="273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3" r:id="rId12"/>
    <p:sldId id="294" r:id="rId13"/>
    <p:sldId id="301" r:id="rId14"/>
    <p:sldId id="303" r:id="rId15"/>
    <p:sldId id="274" r:id="rId16"/>
    <p:sldId id="275" r:id="rId17"/>
    <p:sldId id="291" r:id="rId18"/>
    <p:sldId id="276" r:id="rId19"/>
    <p:sldId id="292" r:id="rId20"/>
    <p:sldId id="300" r:id="rId21"/>
    <p:sldId id="295" r:id="rId22"/>
    <p:sldId id="296" r:id="rId23"/>
    <p:sldId id="299" r:id="rId24"/>
    <p:sldId id="297" r:id="rId25"/>
    <p:sldId id="298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E080-10F7-4C81-8283-A67F1519824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3AB5-2A85-43D7-82CC-0F3534775D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3AB5-2A85-43D7-82CC-0F3534775D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3AB5-2A85-43D7-82CC-0F3534775D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3AB5-2A85-43D7-82CC-0F3534775D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3D28435-576F-4EF8-998E-7411A1FA1AB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and Analysis of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/>
              <a:t>sum =count = 0 { sum = sum of numbers;</a:t>
            </a:r>
          </a:p>
          <a:p>
            <a:pPr>
              <a:buNone/>
            </a:pPr>
            <a:r>
              <a:rPr lang="en-US" i="1" dirty="0"/>
              <a:t>count = how many numbers are entered? }</a:t>
            </a:r>
          </a:p>
          <a:p>
            <a:pPr>
              <a:buNone/>
            </a:pPr>
            <a:r>
              <a:rPr lang="en-US" i="1" dirty="0"/>
              <a:t>min= ? { min to hold the smallest value eventually }</a:t>
            </a:r>
          </a:p>
          <a:p>
            <a:pPr>
              <a:buNone/>
            </a:pPr>
            <a:r>
              <a:rPr lang="en-US" i="1" dirty="0"/>
              <a:t>max=? { max to hold the largest value eventually }</a:t>
            </a:r>
          </a:p>
          <a:p>
            <a:pPr>
              <a:buNone/>
            </a:pPr>
            <a:r>
              <a:rPr lang="en-US" dirty="0"/>
              <a:t>for each </a:t>
            </a:r>
            <a:r>
              <a:rPr lang="en-US" i="1" dirty="0"/>
              <a:t>num entered</a:t>
            </a:r>
          </a:p>
          <a:p>
            <a:pPr>
              <a:buNone/>
            </a:pPr>
            <a:r>
              <a:rPr lang="en-US" dirty="0"/>
              <a:t>Increment </a:t>
            </a:r>
            <a:r>
              <a:rPr lang="en-US" i="1" dirty="0"/>
              <a:t>count</a:t>
            </a:r>
          </a:p>
          <a:p>
            <a:pPr>
              <a:buNone/>
            </a:pPr>
            <a:r>
              <a:rPr lang="en-US" i="1" dirty="0"/>
              <a:t>sum =sum + num</a:t>
            </a:r>
          </a:p>
          <a:p>
            <a:pPr>
              <a:buNone/>
            </a:pPr>
            <a:r>
              <a:rPr lang="en-US" dirty="0"/>
              <a:t>If </a:t>
            </a:r>
            <a:r>
              <a:rPr lang="en-US" i="1" dirty="0"/>
              <a:t>num&lt;min then min = num</a:t>
            </a:r>
          </a:p>
          <a:p>
            <a:pPr>
              <a:buNone/>
            </a:pPr>
            <a:r>
              <a:rPr lang="en-US" dirty="0"/>
              <a:t>If </a:t>
            </a:r>
            <a:r>
              <a:rPr lang="en-US" i="1" dirty="0"/>
              <a:t>num&gt;max then max = num</a:t>
            </a:r>
          </a:p>
          <a:p>
            <a:pPr>
              <a:buNone/>
            </a:pPr>
            <a:r>
              <a:rPr lang="en-US" i="1" dirty="0" err="1"/>
              <a:t>ave</a:t>
            </a:r>
            <a:r>
              <a:rPr lang="en-US" i="1" dirty="0"/>
              <a:t>= sum/count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/>
          <a:lstStyle/>
          <a:p>
            <a:r>
              <a:rPr lang="en-US" dirty="0"/>
              <a:t>Important problem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4400" dirty="0">
                <a:solidFill>
                  <a:srgbClr val="C00000"/>
                </a:solidFill>
              </a:rPr>
              <a:t>Sorting</a:t>
            </a:r>
            <a:endParaRPr lang="en-US" sz="4400" b="1" dirty="0">
              <a:solidFill>
                <a:srgbClr val="C00000"/>
              </a:solidFill>
            </a:endParaRPr>
          </a:p>
          <a:p>
            <a:pPr marL="639763" lvl="1" indent="-292100">
              <a:buFont typeface="Wingdings" pitchFamily="2" charset="2"/>
              <a:buChar char="ü"/>
            </a:pPr>
            <a:r>
              <a:rPr lang="en-US" b="1" dirty="0"/>
              <a:t>Re-arranging</a:t>
            </a:r>
            <a:r>
              <a:rPr lang="en-US" dirty="0"/>
              <a:t> the elements of a list into a desired order(numbers or characters or records)</a:t>
            </a:r>
          </a:p>
          <a:p>
            <a:pPr marL="639763" lvl="1" indent="-292100">
              <a:buFont typeface="Wingdings" pitchFamily="2" charset="2"/>
              <a:buChar char="ü"/>
            </a:pPr>
            <a:r>
              <a:rPr lang="en-US" dirty="0"/>
              <a:t>Why sort? To make search more efficient</a:t>
            </a:r>
          </a:p>
          <a:p>
            <a:pPr>
              <a:buNone/>
              <a:defRPr/>
            </a:pPr>
            <a:r>
              <a:rPr lang="en-US" sz="4400" dirty="0">
                <a:solidFill>
                  <a:srgbClr val="C00000"/>
                </a:solidFill>
              </a:rPr>
              <a:t>Searching</a:t>
            </a:r>
          </a:p>
          <a:p>
            <a:pPr marL="639763" lvl="1" indent="-292100">
              <a:buFont typeface="Wingdings" pitchFamily="2" charset="2"/>
              <a:buChar char="ü"/>
            </a:pPr>
            <a:r>
              <a:rPr lang="en-US" b="1" dirty="0"/>
              <a:t>Finding a given value </a:t>
            </a:r>
            <a:r>
              <a:rPr lang="en-US" dirty="0"/>
              <a:t>in a list or collection of elements</a:t>
            </a:r>
          </a:p>
          <a:p>
            <a:pPr marL="639763" lvl="1" indent="-292100">
              <a:buFont typeface="Wingdings" pitchFamily="2" charset="2"/>
              <a:buChar char="ü"/>
            </a:pPr>
            <a:r>
              <a:rPr lang="en-US" dirty="0"/>
              <a:t>Range from simple </a:t>
            </a:r>
            <a:r>
              <a:rPr lang="en-US" b="1" dirty="0"/>
              <a:t>sequential search </a:t>
            </a:r>
            <a:r>
              <a:rPr lang="en-US" dirty="0"/>
              <a:t>to </a:t>
            </a:r>
            <a:r>
              <a:rPr lang="en-US" b="1" dirty="0"/>
              <a:t>binary search</a:t>
            </a:r>
          </a:p>
          <a:p>
            <a:pPr marL="639763" lvl="1" indent="-292100">
              <a:buFont typeface="Wingdings" pitchFamily="2" charset="2"/>
              <a:buChar char="ü"/>
            </a:pPr>
            <a:r>
              <a:rPr lang="en-US" dirty="0"/>
              <a:t>Lists are often sorted prior to being searched</a:t>
            </a:r>
          </a:p>
          <a:p>
            <a:pPr marL="365760" lvl="1" indent="-283464">
              <a:spcBef>
                <a:spcPts val="600"/>
              </a:spcBef>
              <a:buSzPct val="80000"/>
              <a:buNone/>
              <a:defRPr/>
            </a:pPr>
            <a:r>
              <a:rPr lang="en-US" sz="4400" dirty="0">
                <a:solidFill>
                  <a:srgbClr val="C00000"/>
                </a:solidFill>
              </a:rPr>
              <a:t>String processing</a:t>
            </a:r>
          </a:p>
          <a:p>
            <a:pPr marL="639763" lvl="1" indent="-292100">
              <a:buFont typeface="Wingdings" pitchFamily="2" charset="2"/>
              <a:buChar char="ü"/>
            </a:pPr>
            <a:r>
              <a:rPr lang="en-US" dirty="0"/>
              <a:t>A string is a </a:t>
            </a:r>
            <a:r>
              <a:rPr lang="en-US" b="1" dirty="0"/>
              <a:t>sequence of letters </a:t>
            </a:r>
            <a:r>
              <a:rPr lang="en-US" dirty="0"/>
              <a:t>from the alphabet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problem types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>
                <a:solidFill>
                  <a:srgbClr val="C00000"/>
                </a:solidFill>
              </a:rPr>
              <a:t>Graph problems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4400" dirty="0"/>
              <a:t>Graphs are used to model a wide variety of problems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4400" dirty="0"/>
              <a:t>We thus need efficient algorithms to process them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4400" dirty="0" err="1"/>
              <a:t>Eg</a:t>
            </a:r>
            <a:r>
              <a:rPr lang="en-US" sz="4400" dirty="0"/>
              <a:t>. shortest-path algorithms and topological sort</a:t>
            </a:r>
          </a:p>
          <a:p>
            <a:pPr>
              <a:buNone/>
              <a:defRPr/>
            </a:pPr>
            <a:r>
              <a:rPr lang="en-US" sz="4400" dirty="0">
                <a:solidFill>
                  <a:srgbClr val="C00000"/>
                </a:solidFill>
              </a:rPr>
              <a:t>Combinatorial problems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4400" dirty="0"/>
              <a:t>Analyzing a combinatorial object such as a permutation to extract a collection or object that </a:t>
            </a:r>
            <a:r>
              <a:rPr lang="en-US" sz="4400" b="1" dirty="0"/>
              <a:t>satisfies some goal</a:t>
            </a:r>
          </a:p>
          <a:p>
            <a:pPr>
              <a:buNone/>
              <a:defRPr/>
            </a:pPr>
            <a:r>
              <a:rPr lang="en-US" sz="4400" dirty="0">
                <a:solidFill>
                  <a:srgbClr val="C00000"/>
                </a:solidFill>
              </a:rPr>
              <a:t>Geometric problems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4400" dirty="0"/>
              <a:t>In solving a geometry problem, the data can be the </a:t>
            </a:r>
            <a:r>
              <a:rPr lang="en-US" sz="4400" b="1" dirty="0"/>
              <a:t>length of a rectangle, the area of a circle</a:t>
            </a:r>
            <a:r>
              <a:rPr lang="en-US" sz="4400" dirty="0"/>
              <a:t>, etc.</a:t>
            </a:r>
          </a:p>
          <a:p>
            <a:pPr>
              <a:buNone/>
              <a:defRPr/>
            </a:pPr>
            <a:r>
              <a:rPr lang="en-US" sz="4400" dirty="0">
                <a:solidFill>
                  <a:srgbClr val="C00000"/>
                </a:solidFill>
              </a:rPr>
              <a:t>Numerical problems</a:t>
            </a:r>
          </a:p>
          <a:p>
            <a:pPr marL="639763" lvl="1" indent="-2921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4400" dirty="0"/>
              <a:t>Algorithms for solving complex </a:t>
            </a:r>
            <a:r>
              <a:rPr lang="en-US" sz="4400" b="1" dirty="0"/>
              <a:t>math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and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In algorithmic problem solving, we deal with objects.</a:t>
            </a:r>
          </a:p>
          <a:p>
            <a:r>
              <a:rPr lang="en-US" dirty="0"/>
              <a:t>Objects are data manipulated by the algorithm.</a:t>
            </a:r>
          </a:p>
          <a:p>
            <a:r>
              <a:rPr lang="en-US" dirty="0"/>
              <a:t>To a cook, the objects are the various types of vegetables, meat and sauce.</a:t>
            </a:r>
          </a:p>
          <a:p>
            <a:r>
              <a:rPr lang="en-US" dirty="0"/>
              <a:t>In algorithms, the data are numbers, words, lists, files, and so on.</a:t>
            </a:r>
          </a:p>
          <a:p>
            <a:r>
              <a:rPr lang="en-US" dirty="0"/>
              <a:t>Algorithm provides </a:t>
            </a:r>
            <a:r>
              <a:rPr lang="en-US" dirty="0">
                <a:solidFill>
                  <a:srgbClr val="C00000"/>
                </a:solidFill>
              </a:rPr>
              <a:t>logic or </a:t>
            </a:r>
            <a:r>
              <a:rPr lang="en-US" dirty="0" err="1">
                <a:solidFill>
                  <a:srgbClr val="C00000"/>
                </a:solidFill>
              </a:rPr>
              <a:t>behaviour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Data provide </a:t>
            </a:r>
            <a:r>
              <a:rPr lang="en-US" dirty="0">
                <a:solidFill>
                  <a:srgbClr val="C00000"/>
                </a:solidFill>
              </a:rPr>
              <a:t>values or 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Types of data used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How the data are organized?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come in different forms and types.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</a:rPr>
              <a:t>Simple data types -</a:t>
            </a:r>
            <a:r>
              <a:rPr lang="en-US" sz="1800" dirty="0"/>
              <a:t> integers, real numbers and characters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</a:rPr>
              <a:t>Complex data structures -</a:t>
            </a:r>
            <a:r>
              <a:rPr lang="en-US" sz="1800" dirty="0"/>
              <a:t> arrays, objects, sets, records and 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Algorithms </a:t>
            </a:r>
            <a:r>
              <a:rPr lang="en-US" sz="2000" b="1" dirty="0"/>
              <a:t>manipulate data, </a:t>
            </a:r>
            <a:r>
              <a:rPr lang="en-US" sz="2000" dirty="0"/>
              <a:t>data is stored in variable names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Eg</a:t>
            </a:r>
            <a:r>
              <a:rPr lang="en-US" sz="2000" dirty="0"/>
              <a:t>: In mathematics, we call the area of a circle </a:t>
            </a:r>
            <a:r>
              <a:rPr lang="en-US" sz="2000" i="1" dirty="0"/>
              <a:t>A, and express A in terms of the radius r. (In </a:t>
            </a:r>
            <a:r>
              <a:rPr lang="en-US" sz="2000" dirty="0"/>
              <a:t>programming, we  use variable names such as </a:t>
            </a:r>
            <a:r>
              <a:rPr lang="en-US" sz="2000" i="1" dirty="0"/>
              <a:t>area and radius instead of A and r </a:t>
            </a:r>
            <a:r>
              <a:rPr lang="en-US" sz="2000" dirty="0"/>
              <a:t>for the sake of readability.)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Algorithm design, analysis and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marL="120650" indent="-120650">
              <a:buNone/>
            </a:pPr>
            <a:r>
              <a:rPr lang="en-US" sz="3800" b="1" dirty="0"/>
              <a:t>The importance of algorithms:</a:t>
            </a:r>
          </a:p>
          <a:p>
            <a:pPr marL="225425" indent="-225425"/>
            <a:r>
              <a:rPr lang="en-US" sz="3800" dirty="0"/>
              <a:t>Algorithms are central to programming</a:t>
            </a:r>
          </a:p>
          <a:p>
            <a:pPr marL="225425" indent="-225425"/>
            <a:r>
              <a:rPr lang="en-US" sz="3800" dirty="0"/>
              <a:t>Algorithms are independent of technology, programming language</a:t>
            </a:r>
          </a:p>
          <a:p>
            <a:pPr marL="225425" indent="-225425"/>
            <a:r>
              <a:rPr lang="en-US" sz="3800" dirty="0"/>
              <a:t>A language merely expresses the algorithm, the computer merely executes it.</a:t>
            </a:r>
          </a:p>
          <a:p>
            <a:pPr marL="225425" indent="-225425"/>
            <a:r>
              <a:rPr lang="en-US" sz="3800" dirty="0"/>
              <a:t>There are guidelines for algorithm design, but no hard-fast rules – there are no algorithms for algorithm design!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76962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/>
              <a:t>Problem-solving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Problem-solving is complex and challenging, to a great extent, systematization. </a:t>
            </a:r>
          </a:p>
          <a:p>
            <a:r>
              <a:rPr lang="en-US" sz="2800" dirty="0"/>
              <a:t>We encounter and  solve problems daily on a continuous basis</a:t>
            </a:r>
          </a:p>
          <a:p>
            <a:r>
              <a:rPr lang="en-US" sz="2800" dirty="0"/>
              <a:t>But we do not always reflect on how we solve problems – the process is often not transparent to us.</a:t>
            </a:r>
          </a:p>
          <a:p>
            <a:r>
              <a:rPr lang="en-US" sz="2800" b="1" dirty="0"/>
              <a:t>E.g.: telephone directory</a:t>
            </a:r>
            <a:r>
              <a:rPr lang="en-US" b="1" dirty="0"/>
              <a:t>.</a:t>
            </a:r>
          </a:p>
        </p:txBody>
      </p:sp>
      <p:pic>
        <p:nvPicPr>
          <p:cNvPr id="4" name="Picture 3" descr="Telefonbog_ubt-1.jpg"/>
          <p:cNvPicPr>
            <a:picLocks noChangeAspect="1"/>
          </p:cNvPicPr>
          <p:nvPr/>
        </p:nvPicPr>
        <p:blipFill>
          <a:blip r:embed="rId2"/>
          <a:srcRect l="3333" t="9714" r="11667" b="5815"/>
          <a:stretch>
            <a:fillRect/>
          </a:stretch>
        </p:blipFill>
        <p:spPr>
          <a:xfrm>
            <a:off x="6019800" y="4495800"/>
            <a:ext cx="282166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Problem-solving processes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b="1" dirty="0"/>
              <a:t>Problem definition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Starting the problem solution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Using past experience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General problem-solving strategies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,Input and output: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057400"/>
          <a:ext cx="6096000" cy="27825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Knitting a sweater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wool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Building a model plane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wood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Baking a cake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flour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Making a jacket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Z058000-00087_B__63094.1568899329.png"/>
          <p:cNvPicPr>
            <a:picLocks noChangeAspect="1"/>
          </p:cNvPicPr>
          <p:nvPr/>
        </p:nvPicPr>
        <p:blipFill>
          <a:blip r:embed="rId2" cstate="print"/>
          <a:srcRect t="25138" r="3420" b="27084"/>
          <a:stretch>
            <a:fillRect/>
          </a:stretch>
        </p:blipFill>
        <p:spPr>
          <a:xfrm>
            <a:off x="4572000" y="5181600"/>
            <a:ext cx="1447800" cy="1074753"/>
          </a:xfrm>
          <a:prstGeom prst="rect">
            <a:avLst/>
          </a:prstGeom>
        </p:spPr>
      </p:pic>
      <p:pic>
        <p:nvPicPr>
          <p:cNvPr id="6" name="Picture 5" descr="holiday_knit_back_2000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4953000"/>
            <a:ext cx="1905000" cy="1905000"/>
          </a:xfrm>
          <a:prstGeom prst="rect">
            <a:avLst/>
          </a:prstGeom>
        </p:spPr>
      </p:pic>
      <p:pic>
        <p:nvPicPr>
          <p:cNvPr id="7" name="Picture 6" descr="KnittingforBeginn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181600"/>
            <a:ext cx="1752600" cy="12136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>
            <a:normAutofit/>
          </a:bodyPr>
          <a:lstStyle/>
          <a:p>
            <a:r>
              <a:rPr lang="en-US" sz="2800" dirty="0"/>
              <a:t>Process specification should be precise</a:t>
            </a:r>
          </a:p>
          <a:p>
            <a:r>
              <a:rPr lang="en-US" sz="2800" dirty="0"/>
              <a:t>Algorithm design is highly complex except for the most trivial cases</a:t>
            </a:r>
          </a:p>
          <a:p>
            <a:r>
              <a:rPr lang="en-US" sz="2800" dirty="0"/>
              <a:t>Humans can cope with uncertainty and vagueness</a:t>
            </a:r>
          </a:p>
          <a:p>
            <a:r>
              <a:rPr lang="en-US" sz="2800" dirty="0"/>
              <a:t>Algorithmic process specification has to consider everything</a:t>
            </a:r>
          </a:p>
          <a:p>
            <a:r>
              <a:rPr lang="en-US" sz="2800" dirty="0"/>
              <a:t>The algorithm has to work 100% correctly </a:t>
            </a:r>
            <a:r>
              <a:rPr lang="en-US" sz="2800" b="1" dirty="0"/>
              <a:t>EVERY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 and problem solving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One approach is called:</a:t>
            </a:r>
          </a:p>
          <a:p>
            <a:r>
              <a:rPr lang="en-US" b="1" dirty="0"/>
              <a:t>Step-wise refinement or functional decomposition or top-down design or divide and conquer</a:t>
            </a:r>
          </a:p>
          <a:p>
            <a:r>
              <a:rPr lang="en-US" dirty="0"/>
              <a:t>It is a way to manage complexity</a:t>
            </a:r>
          </a:p>
          <a:p>
            <a:r>
              <a:rPr lang="en-US" dirty="0"/>
              <a:t>Problems are broken down into manageable chunks</a:t>
            </a:r>
          </a:p>
          <a:p>
            <a:r>
              <a:rPr lang="en-US" dirty="0"/>
              <a:t>Enables developer to obtain a global view of the process from the start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897838"/>
            <a:ext cx="7499350" cy="390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and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 robot domestic servant that can make a cup of instant coffee</a:t>
            </a:r>
          </a:p>
          <a:p>
            <a:r>
              <a:rPr lang="en-GB" dirty="0"/>
              <a:t>Specify this process in not more than 4 high-level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886200"/>
            <a:ext cx="1981200" cy="2741552"/>
          </a:xfrm>
          <a:prstGeom prst="rect">
            <a:avLst/>
          </a:prstGeom>
        </p:spPr>
      </p:pic>
      <p:pic>
        <p:nvPicPr>
          <p:cNvPr id="5" name="Picture 4" descr="41Gl2UHVV-L._AC_UL400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114800"/>
            <a:ext cx="1752600" cy="15422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High level specification/algorithm:</a:t>
            </a:r>
            <a:endParaRPr lang="en-US" dirty="0"/>
          </a:p>
          <a:p>
            <a:pPr lvl="1"/>
            <a:r>
              <a:rPr lang="en-GB" dirty="0"/>
              <a:t>Boil water</a:t>
            </a:r>
            <a:endParaRPr lang="en-US" dirty="0"/>
          </a:p>
          <a:p>
            <a:pPr lvl="1"/>
            <a:r>
              <a:rPr lang="en-GB" dirty="0"/>
              <a:t>Put coffee and sugar in cup</a:t>
            </a:r>
            <a:endParaRPr lang="en-US" dirty="0"/>
          </a:p>
          <a:p>
            <a:pPr lvl="1"/>
            <a:r>
              <a:rPr lang="en-GB" dirty="0"/>
              <a:t>Add water to cup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71y+0PPSIJL._AC_SL1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114800"/>
            <a:ext cx="1416972" cy="1601355"/>
          </a:xfrm>
          <a:prstGeom prst="rect">
            <a:avLst/>
          </a:prstGeom>
        </p:spPr>
      </p:pic>
      <p:pic>
        <p:nvPicPr>
          <p:cNvPr id="5" name="Picture 4" descr="aeropress-add-more-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14800"/>
            <a:ext cx="1994580" cy="1433029"/>
          </a:xfrm>
          <a:prstGeom prst="rect">
            <a:avLst/>
          </a:prstGeom>
        </p:spPr>
      </p:pic>
      <p:pic>
        <p:nvPicPr>
          <p:cNvPr id="6" name="Picture 5" descr="make-freakin-great-cup-joe-without-any-coffee-swag.w145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4114800"/>
            <a:ext cx="2057400" cy="146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Refine high-level step 1 into not more than 4 sub-processes</a:t>
            </a:r>
            <a:endParaRPr lang="en-US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1.Step BOIL WATER can be further refined into:</a:t>
            </a:r>
            <a:endParaRPr lang="en-US" sz="2800" dirty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/>
              <a:t>1.1 Fill kettle</a:t>
            </a:r>
            <a:endParaRPr lang="en-US" sz="2800" dirty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/>
              <a:t>1.2 Switch on kettle</a:t>
            </a:r>
            <a:endParaRPr lang="en-US" sz="2800" dirty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/>
              <a:t>1.3 Wait until boiling</a:t>
            </a:r>
            <a:endParaRPr lang="en-US" sz="2800" dirty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/>
              <a:t>1.4 Switch off kettle</a:t>
            </a:r>
            <a:endParaRPr lang="en-US" sz="2800" dirty="0"/>
          </a:p>
          <a:p>
            <a:pPr>
              <a:buNone/>
            </a:pPr>
            <a:r>
              <a:rPr lang="en-GB" b="1" dirty="0"/>
              <a:t>2.Step PUT COFFEE IN CUP can be further refined into:</a:t>
            </a:r>
            <a:endParaRPr lang="en-US" sz="2800" dirty="0"/>
          </a:p>
          <a:p>
            <a:pPr marL="1031875" indent="-1588">
              <a:buNone/>
            </a:pPr>
            <a:r>
              <a:rPr lang="en-GB" dirty="0"/>
              <a:t>2.1 Open coffee jar</a:t>
            </a:r>
            <a:endParaRPr lang="en-US" sz="2800" dirty="0"/>
          </a:p>
          <a:p>
            <a:pPr marL="1031875" indent="-1588">
              <a:buNone/>
            </a:pPr>
            <a:r>
              <a:rPr lang="en-GB" dirty="0"/>
              <a:t>2.2 Extract one spoonful of coffee</a:t>
            </a:r>
          </a:p>
          <a:p>
            <a:pPr marL="1031875" indent="-1588">
              <a:buNone/>
            </a:pPr>
            <a:r>
              <a:rPr lang="en-GB" dirty="0"/>
              <a:t>	      and sugar</a:t>
            </a:r>
            <a:endParaRPr lang="en-US" sz="2800" dirty="0"/>
          </a:p>
          <a:p>
            <a:pPr marL="1031875" indent="-1588">
              <a:buNone/>
            </a:pPr>
            <a:r>
              <a:rPr lang="en-GB" dirty="0"/>
              <a:t>2.3 Tip spoonful into cup</a:t>
            </a:r>
            <a:endParaRPr lang="en-US" sz="2800" dirty="0"/>
          </a:p>
          <a:p>
            <a:pPr marL="1031875" indent="-1588">
              <a:buNone/>
            </a:pPr>
            <a:r>
              <a:rPr lang="en-GB" dirty="0"/>
              <a:t>2.4 Close coffee jar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71y+0PPSIJL._AC_SL1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09800"/>
            <a:ext cx="1416972" cy="1601355"/>
          </a:xfrm>
          <a:prstGeom prst="rect">
            <a:avLst/>
          </a:prstGeom>
        </p:spPr>
      </p:pic>
      <p:pic>
        <p:nvPicPr>
          <p:cNvPr id="6" name="Picture 5" descr="make-freakin-great-cup-joe-without-any-coffee-swag.w14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343400"/>
            <a:ext cx="2057400" cy="146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3.Step ADD WATER TO CUP can be further refined into:</a:t>
            </a:r>
            <a:endParaRPr lang="en-US" sz="2800" dirty="0"/>
          </a:p>
          <a:p>
            <a:pPr marL="1204913" indent="-115888">
              <a:buNone/>
            </a:pPr>
            <a:r>
              <a:rPr lang="en-GB" dirty="0"/>
              <a:t>3.1 Pour water into cup</a:t>
            </a:r>
            <a:endParaRPr lang="en-US" sz="2800" dirty="0"/>
          </a:p>
          <a:p>
            <a:pPr marL="1204913" indent="-115888">
              <a:buNone/>
            </a:pPr>
            <a:r>
              <a:rPr lang="en-GB" dirty="0"/>
              <a:t>3.2 Stop when it is full</a:t>
            </a:r>
          </a:p>
          <a:p>
            <a:pPr marL="1204913" indent="-115888">
              <a:buNone/>
            </a:pPr>
            <a:endParaRPr lang="en-GB" sz="2800" dirty="0"/>
          </a:p>
          <a:p>
            <a:pPr marL="1204913" indent="-115888">
              <a:buNone/>
            </a:pPr>
            <a:endParaRPr lang="en-US" sz="2800" dirty="0"/>
          </a:p>
          <a:p>
            <a:pPr>
              <a:buNone/>
            </a:pPr>
            <a:r>
              <a:rPr lang="en-GB" dirty="0"/>
              <a:t>But these steps may also be insufficiently specified.</a:t>
            </a:r>
            <a:endParaRPr lang="en-US" sz="2800" dirty="0"/>
          </a:p>
          <a:p>
            <a:pPr>
              <a:buNone/>
            </a:pPr>
            <a:r>
              <a:rPr lang="en-GB" b="1" dirty="0"/>
              <a:t>4.Step FILL KETTLE can be further refined into:</a:t>
            </a:r>
            <a:endParaRPr lang="en-US" sz="2800" dirty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/>
              <a:t>4.1 Put kettle under tap</a:t>
            </a:r>
            <a:endParaRPr lang="en-US" sz="3200" dirty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/>
              <a:t>4.2 Turn on tap</a:t>
            </a:r>
            <a:endParaRPr lang="en-US" sz="3200" dirty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/>
              <a:t>4.3 Wait until kettle is full</a:t>
            </a:r>
            <a:endParaRPr lang="en-US" sz="3200" dirty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/>
              <a:t>4.4 Turn off tap</a:t>
            </a:r>
            <a:endParaRPr lang="en-US" sz="3200" dirty="0"/>
          </a:p>
          <a:p>
            <a:pPr marL="58738" indent="23813">
              <a:buNone/>
            </a:pPr>
            <a:r>
              <a:rPr lang="en-GB" dirty="0"/>
              <a:t>This process of decomposition and refinement can continue until the level of specification is complete to enable the algorithm (or robot) to complete a fully process.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aeropress-add-more-wa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1828800"/>
            <a:ext cx="1600200" cy="1149682"/>
          </a:xfrm>
          <a:prstGeom prst="rect">
            <a:avLst/>
          </a:prstGeom>
        </p:spPr>
      </p:pic>
      <p:pic>
        <p:nvPicPr>
          <p:cNvPr id="5" name="Picture 4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86200"/>
            <a:ext cx="20288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00400"/>
            <a:ext cx="800100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" indent="0">
              <a:buNone/>
            </a:pPr>
            <a:r>
              <a:rPr lang="en-US" dirty="0"/>
              <a:t>The term “algorithm” was derived from the name of Mohammed al-</a:t>
            </a:r>
            <a:r>
              <a:rPr lang="en-US" dirty="0" err="1"/>
              <a:t>Khowarizmi</a:t>
            </a:r>
            <a:r>
              <a:rPr lang="en-US" dirty="0"/>
              <a:t>, a Persian mathematician in the ninth century</a:t>
            </a:r>
          </a:p>
          <a:p>
            <a:pPr>
              <a:buNone/>
            </a:pPr>
            <a:endParaRPr lang="en-US" sz="2400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i="1" dirty="0">
                <a:solidFill>
                  <a:srgbClr val="0070C0"/>
                </a:solidFill>
              </a:rPr>
              <a:t>Al-</a:t>
            </a:r>
            <a:r>
              <a:rPr lang="en-US" sz="2400" i="1" dirty="0" err="1">
                <a:solidFill>
                  <a:srgbClr val="0070C0"/>
                </a:solidFill>
              </a:rPr>
              <a:t>Khowarizmi</a:t>
            </a:r>
            <a:r>
              <a:rPr lang="en-US" sz="2400" i="1" dirty="0">
                <a:solidFill>
                  <a:srgbClr val="0070C0"/>
                </a:solidFill>
              </a:rPr>
              <a:t> → </a:t>
            </a:r>
            <a:r>
              <a:rPr lang="en-US" sz="2400" i="1" dirty="0" err="1">
                <a:solidFill>
                  <a:srgbClr val="0070C0"/>
                </a:solidFill>
              </a:rPr>
              <a:t>Algorismus</a:t>
            </a:r>
            <a:r>
              <a:rPr lang="en-US" sz="2400" i="1" dirty="0">
                <a:solidFill>
                  <a:srgbClr val="0070C0"/>
                </a:solidFill>
              </a:rPr>
              <a:t> (in Latin) → Algorithm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well-defined computational procedure consisting of </a:t>
            </a: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set of instructions</a:t>
            </a:r>
            <a:r>
              <a:rPr lang="en-US" i="1" dirty="0"/>
              <a:t>, that </a:t>
            </a:r>
            <a:r>
              <a:rPr lang="en-US" i="1" dirty="0">
                <a:solidFill>
                  <a:srgbClr val="0070C0"/>
                </a:solidFill>
              </a:rPr>
              <a:t>takes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some value or set of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, as </a:t>
            </a:r>
            <a:r>
              <a:rPr lang="en-US" i="1" dirty="0">
                <a:solidFill>
                  <a:srgbClr val="C00000"/>
                </a:solidFill>
              </a:rPr>
              <a:t>input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produces some value or set of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, as </a:t>
            </a:r>
            <a:r>
              <a:rPr lang="en-US" i="1" dirty="0">
                <a:solidFill>
                  <a:srgbClr val="C00000"/>
                </a:solidFill>
              </a:rPr>
              <a:t>output</a:t>
            </a:r>
            <a:r>
              <a:rPr lang="en-US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procedure that </a:t>
            </a:r>
            <a:r>
              <a:rPr lang="en-US" i="1" dirty="0">
                <a:solidFill>
                  <a:srgbClr val="C00000"/>
                </a:solidFill>
              </a:rPr>
              <a:t>accepts data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manipulates</a:t>
            </a:r>
            <a:r>
              <a:rPr lang="en-US" i="1" dirty="0"/>
              <a:t> </a:t>
            </a:r>
            <a:r>
              <a:rPr lang="en-US" dirty="0"/>
              <a:t>them following the prescribed steps, to </a:t>
            </a:r>
            <a:r>
              <a:rPr lang="en-US" i="1" dirty="0">
                <a:solidFill>
                  <a:srgbClr val="C00000"/>
                </a:solidFill>
              </a:rPr>
              <a:t>solve some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–Definition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738" indent="0">
              <a:buNone/>
            </a:pPr>
            <a:r>
              <a:rPr lang="en-US" dirty="0"/>
              <a:t>An algorithm is simply a procedure or routine.</a:t>
            </a:r>
          </a:p>
          <a:p>
            <a:r>
              <a:rPr lang="en-US" sz="2400" dirty="0"/>
              <a:t>Different professions have their own form of procedure in their line of work, and they call it different names.</a:t>
            </a:r>
          </a:p>
        </p:txBody>
      </p:sp>
      <p:pic>
        <p:nvPicPr>
          <p:cNvPr id="4" name="Picture 3" descr="chef-with-tabl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657600"/>
            <a:ext cx="28575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3429000"/>
            <a:ext cx="419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algn="just">
              <a:lnSpc>
                <a:spcPct val="150000"/>
              </a:lnSpc>
              <a:buNone/>
              <a:tabLst>
                <a:tab pos="4224338" algn="l"/>
                <a:tab pos="6169025" algn="l"/>
              </a:tabLst>
            </a:pPr>
            <a:r>
              <a:rPr lang="en-US" sz="2400" i="1" dirty="0"/>
              <a:t>A procedure for a </a:t>
            </a:r>
            <a:r>
              <a:rPr lang="en-US" sz="2400" i="1" dirty="0">
                <a:solidFill>
                  <a:srgbClr val="C00000"/>
                </a:solidFill>
              </a:rPr>
              <a:t>Chef – a recipe </a:t>
            </a:r>
            <a:r>
              <a:rPr lang="en-US" sz="2400" i="1" dirty="0"/>
              <a:t>that converts the  ingredients (input) into some culinary dish (output), after a certain number of steps.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r>
              <a:rPr lang="en-US" dirty="0"/>
              <a:t>Each step of an algorithm must be </a:t>
            </a:r>
            <a:r>
              <a:rPr lang="en-US" b="1" dirty="0"/>
              <a:t>exact, precisely </a:t>
            </a:r>
            <a:r>
              <a:rPr lang="en-US" dirty="0"/>
              <a:t>and </a:t>
            </a:r>
            <a:r>
              <a:rPr lang="en-US" b="1" dirty="0"/>
              <a:t>unambiguously described</a:t>
            </a:r>
          </a:p>
          <a:p>
            <a:r>
              <a:rPr lang="en-US" dirty="0"/>
              <a:t>An algorithm must </a:t>
            </a:r>
            <a:r>
              <a:rPr lang="en-US" b="1" dirty="0"/>
              <a:t>terminate</a:t>
            </a:r>
          </a:p>
          <a:p>
            <a:r>
              <a:rPr lang="en-US" dirty="0"/>
              <a:t>An algorithm must be </a:t>
            </a:r>
            <a:r>
              <a:rPr lang="en-US" b="1" dirty="0"/>
              <a:t>effective</a:t>
            </a:r>
          </a:p>
          <a:p>
            <a:r>
              <a:rPr lang="en-US" dirty="0"/>
              <a:t>An algorithm must be capable of </a:t>
            </a:r>
            <a:r>
              <a:rPr lang="en-US" b="1" dirty="0"/>
              <a:t>generalization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Fundamentals of algorithmic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/>
          <a:lstStyle/>
          <a:p>
            <a:r>
              <a:rPr lang="en-US" dirty="0"/>
              <a:t>Understanding the problem</a:t>
            </a:r>
          </a:p>
          <a:p>
            <a:r>
              <a:rPr lang="en-US" dirty="0"/>
              <a:t>Choose algorithm design techniques</a:t>
            </a:r>
          </a:p>
          <a:p>
            <a:r>
              <a:rPr lang="en-US" dirty="0"/>
              <a:t>Designing algorithms and data structures</a:t>
            </a:r>
          </a:p>
          <a:p>
            <a:r>
              <a:rPr lang="en-US" dirty="0"/>
              <a:t>Methods of specifying an algorithm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Analyzing algorithms</a:t>
            </a:r>
          </a:p>
          <a:p>
            <a:r>
              <a:rPr lang="en-US" dirty="0"/>
              <a:t>Coding an algorithm</a:t>
            </a:r>
          </a:p>
          <a:p>
            <a:r>
              <a:rPr lang="en-US" dirty="0"/>
              <a:t>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start to create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Pseudo-Code</a:t>
            </a:r>
          </a:p>
          <a:p>
            <a:pPr marL="569913" indent="-338138"/>
            <a:r>
              <a:rPr lang="en-US" sz="2400" dirty="0"/>
              <a:t>A mixture of English statements, some mathematical notations, and selected keywords from a programming language.</a:t>
            </a:r>
          </a:p>
          <a:p>
            <a:pPr marL="569913" indent="-338138"/>
            <a:r>
              <a:rPr lang="en-US" sz="2400" dirty="0"/>
              <a:t>There is no standard convention </a:t>
            </a:r>
          </a:p>
          <a:p>
            <a:pPr marL="569913" indent="-338138"/>
            <a:r>
              <a:rPr lang="en-US" sz="2400" dirty="0"/>
              <a:t>Each author may have his own style, as long as clarity is ensured.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325" indent="0">
              <a:buNone/>
              <a:tabLst>
                <a:tab pos="225425" algn="l"/>
              </a:tabLst>
            </a:pPr>
            <a:r>
              <a:rPr lang="en-US" b="1" dirty="0"/>
              <a:t>The problem concerned is to find the minimum, </a:t>
            </a:r>
            <a:r>
              <a:rPr lang="en-US" dirty="0"/>
              <a:t>maximum, and average of a list of numbers.</a:t>
            </a:r>
            <a:endParaRPr lang="en-US" b="1" dirty="0"/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First, you </a:t>
            </a:r>
            <a:r>
              <a:rPr lang="en-US" dirty="0">
                <a:solidFill>
                  <a:srgbClr val="C00000"/>
                </a:solidFill>
              </a:rPr>
              <a:t>initialize </a:t>
            </a:r>
            <a:r>
              <a:rPr lang="en-US" i="1" dirty="0">
                <a:solidFill>
                  <a:srgbClr val="C00000"/>
                </a:solidFill>
              </a:rPr>
              <a:t>sum, count to zero</a:t>
            </a:r>
            <a:endParaRPr lang="en-US" dirty="0"/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Then, you enter the numbers, one by one.</a:t>
            </a:r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For each number that you have entered, assign it to </a:t>
            </a:r>
            <a:r>
              <a:rPr lang="en-US" i="1" dirty="0"/>
              <a:t>num and add it to the sum.</a:t>
            </a:r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At the same time, you compare </a:t>
            </a:r>
            <a:r>
              <a:rPr lang="en-US" i="1" dirty="0"/>
              <a:t>num with min, if num is smaller than min, let min be num instead.</a:t>
            </a:r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Similarly, you compare </a:t>
            </a:r>
            <a:r>
              <a:rPr lang="en-US" i="1" dirty="0"/>
              <a:t>num with max, if num is larger than max, let max be num instead.</a:t>
            </a:r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After all the numbers have been entered, you divide </a:t>
            </a:r>
            <a:r>
              <a:rPr lang="en-US" i="1" dirty="0"/>
              <a:t>sum by the numbers of items </a:t>
            </a:r>
            <a:r>
              <a:rPr lang="en-US" dirty="0"/>
              <a:t>entered, and let </a:t>
            </a:r>
            <a:r>
              <a:rPr lang="en-US" i="1" dirty="0"/>
              <a:t>average be this result.</a:t>
            </a:r>
          </a:p>
          <a:p>
            <a:pPr marL="858837" indent="-514350">
              <a:buFont typeface="+mj-lt"/>
              <a:buAutoNum type="arabicPeriod"/>
            </a:pPr>
            <a:r>
              <a:rPr lang="en-US" dirty="0"/>
              <a:t>End of algorithm.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1888</TotalTime>
  <Words>1289</Words>
  <Application>Microsoft Office PowerPoint</Application>
  <PresentationFormat>On-screen Show (4:3)</PresentationFormat>
  <Paragraphs>184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Verdana</vt:lpstr>
      <vt:lpstr>Wingdings</vt:lpstr>
      <vt:lpstr>Wingdings 2</vt:lpstr>
      <vt:lpstr>Solstice</vt:lpstr>
      <vt:lpstr>Design and Analysis of Data Structures and Algorithms</vt:lpstr>
      <vt:lpstr>Algorithm and problem solving</vt:lpstr>
      <vt:lpstr>Algorithm</vt:lpstr>
      <vt:lpstr>Algorithm -Definition</vt:lpstr>
      <vt:lpstr>Algorithm –Definition (Contd..)</vt:lpstr>
      <vt:lpstr>Characteristics of an Algorithm</vt:lpstr>
      <vt:lpstr>Fundamentals of algorithmic problem solving</vt:lpstr>
      <vt:lpstr>How do we start to create an algorithm?</vt:lpstr>
      <vt:lpstr>Algorithm - English</vt:lpstr>
      <vt:lpstr>Algorithm - Pseudocode</vt:lpstr>
      <vt:lpstr>Important problem types</vt:lpstr>
      <vt:lpstr>Important problem types (Contd..)</vt:lpstr>
      <vt:lpstr>Data Types and Data Structures</vt:lpstr>
      <vt:lpstr>Data structures</vt:lpstr>
      <vt:lpstr>Algorithm design, analysis and problem solving</vt:lpstr>
      <vt:lpstr>Problem-solving processes</vt:lpstr>
      <vt:lpstr>Problem-solving processes (Contd..)</vt:lpstr>
      <vt:lpstr>Design of algorithms</vt:lpstr>
      <vt:lpstr>Process</vt:lpstr>
      <vt:lpstr>Stepwise refinement</vt:lpstr>
      <vt:lpstr>Stepwise refinement</vt:lpstr>
      <vt:lpstr>Algorithms and problem-solving</vt:lpstr>
      <vt:lpstr>Example</vt:lpstr>
      <vt:lpstr>Example (Contd..)</vt:lpstr>
      <vt:lpstr>Example (Contd..)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Lyernisha Franglin</cp:lastModifiedBy>
  <cp:revision>13</cp:revision>
  <dcterms:created xsi:type="dcterms:W3CDTF">2021-05-25T07:10:26Z</dcterms:created>
  <dcterms:modified xsi:type="dcterms:W3CDTF">2022-02-08T12:17:46Z</dcterms:modified>
</cp:coreProperties>
</file>