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6" r:id="rId1"/>
  </p:sldMasterIdLst>
  <p:sldIdLst>
    <p:sldId id="256" r:id="rId2"/>
    <p:sldId id="269" r:id="rId3"/>
    <p:sldId id="263" r:id="rId4"/>
    <p:sldId id="271" r:id="rId5"/>
    <p:sldId id="272" r:id="rId6"/>
    <p:sldId id="270" r:id="rId7"/>
    <p:sldId id="265" r:id="rId8"/>
    <p:sldId id="264" r:id="rId9"/>
    <p:sldId id="257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0" d="100"/>
          <a:sy n="70" d="100"/>
        </p:scale>
        <p:origin x="65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741DC1EF-7B02-494A-83B1-696C9CF09E18}" type="datetimeFigureOut">
              <a:rPr lang="en-SG" smtClean="0"/>
              <a:t>24/3/2020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11E52485-8F86-4782-B8B8-ECB3ABC377A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38261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C1EF-7B02-494A-83B1-696C9CF09E18}" type="datetimeFigureOut">
              <a:rPr lang="en-SG" smtClean="0"/>
              <a:t>24/3/2020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52485-8F86-4782-B8B8-ECB3ABC377A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25443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C1EF-7B02-494A-83B1-696C9CF09E18}" type="datetimeFigureOut">
              <a:rPr lang="en-SG" smtClean="0"/>
              <a:t>24/3/2020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52485-8F86-4782-B8B8-ECB3ABC377A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093711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C1EF-7B02-494A-83B1-696C9CF09E18}" type="datetimeFigureOut">
              <a:rPr lang="en-SG" smtClean="0"/>
              <a:t>24/3/2020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52485-8F86-4782-B8B8-ECB3ABC377A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70869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C1EF-7B02-494A-83B1-696C9CF09E18}" type="datetimeFigureOut">
              <a:rPr lang="en-SG" smtClean="0"/>
              <a:t>24/3/2020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52485-8F86-4782-B8B8-ECB3ABC377A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895475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C1EF-7B02-494A-83B1-696C9CF09E18}" type="datetimeFigureOut">
              <a:rPr lang="en-SG" smtClean="0"/>
              <a:t>24/3/2020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52485-8F86-4782-B8B8-ECB3ABC377A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633148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C1EF-7B02-494A-83B1-696C9CF09E18}" type="datetimeFigureOut">
              <a:rPr lang="en-SG" smtClean="0"/>
              <a:t>24/3/2020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52485-8F86-4782-B8B8-ECB3ABC377A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411990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741DC1EF-7B02-494A-83B1-696C9CF09E18}" type="datetimeFigureOut">
              <a:rPr lang="en-SG" smtClean="0"/>
              <a:t>24/3/2020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52485-8F86-4782-B8B8-ECB3ABC377A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642393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741DC1EF-7B02-494A-83B1-696C9CF09E18}" type="datetimeFigureOut">
              <a:rPr lang="en-SG" smtClean="0"/>
              <a:t>24/3/2020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52485-8F86-4782-B8B8-ECB3ABC377A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09003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C1EF-7B02-494A-83B1-696C9CF09E18}" type="datetimeFigureOut">
              <a:rPr lang="en-SG" smtClean="0"/>
              <a:t>24/3/2020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52485-8F86-4782-B8B8-ECB3ABC377A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03703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C1EF-7B02-494A-83B1-696C9CF09E18}" type="datetimeFigureOut">
              <a:rPr lang="en-SG" smtClean="0"/>
              <a:t>24/3/2020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52485-8F86-4782-B8B8-ECB3ABC377A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77274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C1EF-7B02-494A-83B1-696C9CF09E18}" type="datetimeFigureOut">
              <a:rPr lang="en-SG" smtClean="0"/>
              <a:t>24/3/2020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52485-8F86-4782-B8B8-ECB3ABC377A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05503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C1EF-7B02-494A-83B1-696C9CF09E18}" type="datetimeFigureOut">
              <a:rPr lang="en-SG" smtClean="0"/>
              <a:t>24/3/2020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52485-8F86-4782-B8B8-ECB3ABC377A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73084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C1EF-7B02-494A-83B1-696C9CF09E18}" type="datetimeFigureOut">
              <a:rPr lang="en-SG" smtClean="0"/>
              <a:t>24/3/2020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52485-8F86-4782-B8B8-ECB3ABC377A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68737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C1EF-7B02-494A-83B1-696C9CF09E18}" type="datetimeFigureOut">
              <a:rPr lang="en-SG" smtClean="0"/>
              <a:t>24/3/2020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52485-8F86-4782-B8B8-ECB3ABC377A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68726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C1EF-7B02-494A-83B1-696C9CF09E18}" type="datetimeFigureOut">
              <a:rPr lang="en-SG" smtClean="0"/>
              <a:t>24/3/2020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52485-8F86-4782-B8B8-ECB3ABC377A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22060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C1EF-7B02-494A-83B1-696C9CF09E18}" type="datetimeFigureOut">
              <a:rPr lang="en-SG" smtClean="0"/>
              <a:t>24/3/2020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52485-8F86-4782-B8B8-ECB3ABC377A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64117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41DC1EF-7B02-494A-83B1-696C9CF09E18}" type="datetimeFigureOut">
              <a:rPr lang="en-SG" smtClean="0"/>
              <a:t>24/3/2020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SG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11E52485-8F86-4782-B8B8-ECB3ABC377A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39182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7" r:id="rId1"/>
    <p:sldLayoutId id="2147483838" r:id="rId2"/>
    <p:sldLayoutId id="2147483839" r:id="rId3"/>
    <p:sldLayoutId id="2147483840" r:id="rId4"/>
    <p:sldLayoutId id="2147483841" r:id="rId5"/>
    <p:sldLayoutId id="2147483842" r:id="rId6"/>
    <p:sldLayoutId id="2147483843" r:id="rId7"/>
    <p:sldLayoutId id="2147483844" r:id="rId8"/>
    <p:sldLayoutId id="2147483845" r:id="rId9"/>
    <p:sldLayoutId id="2147483846" r:id="rId10"/>
    <p:sldLayoutId id="2147483847" r:id="rId11"/>
    <p:sldLayoutId id="2147483848" r:id="rId12"/>
    <p:sldLayoutId id="2147483849" r:id="rId13"/>
    <p:sldLayoutId id="2147483850" r:id="rId14"/>
    <p:sldLayoutId id="2147483851" r:id="rId15"/>
    <p:sldLayoutId id="2147483852" r:id="rId16"/>
    <p:sldLayoutId id="214748385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56194" y="3389477"/>
            <a:ext cx="556434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4000" dirty="0">
                <a:solidFill>
                  <a:schemeClr val="bg1"/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Times New Roman" panose="02020603050405020304" pitchFamily="18" charset="0"/>
              </a:rPr>
              <a:t>Case-Based Reasoning (CBR) </a:t>
            </a:r>
            <a:endParaRPr lang="en-US" sz="4000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625385" y="5131558"/>
            <a:ext cx="42075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Litty Tressa George</a:t>
            </a:r>
          </a:p>
          <a:p>
            <a:r>
              <a:rPr lang="en-US" sz="20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  FICT</a:t>
            </a:r>
            <a:endParaRPr lang="en-US" sz="2000" dirty="0">
              <a:solidFill>
                <a:schemeClr val="bg1"/>
              </a:solidFill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2590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43755" y="2588986"/>
            <a:ext cx="11327331" cy="29341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SG" sz="2400" b="0" i="0" u="none" strike="noStrike" baseline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a case-based system to function adequately, the </a:t>
            </a:r>
            <a:r>
              <a:rPr lang="en-SG" sz="2400" b="1" i="0" u="none" strike="noStrike" baseline="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 of cases</a:t>
            </a:r>
            <a:r>
              <a:rPr lang="en-SG" sz="2400" b="1" i="0" u="none" strike="noStrike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400" b="0" i="0" u="none" strike="noStrike" baseline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must be carefully considered. 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SG" sz="2400" b="0" i="0" u="none" strike="noStrike" baseline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SG" sz="2400" b="0" i="0" u="none" strike="noStrike" baseline="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details that are used to index each case</a:t>
            </a:r>
            <a:r>
              <a:rPr lang="en-SG" sz="2400" b="0" i="0" u="none" strike="noStrike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400" b="0" i="0" u="none" strike="noStrike" baseline="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need to be relevant </a:t>
            </a:r>
            <a:r>
              <a:rPr lang="en-SG" sz="2400" b="0" i="0" u="none" strike="noStrike" baseline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also </a:t>
            </a:r>
            <a:r>
              <a:rPr lang="en-SG" sz="2400" i="0" u="none" strike="noStrike" baseline="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must be able to distinguish the case from other,</a:t>
            </a:r>
            <a:r>
              <a:rPr lang="en-SG" sz="2400" b="0" i="0" u="none" strike="noStrik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400" b="0" i="0" u="none" strike="noStrike" baseline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dissimilar cases. 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SG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Case-based systems make the task of knowledge acquisition relatively straightforward: the knowledge engineer simply needs to obtain examples of problems and their solutions (cases), which are entered into the system’s memory.</a:t>
            </a:r>
            <a:endParaRPr lang="en-SG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3715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84095" y="2624061"/>
            <a:ext cx="11559561" cy="2693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SG" sz="2400" b="0" i="0" u="none" strike="noStrike" baseline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the system</a:t>
            </a:r>
            <a:r>
              <a:rPr lang="en-SG" sz="2400" b="0" i="0" u="none" strike="noStrik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400" b="0" i="0" u="none" strike="noStrike" baseline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encounters more cases, it becomes better able to solve new problems. 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SG" sz="2400" b="0" i="0" u="none" strike="noStrike" baseline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SG" sz="2400" b="0" i="0" u="none" strike="noStrik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400" b="0" i="0" u="none" strike="noStrike" baseline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course, as the </a:t>
            </a:r>
            <a:r>
              <a:rPr lang="en-SG" sz="2400" b="0" i="0" u="none" strike="noStrike" baseline="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 of cases becomes larger</a:t>
            </a:r>
            <a:r>
              <a:rPr lang="en-SG" sz="2400" b="0" i="0" u="none" strike="noStrike" baseline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SG" sz="2400" b="0" i="0" u="none" strike="noStrike" baseline="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becomes slower at retrieving</a:t>
            </a:r>
            <a:r>
              <a:rPr lang="en-SG" sz="2400" b="0" i="0" u="none" strike="noStrike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400" b="0" i="0" u="none" strike="noStrike" baseline="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cases from the database,</a:t>
            </a:r>
            <a:r>
              <a:rPr lang="en-SG" sz="2400" b="0" i="0" u="none" strike="noStrike" baseline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so there is a trade-off between performance and</a:t>
            </a:r>
            <a:r>
              <a:rPr lang="en-SG" sz="2400" b="0" i="0" u="none" strike="noStrik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400" b="0" i="0" u="none" strike="noStrike" baseline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efficiency.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SG" sz="2400" b="0" i="0" u="none" strike="noStrike" baseline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It is possible to avoid this problem by only </a:t>
            </a:r>
            <a:r>
              <a:rPr lang="en-SG" sz="2400" b="0" i="0" u="none" strike="noStrike" baseline="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storing the most successful</a:t>
            </a:r>
            <a:r>
              <a:rPr lang="en-SG" sz="2400" b="0" i="0" u="none" strike="noStrike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400" b="0" i="0" u="none" strike="noStrike" baseline="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solutions </a:t>
            </a:r>
            <a:r>
              <a:rPr lang="en-SG" sz="2400" b="0" i="0" u="none" strike="noStrike" baseline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“forgetting” solutions that were less successful.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n-SG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691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ntroduction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439" y="2647043"/>
            <a:ext cx="10862875" cy="3416300"/>
          </a:xfrm>
        </p:spPr>
        <p:txBody>
          <a:bodyPr/>
          <a:lstStyle/>
          <a:p>
            <a:pPr algn="just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Case-Based Reasoning (CBR) is an Artificial Intelligence approach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 and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solving based on past experience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CBR combines aspects from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knowledge-based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systems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well as from the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field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past experience is stored in the form of solved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problems (“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cases”) in a so-called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base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problem is solved based on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adapting solutions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known similar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problems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this new problem.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9731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66056" y="2444485"/>
            <a:ext cx="11625944" cy="33188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 defTabSz="457200">
              <a:spcBef>
                <a:spcPts val="1000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SG" sz="24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Case-Based Reasoning (CBR) </a:t>
            </a:r>
            <a:r>
              <a:rPr lang="en-SG" sz="2400" dirty="0" smtClean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SG" sz="24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uses </a:t>
            </a:r>
            <a:r>
              <a:rPr lang="en-SG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precedents</a:t>
            </a:r>
            <a:r>
              <a:rPr lang="en-SG" sz="24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(prior decisions or actions) to </a:t>
            </a:r>
            <a:r>
              <a:rPr lang="en-SG" sz="2400" b="1" dirty="0" smtClean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inform</a:t>
            </a:r>
            <a:r>
              <a:rPr lang="en-SG" sz="2400" dirty="0" smtClean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the  </a:t>
            </a:r>
            <a:r>
              <a:rPr lang="en-SG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current </a:t>
            </a:r>
            <a:r>
              <a:rPr lang="en-SG" sz="2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decisions</a:t>
            </a:r>
            <a:endParaRPr lang="en-SG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lvl="0" indent="-342900" algn="just" defTabSz="457200">
              <a:spcBef>
                <a:spcPts val="1000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SG" sz="24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 CBR is </a:t>
            </a:r>
          </a:p>
          <a:p>
            <a:pPr marL="1481138" lvl="0" indent="-276225" algn="just" defTabSz="457200">
              <a:spcBef>
                <a:spcPts val="1000"/>
              </a:spcBef>
              <a:buClr>
                <a:srgbClr val="B31166"/>
              </a:buClr>
              <a:buSzPct val="80000"/>
              <a:buFont typeface="Wingdings" panose="05000000000000000000" pitchFamily="2" charset="2"/>
              <a:buChar char="ü"/>
            </a:pPr>
            <a:r>
              <a:rPr lang="en-SG" sz="2400" dirty="0" smtClean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  </a:t>
            </a:r>
            <a:r>
              <a:rPr lang="en-SG" sz="24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intuitive </a:t>
            </a:r>
          </a:p>
          <a:p>
            <a:pPr marL="1481138" lvl="0" indent="-276225" algn="just" defTabSz="457200">
              <a:spcBef>
                <a:spcPts val="1000"/>
              </a:spcBef>
              <a:buClr>
                <a:srgbClr val="B31166"/>
              </a:buClr>
              <a:buSzPct val="80000"/>
              <a:buFont typeface="Wingdings" panose="05000000000000000000" pitchFamily="2" charset="2"/>
              <a:buChar char="ü"/>
            </a:pPr>
            <a:r>
              <a:rPr lang="en-SG" sz="2400" dirty="0" smtClean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  relatively </a:t>
            </a:r>
            <a:r>
              <a:rPr lang="en-SG" sz="24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simple to implement</a:t>
            </a:r>
          </a:p>
          <a:p>
            <a:pPr marL="1481138" lvl="0" indent="-276225" algn="just" defTabSz="457200">
              <a:spcBef>
                <a:spcPts val="1000"/>
              </a:spcBef>
              <a:buClr>
                <a:srgbClr val="B31166"/>
              </a:buClr>
              <a:buSzPct val="80000"/>
              <a:buFont typeface="Wingdings" panose="05000000000000000000" pitchFamily="2" charset="2"/>
              <a:buChar char="ü"/>
            </a:pPr>
            <a:r>
              <a:rPr lang="en-SG" sz="24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SG" sz="2400" dirty="0" smtClean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transparent </a:t>
            </a:r>
            <a:endParaRPr lang="en-SG" sz="24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1481138" lvl="0" indent="-276225" algn="just" defTabSz="457200">
              <a:spcBef>
                <a:spcPts val="1000"/>
              </a:spcBef>
              <a:buClr>
                <a:srgbClr val="B31166"/>
              </a:buClr>
              <a:buSzPct val="80000"/>
              <a:buFont typeface="Wingdings" panose="05000000000000000000" pitchFamily="2" charset="2"/>
              <a:buChar char="ü"/>
            </a:pPr>
            <a:r>
              <a:rPr lang="en-SG" sz="24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  and it learns </a:t>
            </a:r>
          </a:p>
        </p:txBody>
      </p:sp>
    </p:spTree>
    <p:extLst>
      <p:ext uri="{BB962C8B-B14F-4D97-AF65-F5344CB8AC3E}">
        <p14:creationId xmlns:p14="http://schemas.microsoft.com/office/powerpoint/2010/main" val="83286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3869" y="799497"/>
            <a:ext cx="8761413" cy="706964"/>
          </a:xfrm>
        </p:spPr>
        <p:txBody>
          <a:bodyPr/>
          <a:lstStyle/>
          <a:p>
            <a:r>
              <a:rPr lang="en-US" b="1" dirty="0">
                <a:latin typeface="Monotype Corsiva" panose="03010101010201010101" pitchFamily="66" charset="0"/>
                <a:cs typeface="Times New Roman" panose="02020603050405020304" pitchFamily="18" charset="0"/>
              </a:rPr>
              <a:t>Case-Based Reasoning </a:t>
            </a:r>
            <a:r>
              <a:rPr lang="en-US" b="1" dirty="0" smtClean="0">
                <a:latin typeface="Monotype Corsiva" panose="03010101010201010101" pitchFamily="66" charset="0"/>
                <a:cs typeface="Times New Roman" panose="02020603050405020304" pitchFamily="18" charset="0"/>
              </a:rPr>
              <a:t>Terminologies</a:t>
            </a:r>
            <a:endParaRPr lang="en-US" b="1" dirty="0">
              <a:latin typeface="Monotype Corsiva" panose="03010101010201010101" pitchFamily="66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726" y="2356756"/>
            <a:ext cx="11777274" cy="3416300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:=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(characterization)/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(artifact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Pair</a:t>
            </a:r>
          </a:p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Query: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 at hand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defines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(ie; problem statement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new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without solution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Retrieve: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case is used to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similar case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the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known (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previous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cases</a:t>
            </a:r>
          </a:p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Reuse: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and retrieved case are combined to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including the suggested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artifact.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Revise: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Suggested artifact is applied and evaluated</a:t>
            </a:r>
          </a:p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Retain: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Useful experiences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applying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artifact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retained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adapting the case base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the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conceptual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knowledge.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6162" y="6093136"/>
            <a:ext cx="1128069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Note: Technically, artifacts are solutions or intermediate solutions produced in 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process of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of a solution which had already implemented in the previous history. 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858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4782" y="944640"/>
            <a:ext cx="8761413" cy="706964"/>
          </a:xfrm>
        </p:spPr>
        <p:txBody>
          <a:bodyPr/>
          <a:lstStyle/>
          <a:p>
            <a:r>
              <a:rPr lang="en-US" b="1" dirty="0">
                <a:latin typeface="Monotype Corsiva" panose="03010101010201010101" pitchFamily="66" charset="0"/>
              </a:rPr>
              <a:t>Case-Based Reasoning Process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337" y="2284185"/>
            <a:ext cx="11841034" cy="3416300"/>
          </a:xfrm>
        </p:spPr>
        <p:txBody>
          <a:bodyPr>
            <a:noAutofit/>
          </a:bodyPr>
          <a:lstStyle/>
          <a:p>
            <a:pPr algn="just"/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retrieve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new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is used to find a matching case from the collection of previous cases.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retrieved case is combined with the input case - in the </a:t>
            </a:r>
            <a:r>
              <a:rPr lang="en-US" sz="2400" b="1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reuse</a:t>
            </a:r>
            <a:r>
              <a:rPr lang="en-US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 -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into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proposed solution to the initial problem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revise</a:t>
            </a:r>
            <a:r>
              <a:rPr lang="en-US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 tests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solution for success, for example, by applying it to the real-life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environment or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having it evaluated by a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supervisor,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repaired if failed. </a:t>
            </a: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important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learning, since the system needs feedback on how successful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its proposed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 actually was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Retain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the main learning task, where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useful experience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retained for future reuse, by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updating the case base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possibly also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 domain knowledge.</a:t>
            </a:r>
          </a:p>
        </p:txBody>
      </p:sp>
    </p:spTree>
    <p:extLst>
      <p:ext uri="{BB962C8B-B14F-4D97-AF65-F5344CB8AC3E}">
        <p14:creationId xmlns:p14="http://schemas.microsoft.com/office/powerpoint/2010/main" val="1856226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6382" y="639143"/>
            <a:ext cx="8761413" cy="706964"/>
          </a:xfrm>
        </p:spPr>
        <p:txBody>
          <a:bodyPr/>
          <a:lstStyle/>
          <a:p>
            <a:r>
              <a:rPr lang="en-US" b="1" dirty="0">
                <a:latin typeface="Monotype Corsiva" panose="03010101010201010101" pitchFamily="66" charset="0"/>
              </a:rPr>
              <a:t>Case-Based Reasoning Process Model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2362" y="1346107"/>
            <a:ext cx="6795181" cy="5511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666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13124" y="2632529"/>
            <a:ext cx="11878875" cy="34163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solving a new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problem.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query is submitted to a CBR system to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retrieve the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solutions of the most similar problems/cases in the case base. </a:t>
            </a: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considered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a potential new case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underlying idea of CBR is simple: </a:t>
            </a:r>
            <a:r>
              <a:rPr lang="en-US" sz="2400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do </a:t>
            </a:r>
            <a:r>
              <a:rPr lang="en-US" sz="24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solve problems from </a:t>
            </a:r>
            <a:r>
              <a:rPr lang="en-US" sz="2400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scratch but </a:t>
            </a:r>
            <a:r>
              <a:rPr lang="en-US" sz="24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remember how you (or someone else) solved a similar problem and apply </a:t>
            </a:r>
            <a:r>
              <a:rPr lang="en-US" sz="2400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knowledge </a:t>
            </a:r>
            <a:r>
              <a:rPr lang="en-US" sz="24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solve your current problem</a:t>
            </a:r>
            <a:r>
              <a:rPr lang="en-US" u="sng" dirty="0"/>
              <a:t>.</a:t>
            </a:r>
            <a:endParaRPr lang="en-US" sz="2400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4467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99885" y="3135285"/>
            <a:ext cx="9753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CBR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an approach for </a:t>
            </a:r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developing knowledge-based systems</a:t>
            </a:r>
            <a:endParaRPr lang="en-US" sz="2400" dirty="0" smtClean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CBR is an approach for </a:t>
            </a:r>
            <a:r>
              <a:rPr lang="en-US" sz="24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 from experience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(examples, cases)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CBR is a </a:t>
            </a:r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knowledge based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extension of the nearest neighbor </a:t>
            </a:r>
            <a:r>
              <a:rPr lang="en-US" sz="24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classifier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paradigm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known from pattern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recognition.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CBR is a </a:t>
            </a:r>
            <a:r>
              <a:rPr lang="en-US" sz="24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Knowledge </a:t>
            </a:r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 information </a:t>
            </a:r>
            <a:r>
              <a:rPr lang="en-US" sz="24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retrieval.</a:t>
            </a:r>
            <a:endParaRPr lang="en-US" sz="24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7298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3568" y="2659065"/>
            <a:ext cx="1103043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SG" sz="2400" b="0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case-based reasoning system uses a </a:t>
            </a:r>
            <a:r>
              <a:rPr lang="en-SG" sz="2400" b="0" i="0" u="none" strike="noStrike" baseline="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lang="en-SG" sz="2400" b="0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that can store solutions to past</a:t>
            </a:r>
            <a:r>
              <a:rPr lang="en-SG" sz="2400" b="0" i="0" u="none" strike="noStrik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400" b="0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problems, along with </a:t>
            </a:r>
            <a:r>
              <a:rPr lang="en-SG" sz="2400" b="0" i="0" u="none" strike="noStrike" baseline="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lang="en-SG" sz="2400" b="0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about whether </a:t>
            </a:r>
            <a:r>
              <a:rPr lang="en-SG" sz="2400" b="0" i="0" u="none" strike="noStrike" baseline="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solution was </a:t>
            </a:r>
            <a:r>
              <a:rPr lang="en-SG" sz="2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400" b="0" i="0" u="none" strike="noStrike" baseline="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successful</a:t>
            </a:r>
            <a:r>
              <a:rPr lang="en-SG" sz="2400" b="0" i="0" u="none" strike="noStrike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400" b="0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 not. 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SG" sz="2400" b="0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Such a system must therefore have the ability to look up a new problem,</a:t>
            </a:r>
            <a:r>
              <a:rPr lang="en-SG" sz="2400" b="0" i="0" u="none" strike="noStrik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400" b="0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find a previous case that was similar or identical to the current</a:t>
            </a:r>
            <a:r>
              <a:rPr lang="en-SG" sz="2400" b="0" i="0" u="none" strike="noStrik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400" b="0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problem. 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SG" sz="2400" b="0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Once such a case is found, the </a:t>
            </a:r>
            <a:r>
              <a:rPr lang="en-SG" sz="2400" b="0" i="0" u="none" strike="noStrike" baseline="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 that was applied earlier is modified</a:t>
            </a:r>
            <a:r>
              <a:rPr lang="en-SG" sz="2400" b="0" i="0" u="none" strike="noStrike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400" b="0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apply it directly to the current problem. 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SG" sz="2400" b="0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SG" sz="2400" b="0" i="0" u="none" strike="noStrike" baseline="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r>
              <a:rPr lang="en-SG" sz="2400" b="0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SG" sz="2400" b="0" i="0" u="none" strike="noStrike" baseline="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 stored</a:t>
            </a:r>
            <a:r>
              <a:rPr lang="en-SG" sz="2400" b="0" i="0" u="none" strike="noStrike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400" b="0" i="0" u="none" strike="noStrike" baseline="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memory</a:t>
            </a:r>
            <a:r>
              <a:rPr lang="en-SG" sz="2400" b="0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along with information about whether it succeeded or failed.</a:t>
            </a:r>
          </a:p>
        </p:txBody>
      </p:sp>
    </p:spTree>
    <p:extLst>
      <p:ext uri="{BB962C8B-B14F-4D97-AF65-F5344CB8AC3E}">
        <p14:creationId xmlns:p14="http://schemas.microsoft.com/office/powerpoint/2010/main" val="22709895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609</TotalTime>
  <Words>756</Words>
  <Application>Microsoft Office PowerPoint</Application>
  <PresentationFormat>Widescreen</PresentationFormat>
  <Paragraphs>46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Cambria</vt:lpstr>
      <vt:lpstr>Century Gothic</vt:lpstr>
      <vt:lpstr>Mongolian Baiti</vt:lpstr>
      <vt:lpstr>Monotype Corsiva</vt:lpstr>
      <vt:lpstr>Times New Roman</vt:lpstr>
      <vt:lpstr>Wingdings</vt:lpstr>
      <vt:lpstr>Wingdings 3</vt:lpstr>
      <vt:lpstr>Ion Boardroom</vt:lpstr>
      <vt:lpstr>PowerPoint Presentation</vt:lpstr>
      <vt:lpstr>Introduction</vt:lpstr>
      <vt:lpstr>PowerPoint Presentation</vt:lpstr>
      <vt:lpstr>Case-Based Reasoning Terminologies</vt:lpstr>
      <vt:lpstr>Case-Based Reasoning Process </vt:lpstr>
      <vt:lpstr>Case-Based Reasoning Process Model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varghese</dc:creator>
  <cp:lastModifiedBy>Litty Tressa George</cp:lastModifiedBy>
  <cp:revision>74</cp:revision>
  <dcterms:created xsi:type="dcterms:W3CDTF">2019-10-26T18:56:53Z</dcterms:created>
  <dcterms:modified xsi:type="dcterms:W3CDTF">2020-03-24T12:30:48Z</dcterms:modified>
</cp:coreProperties>
</file>