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2"/>
  </p:notesMasterIdLst>
  <p:sldIdLst>
    <p:sldId id="256" r:id="rId2"/>
    <p:sldId id="265" r:id="rId3"/>
    <p:sldId id="259" r:id="rId4"/>
    <p:sldId id="263" r:id="rId5"/>
    <p:sldId id="261" r:id="rId6"/>
    <p:sldId id="262" r:id="rId7"/>
    <p:sldId id="296" r:id="rId8"/>
    <p:sldId id="279" r:id="rId9"/>
    <p:sldId id="273" r:id="rId10"/>
    <p:sldId id="274" r:id="rId11"/>
    <p:sldId id="275" r:id="rId12"/>
    <p:sldId id="266" r:id="rId13"/>
    <p:sldId id="264" r:id="rId14"/>
    <p:sldId id="267" r:id="rId15"/>
    <p:sldId id="268" r:id="rId16"/>
    <p:sldId id="269" r:id="rId17"/>
    <p:sldId id="270" r:id="rId18"/>
    <p:sldId id="271" r:id="rId19"/>
    <p:sldId id="281" r:id="rId20"/>
    <p:sldId id="280" r:id="rId21"/>
    <p:sldId id="276" r:id="rId22"/>
    <p:sldId id="283" r:id="rId23"/>
    <p:sldId id="277" r:id="rId24"/>
    <p:sldId id="282" r:id="rId25"/>
    <p:sldId id="278" r:id="rId26"/>
    <p:sldId id="284" r:id="rId27"/>
    <p:sldId id="286" r:id="rId28"/>
    <p:sldId id="295" r:id="rId29"/>
    <p:sldId id="287" r:id="rId30"/>
    <p:sldId id="291" r:id="rId31"/>
    <p:sldId id="288" r:id="rId32"/>
    <p:sldId id="293" r:id="rId33"/>
    <p:sldId id="292" r:id="rId34"/>
    <p:sldId id="294" r:id="rId35"/>
    <p:sldId id="289" r:id="rId36"/>
    <p:sldId id="308" r:id="rId37"/>
    <p:sldId id="309" r:id="rId38"/>
    <p:sldId id="310" r:id="rId39"/>
    <p:sldId id="311" r:id="rId40"/>
    <p:sldId id="272" r:id="rId41"/>
    <p:sldId id="299" r:id="rId42"/>
    <p:sldId id="312" r:id="rId43"/>
    <p:sldId id="313" r:id="rId44"/>
    <p:sldId id="314" r:id="rId45"/>
    <p:sldId id="300" r:id="rId46"/>
    <p:sldId id="301" r:id="rId47"/>
    <p:sldId id="320" r:id="rId48"/>
    <p:sldId id="317" r:id="rId49"/>
    <p:sldId id="318" r:id="rId50"/>
    <p:sldId id="319" r:id="rId51"/>
    <p:sldId id="302" r:id="rId52"/>
    <p:sldId id="303" r:id="rId53"/>
    <p:sldId id="304" r:id="rId54"/>
    <p:sldId id="315" r:id="rId55"/>
    <p:sldId id="316" r:id="rId56"/>
    <p:sldId id="321" r:id="rId57"/>
    <p:sldId id="322" r:id="rId58"/>
    <p:sldId id="323" r:id="rId59"/>
    <p:sldId id="305" r:id="rId60"/>
    <p:sldId id="307" r:id="rId61"/>
    <p:sldId id="306" r:id="rId62"/>
    <p:sldId id="325" r:id="rId63"/>
    <p:sldId id="326" r:id="rId64"/>
    <p:sldId id="327" r:id="rId65"/>
    <p:sldId id="329" r:id="rId66"/>
    <p:sldId id="330" r:id="rId67"/>
    <p:sldId id="331" r:id="rId68"/>
    <p:sldId id="333" r:id="rId69"/>
    <p:sldId id="332" r:id="rId70"/>
    <p:sldId id="334" r:id="rId71"/>
    <p:sldId id="335" r:id="rId72"/>
    <p:sldId id="336" r:id="rId73"/>
    <p:sldId id="337" r:id="rId74"/>
    <p:sldId id="339" r:id="rId75"/>
    <p:sldId id="343" r:id="rId76"/>
    <p:sldId id="344" r:id="rId77"/>
    <p:sldId id="340" r:id="rId78"/>
    <p:sldId id="338" r:id="rId79"/>
    <p:sldId id="341" r:id="rId80"/>
    <p:sldId id="342" r:id="rId8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62"/>
    <a:srgbClr val="003635"/>
    <a:srgbClr val="C4C4C4"/>
    <a:srgbClr val="FF3399"/>
    <a:srgbClr val="9EFF29"/>
    <a:srgbClr val="A4660C"/>
    <a:srgbClr val="952F69"/>
    <a:srgbClr val="FF856D"/>
    <a:srgbClr val="FF2549"/>
    <a:srgbClr val="005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39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2519861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9593" y="2389238"/>
            <a:ext cx="7989723" cy="164444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49597" y="4026320"/>
            <a:ext cx="7975483" cy="68579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6842" y="327573"/>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60987"/>
            <a:ext cx="8246070" cy="327687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7816" y="465530"/>
            <a:ext cx="6461299" cy="725349"/>
          </a:xfrm>
        </p:spPr>
        <p:txBody>
          <a:bodyPr>
            <a:normAutofit/>
          </a:bodyPr>
          <a:lstStyle>
            <a:lvl1pPr algn="l">
              <a:defRPr sz="3600">
                <a:solidFill>
                  <a:srgbClr val="A4006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7816" y="1229055"/>
            <a:ext cx="6461299"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44125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9653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6893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9653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6893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7/7/2021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48965" y="2877160"/>
            <a:ext cx="4679700" cy="1221056"/>
          </a:xfrm>
        </p:spPr>
        <p:txBody>
          <a:bodyPr>
            <a:normAutofit/>
          </a:bodyPr>
          <a:lstStyle/>
          <a:p>
            <a:r>
              <a:rPr lang="en-US" dirty="0" smtClean="0">
                <a:latin typeface="Times New Roman" panose="02020603050405020304" pitchFamily="18" charset="0"/>
                <a:cs typeface="Times New Roman" panose="02020603050405020304" pitchFamily="18" charset="0"/>
              </a:rPr>
              <a:t>Intelligent Systems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7" name="Subtitle 2"/>
          <p:cNvSpPr>
            <a:spLocks noGrp="1"/>
          </p:cNvSpPr>
          <p:nvPr>
            <p:ph type="subTitle" idx="1"/>
          </p:nvPr>
        </p:nvSpPr>
        <p:spPr>
          <a:xfrm>
            <a:off x="6753340" y="4332033"/>
            <a:ext cx="2390660" cy="1068936"/>
          </a:xfrm>
        </p:spPr>
        <p:txBody>
          <a:bodyPr>
            <a:normAutofit/>
          </a:bodyPr>
          <a:lstStyle/>
          <a:p>
            <a:r>
              <a:rPr lang="en-US" sz="1800" dirty="0" smtClean="0">
                <a:latin typeface="Georgia" panose="02040502050405020303" pitchFamily="18" charset="0"/>
                <a:cs typeface="Times New Roman" panose="02020603050405020304" pitchFamily="18" charset="0"/>
              </a:rPr>
              <a:t>Litty Tressa George</a:t>
            </a:r>
          </a:p>
          <a:p>
            <a:r>
              <a:rPr lang="en-US" sz="1800" dirty="0" smtClean="0">
                <a:latin typeface="Georgia" panose="02040502050405020303" pitchFamily="18" charset="0"/>
                <a:cs typeface="Times New Roman" panose="02020603050405020304" pitchFamily="18" charset="0"/>
              </a:rPr>
              <a:t>Lecturer FICT</a:t>
            </a:r>
          </a:p>
        </p:txBody>
      </p:sp>
      <p:sp>
        <p:nvSpPr>
          <p:cNvPr id="8" name="Rectangle 7"/>
          <p:cNvSpPr/>
          <p:nvPr/>
        </p:nvSpPr>
        <p:spPr>
          <a:xfrm>
            <a:off x="253388" y="4728001"/>
            <a:ext cx="1407758" cy="307777"/>
          </a:xfrm>
          <a:prstGeom prst="rect">
            <a:avLst/>
          </a:prstGeom>
        </p:spPr>
        <p:txBody>
          <a:bodyPr wrap="none">
            <a:spAutoFit/>
          </a:bodyPr>
          <a:lstStyle/>
          <a:p>
            <a:pPr lvl="0">
              <a:spcBef>
                <a:spcPct val="20000"/>
              </a:spcBef>
            </a:pPr>
            <a:r>
              <a:rPr lang="en-US" sz="1400" dirty="0">
                <a:solidFill>
                  <a:schemeClr val="bg1"/>
                </a:solidFill>
                <a:latin typeface="Georgia" panose="02040502050405020303" pitchFamily="18" charset="0"/>
                <a:cs typeface="Times New Roman" panose="02020603050405020304" pitchFamily="18" charset="0"/>
              </a:rPr>
              <a:t>Section 4</a:t>
            </a:r>
            <a:r>
              <a:rPr lang="en-US" sz="1400" dirty="0" smtClean="0">
                <a:solidFill>
                  <a:schemeClr val="bg1"/>
                </a:solidFill>
                <a:latin typeface="Georgia" panose="02040502050405020303" pitchFamily="18" charset="0"/>
                <a:cs typeface="Times New Roman" panose="02020603050405020304" pitchFamily="18" charset="0"/>
              </a:rPr>
              <a:t> PPT </a:t>
            </a:r>
            <a:r>
              <a:rPr lang="en-US" sz="1400" dirty="0">
                <a:solidFill>
                  <a:schemeClr val="bg1"/>
                </a:solidFill>
                <a:latin typeface="Georgia" panose="02040502050405020303" pitchFamily="18" charset="0"/>
                <a:cs typeface="Times New Roman" panose="02020603050405020304" pitchFamily="18" charset="0"/>
              </a:rPr>
              <a:t>1</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074" y="344345"/>
            <a:ext cx="6461299" cy="725349"/>
          </a:xfrm>
        </p:spPr>
        <p:txBody>
          <a:bodyPr>
            <a:normAutofit fontScale="90000"/>
          </a:bodyPr>
          <a:lstStyle/>
          <a:p>
            <a:r>
              <a:rPr lang="en-SG" sz="2700" b="1" dirty="0">
                <a:effectLst/>
                <a:latin typeface="Times New Roman" panose="02020603050405020304" pitchFamily="18" charset="0"/>
                <a:cs typeface="Times New Roman" panose="02020603050405020304" pitchFamily="18" charset="0"/>
              </a:rPr>
              <a:t>Properties Of Environment</a:t>
            </a:r>
            <a:r>
              <a:rPr lang="en-SG" b="1" dirty="0">
                <a:effectLst/>
                <a:latin typeface="Times New Roman" panose="02020603050405020304" pitchFamily="18" charset="0"/>
                <a:cs typeface="Times New Roman" panose="02020603050405020304" pitchFamily="18" charset="0"/>
              </a:rPr>
              <a:t/>
            </a:r>
            <a:br>
              <a:rPr lang="en-SG" b="1" dirty="0">
                <a:effectLst/>
                <a:latin typeface="Times New Roman" panose="02020603050405020304" pitchFamily="18" charset="0"/>
                <a:cs typeface="Times New Roman" panose="02020603050405020304" pitchFamily="18" charset="0"/>
              </a:rPr>
            </a:br>
            <a:endParaRPr lang="en-US" dirty="0"/>
          </a:p>
        </p:txBody>
      </p:sp>
      <p:sp>
        <p:nvSpPr>
          <p:cNvPr id="6" name="Rectangle 5"/>
          <p:cNvSpPr/>
          <p:nvPr/>
        </p:nvSpPr>
        <p:spPr>
          <a:xfrm>
            <a:off x="176270" y="629900"/>
            <a:ext cx="6615629" cy="4339650"/>
          </a:xfrm>
          <a:prstGeom prst="rect">
            <a:avLst/>
          </a:prstGeom>
        </p:spPr>
        <p:txBody>
          <a:bodyPr wrap="square">
            <a:spAutoFit/>
          </a:bodyPr>
          <a:lstStyle/>
          <a:p>
            <a:endParaRPr lang="en-SG" sz="2400" b="1" dirty="0">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The environment </a:t>
            </a:r>
            <a:r>
              <a:rPr lang="en-SG" dirty="0" smtClean="0">
                <a:solidFill>
                  <a:srgbClr val="000000"/>
                </a:solidFill>
                <a:latin typeface="Times New Roman" panose="02020603050405020304" pitchFamily="18" charset="0"/>
                <a:cs typeface="Times New Roman" panose="02020603050405020304" pitchFamily="18" charset="0"/>
              </a:rPr>
              <a:t>have multiple </a:t>
            </a:r>
            <a:r>
              <a:rPr lang="en-SG" dirty="0">
                <a:solidFill>
                  <a:srgbClr val="000000"/>
                </a:solidFill>
                <a:latin typeface="Times New Roman" panose="02020603050405020304" pitchFamily="18" charset="0"/>
                <a:cs typeface="Times New Roman" panose="02020603050405020304" pitchFamily="18" charset="0"/>
              </a:rPr>
              <a:t>properties </a:t>
            </a:r>
            <a:r>
              <a:rPr lang="en-SG" dirty="0" smtClean="0">
                <a:solidFill>
                  <a:srgbClr val="00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SG"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Discrete / Continuous</a:t>
            </a:r>
            <a:r>
              <a:rPr lang="en-SG" dirty="0">
                <a:solidFill>
                  <a:srgbClr val="000000"/>
                </a:solidFill>
                <a:latin typeface="Times New Roman" panose="02020603050405020304" pitchFamily="18" charset="0"/>
                <a:cs typeface="Times New Roman" panose="02020603050405020304" pitchFamily="18" charset="0"/>
              </a:rPr>
              <a:t> − If there are a fixed number of distinct, clearly defined, </a:t>
            </a:r>
            <a:r>
              <a:rPr lang="en-SG" dirty="0">
                <a:solidFill>
                  <a:srgbClr val="A40062"/>
                </a:solidFill>
                <a:latin typeface="Times New Roman" panose="02020603050405020304" pitchFamily="18" charset="0"/>
                <a:cs typeface="Times New Roman" panose="02020603050405020304" pitchFamily="18" charset="0"/>
              </a:rPr>
              <a:t>states</a:t>
            </a:r>
            <a:r>
              <a:rPr lang="en-SG" dirty="0">
                <a:solidFill>
                  <a:srgbClr val="000000"/>
                </a:solidFill>
                <a:latin typeface="Times New Roman" panose="02020603050405020304" pitchFamily="18" charset="0"/>
                <a:cs typeface="Times New Roman" panose="02020603050405020304" pitchFamily="18" charset="0"/>
              </a:rPr>
              <a:t> of the environment, the environment is discrete (For example, chess); otherwise it is continuous (For example, driving).</a:t>
            </a: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Observable / Partially Observable</a:t>
            </a:r>
            <a:r>
              <a:rPr lang="en-SG" dirty="0">
                <a:solidFill>
                  <a:srgbClr val="000000"/>
                </a:solidFill>
                <a:latin typeface="Times New Roman" panose="02020603050405020304" pitchFamily="18" charset="0"/>
                <a:cs typeface="Times New Roman" panose="02020603050405020304" pitchFamily="18" charset="0"/>
              </a:rPr>
              <a:t> − If it is possible to determine the </a:t>
            </a:r>
            <a:r>
              <a:rPr lang="en-SG" dirty="0">
                <a:solidFill>
                  <a:srgbClr val="A40062"/>
                </a:solidFill>
                <a:latin typeface="Times New Roman" panose="02020603050405020304" pitchFamily="18" charset="0"/>
                <a:cs typeface="Times New Roman" panose="02020603050405020304" pitchFamily="18" charset="0"/>
              </a:rPr>
              <a:t>complete</a:t>
            </a:r>
            <a:r>
              <a:rPr lang="en-SG" dirty="0">
                <a:solidFill>
                  <a:srgbClr val="000000"/>
                </a:solidFill>
                <a:latin typeface="Times New Roman" panose="02020603050405020304" pitchFamily="18" charset="0"/>
                <a:cs typeface="Times New Roman" panose="02020603050405020304" pitchFamily="18" charset="0"/>
              </a:rPr>
              <a:t> state of the environment at each time point from the percepts it is observable; otherwise it is only partially observable.</a:t>
            </a: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Static / Dynamic</a:t>
            </a:r>
            <a:r>
              <a:rPr lang="en-SG" dirty="0">
                <a:solidFill>
                  <a:srgbClr val="000000"/>
                </a:solidFill>
                <a:latin typeface="Times New Roman" panose="02020603050405020304" pitchFamily="18" charset="0"/>
                <a:cs typeface="Times New Roman" panose="02020603050405020304" pitchFamily="18" charset="0"/>
              </a:rPr>
              <a:t> − If the environment does not </a:t>
            </a:r>
            <a:r>
              <a:rPr lang="en-SG" dirty="0">
                <a:solidFill>
                  <a:srgbClr val="A40062"/>
                </a:solidFill>
                <a:latin typeface="Times New Roman" panose="02020603050405020304" pitchFamily="18" charset="0"/>
                <a:cs typeface="Times New Roman" panose="02020603050405020304" pitchFamily="18" charset="0"/>
              </a:rPr>
              <a:t>change</a:t>
            </a:r>
            <a:r>
              <a:rPr lang="en-SG" dirty="0">
                <a:solidFill>
                  <a:srgbClr val="000000"/>
                </a:solidFill>
                <a:latin typeface="Times New Roman" panose="02020603050405020304" pitchFamily="18" charset="0"/>
                <a:cs typeface="Times New Roman" panose="02020603050405020304" pitchFamily="18" charset="0"/>
              </a:rPr>
              <a:t> while an agent is acting, then it is static; otherwise it is dynamic.</a:t>
            </a: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Single agent / Multiple agents</a:t>
            </a:r>
            <a:r>
              <a:rPr lang="en-SG" dirty="0">
                <a:solidFill>
                  <a:srgbClr val="000000"/>
                </a:solidFill>
                <a:latin typeface="Times New Roman" panose="02020603050405020304" pitchFamily="18" charset="0"/>
                <a:cs typeface="Times New Roman" panose="02020603050405020304" pitchFamily="18" charset="0"/>
              </a:rPr>
              <a:t> − The environment may contain other </a:t>
            </a:r>
            <a:r>
              <a:rPr lang="en-SG" dirty="0">
                <a:solidFill>
                  <a:srgbClr val="A40062"/>
                </a:solidFill>
                <a:latin typeface="Times New Roman" panose="02020603050405020304" pitchFamily="18" charset="0"/>
                <a:cs typeface="Times New Roman" panose="02020603050405020304" pitchFamily="18" charset="0"/>
              </a:rPr>
              <a:t>agents</a:t>
            </a:r>
            <a:r>
              <a:rPr lang="en-SG" dirty="0">
                <a:solidFill>
                  <a:srgbClr val="000000"/>
                </a:solidFill>
                <a:latin typeface="Times New Roman" panose="02020603050405020304" pitchFamily="18" charset="0"/>
                <a:cs typeface="Times New Roman" panose="02020603050405020304" pitchFamily="18" charset="0"/>
              </a:rPr>
              <a:t> which may be of the same or different kind as that of the agent.</a:t>
            </a:r>
          </a:p>
        </p:txBody>
      </p:sp>
    </p:spTree>
    <p:extLst>
      <p:ext uri="{BB962C8B-B14F-4D97-AF65-F5344CB8AC3E}">
        <p14:creationId xmlns:p14="http://schemas.microsoft.com/office/powerpoint/2010/main" val="469069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50" y="112990"/>
            <a:ext cx="6461299" cy="725349"/>
          </a:xfrm>
        </p:spPr>
        <p:txBody>
          <a:bodyPr>
            <a:normAutofit/>
          </a:bodyPr>
          <a:lstStyle/>
          <a:p>
            <a:r>
              <a:rPr lang="en-SG" sz="2400" b="1" dirty="0">
                <a:effectLst/>
                <a:latin typeface="Times New Roman" panose="02020603050405020304" pitchFamily="18" charset="0"/>
                <a:cs typeface="Times New Roman" panose="02020603050405020304" pitchFamily="18" charset="0"/>
              </a:rPr>
              <a:t>Properties Of </a:t>
            </a:r>
            <a:r>
              <a:rPr lang="en-SG" sz="2400" b="1" dirty="0" smtClean="0">
                <a:effectLst/>
                <a:latin typeface="Times New Roman" panose="02020603050405020304" pitchFamily="18" charset="0"/>
                <a:cs typeface="Times New Roman" panose="02020603050405020304" pitchFamily="18" charset="0"/>
              </a:rPr>
              <a:t>Environment……</a:t>
            </a:r>
            <a:endParaRPr lang="en-US" sz="2400" dirty="0"/>
          </a:p>
        </p:txBody>
      </p:sp>
      <p:sp>
        <p:nvSpPr>
          <p:cNvPr id="3" name="Rectangle 2"/>
          <p:cNvSpPr/>
          <p:nvPr/>
        </p:nvSpPr>
        <p:spPr>
          <a:xfrm>
            <a:off x="0" y="958010"/>
            <a:ext cx="6808424" cy="3970318"/>
          </a:xfrm>
          <a:prstGeom prst="rect">
            <a:avLst/>
          </a:prstGeom>
        </p:spPr>
        <p:txBody>
          <a:bodyPr wrap="square">
            <a:spAutoFit/>
          </a:bodyPr>
          <a:lstStyle/>
          <a:p>
            <a:pPr algn="just">
              <a:buFont typeface="Arial" panose="020B0604020202020204" pitchFamily="34" charset="0"/>
              <a:buChar char="•"/>
            </a:pPr>
            <a:endParaRPr lang="en-SG"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Accessible / Inaccessible</a:t>
            </a:r>
            <a:r>
              <a:rPr lang="en-SG" dirty="0">
                <a:solidFill>
                  <a:srgbClr val="000000"/>
                </a:solidFill>
                <a:latin typeface="Times New Roman" panose="02020603050405020304" pitchFamily="18" charset="0"/>
                <a:cs typeface="Times New Roman" panose="02020603050405020304" pitchFamily="18" charset="0"/>
              </a:rPr>
              <a:t> − If the agent obtains </a:t>
            </a:r>
            <a:r>
              <a:rPr lang="en-SG" dirty="0">
                <a:solidFill>
                  <a:srgbClr val="A40062"/>
                </a:solidFill>
                <a:latin typeface="Times New Roman" panose="02020603050405020304" pitchFamily="18" charset="0"/>
                <a:cs typeface="Times New Roman" panose="02020603050405020304" pitchFamily="18" charset="0"/>
              </a:rPr>
              <a:t>the complete and accurate information about the state of the environment</a:t>
            </a:r>
            <a:r>
              <a:rPr lang="en-SG" dirty="0">
                <a:solidFill>
                  <a:srgbClr val="000000"/>
                </a:solidFill>
                <a:latin typeface="Times New Roman" panose="02020603050405020304" pitchFamily="18" charset="0"/>
                <a:cs typeface="Times New Roman" panose="02020603050405020304" pitchFamily="18" charset="0"/>
              </a:rPr>
              <a:t>, then the environment is accessible to that agent.</a:t>
            </a: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Deterministic / Non-deterministic</a:t>
            </a:r>
            <a:r>
              <a:rPr lang="en-SG" dirty="0">
                <a:solidFill>
                  <a:srgbClr val="000000"/>
                </a:solidFill>
                <a:latin typeface="Times New Roman" panose="02020603050405020304" pitchFamily="18" charset="0"/>
                <a:cs typeface="Times New Roman" panose="02020603050405020304" pitchFamily="18" charset="0"/>
              </a:rPr>
              <a:t> − If the </a:t>
            </a:r>
            <a:r>
              <a:rPr lang="en-SG" dirty="0">
                <a:solidFill>
                  <a:srgbClr val="A40062"/>
                </a:solidFill>
                <a:latin typeface="Times New Roman" panose="02020603050405020304" pitchFamily="18" charset="0"/>
                <a:cs typeface="Times New Roman" panose="02020603050405020304" pitchFamily="18" charset="0"/>
              </a:rPr>
              <a:t>next state </a:t>
            </a:r>
            <a:r>
              <a:rPr lang="en-SG" dirty="0">
                <a:solidFill>
                  <a:srgbClr val="000000"/>
                </a:solidFill>
                <a:latin typeface="Times New Roman" panose="02020603050405020304" pitchFamily="18" charset="0"/>
                <a:cs typeface="Times New Roman" panose="02020603050405020304" pitchFamily="18" charset="0"/>
              </a:rPr>
              <a:t>of the environment is completely </a:t>
            </a:r>
            <a:r>
              <a:rPr lang="en-SG" dirty="0">
                <a:solidFill>
                  <a:srgbClr val="A40062"/>
                </a:solidFill>
                <a:latin typeface="Times New Roman" panose="02020603050405020304" pitchFamily="18" charset="0"/>
                <a:cs typeface="Times New Roman" panose="02020603050405020304" pitchFamily="18" charset="0"/>
              </a:rPr>
              <a:t>determined by the current state </a:t>
            </a:r>
            <a:r>
              <a:rPr lang="en-SG" dirty="0">
                <a:solidFill>
                  <a:srgbClr val="000000"/>
                </a:solidFill>
                <a:latin typeface="Times New Roman" panose="02020603050405020304" pitchFamily="18" charset="0"/>
                <a:cs typeface="Times New Roman" panose="02020603050405020304" pitchFamily="18" charset="0"/>
              </a:rPr>
              <a:t>and the actions of the agent, then the environment is deterministic; otherwise it is non-deterministic.</a:t>
            </a:r>
          </a:p>
          <a:p>
            <a:pPr marL="285750" indent="-285750" algn="just">
              <a:buFont typeface="Wingdings" panose="05000000000000000000" pitchFamily="2" charset="2"/>
              <a:buChar char="v"/>
            </a:pPr>
            <a:r>
              <a:rPr lang="en-SG" b="1" dirty="0">
                <a:solidFill>
                  <a:srgbClr val="000000"/>
                </a:solidFill>
                <a:latin typeface="Times New Roman" panose="02020603050405020304" pitchFamily="18" charset="0"/>
                <a:cs typeface="Times New Roman" panose="02020603050405020304" pitchFamily="18" charset="0"/>
              </a:rPr>
              <a:t>Episodic / Non-episodic</a:t>
            </a:r>
            <a:r>
              <a:rPr lang="en-SG" dirty="0">
                <a:solidFill>
                  <a:srgbClr val="000000"/>
                </a:solidFill>
                <a:latin typeface="Times New Roman" panose="02020603050405020304" pitchFamily="18" charset="0"/>
                <a:cs typeface="Times New Roman" panose="02020603050405020304" pitchFamily="18" charset="0"/>
              </a:rPr>
              <a:t> − In an episodic environment, </a:t>
            </a:r>
            <a:r>
              <a:rPr lang="en-SG" dirty="0">
                <a:solidFill>
                  <a:srgbClr val="A40062"/>
                </a:solidFill>
                <a:latin typeface="Times New Roman" panose="02020603050405020304" pitchFamily="18" charset="0"/>
                <a:cs typeface="Times New Roman" panose="02020603050405020304" pitchFamily="18" charset="0"/>
              </a:rPr>
              <a:t>each episode </a:t>
            </a:r>
            <a:r>
              <a:rPr lang="en-SG" dirty="0">
                <a:solidFill>
                  <a:srgbClr val="000000"/>
                </a:solidFill>
                <a:latin typeface="Times New Roman" panose="02020603050405020304" pitchFamily="18" charset="0"/>
                <a:cs typeface="Times New Roman" panose="02020603050405020304" pitchFamily="18" charset="0"/>
              </a:rPr>
              <a:t>consists of the agent </a:t>
            </a:r>
            <a:r>
              <a:rPr lang="en-SG" dirty="0">
                <a:solidFill>
                  <a:srgbClr val="A40062"/>
                </a:solidFill>
                <a:latin typeface="Times New Roman" panose="02020603050405020304" pitchFamily="18" charset="0"/>
                <a:cs typeface="Times New Roman" panose="02020603050405020304" pitchFamily="18" charset="0"/>
              </a:rPr>
              <a:t>perceiving and then acting</a:t>
            </a:r>
            <a:r>
              <a:rPr lang="en-SG" dirty="0">
                <a:solidFill>
                  <a:srgbClr val="000000"/>
                </a:solidFill>
                <a:latin typeface="Times New Roman" panose="02020603050405020304" pitchFamily="18" charset="0"/>
                <a:cs typeface="Times New Roman" panose="02020603050405020304" pitchFamily="18" charset="0"/>
              </a:rPr>
              <a:t>. The quality of its action depends just on the episode itself. Subsequent episodes do not depend on the actions in the previous episodes. Episodic environments are much simpler because the agent does not need to think ahead.</a:t>
            </a:r>
          </a:p>
        </p:txBody>
      </p:sp>
    </p:spTree>
    <p:extLst>
      <p:ext uri="{BB962C8B-B14F-4D97-AF65-F5344CB8AC3E}">
        <p14:creationId xmlns:p14="http://schemas.microsoft.com/office/powerpoint/2010/main" val="2954160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060" y="789638"/>
            <a:ext cx="4142789"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Properties of Agents</a:t>
            </a:r>
          </a:p>
        </p:txBody>
      </p:sp>
      <p:sp>
        <p:nvSpPr>
          <p:cNvPr id="3" name="Rectangle 2"/>
          <p:cNvSpPr/>
          <p:nvPr/>
        </p:nvSpPr>
        <p:spPr>
          <a:xfrm>
            <a:off x="2291955" y="1652096"/>
            <a:ext cx="4572000" cy="1815882"/>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1 Intelligence </a:t>
            </a:r>
          </a:p>
          <a:p>
            <a:r>
              <a:rPr lang="en-US" sz="2800" dirty="0">
                <a:latin typeface="Times New Roman" panose="02020603050405020304" pitchFamily="18" charset="0"/>
                <a:cs typeface="Times New Roman" panose="02020603050405020304" pitchFamily="18" charset="0"/>
              </a:rPr>
              <a:t>2 Autonomy </a:t>
            </a:r>
          </a:p>
          <a:p>
            <a:r>
              <a:rPr lang="en-US" sz="2800" dirty="0">
                <a:latin typeface="Times New Roman" panose="02020603050405020304" pitchFamily="18" charset="0"/>
                <a:cs typeface="Times New Roman" panose="02020603050405020304" pitchFamily="18" charset="0"/>
              </a:rPr>
              <a:t>3 Ability to Learn </a:t>
            </a:r>
          </a:p>
          <a:p>
            <a:r>
              <a:rPr lang="en-US" sz="2800" dirty="0">
                <a:latin typeface="Times New Roman" panose="02020603050405020304" pitchFamily="18" charset="0"/>
                <a:cs typeface="Times New Roman" panose="02020603050405020304" pitchFamily="18" charset="0"/>
              </a:rPr>
              <a:t>4 Cooperation</a:t>
            </a:r>
          </a:p>
        </p:txBody>
      </p:sp>
    </p:spTree>
    <p:extLst>
      <p:ext uri="{BB962C8B-B14F-4D97-AF65-F5344CB8AC3E}">
        <p14:creationId xmlns:p14="http://schemas.microsoft.com/office/powerpoint/2010/main" val="3843477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202" y="1085836"/>
            <a:ext cx="6461299" cy="3511061"/>
          </a:xfrm>
        </p:spPr>
        <p:txBody>
          <a:bodyPr>
            <a:normAutofit/>
          </a:bodyPr>
          <a:lstStyle/>
          <a:p>
            <a:pPr algn="just"/>
            <a:r>
              <a:rPr lang="en-US" sz="1800" dirty="0">
                <a:latin typeface="Times New Roman" panose="02020603050405020304" pitchFamily="18" charset="0"/>
                <a:cs typeface="Times New Roman" panose="02020603050405020304" pitchFamily="18" charset="0"/>
              </a:rPr>
              <a:t>Intelligent agents have </a:t>
            </a:r>
            <a:r>
              <a:rPr lang="en-US" sz="1800" dirty="0">
                <a:solidFill>
                  <a:srgbClr val="A40062"/>
                </a:solidFill>
                <a:latin typeface="Times New Roman" panose="02020603050405020304" pitchFamily="18" charset="0"/>
                <a:cs typeface="Times New Roman" panose="02020603050405020304" pitchFamily="18" charset="0"/>
              </a:rPr>
              <a:t>additional domain knowledge </a:t>
            </a:r>
            <a:r>
              <a:rPr lang="en-US" sz="1800" dirty="0">
                <a:latin typeface="Times New Roman" panose="02020603050405020304" pitchFamily="18" charset="0"/>
                <a:cs typeface="Times New Roman" panose="02020603050405020304" pitchFamily="18" charset="0"/>
              </a:rPr>
              <a:t>that enables them </a:t>
            </a:r>
            <a:r>
              <a:rPr lang="en-US" sz="1800" dirty="0" smtClean="0">
                <a:latin typeface="Times New Roman" panose="02020603050405020304" pitchFamily="18" charset="0"/>
                <a:cs typeface="Times New Roman" panose="02020603050405020304" pitchFamily="18" charset="0"/>
              </a:rPr>
              <a:t>to carry </a:t>
            </a:r>
            <a:r>
              <a:rPr lang="en-US" sz="1800" dirty="0">
                <a:latin typeface="Times New Roman" panose="02020603050405020304" pitchFamily="18" charset="0"/>
                <a:cs typeface="Times New Roman" panose="02020603050405020304" pitchFamily="18" charset="0"/>
              </a:rPr>
              <a:t>out their tasks even when the </a:t>
            </a:r>
            <a:r>
              <a:rPr lang="en-US" sz="1800" dirty="0">
                <a:solidFill>
                  <a:srgbClr val="A40062"/>
                </a:solidFill>
                <a:latin typeface="Times New Roman" panose="02020603050405020304" pitchFamily="18" charset="0"/>
                <a:cs typeface="Times New Roman" panose="02020603050405020304" pitchFamily="18" charset="0"/>
              </a:rPr>
              <a:t>parameters of the task change</a:t>
            </a:r>
            <a:r>
              <a:rPr lang="en-US" sz="1800" dirty="0">
                <a:latin typeface="Times New Roman" panose="02020603050405020304" pitchFamily="18" charset="0"/>
                <a:cs typeface="Times New Roman" panose="02020603050405020304" pitchFamily="18" charset="0"/>
              </a:rPr>
              <a:t> or </a:t>
            </a:r>
            <a:r>
              <a:rPr lang="en-US" sz="1800" dirty="0" smtClean="0">
                <a:latin typeface="Times New Roman" panose="02020603050405020304" pitchFamily="18" charset="0"/>
                <a:cs typeface="Times New Roman" panose="02020603050405020304" pitchFamily="18" charset="0"/>
              </a:rPr>
              <a:t>when </a:t>
            </a:r>
            <a:r>
              <a:rPr lang="en-US" sz="1800" dirty="0" smtClean="0">
                <a:solidFill>
                  <a:srgbClr val="A40062"/>
                </a:solidFill>
                <a:latin typeface="Times New Roman" panose="02020603050405020304" pitchFamily="18" charset="0"/>
                <a:cs typeface="Times New Roman" panose="02020603050405020304" pitchFamily="18" charset="0"/>
              </a:rPr>
              <a:t>unexpected </a:t>
            </a:r>
            <a:r>
              <a:rPr lang="en-US" sz="1800" dirty="0">
                <a:solidFill>
                  <a:srgbClr val="A40062"/>
                </a:solidFill>
                <a:latin typeface="Times New Roman" panose="02020603050405020304" pitchFamily="18" charset="0"/>
                <a:cs typeface="Times New Roman" panose="02020603050405020304" pitchFamily="18" charset="0"/>
              </a:rPr>
              <a:t>situations arise</a:t>
            </a:r>
            <a:r>
              <a:rPr lang="en-US" sz="1800" dirty="0" smtClean="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i="1" dirty="0">
                <a:latin typeface="Times New Roman" panose="02020603050405020304" pitchFamily="18" charset="0"/>
                <a:cs typeface="Times New Roman" panose="02020603050405020304" pitchFamily="18" charset="0"/>
              </a:rPr>
              <a:t>For example</a:t>
            </a:r>
            <a:r>
              <a:rPr lang="en-US" sz="1800" dirty="0">
                <a:latin typeface="Times New Roman" panose="02020603050405020304" pitchFamily="18" charset="0"/>
                <a:cs typeface="Times New Roman" panose="02020603050405020304" pitchFamily="18" charset="0"/>
              </a:rPr>
              <a:t>, an intelligent agent might be designed to buy books for a user on the Internet at the lowest possible </a:t>
            </a:r>
            <a:r>
              <a:rPr lang="en-US" sz="1800" dirty="0" smtClean="0">
                <a:latin typeface="Times New Roman" panose="02020603050405020304" pitchFamily="18" charset="0"/>
                <a:cs typeface="Times New Roman" panose="02020603050405020304" pitchFamily="18" charset="0"/>
              </a:rPr>
              <a:t>price.</a:t>
            </a: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agent would need to be able to interact with a set of online </a:t>
            </a:r>
            <a:r>
              <a:rPr lang="en-US" sz="1800" dirty="0" smtClean="0">
                <a:latin typeface="Times New Roman" panose="02020603050405020304" pitchFamily="18" charset="0"/>
                <a:cs typeface="Times New Roman" panose="02020603050405020304" pitchFamily="18" charset="0"/>
              </a:rPr>
              <a:t>bookstores but </a:t>
            </a:r>
            <a:r>
              <a:rPr lang="en-US" sz="1800" dirty="0">
                <a:latin typeface="Times New Roman" panose="02020603050405020304" pitchFamily="18" charset="0"/>
                <a:cs typeface="Times New Roman" panose="02020603050405020304" pitchFamily="18" charset="0"/>
              </a:rPr>
              <a:t>would also need to be able to learn how to deal with new </a:t>
            </a:r>
            <a:r>
              <a:rPr lang="en-US" sz="1800" dirty="0" smtClean="0">
                <a:latin typeface="Times New Roman" panose="02020603050405020304" pitchFamily="18" charset="0"/>
                <a:cs typeface="Times New Roman" panose="02020603050405020304" pitchFamily="18" charset="0"/>
              </a:rPr>
              <a:t>bookstores or </a:t>
            </a:r>
            <a:r>
              <a:rPr lang="en-US" sz="1800" dirty="0">
                <a:latin typeface="Times New Roman" panose="02020603050405020304" pitchFamily="18" charset="0"/>
                <a:cs typeface="Times New Roman" panose="02020603050405020304" pitchFamily="18" charset="0"/>
              </a:rPr>
              <a:t>with individuals who were offering secondhand books.</a:t>
            </a:r>
          </a:p>
          <a:p>
            <a:pPr marL="0" indent="0">
              <a:buNone/>
            </a:pPr>
            <a:endParaRPr lang="en-US" dirty="0"/>
          </a:p>
        </p:txBody>
      </p:sp>
      <p:sp>
        <p:nvSpPr>
          <p:cNvPr id="4" name="Title 3"/>
          <p:cNvSpPr>
            <a:spLocks noGrp="1"/>
          </p:cNvSpPr>
          <p:nvPr>
            <p:ph type="title"/>
          </p:nvPr>
        </p:nvSpPr>
        <p:spPr>
          <a:xfrm>
            <a:off x="224428" y="299917"/>
            <a:ext cx="201208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1 Intelligence </a:t>
            </a:r>
          </a:p>
        </p:txBody>
      </p:sp>
    </p:spTree>
    <p:extLst>
      <p:ext uri="{BB962C8B-B14F-4D97-AF65-F5344CB8AC3E}">
        <p14:creationId xmlns:p14="http://schemas.microsoft.com/office/powerpoint/2010/main" val="4049405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93" y="399429"/>
            <a:ext cx="6461299" cy="725349"/>
          </a:xfrm>
        </p:spPr>
        <p:txBody>
          <a:bodyPr>
            <a:normAutofit fontScale="90000"/>
          </a:bodyPr>
          <a:lstStyle/>
          <a:p>
            <a:r>
              <a:rPr lang="en-US" sz="2700" b="1" dirty="0"/>
              <a:t>2.    </a:t>
            </a:r>
            <a:r>
              <a:rPr lang="en-US" sz="2700" b="1" dirty="0" smtClean="0"/>
              <a:t>Autonomy</a:t>
            </a:r>
            <a:r>
              <a:rPr lang="en-US" b="1" dirty="0" smtClean="0"/>
              <a:t/>
            </a:r>
            <a:br>
              <a:rPr lang="en-US" b="1" dirty="0" smtClean="0"/>
            </a:br>
            <a:endParaRPr lang="en-US" dirty="0"/>
          </a:p>
        </p:txBody>
      </p:sp>
      <p:sp>
        <p:nvSpPr>
          <p:cNvPr id="3" name="Content Placeholder 2"/>
          <p:cNvSpPr>
            <a:spLocks noGrp="1"/>
          </p:cNvSpPr>
          <p:nvPr>
            <p:ph idx="1"/>
          </p:nvPr>
        </p:nvSpPr>
        <p:spPr>
          <a:xfrm>
            <a:off x="136293" y="1493459"/>
            <a:ext cx="6461299" cy="3511061"/>
          </a:xfrm>
        </p:spPr>
        <p:txBody>
          <a:bodyPr>
            <a:normAutofit/>
          </a:bodyPr>
          <a:lstStyle/>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In addition to intelligence, an important feature </a:t>
            </a:r>
            <a:r>
              <a:rPr lang="en-US" sz="1700" dirty="0" smtClean="0">
                <a:latin typeface="Times New Roman" panose="02020603050405020304" pitchFamily="18" charset="0"/>
                <a:cs typeface="Times New Roman" panose="02020603050405020304" pitchFamily="18" charset="0"/>
              </a:rPr>
              <a:t>exhibited by intelligent </a:t>
            </a:r>
            <a:r>
              <a:rPr lang="en-US" sz="1700" dirty="0">
                <a:latin typeface="Times New Roman" panose="02020603050405020304" pitchFamily="18" charset="0"/>
                <a:cs typeface="Times New Roman" panose="02020603050405020304" pitchFamily="18" charset="0"/>
              </a:rPr>
              <a:t>agents is </a:t>
            </a:r>
            <a:r>
              <a:rPr lang="en-US" sz="1700" b="1" dirty="0">
                <a:latin typeface="Times New Roman" panose="02020603050405020304" pitchFamily="18" charset="0"/>
                <a:cs typeface="Times New Roman" panose="02020603050405020304" pitchFamily="18" charset="0"/>
              </a:rPr>
              <a:t>AUTONOMY.</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It is the </a:t>
            </a:r>
            <a:r>
              <a:rPr lang="en-US" sz="1700" dirty="0">
                <a:solidFill>
                  <a:srgbClr val="A40062"/>
                </a:solidFill>
                <a:latin typeface="Times New Roman" panose="02020603050405020304" pitchFamily="18" charset="0"/>
                <a:cs typeface="Times New Roman" panose="02020603050405020304" pitchFamily="18" charset="0"/>
              </a:rPr>
              <a:t>ability to act and make decisions independently</a:t>
            </a:r>
            <a:r>
              <a:rPr lang="en-US" sz="1700" dirty="0">
                <a:latin typeface="Times New Roman" panose="02020603050405020304" pitchFamily="18" charset="0"/>
                <a:cs typeface="Times New Roman" panose="02020603050405020304" pitchFamily="18" charset="0"/>
              </a:rPr>
              <a:t> of the programmer or user of the agent. </a:t>
            </a:r>
          </a:p>
          <a:p>
            <a:pPr marL="285750" indent="-285750">
              <a:buFont typeface="Wingdings" panose="05000000000000000000" pitchFamily="2" charset="2"/>
              <a:buChar char="v"/>
            </a:pPr>
            <a:r>
              <a:rPr lang="en-US" sz="1700" i="1" dirty="0">
                <a:latin typeface="Times New Roman" panose="02020603050405020304" pitchFamily="18" charset="0"/>
                <a:cs typeface="Times New Roman" panose="02020603050405020304" pitchFamily="18" charset="0"/>
              </a:rPr>
              <a:t>For example</a:t>
            </a:r>
            <a:r>
              <a:rPr lang="en-US" sz="1700" dirty="0">
                <a:latin typeface="Times New Roman" panose="02020603050405020304" pitchFamily="18" charset="0"/>
                <a:cs typeface="Times New Roman" panose="02020603050405020304" pitchFamily="18" charset="0"/>
              </a:rPr>
              <a:t>, an intelligent buying agent that is designed to buy goods on behalf of a user needs to be able to make decisions about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purchase without checking back with the user. </a:t>
            </a:r>
          </a:p>
        </p:txBody>
      </p:sp>
    </p:spTree>
    <p:extLst>
      <p:ext uri="{BB962C8B-B14F-4D97-AF65-F5344CB8AC3E}">
        <p14:creationId xmlns:p14="http://schemas.microsoft.com/office/powerpoint/2010/main" val="353417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26" y="112990"/>
            <a:ext cx="6461299" cy="725349"/>
          </a:xfrm>
        </p:spPr>
        <p:txBody>
          <a:bodyPr>
            <a:normAutofit/>
          </a:bodyPr>
          <a:lstStyle/>
          <a:p>
            <a:r>
              <a:rPr lang="en-US" sz="2400" b="1" dirty="0" smtClean="0"/>
              <a:t>3. Ability </a:t>
            </a:r>
            <a:r>
              <a:rPr lang="en-US" sz="2400" b="1" dirty="0"/>
              <a:t>to Learn</a:t>
            </a:r>
            <a:endParaRPr lang="en-US" sz="2400" dirty="0"/>
          </a:p>
        </p:txBody>
      </p:sp>
      <p:sp>
        <p:nvSpPr>
          <p:cNvPr id="3" name="Content Placeholder 2"/>
          <p:cNvSpPr>
            <a:spLocks noGrp="1"/>
          </p:cNvSpPr>
          <p:nvPr>
            <p:ph idx="1"/>
          </p:nvPr>
        </p:nvSpPr>
        <p:spPr>
          <a:xfrm>
            <a:off x="0" y="939434"/>
            <a:ext cx="6813838" cy="3511061"/>
          </a:xfrm>
        </p:spPr>
        <p:txBody>
          <a:bodyPr>
            <a:norm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Many agents have an ability to learn. </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That is , </a:t>
            </a:r>
            <a:r>
              <a:rPr lang="en-US" sz="1800" dirty="0">
                <a:latin typeface="Times New Roman" panose="02020603050405020304" pitchFamily="18" charset="0"/>
                <a:cs typeface="Times New Roman" panose="02020603050405020304" pitchFamily="18" charset="0"/>
              </a:rPr>
              <a:t>when presented </a:t>
            </a:r>
            <a:r>
              <a:rPr lang="en-US" sz="1800" dirty="0" smtClean="0">
                <a:latin typeface="Times New Roman" panose="02020603050405020304" pitchFamily="18" charset="0"/>
                <a:cs typeface="Times New Roman" panose="02020603050405020304" pitchFamily="18" charset="0"/>
              </a:rPr>
              <a:t>with Learning ,allows </a:t>
            </a:r>
            <a:r>
              <a:rPr lang="en-US" sz="1800" dirty="0">
                <a:latin typeface="Times New Roman" panose="02020603050405020304" pitchFamily="18" charset="0"/>
                <a:cs typeface="Times New Roman" panose="02020603050405020304" pitchFamily="18" charset="0"/>
              </a:rPr>
              <a:t>agents to improve their performance at carrying out a </a:t>
            </a:r>
            <a:r>
              <a:rPr lang="en-US" sz="1800" dirty="0" smtClean="0">
                <a:latin typeface="Times New Roman" panose="02020603050405020304" pitchFamily="18" charset="0"/>
                <a:cs typeface="Times New Roman" panose="02020603050405020304" pitchFamily="18" charset="0"/>
              </a:rPr>
              <a:t>particular task </a:t>
            </a:r>
            <a:r>
              <a:rPr lang="en-US" sz="1800" dirty="0">
                <a:latin typeface="Times New Roman" panose="02020603050405020304" pitchFamily="18" charset="0"/>
                <a:cs typeface="Times New Roman" panose="02020603050405020304" pitchFamily="18" charset="0"/>
              </a:rPr>
              <a:t>over time.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If </a:t>
            </a:r>
            <a:r>
              <a:rPr lang="en-US" sz="1800" dirty="0">
                <a:latin typeface="Times New Roman" panose="02020603050405020304" pitchFamily="18" charset="0"/>
                <a:cs typeface="Times New Roman" panose="02020603050405020304" pitchFamily="18" charset="0"/>
              </a:rPr>
              <a:t>a human user tells an agent that it has carried </a:t>
            </a:r>
            <a:r>
              <a:rPr lang="en-US" sz="1800" dirty="0" smtClean="0">
                <a:latin typeface="Times New Roman" panose="02020603050405020304" pitchFamily="18" charset="0"/>
                <a:cs typeface="Times New Roman" panose="02020603050405020304" pitchFamily="18" charset="0"/>
              </a:rPr>
              <a:t>out a </a:t>
            </a:r>
            <a:r>
              <a:rPr lang="en-US" sz="1800" dirty="0">
                <a:latin typeface="Times New Roman" panose="02020603050405020304" pitchFamily="18" charset="0"/>
                <a:cs typeface="Times New Roman" panose="02020603050405020304" pitchFamily="18" charset="0"/>
              </a:rPr>
              <a:t>task poorly, it is useful for that agent to be able to learn from this </a:t>
            </a:r>
            <a:r>
              <a:rPr lang="en-US" sz="1800" dirty="0" smtClean="0">
                <a:latin typeface="Times New Roman" panose="02020603050405020304" pitchFamily="18" charset="0"/>
                <a:cs typeface="Times New Roman" panose="02020603050405020304" pitchFamily="18" charset="0"/>
              </a:rPr>
              <a:t>experience to </a:t>
            </a:r>
            <a:r>
              <a:rPr lang="en-US" sz="1800" dirty="0">
                <a:latin typeface="Times New Roman" panose="02020603050405020304" pitchFamily="18" charset="0"/>
                <a:cs typeface="Times New Roman" panose="02020603050405020304" pitchFamily="18" charset="0"/>
              </a:rPr>
              <a:t>avoid making the same mistakes in the </a:t>
            </a:r>
            <a:r>
              <a:rPr lang="en-US" sz="1800" dirty="0" smtClean="0">
                <a:latin typeface="Times New Roman" panose="02020603050405020304" pitchFamily="18" charset="0"/>
                <a:cs typeface="Times New Roman" panose="02020603050405020304" pitchFamily="18" charset="0"/>
              </a:rPr>
              <a:t>future. new </a:t>
            </a:r>
            <a:r>
              <a:rPr lang="en-US" sz="1800" dirty="0">
                <a:latin typeface="Times New Roman" panose="02020603050405020304" pitchFamily="18" charset="0"/>
                <a:cs typeface="Times New Roman" panose="02020603050405020304" pitchFamily="18" charset="0"/>
              </a:rPr>
              <a:t>information, such an agent is able to store that new information in </a:t>
            </a:r>
            <a:r>
              <a:rPr lang="en-US" sz="1800" dirty="0" smtClean="0">
                <a:latin typeface="Times New Roman" panose="02020603050405020304" pitchFamily="18" charset="0"/>
                <a:cs typeface="Times New Roman" panose="02020603050405020304" pitchFamily="18" charset="0"/>
              </a:rPr>
              <a:t>a useful </a:t>
            </a:r>
            <a:r>
              <a:rPr lang="en-US" sz="1800" dirty="0">
                <a:latin typeface="Times New Roman" panose="02020603050405020304" pitchFamily="18" charset="0"/>
                <a:cs typeface="Times New Roman" panose="02020603050405020304" pitchFamily="18" charset="0"/>
              </a:rPr>
              <a:t>form.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example, </a:t>
            </a:r>
            <a:r>
              <a:rPr lang="en-US" sz="1800" dirty="0">
                <a:solidFill>
                  <a:srgbClr val="A40062"/>
                </a:solidFill>
                <a:latin typeface="Times New Roman" panose="02020603050405020304" pitchFamily="18" charset="0"/>
                <a:cs typeface="Times New Roman" panose="02020603050405020304" pitchFamily="18" charset="0"/>
              </a:rPr>
              <a:t>agents can learn from a user by observing </a:t>
            </a:r>
            <a:r>
              <a:rPr lang="en-US" sz="1800" dirty="0" smtClean="0">
                <a:solidFill>
                  <a:srgbClr val="A40062"/>
                </a:solidFill>
                <a:latin typeface="Times New Roman" panose="02020603050405020304" pitchFamily="18" charset="0"/>
                <a:cs typeface="Times New Roman" panose="02020603050405020304" pitchFamily="18" charset="0"/>
              </a:rPr>
              <a:t>actions or </a:t>
            </a:r>
            <a:r>
              <a:rPr lang="en-US" sz="1800" dirty="0">
                <a:solidFill>
                  <a:srgbClr val="A40062"/>
                </a:solidFill>
                <a:latin typeface="Times New Roman" panose="02020603050405020304" pitchFamily="18" charset="0"/>
                <a:cs typeface="Times New Roman" panose="02020603050405020304" pitchFamily="18" charset="0"/>
              </a:rPr>
              <a:t>by being given </a:t>
            </a:r>
            <a:r>
              <a:rPr lang="en-US" sz="1800" dirty="0" smtClean="0">
                <a:solidFill>
                  <a:srgbClr val="A40062"/>
                </a:solidFill>
                <a:latin typeface="Times New Roman" panose="02020603050405020304" pitchFamily="18" charset="0"/>
                <a:cs typeface="Times New Roman" panose="02020603050405020304" pitchFamily="18" charset="0"/>
              </a:rPr>
              <a:t>instruction</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Agents </a:t>
            </a:r>
            <a:r>
              <a:rPr lang="en-US" sz="1800" dirty="0">
                <a:latin typeface="Times New Roman" panose="02020603050405020304" pitchFamily="18" charset="0"/>
                <a:cs typeface="Times New Roman" panose="02020603050405020304" pitchFamily="18" charset="0"/>
              </a:rPr>
              <a:t>can also learn from other agents </a:t>
            </a:r>
            <a:r>
              <a:rPr lang="en-US" sz="1800" dirty="0" smtClean="0">
                <a:latin typeface="Times New Roman" panose="02020603050405020304" pitchFamily="18" charset="0"/>
                <a:cs typeface="Times New Roman" panose="02020603050405020304" pitchFamily="18" charset="0"/>
              </a:rPr>
              <a:t>as in multiagent systems</a:t>
            </a:r>
          </a:p>
          <a:p>
            <a:endParaRPr lang="en-US" sz="1800" dirty="0"/>
          </a:p>
        </p:txBody>
      </p:sp>
    </p:spTree>
    <p:extLst>
      <p:ext uri="{BB962C8B-B14F-4D97-AF65-F5344CB8AC3E}">
        <p14:creationId xmlns:p14="http://schemas.microsoft.com/office/powerpoint/2010/main" val="2016365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61" y="168074"/>
            <a:ext cx="6461299" cy="725349"/>
          </a:xfrm>
        </p:spPr>
        <p:txBody>
          <a:bodyPr>
            <a:normAutofit/>
          </a:bodyPr>
          <a:lstStyle/>
          <a:p>
            <a:r>
              <a:rPr lang="en-US" sz="2400" b="1" dirty="0" smtClean="0">
                <a:latin typeface="Times New Roman" panose="02020603050405020304" pitchFamily="18" charset="0"/>
                <a:cs typeface="Times New Roman" panose="02020603050405020304" pitchFamily="18" charset="0"/>
              </a:rPr>
              <a:t>4. Cooperation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5614" y="975667"/>
            <a:ext cx="6461299" cy="3511061"/>
          </a:xfrm>
        </p:spPr>
        <p:txBody>
          <a:bodyPr>
            <a:normAutofit/>
          </a:bodyPr>
          <a:lstStyle/>
          <a:p>
            <a:r>
              <a:rPr lang="en-US" sz="1800" dirty="0" smtClean="0">
                <a:latin typeface="Times New Roman" panose="02020603050405020304" pitchFamily="18" charset="0"/>
                <a:cs typeface="Times New Roman" panose="02020603050405020304" pitchFamily="18" charset="0"/>
              </a:rPr>
              <a:t>In multiagent </a:t>
            </a:r>
            <a:r>
              <a:rPr lang="en-US" sz="1800" dirty="0">
                <a:latin typeface="Times New Roman" panose="02020603050405020304" pitchFamily="18" charset="0"/>
                <a:cs typeface="Times New Roman" panose="02020603050405020304" pitchFamily="18" charset="0"/>
              </a:rPr>
              <a:t>systems, agents usually </a:t>
            </a:r>
            <a:r>
              <a:rPr lang="en-US" sz="1800" b="1" dirty="0">
                <a:latin typeface="Times New Roman" panose="02020603050405020304" pitchFamily="18" charset="0"/>
                <a:cs typeface="Times New Roman" panose="02020603050405020304" pitchFamily="18" charset="0"/>
              </a:rPr>
              <a:t>cooperate </a:t>
            </a:r>
            <a:r>
              <a:rPr lang="en-US" sz="1800" dirty="0">
                <a:latin typeface="Times New Roman" panose="02020603050405020304" pitchFamily="18" charset="0"/>
                <a:cs typeface="Times New Roman" panose="02020603050405020304" pitchFamily="18" charset="0"/>
              </a:rPr>
              <a:t>with each other.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This cooperation implies </a:t>
            </a:r>
            <a:r>
              <a:rPr lang="en-US" sz="1800" dirty="0">
                <a:latin typeface="Times New Roman" panose="02020603050405020304" pitchFamily="18" charset="0"/>
                <a:cs typeface="Times New Roman" panose="02020603050405020304" pitchFamily="18" charset="0"/>
              </a:rPr>
              <a:t>some form of </a:t>
            </a:r>
            <a:r>
              <a:rPr lang="en-US" sz="1800" b="1" dirty="0">
                <a:latin typeface="Times New Roman" panose="02020603050405020304" pitchFamily="18" charset="0"/>
                <a:cs typeface="Times New Roman" panose="02020603050405020304" pitchFamily="18" charset="0"/>
              </a:rPr>
              <a:t>social interaction </a:t>
            </a:r>
            <a:r>
              <a:rPr lang="en-US" sz="1800" dirty="0">
                <a:latin typeface="Times New Roman" panose="02020603050405020304" pitchFamily="18" charset="0"/>
                <a:cs typeface="Times New Roman" panose="02020603050405020304" pitchFamily="18" charset="0"/>
              </a:rPr>
              <a:t>between agents</a:t>
            </a:r>
            <a:r>
              <a:rPr lang="en-US" sz="1800" dirty="0" smtClean="0">
                <a:latin typeface="Times New Roman" panose="02020603050405020304" pitchFamily="18" charset="0"/>
                <a:cs typeface="Times New Roman" panose="02020603050405020304" pitchFamily="18" charset="0"/>
              </a:rPr>
              <a:t>.</a:t>
            </a:r>
          </a:p>
          <a:p>
            <a:r>
              <a:rPr lang="en-US" sz="1800" i="1" dirty="0" smtClean="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For </a:t>
            </a:r>
            <a:r>
              <a:rPr lang="en-US" sz="1800" i="1" dirty="0" smtClean="0">
                <a:latin typeface="Times New Roman" panose="02020603050405020304" pitchFamily="18" charset="0"/>
                <a:cs typeface="Times New Roman" panose="02020603050405020304" pitchFamily="18" charset="0"/>
              </a:rPr>
              <a:t>example</a:t>
            </a: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buying agent may negotiate with selling agents to make </a:t>
            </a:r>
            <a:r>
              <a:rPr lang="en-US" sz="1800" dirty="0" smtClean="0">
                <a:latin typeface="Times New Roman" panose="02020603050405020304" pitchFamily="18" charset="0"/>
                <a:cs typeface="Times New Roman" panose="02020603050405020304" pitchFamily="18" charset="0"/>
              </a:rPr>
              <a:t>purchases.</a:t>
            </a:r>
          </a:p>
          <a:p>
            <a:r>
              <a:rPr lang="en-US" sz="1800" dirty="0">
                <a:latin typeface="Times New Roman" panose="02020603050405020304" pitchFamily="18" charset="0"/>
                <a:cs typeface="Times New Roman" panose="02020603050405020304" pitchFamily="18" charset="0"/>
              </a:rPr>
              <a:t>Of course, it is also useful for agents to cooperate with the humans who </a:t>
            </a:r>
            <a:r>
              <a:rPr lang="en-US" sz="1800" dirty="0" smtClean="0">
                <a:latin typeface="Times New Roman" panose="02020603050405020304" pitchFamily="18" charset="0"/>
                <a:cs typeface="Times New Roman" panose="02020603050405020304" pitchFamily="18" charset="0"/>
              </a:rPr>
              <a:t>use them</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93135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2648"/>
            <a:ext cx="6461299" cy="725349"/>
          </a:xfrm>
        </p:spPr>
        <p:txBody>
          <a:bodyPr>
            <a:normAutofit/>
          </a:bodyPr>
          <a:lstStyle/>
          <a:p>
            <a:r>
              <a:rPr lang="en-US" sz="2400" b="1" dirty="0">
                <a:latin typeface="Times New Roman" panose="02020603050405020304" pitchFamily="18" charset="0"/>
                <a:cs typeface="Times New Roman" panose="02020603050405020304" pitchFamily="18" charset="0"/>
              </a:rPr>
              <a:t>Other </a:t>
            </a:r>
            <a:r>
              <a:rPr lang="en-US" sz="2400" b="1" dirty="0" smtClean="0">
                <a:latin typeface="Times New Roman" panose="02020603050405020304" pitchFamily="18" charset="0"/>
                <a:cs typeface="Times New Roman" panose="02020603050405020304" pitchFamily="18" charset="0"/>
              </a:rPr>
              <a:t>Properties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of Agent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09" y="1438376"/>
            <a:ext cx="6661114" cy="3511061"/>
          </a:xfrm>
        </p:spPr>
        <p:txBody>
          <a:bodyPr>
            <a:noAutofit/>
          </a:bodyPr>
          <a:lstStyle/>
          <a:p>
            <a:r>
              <a:rPr lang="en-US" sz="1700" dirty="0">
                <a:latin typeface="Times New Roman" panose="02020603050405020304" pitchFamily="18" charset="0"/>
                <a:cs typeface="Times New Roman" panose="02020603050405020304" pitchFamily="18" charset="0"/>
              </a:rPr>
              <a:t>Agents can have a number of other properties. A </a:t>
            </a:r>
            <a:r>
              <a:rPr lang="en-US" sz="1700" b="1" dirty="0">
                <a:latin typeface="Times New Roman" panose="02020603050405020304" pitchFamily="18" charset="0"/>
                <a:cs typeface="Times New Roman" panose="02020603050405020304" pitchFamily="18" charset="0"/>
              </a:rPr>
              <a:t>versatile </a:t>
            </a:r>
            <a:r>
              <a:rPr lang="en-US" sz="1700" dirty="0">
                <a:latin typeface="Times New Roman" panose="02020603050405020304" pitchFamily="18" charset="0"/>
                <a:cs typeface="Times New Roman" panose="02020603050405020304" pitchFamily="18" charset="0"/>
              </a:rPr>
              <a:t>agent is one </a:t>
            </a:r>
            <a:r>
              <a:rPr lang="en-US" sz="1700" dirty="0" smtClean="0">
                <a:latin typeface="Times New Roman" panose="02020603050405020304" pitchFamily="18" charset="0"/>
                <a:cs typeface="Times New Roman" panose="02020603050405020304" pitchFamily="18" charset="0"/>
              </a:rPr>
              <a:t>that is </a:t>
            </a:r>
            <a:r>
              <a:rPr lang="en-US" sz="1700" dirty="0">
                <a:latin typeface="Times New Roman" panose="02020603050405020304" pitchFamily="18" charset="0"/>
                <a:cs typeface="Times New Roman" panose="02020603050405020304" pitchFamily="18" charset="0"/>
              </a:rPr>
              <a:t>able to carry out many different tasks. Most agents are </a:t>
            </a:r>
            <a:r>
              <a:rPr lang="en-US" sz="1700" b="1" dirty="0">
                <a:latin typeface="Times New Roman" panose="02020603050405020304" pitchFamily="18" charset="0"/>
                <a:cs typeface="Times New Roman" panose="02020603050405020304" pitchFamily="18" charset="0"/>
              </a:rPr>
              <a:t>benevolent</a:t>
            </a: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but some </a:t>
            </a:r>
            <a:r>
              <a:rPr lang="en-US" sz="1700" dirty="0">
                <a:latin typeface="Times New Roman" panose="02020603050405020304" pitchFamily="18" charset="0"/>
                <a:cs typeface="Times New Roman" panose="02020603050405020304" pitchFamily="18" charset="0"/>
              </a:rPr>
              <a:t>can be </a:t>
            </a:r>
            <a:r>
              <a:rPr lang="en-US" sz="1700" b="1" dirty="0">
                <a:latin typeface="Times New Roman" panose="02020603050405020304" pitchFamily="18" charset="0"/>
                <a:cs typeface="Times New Roman" panose="02020603050405020304" pitchFamily="18" charset="0"/>
              </a:rPr>
              <a:t>competitive </a:t>
            </a:r>
            <a:r>
              <a:rPr lang="en-US" sz="1700" dirty="0">
                <a:latin typeface="Times New Roman" panose="02020603050405020304" pitchFamily="18" charset="0"/>
                <a:cs typeface="Times New Roman" panose="02020603050405020304" pitchFamily="18" charset="0"/>
              </a:rPr>
              <a:t>or </a:t>
            </a:r>
            <a:r>
              <a:rPr lang="en-US" sz="1700" b="1" dirty="0">
                <a:latin typeface="Times New Roman" panose="02020603050405020304" pitchFamily="18" charset="0"/>
                <a:cs typeface="Times New Roman" panose="02020603050405020304" pitchFamily="18" charset="0"/>
              </a:rPr>
              <a:t>nonhelpful</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Similarly</a:t>
            </a:r>
            <a:r>
              <a:rPr lang="en-US" sz="1700" dirty="0">
                <a:latin typeface="Times New Roman" panose="02020603050405020304" pitchFamily="18" charset="0"/>
                <a:cs typeface="Times New Roman" panose="02020603050405020304" pitchFamily="18" charset="0"/>
              </a:rPr>
              <a:t>, agents may be </a:t>
            </a:r>
            <a:r>
              <a:rPr lang="en-US" sz="1700" b="1" dirty="0" smtClean="0">
                <a:latin typeface="Times New Roman" panose="02020603050405020304" pitchFamily="18" charset="0"/>
                <a:cs typeface="Times New Roman" panose="02020603050405020304" pitchFamily="18" charset="0"/>
              </a:rPr>
              <a:t>altruistic </a:t>
            </a:r>
            <a:r>
              <a:rPr lang="en-US" sz="1700" dirty="0" smtClean="0">
                <a:latin typeface="Times New Roman" panose="02020603050405020304" pitchFamily="18" charset="0"/>
                <a:cs typeface="Times New Roman" panose="02020603050405020304" pitchFamily="18" charset="0"/>
              </a:rPr>
              <a:t>or </a:t>
            </a:r>
            <a:r>
              <a:rPr lang="en-US" sz="1700" b="1" dirty="0">
                <a:latin typeface="Times New Roman" panose="02020603050405020304" pitchFamily="18" charset="0"/>
                <a:cs typeface="Times New Roman" panose="02020603050405020304" pitchFamily="18" charset="0"/>
              </a:rPr>
              <a:t>antagonistic</a:t>
            </a: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Some </a:t>
            </a:r>
            <a:r>
              <a:rPr lang="en-US" sz="1700" dirty="0">
                <a:latin typeface="Times New Roman" panose="02020603050405020304" pitchFamily="18" charset="0"/>
                <a:cs typeface="Times New Roman" panose="02020603050405020304" pitchFamily="18" charset="0"/>
              </a:rPr>
              <a:t>agents can have the ability to lie to other agents, </a:t>
            </a:r>
            <a:r>
              <a:rPr lang="en-US" sz="1700" dirty="0" smtClean="0">
                <a:latin typeface="Times New Roman" panose="02020603050405020304" pitchFamily="18" charset="0"/>
                <a:cs typeface="Times New Roman" panose="02020603050405020304" pitchFamily="18" charset="0"/>
              </a:rPr>
              <a:t>or to users ,</a:t>
            </a:r>
            <a:r>
              <a:rPr lang="en-US" sz="1700" dirty="0">
                <a:latin typeface="Times New Roman" panose="02020603050405020304" pitchFamily="18" charset="0"/>
                <a:cs typeface="Times New Roman" panose="02020603050405020304" pitchFamily="18" charset="0"/>
              </a:rPr>
              <a:t>whereas other agents are always truthful (this property is known </a:t>
            </a:r>
            <a:r>
              <a:rPr lang="en-US" sz="1700" dirty="0" smtClean="0">
                <a:latin typeface="Times New Roman" panose="02020603050405020304" pitchFamily="18" charset="0"/>
                <a:cs typeface="Times New Roman" panose="02020603050405020304" pitchFamily="18" charset="0"/>
              </a:rPr>
              <a:t>as </a:t>
            </a:r>
            <a:r>
              <a:rPr lang="en-US" sz="1700" b="1" dirty="0" smtClean="0">
                <a:latin typeface="Times New Roman" panose="02020603050405020304" pitchFamily="18" charset="0"/>
                <a:cs typeface="Times New Roman" panose="02020603050405020304" pitchFamily="18" charset="0"/>
              </a:rPr>
              <a:t>veracity</a:t>
            </a:r>
            <a:r>
              <a:rPr lang="en-US" sz="1700" dirty="0">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Other properties of agents include the extent to which they can be </a:t>
            </a:r>
            <a:r>
              <a:rPr lang="en-US" sz="1700" dirty="0" smtClean="0">
                <a:latin typeface="Times New Roman" panose="02020603050405020304" pitchFamily="18" charset="0"/>
                <a:cs typeface="Times New Roman" panose="02020603050405020304" pitchFamily="18" charset="0"/>
              </a:rPr>
              <a:t>trusted with </a:t>
            </a:r>
            <a:r>
              <a:rPr lang="en-US" sz="1700" dirty="0">
                <a:latin typeface="Times New Roman" panose="02020603050405020304" pitchFamily="18" charset="0"/>
                <a:cs typeface="Times New Roman" panose="02020603050405020304" pitchFamily="18" charset="0"/>
              </a:rPr>
              <a:t>delegated tasks and whether or not they </a:t>
            </a:r>
            <a:r>
              <a:rPr lang="en-US" sz="1700" b="1" dirty="0">
                <a:latin typeface="Times New Roman" panose="02020603050405020304" pitchFamily="18" charset="0"/>
                <a:cs typeface="Times New Roman" panose="02020603050405020304" pitchFamily="18" charset="0"/>
              </a:rPr>
              <a:t>degrade gracefully </a:t>
            </a:r>
            <a:r>
              <a:rPr lang="en-US" sz="1700" dirty="0">
                <a:latin typeface="Times New Roman" panose="02020603050405020304" pitchFamily="18" charset="0"/>
                <a:cs typeface="Times New Roman" panose="02020603050405020304" pitchFamily="18" charset="0"/>
              </a:rPr>
              <a:t>(i.e</a:t>
            </a:r>
            <a:r>
              <a:rPr lang="en-US" sz="1700" dirty="0" smtClean="0">
                <a:latin typeface="Times New Roman" panose="02020603050405020304" pitchFamily="18" charset="0"/>
                <a:cs typeface="Times New Roman" panose="02020603050405020304" pitchFamily="18" charset="0"/>
              </a:rPr>
              <a:t>., when </a:t>
            </a:r>
            <a:r>
              <a:rPr lang="en-US" sz="1700" dirty="0">
                <a:latin typeface="Times New Roman" panose="02020603050405020304" pitchFamily="18" charset="0"/>
                <a:cs typeface="Times New Roman" panose="02020603050405020304" pitchFamily="18" charset="0"/>
              </a:rPr>
              <a:t>the agent encounters a new problem that it is unable to solve, does </a:t>
            </a:r>
            <a:r>
              <a:rPr lang="en-US" sz="1700" dirty="0" smtClean="0">
                <a:latin typeface="Times New Roman" panose="02020603050405020304" pitchFamily="18" charset="0"/>
                <a:cs typeface="Times New Roman" panose="02020603050405020304" pitchFamily="18" charset="0"/>
              </a:rPr>
              <a:t>it fail </a:t>
            </a:r>
            <a:r>
              <a:rPr lang="en-US" sz="1700" dirty="0">
                <a:latin typeface="Times New Roman" panose="02020603050405020304" pitchFamily="18" charset="0"/>
                <a:cs typeface="Times New Roman" panose="02020603050405020304" pitchFamily="18" charset="0"/>
              </a:rPr>
              <a:t>completely, or is it able to make some progress?).</a:t>
            </a:r>
          </a:p>
        </p:txBody>
      </p:sp>
    </p:spTree>
    <p:extLst>
      <p:ext uri="{BB962C8B-B14F-4D97-AF65-F5344CB8AC3E}">
        <p14:creationId xmlns:p14="http://schemas.microsoft.com/office/powerpoint/2010/main" val="3782927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88" y="558926"/>
            <a:ext cx="8246070" cy="763526"/>
          </a:xfrm>
        </p:spPr>
        <p:txBody>
          <a:bodyPr>
            <a:normAutofit/>
          </a:bodyPr>
          <a:lstStyle/>
          <a:p>
            <a:r>
              <a:rPr lang="en-US" sz="2800" b="1" dirty="0">
                <a:latin typeface="Times New Roman" panose="02020603050405020304" pitchFamily="18" charset="0"/>
                <a:cs typeface="Times New Roman" panose="02020603050405020304" pitchFamily="18" charset="0"/>
              </a:rPr>
              <a:t>Agent Classifications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7930" y="1547426"/>
            <a:ext cx="8246070" cy="3276870"/>
          </a:xfrm>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The main classes of agents are defined as follows:</a:t>
            </a:r>
          </a:p>
          <a:p>
            <a:pPr>
              <a:buFont typeface="Wingdings" panose="05000000000000000000" pitchFamily="2" charset="2"/>
              <a:buChar char="v"/>
            </a:pPr>
            <a:r>
              <a:rPr lang="en-US" sz="2000" dirty="0" smtClean="0">
                <a:solidFill>
                  <a:schemeClr val="bg1"/>
                </a:solidFill>
                <a:latin typeface="Times New Roman" panose="02020603050405020304" pitchFamily="18" charset="0"/>
                <a:cs typeface="Times New Roman" panose="02020603050405020304" pitchFamily="18" charset="0"/>
              </a:rPr>
              <a:t> Reactive agents</a:t>
            </a:r>
          </a:p>
          <a:p>
            <a:pPr>
              <a:buFont typeface="Wingdings" panose="05000000000000000000" pitchFamily="2" charset="2"/>
              <a:buChar char="v"/>
            </a:pPr>
            <a:r>
              <a:rPr lang="en-US" sz="2000" dirty="0" smtClean="0">
                <a:solidFill>
                  <a:schemeClr val="bg1"/>
                </a:solidFill>
                <a:latin typeface="Times New Roman" panose="02020603050405020304" pitchFamily="18" charset="0"/>
                <a:cs typeface="Times New Roman" panose="02020603050405020304" pitchFamily="18" charset="0"/>
              </a:rPr>
              <a:t> Collaborative agents</a:t>
            </a:r>
          </a:p>
          <a:p>
            <a:pPr>
              <a:buFont typeface="Wingdings" panose="05000000000000000000" pitchFamily="2" charset="2"/>
              <a:buChar char="v"/>
            </a:pPr>
            <a:r>
              <a:rPr lang="en-US" sz="2000" dirty="0" smtClean="0">
                <a:solidFill>
                  <a:schemeClr val="bg1"/>
                </a:solidFill>
                <a:latin typeface="Times New Roman" panose="02020603050405020304" pitchFamily="18" charset="0"/>
                <a:cs typeface="Times New Roman" panose="02020603050405020304" pitchFamily="18" charset="0"/>
              </a:rPr>
              <a:t> Interface agents</a:t>
            </a:r>
          </a:p>
          <a:p>
            <a:pPr>
              <a:buFont typeface="Wingdings" panose="05000000000000000000" pitchFamily="2" charset="2"/>
              <a:buChar char="v"/>
            </a:pPr>
            <a:r>
              <a:rPr lang="en-US" sz="2000" dirty="0" smtClean="0">
                <a:solidFill>
                  <a:schemeClr val="bg1"/>
                </a:solidFill>
                <a:latin typeface="Times New Roman" panose="02020603050405020304" pitchFamily="18" charset="0"/>
                <a:cs typeface="Times New Roman" panose="02020603050405020304" pitchFamily="18" charset="0"/>
              </a:rPr>
              <a:t> Mobile agents</a:t>
            </a:r>
          </a:p>
          <a:p>
            <a:pPr>
              <a:buFont typeface="Wingdings" panose="05000000000000000000" pitchFamily="2" charset="2"/>
              <a:buChar char="v"/>
            </a:pPr>
            <a:r>
              <a:rPr lang="en-US" sz="2000" dirty="0" smtClean="0">
                <a:solidFill>
                  <a:schemeClr val="bg1"/>
                </a:solidFill>
                <a:latin typeface="Times New Roman" panose="02020603050405020304" pitchFamily="18" charset="0"/>
                <a:cs typeface="Times New Roman" panose="02020603050405020304" pitchFamily="18" charset="0"/>
              </a:rPr>
              <a:t> Information-gathering agents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9110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804" y="408474"/>
            <a:ext cx="6461299" cy="725349"/>
          </a:xfrm>
        </p:spPr>
        <p:txBody>
          <a:bodyPr>
            <a:noAutofit/>
          </a:bodyPr>
          <a:lstStyle/>
          <a:p>
            <a:r>
              <a:rPr lang="en-SG" sz="2400" dirty="0">
                <a:latin typeface="Times New Roman" panose="02020603050405020304" pitchFamily="18" charset="0"/>
                <a:cs typeface="Times New Roman" panose="02020603050405020304" pitchFamily="18" charset="0"/>
              </a:rPr>
              <a:t>Reactive / Refex Agents</a:t>
            </a:r>
            <a:br>
              <a:rPr lang="en-SG" sz="2400" dirty="0">
                <a:latin typeface="Times New Roman" panose="02020603050405020304" pitchFamily="18" charset="0"/>
                <a:cs typeface="Times New Roman" panose="02020603050405020304" pitchFamily="18" charset="0"/>
              </a:rPr>
            </a:br>
            <a:endParaRPr lang="en-US" sz="2400" dirty="0"/>
          </a:p>
        </p:txBody>
      </p:sp>
      <p:sp>
        <p:nvSpPr>
          <p:cNvPr id="3" name="Rectangle 2"/>
          <p:cNvSpPr/>
          <p:nvPr/>
        </p:nvSpPr>
        <p:spPr>
          <a:xfrm>
            <a:off x="0" y="1133823"/>
            <a:ext cx="6858000" cy="3493264"/>
          </a:xfrm>
          <a:prstGeom prst="rect">
            <a:avLst/>
          </a:prstGeom>
        </p:spPr>
        <p:txBody>
          <a:bodyPr wrap="square">
            <a:spAutoFit/>
          </a:bodyPr>
          <a:lstStyle/>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simple </a:t>
            </a:r>
            <a:r>
              <a:rPr lang="en-SG" sz="1700" b="1" dirty="0">
                <a:latin typeface="Times New Roman" panose="02020603050405020304" pitchFamily="18" charset="0"/>
                <a:cs typeface="Times New Roman" panose="02020603050405020304" pitchFamily="18" charset="0"/>
              </a:rPr>
              <a:t>reactive agent </a:t>
            </a:r>
            <a:r>
              <a:rPr lang="en-SG" sz="1700" dirty="0">
                <a:latin typeface="Times New Roman" panose="02020603050405020304" pitchFamily="18" charset="0"/>
                <a:cs typeface="Times New Roman" panose="02020603050405020304" pitchFamily="18" charset="0"/>
              </a:rPr>
              <a:t>(also known as a </a:t>
            </a:r>
            <a:r>
              <a:rPr lang="en-SG" sz="1700" b="1" dirty="0">
                <a:latin typeface="Times New Roman" panose="02020603050405020304" pitchFamily="18" charset="0"/>
                <a:cs typeface="Times New Roman" panose="02020603050405020304" pitchFamily="18" charset="0"/>
              </a:rPr>
              <a:t>reflex agent</a:t>
            </a:r>
            <a:r>
              <a:rPr lang="en-SG" sz="1700" dirty="0">
                <a:latin typeface="Times New Roman" panose="02020603050405020304" pitchFamily="18" charset="0"/>
                <a:cs typeface="Times New Roman" panose="02020603050405020304" pitchFamily="18" charset="0"/>
              </a:rPr>
              <a:t>) is a production system where inputs from the environment are compared with rules to determine which actions to carry out.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In other words, reactive agents simply react to events in their environment according to predetermined rules.</a:t>
            </a:r>
          </a:p>
          <a:p>
            <a:pPr marL="285750" indent="-285750" algn="just">
              <a:buFont typeface="Wingdings" panose="05000000000000000000" pitchFamily="2" charset="2"/>
              <a:buChar char="v"/>
            </a:pPr>
            <a:endParaRPr lang="en-SG"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simple example of a reactive agent is the automatic mail filter that many e-mail systems now possess.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This mail filter examines each e-mail as it arrives and compares it against a set of rules, or templates, and classifies it accordingly.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common use for such systems is to reject so-called “junk mail” or “spam</a:t>
            </a:r>
            <a:r>
              <a:rPr lang="en-SG" sz="17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n-SG"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048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7461"/>
            <a:ext cx="8246070" cy="763526"/>
          </a:xfrm>
        </p:spPr>
        <p:txBody>
          <a:bodyPr/>
          <a:lstStyle/>
          <a:p>
            <a:r>
              <a:rPr lang="en-US" b="1" dirty="0">
                <a:latin typeface="Times New Roman" panose="02020603050405020304" pitchFamily="18" charset="0"/>
                <a:cs typeface="Times New Roman" panose="02020603050405020304" pitchFamily="18" charset="0"/>
              </a:rPr>
              <a:t>Agent Based Systems</a:t>
            </a:r>
          </a:p>
        </p:txBody>
      </p:sp>
      <p:sp>
        <p:nvSpPr>
          <p:cNvPr id="3" name="Content Placeholder 2"/>
          <p:cNvSpPr>
            <a:spLocks noGrp="1"/>
          </p:cNvSpPr>
          <p:nvPr>
            <p:ph idx="1"/>
          </p:nvPr>
        </p:nvSpPr>
        <p:spPr>
          <a:xfrm>
            <a:off x="1770901" y="1536409"/>
            <a:ext cx="8246070" cy="3276870"/>
          </a:xfrm>
        </p:spPr>
        <p:txBody>
          <a:bodyPr/>
          <a:lstStyle/>
          <a:p>
            <a:pPr marL="0" lvl="0" indent="0">
              <a:buNone/>
            </a:pPr>
            <a:r>
              <a:rPr lang="en-US" sz="2400" dirty="0">
                <a:solidFill>
                  <a:schemeClr val="bg1"/>
                </a:solidFill>
                <a:latin typeface="Times New Roman" panose="02020603050405020304" pitchFamily="18" charset="0"/>
                <a:cs typeface="Times New Roman" panose="02020603050405020304" pitchFamily="18" charset="0"/>
              </a:rPr>
              <a:t>Contents</a:t>
            </a:r>
          </a:p>
          <a:p>
            <a:pPr marL="1085850" lvl="0" indent="-4572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Introduction</a:t>
            </a:r>
          </a:p>
          <a:p>
            <a:pPr marL="1085850" lvl="0" indent="-4572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Agent Properties</a:t>
            </a:r>
          </a:p>
          <a:p>
            <a:pPr marL="1085850" lvl="0" indent="-4572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Agent Classification</a:t>
            </a:r>
          </a:p>
          <a:p>
            <a:pPr marL="1085850" lvl="0" indent="-4572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Agent Architectures</a:t>
            </a:r>
          </a:p>
          <a:p>
            <a:pPr marL="0" indent="0">
              <a:buNone/>
            </a:pPr>
            <a:endParaRPr lang="en-US" dirty="0">
              <a:solidFill>
                <a:schemeClr val="bg1"/>
              </a:solidFill>
            </a:endParaRPr>
          </a:p>
        </p:txBody>
      </p:sp>
    </p:spTree>
    <p:extLst>
      <p:ext uri="{BB962C8B-B14F-4D97-AF65-F5344CB8AC3E}">
        <p14:creationId xmlns:p14="http://schemas.microsoft.com/office/powerpoint/2010/main" val="3746629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063" y="264404"/>
            <a:ext cx="6461299" cy="725349"/>
          </a:xfrm>
        </p:spPr>
        <p:txBody>
          <a:bodyPr>
            <a:normAutofit fontScale="90000"/>
          </a:bodyPr>
          <a:lstStyle/>
          <a:p>
            <a:r>
              <a:rPr lang="en-SG" sz="2700" dirty="0">
                <a:latin typeface="Times New Roman" panose="02020603050405020304" pitchFamily="18" charset="0"/>
                <a:cs typeface="Times New Roman" panose="02020603050405020304" pitchFamily="18" charset="0"/>
              </a:rPr>
              <a:t>Reactive / </a:t>
            </a:r>
            <a:r>
              <a:rPr lang="en-SG" sz="2700" dirty="0" smtClean="0">
                <a:latin typeface="Times New Roman" panose="02020603050405020304" pitchFamily="18" charset="0"/>
                <a:cs typeface="Times New Roman" panose="02020603050405020304" pitchFamily="18" charset="0"/>
              </a:rPr>
              <a:t>Reflex Agents</a:t>
            </a:r>
            <a:r>
              <a:rPr lang="en-SG" dirty="0" smtClean="0">
                <a:latin typeface="Times New Roman" panose="02020603050405020304" pitchFamily="18" charset="0"/>
                <a:cs typeface="Times New Roman" panose="02020603050405020304" pitchFamily="18" charset="0"/>
              </a:rPr>
              <a:t>…………</a:t>
            </a:r>
            <a:r>
              <a:rPr lang="en-SG" dirty="0">
                <a:latin typeface="Times New Roman" panose="02020603050405020304" pitchFamily="18" charset="0"/>
                <a:cs typeface="Times New Roman" panose="02020603050405020304" pitchFamily="18" charset="0"/>
              </a:rPr>
              <a:t/>
            </a:r>
            <a:br>
              <a:rPr lang="en-SG" dirty="0">
                <a:latin typeface="Times New Roman" panose="02020603050405020304" pitchFamily="18" charset="0"/>
                <a:cs typeface="Times New Roman" panose="02020603050405020304" pitchFamily="18" charset="0"/>
              </a:rPr>
            </a:br>
            <a:endParaRPr lang="en-US" dirty="0"/>
          </a:p>
        </p:txBody>
      </p:sp>
      <p:sp>
        <p:nvSpPr>
          <p:cNvPr id="4" name="Rectangle 3"/>
          <p:cNvSpPr/>
          <p:nvPr/>
        </p:nvSpPr>
        <p:spPr>
          <a:xfrm>
            <a:off x="0" y="1088905"/>
            <a:ext cx="6731306" cy="1754326"/>
          </a:xfrm>
          <a:prstGeom prst="rect">
            <a:avLst/>
          </a:prstGeom>
        </p:spPr>
        <p:txBody>
          <a:bodyPr wrap="square">
            <a:spAutoFit/>
          </a:bodyPr>
          <a:lstStyle/>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More complex systems are used to route e-mails within an organization, so that a consumer can send an e-mail to a central mail address, and the system will determine to which department within the company to send the mail, based on its contents. </a:t>
            </a:r>
          </a:p>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In the case of the e-mail–filtering agent, the environment is simply an email inbox and the contents of that inbox.</a:t>
            </a:r>
          </a:p>
        </p:txBody>
      </p:sp>
    </p:spTree>
    <p:extLst>
      <p:ext uri="{BB962C8B-B14F-4D97-AF65-F5344CB8AC3E}">
        <p14:creationId xmlns:p14="http://schemas.microsoft.com/office/powerpoint/2010/main" val="2444220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135" y="0"/>
            <a:ext cx="7766892" cy="5152201"/>
          </a:xfrm>
          <a:prstGeom prst="rect">
            <a:avLst/>
          </a:prstGeom>
        </p:spPr>
      </p:pic>
    </p:spTree>
    <p:extLst>
      <p:ext uri="{BB962C8B-B14F-4D97-AF65-F5344CB8AC3E}">
        <p14:creationId xmlns:p14="http://schemas.microsoft.com/office/powerpoint/2010/main" val="85020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417" y="245192"/>
            <a:ext cx="6461299" cy="725349"/>
          </a:xfrm>
        </p:spPr>
        <p:txBody>
          <a:bodyPr>
            <a:normAutofit fontScale="90000"/>
          </a:bodyPr>
          <a:lstStyle/>
          <a:p>
            <a:r>
              <a:rPr lang="en-SG" b="1" dirty="0" smtClean="0">
                <a:latin typeface="Times New Roman" panose="02020603050405020304" pitchFamily="18" charset="0"/>
                <a:cs typeface="Times New Roman" panose="02020603050405020304" pitchFamily="18" charset="0"/>
              </a:rPr>
              <a:t>Goal-based Agents </a:t>
            </a:r>
            <a:r>
              <a:rPr lang="en-SG" b="1" dirty="0">
                <a:latin typeface="Times New Roman" panose="02020603050405020304" pitchFamily="18" charset="0"/>
                <a:cs typeface="Times New Roman" panose="02020603050405020304" pitchFamily="18" charset="0"/>
              </a:rPr>
              <a:t/>
            </a:r>
            <a:br>
              <a:rPr lang="en-SG" b="1" dirty="0">
                <a:latin typeface="Times New Roman" panose="02020603050405020304" pitchFamily="18" charset="0"/>
                <a:cs typeface="Times New Roman" panose="02020603050405020304" pitchFamily="18" charset="0"/>
              </a:rPr>
            </a:br>
            <a:endParaRPr lang="en-US" dirty="0"/>
          </a:p>
        </p:txBody>
      </p:sp>
      <p:sp>
        <p:nvSpPr>
          <p:cNvPr id="3" name="Rectangle 2"/>
          <p:cNvSpPr/>
          <p:nvPr/>
        </p:nvSpPr>
        <p:spPr>
          <a:xfrm>
            <a:off x="0" y="970541"/>
            <a:ext cx="6780882" cy="3754874"/>
          </a:xfrm>
          <a:prstGeom prst="rect">
            <a:avLst/>
          </a:prstGeom>
        </p:spPr>
        <p:txBody>
          <a:bodyPr wrap="square">
            <a:spAutoFit/>
          </a:bodyPr>
          <a:lstStyle/>
          <a:p>
            <a:pPr marL="285750" indent="-285750" algn="just">
              <a:buFont typeface="Wingdings" panose="05000000000000000000" pitchFamily="2" charset="2"/>
              <a:buChar char="v"/>
            </a:pPr>
            <a:r>
              <a:rPr lang="en-SG" sz="1700" b="1" dirty="0">
                <a:latin typeface="Times New Roman" panose="02020603050405020304" pitchFamily="18" charset="0"/>
                <a:cs typeface="Times New Roman" panose="02020603050405020304" pitchFamily="18" charset="0"/>
              </a:rPr>
              <a:t>Goal-based agents </a:t>
            </a:r>
            <a:r>
              <a:rPr lang="en-SG" sz="1700" dirty="0">
                <a:latin typeface="Times New Roman" panose="02020603050405020304" pitchFamily="18" charset="0"/>
                <a:cs typeface="Times New Roman" panose="02020603050405020304" pitchFamily="18" charset="0"/>
              </a:rPr>
              <a:t>are more complex than reactive agents.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Rather than following a predetermined set of rules, a goal-based agent acts to try to achieve a goal.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This is often done by using </a:t>
            </a:r>
            <a:r>
              <a:rPr lang="en-SG" sz="1700" b="1" dirty="0">
                <a:latin typeface="Times New Roman" panose="02020603050405020304" pitchFamily="18" charset="0"/>
                <a:cs typeface="Times New Roman" panose="02020603050405020304" pitchFamily="18" charset="0"/>
              </a:rPr>
              <a:t>search </a:t>
            </a:r>
            <a:r>
              <a:rPr lang="en-SG" sz="1700" dirty="0">
                <a:latin typeface="Times New Roman" panose="02020603050405020304" pitchFamily="18" charset="0"/>
                <a:cs typeface="Times New Roman" panose="02020603050405020304" pitchFamily="18" charset="0"/>
              </a:rPr>
              <a:t>or </a:t>
            </a:r>
            <a:r>
              <a:rPr lang="en-SG" sz="1700" b="1" dirty="0">
                <a:latin typeface="Times New Roman" panose="02020603050405020304" pitchFamily="18" charset="0"/>
                <a:cs typeface="Times New Roman" panose="02020603050405020304" pitchFamily="18" charset="0"/>
              </a:rPr>
              <a:t>planning.</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goal-based agent might, for example, be given the goal of finding pages on the Internet that are of interest to an Artificial Intelligence researcher</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This goal based agent would search the Internet looking for pages that matched its criteria and would presumably report those pages to its owner or to a client.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This kind of agent does not take into account how efficiently it is searching or how relevant the pages are that it is finding. In other words, its aim is simply to satisfy its goal; it does not take into account how </a:t>
            </a:r>
            <a:r>
              <a:rPr lang="en-SG" sz="1700" i="1" dirty="0">
                <a:latin typeface="Times New Roman" panose="02020603050405020304" pitchFamily="18" charset="0"/>
                <a:cs typeface="Times New Roman" panose="02020603050405020304" pitchFamily="18" charset="0"/>
              </a:rPr>
              <a:t>well </a:t>
            </a:r>
            <a:r>
              <a:rPr lang="en-SG" sz="1700" dirty="0">
                <a:latin typeface="Times New Roman" panose="02020603050405020304" pitchFamily="18" charset="0"/>
                <a:cs typeface="Times New Roman" panose="02020603050405020304" pitchFamily="18" charset="0"/>
              </a:rPr>
              <a:t>it has satisfied the goal or how </a:t>
            </a:r>
            <a:r>
              <a:rPr lang="en-SG" sz="1700" i="1" dirty="0">
                <a:latin typeface="Times New Roman" panose="02020603050405020304" pitchFamily="18" charset="0"/>
                <a:cs typeface="Times New Roman" panose="02020603050405020304" pitchFamily="18" charset="0"/>
              </a:rPr>
              <a:t>efficiently</a:t>
            </a:r>
            <a:r>
              <a:rPr lang="en-SG"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11669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855"/>
            <a:ext cx="6461299" cy="725349"/>
          </a:xfrm>
        </p:spPr>
        <p:txBody>
          <a:bodyPr/>
          <a:lstStyle/>
          <a:p>
            <a:endParaRPr lang="en-US"/>
          </a:p>
        </p:txBody>
      </p:sp>
      <p:pic>
        <p:nvPicPr>
          <p:cNvPr id="3" name="Picture 2"/>
          <p:cNvPicPr>
            <a:picLocks noChangeAspect="1"/>
          </p:cNvPicPr>
          <p:nvPr/>
        </p:nvPicPr>
        <p:blipFill>
          <a:blip r:embed="rId2"/>
          <a:stretch>
            <a:fillRect/>
          </a:stretch>
        </p:blipFill>
        <p:spPr>
          <a:xfrm>
            <a:off x="0" y="0"/>
            <a:ext cx="7876715" cy="5407621"/>
          </a:xfrm>
          <a:prstGeom prst="rect">
            <a:avLst/>
          </a:prstGeom>
        </p:spPr>
      </p:pic>
    </p:spTree>
    <p:extLst>
      <p:ext uri="{BB962C8B-B14F-4D97-AF65-F5344CB8AC3E}">
        <p14:creationId xmlns:p14="http://schemas.microsoft.com/office/powerpoint/2010/main" val="1212955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295" y="355362"/>
            <a:ext cx="6461299" cy="725349"/>
          </a:xfrm>
        </p:spPr>
        <p:txBody>
          <a:bodyPr>
            <a:noAutofit/>
          </a:bodyPr>
          <a:lstStyle/>
          <a:p>
            <a:r>
              <a:rPr lang="en-SG" sz="2400" b="1" dirty="0">
                <a:latin typeface="Times New Roman" panose="02020603050405020304" pitchFamily="18" charset="0"/>
                <a:cs typeface="Times New Roman" panose="02020603050405020304" pitchFamily="18" charset="0"/>
              </a:rPr>
              <a:t>Utility-based Agent </a:t>
            </a:r>
            <a:r>
              <a:rPr lang="en-SG" sz="2400" dirty="0"/>
              <a:t/>
            </a:r>
            <a:br>
              <a:rPr lang="en-SG" sz="2400" dirty="0"/>
            </a:br>
            <a:endParaRPr lang="en-US" sz="2400" dirty="0"/>
          </a:p>
        </p:txBody>
      </p:sp>
      <p:sp>
        <p:nvSpPr>
          <p:cNvPr id="3" name="Rectangle 2"/>
          <p:cNvSpPr/>
          <p:nvPr/>
        </p:nvSpPr>
        <p:spPr>
          <a:xfrm>
            <a:off x="0" y="1291795"/>
            <a:ext cx="6764357" cy="2862322"/>
          </a:xfrm>
          <a:prstGeom prst="rect">
            <a:avLst/>
          </a:prstGeom>
        </p:spPr>
        <p:txBody>
          <a:bodyPr wrap="square">
            <a:spAutoFit/>
          </a:bodyPr>
          <a:lstStyle/>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A </a:t>
            </a:r>
            <a:r>
              <a:rPr lang="en-SG" b="1" dirty="0">
                <a:latin typeface="Times New Roman" panose="02020603050405020304" pitchFamily="18" charset="0"/>
                <a:cs typeface="Times New Roman" panose="02020603050405020304" pitchFamily="18" charset="0"/>
              </a:rPr>
              <a:t>utility-based agent </a:t>
            </a:r>
            <a:r>
              <a:rPr lang="en-SG" dirty="0">
                <a:latin typeface="Times New Roman" panose="02020603050405020304" pitchFamily="18" charset="0"/>
                <a:cs typeface="Times New Roman" panose="02020603050405020304" pitchFamily="18" charset="0"/>
              </a:rPr>
              <a:t>is similar to a goal-based agent, but in addition to attempting to achieve a set of goals, the utility-based agent is also trying to maximize some </a:t>
            </a:r>
            <a:r>
              <a:rPr lang="en-SG" b="1" dirty="0">
                <a:latin typeface="Times New Roman" panose="02020603050405020304" pitchFamily="18" charset="0"/>
                <a:cs typeface="Times New Roman" panose="02020603050405020304" pitchFamily="18" charset="0"/>
              </a:rPr>
              <a:t>utility value</a:t>
            </a:r>
            <a:r>
              <a:rPr lang="en-SG"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The utility value can be thought of as the happiness of the agent, or how successful it is being.</a:t>
            </a:r>
          </a:p>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 It may also take into account how much work the agent needs to do to achieve its goals.</a:t>
            </a:r>
          </a:p>
          <a:p>
            <a:pPr marL="285750" indent="-285750" algn="just">
              <a:buFont typeface="Wingdings" panose="05000000000000000000" pitchFamily="2" charset="2"/>
              <a:buChar char="v"/>
            </a:pPr>
            <a:r>
              <a:rPr lang="en-SG" dirty="0">
                <a:solidFill>
                  <a:srgbClr val="231F20"/>
                </a:solidFill>
                <a:latin typeface="Times New Roman" panose="02020603050405020304" pitchFamily="18" charset="0"/>
                <a:cs typeface="Times New Roman" panose="02020603050405020304" pitchFamily="18" charset="0"/>
              </a:rPr>
              <a:t>Let us return to our example from the previous section of an agent that searches for pages on the Internet that are of interest to Artificial Intelligence researchers</a:t>
            </a:r>
            <a:r>
              <a:rPr lang="en-SG" dirty="0" smtClean="0">
                <a:solidFill>
                  <a:srgbClr val="231F20"/>
                </a:solidFill>
                <a:latin typeface="Times New Roman" panose="02020603050405020304" pitchFamily="18" charset="0"/>
                <a:cs typeface="Times New Roman" panose="02020603050405020304" pitchFamily="18" charset="0"/>
              </a:rPr>
              <a:t>. </a:t>
            </a:r>
            <a:r>
              <a:rPr lang="en-SG" dirty="0" smtClean="0">
                <a:latin typeface="Times New Roman" panose="02020603050405020304" pitchFamily="18" charset="0"/>
                <a:cs typeface="Times New Roman" panose="02020603050405020304" pitchFamily="18" charset="0"/>
              </a:rPr>
              <a:t>functions</a:t>
            </a:r>
            <a:r>
              <a:rPr lang="en-SG" dirty="0">
                <a:latin typeface="Times New Roman" panose="02020603050405020304" pitchFamily="18" charset="0"/>
                <a:cs typeface="Times New Roman" panose="02020603050405020304" pitchFamily="18" charset="0"/>
              </a:rPr>
              <a:t>.</a:t>
            </a:r>
            <a:endParaRPr lang="en-SG" dirty="0">
              <a:solidFill>
                <a:srgbClr val="231F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824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89" y="300277"/>
            <a:ext cx="6461299" cy="725349"/>
          </a:xfrm>
        </p:spPr>
        <p:txBody>
          <a:bodyPr>
            <a:normAutofit/>
          </a:bodyPr>
          <a:lstStyle/>
          <a:p>
            <a:r>
              <a:rPr lang="en-SG" sz="2400" b="1" dirty="0">
                <a:latin typeface="Times New Roman" panose="02020603050405020304" pitchFamily="18" charset="0"/>
                <a:cs typeface="Times New Roman" panose="02020603050405020304" pitchFamily="18" charset="0"/>
              </a:rPr>
              <a:t>Utility-based Agent </a:t>
            </a:r>
            <a:r>
              <a:rPr lang="en-SG" sz="2400" b="1" dirty="0" smtClean="0">
                <a:latin typeface="Times New Roman" panose="02020603050405020304" pitchFamily="18" charset="0"/>
                <a:cs typeface="Times New Roman" panose="02020603050405020304" pitchFamily="18" charset="0"/>
              </a:rPr>
              <a:t>……….</a:t>
            </a:r>
            <a:endParaRPr lang="en-SG" sz="2400" dirty="0"/>
          </a:p>
        </p:txBody>
      </p:sp>
      <p:sp>
        <p:nvSpPr>
          <p:cNvPr id="3" name="Rectangle 2"/>
          <p:cNvSpPr/>
          <p:nvPr/>
        </p:nvSpPr>
        <p:spPr>
          <a:xfrm>
            <a:off x="0" y="1116978"/>
            <a:ext cx="6665205" cy="2585323"/>
          </a:xfrm>
          <a:prstGeom prst="rect">
            <a:avLst/>
          </a:prstGeom>
        </p:spPr>
        <p:txBody>
          <a:bodyPr wrap="square">
            <a:spAutoFit/>
          </a:bodyPr>
          <a:lstStyle/>
          <a:p>
            <a:pPr marL="285750" indent="-285750" algn="just">
              <a:buFont typeface="Wingdings" panose="05000000000000000000" pitchFamily="2" charset="2"/>
              <a:buChar char="v"/>
            </a:pPr>
            <a:endParaRPr lang="en-SG" dirty="0">
              <a:solidFill>
                <a:srgbClr val="231F2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dirty="0">
                <a:solidFill>
                  <a:srgbClr val="231F20"/>
                </a:solidFill>
                <a:latin typeface="Times New Roman" panose="02020603050405020304" pitchFamily="18" charset="0"/>
                <a:cs typeface="Times New Roman" panose="02020603050405020304" pitchFamily="18" charset="0"/>
              </a:rPr>
              <a:t>The utility-based agent can use knowledge about the Internet to follow the most worthwhile paths from one page to another.</a:t>
            </a:r>
          </a:p>
          <a:p>
            <a:pPr marL="285750" indent="-285750" algn="just">
              <a:buFont typeface="Wingdings" panose="05000000000000000000" pitchFamily="2" charset="2"/>
              <a:buChar char="v"/>
            </a:pPr>
            <a:r>
              <a:rPr lang="en-SG" dirty="0">
                <a:solidFill>
                  <a:srgbClr val="231F20"/>
                </a:solidFill>
                <a:latin typeface="Times New Roman" panose="02020603050405020304" pitchFamily="18" charset="0"/>
                <a:cs typeface="Times New Roman" panose="02020603050405020304" pitchFamily="18" charset="0"/>
              </a:rPr>
              <a:t> In other words, it can use heuristic-based search techniques to minimize the amount of time it spends examining pages that are not of interest and to maximize the likelihood that if an interesting page exists, it will be found.</a:t>
            </a:r>
          </a:p>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Utility based intelligent agents usually need sophisticated </a:t>
            </a:r>
            <a:r>
              <a:rPr lang="en-SG" dirty="0" smtClean="0">
                <a:latin typeface="Times New Roman" panose="02020603050405020304" pitchFamily="18" charset="0"/>
                <a:cs typeface="Times New Roman" panose="02020603050405020304" pitchFamily="18" charset="0"/>
              </a:rPr>
              <a:t>utility measure.</a:t>
            </a:r>
            <a:endParaRPr lang="en-US" dirty="0"/>
          </a:p>
        </p:txBody>
      </p:sp>
    </p:spTree>
    <p:extLst>
      <p:ext uri="{BB962C8B-B14F-4D97-AF65-F5344CB8AC3E}">
        <p14:creationId xmlns:p14="http://schemas.microsoft.com/office/powerpoint/2010/main" val="3748478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89" y="300277"/>
            <a:ext cx="6461299" cy="725349"/>
          </a:xfrm>
        </p:spPr>
        <p:txBody>
          <a:bodyPr>
            <a:normAutofit/>
          </a:bodyPr>
          <a:lstStyle/>
          <a:p>
            <a:r>
              <a:rPr lang="en-SG" sz="2400" b="1" dirty="0">
                <a:latin typeface="Times New Roman" panose="02020603050405020304" pitchFamily="18" charset="0"/>
                <a:cs typeface="Times New Roman" panose="02020603050405020304" pitchFamily="18" charset="0"/>
              </a:rPr>
              <a:t>Utility-based Agent </a:t>
            </a:r>
            <a:r>
              <a:rPr lang="en-SG" sz="2400" b="1" dirty="0" smtClean="0">
                <a:latin typeface="Times New Roman" panose="02020603050405020304" pitchFamily="18" charset="0"/>
                <a:cs typeface="Times New Roman" panose="02020603050405020304" pitchFamily="18" charset="0"/>
              </a:rPr>
              <a:t>……….</a:t>
            </a:r>
            <a:endParaRPr lang="en-SG" sz="2400" dirty="0"/>
          </a:p>
        </p:txBody>
      </p:sp>
      <p:pic>
        <p:nvPicPr>
          <p:cNvPr id="4" name="Picture 3"/>
          <p:cNvPicPr>
            <a:picLocks noChangeAspect="1"/>
          </p:cNvPicPr>
          <p:nvPr/>
        </p:nvPicPr>
        <p:blipFill>
          <a:blip r:embed="rId2"/>
          <a:stretch>
            <a:fillRect/>
          </a:stretch>
        </p:blipFill>
        <p:spPr>
          <a:xfrm>
            <a:off x="143221" y="0"/>
            <a:ext cx="7899092" cy="5124789"/>
          </a:xfrm>
          <a:prstGeom prst="rect">
            <a:avLst/>
          </a:prstGeom>
        </p:spPr>
      </p:pic>
    </p:spTree>
    <p:extLst>
      <p:ext uri="{BB962C8B-B14F-4D97-AF65-F5344CB8AC3E}">
        <p14:creationId xmlns:p14="http://schemas.microsoft.com/office/powerpoint/2010/main" val="831459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51" y="168074"/>
            <a:ext cx="6461299" cy="725349"/>
          </a:xfrm>
        </p:spPr>
        <p:txBody>
          <a:bodyPr>
            <a:normAutofit fontScale="90000"/>
          </a:bodyPr>
          <a:lstStyle/>
          <a:p>
            <a:r>
              <a:rPr lang="en-SG" sz="2200" dirty="0" smtClean="0">
                <a:latin typeface="Times New Roman" panose="02020603050405020304" pitchFamily="18" charset="0"/>
                <a:cs typeface="Times New Roman" panose="02020603050405020304" pitchFamily="18" charset="0"/>
              </a:rPr>
              <a:t>Utility </a:t>
            </a:r>
            <a:r>
              <a:rPr lang="en-SG" sz="2200" dirty="0">
                <a:latin typeface="Times New Roman" panose="02020603050405020304" pitchFamily="18" charset="0"/>
                <a:cs typeface="Times New Roman" panose="02020603050405020304" pitchFamily="18" charset="0"/>
              </a:rPr>
              <a:t>Functions</a:t>
            </a:r>
            <a:r>
              <a:rPr lang="en-SG" sz="2400" dirty="0">
                <a:latin typeface="Times New Roman" panose="02020603050405020304" pitchFamily="18" charset="0"/>
                <a:cs typeface="Times New Roman" panose="02020603050405020304" pitchFamily="18" charset="0"/>
              </a:rPr>
              <a:t/>
            </a:r>
            <a:br>
              <a:rPr lang="en-SG" sz="2400" dirty="0">
                <a:latin typeface="Times New Roman" panose="02020603050405020304" pitchFamily="18" charset="0"/>
                <a:cs typeface="Times New Roman" panose="02020603050405020304" pitchFamily="18" charset="0"/>
              </a:rPr>
            </a:br>
            <a:endParaRPr lang="en-SG" sz="2400" dirty="0"/>
          </a:p>
        </p:txBody>
      </p:sp>
      <p:sp>
        <p:nvSpPr>
          <p:cNvPr id="3" name="Rectangle 2"/>
          <p:cNvSpPr/>
          <p:nvPr/>
        </p:nvSpPr>
        <p:spPr>
          <a:xfrm>
            <a:off x="0" y="530748"/>
            <a:ext cx="6841475" cy="4585871"/>
          </a:xfrm>
          <a:prstGeom prst="rect">
            <a:avLst/>
          </a:prstGeom>
        </p:spPr>
        <p:txBody>
          <a:bodyPr wrap="square">
            <a:spAutoFit/>
          </a:bodyPr>
          <a:lstStyle/>
          <a:p>
            <a:endParaRPr lang="en-SG" sz="20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utility function maps a set of states to the set of real numbers.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In other words, given a particular state of the world, an agent is able to use its </a:t>
            </a:r>
            <a:r>
              <a:rPr lang="en-SG" sz="1700" dirty="0" smtClean="0">
                <a:latin typeface="Times New Roman" panose="02020603050405020304" pitchFamily="18" charset="0"/>
                <a:cs typeface="Times New Roman" panose="02020603050405020304" pitchFamily="18" charset="0"/>
              </a:rPr>
              <a:t>utility function </a:t>
            </a:r>
            <a:r>
              <a:rPr lang="en-SG" sz="1700" dirty="0">
                <a:latin typeface="Times New Roman" panose="02020603050405020304" pitchFamily="18" charset="0"/>
                <a:cs typeface="Times New Roman" panose="02020603050405020304" pitchFamily="18" charset="0"/>
              </a:rPr>
              <a:t>to derive a score, or utility value, that tells it how “happy” it is in that state or how successful it has been if it reaches that state.</a:t>
            </a:r>
          </a:p>
          <a:p>
            <a:pPr marL="285750" indent="-285750" algn="just">
              <a:buFont typeface="Wingdings" panose="05000000000000000000" pitchFamily="2" charset="2"/>
              <a:buChar char="v"/>
            </a:pPr>
            <a:endParaRPr lang="en-SG"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By searching through a tree of possible future states, based on available actions, and selecting a path that maximizes the utility function throughout the tree, a utility-based agent is able to achieve its goals effectively and efficiently.</a:t>
            </a:r>
          </a:p>
          <a:p>
            <a:pPr marL="285750" indent="-285750" algn="just">
              <a:buFont typeface="Wingdings" panose="05000000000000000000" pitchFamily="2" charset="2"/>
              <a:buChar char="v"/>
            </a:pPr>
            <a:r>
              <a:rPr lang="en-SG" sz="1700" dirty="0">
                <a:solidFill>
                  <a:schemeClr val="accent2">
                    <a:lumMod val="75000"/>
                  </a:schemeClr>
                </a:solidFill>
                <a:latin typeface="Times New Roman" panose="02020603050405020304" pitchFamily="18" charset="0"/>
                <a:cs typeface="Times New Roman" panose="02020603050405020304" pitchFamily="18" charset="0"/>
              </a:rPr>
              <a:t>For example, our Artificial Intelligence research agent might assign a high utility value to pages that are written in English and that appear to be written by a reliable source</a:t>
            </a:r>
            <a:r>
              <a:rPr lang="en-SG" sz="17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idea of utility is closely related to the idea of </a:t>
            </a:r>
            <a:r>
              <a:rPr lang="en-SG" sz="1700" b="1" dirty="0">
                <a:latin typeface="Times New Roman" panose="02020603050405020304" pitchFamily="18" charset="0"/>
                <a:cs typeface="Times New Roman" panose="02020603050405020304" pitchFamily="18" charset="0"/>
              </a:rPr>
              <a:t>rationality</a:t>
            </a:r>
            <a:r>
              <a:rPr lang="en-SG" sz="17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An agent that behaves rationally is one that attempts to maximize its utility function</a:t>
            </a:r>
          </a:p>
        </p:txBody>
      </p:sp>
    </p:spTree>
    <p:extLst>
      <p:ext uri="{BB962C8B-B14F-4D97-AF65-F5344CB8AC3E}">
        <p14:creationId xmlns:p14="http://schemas.microsoft.com/office/powerpoint/2010/main" val="1892941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046" y="264405"/>
            <a:ext cx="6461299" cy="725349"/>
          </a:xfrm>
        </p:spPr>
        <p:txBody>
          <a:bodyPr>
            <a:normAutofit fontScale="90000"/>
          </a:bodyPr>
          <a:lstStyle/>
          <a:p>
            <a:r>
              <a:rPr lang="en-SG" sz="2700" b="1" dirty="0" smtClean="0">
                <a:latin typeface="Minion-Bold"/>
              </a:rPr>
              <a:t>Collaborative Agent Systems </a:t>
            </a:r>
            <a:r>
              <a:rPr lang="en-SG" dirty="0"/>
              <a:t/>
            </a:r>
            <a:br>
              <a:rPr lang="en-SG" dirty="0"/>
            </a:br>
            <a:endParaRPr lang="en-US" dirty="0"/>
          </a:p>
        </p:txBody>
      </p:sp>
      <p:sp>
        <p:nvSpPr>
          <p:cNvPr id="4" name="Rectangle 3"/>
          <p:cNvSpPr/>
          <p:nvPr/>
        </p:nvSpPr>
        <p:spPr>
          <a:xfrm>
            <a:off x="0" y="726231"/>
            <a:ext cx="6896560" cy="4016484"/>
          </a:xfrm>
          <a:prstGeom prst="rect">
            <a:avLst/>
          </a:prstGeom>
        </p:spPr>
        <p:txBody>
          <a:bodyPr wrap="square">
            <a:spAutoFit/>
          </a:bodyPr>
          <a:lstStyle/>
          <a:p>
            <a:pPr marL="285750" indent="-285750" algn="just">
              <a:buFont typeface="Wingdings" panose="05000000000000000000" pitchFamily="2" charset="2"/>
              <a:buChar char="v"/>
            </a:pPr>
            <a:r>
              <a:rPr lang="en-SG" sz="1700" b="1" dirty="0">
                <a:latin typeface="Times New Roman" panose="02020603050405020304" pitchFamily="18" charset="0"/>
                <a:cs typeface="Times New Roman" panose="02020603050405020304" pitchFamily="18" charset="0"/>
              </a:rPr>
              <a:t>Collaborative agent systems </a:t>
            </a:r>
            <a:r>
              <a:rPr lang="en-SG" sz="1700" dirty="0">
                <a:latin typeface="Times New Roman" panose="02020603050405020304" pitchFamily="18" charset="0"/>
                <a:cs typeface="Times New Roman" panose="02020603050405020304" pitchFamily="18" charset="0"/>
              </a:rPr>
              <a:t>are multiagent systems in which the agents collaborate with each other to accomplish goals.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This property, of cooperating to achieve a common goal, is known as </a:t>
            </a:r>
            <a:r>
              <a:rPr lang="en-SG" sz="1700" b="1" dirty="0">
                <a:latin typeface="Times New Roman" panose="02020603050405020304" pitchFamily="18" charset="0"/>
                <a:cs typeface="Times New Roman" panose="02020603050405020304" pitchFamily="18" charset="0"/>
              </a:rPr>
              <a:t>benevolence</a:t>
            </a:r>
            <a:r>
              <a:rPr lang="en-SG" sz="17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Collaborative agents typically do not have the ability to learn, although some have simple learning abilities.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As with multiagent systems, the idea is that a combination of many simple agents can solve a problem that each agent individually would not be </a:t>
            </a:r>
            <a:r>
              <a:rPr lang="en-SG" sz="1700" dirty="0" smtClean="0">
                <a:latin typeface="Times New Roman" panose="02020603050405020304" pitchFamily="18" charset="0"/>
                <a:cs typeface="Times New Roman" panose="02020603050405020304" pitchFamily="18" charset="0"/>
              </a:rPr>
              <a:t>able </a:t>
            </a:r>
            <a:r>
              <a:rPr lang="en-SG" sz="1700" dirty="0">
                <a:latin typeface="Times New Roman" panose="02020603050405020304" pitchFamily="18" charset="0"/>
                <a:cs typeface="Times New Roman" panose="02020603050405020304" pitchFamily="18" charset="0"/>
              </a:rPr>
              <a:t>to solve.</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Collaborative agent systems are able to take advantage of their parallel nature in order to solve problems faster than would otherwise be possible.</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They are also more reliable than traditional systems because additional agents can be added to provide redundancy: if one agent fails, or provides incorrect information, this will not affect the overall performance of the system because other agents will provide corrective information</a:t>
            </a:r>
          </a:p>
        </p:txBody>
      </p:sp>
    </p:spTree>
    <p:extLst>
      <p:ext uri="{BB962C8B-B14F-4D97-AF65-F5344CB8AC3E}">
        <p14:creationId xmlns:p14="http://schemas.microsoft.com/office/powerpoint/2010/main" val="1260512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429" y="223158"/>
            <a:ext cx="6461299" cy="725349"/>
          </a:xfrm>
        </p:spPr>
        <p:txBody>
          <a:bodyPr>
            <a:noAutofit/>
          </a:bodyPr>
          <a:lstStyle/>
          <a:p>
            <a:r>
              <a:rPr lang="en-SG" sz="2400" b="1" dirty="0" smtClean="0">
                <a:latin typeface="Times New Roman" panose="02020603050405020304" pitchFamily="18" charset="0"/>
                <a:cs typeface="Times New Roman" panose="02020603050405020304" pitchFamily="18" charset="0"/>
              </a:rPr>
              <a:t>Interface Agents </a:t>
            </a:r>
            <a:r>
              <a:rPr lang="en-SG" sz="2400" dirty="0">
                <a:latin typeface="Times New Roman" panose="02020603050405020304" pitchFamily="18" charset="0"/>
                <a:cs typeface="Times New Roman" panose="02020603050405020304" pitchFamily="18" charset="0"/>
              </a:rPr>
              <a:t/>
            </a:r>
            <a:br>
              <a:rPr lang="en-SG" sz="2400" dirty="0">
                <a:latin typeface="Times New Roman" panose="02020603050405020304" pitchFamily="18" charset="0"/>
                <a:cs typeface="Times New Roman" panose="02020603050405020304" pitchFamily="18" charset="0"/>
              </a:rPr>
            </a:br>
            <a:endParaRPr lang="en-SG" sz="2400" dirty="0"/>
          </a:p>
        </p:txBody>
      </p:sp>
      <p:sp>
        <p:nvSpPr>
          <p:cNvPr id="3" name="Rectangle 2"/>
          <p:cNvSpPr/>
          <p:nvPr/>
        </p:nvSpPr>
        <p:spPr>
          <a:xfrm>
            <a:off x="0" y="860373"/>
            <a:ext cx="6935118" cy="3508653"/>
          </a:xfrm>
          <a:prstGeom prst="rect">
            <a:avLst/>
          </a:prstGeom>
        </p:spPr>
        <p:txBody>
          <a:bodyPr wrap="square">
            <a:spAutoFit/>
          </a:bodyPr>
          <a:lstStyle/>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An interface agent can be thought of as a personal assistant.</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Typically, interface agents collaborate with the user, but do not need to collaborate with other agents; although in some cases, interface agents can learn by seeking advice from other agents.</a:t>
            </a:r>
          </a:p>
          <a:p>
            <a:pPr marL="285750" indent="-285750" algn="just">
              <a:buFont typeface="Wingdings" panose="05000000000000000000" pitchFamily="2" charset="2"/>
              <a:buChar char="v"/>
            </a:pPr>
            <a:endParaRPr lang="en-SG"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typical example of an interface agent is a tool that is used to help a user learn to use a new software package.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Such an agent has the ability to observe what the user does and </a:t>
            </a:r>
            <a:endParaRPr lang="en-SG" sz="1700" dirty="0" smtClean="0">
              <a:latin typeface="Times New Roman" panose="02020603050405020304" pitchFamily="18" charset="0"/>
              <a:cs typeface="Times New Roman" panose="02020603050405020304" pitchFamily="18" charset="0"/>
            </a:endParaRPr>
          </a:p>
          <a:p>
            <a:pPr algn="just"/>
            <a:r>
              <a:rPr lang="en-SG" sz="1700" dirty="0" smtClean="0">
                <a:latin typeface="Times New Roman" panose="02020603050405020304" pitchFamily="18" charset="0"/>
                <a:cs typeface="Times New Roman" panose="02020603050405020304" pitchFamily="18" charset="0"/>
              </a:rPr>
              <a:t>     make </a:t>
            </a:r>
            <a:r>
              <a:rPr lang="en-SG" sz="1700" dirty="0">
                <a:latin typeface="Times New Roman" panose="02020603050405020304" pitchFamily="18" charset="0"/>
                <a:cs typeface="Times New Roman" panose="02020603050405020304" pitchFamily="18" charset="0"/>
              </a:rPr>
              <a:t>suggestions for better ways to perform those tasks.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It is also able to assist the user in carrying out complex tasks, possibly learning as it does so. Interface agents can thus take instructions from users and can also learn from feedback from users about whether they are doing a good job or not, in order to perform better in future</a:t>
            </a:r>
            <a:r>
              <a:rPr lang="en-SG"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592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681" y="121185"/>
            <a:ext cx="6461299" cy="428600"/>
          </a:xfrm>
        </p:spPr>
        <p:txBody>
          <a:bodyPr>
            <a:noAutofit/>
          </a:bodyPr>
          <a:lstStyle/>
          <a:p>
            <a:r>
              <a:rPr lang="en-US" sz="2400" dirty="0" smtClean="0">
                <a:latin typeface="Times New Roman" panose="02020603050405020304" pitchFamily="18" charset="0"/>
                <a:cs typeface="Times New Roman" panose="02020603050405020304" pitchFamily="18" charset="0"/>
              </a:rPr>
              <a:t>What is an Agent?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773890"/>
            <a:ext cx="6940627" cy="4031873"/>
          </a:xfrm>
          <a:prstGeom prst="rect">
            <a:avLst/>
          </a:prstGeom>
        </p:spPr>
        <p:txBody>
          <a:bodyPr wrap="square">
            <a:spAutoFit/>
          </a:bodyPr>
          <a:lstStyle/>
          <a:p>
            <a:r>
              <a:rPr lang="en-US" sz="1700" dirty="0" smtClean="0">
                <a:latin typeface="Times New Roman" panose="02020603050405020304" pitchFamily="18" charset="0"/>
                <a:cs typeface="Times New Roman" panose="02020603050405020304" pitchFamily="18" charset="0"/>
              </a:rPr>
              <a:t>An agent is a entity that carries out some task or tasks on behalf of a human, </a:t>
            </a:r>
            <a:r>
              <a:rPr lang="en-US" sz="1700" dirty="0">
                <a:latin typeface="Times New Roman" panose="02020603050405020304" pitchFamily="18" charset="0"/>
                <a:cs typeface="Times New Roman" panose="02020603050405020304" pitchFamily="18" charset="0"/>
              </a:rPr>
              <a:t>usually to help </a:t>
            </a:r>
            <a:r>
              <a:rPr lang="en-US" sz="1700" dirty="0" smtClean="0">
                <a:latin typeface="Times New Roman" panose="02020603050405020304" pitchFamily="18" charset="0"/>
                <a:cs typeface="Times New Roman" panose="02020603050405020304" pitchFamily="18" charset="0"/>
              </a:rPr>
              <a:t>a human </a:t>
            </a:r>
            <a:r>
              <a:rPr lang="en-US" sz="1700" dirty="0">
                <a:latin typeface="Times New Roman" panose="02020603050405020304" pitchFamily="18" charset="0"/>
                <a:cs typeface="Times New Roman" panose="02020603050405020304" pitchFamily="18" charset="0"/>
              </a:rPr>
              <a:t>user</a:t>
            </a:r>
            <a:r>
              <a:rPr lang="en-US" dirty="0"/>
              <a:t>.</a:t>
            </a:r>
            <a:endParaRPr lang="en-US" sz="17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b="1" dirty="0" smtClean="0">
                <a:solidFill>
                  <a:srgbClr val="002060"/>
                </a:solidFill>
                <a:latin typeface="Times New Roman" panose="02020603050405020304" pitchFamily="18" charset="0"/>
                <a:cs typeface="Times New Roman" panose="02020603050405020304" pitchFamily="18" charset="0"/>
              </a:rPr>
              <a:t>The </a:t>
            </a:r>
            <a:r>
              <a:rPr lang="en-US" sz="1700" b="1" dirty="0">
                <a:solidFill>
                  <a:srgbClr val="002060"/>
                </a:solidFill>
                <a:latin typeface="Times New Roman" panose="02020603050405020304" pitchFamily="18" charset="0"/>
                <a:cs typeface="Times New Roman" panose="02020603050405020304" pitchFamily="18" charset="0"/>
              </a:rPr>
              <a:t>agents </a:t>
            </a:r>
            <a:r>
              <a:rPr lang="en-US" sz="1700" b="1" u="sng" dirty="0">
                <a:solidFill>
                  <a:srgbClr val="002060"/>
                </a:solidFill>
                <a:latin typeface="Times New Roman" panose="02020603050405020304" pitchFamily="18" charset="0"/>
                <a:cs typeface="Times New Roman" panose="02020603050405020304" pitchFamily="18" charset="0"/>
              </a:rPr>
              <a:t>sense</a:t>
            </a:r>
            <a:r>
              <a:rPr lang="en-US" sz="1700" b="1" dirty="0">
                <a:solidFill>
                  <a:srgbClr val="002060"/>
                </a:solidFill>
                <a:latin typeface="Times New Roman" panose="02020603050405020304" pitchFamily="18" charset="0"/>
                <a:cs typeface="Times New Roman" panose="02020603050405020304" pitchFamily="18" charset="0"/>
              </a:rPr>
              <a:t> the environment through </a:t>
            </a:r>
            <a:r>
              <a:rPr lang="en-US" sz="1700" b="1" u="sng" dirty="0">
                <a:solidFill>
                  <a:srgbClr val="002060"/>
                </a:solidFill>
                <a:latin typeface="Times New Roman" panose="02020603050405020304" pitchFamily="18" charset="0"/>
                <a:cs typeface="Times New Roman" panose="02020603050405020304" pitchFamily="18" charset="0"/>
              </a:rPr>
              <a:t>sensors</a:t>
            </a:r>
            <a:r>
              <a:rPr lang="en-US" sz="1700" b="1" dirty="0">
                <a:solidFill>
                  <a:srgbClr val="002060"/>
                </a:solidFill>
                <a:latin typeface="Times New Roman" panose="02020603050405020304" pitchFamily="18" charset="0"/>
                <a:cs typeface="Times New Roman" panose="02020603050405020304" pitchFamily="18" charset="0"/>
              </a:rPr>
              <a:t> and </a:t>
            </a:r>
            <a:r>
              <a:rPr lang="en-US" sz="1700" b="1" u="sng" dirty="0">
                <a:solidFill>
                  <a:srgbClr val="002060"/>
                </a:solidFill>
                <a:latin typeface="Times New Roman" panose="02020603050405020304" pitchFamily="18" charset="0"/>
                <a:cs typeface="Times New Roman" panose="02020603050405020304" pitchFamily="18" charset="0"/>
              </a:rPr>
              <a:t>act</a:t>
            </a:r>
            <a:r>
              <a:rPr lang="en-US" sz="1700" b="1" dirty="0">
                <a:solidFill>
                  <a:srgbClr val="002060"/>
                </a:solidFill>
                <a:latin typeface="Times New Roman" panose="02020603050405020304" pitchFamily="18" charset="0"/>
                <a:cs typeface="Times New Roman" panose="02020603050405020304" pitchFamily="18" charset="0"/>
              </a:rPr>
              <a:t> on </a:t>
            </a:r>
            <a:r>
              <a:rPr lang="en-US" sz="1700" b="1" dirty="0" smtClean="0">
                <a:solidFill>
                  <a:srgbClr val="002060"/>
                </a:solidFill>
                <a:latin typeface="Times New Roman" panose="02020603050405020304" pitchFamily="18" charset="0"/>
                <a:cs typeface="Times New Roman" panose="02020603050405020304" pitchFamily="18" charset="0"/>
              </a:rPr>
              <a:t>their   environment </a:t>
            </a:r>
            <a:r>
              <a:rPr lang="en-US" sz="1700" b="1" dirty="0">
                <a:solidFill>
                  <a:srgbClr val="002060"/>
                </a:solidFill>
                <a:latin typeface="Times New Roman" panose="02020603050405020304" pitchFamily="18" charset="0"/>
                <a:cs typeface="Times New Roman" panose="02020603050405020304" pitchFamily="18" charset="0"/>
              </a:rPr>
              <a:t>through </a:t>
            </a:r>
            <a:r>
              <a:rPr lang="en-US" sz="1700" b="1" u="sng" dirty="0" smtClean="0">
                <a:solidFill>
                  <a:srgbClr val="002060"/>
                </a:solidFill>
                <a:latin typeface="Times New Roman" panose="02020603050405020304" pitchFamily="18" charset="0"/>
                <a:cs typeface="Times New Roman" panose="02020603050405020304" pitchFamily="18" charset="0"/>
              </a:rPr>
              <a:t>actuators</a:t>
            </a:r>
            <a:r>
              <a:rPr lang="en-US" sz="1700" b="1" dirty="0" smtClean="0">
                <a:solidFill>
                  <a:srgbClr val="002060"/>
                </a:solidFill>
                <a:latin typeface="Times New Roman" panose="02020603050405020304" pitchFamily="18" charset="0"/>
                <a:cs typeface="Times New Roman" panose="02020603050405020304" pitchFamily="18" charset="0"/>
              </a:rPr>
              <a:t>.</a:t>
            </a:r>
          </a:p>
          <a:p>
            <a:endParaRPr lang="en-US" sz="1700" dirty="0" smtClean="0">
              <a:latin typeface="Times New Roman" panose="02020603050405020304" pitchFamily="18" charset="0"/>
              <a:cs typeface="Times New Roman" panose="02020603050405020304" pitchFamily="18" charset="0"/>
            </a:endParaRPr>
          </a:p>
          <a:p>
            <a:pPr marL="285750" indent="-285750"/>
            <a:r>
              <a:rPr lang="en-US" sz="1700" b="1" dirty="0" smtClean="0">
                <a:solidFill>
                  <a:srgbClr val="A40062"/>
                </a:solidFill>
                <a:latin typeface="Times New Roman" panose="02020603050405020304" pitchFamily="18" charset="0"/>
                <a:cs typeface="Times New Roman" panose="02020603050405020304" pitchFamily="18" charset="0"/>
              </a:rPr>
              <a:t>Examples </a:t>
            </a:r>
            <a:r>
              <a:rPr lang="en-US" sz="1700" b="1" dirty="0">
                <a:solidFill>
                  <a:srgbClr val="A40062"/>
                </a:solidFill>
                <a:latin typeface="Times New Roman" panose="02020603050405020304" pitchFamily="18" charset="0"/>
                <a:cs typeface="Times New Roman" panose="02020603050405020304" pitchFamily="18" charset="0"/>
              </a:rPr>
              <a:t>of Agent</a:t>
            </a:r>
            <a:r>
              <a:rPr lang="en-US" sz="1700" b="1" dirty="0" smtClean="0">
                <a:solidFill>
                  <a:srgbClr val="A40062"/>
                </a:solidFill>
                <a:latin typeface="Times New Roman" panose="02020603050405020304" pitchFamily="18" charset="0"/>
                <a:cs typeface="Times New Roman" panose="02020603050405020304" pitchFamily="18" charset="0"/>
              </a:rPr>
              <a:t>:-</a:t>
            </a:r>
          </a:p>
          <a:p>
            <a:pPr marL="285750" indent="-285750"/>
            <a:endParaRPr lang="en-US" sz="1700" b="1" dirty="0" smtClean="0">
              <a:solidFill>
                <a:srgbClr val="A4006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software agent</a:t>
            </a:r>
            <a:r>
              <a:rPr lang="en-US" sz="1700" dirty="0">
                <a:latin typeface="Times New Roman" panose="02020603050405020304" pitchFamily="18" charset="0"/>
                <a:cs typeface="Times New Roman" panose="02020603050405020304" pitchFamily="18" charset="0"/>
              </a:rPr>
              <a:t> has </a:t>
            </a:r>
            <a:r>
              <a:rPr lang="en-US" sz="1700" dirty="0" smtClean="0">
                <a:latin typeface="Times New Roman" panose="02020603050405020304" pitchFamily="18" charset="0"/>
                <a:cs typeface="Times New Roman" panose="02020603050405020304" pitchFamily="18" charset="0"/>
              </a:rPr>
              <a:t>keystrokes</a:t>
            </a:r>
            <a:r>
              <a:rPr lang="en-US" sz="1700" dirty="0">
                <a:latin typeface="Times New Roman" panose="02020603050405020304" pitchFamily="18" charset="0"/>
                <a:cs typeface="Times New Roman" panose="02020603050405020304" pitchFamily="18" charset="0"/>
              </a:rPr>
              <a:t>, file contents as sensory input and act on those inputs and display output on the screen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Human agent</a:t>
            </a:r>
            <a:r>
              <a:rPr lang="en-US" sz="1700" dirty="0">
                <a:latin typeface="Times New Roman" panose="02020603050405020304" pitchFamily="18" charset="0"/>
                <a:cs typeface="Times New Roman" panose="02020603050405020304" pitchFamily="18" charset="0"/>
              </a:rPr>
              <a:t> has eyes, ears, and other organs which act as sensors and hands, legs, mouth, and other body parts acting as actuators</a:t>
            </a:r>
            <a:r>
              <a:rPr lang="en-US" sz="17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Robotic agent</a:t>
            </a:r>
            <a:r>
              <a:rPr lang="en-US" sz="1700" dirty="0">
                <a:latin typeface="Times New Roman" panose="02020603050405020304" pitchFamily="18" charset="0"/>
                <a:cs typeface="Times New Roman" panose="02020603050405020304" pitchFamily="18" charset="0"/>
              </a:rPr>
              <a:t> has Cameras and infrared range finders which act as sensors and </a:t>
            </a:r>
            <a:r>
              <a:rPr lang="en-US" sz="1700" dirty="0" smtClean="0">
                <a:latin typeface="Times New Roman" panose="02020603050405020304" pitchFamily="18" charset="0"/>
                <a:cs typeface="Times New Roman" panose="02020603050405020304" pitchFamily="18" charset="0"/>
              </a:rPr>
              <a:t>various motors/mechanical structures </a:t>
            </a:r>
            <a:r>
              <a:rPr lang="en-US" sz="1700" dirty="0">
                <a:latin typeface="Times New Roman" panose="02020603050405020304" pitchFamily="18" charset="0"/>
                <a:cs typeface="Times New Roman" panose="02020603050405020304" pitchFamily="18" charset="0"/>
              </a:rPr>
              <a:t>acting as actuators.</a:t>
            </a:r>
          </a:p>
          <a:p>
            <a:pPr marL="341313" indent="-341313"/>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889" y="300277"/>
            <a:ext cx="6461299" cy="725349"/>
          </a:xfrm>
        </p:spPr>
        <p:txBody>
          <a:bodyPr>
            <a:normAutofit/>
          </a:bodyPr>
          <a:lstStyle/>
          <a:p>
            <a:r>
              <a:rPr lang="en-SG" sz="2400" b="1" dirty="0" err="1" smtClean="0">
                <a:latin typeface="Times New Roman" panose="02020603050405020304" pitchFamily="18" charset="0"/>
                <a:cs typeface="Times New Roman" panose="02020603050405020304" pitchFamily="18" charset="0"/>
              </a:rPr>
              <a:t>Ut</a:t>
            </a:r>
            <a:endParaRPr lang="en-SG" sz="2400" dirty="0"/>
          </a:p>
        </p:txBody>
      </p:sp>
      <p:pic>
        <p:nvPicPr>
          <p:cNvPr id="3" name="Picture 2"/>
          <p:cNvPicPr>
            <a:picLocks noChangeAspect="1"/>
          </p:cNvPicPr>
          <p:nvPr/>
        </p:nvPicPr>
        <p:blipFill>
          <a:blip r:embed="rId2"/>
          <a:stretch>
            <a:fillRect/>
          </a:stretch>
        </p:blipFill>
        <p:spPr>
          <a:xfrm>
            <a:off x="110170" y="6953"/>
            <a:ext cx="7293166" cy="5597819"/>
          </a:xfrm>
          <a:prstGeom prst="rect">
            <a:avLst/>
          </a:prstGeom>
        </p:spPr>
      </p:pic>
    </p:spTree>
    <p:extLst>
      <p:ext uri="{BB962C8B-B14F-4D97-AF65-F5344CB8AC3E}">
        <p14:creationId xmlns:p14="http://schemas.microsoft.com/office/powerpoint/2010/main" val="30412387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70" y="279125"/>
            <a:ext cx="6461299" cy="725349"/>
          </a:xfrm>
        </p:spPr>
        <p:txBody>
          <a:bodyPr>
            <a:noAutofit/>
          </a:bodyPr>
          <a:lstStyle/>
          <a:p>
            <a:r>
              <a:rPr lang="en-SG" sz="2400" b="1" dirty="0" smtClean="0">
                <a:latin typeface="Times New Roman" panose="02020603050405020304" pitchFamily="18" charset="0"/>
                <a:cs typeface="Times New Roman" panose="02020603050405020304" pitchFamily="18" charset="0"/>
              </a:rPr>
              <a:t>Mobile </a:t>
            </a:r>
            <a:r>
              <a:rPr lang="en-SG" sz="2400" b="1" dirty="0">
                <a:latin typeface="Times New Roman" panose="02020603050405020304" pitchFamily="18" charset="0"/>
                <a:cs typeface="Times New Roman" panose="02020603050405020304" pitchFamily="18" charset="0"/>
              </a:rPr>
              <a:t>Agents </a:t>
            </a:r>
            <a:r>
              <a:rPr lang="en-SG" sz="2400" dirty="0"/>
              <a:t/>
            </a:r>
            <a:br>
              <a:rPr lang="en-SG" sz="2400" dirty="0"/>
            </a:br>
            <a:endParaRPr lang="en-SG" sz="2400" dirty="0"/>
          </a:p>
        </p:txBody>
      </p:sp>
      <p:sp>
        <p:nvSpPr>
          <p:cNvPr id="3" name="Rectangle 2"/>
          <p:cNvSpPr/>
          <p:nvPr/>
        </p:nvSpPr>
        <p:spPr>
          <a:xfrm>
            <a:off x="0" y="894305"/>
            <a:ext cx="6946135" cy="4031873"/>
          </a:xfrm>
          <a:prstGeom prst="rect">
            <a:avLst/>
          </a:prstGeom>
        </p:spPr>
        <p:txBody>
          <a:bodyPr wrap="square">
            <a:spAutoFit/>
          </a:bodyPr>
          <a:lstStyle/>
          <a:p>
            <a:pPr marL="285750" indent="-285750" algn="just">
              <a:buFont typeface="Wingdings" panose="05000000000000000000" pitchFamily="2" charset="2"/>
              <a:buChar char="v"/>
            </a:pPr>
            <a:r>
              <a:rPr lang="en-SG" sz="1700" b="1" dirty="0" smtClean="0">
                <a:latin typeface="Times New Roman" panose="02020603050405020304" pitchFamily="18" charset="0"/>
                <a:cs typeface="Times New Roman" panose="02020603050405020304" pitchFamily="18" charset="0"/>
              </a:rPr>
              <a:t>Mobile agents </a:t>
            </a:r>
            <a:r>
              <a:rPr lang="en-SG" sz="1700" dirty="0" smtClean="0">
                <a:latin typeface="Times New Roman" panose="02020603050405020304" pitchFamily="18" charset="0"/>
                <a:cs typeface="Times New Roman" panose="02020603050405020304" pitchFamily="18" charset="0"/>
              </a:rPr>
              <a:t>are those capable of “moving” from one place to another.</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 In the case of mobile robots, this literally means moving in physical space. </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In the case of mobile software agents, this mobility usually refers to the Internet or other network. </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An agent that is not mobile is </a:t>
            </a:r>
            <a:r>
              <a:rPr lang="en-SG" sz="1700" b="1" dirty="0" smtClean="0">
                <a:latin typeface="Times New Roman" panose="02020603050405020304" pitchFamily="18" charset="0"/>
                <a:cs typeface="Times New Roman" panose="02020603050405020304" pitchFamily="18" charset="0"/>
              </a:rPr>
              <a:t>static</a:t>
            </a:r>
            <a:r>
              <a:rPr lang="en-SG" sz="17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Mobile agents travel from one computer to another, gathering information and performing actions as needed on the basis of that information.</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A computer virus can be thought of as a form of mobile agent, although most viruses are not intelligent, merely autonomous. </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That is, they are able to act without being given direct instruction from a human, but they do not adapt intelligently to their surroundings—they simply follow a fixed set of rules that tells them how to infect a computer and how to reproduce.</a:t>
            </a:r>
          </a:p>
          <a:p>
            <a:pPr algn="just"/>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008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44906"/>
            <a:ext cx="6863508" cy="3754874"/>
          </a:xfrm>
          <a:prstGeom prst="rect">
            <a:avLst/>
          </a:prstGeom>
        </p:spPr>
        <p:txBody>
          <a:bodyPr wrap="square">
            <a:spAutoFit/>
          </a:bodyPr>
          <a:lstStyle/>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For mobile agents to run on remote computers, a suitable environment must of course be provided that allows the agent to run on that machine.</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An example of a system that provides such an environment is Telescript, developed by General Magic.</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 The Java programming language, developed by Sun, can also be used for developing mobile agents.</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idea that a mobile agent can be sent from one computer across the Internet to run on another computer raises many security questions.</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main advantages of mobile agents are </a:t>
            </a:r>
            <a:r>
              <a:rPr lang="en-SG" sz="1700" dirty="0" smtClean="0">
                <a:latin typeface="Times New Roman" panose="02020603050405020304" pitchFamily="18" charset="0"/>
                <a:cs typeface="Times New Roman" panose="02020603050405020304" pitchFamily="18" charset="0"/>
              </a:rPr>
              <a:t>efficiency </a:t>
            </a:r>
            <a:r>
              <a:rPr lang="en-SG" sz="1700" dirty="0" err="1" smtClean="0">
                <a:latin typeface="Times New Roman" panose="02020603050405020304" pitchFamily="18" charset="0"/>
                <a:cs typeface="Times New Roman" panose="02020603050405020304" pitchFamily="18" charset="0"/>
              </a:rPr>
              <a:t>ie</a:t>
            </a:r>
            <a:r>
              <a:rPr lang="en-SG" sz="1700" dirty="0" smtClean="0">
                <a:latin typeface="Times New Roman" panose="02020603050405020304" pitchFamily="18" charset="0"/>
                <a:cs typeface="Times New Roman" panose="02020603050405020304" pitchFamily="18" charset="0"/>
              </a:rPr>
              <a:t>; An </a:t>
            </a:r>
            <a:r>
              <a:rPr lang="en-SG" sz="1700" dirty="0">
                <a:latin typeface="Times New Roman" panose="02020603050405020304" pitchFamily="18" charset="0"/>
                <a:cs typeface="Times New Roman" panose="02020603050405020304" pitchFamily="18" charset="0"/>
              </a:rPr>
              <a:t>agent that has to communicate with a number of remote servers and request large quantities of information in order to make a decision uses a large amount of bandwidth, which can be </a:t>
            </a:r>
            <a:r>
              <a:rPr lang="en-SG" sz="1700" dirty="0">
                <a:solidFill>
                  <a:srgbClr val="003635"/>
                </a:solidFill>
                <a:latin typeface="Times New Roman" panose="02020603050405020304" pitchFamily="18" charset="0"/>
                <a:cs typeface="Times New Roman" panose="02020603050405020304" pitchFamily="18" charset="0"/>
              </a:rPr>
              <a:t>avoided</a:t>
            </a:r>
            <a:r>
              <a:rPr lang="en-SG" sz="1700" dirty="0">
                <a:solidFill>
                  <a:srgbClr val="A40062"/>
                </a:solidFill>
                <a:latin typeface="Times New Roman" panose="02020603050405020304" pitchFamily="18" charset="0"/>
                <a:cs typeface="Times New Roman" panose="02020603050405020304" pitchFamily="18" charset="0"/>
              </a:rPr>
              <a:t> </a:t>
            </a:r>
            <a:r>
              <a:rPr lang="en-SG" sz="1700" dirty="0">
                <a:solidFill>
                  <a:srgbClr val="003635"/>
                </a:solidFill>
                <a:latin typeface="Times New Roman" panose="02020603050405020304" pitchFamily="18" charset="0"/>
                <a:cs typeface="Times New Roman" panose="02020603050405020304" pitchFamily="18" charset="0"/>
              </a:rPr>
              <a:t>if </a:t>
            </a:r>
            <a:r>
              <a:rPr lang="en-SG" sz="1700" dirty="0">
                <a:solidFill>
                  <a:srgbClr val="A40062"/>
                </a:solidFill>
                <a:latin typeface="Times New Roman" panose="02020603050405020304" pitchFamily="18" charset="0"/>
                <a:cs typeface="Times New Roman" panose="02020603050405020304" pitchFamily="18" charset="0"/>
              </a:rPr>
              <a:t>the agent is able to physically move to the remote server and query it locally.</a:t>
            </a:r>
          </a:p>
          <a:p>
            <a:pPr marL="285750" indent="-285750" algn="just">
              <a:buFont typeface="Wingdings" panose="05000000000000000000" pitchFamily="2" charset="2"/>
              <a:buChar char="v"/>
            </a:pPr>
            <a:endParaRPr lang="en-SG" sz="1700" dirty="0">
              <a:latin typeface="Times New Roman" panose="02020603050405020304" pitchFamily="18" charset="0"/>
              <a:cs typeface="Times New Roman" panose="02020603050405020304" pitchFamily="18" charset="0"/>
            </a:endParaRPr>
          </a:p>
        </p:txBody>
      </p:sp>
      <p:sp>
        <p:nvSpPr>
          <p:cNvPr id="5" name="Rectangle 4"/>
          <p:cNvSpPr/>
          <p:nvPr/>
        </p:nvSpPr>
        <p:spPr>
          <a:xfrm>
            <a:off x="2310060" y="326930"/>
            <a:ext cx="2612254" cy="461665"/>
          </a:xfrm>
          <a:prstGeom prst="rect">
            <a:avLst/>
          </a:prstGeom>
        </p:spPr>
        <p:txBody>
          <a:bodyPr wrap="none">
            <a:spAutoFit/>
          </a:bodyPr>
          <a:lstStyle/>
          <a:p>
            <a:r>
              <a:rPr lang="en-SG" sz="2400" b="1" dirty="0">
                <a:solidFill>
                  <a:srgbClr val="A40062"/>
                </a:solidFill>
                <a:latin typeface="Times New Roman" panose="02020603050405020304" pitchFamily="18" charset="0"/>
                <a:cs typeface="Times New Roman" panose="02020603050405020304" pitchFamily="18" charset="0"/>
              </a:rPr>
              <a:t>Mobile </a:t>
            </a:r>
            <a:r>
              <a:rPr lang="en-SG" sz="2400" b="1" dirty="0" smtClean="0">
                <a:solidFill>
                  <a:srgbClr val="A40062"/>
                </a:solidFill>
                <a:latin typeface="Times New Roman" panose="02020603050405020304" pitchFamily="18" charset="0"/>
                <a:cs typeface="Times New Roman" panose="02020603050405020304" pitchFamily="18" charset="0"/>
              </a:rPr>
              <a:t>Agents….. </a:t>
            </a:r>
            <a:endParaRPr lang="en-US" sz="2400" dirty="0">
              <a:solidFill>
                <a:srgbClr val="A40062"/>
              </a:solidFill>
            </a:endParaRPr>
          </a:p>
        </p:txBody>
      </p:sp>
    </p:spTree>
    <p:extLst>
      <p:ext uri="{BB962C8B-B14F-4D97-AF65-F5344CB8AC3E}">
        <p14:creationId xmlns:p14="http://schemas.microsoft.com/office/powerpoint/2010/main" val="2445871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21" y="843679"/>
            <a:ext cx="6858000" cy="2970044"/>
          </a:xfrm>
          <a:prstGeom prst="rect">
            <a:avLst/>
          </a:prstGeom>
        </p:spPr>
        <p:txBody>
          <a:bodyPr wrap="square">
            <a:spAutoFit/>
          </a:bodyPr>
          <a:lstStyle/>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Similarly</a:t>
            </a:r>
            <a:r>
              <a:rPr lang="en-SG" sz="1700" dirty="0">
                <a:latin typeface="Times New Roman" panose="02020603050405020304" pitchFamily="18" charset="0"/>
                <a:cs typeface="Times New Roman" panose="02020603050405020304" pitchFamily="18" charset="0"/>
              </a:rPr>
              <a:t>, the mobile agent may be able to take advantage of superior computing power or the existence of particular functional abilities at the remote machine that are not present locally.</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In this way, mobile agents can be used to generate a </a:t>
            </a:r>
            <a:r>
              <a:rPr lang="en-SG" sz="1700" b="1" dirty="0">
                <a:latin typeface="Times New Roman" panose="02020603050405020304" pitchFamily="18" charset="0"/>
                <a:cs typeface="Times New Roman" panose="02020603050405020304" pitchFamily="18" charset="0"/>
              </a:rPr>
              <a:t>distributed computing architecture</a:t>
            </a:r>
            <a:r>
              <a:rPr lang="en-SG" sz="1700" dirty="0">
                <a:latin typeface="Times New Roman" panose="02020603050405020304" pitchFamily="18" charset="0"/>
                <a:cs typeface="Times New Roman" panose="02020603050405020304" pitchFamily="18" charset="0"/>
              </a:rPr>
              <a:t>, where computation takes place on multiple computers at arbitrary locations.</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 further advantage of mobile agents is that they can carry out their tasks asynchronously: the user can set a mobile agent off on a particular task and can then get on with other work, or maybe even switch the computer off.</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When the user is ready to receive the results, the agent can be recalled</a:t>
            </a:r>
          </a:p>
        </p:txBody>
      </p:sp>
      <p:sp>
        <p:nvSpPr>
          <p:cNvPr id="6" name="Rectangle 5"/>
          <p:cNvSpPr/>
          <p:nvPr/>
        </p:nvSpPr>
        <p:spPr>
          <a:xfrm>
            <a:off x="2081852" y="238794"/>
            <a:ext cx="2612254" cy="461665"/>
          </a:xfrm>
          <a:prstGeom prst="rect">
            <a:avLst/>
          </a:prstGeom>
        </p:spPr>
        <p:txBody>
          <a:bodyPr wrap="none">
            <a:spAutoFit/>
          </a:bodyPr>
          <a:lstStyle/>
          <a:p>
            <a:r>
              <a:rPr lang="en-SG" sz="2400" b="1" dirty="0">
                <a:solidFill>
                  <a:srgbClr val="A40062"/>
                </a:solidFill>
                <a:latin typeface="Times New Roman" panose="02020603050405020304" pitchFamily="18" charset="0"/>
                <a:cs typeface="Times New Roman" panose="02020603050405020304" pitchFamily="18" charset="0"/>
              </a:rPr>
              <a:t>Mobile Agents….. </a:t>
            </a:r>
            <a:endParaRPr lang="en-US" sz="2400" dirty="0">
              <a:solidFill>
                <a:srgbClr val="A40062"/>
              </a:solidFill>
            </a:endParaRPr>
          </a:p>
        </p:txBody>
      </p:sp>
    </p:spTree>
    <p:extLst>
      <p:ext uri="{BB962C8B-B14F-4D97-AF65-F5344CB8AC3E}">
        <p14:creationId xmlns:p14="http://schemas.microsoft.com/office/powerpoint/2010/main" val="523892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941" y="265713"/>
            <a:ext cx="6461299" cy="725349"/>
          </a:xfrm>
        </p:spPr>
        <p:txBody>
          <a:bodyPr>
            <a:noAutofit/>
          </a:bodyPr>
          <a:lstStyle/>
          <a:p>
            <a:r>
              <a:rPr lang="en-SG" sz="2400" b="1" dirty="0">
                <a:latin typeface="Times New Roman" panose="02020603050405020304" pitchFamily="18" charset="0"/>
                <a:cs typeface="Times New Roman" panose="02020603050405020304" pitchFamily="18" charset="0"/>
              </a:rPr>
              <a:t>Information Agents</a:t>
            </a:r>
            <a:r>
              <a:rPr lang="en-SG" sz="2400" dirty="0">
                <a:latin typeface="Times New Roman" panose="02020603050405020304" pitchFamily="18" charset="0"/>
                <a:cs typeface="Times New Roman" panose="02020603050405020304" pitchFamily="18" charset="0"/>
              </a:rPr>
              <a:t/>
            </a:r>
            <a:br>
              <a:rPr lang="en-SG" sz="2400" dirty="0">
                <a:latin typeface="Times New Roman" panose="02020603050405020304" pitchFamily="18" charset="0"/>
                <a:cs typeface="Times New Roman" panose="02020603050405020304" pitchFamily="18" charset="0"/>
              </a:rPr>
            </a:br>
            <a:endParaRPr lang="en-US" sz="2400" dirty="0"/>
          </a:p>
        </p:txBody>
      </p:sp>
      <p:sp>
        <p:nvSpPr>
          <p:cNvPr id="4" name="Rectangle 3"/>
          <p:cNvSpPr/>
          <p:nvPr/>
        </p:nvSpPr>
        <p:spPr>
          <a:xfrm>
            <a:off x="0" y="991062"/>
            <a:ext cx="6769865" cy="3416320"/>
          </a:xfrm>
          <a:prstGeom prst="rect">
            <a:avLst/>
          </a:prstGeom>
        </p:spPr>
        <p:txBody>
          <a:bodyPr wrap="square">
            <a:spAutoFit/>
          </a:bodyPr>
          <a:lstStyle/>
          <a:p>
            <a:pPr marL="285750" indent="-285750">
              <a:buFont typeface="Wingdings" panose="05000000000000000000" pitchFamily="2" charset="2"/>
              <a:buChar char="v"/>
            </a:pPr>
            <a:r>
              <a:rPr lang="en-SG" b="1" dirty="0">
                <a:latin typeface="Times New Roman" panose="02020603050405020304" pitchFamily="18" charset="0"/>
                <a:cs typeface="Times New Roman" panose="02020603050405020304" pitchFamily="18" charset="0"/>
              </a:rPr>
              <a:t>Information agents</a:t>
            </a:r>
            <a:r>
              <a:rPr lang="en-SG" dirty="0">
                <a:latin typeface="Times New Roman" panose="02020603050405020304" pitchFamily="18" charset="0"/>
                <a:cs typeface="Times New Roman" panose="02020603050405020304" pitchFamily="18" charset="0"/>
              </a:rPr>
              <a:t>, also known as </a:t>
            </a:r>
            <a:r>
              <a:rPr lang="en-SG" b="1" dirty="0">
                <a:latin typeface="Times New Roman" panose="02020603050405020304" pitchFamily="18" charset="0"/>
                <a:cs typeface="Times New Roman" panose="02020603050405020304" pitchFamily="18" charset="0"/>
              </a:rPr>
              <a:t>information-gathering agents</a:t>
            </a:r>
            <a:r>
              <a:rPr lang="en-SG" dirty="0">
                <a:latin typeface="Times New Roman" panose="02020603050405020304" pitchFamily="18" charset="0"/>
                <a:cs typeface="Times New Roman" panose="02020603050405020304" pitchFamily="18" charset="0"/>
              </a:rPr>
              <a:t>, are usually used on the Internet and </a:t>
            </a:r>
            <a:r>
              <a:rPr lang="en-SG" dirty="0" smtClean="0">
                <a:latin typeface="Times New Roman" panose="02020603050405020304" pitchFamily="18" charset="0"/>
                <a:cs typeface="Times New Roman" panose="02020603050405020304" pitchFamily="18" charset="0"/>
              </a:rPr>
              <a:t>so they </a:t>
            </a:r>
            <a:r>
              <a:rPr lang="en-SG" dirty="0">
                <a:latin typeface="Times New Roman" panose="02020603050405020304" pitchFamily="18" charset="0"/>
                <a:cs typeface="Times New Roman" panose="02020603050405020304" pitchFamily="18" charset="0"/>
              </a:rPr>
              <a:t>are also sometimes called </a:t>
            </a:r>
            <a:r>
              <a:rPr lang="en-SG" b="1" dirty="0">
                <a:latin typeface="Times New Roman" panose="02020603050405020304" pitchFamily="18" charset="0"/>
                <a:cs typeface="Times New Roman" panose="02020603050405020304" pitchFamily="18" charset="0"/>
              </a:rPr>
              <a:t>Internet agents</a:t>
            </a:r>
            <a:r>
              <a:rPr lang="en-SG"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 An information agent is used to help a user find, filter, and classify information from the vast array of sources available on the Internet.</a:t>
            </a:r>
          </a:p>
          <a:p>
            <a:pPr marL="285750" indent="-285750">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Information agents may be static or mobile. </a:t>
            </a:r>
          </a:p>
          <a:p>
            <a:pPr marL="285750" indent="-285750">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Some information agents are capable of learning, whereas the </a:t>
            </a:r>
          </a:p>
          <a:p>
            <a:r>
              <a:rPr lang="en-SG" dirty="0">
                <a:latin typeface="Times New Roman" panose="02020603050405020304" pitchFamily="18" charset="0"/>
                <a:cs typeface="Times New Roman" panose="02020603050405020304" pitchFamily="18" charset="0"/>
              </a:rPr>
              <a:t>         behaviour of others is fixed. </a:t>
            </a:r>
          </a:p>
          <a:p>
            <a:pPr marL="285750" indent="-285750">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Additionally, information agents can be collaborative or can work independently of other agents. </a:t>
            </a:r>
          </a:p>
          <a:p>
            <a:pPr marL="285750" indent="-285750">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The distinctive feature of an information agent is the function that it provides, rather than the way it </a:t>
            </a:r>
            <a:r>
              <a:rPr lang="en-SG" dirty="0" smtClean="0">
                <a:latin typeface="Times New Roman" panose="02020603050405020304" pitchFamily="18" charset="0"/>
                <a:cs typeface="Times New Roman" panose="02020603050405020304" pitchFamily="18" charset="0"/>
              </a:rPr>
              <a:t>works.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147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496" y="246376"/>
            <a:ext cx="6461299" cy="725349"/>
          </a:xfrm>
        </p:spPr>
        <p:txBody>
          <a:bodyPr>
            <a:normAutofit fontScale="90000"/>
          </a:bodyPr>
          <a:lstStyle/>
          <a:p>
            <a:r>
              <a:rPr lang="en-SG" sz="2400" b="1" dirty="0" smtClean="0">
                <a:latin typeface="Times New Roman" panose="02020603050405020304" pitchFamily="18" charset="0"/>
                <a:cs typeface="Times New Roman" panose="02020603050405020304" pitchFamily="18" charset="0"/>
              </a:rPr>
              <a:t> </a:t>
            </a:r>
            <a:r>
              <a:rPr lang="en-SG" sz="2700" b="1" dirty="0">
                <a:latin typeface="Times New Roman" panose="02020603050405020304" pitchFamily="18" charset="0"/>
                <a:cs typeface="Times New Roman" panose="02020603050405020304" pitchFamily="18" charset="0"/>
              </a:rPr>
              <a:t>Multiagent systems </a:t>
            </a:r>
            <a:r>
              <a:rPr lang="en-SG" sz="2400" dirty="0">
                <a:latin typeface="Times New Roman" panose="02020603050405020304" pitchFamily="18" charset="0"/>
                <a:cs typeface="Times New Roman" panose="02020603050405020304" pitchFamily="18" charset="0"/>
              </a:rPr>
              <a:t/>
            </a:r>
            <a:br>
              <a:rPr lang="en-SG" sz="2400" dirty="0">
                <a:latin typeface="Times New Roman" panose="02020603050405020304" pitchFamily="18" charset="0"/>
                <a:cs typeface="Times New Roman" panose="02020603050405020304" pitchFamily="18" charset="0"/>
              </a:rPr>
            </a:br>
            <a:endParaRPr lang="en-SG"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0" y="971725"/>
            <a:ext cx="6951643" cy="4278094"/>
          </a:xfrm>
          <a:prstGeom prst="rect">
            <a:avLst/>
          </a:prstGeom>
        </p:spPr>
        <p:txBody>
          <a:bodyPr wrap="square">
            <a:spAutoFit/>
          </a:bodyPr>
          <a:lstStyle/>
          <a:p>
            <a:pPr marL="231775" indent="-176213" algn="just">
              <a:buFont typeface="Wingdings" panose="05000000000000000000" pitchFamily="2" charset="2"/>
              <a:buChar char="v"/>
            </a:pPr>
            <a:r>
              <a:rPr lang="en-SG" sz="1700" b="1" dirty="0">
                <a:latin typeface="Times New Roman" panose="02020603050405020304" pitchFamily="18" charset="0"/>
                <a:cs typeface="Times New Roman" panose="02020603050405020304" pitchFamily="18" charset="0"/>
              </a:rPr>
              <a:t> </a:t>
            </a:r>
            <a:r>
              <a:rPr lang="en-SG" sz="1700" b="1" dirty="0" smtClean="0">
                <a:latin typeface="Times New Roman" panose="02020603050405020304" pitchFamily="18" charset="0"/>
                <a:cs typeface="Times New Roman" panose="02020603050405020304" pitchFamily="18" charset="0"/>
              </a:rPr>
              <a:t>Multiagent </a:t>
            </a:r>
            <a:r>
              <a:rPr lang="en-SG" sz="1700" b="1" dirty="0">
                <a:latin typeface="Times New Roman" panose="02020603050405020304" pitchFamily="18" charset="0"/>
                <a:cs typeface="Times New Roman" panose="02020603050405020304" pitchFamily="18" charset="0"/>
              </a:rPr>
              <a:t>systems </a:t>
            </a:r>
            <a:r>
              <a:rPr lang="en-SG" sz="1700" dirty="0">
                <a:latin typeface="Times New Roman" panose="02020603050405020304" pitchFamily="18" charset="0"/>
                <a:cs typeface="Times New Roman" panose="02020603050405020304" pitchFamily="18" charset="0"/>
              </a:rPr>
              <a:t>are a common way of exploiting the potential power </a:t>
            </a:r>
            <a:r>
              <a:rPr lang="en-SG" sz="1700" dirty="0" smtClean="0">
                <a:latin typeface="Times New Roman" panose="02020603050405020304" pitchFamily="18" charset="0"/>
                <a:cs typeface="Times New Roman" panose="02020603050405020304" pitchFamily="18" charset="0"/>
              </a:rPr>
              <a:t>         of </a:t>
            </a:r>
            <a:r>
              <a:rPr lang="en-SG" sz="1700" dirty="0">
                <a:latin typeface="Times New Roman" panose="02020603050405020304" pitchFamily="18" charset="0"/>
                <a:cs typeface="Times New Roman" panose="02020603050405020304" pitchFamily="18" charset="0"/>
              </a:rPr>
              <a:t>agents by combining </a:t>
            </a:r>
            <a:r>
              <a:rPr lang="en-SG" sz="1700" dirty="0">
                <a:solidFill>
                  <a:srgbClr val="A40062"/>
                </a:solidFill>
                <a:latin typeface="Times New Roman" panose="02020603050405020304" pitchFamily="18" charset="0"/>
                <a:cs typeface="Times New Roman" panose="02020603050405020304" pitchFamily="18" charset="0"/>
              </a:rPr>
              <a:t>many agents in one system</a:t>
            </a:r>
            <a:r>
              <a:rPr lang="en-SG" sz="1700" dirty="0">
                <a:latin typeface="Times New Roman" panose="02020603050405020304" pitchFamily="18" charset="0"/>
                <a:cs typeface="Times New Roman" panose="02020603050405020304" pitchFamily="18" charset="0"/>
              </a:rPr>
              <a:t>. </a:t>
            </a:r>
          </a:p>
          <a:p>
            <a:pPr marL="285750" indent="-230188"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Each agent in a multiagent system has incomplete information and </a:t>
            </a:r>
            <a:r>
              <a:rPr lang="en-SG" sz="1700" dirty="0" smtClean="0">
                <a:latin typeface="Times New Roman" panose="02020603050405020304" pitchFamily="18" charset="0"/>
                <a:cs typeface="Times New Roman" panose="02020603050405020304" pitchFamily="18" charset="0"/>
              </a:rPr>
              <a:t>is </a:t>
            </a:r>
            <a:r>
              <a:rPr lang="en-SG" sz="1700" dirty="0">
                <a:latin typeface="Times New Roman" panose="02020603050405020304" pitchFamily="18" charset="0"/>
                <a:cs typeface="Times New Roman" panose="02020603050405020304" pitchFamily="18" charset="0"/>
              </a:rPr>
              <a:t>incapable of solving the </a:t>
            </a:r>
            <a:r>
              <a:rPr lang="en-SG" sz="1700" dirty="0" smtClean="0">
                <a:latin typeface="Times New Roman" panose="02020603050405020304" pitchFamily="18" charset="0"/>
                <a:cs typeface="Times New Roman" panose="02020603050405020304" pitchFamily="18" charset="0"/>
              </a:rPr>
              <a:t>entire problem </a:t>
            </a:r>
            <a:r>
              <a:rPr lang="en-SG" sz="1700" dirty="0">
                <a:latin typeface="Times New Roman" panose="02020603050405020304" pitchFamily="18" charset="0"/>
                <a:cs typeface="Times New Roman" panose="02020603050405020304" pitchFamily="18" charset="0"/>
              </a:rPr>
              <a:t>on its own, but </a:t>
            </a:r>
            <a:r>
              <a:rPr lang="en-SG" sz="1700" dirty="0" smtClean="0">
                <a:latin typeface="Times New Roman" panose="02020603050405020304" pitchFamily="18" charset="0"/>
                <a:cs typeface="Times New Roman" panose="02020603050405020304" pitchFamily="18" charset="0"/>
              </a:rPr>
              <a:t>combined together, the </a:t>
            </a:r>
            <a:r>
              <a:rPr lang="en-SG" sz="1700" dirty="0">
                <a:latin typeface="Times New Roman" panose="02020603050405020304" pitchFamily="18" charset="0"/>
                <a:cs typeface="Times New Roman" panose="02020603050405020304" pitchFamily="18" charset="0"/>
              </a:rPr>
              <a:t>agents form a system that </a:t>
            </a:r>
            <a:r>
              <a:rPr lang="en-SG" sz="1700" dirty="0" smtClean="0">
                <a:latin typeface="Times New Roman" panose="02020603050405020304" pitchFamily="18" charset="0"/>
                <a:cs typeface="Times New Roman" panose="02020603050405020304" pitchFamily="18" charset="0"/>
              </a:rPr>
              <a:t>has </a:t>
            </a:r>
            <a:r>
              <a:rPr lang="en-SG" sz="1700" dirty="0">
                <a:latin typeface="Times New Roman" panose="02020603050405020304" pitchFamily="18" charset="0"/>
                <a:cs typeface="Times New Roman" panose="02020603050405020304" pitchFamily="18" charset="0"/>
              </a:rPr>
              <a:t>sufficient information </a:t>
            </a:r>
            <a:r>
              <a:rPr lang="en-SG" sz="1700" dirty="0" smtClean="0">
                <a:latin typeface="Times New Roman" panose="02020603050405020304" pitchFamily="18" charset="0"/>
                <a:cs typeface="Times New Roman" panose="02020603050405020304" pitchFamily="18" charset="0"/>
              </a:rPr>
              <a:t>and </a:t>
            </a:r>
            <a:r>
              <a:rPr lang="en-SG" sz="1700" dirty="0">
                <a:latin typeface="Times New Roman" panose="02020603050405020304" pitchFamily="18" charset="0"/>
                <a:cs typeface="Times New Roman" panose="02020603050405020304" pitchFamily="18" charset="0"/>
              </a:rPr>
              <a:t>ability to solve the problem. </a:t>
            </a:r>
          </a:p>
          <a:p>
            <a:pPr marL="55563" indent="230188"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system does not have a centralized </a:t>
            </a:r>
            <a:r>
              <a:rPr lang="en-SG" sz="1700" dirty="0" smtClean="0">
                <a:latin typeface="Times New Roman" panose="02020603050405020304" pitchFamily="18" charset="0"/>
                <a:cs typeface="Times New Roman" panose="02020603050405020304" pitchFamily="18" charset="0"/>
              </a:rPr>
              <a:t>control mechanism for solving</a:t>
            </a:r>
          </a:p>
          <a:p>
            <a:pPr marL="55563" algn="just"/>
            <a:r>
              <a:rPr lang="en-SG" sz="1700" dirty="0">
                <a:latin typeface="Times New Roman" panose="02020603050405020304" pitchFamily="18" charset="0"/>
                <a:cs typeface="Times New Roman" panose="02020603050405020304" pitchFamily="18" charset="0"/>
              </a:rPr>
              <a:t> </a:t>
            </a:r>
            <a:r>
              <a:rPr lang="en-SG" sz="1700" dirty="0" smtClean="0">
                <a:latin typeface="Times New Roman" panose="02020603050405020304" pitchFamily="18" charset="0"/>
                <a:cs typeface="Times New Roman" panose="02020603050405020304" pitchFamily="18" charset="0"/>
              </a:rPr>
              <a:t>    </a:t>
            </a:r>
            <a:r>
              <a:rPr lang="en-SG" sz="1700" dirty="0">
                <a:latin typeface="Times New Roman" panose="02020603050405020304" pitchFamily="18" charset="0"/>
                <a:cs typeface="Times New Roman" panose="02020603050405020304" pitchFamily="18" charset="0"/>
              </a:rPr>
              <a:t>the problem.</a:t>
            </a:r>
          </a:p>
          <a:p>
            <a:pPr marL="55563" indent="230188" algn="just">
              <a:buFont typeface="Wingdings" panose="05000000000000000000" pitchFamily="2" charset="2"/>
              <a:buChar char="v"/>
            </a:pPr>
            <a:r>
              <a:rPr lang="en-SG" sz="1700" b="1" dirty="0" smtClean="0">
                <a:latin typeface="Times New Roman" panose="02020603050405020304" pitchFamily="18" charset="0"/>
                <a:cs typeface="Times New Roman" panose="02020603050405020304" pitchFamily="18" charset="0"/>
              </a:rPr>
              <a:t> Communication </a:t>
            </a:r>
            <a:r>
              <a:rPr lang="en-SG" sz="1700" dirty="0">
                <a:latin typeface="Times New Roman" panose="02020603050405020304" pitchFamily="18" charset="0"/>
                <a:cs typeface="Times New Roman" panose="02020603050405020304" pitchFamily="18" charset="0"/>
              </a:rPr>
              <a:t>and </a:t>
            </a:r>
            <a:r>
              <a:rPr lang="en-SG" sz="1700" b="1" dirty="0">
                <a:latin typeface="Times New Roman" panose="02020603050405020304" pitchFamily="18" charset="0"/>
                <a:cs typeface="Times New Roman" panose="02020603050405020304" pitchFamily="18" charset="0"/>
              </a:rPr>
              <a:t>collaboration </a:t>
            </a:r>
            <a:r>
              <a:rPr lang="en-SG" sz="1700" dirty="0">
                <a:latin typeface="Times New Roman" panose="02020603050405020304" pitchFamily="18" charset="0"/>
                <a:cs typeface="Times New Roman" panose="02020603050405020304" pitchFamily="18" charset="0"/>
              </a:rPr>
              <a:t>are desirable </a:t>
            </a:r>
            <a:r>
              <a:rPr lang="en-SG" sz="1700" dirty="0" smtClean="0">
                <a:latin typeface="Times New Roman" panose="02020603050405020304" pitchFamily="18" charset="0"/>
                <a:cs typeface="Times New Roman" panose="02020603050405020304" pitchFamily="18" charset="0"/>
              </a:rPr>
              <a:t>properties of </a:t>
            </a:r>
          </a:p>
          <a:p>
            <a:pPr marL="55563" algn="just"/>
            <a:r>
              <a:rPr lang="en-SG" sz="1700" dirty="0">
                <a:latin typeface="Times New Roman" panose="02020603050405020304" pitchFamily="18" charset="0"/>
                <a:cs typeface="Times New Roman" panose="02020603050405020304" pitchFamily="18" charset="0"/>
              </a:rPr>
              <a:t> </a:t>
            </a:r>
            <a:r>
              <a:rPr lang="en-SG" sz="1700" dirty="0" smtClean="0">
                <a:latin typeface="Times New Roman" panose="02020603050405020304" pitchFamily="18" charset="0"/>
                <a:cs typeface="Times New Roman" panose="02020603050405020304" pitchFamily="18" charset="0"/>
              </a:rPr>
              <a:t>    multiagent   systems</a:t>
            </a:r>
            <a:r>
              <a:rPr lang="en-SG" sz="1700" dirty="0">
                <a:latin typeface="Times New Roman" panose="02020603050405020304" pitchFamily="18" charset="0"/>
                <a:cs typeface="Times New Roman" panose="02020603050405020304" pitchFamily="18" charset="0"/>
              </a:rPr>
              <a:t>.</a:t>
            </a:r>
          </a:p>
          <a:p>
            <a:pPr marL="55563" indent="230188"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 Communication means, for example, that agents can inform each other of </a:t>
            </a:r>
            <a:r>
              <a:rPr lang="en-SG" sz="1700" dirty="0" smtClean="0">
                <a:latin typeface="Times New Roman" panose="02020603050405020304" pitchFamily="18" charset="0"/>
                <a:cs typeface="Times New Roman" panose="02020603050405020304" pitchFamily="18" charset="0"/>
              </a:rPr>
              <a:t> changes </a:t>
            </a:r>
            <a:r>
              <a:rPr lang="en-SG" sz="1700" dirty="0">
                <a:latin typeface="Times New Roman" panose="02020603050405020304" pitchFamily="18" charset="0"/>
                <a:cs typeface="Times New Roman" panose="02020603050405020304" pitchFamily="18" charset="0"/>
              </a:rPr>
              <a:t>in the environment or of new discoveries they have made.</a:t>
            </a:r>
          </a:p>
          <a:p>
            <a:pPr marL="55563" indent="230188"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Collaboration means that agents can work together to solve a common goal.</a:t>
            </a:r>
          </a:p>
          <a:p>
            <a:pPr marL="55563" indent="230188"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An </a:t>
            </a:r>
            <a:r>
              <a:rPr lang="en-SG" sz="1700" b="1" dirty="0">
                <a:latin typeface="Times New Roman" panose="02020603050405020304" pitchFamily="18" charset="0"/>
                <a:cs typeface="Times New Roman" panose="02020603050405020304" pitchFamily="18" charset="0"/>
              </a:rPr>
              <a:t>agent team </a:t>
            </a:r>
            <a:r>
              <a:rPr lang="en-SG" sz="1700" dirty="0">
                <a:latin typeface="Times New Roman" panose="02020603050405020304" pitchFamily="18" charset="0"/>
                <a:cs typeface="Times New Roman" panose="02020603050405020304" pitchFamily="18" charset="0"/>
              </a:rPr>
              <a:t>is a group of agents that collaborate together to achieve some common goal.</a:t>
            </a:r>
          </a:p>
        </p:txBody>
      </p:sp>
    </p:spTree>
    <p:extLst>
      <p:ext uri="{BB962C8B-B14F-4D97-AF65-F5344CB8AC3E}">
        <p14:creationId xmlns:p14="http://schemas.microsoft.com/office/powerpoint/2010/main" val="149197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025" y="0"/>
            <a:ext cx="6461299" cy="725349"/>
          </a:xfrm>
        </p:spPr>
        <p:txBody>
          <a:bodyPr>
            <a:normAutofit/>
          </a:bodyPr>
          <a:lstStyle/>
          <a:p>
            <a:r>
              <a:rPr lang="en-US" sz="2400" b="1" dirty="0">
                <a:latin typeface="Times New Roman" panose="02020603050405020304" pitchFamily="18" charset="0"/>
                <a:cs typeface="Times New Roman" panose="02020603050405020304" pitchFamily="18" charset="0"/>
              </a:rPr>
              <a:t>Learning Agents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725349"/>
            <a:ext cx="6880034" cy="3508653"/>
          </a:xfrm>
          <a:prstGeom prst="rect">
            <a:avLst/>
          </a:prstGeom>
        </p:spPr>
        <p:txBody>
          <a:bodyPr wrap="square">
            <a:spAutoFit/>
          </a:bodyPr>
          <a:lstStyle/>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An </a:t>
            </a:r>
            <a:r>
              <a:rPr lang="en-US" sz="1700" dirty="0" smtClean="0">
                <a:latin typeface="Times New Roman" panose="02020603050405020304" pitchFamily="18" charset="0"/>
                <a:cs typeface="Times New Roman" panose="02020603050405020304" pitchFamily="18" charset="0"/>
              </a:rPr>
              <a:t>agent that </a:t>
            </a:r>
            <a:r>
              <a:rPr lang="en-US" sz="1700" dirty="0">
                <a:latin typeface="Times New Roman" panose="02020603050405020304" pitchFamily="18" charset="0"/>
                <a:cs typeface="Times New Roman" panose="02020603050405020304" pitchFamily="18" charset="0"/>
              </a:rPr>
              <a:t>is capable of </a:t>
            </a:r>
            <a:r>
              <a:rPr lang="en-US" sz="1700" b="1" dirty="0">
                <a:latin typeface="Times New Roman" panose="02020603050405020304" pitchFamily="18" charset="0"/>
                <a:cs typeface="Times New Roman" panose="02020603050405020304" pitchFamily="18" charset="0"/>
              </a:rPr>
              <a:t>learning </a:t>
            </a:r>
            <a:r>
              <a:rPr lang="en-US" sz="1700" dirty="0">
                <a:latin typeface="Times New Roman" panose="02020603050405020304" pitchFamily="18" charset="0"/>
                <a:cs typeface="Times New Roman" panose="02020603050405020304" pitchFamily="18" charset="0"/>
              </a:rPr>
              <a:t>(a </a:t>
            </a:r>
            <a:r>
              <a:rPr lang="en-US" sz="1700" b="1" dirty="0">
                <a:latin typeface="Times New Roman" panose="02020603050405020304" pitchFamily="18" charset="0"/>
                <a:cs typeface="Times New Roman" panose="02020603050405020304" pitchFamily="18" charset="0"/>
              </a:rPr>
              <a:t>learning agent</a:t>
            </a:r>
            <a:r>
              <a:rPr lang="en-US" sz="1700" dirty="0">
                <a:latin typeface="Times New Roman" panose="02020603050405020304" pitchFamily="18" charset="0"/>
                <a:cs typeface="Times New Roman" panose="02020603050405020304" pitchFamily="18" charset="0"/>
              </a:rPr>
              <a:t>) is able to acquire new </a:t>
            </a:r>
            <a:r>
              <a:rPr lang="en-US" sz="1700" dirty="0" smtClean="0">
                <a:latin typeface="Times New Roman" panose="02020603050405020304" pitchFamily="18" charset="0"/>
                <a:cs typeface="Times New Roman" panose="02020603050405020304" pitchFamily="18" charset="0"/>
              </a:rPr>
              <a:t>knowledge and </a:t>
            </a:r>
            <a:r>
              <a:rPr lang="en-US" sz="1700" dirty="0">
                <a:latin typeface="Times New Roman" panose="02020603050405020304" pitchFamily="18" charset="0"/>
                <a:cs typeface="Times New Roman" panose="02020603050405020304" pitchFamily="18" charset="0"/>
              </a:rPr>
              <a:t>skills and is able to use the new knowledge and skills to </a:t>
            </a:r>
            <a:r>
              <a:rPr lang="en-US" sz="1700" dirty="0" smtClean="0">
                <a:latin typeface="Times New Roman" panose="02020603050405020304" pitchFamily="18" charset="0"/>
                <a:cs typeface="Times New Roman" panose="02020603050405020304" pitchFamily="18" charset="0"/>
              </a:rPr>
              <a:t>improve its </a:t>
            </a:r>
            <a:r>
              <a:rPr lang="en-US" sz="1700" dirty="0">
                <a:latin typeface="Times New Roman" panose="02020603050405020304" pitchFamily="18" charset="0"/>
                <a:cs typeface="Times New Roman" panose="02020603050405020304" pitchFamily="18" charset="0"/>
              </a:rPr>
              <a:t>performance.</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One common way to provide agents with the ability to learn is to use </a:t>
            </a:r>
            <a:r>
              <a:rPr lang="en-US" sz="1700" dirty="0">
                <a:solidFill>
                  <a:srgbClr val="A40062"/>
                </a:solidFill>
                <a:latin typeface="Times New Roman" panose="02020603050405020304" pitchFamily="18" charset="0"/>
                <a:cs typeface="Times New Roman" panose="02020603050405020304" pitchFamily="18" charset="0"/>
              </a:rPr>
              <a:t>N</a:t>
            </a:r>
            <a:r>
              <a:rPr lang="en-US" sz="1700" dirty="0" smtClean="0">
                <a:solidFill>
                  <a:srgbClr val="A40062"/>
                </a:solidFill>
                <a:latin typeface="Times New Roman" panose="02020603050405020304" pitchFamily="18" charset="0"/>
                <a:cs typeface="Times New Roman" panose="02020603050405020304" pitchFamily="18" charset="0"/>
              </a:rPr>
              <a:t>eural Networks</a:t>
            </a:r>
            <a:r>
              <a:rPr lang="en-US" sz="17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 neural </a:t>
            </a:r>
            <a:r>
              <a:rPr lang="en-US" sz="1700" dirty="0" smtClean="0">
                <a:latin typeface="Times New Roman" panose="02020603050405020304" pitchFamily="18" charset="0"/>
                <a:cs typeface="Times New Roman" panose="02020603050405020304" pitchFamily="18" charset="0"/>
              </a:rPr>
              <a:t>network is </a:t>
            </a:r>
            <a:r>
              <a:rPr lang="en-US" sz="1700" dirty="0">
                <a:latin typeface="Times New Roman" panose="02020603050405020304" pitchFamily="18" charset="0"/>
                <a:cs typeface="Times New Roman" panose="02020603050405020304" pitchFamily="18" charset="0"/>
              </a:rPr>
              <a:t>designed to learn in a similar manner to the way a human </a:t>
            </a:r>
            <a:r>
              <a:rPr lang="en-US" sz="1700" dirty="0" smtClean="0">
                <a:latin typeface="Times New Roman" panose="02020603050405020304" pitchFamily="18" charset="0"/>
                <a:cs typeface="Times New Roman" panose="02020603050405020304" pitchFamily="18" charset="0"/>
              </a:rPr>
              <a:t>brain learns</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Another </a:t>
            </a:r>
            <a:r>
              <a:rPr lang="en-US" sz="1700" dirty="0">
                <a:latin typeface="Times New Roman" panose="02020603050405020304" pitchFamily="18" charset="0"/>
                <a:cs typeface="Times New Roman" panose="02020603050405020304" pitchFamily="18" charset="0"/>
              </a:rPr>
              <a:t>method for enabling agents to learn is to use </a:t>
            </a:r>
            <a:r>
              <a:rPr lang="en-US" sz="1700" dirty="0" smtClean="0">
                <a:solidFill>
                  <a:srgbClr val="A40062"/>
                </a:solidFill>
                <a:latin typeface="Times New Roman" panose="02020603050405020304" pitchFamily="18" charset="0"/>
                <a:cs typeface="Times New Roman" panose="02020603050405020304" pitchFamily="18" charset="0"/>
              </a:rPr>
              <a:t>Genetic </a:t>
            </a:r>
            <a:r>
              <a:rPr lang="en-US" sz="1700" dirty="0">
                <a:solidFill>
                  <a:srgbClr val="A40062"/>
                </a:solidFill>
                <a:latin typeface="Times New Roman" panose="02020603050405020304" pitchFamily="18" charset="0"/>
                <a:cs typeface="Times New Roman" panose="02020603050405020304" pitchFamily="18" charset="0"/>
              </a:rPr>
              <a:t>A</a:t>
            </a:r>
            <a:r>
              <a:rPr lang="en-US" sz="1700" dirty="0" smtClean="0">
                <a:solidFill>
                  <a:srgbClr val="A40062"/>
                </a:solidFill>
                <a:latin typeface="Times New Roman" panose="02020603050405020304" pitchFamily="18" charset="0"/>
                <a:cs typeface="Times New Roman" panose="02020603050405020304" pitchFamily="18" charset="0"/>
              </a:rPr>
              <a:t>lgorithms</a:t>
            </a:r>
            <a:r>
              <a:rPr lang="en-US" sz="17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One way to use genetic algorithms in this way is to have the genetic</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algorithm breed populations of agents, with the aim of breeding a </a:t>
            </a:r>
            <a:r>
              <a:rPr lang="en-US" sz="1700" dirty="0" smtClean="0">
                <a:latin typeface="Times New Roman" panose="02020603050405020304" pitchFamily="18" charset="0"/>
                <a:cs typeface="Times New Roman" panose="02020603050405020304" pitchFamily="18" charset="0"/>
              </a:rPr>
              <a:t>highly successful </a:t>
            </a:r>
            <a:r>
              <a:rPr lang="en-US" sz="1700" dirty="0">
                <a:latin typeface="Times New Roman" panose="02020603050405020304" pitchFamily="18" charset="0"/>
                <a:cs typeface="Times New Roman" panose="02020603050405020304" pitchFamily="18" charset="0"/>
              </a:rPr>
              <a:t>agent. </a:t>
            </a:r>
            <a:endParaRPr lang="en-US" sz="17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Another </a:t>
            </a:r>
            <a:r>
              <a:rPr lang="en-US" sz="1700" dirty="0">
                <a:latin typeface="Times New Roman" panose="02020603050405020304" pitchFamily="18" charset="0"/>
                <a:cs typeface="Times New Roman" panose="02020603050405020304" pitchFamily="18" charset="0"/>
              </a:rPr>
              <a:t>way is to have each agent use a genetic </a:t>
            </a:r>
            <a:r>
              <a:rPr lang="en-US" sz="1700" dirty="0" smtClean="0">
                <a:latin typeface="Times New Roman" panose="02020603050405020304" pitchFamily="18" charset="0"/>
                <a:cs typeface="Times New Roman" panose="02020603050405020304" pitchFamily="18" charset="0"/>
              </a:rPr>
              <a:t>algorithm to </a:t>
            </a:r>
            <a:r>
              <a:rPr lang="en-US" sz="1700" dirty="0">
                <a:latin typeface="Times New Roman" panose="02020603050405020304" pitchFamily="18" charset="0"/>
                <a:cs typeface="Times New Roman" panose="02020603050405020304" pitchFamily="18" charset="0"/>
              </a:rPr>
              <a:t>develop suitable strategies for dealing with particular problems</a:t>
            </a:r>
            <a:r>
              <a:rPr lang="en-US" dirty="0"/>
              <a:t>.</a:t>
            </a:r>
          </a:p>
        </p:txBody>
      </p:sp>
    </p:spTree>
    <p:extLst>
      <p:ext uri="{BB962C8B-B14F-4D97-AF65-F5344CB8AC3E}">
        <p14:creationId xmlns:p14="http://schemas.microsoft.com/office/powerpoint/2010/main" val="37479409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874" y="77118"/>
            <a:ext cx="6461299" cy="725349"/>
          </a:xfrm>
        </p:spPr>
        <p:txBody>
          <a:bodyPr>
            <a:normAutofit/>
          </a:bodyPr>
          <a:lstStyle/>
          <a:p>
            <a:r>
              <a:rPr lang="en-US" sz="2400" b="1" dirty="0">
                <a:latin typeface="Times New Roman" panose="02020603050405020304" pitchFamily="18" charset="0"/>
                <a:cs typeface="Times New Roman" panose="02020603050405020304" pitchFamily="18" charset="0"/>
              </a:rPr>
              <a:t>Robotic Agents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77118" y="978490"/>
            <a:ext cx="6918593" cy="2970044"/>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S</a:t>
            </a:r>
            <a:r>
              <a:rPr lang="en-US" sz="1700" dirty="0" smtClean="0">
                <a:latin typeface="Times New Roman" panose="02020603050405020304" pitchFamily="18" charset="0"/>
                <a:cs typeface="Times New Roman" panose="02020603050405020304" pitchFamily="18" charset="0"/>
              </a:rPr>
              <a:t>oftware agents exists </a:t>
            </a:r>
            <a:r>
              <a:rPr lang="en-US" sz="1700" dirty="0">
                <a:latin typeface="Times New Roman" panose="02020603050405020304" pitchFamily="18" charset="0"/>
                <a:cs typeface="Times New Roman" panose="02020603050405020304" pitchFamily="18" charset="0"/>
              </a:rPr>
              <a:t>in a virtual world.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Robotic </a:t>
            </a:r>
            <a:r>
              <a:rPr lang="en-US" sz="1700" dirty="0">
                <a:latin typeface="Times New Roman" panose="02020603050405020304" pitchFamily="18" charset="0"/>
                <a:cs typeface="Times New Roman" panose="02020603050405020304" pitchFamily="18" charset="0"/>
              </a:rPr>
              <a:t>agents, or robots, are artificial </a:t>
            </a:r>
            <a:r>
              <a:rPr lang="en-US" sz="1700" dirty="0" smtClean="0">
                <a:latin typeface="Times New Roman" panose="02020603050405020304" pitchFamily="18" charset="0"/>
                <a:cs typeface="Times New Roman" panose="02020603050405020304" pitchFamily="18" charset="0"/>
              </a:rPr>
              <a:t>agents that </a:t>
            </a:r>
            <a:r>
              <a:rPr lang="en-US" sz="1700" dirty="0">
                <a:latin typeface="Times New Roman" panose="02020603050405020304" pitchFamily="18" charset="0"/>
                <a:cs typeface="Times New Roman" panose="02020603050405020304" pitchFamily="18" charset="0"/>
              </a:rPr>
              <a:t>exist physically in the real </a:t>
            </a:r>
            <a:r>
              <a:rPr lang="en-US" sz="1700" dirty="0" smtClean="0">
                <a:latin typeface="Times New Roman" panose="02020603050405020304" pitchFamily="18" charset="0"/>
                <a:cs typeface="Times New Roman" panose="02020603050405020304" pitchFamily="18" charset="0"/>
              </a:rPr>
              <a:t>world. </a:t>
            </a: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Mobile </a:t>
            </a:r>
            <a:r>
              <a:rPr lang="en-US" sz="1700" dirty="0">
                <a:latin typeface="Times New Roman" panose="02020603050405020304" pitchFamily="18" charset="0"/>
                <a:cs typeface="Times New Roman" panose="02020603050405020304" pitchFamily="18" charset="0"/>
              </a:rPr>
              <a:t>robotic agents controlled by Brooks’ subsumption </a:t>
            </a:r>
            <a:r>
              <a:rPr lang="en-US" sz="1700" dirty="0" smtClean="0">
                <a:latin typeface="Times New Roman" panose="02020603050405020304" pitchFamily="18" charset="0"/>
                <a:cs typeface="Times New Roman" panose="02020603050405020304" pitchFamily="18" charset="0"/>
              </a:rPr>
              <a:t>architecture</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Robotic agents operate in an inaccessible, stochastic environment.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The real world </a:t>
            </a:r>
            <a:r>
              <a:rPr lang="en-US" sz="1700" dirty="0">
                <a:latin typeface="Times New Roman" panose="02020603050405020304" pitchFamily="18" charset="0"/>
                <a:cs typeface="Times New Roman" panose="02020603050405020304" pitchFamily="18" charset="0"/>
              </a:rPr>
              <a:t>has many properties that make the tasks of robotic agents </a:t>
            </a:r>
            <a:r>
              <a:rPr lang="en-US" sz="1700" dirty="0" smtClean="0">
                <a:latin typeface="Times New Roman" panose="02020603050405020304" pitchFamily="18" charset="0"/>
                <a:cs typeface="Times New Roman" panose="02020603050405020304" pitchFamily="18" charset="0"/>
              </a:rPr>
              <a:t>much harder </a:t>
            </a:r>
            <a:r>
              <a:rPr lang="en-US" sz="1700" dirty="0">
                <a:latin typeface="Times New Roman" panose="02020603050405020304" pitchFamily="18" charset="0"/>
                <a:cs typeface="Times New Roman" panose="02020603050405020304" pitchFamily="18" charset="0"/>
              </a:rPr>
              <a:t>than those of many software agents.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An </a:t>
            </a:r>
            <a:r>
              <a:rPr lang="en-US" sz="1700" dirty="0">
                <a:latin typeface="Times New Roman" panose="02020603050405020304" pitchFamily="18" charset="0"/>
                <a:cs typeface="Times New Roman" panose="02020603050405020304" pitchFamily="18" charset="0"/>
              </a:rPr>
              <a:t>ability to deal with </a:t>
            </a:r>
            <a:r>
              <a:rPr lang="en-US" sz="1700" dirty="0" smtClean="0">
                <a:latin typeface="Times New Roman" panose="02020603050405020304" pitchFamily="18" charset="0"/>
                <a:cs typeface="Times New Roman" panose="02020603050405020304" pitchFamily="18" charset="0"/>
              </a:rPr>
              <a:t>uncertainty as well as </a:t>
            </a:r>
            <a:r>
              <a:rPr lang="en-US" sz="1700" dirty="0">
                <a:latin typeface="Times New Roman" panose="02020603050405020304" pitchFamily="18" charset="0"/>
                <a:cs typeface="Times New Roman" panose="02020603050405020304" pitchFamily="18" charset="0"/>
              </a:rPr>
              <a:t>robustness in the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extremely </a:t>
            </a:r>
            <a:r>
              <a:rPr lang="en-US" sz="1700" dirty="0" smtClean="0">
                <a:latin typeface="Times New Roman" panose="02020603050405020304" pitchFamily="18" charset="0"/>
                <a:cs typeface="Times New Roman" panose="02020603050405020304" pitchFamily="18" charset="0"/>
              </a:rPr>
              <a:t>unpredictable and </a:t>
            </a:r>
            <a:r>
              <a:rPr lang="en-US" sz="1700" dirty="0">
                <a:latin typeface="Times New Roman" panose="02020603050405020304" pitchFamily="18" charset="0"/>
                <a:cs typeface="Times New Roman" panose="02020603050405020304" pitchFamily="18" charset="0"/>
              </a:rPr>
              <a:t>potentially dangerous environments.</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Robots have been designed that build cars, using robotic arms and </a:t>
            </a:r>
            <a:r>
              <a:rPr lang="en-US" sz="1700" dirty="0" smtClean="0">
                <a:latin typeface="Times New Roman" panose="02020603050405020304" pitchFamily="18" charset="0"/>
                <a:cs typeface="Times New Roman" panose="02020603050405020304" pitchFamily="18" charset="0"/>
              </a:rPr>
              <a:t>conveyer belts.</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06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84284"/>
            <a:ext cx="7061812" cy="2708434"/>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More sophisticated are the robots that are designed to explore other </a:t>
            </a:r>
            <a:r>
              <a:rPr lang="en-US" sz="1700" dirty="0" smtClean="0">
                <a:latin typeface="Times New Roman" panose="02020603050405020304" pitchFamily="18" charset="0"/>
                <a:cs typeface="Times New Roman" panose="02020603050405020304" pitchFamily="18" charset="0"/>
              </a:rPr>
              <a:t>planets and </a:t>
            </a:r>
            <a:r>
              <a:rPr lang="en-US" sz="1700" dirty="0">
                <a:latin typeface="Times New Roman" panose="02020603050405020304" pitchFamily="18" charset="0"/>
                <a:cs typeface="Times New Roman" panose="02020603050405020304" pitchFamily="18" charset="0"/>
              </a:rPr>
              <a:t>collect samples for scientific analysis.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Such </a:t>
            </a:r>
            <a:r>
              <a:rPr lang="en-US" sz="1700" dirty="0">
                <a:latin typeface="Times New Roman" panose="02020603050405020304" pitchFamily="18" charset="0"/>
                <a:cs typeface="Times New Roman" panose="02020603050405020304" pitchFamily="18" charset="0"/>
              </a:rPr>
              <a:t>robots, of course, </a:t>
            </a:r>
            <a:r>
              <a:rPr lang="en-US" sz="1700" dirty="0" smtClean="0">
                <a:latin typeface="Times New Roman" panose="02020603050405020304" pitchFamily="18" charset="0"/>
                <a:cs typeface="Times New Roman" panose="02020603050405020304" pitchFamily="18" charset="0"/>
              </a:rPr>
              <a:t>require autonomy</a:t>
            </a:r>
            <a:r>
              <a:rPr lang="en-US" sz="1700" dirty="0">
                <a:latin typeface="Times New Roman" panose="02020603050405020304" pitchFamily="18" charset="0"/>
                <a:cs typeface="Times New Roman" panose="02020603050405020304" pitchFamily="18" charset="0"/>
              </a:rPr>
              <a:t>: they cannot be controlled directly by human input because </a:t>
            </a:r>
            <a:r>
              <a:rPr lang="en-US" sz="1700" dirty="0" smtClean="0">
                <a:latin typeface="Times New Roman" panose="02020603050405020304" pitchFamily="18" charset="0"/>
                <a:cs typeface="Times New Roman" panose="02020603050405020304" pitchFamily="18" charset="0"/>
              </a:rPr>
              <a:t>they would </a:t>
            </a:r>
            <a:r>
              <a:rPr lang="en-US" sz="1700" dirty="0">
                <a:latin typeface="Times New Roman" panose="02020603050405020304" pitchFamily="18" charset="0"/>
                <a:cs typeface="Times New Roman" panose="02020603050405020304" pitchFamily="18" charset="0"/>
              </a:rPr>
              <a:t>be too far away from the earth. One important aspect of such </a:t>
            </a:r>
            <a:r>
              <a:rPr lang="en-US" sz="1700" dirty="0" smtClean="0">
                <a:latin typeface="Times New Roman" panose="02020603050405020304" pitchFamily="18" charset="0"/>
                <a:cs typeface="Times New Roman" panose="02020603050405020304" pitchFamily="18" charset="0"/>
              </a:rPr>
              <a:t>robots is </a:t>
            </a:r>
            <a:r>
              <a:rPr lang="en-US" sz="1700" dirty="0">
                <a:latin typeface="Times New Roman" panose="02020603050405020304" pitchFamily="18" charset="0"/>
                <a:cs typeface="Times New Roman" panose="02020603050405020304" pitchFamily="18" charset="0"/>
              </a:rPr>
              <a:t>their ability to walk: this involves not just knowing how to move legs </a:t>
            </a:r>
            <a:r>
              <a:rPr lang="en-US" sz="1700" dirty="0" smtClean="0">
                <a:latin typeface="Times New Roman" panose="02020603050405020304" pitchFamily="18" charset="0"/>
                <a:cs typeface="Times New Roman" panose="02020603050405020304" pitchFamily="18" charset="0"/>
              </a:rPr>
              <a:t>in such </a:t>
            </a:r>
            <a:r>
              <a:rPr lang="en-US" sz="1700" dirty="0">
                <a:latin typeface="Times New Roman" panose="02020603050405020304" pitchFamily="18" charset="0"/>
                <a:cs typeface="Times New Roman" panose="02020603050405020304" pitchFamily="18" charset="0"/>
              </a:rPr>
              <a:t>a way as to move forward, but also how to navigate over hills </a:t>
            </a:r>
            <a:r>
              <a:rPr lang="en-US" sz="1700" dirty="0" smtClean="0">
                <a:latin typeface="Times New Roman" panose="02020603050405020304" pitchFamily="18" charset="0"/>
                <a:cs typeface="Times New Roman" panose="02020603050405020304" pitchFamily="18" charset="0"/>
              </a:rPr>
              <a:t>and rocks</a:t>
            </a:r>
            <a:r>
              <a:rPr lang="en-US" sz="1700" dirty="0">
                <a:latin typeface="Times New Roman" panose="02020603050405020304" pitchFamily="18" charset="0"/>
                <a:cs typeface="Times New Roman" panose="02020603050405020304" pitchFamily="18" charset="0"/>
              </a:rPr>
              <a:t>, around pot-holes and through valleys.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Agents </a:t>
            </a:r>
            <a:r>
              <a:rPr lang="en-US" sz="1700" dirty="0">
                <a:latin typeface="Times New Roman" panose="02020603050405020304" pitchFamily="18" charset="0"/>
                <a:cs typeface="Times New Roman" panose="02020603050405020304" pitchFamily="18" charset="0"/>
              </a:rPr>
              <a:t>such as Atilla </a:t>
            </a:r>
            <a:r>
              <a:rPr lang="en-US" sz="1700" dirty="0" smtClean="0">
                <a:latin typeface="Times New Roman" panose="02020603050405020304" pitchFamily="18" charset="0"/>
                <a:cs typeface="Times New Roman" panose="02020603050405020304" pitchFamily="18" charset="0"/>
              </a:rPr>
              <a:t>and Genghis</a:t>
            </a:r>
            <a:r>
              <a:rPr lang="en-US" sz="1700" dirty="0">
                <a:latin typeface="Times New Roman" panose="02020603050405020304" pitchFamily="18" charset="0"/>
                <a:cs typeface="Times New Roman" panose="02020603050405020304" pitchFamily="18" charset="0"/>
              </a:rPr>
              <a:t>, designed by the MIT </a:t>
            </a:r>
            <a:r>
              <a:rPr lang="en-US" sz="1700" dirty="0" smtClean="0">
                <a:latin typeface="Times New Roman" panose="02020603050405020304" pitchFamily="18" charset="0"/>
                <a:cs typeface="Times New Roman" panose="02020603050405020304" pitchFamily="18" charset="0"/>
              </a:rPr>
              <a:t>MobotLab </a:t>
            </a:r>
          </a:p>
          <a:p>
            <a:pPr algn="just"/>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Mobot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“mobile robot</a:t>
            </a:r>
            <a:r>
              <a:rPr lang="en-US" sz="1700" dirty="0" smtClean="0">
                <a:latin typeface="Times New Roman" panose="02020603050405020304" pitchFamily="18" charset="0"/>
                <a:cs typeface="Times New Roman" panose="02020603050405020304" pitchFamily="18" charset="0"/>
              </a:rPr>
              <a:t>”), have </a:t>
            </a:r>
            <a:r>
              <a:rPr lang="en-US" sz="1700" dirty="0">
                <a:latin typeface="Times New Roman" panose="02020603050405020304" pitchFamily="18" charset="0"/>
                <a:cs typeface="Times New Roman" panose="02020603050405020304" pitchFamily="18" charset="0"/>
              </a:rPr>
              <a:t>these abilities and are modeled </a:t>
            </a:r>
            <a:endParaRPr lang="en-US" sz="1700" dirty="0" smtClean="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on </a:t>
            </a:r>
            <a:r>
              <a:rPr lang="en-US" sz="1700" dirty="0">
                <a:latin typeface="Times New Roman" panose="02020603050405020304" pitchFamily="18" charset="0"/>
                <a:cs typeface="Times New Roman" panose="02020603050405020304" pitchFamily="18" charset="0"/>
              </a:rPr>
              <a:t>insects.</a:t>
            </a:r>
          </a:p>
        </p:txBody>
      </p:sp>
    </p:spTree>
    <p:extLst>
      <p:ext uri="{BB962C8B-B14F-4D97-AF65-F5344CB8AC3E}">
        <p14:creationId xmlns:p14="http://schemas.microsoft.com/office/powerpoint/2010/main" val="1624919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478" y="1491551"/>
            <a:ext cx="6176372" cy="2708434"/>
          </a:xfrm>
          <a:prstGeom prst="rect">
            <a:avLst/>
          </a:prstGeom>
        </p:spPr>
        <p:txBody>
          <a:bodyPr wrap="square">
            <a:spAutoFit/>
          </a:bodyPr>
          <a:lstStyle/>
          <a:p>
            <a:pPr marL="342900"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Genghis has six legs and a number of sensors that enable it to determine certain facts about its inaccessible environment. </a:t>
            </a:r>
            <a:endParaRPr lang="en-US" sz="17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interesting thing about Genghis is that nobody ever told it how to walk or steer around obstacles. </a:t>
            </a:r>
          </a:p>
          <a:p>
            <a:pPr marL="342900" indent="-34290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Its brain consists of 57 augmented finite state machines, each of which is responsible for a simple piece of behavior, such as lifting a leg or wandering. </a:t>
            </a:r>
            <a:endParaRPr lang="en-US" sz="17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Using </a:t>
            </a:r>
            <a:r>
              <a:rPr lang="en-US" sz="1700" dirty="0">
                <a:latin typeface="Times New Roman" panose="02020603050405020304" pitchFamily="18" charset="0"/>
                <a:cs typeface="Times New Roman" panose="02020603050405020304" pitchFamily="18" charset="0"/>
              </a:rPr>
              <a:t>these AFSMs and feedback from its sensors, Genghis was able to learn to walk from the experience of trying and failing to do so.</a:t>
            </a:r>
          </a:p>
        </p:txBody>
      </p:sp>
    </p:spTree>
    <p:extLst>
      <p:ext uri="{BB962C8B-B14F-4D97-AF65-F5344CB8AC3E}">
        <p14:creationId xmlns:p14="http://schemas.microsoft.com/office/powerpoint/2010/main" val="4294091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01094"/>
            <a:ext cx="7227064" cy="3511061"/>
          </a:xfrm>
        </p:spPr>
        <p:txBody>
          <a:bodyPr>
            <a:normAutofit lnSpcReduction="10000"/>
          </a:bodyPr>
          <a:lstStyle/>
          <a:p>
            <a:pPr>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 software agent is an agent that exists solely as a </a:t>
            </a:r>
            <a:r>
              <a:rPr lang="en-US" sz="1900" dirty="0" smtClean="0">
                <a:latin typeface="Times New Roman" panose="02020603050405020304" pitchFamily="18" charset="0"/>
                <a:cs typeface="Times New Roman" panose="02020603050405020304" pitchFamily="18" charset="0"/>
              </a:rPr>
              <a:t>computer program</a:t>
            </a:r>
            <a:r>
              <a:rPr lang="en-US" sz="1900" dirty="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Agent = Architecture + Agent </a:t>
            </a:r>
            <a:r>
              <a:rPr lang="en-US" sz="1900" dirty="0" smtClean="0">
                <a:latin typeface="Times New Roman" panose="02020603050405020304" pitchFamily="18" charset="0"/>
                <a:cs typeface="Times New Roman" panose="02020603050405020304" pitchFamily="18" charset="0"/>
              </a:rPr>
              <a:t>Program</a:t>
            </a:r>
          </a:p>
          <a:p>
            <a:pPr marL="0" indent="0">
              <a:buNone/>
            </a:pP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Architecture is the machinery that the agent executes on. </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It can be </a:t>
            </a:r>
            <a:r>
              <a:rPr lang="en-US" sz="1900" dirty="0">
                <a:latin typeface="Times New Roman" panose="02020603050405020304" pitchFamily="18" charset="0"/>
                <a:cs typeface="Times New Roman" panose="02020603050405020304" pitchFamily="18" charset="0"/>
              </a:rPr>
              <a:t>a device with sensors and actuators, for </a:t>
            </a:r>
            <a:r>
              <a:rPr lang="en-US" sz="1900" dirty="0" smtClean="0">
                <a:latin typeface="Times New Roman" panose="02020603050405020304" pitchFamily="18" charset="0"/>
                <a:cs typeface="Times New Roman" panose="02020603050405020304" pitchFamily="18" charset="0"/>
              </a:rPr>
              <a:t>example</a:t>
            </a:r>
          </a:p>
          <a:p>
            <a:pPr marL="0" indent="0">
              <a:buNone/>
            </a:pP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a robotic car, a camera, a PC. </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Agent </a:t>
            </a:r>
            <a:r>
              <a:rPr lang="en-US" sz="1900" dirty="0">
                <a:latin typeface="Times New Roman" panose="02020603050405020304" pitchFamily="18" charset="0"/>
                <a:cs typeface="Times New Roman" panose="02020603050405020304" pitchFamily="18" charset="0"/>
              </a:rPr>
              <a:t>program is an implementation of an agent function. </a:t>
            </a:r>
            <a:endParaRPr lang="en-US" sz="19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An </a:t>
            </a:r>
            <a:r>
              <a:rPr lang="en-US" sz="1900" dirty="0">
                <a:latin typeface="Times New Roman" panose="02020603050405020304" pitchFamily="18" charset="0"/>
                <a:cs typeface="Times New Roman" panose="02020603050405020304" pitchFamily="18" charset="0"/>
              </a:rPr>
              <a:t>agent function is a map from the </a:t>
            </a:r>
            <a:r>
              <a:rPr lang="en-US" sz="1900" dirty="0" smtClean="0">
                <a:latin typeface="Times New Roman" panose="02020603050405020304" pitchFamily="18" charset="0"/>
                <a:cs typeface="Times New Roman" panose="02020603050405020304" pitchFamily="18" charset="0"/>
              </a:rPr>
              <a:t>percept sequence(history </a:t>
            </a:r>
            <a:r>
              <a:rPr lang="en-US" sz="1900" dirty="0">
                <a:latin typeface="Times New Roman" panose="02020603050405020304" pitchFamily="18" charset="0"/>
                <a:cs typeface="Times New Roman" panose="02020603050405020304" pitchFamily="18" charset="0"/>
              </a:rPr>
              <a:t>of </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all </a:t>
            </a:r>
            <a:r>
              <a:rPr lang="en-US" sz="1900" dirty="0">
                <a:latin typeface="Times New Roman" panose="02020603050405020304" pitchFamily="18" charset="0"/>
                <a:cs typeface="Times New Roman" panose="02020603050405020304" pitchFamily="18" charset="0"/>
              </a:rPr>
              <a:t>that an agent has perceived till date) to an action.</a:t>
            </a:r>
          </a:p>
          <a:p>
            <a:endParaRPr lang="en-US" dirty="0"/>
          </a:p>
          <a:p>
            <a:endParaRPr lang="en-US" dirty="0"/>
          </a:p>
        </p:txBody>
      </p:sp>
    </p:spTree>
    <p:extLst>
      <p:ext uri="{BB962C8B-B14F-4D97-AF65-F5344CB8AC3E}">
        <p14:creationId xmlns:p14="http://schemas.microsoft.com/office/powerpoint/2010/main" val="57550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119" y="1886594"/>
            <a:ext cx="8776002" cy="1754326"/>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The main </a:t>
            </a:r>
            <a:r>
              <a:rPr lang="en-US" dirty="0" smtClean="0">
                <a:solidFill>
                  <a:schemeClr val="bg1"/>
                </a:solidFill>
                <a:latin typeface="Times New Roman" panose="02020603050405020304" pitchFamily="18" charset="0"/>
                <a:cs typeface="Times New Roman" panose="02020603050405020304" pitchFamily="18" charset="0"/>
              </a:rPr>
              <a:t>architectures  </a:t>
            </a:r>
            <a:r>
              <a:rPr lang="en-US" dirty="0">
                <a:solidFill>
                  <a:schemeClr val="bg1"/>
                </a:solidFill>
                <a:latin typeface="Times New Roman" panose="02020603050405020304" pitchFamily="18" charset="0"/>
                <a:cs typeface="Times New Roman" panose="02020603050405020304" pitchFamily="18" charset="0"/>
              </a:rPr>
              <a:t>of agents are defined as </a:t>
            </a:r>
            <a:r>
              <a:rPr lang="en-US" dirty="0" smtClean="0">
                <a:solidFill>
                  <a:schemeClr val="bg1"/>
                </a:solidFill>
                <a:latin typeface="Times New Roman" panose="02020603050405020304" pitchFamily="18" charset="0"/>
                <a:cs typeface="Times New Roman" panose="02020603050405020304" pitchFamily="18" charset="0"/>
              </a:rPr>
              <a:t>follows:</a:t>
            </a:r>
          </a:p>
          <a:p>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                                   Reactive   Architecture</a:t>
            </a:r>
            <a:endParaRPr lang="en-US" dirty="0">
              <a:solidFill>
                <a:schemeClr val="bg1"/>
              </a:solidFill>
              <a:latin typeface="Times New Roman" panose="02020603050405020304" pitchFamily="18" charset="0"/>
              <a:cs typeface="Times New Roman" panose="02020603050405020304" pitchFamily="18" charset="0"/>
            </a:endParaRPr>
          </a:p>
          <a:p>
            <a:pPr marL="2919413" indent="109538">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   Subsumption Architecture</a:t>
            </a:r>
          </a:p>
          <a:p>
            <a:r>
              <a:rPr lang="en-US" dirty="0" smtClean="0">
                <a:solidFill>
                  <a:schemeClr val="bg1"/>
                </a:solidFill>
                <a:latin typeface="Times New Roman" panose="02020603050405020304" pitchFamily="18" charset="0"/>
                <a:cs typeface="Times New Roman" panose="02020603050405020304" pitchFamily="18" charset="0"/>
              </a:rPr>
              <a:t>                                   Deliberative Architecture</a:t>
            </a:r>
          </a:p>
          <a:p>
            <a:pPr marL="2919413">
              <a:buFont typeface="Wingdings" panose="05000000000000000000" pitchFamily="2" charset="2"/>
              <a:buChar char="v"/>
            </a:pPr>
            <a:r>
              <a:rPr lang="en-US" dirty="0" smtClean="0">
                <a:solidFill>
                  <a:schemeClr val="bg1"/>
                </a:solidFill>
                <a:latin typeface="Times New Roman" panose="02020603050405020304" pitchFamily="18" charset="0"/>
                <a:cs typeface="Times New Roman" panose="02020603050405020304" pitchFamily="18" charset="0"/>
              </a:rPr>
              <a:t>   BDI </a:t>
            </a:r>
            <a:r>
              <a:rPr lang="en-US" dirty="0">
                <a:solidFill>
                  <a:schemeClr val="bg1"/>
                </a:solidFill>
                <a:latin typeface="Times New Roman" panose="02020603050405020304" pitchFamily="18" charset="0"/>
                <a:cs typeface="Times New Roman" panose="02020603050405020304" pitchFamily="18" charset="0"/>
              </a:rPr>
              <a:t>Architectures</a:t>
            </a:r>
          </a:p>
        </p:txBody>
      </p:sp>
      <p:sp>
        <p:nvSpPr>
          <p:cNvPr id="6" name="Rectangle 5"/>
          <p:cNvSpPr/>
          <p:nvPr/>
        </p:nvSpPr>
        <p:spPr>
          <a:xfrm>
            <a:off x="165253" y="754650"/>
            <a:ext cx="3252109" cy="523220"/>
          </a:xfrm>
          <a:prstGeom prst="rect">
            <a:avLst/>
          </a:prstGeom>
        </p:spPr>
        <p:txBody>
          <a:bodyPr wrap="none">
            <a:spAutoFit/>
          </a:bodyPr>
          <a:lstStyle/>
          <a:p>
            <a:r>
              <a:rPr lang="en-US" sz="2800" b="1" dirty="0">
                <a:solidFill>
                  <a:prstClr val="white"/>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Agent </a:t>
            </a:r>
            <a:r>
              <a:rPr lang="en-US" sz="2800" b="1" dirty="0" smtClean="0">
                <a:solidFill>
                  <a:prstClr val="white"/>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Architectures</a:t>
            </a:r>
            <a:endParaRPr lang="en-US" dirty="0"/>
          </a:p>
        </p:txBody>
      </p:sp>
    </p:spTree>
    <p:extLst>
      <p:ext uri="{BB962C8B-B14F-4D97-AF65-F5344CB8AC3E}">
        <p14:creationId xmlns:p14="http://schemas.microsoft.com/office/powerpoint/2010/main" val="11508668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906" y="234176"/>
            <a:ext cx="6461299" cy="725349"/>
          </a:xfrm>
        </p:spPr>
        <p:txBody>
          <a:bodyPr>
            <a:normAutofit fontScale="90000"/>
          </a:bodyPr>
          <a:lstStyle/>
          <a:p>
            <a:r>
              <a:rPr lang="en-US" dirty="0"/>
              <a:t>Agent Architectures</a:t>
            </a:r>
            <a:br>
              <a:rPr lang="en-US" dirty="0"/>
            </a:br>
            <a:endParaRPr lang="en-US" dirty="0"/>
          </a:p>
        </p:txBody>
      </p:sp>
      <p:sp>
        <p:nvSpPr>
          <p:cNvPr id="5" name="Rectangle 4"/>
          <p:cNvSpPr/>
          <p:nvPr/>
        </p:nvSpPr>
        <p:spPr>
          <a:xfrm>
            <a:off x="-3" y="1099676"/>
            <a:ext cx="6939115" cy="1400383"/>
          </a:xfrm>
          <a:prstGeom prst="rect">
            <a:avLst/>
          </a:prstGeom>
        </p:spPr>
        <p:txBody>
          <a:bodyPr wrap="square">
            <a:spAutoFit/>
          </a:bodyPr>
          <a:lstStyle/>
          <a:p>
            <a:pPr marL="285750" indent="-285750" algn="just">
              <a:buFont typeface="Wingdings" panose="05000000000000000000" pitchFamily="2" charset="2"/>
              <a:buChar char="v"/>
            </a:pPr>
            <a:r>
              <a:rPr lang="en-SG" sz="1700" b="1" dirty="0" smtClean="0">
                <a:latin typeface="Times New Roman" panose="02020603050405020304" pitchFamily="18" charset="0"/>
                <a:cs typeface="Times New Roman" panose="02020603050405020304" pitchFamily="18" charset="0"/>
              </a:rPr>
              <a:t>Architectures </a:t>
            </a:r>
            <a:r>
              <a:rPr lang="en-SG" sz="1700" dirty="0" smtClean="0">
                <a:latin typeface="Times New Roman" panose="02020603050405020304" pitchFamily="18" charset="0"/>
                <a:cs typeface="Times New Roman" panose="02020603050405020304" pitchFamily="18" charset="0"/>
              </a:rPr>
              <a:t>can be used to build intelligent agents </a:t>
            </a:r>
          </a:p>
          <a:p>
            <a:pPr algn="just"/>
            <a:endParaRPr lang="en-SG"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a:t>
            </a:r>
            <a:r>
              <a:rPr lang="en-US" sz="1700" dirty="0" smtClean="0">
                <a:latin typeface="Times New Roman" panose="02020603050405020304" pitchFamily="18" charset="0"/>
                <a:cs typeface="Times New Roman" panose="02020603050405020304" pitchFamily="18" charset="0"/>
              </a:rPr>
              <a:t>he architecture of an agent is the way in which its various processing modules are connected together and the way in which those modules are connected to the environment in which the agent operates</a:t>
            </a:r>
            <a:r>
              <a:rPr lang="en-US" sz="1700" dirty="0" smtClean="0">
                <a:latin typeface="Minion-Regular"/>
              </a:rPr>
              <a:t>.</a:t>
            </a:r>
            <a:endParaRPr lang="en-US" sz="1700" dirty="0"/>
          </a:p>
        </p:txBody>
      </p:sp>
    </p:spTree>
    <p:extLst>
      <p:ext uri="{BB962C8B-B14F-4D97-AF65-F5344CB8AC3E}">
        <p14:creationId xmlns:p14="http://schemas.microsoft.com/office/powerpoint/2010/main" val="4594512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996" y="267226"/>
            <a:ext cx="6461299" cy="725349"/>
          </a:xfrm>
        </p:spPr>
        <p:txBody>
          <a:bodyPr>
            <a:noAutofit/>
          </a:bodyPr>
          <a:lstStyle/>
          <a:p>
            <a:r>
              <a:rPr lang="en-US" sz="2400" dirty="0">
                <a:latin typeface="Times New Roman" panose="02020603050405020304" pitchFamily="18" charset="0"/>
                <a:cs typeface="Times New Roman" panose="02020603050405020304" pitchFamily="18" charset="0"/>
              </a:rPr>
              <a:t>Reactive Architecture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0" y="883288"/>
            <a:ext cx="6798919" cy="377026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smtClean="0">
              <a:ln>
                <a:noFill/>
              </a:ln>
              <a:solidFill>
                <a:prstClr val="black"/>
              </a:solidFill>
              <a:effectLst/>
              <a:uLnTx/>
              <a:uFillTx/>
            </a:endParaRP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Reactive agent architecture is based on the </a:t>
            </a:r>
            <a:r>
              <a:rPr kumimoji="0" lang="en-SG" sz="1700" b="0" i="0"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direct mapping of situation to action. </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It is different from the logic-based architecture where no central symbolic world model and complex symbolic reasoning are used. </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Agent responses to changes in the environment in a stimulus-response based. </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The reactive architecture is realized through a set of sensors and effectors, where perceptual input is mapped to the effectors to changes in the environment. </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Brook's subsumption architecture </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is known as the best pure reactive architecture (Brooks, 1986). </a:t>
            </a:r>
          </a:p>
          <a:p>
            <a:pPr marL="285750" marR="0" lvl="0" indent="-285750" algn="just"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This architecture was developed by Brook who has critiqued on many of the drawbacks in logic-based architecture</a:t>
            </a:r>
            <a:endParaRPr kumimoji="0" lang="en-SG" sz="17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38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152" y="1630120"/>
            <a:ext cx="6991241" cy="2962913"/>
          </a:xfrm>
          <a:prstGeom prst="rect">
            <a:avLst/>
          </a:prstGeom>
        </p:spPr>
      </p:pic>
      <p:sp>
        <p:nvSpPr>
          <p:cNvPr id="5" name="Rectangle 4"/>
          <p:cNvSpPr/>
          <p:nvPr/>
        </p:nvSpPr>
        <p:spPr>
          <a:xfrm>
            <a:off x="234108" y="301741"/>
            <a:ext cx="6721327" cy="923330"/>
          </a:xfrm>
          <a:prstGeom prst="rect">
            <a:avLst/>
          </a:prstGeom>
        </p:spPr>
        <p:txBody>
          <a:bodyPr wrap="square">
            <a:spAutoFit/>
          </a:bodyPr>
          <a:lstStyle/>
          <a:p>
            <a:pPr marL="285750" lvl="0" indent="-285750" algn="just">
              <a:buFont typeface="Wingdings" panose="05000000000000000000" pitchFamily="2" charset="2"/>
              <a:buChar char="v"/>
              <a:defRPr/>
            </a:pPr>
            <a:r>
              <a:rPr lang="en-SG" kern="0" dirty="0" smtClean="0">
                <a:solidFill>
                  <a:prstClr val="black"/>
                </a:solidFill>
                <a:latin typeface="Times New Roman" panose="02020603050405020304" pitchFamily="18" charset="0"/>
                <a:cs typeface="Times New Roman" panose="02020603050405020304" pitchFamily="18" charset="0"/>
              </a:rPr>
              <a:t>Figure 1 </a:t>
            </a:r>
            <a:r>
              <a:rPr lang="en-SG" kern="0" dirty="0">
                <a:solidFill>
                  <a:prstClr val="black"/>
                </a:solidFill>
                <a:latin typeface="Times New Roman" panose="02020603050405020304" pitchFamily="18" charset="0"/>
                <a:cs typeface="Times New Roman" panose="02020603050405020304" pitchFamily="18" charset="0"/>
              </a:rPr>
              <a:t>illustrates an example of reactive architecture. The figure shows that each of the percept situation is mapped into an action which specifically responses to the percept situation</a:t>
            </a:r>
          </a:p>
        </p:txBody>
      </p:sp>
    </p:spTree>
    <p:extLst>
      <p:ext uri="{BB962C8B-B14F-4D97-AF65-F5344CB8AC3E}">
        <p14:creationId xmlns:p14="http://schemas.microsoft.com/office/powerpoint/2010/main" val="3967849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806" y="355361"/>
            <a:ext cx="6461299" cy="725349"/>
          </a:xfrm>
        </p:spPr>
        <p:txBody>
          <a:bodyPr>
            <a:noAutofit/>
          </a:bodyPr>
          <a:lstStyle/>
          <a:p>
            <a:r>
              <a:rPr lang="en-SG" sz="2400" dirty="0">
                <a:latin typeface="Times New Roman" panose="02020603050405020304" pitchFamily="18" charset="0"/>
                <a:cs typeface="Times New Roman" panose="02020603050405020304" pitchFamily="18" charset="0"/>
              </a:rPr>
              <a:t>Reactive Agent</a:t>
            </a:r>
            <a:br>
              <a:rPr lang="en-SG"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8856" y="1362220"/>
            <a:ext cx="6098500" cy="3781280"/>
          </a:xfrm>
          <a:prstGeom prst="rect">
            <a:avLst/>
          </a:prstGeom>
        </p:spPr>
      </p:pic>
    </p:spTree>
    <p:extLst>
      <p:ext uri="{BB962C8B-B14F-4D97-AF65-F5344CB8AC3E}">
        <p14:creationId xmlns:p14="http://schemas.microsoft.com/office/powerpoint/2010/main" val="26817429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216" y="388412"/>
            <a:ext cx="6461299" cy="725349"/>
          </a:xfrm>
        </p:spPr>
        <p:txBody>
          <a:bodyPr>
            <a:normAutofit/>
          </a:bodyPr>
          <a:lstStyle/>
          <a:p>
            <a:r>
              <a:rPr lang="en-US" sz="2400" dirty="0" smtClean="0">
                <a:latin typeface="Times New Roman" panose="02020603050405020304" pitchFamily="18" charset="0"/>
                <a:cs typeface="Times New Roman" panose="02020603050405020304" pitchFamily="18" charset="0"/>
              </a:rPr>
              <a:t>Subsumption Architecture </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1204632"/>
            <a:ext cx="6815444" cy="3231654"/>
          </a:xfrm>
          <a:prstGeom prst="rect">
            <a:avLst/>
          </a:prstGeom>
        </p:spPr>
        <p:txBody>
          <a:bodyPr wrap="square">
            <a:spAutoFit/>
          </a:bodyPr>
          <a:lstStyle/>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There are a number of architectures suitable for reactive agents</a:t>
            </a:r>
            <a:r>
              <a:rPr lang="en-SG" sz="17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 </a:t>
            </a:r>
            <a:r>
              <a:rPr lang="en-SG" sz="1700" dirty="0">
                <a:latin typeface="Times New Roman" panose="02020603050405020304" pitchFamily="18" charset="0"/>
                <a:cs typeface="Times New Roman" panose="02020603050405020304" pitchFamily="18" charset="0"/>
              </a:rPr>
              <a:t>One of the most commonly used is Brooks’ </a:t>
            </a:r>
            <a:r>
              <a:rPr lang="en-SG" sz="1700" b="1" dirty="0">
                <a:latin typeface="Times New Roman" panose="02020603050405020304" pitchFamily="18" charset="0"/>
                <a:cs typeface="Times New Roman" panose="02020603050405020304" pitchFamily="18" charset="0"/>
              </a:rPr>
              <a:t>subsumption architecture </a:t>
            </a:r>
            <a:r>
              <a:rPr lang="en-SG" sz="1700" dirty="0">
                <a:latin typeface="Times New Roman" panose="02020603050405020304" pitchFamily="18" charset="0"/>
                <a:cs typeface="Times New Roman" panose="02020603050405020304" pitchFamily="18" charset="0"/>
              </a:rPr>
              <a:t>(Brooks 1985).</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subsumption architecture is a layered architecture that was designed for implementing physical robots, </a:t>
            </a:r>
            <a:r>
              <a:rPr lang="en-SG" sz="1700" dirty="0" smtClean="0">
                <a:latin typeface="Times New Roman" panose="02020603050405020304" pitchFamily="18" charset="0"/>
                <a:cs typeface="Times New Roman" panose="02020603050405020304" pitchFamily="18" charset="0"/>
              </a:rPr>
              <a:t>which already don’t have any </a:t>
            </a:r>
            <a:r>
              <a:rPr lang="en-SG" sz="1700" dirty="0">
                <a:latin typeface="Times New Roman" panose="02020603050405020304" pitchFamily="18" charset="0"/>
                <a:cs typeface="Times New Roman" panose="02020603050405020304" pitchFamily="18" charset="0"/>
              </a:rPr>
              <a:t>centralized intelligence or control mechanism.</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agent in this architecture has a set of inputs, a possible set of actions, and a layered set of modules, each of which is designed to control some aspect of the agent’s </a:t>
            </a:r>
            <a:r>
              <a:rPr lang="en-SG" sz="1700" dirty="0" smtClean="0">
                <a:latin typeface="Times New Roman" panose="02020603050405020304" pitchFamily="18" charset="0"/>
                <a:cs typeface="Times New Roman" panose="02020603050405020304" pitchFamily="18" charset="0"/>
              </a:rPr>
              <a:t>behaviour. </a:t>
            </a: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Each </a:t>
            </a:r>
            <a:r>
              <a:rPr lang="en-SG" sz="1700" dirty="0">
                <a:latin typeface="Times New Roman" panose="02020603050405020304" pitchFamily="18" charset="0"/>
                <a:cs typeface="Times New Roman" panose="02020603050405020304" pitchFamily="18" charset="0"/>
              </a:rPr>
              <a:t>layer is able to inhibit the </a:t>
            </a:r>
            <a:r>
              <a:rPr lang="en-SG" sz="1700" dirty="0" smtClean="0">
                <a:latin typeface="Times New Roman" panose="02020603050405020304" pitchFamily="18" charset="0"/>
                <a:cs typeface="Times New Roman" panose="02020603050405020304" pitchFamily="18" charset="0"/>
              </a:rPr>
              <a:t>behaviour </a:t>
            </a:r>
            <a:r>
              <a:rPr lang="en-SG" sz="1700" dirty="0">
                <a:latin typeface="Times New Roman" panose="02020603050405020304" pitchFamily="18" charset="0"/>
                <a:cs typeface="Times New Roman" panose="02020603050405020304" pitchFamily="18" charset="0"/>
              </a:rPr>
              <a:t>of layers below it.</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modules are </a:t>
            </a:r>
            <a:r>
              <a:rPr lang="en-SG" sz="1700" b="1" dirty="0">
                <a:latin typeface="Times New Roman" panose="02020603050405020304" pitchFamily="18" charset="0"/>
                <a:cs typeface="Times New Roman" panose="02020603050405020304" pitchFamily="18" charset="0"/>
              </a:rPr>
              <a:t>augmented finite state machines (</a:t>
            </a:r>
            <a:r>
              <a:rPr lang="en-SG" sz="1700" dirty="0">
                <a:latin typeface="Times New Roman" panose="02020603050405020304" pitchFamily="18" charset="0"/>
                <a:cs typeface="Times New Roman" panose="02020603050405020304" pitchFamily="18" charset="0"/>
              </a:rPr>
              <a:t>AFSM )which are similar to the finite state automata</a:t>
            </a:r>
            <a:r>
              <a:rPr lang="en-SG" sz="1700" dirty="0" smtClean="0">
                <a:latin typeface="Times New Roman" panose="02020603050405020304" pitchFamily="18" charset="0"/>
                <a:cs typeface="Times New Roman" panose="02020603050405020304" pitchFamily="18" charset="0"/>
              </a:rPr>
              <a:t>.</a:t>
            </a:r>
            <a:endParaRPr lang="en-SG"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1809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09744"/>
            <a:ext cx="6571562" cy="3016210"/>
          </a:xfrm>
          <a:prstGeom prst="rect">
            <a:avLst/>
          </a:prstGeom>
        </p:spPr>
        <p:txBody>
          <a:bodyPr wrap="square">
            <a:spAutoFit/>
          </a:bodyPr>
          <a:lstStyle/>
          <a:p>
            <a:pPr algn="just"/>
            <a:r>
              <a:rPr lang="en-SG" dirty="0" smtClean="0">
                <a:solidFill>
                  <a:srgbClr val="A40062"/>
                </a:solidFill>
                <a:latin typeface="Times New Roman" panose="02020603050405020304" pitchFamily="18" charset="0"/>
                <a:cs typeface="Times New Roman" panose="02020603050405020304" pitchFamily="18" charset="0"/>
              </a:rPr>
              <a:t>AFSM</a:t>
            </a:r>
          </a:p>
          <a:p>
            <a:pPr algn="just"/>
            <a:endParaRPr lang="en-S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AFSMs are often based on production rules, as used by expert systems, which take the form</a:t>
            </a:r>
          </a:p>
          <a:p>
            <a:pPr algn="just"/>
            <a:r>
              <a:rPr lang="en-SG" sz="1700" dirty="0">
                <a:latin typeface="Times New Roman" panose="02020603050405020304" pitchFamily="18" charset="0"/>
                <a:cs typeface="Times New Roman" panose="02020603050405020304" pitchFamily="18" charset="0"/>
              </a:rPr>
              <a:t>                                     input → action</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These rules are called </a:t>
            </a:r>
            <a:r>
              <a:rPr lang="en-SG" sz="1700" b="1" dirty="0">
                <a:latin typeface="Times New Roman" panose="02020603050405020304" pitchFamily="18" charset="0"/>
                <a:cs typeface="Times New Roman" panose="02020603050405020304" pitchFamily="18" charset="0"/>
              </a:rPr>
              <a:t>situated action rules </a:t>
            </a:r>
            <a:r>
              <a:rPr lang="en-SG" sz="1700" dirty="0">
                <a:latin typeface="Times New Roman" panose="02020603050405020304" pitchFamily="18" charset="0"/>
                <a:cs typeface="Times New Roman" panose="02020603050405020304" pitchFamily="18" charset="0"/>
              </a:rPr>
              <a:t>or </a:t>
            </a:r>
            <a:r>
              <a:rPr lang="en-SG" sz="1700" b="1" dirty="0">
                <a:latin typeface="Times New Roman" panose="02020603050405020304" pitchFamily="18" charset="0"/>
                <a:cs typeface="Times New Roman" panose="02020603050405020304" pitchFamily="18" charset="0"/>
              </a:rPr>
              <a:t>situation action rules </a:t>
            </a:r>
            <a:r>
              <a:rPr lang="en-SG" sz="1700" dirty="0">
                <a:latin typeface="Times New Roman" panose="02020603050405020304" pitchFamily="18" charset="0"/>
                <a:cs typeface="Times New Roman" panose="02020603050405020304" pitchFamily="18" charset="0"/>
              </a:rPr>
              <a:t>because they map situations to actions. </a:t>
            </a:r>
          </a:p>
          <a:p>
            <a:pPr algn="just"/>
            <a:endParaRPr lang="en-SG" sz="17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An AFSM is triggered when its inputs exceed a threshold. </a:t>
            </a:r>
            <a:endParaRPr lang="en-SG"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Each </a:t>
            </a:r>
            <a:r>
              <a:rPr lang="en-SG" sz="1700" dirty="0">
                <a:latin typeface="Times New Roman" panose="02020603050405020304" pitchFamily="18" charset="0"/>
                <a:cs typeface="Times New Roman" panose="02020603050405020304" pitchFamily="18" charset="0"/>
              </a:rPr>
              <a:t>AFSM also has inhibitor inputs that can prevent it from triggering</a:t>
            </a:r>
            <a:r>
              <a:rPr lang="en-SG" dirty="0">
                <a:latin typeface="Times New Roman" panose="02020603050405020304" pitchFamily="18" charset="0"/>
                <a:cs typeface="Times New Roman" panose="02020603050405020304" pitchFamily="18" charset="0"/>
              </a:rPr>
              <a:t>.</a:t>
            </a:r>
          </a:p>
        </p:txBody>
      </p:sp>
      <p:sp>
        <p:nvSpPr>
          <p:cNvPr id="5" name="Rectangle 4"/>
          <p:cNvSpPr/>
          <p:nvPr/>
        </p:nvSpPr>
        <p:spPr>
          <a:xfrm>
            <a:off x="0" y="3782116"/>
            <a:ext cx="6362242" cy="353943"/>
          </a:xfrm>
          <a:prstGeom prst="rect">
            <a:avLst/>
          </a:prstGeom>
        </p:spPr>
        <p:txBody>
          <a:bodyPr wrap="square">
            <a:spAutoFit/>
          </a:bodyPr>
          <a:lstStyle/>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An AFSM is triggered when its inputs exceed a threshold</a:t>
            </a:r>
          </a:p>
        </p:txBody>
      </p:sp>
    </p:spTree>
    <p:extLst>
      <p:ext uri="{BB962C8B-B14F-4D97-AF65-F5344CB8AC3E}">
        <p14:creationId xmlns:p14="http://schemas.microsoft.com/office/powerpoint/2010/main" val="7152668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287" y="1889736"/>
            <a:ext cx="6505460" cy="1923604"/>
          </a:xfrm>
          <a:prstGeom prst="rect">
            <a:avLst/>
          </a:prstGeom>
        </p:spPr>
        <p:txBody>
          <a:bodyPr wrap="square">
            <a:spAutoFit/>
          </a:bodyPr>
          <a:lstStyle/>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Each of the </a:t>
            </a:r>
            <a:r>
              <a:rPr lang="en-SG" sz="1700" dirty="0">
                <a:solidFill>
                  <a:srgbClr val="A40062"/>
                </a:solidFill>
                <a:latin typeface="Times New Roman" panose="02020603050405020304" pitchFamily="18" charset="0"/>
                <a:cs typeface="Times New Roman" panose="02020603050405020304" pitchFamily="18" charset="0"/>
              </a:rPr>
              <a:t>behaviour</a:t>
            </a:r>
            <a:r>
              <a:rPr lang="en-SG" sz="1700" dirty="0">
                <a:latin typeface="Times New Roman" panose="02020603050405020304" pitchFamily="18" charset="0"/>
                <a:cs typeface="Times New Roman" panose="02020603050405020304" pitchFamily="18" charset="0"/>
              </a:rPr>
              <a:t> can be thought of as </a:t>
            </a:r>
            <a:r>
              <a:rPr lang="en-SG" sz="1700" dirty="0">
                <a:solidFill>
                  <a:srgbClr val="A40062"/>
                </a:solidFill>
                <a:latin typeface="Times New Roman" panose="02020603050405020304" pitchFamily="18" charset="0"/>
                <a:cs typeface="Times New Roman" panose="02020603050405020304" pitchFamily="18" charset="0"/>
              </a:rPr>
              <a:t>an individual function which maps changes in the environment with an action.</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 Multiple behaviours that can be fired simultaneously is another characteristic of subsumption architecture. </a:t>
            </a:r>
            <a:endParaRPr lang="en-SG"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sz="1700" dirty="0" smtClean="0">
                <a:latin typeface="Times New Roman" panose="02020603050405020304" pitchFamily="18" charset="0"/>
                <a:cs typeface="Times New Roman" panose="02020603050405020304" pitchFamily="18" charset="0"/>
              </a:rPr>
              <a:t>The </a:t>
            </a:r>
            <a:r>
              <a:rPr lang="en-SG" sz="1700" dirty="0">
                <a:latin typeface="Times New Roman" panose="02020603050405020304" pitchFamily="18" charset="0"/>
                <a:cs typeface="Times New Roman" panose="02020603050405020304" pitchFamily="18" charset="0"/>
              </a:rPr>
              <a:t>subsumption architecture hierarchical structure represents different behaviours.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lowest layer in the hierarchy has the highest priority. </a:t>
            </a:r>
          </a:p>
        </p:txBody>
      </p:sp>
      <p:sp>
        <p:nvSpPr>
          <p:cNvPr id="6" name="Rectangle 5"/>
          <p:cNvSpPr/>
          <p:nvPr/>
        </p:nvSpPr>
        <p:spPr>
          <a:xfrm>
            <a:off x="639103" y="568856"/>
            <a:ext cx="3481081" cy="461665"/>
          </a:xfrm>
          <a:prstGeom prst="rect">
            <a:avLst/>
          </a:prstGeom>
        </p:spPr>
        <p:txBody>
          <a:bodyPr wrap="none">
            <a:spAutoFit/>
          </a:bodyPr>
          <a:lstStyle/>
          <a:p>
            <a:r>
              <a:rPr lang="en-US" sz="2400" dirty="0">
                <a:solidFill>
                  <a:srgbClr val="A40062"/>
                </a:solidFill>
                <a:effectLst>
                  <a:outerShdw blurRad="50800" dist="3810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Subsumption Architecture </a:t>
            </a:r>
            <a:endParaRPr lang="en-US" dirty="0"/>
          </a:p>
        </p:txBody>
      </p:sp>
    </p:spTree>
    <p:extLst>
      <p:ext uri="{BB962C8B-B14F-4D97-AF65-F5344CB8AC3E}">
        <p14:creationId xmlns:p14="http://schemas.microsoft.com/office/powerpoint/2010/main" val="20398890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95" y="63347"/>
            <a:ext cx="6461299" cy="725349"/>
          </a:xfrm>
        </p:spPr>
        <p:txBody>
          <a:bodyPr>
            <a:normAutofit/>
          </a:bodyPr>
          <a:lstStyle/>
          <a:p>
            <a:r>
              <a:rPr lang="en-US" sz="2400" dirty="0">
                <a:latin typeface="Times New Roman" panose="02020603050405020304" pitchFamily="18" charset="0"/>
                <a:cs typeface="Times New Roman" panose="02020603050405020304" pitchFamily="18" charset="0"/>
              </a:rPr>
              <a:t>Layered Control in the Subsumption Architecture</a:t>
            </a: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69" y="788696"/>
            <a:ext cx="6547825" cy="326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5" name="Rectangle 4"/>
          <p:cNvSpPr/>
          <p:nvPr/>
        </p:nvSpPr>
        <p:spPr>
          <a:xfrm>
            <a:off x="88135" y="4268833"/>
            <a:ext cx="7160964" cy="369332"/>
          </a:xfrm>
          <a:prstGeom prst="rect">
            <a:avLst/>
          </a:prstGeom>
        </p:spPr>
        <p:txBody>
          <a:bodyPr wrap="square">
            <a:spAutoFit/>
          </a:bodyPr>
          <a:lstStyle/>
          <a:p>
            <a:r>
              <a:rPr lang="en-US" dirty="0"/>
              <a:t>From Brooks, “A Robust Layered Control System for a Mobile Robot”, 1985</a:t>
            </a:r>
          </a:p>
        </p:txBody>
      </p:sp>
    </p:spTree>
    <p:extLst>
      <p:ext uri="{BB962C8B-B14F-4D97-AF65-F5344CB8AC3E}">
        <p14:creationId xmlns:p14="http://schemas.microsoft.com/office/powerpoint/2010/main" val="1651606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204" y="0"/>
            <a:ext cx="6461299" cy="725349"/>
          </a:xfrm>
        </p:spPr>
        <p:txBody>
          <a:bodyPr>
            <a:normAutofit/>
          </a:bodyPr>
          <a:lstStyle/>
          <a:p>
            <a:r>
              <a:rPr lang="en-US" sz="2400" dirty="0">
                <a:latin typeface="Times New Roman" panose="02020603050405020304" pitchFamily="18" charset="0"/>
                <a:cs typeface="Times New Roman" panose="02020603050405020304" pitchFamily="18" charset="0"/>
              </a:rPr>
              <a:t>Example: Steels’ Mars Explorer</a:t>
            </a:r>
          </a:p>
        </p:txBody>
      </p:sp>
      <p:sp>
        <p:nvSpPr>
          <p:cNvPr id="5" name="Rectangle 4"/>
          <p:cNvSpPr/>
          <p:nvPr/>
        </p:nvSpPr>
        <p:spPr>
          <a:xfrm>
            <a:off x="159743" y="725349"/>
            <a:ext cx="6692747" cy="923330"/>
          </a:xfrm>
          <a:prstGeom prst="rect">
            <a:avLst/>
          </a:prstGeom>
        </p:spPr>
        <p:txBody>
          <a:bodyPr wrap="square">
            <a:spAutoFit/>
          </a:bodyPr>
          <a:lstStyle/>
          <a:p>
            <a:pPr algn="just"/>
            <a:r>
              <a:rPr lang="en-US" dirty="0"/>
              <a:t>Steels’ Mars explorer system (1990), using the subsumption architecture, achieves near-optimal cooperative performance in simulated ‘rock gathering on Martian terrain</a:t>
            </a:r>
          </a:p>
        </p:txBody>
      </p:sp>
      <p:sp>
        <p:nvSpPr>
          <p:cNvPr id="6" name="Rectangle 5"/>
          <p:cNvSpPr/>
          <p:nvPr/>
        </p:nvSpPr>
        <p:spPr>
          <a:xfrm>
            <a:off x="-137712" y="1925941"/>
            <a:ext cx="6990201" cy="1200329"/>
          </a:xfrm>
          <a:prstGeom prst="rect">
            <a:avLst/>
          </a:prstGeom>
        </p:spPr>
        <p:txBody>
          <a:bodyPr wrap="square">
            <a:spAutoFit/>
          </a:bodyPr>
          <a:lstStyle/>
          <a:p>
            <a:pPr lvl="1"/>
            <a:r>
              <a:rPr lang="en-US" altLang="en-US" i="1" dirty="0">
                <a:solidFill>
                  <a:schemeClr val="accent2"/>
                </a:solidFill>
                <a:latin typeface="Arial" panose="020B0604020202020204" pitchFamily="34" charset="0"/>
                <a:cs typeface="Arial" panose="020B0604020202020204" pitchFamily="34" charset="0"/>
              </a:rPr>
              <a:t>“The objective is to explore a distant planet, and in particular, to collect sample of a precious rock. The location of the samples is not known in advance, but it is known that they tend to be clustered”.</a:t>
            </a:r>
          </a:p>
        </p:txBody>
      </p:sp>
    </p:spTree>
    <p:extLst>
      <p:ext uri="{BB962C8B-B14F-4D97-AF65-F5344CB8AC3E}">
        <p14:creationId xmlns:p14="http://schemas.microsoft.com/office/powerpoint/2010/main" val="94553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250" y="0"/>
            <a:ext cx="6461299" cy="725349"/>
          </a:xfrm>
        </p:spPr>
        <p:txBody>
          <a:bodyPr>
            <a:normAutofit/>
          </a:bodyPr>
          <a:lstStyle/>
          <a:p>
            <a:r>
              <a:rPr lang="en-US" sz="2400" dirty="0" smtClean="0">
                <a:latin typeface="Times New Roman" panose="02020603050405020304" pitchFamily="18" charset="0"/>
                <a:cs typeface="Times New Roman" panose="02020603050405020304" pitchFamily="18" charset="0"/>
              </a:rPr>
              <a:t>Agent &amp; Environment</a:t>
            </a:r>
            <a:endParaRPr lang="en-US" sz="2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20786" y="1865984"/>
            <a:ext cx="6147936" cy="2672108"/>
          </a:xfrm>
          <a:prstGeom prst="rect">
            <a:avLst/>
          </a:prstGeom>
        </p:spPr>
      </p:pic>
      <p:sp>
        <p:nvSpPr>
          <p:cNvPr id="6" name="Rectangle 5"/>
          <p:cNvSpPr/>
          <p:nvPr/>
        </p:nvSpPr>
        <p:spPr>
          <a:xfrm>
            <a:off x="0" y="1051030"/>
            <a:ext cx="6789509" cy="646331"/>
          </a:xfrm>
          <a:prstGeom prst="rect">
            <a:avLst/>
          </a:prstGeom>
        </p:spPr>
        <p:txBody>
          <a:bodyPr wrap="square">
            <a:spAutoFit/>
          </a:bodyPr>
          <a:lstStyle/>
          <a:p>
            <a:r>
              <a:rPr lang="en-US" dirty="0"/>
              <a:t>The agents </a:t>
            </a:r>
            <a:r>
              <a:rPr lang="en-US" b="1" dirty="0"/>
              <a:t>sense</a:t>
            </a:r>
            <a:r>
              <a:rPr lang="en-US" dirty="0"/>
              <a:t> the environment through </a:t>
            </a:r>
            <a:r>
              <a:rPr lang="en-US" b="1" dirty="0"/>
              <a:t>sensors</a:t>
            </a:r>
            <a:r>
              <a:rPr lang="en-US" dirty="0"/>
              <a:t> and </a:t>
            </a:r>
            <a:r>
              <a:rPr lang="en-US" b="1" dirty="0"/>
              <a:t>act</a:t>
            </a:r>
            <a:r>
              <a:rPr lang="en-US" dirty="0"/>
              <a:t> on their   environment through </a:t>
            </a:r>
            <a:r>
              <a:rPr lang="en-US" b="1" dirty="0"/>
              <a:t>actuators.</a:t>
            </a:r>
          </a:p>
        </p:txBody>
      </p:sp>
      <p:sp>
        <p:nvSpPr>
          <p:cNvPr id="3" name="Rectangle 2"/>
          <p:cNvSpPr/>
          <p:nvPr/>
        </p:nvSpPr>
        <p:spPr>
          <a:xfrm>
            <a:off x="320786" y="4538092"/>
            <a:ext cx="7324920" cy="369332"/>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An Agent runs in the cycle of </a:t>
            </a:r>
            <a:r>
              <a:rPr lang="en-US" b="1" dirty="0">
                <a:solidFill>
                  <a:srgbClr val="000000"/>
                </a:solidFill>
                <a:latin typeface="Times New Roman" panose="02020603050405020304" pitchFamily="18" charset="0"/>
                <a:cs typeface="Times New Roman" panose="02020603050405020304" pitchFamily="18" charset="0"/>
              </a:rPr>
              <a:t>perceiving</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thinking</a:t>
            </a:r>
            <a:r>
              <a:rPr lang="en-US" dirty="0">
                <a:solidFill>
                  <a:srgbClr val="000000"/>
                </a:solidFill>
                <a:latin typeface="Times New Roman" panose="02020603050405020304" pitchFamily="18" charset="0"/>
                <a:cs typeface="Times New Roman" panose="02020603050405020304" pitchFamily="18" charset="0"/>
              </a:rPr>
              <a:t>, and </a:t>
            </a:r>
            <a:r>
              <a:rPr lang="en-US" b="1" dirty="0">
                <a:solidFill>
                  <a:srgbClr val="000000"/>
                </a:solidFill>
                <a:latin typeface="Times New Roman" panose="02020603050405020304" pitchFamily="18" charset="0"/>
                <a:cs typeface="Times New Roman" panose="02020603050405020304" pitchFamily="18" charset="0"/>
              </a:rPr>
              <a:t>acting</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123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554" y="-159124"/>
            <a:ext cx="6461299" cy="725349"/>
          </a:xfrm>
        </p:spPr>
        <p:txBody>
          <a:bodyPr>
            <a:normAutofit/>
          </a:bodyPr>
          <a:lstStyle/>
          <a:p>
            <a:r>
              <a:rPr lang="en-US" sz="2400" dirty="0">
                <a:latin typeface="Times New Roman" panose="02020603050405020304" pitchFamily="18" charset="0"/>
                <a:cs typeface="Times New Roman" panose="02020603050405020304" pitchFamily="18" charset="0"/>
              </a:rPr>
              <a:t>Steels’ Mars Explorer Rules</a:t>
            </a:r>
          </a:p>
        </p:txBody>
      </p:sp>
      <p:sp>
        <p:nvSpPr>
          <p:cNvPr id="6" name="Rectangle 5"/>
          <p:cNvSpPr/>
          <p:nvPr/>
        </p:nvSpPr>
        <p:spPr>
          <a:xfrm>
            <a:off x="0" y="3080429"/>
            <a:ext cx="9270695" cy="1400383"/>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Agents will collect samples they find:</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i="1" dirty="0">
                <a:solidFill>
                  <a:srgbClr val="A40062"/>
                </a:solidFill>
                <a:latin typeface="Times New Roman" panose="02020603050405020304" pitchFamily="18" charset="0"/>
                <a:cs typeface="Times New Roman" panose="02020603050405020304" pitchFamily="18" charset="0"/>
              </a:rPr>
              <a:t>if detect a sample then pick sample up		(4</a:t>
            </a:r>
            <a:r>
              <a:rPr lang="en-US" sz="1700" i="1" dirty="0" smtClean="0">
                <a:solidFill>
                  <a:srgbClr val="A40062"/>
                </a:solidFill>
                <a:latin typeface="Times New Roman" panose="02020603050405020304" pitchFamily="18" charset="0"/>
                <a:cs typeface="Times New Roman" panose="02020603050405020304" pitchFamily="18" charset="0"/>
              </a:rPr>
              <a:t>)</a:t>
            </a:r>
          </a:p>
          <a:p>
            <a:endParaRPr lang="en-US" sz="1700" i="1" dirty="0">
              <a:solidFill>
                <a:srgbClr val="A40062"/>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An agent with “nothing better to do” will explore randomly:</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i="1" dirty="0">
                <a:solidFill>
                  <a:srgbClr val="A40062"/>
                </a:solidFill>
                <a:latin typeface="Times New Roman" panose="02020603050405020304" pitchFamily="18" charset="0"/>
                <a:cs typeface="Times New Roman" panose="02020603050405020304" pitchFamily="18" charset="0"/>
              </a:rPr>
              <a:t>if nothingElseToDo then move </a:t>
            </a:r>
            <a:r>
              <a:rPr lang="en-US" sz="1700" i="1" dirty="0" smtClean="0">
                <a:solidFill>
                  <a:srgbClr val="A40062"/>
                </a:solidFill>
                <a:latin typeface="Times New Roman" panose="02020603050405020304" pitchFamily="18" charset="0"/>
                <a:cs typeface="Times New Roman" panose="02020603050405020304" pitchFamily="18" charset="0"/>
              </a:rPr>
              <a:t>randomly  </a:t>
            </a:r>
            <a:r>
              <a:rPr lang="en-US" sz="1700" i="1" dirty="0">
                <a:solidFill>
                  <a:srgbClr val="A40062"/>
                </a:solidFill>
                <a:latin typeface="Times New Roman" panose="02020603050405020304" pitchFamily="18" charset="0"/>
                <a:cs typeface="Times New Roman" panose="02020603050405020304" pitchFamily="18" charset="0"/>
              </a:rPr>
              <a:t>	(5)</a:t>
            </a:r>
          </a:p>
        </p:txBody>
      </p:sp>
      <p:sp>
        <p:nvSpPr>
          <p:cNvPr id="7" name="Rectangle 6"/>
          <p:cNvSpPr/>
          <p:nvPr/>
        </p:nvSpPr>
        <p:spPr>
          <a:xfrm>
            <a:off x="-26611" y="659458"/>
            <a:ext cx="10829582" cy="2754600"/>
          </a:xfrm>
          <a:prstGeom prst="rect">
            <a:avLst/>
          </a:prstGeom>
        </p:spPr>
        <p:txBody>
          <a:bodyPr wrap="square">
            <a:spAutoFit/>
          </a:bodyPr>
          <a:lstStyle/>
          <a:p>
            <a:r>
              <a:rPr lang="en-US" dirty="0"/>
              <a:t>	</a:t>
            </a:r>
            <a:r>
              <a:rPr lang="en-US" sz="1700" i="1" dirty="0">
                <a:solidFill>
                  <a:srgbClr val="A40062"/>
                </a:solidFill>
                <a:latin typeface="Times New Roman" panose="02020603050405020304" pitchFamily="18" charset="0"/>
                <a:cs typeface="Times New Roman" panose="02020603050405020304" pitchFamily="18" charset="0"/>
              </a:rPr>
              <a:t>if detect an obstacle then change </a:t>
            </a:r>
            <a:r>
              <a:rPr lang="en-US" sz="1700" i="1" dirty="0" smtClean="0">
                <a:solidFill>
                  <a:srgbClr val="A40062"/>
                </a:solidFill>
                <a:latin typeface="Times New Roman" panose="02020603050405020304" pitchFamily="18" charset="0"/>
                <a:cs typeface="Times New Roman" panose="02020603050405020304" pitchFamily="18" charset="0"/>
              </a:rPr>
              <a:t>direction</a:t>
            </a:r>
            <a:r>
              <a:rPr lang="en-US" sz="1700" dirty="0" smtClean="0">
                <a:solidFill>
                  <a:srgbClr val="A40062"/>
                </a:solidFill>
                <a:latin typeface="Times New Roman" panose="02020603050405020304" pitchFamily="18" charset="0"/>
                <a:cs typeface="Times New Roman" panose="02020603050405020304" pitchFamily="18" charset="0"/>
              </a:rPr>
              <a:t>    (1)</a:t>
            </a:r>
          </a:p>
          <a:p>
            <a:endParaRPr lang="en-US" sz="1700" dirty="0">
              <a:solidFill>
                <a:srgbClr val="A40062"/>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Any samples carried by agents are dropped back at the mother-ship:</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i="1" dirty="0">
                <a:solidFill>
                  <a:srgbClr val="A40062"/>
                </a:solidFill>
                <a:latin typeface="Times New Roman" panose="02020603050405020304" pitchFamily="18" charset="0"/>
                <a:cs typeface="Times New Roman" panose="02020603050405020304" pitchFamily="18" charset="0"/>
              </a:rPr>
              <a:t>if carrying samples and at the base</a:t>
            </a:r>
            <a:br>
              <a:rPr lang="en-US" sz="1700" i="1" dirty="0">
                <a:solidFill>
                  <a:srgbClr val="A40062"/>
                </a:solidFill>
                <a:latin typeface="Times New Roman" panose="02020603050405020304" pitchFamily="18" charset="0"/>
                <a:cs typeface="Times New Roman" panose="02020603050405020304" pitchFamily="18" charset="0"/>
              </a:rPr>
            </a:br>
            <a:r>
              <a:rPr lang="en-US" sz="1700" i="1" dirty="0">
                <a:solidFill>
                  <a:srgbClr val="A40062"/>
                </a:solidFill>
                <a:latin typeface="Times New Roman" panose="02020603050405020304" pitchFamily="18" charset="0"/>
                <a:cs typeface="Times New Roman" panose="02020603050405020304" pitchFamily="18" charset="0"/>
              </a:rPr>
              <a:t>		then drop samples		(2</a:t>
            </a:r>
            <a:r>
              <a:rPr lang="en-US" sz="1700" i="1" dirty="0" smtClean="0">
                <a:solidFill>
                  <a:srgbClr val="A40062"/>
                </a:solidFill>
                <a:latin typeface="Times New Roman" panose="02020603050405020304" pitchFamily="18" charset="0"/>
                <a:cs typeface="Times New Roman" panose="02020603050405020304" pitchFamily="18" charset="0"/>
              </a:rPr>
              <a:t>)</a:t>
            </a:r>
          </a:p>
          <a:p>
            <a:endParaRPr lang="en-US" sz="1700" i="1" dirty="0">
              <a:solidFill>
                <a:srgbClr val="A40062"/>
              </a:solidFill>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Agents carrying samples will return to the mother-ship:</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US" sz="1700" i="1" dirty="0">
                <a:solidFill>
                  <a:srgbClr val="A40062"/>
                </a:solidFill>
                <a:latin typeface="Times New Roman" panose="02020603050405020304" pitchFamily="18" charset="0"/>
                <a:cs typeface="Times New Roman" panose="02020603050405020304" pitchFamily="18" charset="0"/>
              </a:rPr>
              <a:t>if carrying samples and not at the base</a:t>
            </a:r>
            <a:br>
              <a:rPr lang="en-US" sz="1700" i="1" dirty="0">
                <a:solidFill>
                  <a:srgbClr val="A40062"/>
                </a:solidFill>
                <a:latin typeface="Times New Roman" panose="02020603050405020304" pitchFamily="18" charset="0"/>
                <a:cs typeface="Times New Roman" panose="02020603050405020304" pitchFamily="18" charset="0"/>
              </a:rPr>
            </a:br>
            <a:r>
              <a:rPr lang="en-US" sz="1700" i="1" dirty="0">
                <a:solidFill>
                  <a:srgbClr val="A40062"/>
                </a:solidFill>
                <a:latin typeface="Times New Roman" panose="02020603050405020304" pitchFamily="18" charset="0"/>
                <a:cs typeface="Times New Roman" panose="02020603050405020304" pitchFamily="18" charset="0"/>
              </a:rPr>
              <a:t>		then travel up </a:t>
            </a:r>
            <a:r>
              <a:rPr lang="en-US" sz="1700" i="1" dirty="0" smtClean="0">
                <a:solidFill>
                  <a:srgbClr val="A40062"/>
                </a:solidFill>
                <a:latin typeface="Times New Roman" panose="02020603050405020304" pitchFamily="18" charset="0"/>
                <a:cs typeface="Times New Roman" panose="02020603050405020304" pitchFamily="18" charset="0"/>
              </a:rPr>
              <a:t>gradient       (3)</a:t>
            </a:r>
            <a:r>
              <a:rPr lang="en-US" i="1" dirty="0">
                <a:solidFill>
                  <a:srgbClr val="A40062"/>
                </a:solidFill>
                <a:latin typeface="Times New Roman" panose="02020603050405020304" pitchFamily="18" charset="0"/>
                <a:cs typeface="Times New Roman" panose="02020603050405020304" pitchFamily="18" charset="0"/>
              </a:rPr>
              <a:t>	</a:t>
            </a:r>
            <a:endParaRPr lang="en-US" i="1" dirty="0" smtClean="0">
              <a:solidFill>
                <a:srgbClr val="A40062"/>
              </a:solidFill>
              <a:latin typeface="Times New Roman" panose="02020603050405020304" pitchFamily="18" charset="0"/>
              <a:cs typeface="Times New Roman" panose="02020603050405020304" pitchFamily="18" charset="0"/>
            </a:endParaRPr>
          </a:p>
          <a:p>
            <a:r>
              <a:rPr lang="en-US" dirty="0"/>
              <a:t>		</a:t>
            </a:r>
          </a:p>
        </p:txBody>
      </p:sp>
      <p:sp>
        <p:nvSpPr>
          <p:cNvPr id="8" name="Rectangle 7"/>
          <p:cNvSpPr/>
          <p:nvPr/>
        </p:nvSpPr>
        <p:spPr>
          <a:xfrm>
            <a:off x="-26611" y="443115"/>
            <a:ext cx="1882247" cy="353943"/>
          </a:xfrm>
          <a:prstGeom prst="rect">
            <a:avLst/>
          </a:prstGeom>
        </p:spPr>
        <p:txBody>
          <a:bodyPr wrap="none">
            <a:spAutoFit/>
          </a:bodyPr>
          <a:lstStyle/>
          <a:p>
            <a:r>
              <a:rPr lang="en-US" altLang="en-US" sz="1700" dirty="0" smtClean="0">
                <a:latin typeface="Times New Roman" panose="02020603050405020304" pitchFamily="18" charset="0"/>
                <a:cs typeface="Times New Roman" panose="02020603050405020304" pitchFamily="18" charset="0"/>
              </a:rPr>
              <a:t>Obstacle </a:t>
            </a:r>
            <a:r>
              <a:rPr lang="en-US" altLang="en-US" sz="1700" dirty="0">
                <a:latin typeface="Times New Roman" panose="02020603050405020304" pitchFamily="18" charset="0"/>
                <a:cs typeface="Times New Roman" panose="02020603050405020304" pitchFamily="18" charset="0"/>
              </a:rPr>
              <a:t>avoidance</a:t>
            </a:r>
            <a:endParaRPr lang="en-US" sz="1700" dirty="0">
              <a:latin typeface="Times New Roman" panose="02020603050405020304" pitchFamily="18" charset="0"/>
              <a:cs typeface="Times New Roman" panose="02020603050405020304" pitchFamily="18" charset="0"/>
            </a:endParaRPr>
          </a:p>
        </p:txBody>
      </p:sp>
      <p:sp>
        <p:nvSpPr>
          <p:cNvPr id="9" name="Rectangle 8"/>
          <p:cNvSpPr/>
          <p:nvPr/>
        </p:nvSpPr>
        <p:spPr>
          <a:xfrm>
            <a:off x="0" y="4646065"/>
            <a:ext cx="3711272" cy="369332"/>
          </a:xfrm>
          <a:prstGeom prst="rect">
            <a:avLst/>
          </a:prstGeom>
        </p:spPr>
        <p:txBody>
          <a:bodyPr wrap="none">
            <a:spAutoFit/>
          </a:bodyPr>
          <a:lstStyle/>
          <a:p>
            <a:pPr lvl="2">
              <a:buFontTx/>
              <a:buNone/>
            </a:pPr>
            <a:r>
              <a:rPr lang="en-US" altLang="en-US" dirty="0">
                <a:latin typeface="Arial" panose="020B0604020202020204" pitchFamily="34" charset="0"/>
                <a:cs typeface="Arial" panose="020B0604020202020204" pitchFamily="34" charset="0"/>
              </a:rPr>
              <a:t>(1) </a:t>
            </a:r>
            <a:r>
              <a:rPr lang="en-GB" altLang="en-US" dirty="0">
                <a:latin typeface="Arial" panose="020B0604020202020204" pitchFamily="34" charset="0"/>
                <a:ea typeface="Cambria Math" panose="02040503050406030204" pitchFamily="18" charset="0"/>
                <a:cs typeface="Arial" panose="020B0604020202020204" pitchFamily="34" charset="0"/>
              </a:rPr>
              <a:t>≺</a:t>
            </a:r>
            <a:r>
              <a:rPr lang="en-US" altLang="en-US" dirty="0">
                <a:latin typeface="Arial" panose="020B0604020202020204" pitchFamily="34" charset="0"/>
                <a:cs typeface="Arial" panose="020B0604020202020204" pitchFamily="34" charset="0"/>
              </a:rPr>
              <a:t> (2) </a:t>
            </a:r>
            <a:r>
              <a:rPr lang="en-GB" altLang="en-US" dirty="0">
                <a:latin typeface="Arial" panose="020B0604020202020204" pitchFamily="34" charset="0"/>
                <a:ea typeface="Cambria Math" panose="02040503050406030204" pitchFamily="18" charset="0"/>
                <a:cs typeface="Cambria Math" panose="02040503050406030204" pitchFamily="18" charset="0"/>
              </a:rPr>
              <a:t>≺</a:t>
            </a:r>
            <a:r>
              <a:rPr lang="en-US" altLang="en-US" dirty="0">
                <a:latin typeface="Arial" panose="020B0604020202020204" pitchFamily="34" charset="0"/>
                <a:cs typeface="Arial" panose="020B0604020202020204" pitchFamily="34" charset="0"/>
              </a:rPr>
              <a:t> (3) </a:t>
            </a:r>
            <a:r>
              <a:rPr lang="en-GB" altLang="en-US" dirty="0">
                <a:latin typeface="Arial" panose="020B0604020202020204" pitchFamily="34" charset="0"/>
                <a:ea typeface="Cambria Math" panose="02040503050406030204" pitchFamily="18" charset="0"/>
                <a:cs typeface="Cambria Math" panose="02040503050406030204" pitchFamily="18" charset="0"/>
              </a:rPr>
              <a:t>≺</a:t>
            </a:r>
            <a:r>
              <a:rPr lang="en-US" altLang="en-US" dirty="0">
                <a:latin typeface="Arial" panose="020B0604020202020204" pitchFamily="34" charset="0"/>
                <a:cs typeface="Arial" panose="020B0604020202020204" pitchFamily="34" charset="0"/>
              </a:rPr>
              <a:t> (4) </a:t>
            </a:r>
            <a:r>
              <a:rPr lang="en-GB" altLang="en-US" dirty="0">
                <a:latin typeface="Arial" panose="020B0604020202020204" pitchFamily="34" charset="0"/>
                <a:ea typeface="Cambria Math" panose="02040503050406030204" pitchFamily="18" charset="0"/>
                <a:cs typeface="Cambria Math" panose="02040503050406030204" pitchFamily="18" charset="0"/>
              </a:rPr>
              <a:t>≺ </a:t>
            </a:r>
            <a:r>
              <a:rPr lang="en-US" altLang="en-US"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1499273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9427"/>
            <a:ext cx="7194014" cy="725349"/>
          </a:xfrm>
        </p:spPr>
        <p:txBody>
          <a:bodyPr>
            <a:normAutofit/>
          </a:bodyPr>
          <a:lstStyle/>
          <a:p>
            <a:r>
              <a:rPr lang="en-US" sz="2000" dirty="0" smtClean="0">
                <a:latin typeface="Times New Roman" panose="02020603050405020304" pitchFamily="18" charset="0"/>
                <a:cs typeface="Times New Roman" panose="02020603050405020304" pitchFamily="18" charset="0"/>
              </a:rPr>
              <a:t>A Three-layer Subsumption Architecture of Steel ‘s Mars </a:t>
            </a:r>
            <a:r>
              <a:rPr lang="en-US" sz="2000" dirty="0" smtClean="0"/>
              <a:t>Explorer</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0" y="1421176"/>
            <a:ext cx="6982003" cy="2418508"/>
          </a:xfrm>
          <a:prstGeom prst="rect">
            <a:avLst/>
          </a:prstGeom>
        </p:spPr>
      </p:pic>
    </p:spTree>
    <p:extLst>
      <p:ext uri="{BB962C8B-B14F-4D97-AF65-F5344CB8AC3E}">
        <p14:creationId xmlns:p14="http://schemas.microsoft.com/office/powerpoint/2010/main" val="16043568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1" y="220337"/>
            <a:ext cx="7043243" cy="725349"/>
          </a:xfrm>
        </p:spPr>
        <p:txBody>
          <a:bodyPr/>
          <a:lstStyle/>
          <a:p>
            <a:r>
              <a:rPr lang="en-US" sz="2000" dirty="0">
                <a:latin typeface="Times New Roman" panose="02020603050405020304" pitchFamily="18" charset="0"/>
                <a:cs typeface="Times New Roman" panose="02020603050405020304" pitchFamily="18" charset="0"/>
              </a:rPr>
              <a:t>A Three-layer Subsumption Architecture of Steel ‘s Mars </a:t>
            </a:r>
            <a:r>
              <a:rPr lang="en-US" sz="2000" dirty="0"/>
              <a:t>Explorer</a:t>
            </a:r>
            <a:r>
              <a:rPr lang="en-US" sz="2000" dirty="0">
                <a:latin typeface="Times New Roman" panose="02020603050405020304" pitchFamily="18" charset="0"/>
                <a:cs typeface="Times New Roman" panose="02020603050405020304" pitchFamily="18" charset="0"/>
              </a:rPr>
              <a:t> </a:t>
            </a:r>
            <a:endParaRPr lang="en-US" dirty="0"/>
          </a:p>
        </p:txBody>
      </p:sp>
      <p:sp>
        <p:nvSpPr>
          <p:cNvPr id="4" name="Rectangle 3"/>
          <p:cNvSpPr/>
          <p:nvPr/>
        </p:nvSpPr>
        <p:spPr>
          <a:xfrm>
            <a:off x="124961" y="1245569"/>
            <a:ext cx="6711223" cy="3231654"/>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This architecture was proposed by </a:t>
            </a:r>
            <a:r>
              <a:rPr lang="en-US" sz="1700" i="1" dirty="0">
                <a:latin typeface="Times New Roman" panose="02020603050405020304" pitchFamily="18" charset="0"/>
                <a:cs typeface="Times New Roman" panose="02020603050405020304" pitchFamily="18" charset="0"/>
              </a:rPr>
              <a:t>Brooks</a:t>
            </a:r>
            <a:r>
              <a:rPr lang="en-US" sz="1700" dirty="0">
                <a:latin typeface="Times New Roman" panose="02020603050405020304" pitchFamily="18" charset="0"/>
                <a:cs typeface="Times New Roman" panose="02020603050405020304" pitchFamily="18" charset="0"/>
              </a:rPr>
              <a:t> as a control mechanism for a</a:t>
            </a:r>
          </a:p>
          <a:p>
            <a:pPr algn="just"/>
            <a:r>
              <a:rPr lang="en-US" sz="1700" dirty="0" smtClean="0">
                <a:latin typeface="Times New Roman" panose="02020603050405020304" pitchFamily="18" charset="0"/>
                <a:cs typeface="Times New Roman" panose="02020603050405020304" pitchFamily="18" charset="0"/>
              </a:rPr>
              <a:t>      robot.</a:t>
            </a:r>
          </a:p>
          <a:p>
            <a:pPr marL="285750" indent="-285750" algn="just">
              <a:buFont typeface="Wingdings" panose="05000000000000000000" pitchFamily="2" charset="2"/>
              <a:buChar char="v"/>
            </a:pPr>
            <a:r>
              <a:rPr lang="en-US" sz="1700" dirty="0" smtClean="0">
                <a:solidFill>
                  <a:srgbClr val="A40062"/>
                </a:solidFill>
                <a:latin typeface="Times New Roman" panose="02020603050405020304" pitchFamily="18" charset="0"/>
                <a:cs typeface="Times New Roman" panose="02020603050405020304" pitchFamily="18" charset="0"/>
              </a:rPr>
              <a:t>Each </a:t>
            </a:r>
            <a:r>
              <a:rPr lang="en-US" sz="1700" dirty="0">
                <a:solidFill>
                  <a:srgbClr val="A40062"/>
                </a:solidFill>
                <a:latin typeface="Times New Roman" panose="02020603050405020304" pitchFamily="18" charset="0"/>
                <a:cs typeface="Times New Roman" panose="02020603050405020304" pitchFamily="18" charset="0"/>
              </a:rPr>
              <a:t>layer </a:t>
            </a:r>
            <a:r>
              <a:rPr lang="en-US" sz="1700" dirty="0">
                <a:latin typeface="Times New Roman" panose="02020603050405020304" pitchFamily="18" charset="0"/>
                <a:cs typeface="Times New Roman" panose="02020603050405020304" pitchFamily="18" charset="0"/>
              </a:rPr>
              <a:t>in the architecture is designed to handle </a:t>
            </a:r>
            <a:r>
              <a:rPr lang="en-US" sz="1700" dirty="0">
                <a:solidFill>
                  <a:srgbClr val="A40062"/>
                </a:solidFill>
                <a:latin typeface="Times New Roman" panose="02020603050405020304" pitchFamily="18" charset="0"/>
                <a:cs typeface="Times New Roman" panose="02020603050405020304" pitchFamily="18" charset="0"/>
              </a:rPr>
              <a:t>one</a:t>
            </a:r>
            <a:r>
              <a:rPr lang="en-US" sz="1700" dirty="0">
                <a:latin typeface="Times New Roman" panose="02020603050405020304" pitchFamily="18" charset="0"/>
                <a:cs typeface="Times New Roman" panose="02020603050405020304" pitchFamily="18" charset="0"/>
              </a:rPr>
              <a:t> type of </a:t>
            </a:r>
            <a:r>
              <a:rPr lang="en-US" sz="1700" dirty="0" smtClean="0">
                <a:solidFill>
                  <a:srgbClr val="A40062"/>
                </a:solidFill>
                <a:latin typeface="Times New Roman" panose="02020603050405020304" pitchFamily="18" charset="0"/>
                <a:cs typeface="Times New Roman" panose="02020603050405020304" pitchFamily="18" charset="0"/>
              </a:rPr>
              <a:t>behavior</a:t>
            </a:r>
            <a:r>
              <a:rPr lang="en-US" sz="1700" dirty="0" smtClean="0">
                <a:latin typeface="Times New Roman" panose="02020603050405020304" pitchFamily="18" charset="0"/>
                <a:cs typeface="Times New Roman" panose="02020603050405020304" pitchFamily="18" charset="0"/>
              </a:rPr>
              <a:t>: exploring</a:t>
            </a:r>
            <a:r>
              <a:rPr lang="en-US" sz="1700" dirty="0">
                <a:latin typeface="Times New Roman" panose="02020603050405020304" pitchFamily="18" charset="0"/>
                <a:cs typeface="Times New Roman" panose="02020603050405020304" pitchFamily="18" charset="0"/>
              </a:rPr>
              <a:t>, wandering, or avoiding obstacles.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modules act </a:t>
            </a:r>
            <a:r>
              <a:rPr lang="en-US" sz="1700" dirty="0" smtClean="0">
                <a:latin typeface="Times New Roman" panose="02020603050405020304" pitchFamily="18" charset="0"/>
                <a:cs typeface="Times New Roman" panose="02020603050405020304" pitchFamily="18" charset="0"/>
              </a:rPr>
              <a:t>asynchronously, but </a:t>
            </a:r>
            <a:r>
              <a:rPr lang="en-US" sz="1700" dirty="0">
                <a:latin typeface="Times New Roman" panose="02020603050405020304" pitchFamily="18" charset="0"/>
                <a:cs typeface="Times New Roman" panose="02020603050405020304" pitchFamily="18" charset="0"/>
              </a:rPr>
              <a:t>each module can affect the behavior of the other modules.</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The WANDER module will take into account the instructions generated </a:t>
            </a:r>
            <a:r>
              <a:rPr lang="en-US" sz="1700" dirty="0" smtClean="0">
                <a:latin typeface="Times New Roman" panose="02020603050405020304" pitchFamily="18" charset="0"/>
                <a:cs typeface="Times New Roman" panose="02020603050405020304" pitchFamily="18" charset="0"/>
              </a:rPr>
              <a:t>by the </a:t>
            </a:r>
            <a:r>
              <a:rPr lang="en-US" sz="1700" dirty="0">
                <a:latin typeface="Times New Roman" panose="02020603050405020304" pitchFamily="18" charset="0"/>
                <a:cs typeface="Times New Roman" panose="02020603050405020304" pitchFamily="18" charset="0"/>
              </a:rPr>
              <a:t>AVOID OBSTACLES module, but it is also able to suppress the </a:t>
            </a:r>
            <a:r>
              <a:rPr lang="en-US" sz="1700" dirty="0" smtClean="0">
                <a:latin typeface="Times New Roman" panose="02020603050405020304" pitchFamily="18" charset="0"/>
                <a:cs typeface="Times New Roman" panose="02020603050405020304" pitchFamily="18" charset="0"/>
              </a:rPr>
              <a:t>instructions generated </a:t>
            </a:r>
            <a:r>
              <a:rPr lang="en-US" sz="1700" dirty="0">
                <a:latin typeface="Times New Roman" panose="02020603050405020304" pitchFamily="18" charset="0"/>
                <a:cs typeface="Times New Roman" panose="02020603050405020304" pitchFamily="18" charset="0"/>
              </a:rPr>
              <a:t>by the AVOID OBSTACLES module, in order to ensure </a:t>
            </a:r>
            <a:r>
              <a:rPr lang="en-US" sz="1700" dirty="0" smtClean="0">
                <a:latin typeface="Times New Roman" panose="02020603050405020304" pitchFamily="18" charset="0"/>
                <a:cs typeface="Times New Roman" panose="02020603050405020304" pitchFamily="18" charset="0"/>
              </a:rPr>
              <a:t>that while </a:t>
            </a:r>
            <a:r>
              <a:rPr lang="en-US" sz="1700" dirty="0">
                <a:latin typeface="Times New Roman" panose="02020603050405020304" pitchFamily="18" charset="0"/>
                <a:cs typeface="Times New Roman" panose="02020603050405020304" pitchFamily="18" charset="0"/>
              </a:rPr>
              <a:t>avoiding collisions, the robot still wanders around.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This </a:t>
            </a:r>
            <a:r>
              <a:rPr lang="en-US" sz="1700" dirty="0">
                <a:latin typeface="Times New Roman" panose="02020603050405020304" pitchFamily="18" charset="0"/>
                <a:cs typeface="Times New Roman" panose="02020603050405020304" pitchFamily="18" charset="0"/>
              </a:rPr>
              <a:t>is to </a:t>
            </a:r>
            <a:r>
              <a:rPr lang="en-US" sz="1700" dirty="0" smtClean="0">
                <a:latin typeface="Times New Roman" panose="02020603050405020304" pitchFamily="18" charset="0"/>
                <a:cs typeface="Times New Roman" panose="02020603050405020304" pitchFamily="18" charset="0"/>
              </a:rPr>
              <a:t>ensure that </a:t>
            </a:r>
            <a:r>
              <a:rPr lang="en-US" sz="1700" dirty="0">
                <a:latin typeface="Times New Roman" panose="02020603050405020304" pitchFamily="18" charset="0"/>
                <a:cs typeface="Times New Roman" panose="02020603050405020304" pitchFamily="18" charset="0"/>
              </a:rPr>
              <a:t>the robot does not simply focus on avoiding obstacles to the </a:t>
            </a:r>
            <a:r>
              <a:rPr lang="en-US" sz="1700" dirty="0" smtClean="0">
                <a:latin typeface="Times New Roman" panose="02020603050405020304" pitchFamily="18" charset="0"/>
                <a:cs typeface="Times New Roman" panose="02020603050405020304" pitchFamily="18" charset="0"/>
              </a:rPr>
              <a:t>exclusion of </a:t>
            </a:r>
            <a:r>
              <a:rPr lang="en-US" sz="1700" dirty="0">
                <a:latin typeface="Times New Roman" panose="02020603050405020304" pitchFamily="18" charset="0"/>
                <a:cs typeface="Times New Roman" panose="02020603050405020304" pitchFamily="18" charset="0"/>
              </a:rPr>
              <a:t>everything else.</a:t>
            </a:r>
          </a:p>
        </p:txBody>
      </p:sp>
    </p:spTree>
    <p:extLst>
      <p:ext uri="{BB962C8B-B14F-4D97-AF65-F5344CB8AC3E}">
        <p14:creationId xmlns:p14="http://schemas.microsoft.com/office/powerpoint/2010/main" val="12371985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219" y="952845"/>
            <a:ext cx="6549528" cy="2708434"/>
          </a:xfrm>
          <a:prstGeom prst="rect">
            <a:avLst/>
          </a:prstGeom>
        </p:spPr>
        <p:txBody>
          <a:bodyPr wrap="square">
            <a:spAutoFit/>
          </a:bodyPr>
          <a:lstStyle/>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More important than wandering, for this robot, is </a:t>
            </a:r>
            <a:r>
              <a:rPr lang="en-US" sz="1700" dirty="0">
                <a:solidFill>
                  <a:srgbClr val="A40062"/>
                </a:solidFill>
                <a:latin typeface="Times New Roman" panose="02020603050405020304" pitchFamily="18" charset="0"/>
                <a:cs typeface="Times New Roman" panose="02020603050405020304" pitchFamily="18" charset="0"/>
              </a:rPr>
              <a:t>exploration.</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Hence</a:t>
            </a: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the </a:t>
            </a:r>
            <a:r>
              <a:rPr lang="en-US" sz="1700" dirty="0" smtClean="0">
                <a:solidFill>
                  <a:srgbClr val="A40062"/>
                </a:solidFill>
                <a:latin typeface="Times New Roman" panose="02020603050405020304" pitchFamily="18" charset="0"/>
                <a:cs typeface="Times New Roman" panose="02020603050405020304" pitchFamily="18" charset="0"/>
              </a:rPr>
              <a:t>EXPLORE</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module is able to suppress instructions from the </a:t>
            </a:r>
            <a:r>
              <a:rPr lang="en-US" sz="1700" dirty="0" smtClean="0">
                <a:latin typeface="Times New Roman" panose="02020603050405020304" pitchFamily="18" charset="0"/>
                <a:cs typeface="Times New Roman" panose="02020603050405020304" pitchFamily="18" charset="0"/>
              </a:rPr>
              <a:t>WANDER module </a:t>
            </a:r>
            <a:r>
              <a:rPr lang="en-US" sz="1700" dirty="0">
                <a:latin typeface="Times New Roman" panose="02020603050405020304" pitchFamily="18" charset="0"/>
                <a:cs typeface="Times New Roman" panose="02020603050405020304" pitchFamily="18" charset="0"/>
              </a:rPr>
              <a:t>to ensure that the robot continues to explore new territory, </a:t>
            </a:r>
            <a:r>
              <a:rPr lang="en-US" sz="1700" dirty="0" smtClean="0">
                <a:latin typeface="Times New Roman" panose="02020603050405020304" pitchFamily="18" charset="0"/>
                <a:cs typeface="Times New Roman" panose="02020603050405020304" pitchFamily="18" charset="0"/>
              </a:rPr>
              <a:t>rather than </a:t>
            </a:r>
            <a:r>
              <a:rPr lang="en-US" sz="1700" dirty="0">
                <a:latin typeface="Times New Roman" panose="02020603050405020304" pitchFamily="18" charset="0"/>
                <a:cs typeface="Times New Roman" panose="02020603050405020304" pitchFamily="18" charset="0"/>
              </a:rPr>
              <a:t>simply wandering aimlessly.</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Further layers can be added to the architecture to generate more </a:t>
            </a:r>
            <a:r>
              <a:rPr lang="en-US" sz="1700" dirty="0" smtClean="0">
                <a:latin typeface="Times New Roman" panose="02020603050405020304" pitchFamily="18" charset="0"/>
                <a:cs typeface="Times New Roman" panose="02020603050405020304" pitchFamily="18" charset="0"/>
              </a:rPr>
              <a:t>sophisticated behavior—for </a:t>
            </a:r>
            <a:r>
              <a:rPr lang="en-US" sz="1700" dirty="0">
                <a:latin typeface="Times New Roman" panose="02020603050405020304" pitchFamily="18" charset="0"/>
                <a:cs typeface="Times New Roman" panose="02020603050405020304" pitchFamily="18" charset="0"/>
              </a:rPr>
              <a:t>example, Brooks describes a system that is able </a:t>
            </a:r>
            <a:r>
              <a:rPr lang="en-US" sz="1700" dirty="0" smtClean="0">
                <a:latin typeface="Times New Roman" panose="02020603050405020304" pitchFamily="18" charset="0"/>
                <a:cs typeface="Times New Roman" panose="02020603050405020304" pitchFamily="18" charset="0"/>
              </a:rPr>
              <a:t>to wander </a:t>
            </a:r>
            <a:r>
              <a:rPr lang="en-US" sz="1700" dirty="0">
                <a:latin typeface="Times New Roman" panose="02020603050405020304" pitchFamily="18" charset="0"/>
                <a:cs typeface="Times New Roman" panose="02020603050405020304" pitchFamily="18" charset="0"/>
              </a:rPr>
              <a:t>around among desks in an office, looking for empty drink cans.</a:t>
            </a:r>
          </a:p>
          <a:p>
            <a:pPr marL="285750" indent="-285750" algn="just">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This system has an architecture with additional layers for identifying </a:t>
            </a:r>
            <a:r>
              <a:rPr lang="en-US" sz="1700" dirty="0" smtClean="0">
                <a:latin typeface="Times New Roman" panose="02020603050405020304" pitchFamily="18" charset="0"/>
                <a:cs typeface="Times New Roman" panose="02020603050405020304" pitchFamily="18" charset="0"/>
              </a:rPr>
              <a:t>drink cans</a:t>
            </a:r>
            <a:r>
              <a:rPr lang="en-US" sz="1700" dirty="0">
                <a:latin typeface="Times New Roman" panose="02020603050405020304" pitchFamily="18" charset="0"/>
                <a:cs typeface="Times New Roman" panose="02020603050405020304" pitchFamily="18" charset="0"/>
              </a:rPr>
              <a:t>, identifying desks, and so on (Brooks 1993).</a:t>
            </a:r>
          </a:p>
        </p:txBody>
      </p:sp>
    </p:spTree>
    <p:extLst>
      <p:ext uri="{BB962C8B-B14F-4D97-AF65-F5344CB8AC3E}">
        <p14:creationId xmlns:p14="http://schemas.microsoft.com/office/powerpoint/2010/main" val="12169609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22024"/>
            <a:ext cx="6786390" cy="2185214"/>
          </a:xfrm>
          <a:prstGeom prst="rect">
            <a:avLst/>
          </a:prstGeom>
        </p:spPr>
        <p:txBody>
          <a:bodyPr wrap="square">
            <a:spAutoFit/>
          </a:bodyPr>
          <a:lstStyle/>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One of the </a:t>
            </a:r>
            <a:r>
              <a:rPr lang="en-SG" sz="1700" b="1" dirty="0">
                <a:solidFill>
                  <a:srgbClr val="A40062"/>
                </a:solidFill>
                <a:latin typeface="Times New Roman" panose="02020603050405020304" pitchFamily="18" charset="0"/>
                <a:cs typeface="Times New Roman" panose="02020603050405020304" pitchFamily="18" charset="0"/>
              </a:rPr>
              <a:t>advantages</a:t>
            </a:r>
            <a:r>
              <a:rPr lang="en-SG" sz="1700" dirty="0">
                <a:latin typeface="Times New Roman" panose="02020603050405020304" pitchFamily="18" charset="0"/>
                <a:cs typeface="Times New Roman" panose="02020603050405020304" pitchFamily="18" charset="0"/>
              </a:rPr>
              <a:t> of reactive architecture is that it </a:t>
            </a:r>
            <a:r>
              <a:rPr lang="en-SG" sz="1700" dirty="0">
                <a:solidFill>
                  <a:srgbClr val="A40062"/>
                </a:solidFill>
                <a:latin typeface="Times New Roman" panose="02020603050405020304" pitchFamily="18" charset="0"/>
                <a:cs typeface="Times New Roman" panose="02020603050405020304" pitchFamily="18" charset="0"/>
              </a:rPr>
              <a:t>is less complicated to design and implement than logic-based architecture</a:t>
            </a:r>
            <a:r>
              <a:rPr lang="en-SG" sz="17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An agent’s </a:t>
            </a:r>
            <a:r>
              <a:rPr lang="en-SG" sz="1700" dirty="0">
                <a:solidFill>
                  <a:srgbClr val="A40062"/>
                </a:solidFill>
                <a:latin typeface="Times New Roman" panose="02020603050405020304" pitchFamily="18" charset="0"/>
                <a:cs typeface="Times New Roman" panose="02020603050405020304" pitchFamily="18" charset="0"/>
              </a:rPr>
              <a:t>behaviour</a:t>
            </a:r>
            <a:r>
              <a:rPr lang="en-SG" sz="1700" dirty="0">
                <a:latin typeface="Times New Roman" panose="02020603050405020304" pitchFamily="18" charset="0"/>
                <a:cs typeface="Times New Roman" panose="02020603050405020304" pitchFamily="18" charset="0"/>
              </a:rPr>
              <a:t> is computationally </a:t>
            </a:r>
            <a:r>
              <a:rPr lang="en-SG" sz="1700" dirty="0">
                <a:solidFill>
                  <a:srgbClr val="A40062"/>
                </a:solidFill>
                <a:latin typeface="Times New Roman" panose="02020603050405020304" pitchFamily="18" charset="0"/>
                <a:cs typeface="Times New Roman" panose="02020603050405020304" pitchFamily="18" charset="0"/>
              </a:rPr>
              <a:t>tractable. </a:t>
            </a:r>
          </a:p>
          <a:p>
            <a:pPr marL="285750" indent="-285750" algn="just">
              <a:buFont typeface="Wingdings" panose="05000000000000000000" pitchFamily="2" charset="2"/>
              <a:buChar char="v"/>
            </a:pPr>
            <a:r>
              <a:rPr lang="en-SG" sz="1700" dirty="0">
                <a:latin typeface="Times New Roman" panose="02020603050405020304" pitchFamily="18" charset="0"/>
                <a:cs typeface="Times New Roman" panose="02020603050405020304" pitchFamily="18" charset="0"/>
              </a:rPr>
              <a:t>The </a:t>
            </a:r>
            <a:r>
              <a:rPr lang="en-SG" sz="1700" dirty="0">
                <a:solidFill>
                  <a:srgbClr val="A40062"/>
                </a:solidFill>
                <a:latin typeface="Times New Roman" panose="02020603050405020304" pitchFamily="18" charset="0"/>
                <a:cs typeface="Times New Roman" panose="02020603050405020304" pitchFamily="18" charset="0"/>
              </a:rPr>
              <a:t>robustness </a:t>
            </a:r>
            <a:r>
              <a:rPr lang="en-SG" sz="1700" dirty="0">
                <a:latin typeface="Times New Roman" panose="02020603050405020304" pitchFamily="18" charset="0"/>
                <a:cs typeface="Times New Roman" panose="02020603050405020304" pitchFamily="18" charset="0"/>
              </a:rPr>
              <a:t>of reactive architecture against failure is another advantage. </a:t>
            </a:r>
          </a:p>
          <a:p>
            <a:pPr marL="285750" indent="-285750" algn="just">
              <a:buFont typeface="Wingdings" panose="05000000000000000000" pitchFamily="2" charset="2"/>
              <a:buChar char="v"/>
            </a:pPr>
            <a:r>
              <a:rPr lang="en-SG" sz="1700" dirty="0">
                <a:solidFill>
                  <a:srgbClr val="A40062"/>
                </a:solidFill>
                <a:latin typeface="Times New Roman" panose="02020603050405020304" pitchFamily="18" charset="0"/>
                <a:cs typeface="Times New Roman" panose="02020603050405020304" pitchFamily="18" charset="0"/>
              </a:rPr>
              <a:t>Complex behaviours can be achieved </a:t>
            </a:r>
            <a:r>
              <a:rPr lang="en-SG" sz="1700" dirty="0">
                <a:latin typeface="Times New Roman" panose="02020603050405020304" pitchFamily="18" charset="0"/>
                <a:cs typeface="Times New Roman" panose="02020603050405020304" pitchFamily="18" charset="0"/>
              </a:rPr>
              <a:t>from the interaction of simple ones. </a:t>
            </a:r>
          </a:p>
          <a:p>
            <a:pPr algn="just"/>
            <a:endParaRPr lang="en-SG"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9274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202" y="610202"/>
            <a:ext cx="6764357" cy="4078039"/>
          </a:xfrm>
          <a:prstGeom prst="rect">
            <a:avLst/>
          </a:prstGeom>
        </p:spPr>
        <p:txBody>
          <a:bodyPr wrap="square">
            <a:spAutoFit/>
          </a:bodyPr>
          <a:lstStyle/>
          <a:p>
            <a:pPr algn="just"/>
            <a:endParaRPr lang="en-S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dirty="0">
                <a:latin typeface="Times New Roman" panose="02020603050405020304" pitchFamily="18" charset="0"/>
                <a:cs typeface="Times New Roman" panose="02020603050405020304" pitchFamily="18" charset="0"/>
              </a:rPr>
              <a:t>The </a:t>
            </a:r>
            <a:r>
              <a:rPr lang="en-SG" b="1" dirty="0">
                <a:solidFill>
                  <a:srgbClr val="A40062"/>
                </a:solidFill>
                <a:latin typeface="Times New Roman" panose="02020603050405020304" pitchFamily="18" charset="0"/>
                <a:cs typeface="Times New Roman" panose="02020603050405020304" pitchFamily="18" charset="0"/>
              </a:rPr>
              <a:t>disadvantages</a:t>
            </a:r>
            <a:r>
              <a:rPr lang="en-SG" dirty="0">
                <a:latin typeface="Times New Roman" panose="02020603050405020304" pitchFamily="18" charset="0"/>
                <a:cs typeface="Times New Roman" panose="02020603050405020304" pitchFamily="18" charset="0"/>
              </a:rPr>
              <a:t> of reactive architecture </a:t>
            </a:r>
            <a:r>
              <a:rPr lang="en-SG" dirty="0" smtClean="0">
                <a:latin typeface="Times New Roman" panose="02020603050405020304" pitchFamily="18" charset="0"/>
                <a:cs typeface="Times New Roman" panose="02020603050405020304" pitchFamily="18" charset="0"/>
              </a:rPr>
              <a:t>include</a:t>
            </a:r>
          </a:p>
          <a:p>
            <a:pPr algn="just"/>
            <a:endParaRPr lang="en-SG" dirty="0">
              <a:latin typeface="Times New Roman" panose="02020603050405020304" pitchFamily="18" charset="0"/>
              <a:cs typeface="Times New Roman" panose="02020603050405020304" pitchFamily="18" charset="0"/>
            </a:endParaRPr>
          </a:p>
          <a:p>
            <a:pPr marL="342900" lvl="0" indent="-342900" eaLnBrk="0" fontAlgn="base" hangingPunct="0">
              <a:spcBef>
                <a:spcPct val="20000"/>
              </a:spcBef>
              <a:spcAft>
                <a:spcPct val="0"/>
              </a:spcAft>
              <a:buFontTx/>
              <a:buChar char="•"/>
              <a:defRPr/>
            </a:pPr>
            <a:r>
              <a:rPr lang="en-SG" sz="1700" dirty="0" smtClean="0">
                <a:latin typeface="Times New Roman" panose="02020603050405020304" pitchFamily="18" charset="0"/>
                <a:cs typeface="Times New Roman" panose="02020603050405020304" pitchFamily="18" charset="0"/>
              </a:rPr>
              <a:t> </a:t>
            </a:r>
            <a:r>
              <a:rPr lang="en-US" sz="1700" kern="0" dirty="0" smtClean="0">
                <a:solidFill>
                  <a:srgbClr val="000000"/>
                </a:solidFill>
                <a:latin typeface="Times New Roman" panose="02020603050405020304" pitchFamily="18" charset="0"/>
                <a:cs typeface="Times New Roman" panose="02020603050405020304" pitchFamily="18" charset="0"/>
              </a:rPr>
              <a:t>Do such agents have sufficient information about their local environment?         </a:t>
            </a:r>
            <a:r>
              <a:rPr lang="en-US" sz="1700" kern="0" dirty="0" smtClean="0">
                <a:solidFill>
                  <a:srgbClr val="A40062"/>
                </a:solidFill>
                <a:latin typeface="Times New Roman" panose="02020603050405020304" pitchFamily="18" charset="0"/>
                <a:cs typeface="Times New Roman" panose="02020603050405020304" pitchFamily="18" charset="0"/>
              </a:rPr>
              <a:t>They have no larger model of environment.</a:t>
            </a:r>
          </a:p>
          <a:p>
            <a:pPr marL="342900" lvl="0" indent="-342900" eaLnBrk="0" fontAlgn="base" hangingPunct="0">
              <a:spcBef>
                <a:spcPct val="20000"/>
              </a:spcBef>
              <a:spcAft>
                <a:spcPct val="0"/>
              </a:spcAft>
              <a:buFontTx/>
              <a:buChar char="•"/>
              <a:defRPr/>
            </a:pPr>
            <a:r>
              <a:rPr lang="en-US" sz="1700" kern="0" dirty="0" smtClean="0">
                <a:solidFill>
                  <a:srgbClr val="000000"/>
                </a:solidFill>
                <a:latin typeface="Times New Roman" panose="02020603050405020304" pitchFamily="18" charset="0"/>
                <a:cs typeface="Times New Roman" panose="02020603050405020304" pitchFamily="18" charset="0"/>
              </a:rPr>
              <a:t>If decisions are based on </a:t>
            </a:r>
            <a:r>
              <a:rPr lang="en-US" sz="1700" i="1" kern="0" dirty="0" smtClean="0">
                <a:solidFill>
                  <a:srgbClr val="00CC99">
                    <a:lumMod val="75000"/>
                  </a:srgbClr>
                </a:solidFill>
                <a:latin typeface="Times New Roman" panose="02020603050405020304" pitchFamily="18" charset="0"/>
                <a:cs typeface="Times New Roman" panose="02020603050405020304" pitchFamily="18" charset="0"/>
              </a:rPr>
              <a:t>local</a:t>
            </a:r>
            <a:r>
              <a:rPr lang="en-US" sz="1700" kern="0" dirty="0" smtClean="0">
                <a:solidFill>
                  <a:srgbClr val="000000"/>
                </a:solidFill>
                <a:latin typeface="Times New Roman" panose="02020603050405020304" pitchFamily="18" charset="0"/>
                <a:cs typeface="Times New Roman" panose="02020603050405020304" pitchFamily="18" charset="0"/>
              </a:rPr>
              <a:t> environment, how does it take into account </a:t>
            </a:r>
            <a:r>
              <a:rPr lang="en-US" sz="1700" i="1" kern="0" dirty="0" smtClean="0">
                <a:solidFill>
                  <a:srgbClr val="00CC99">
                    <a:lumMod val="75000"/>
                  </a:srgbClr>
                </a:solidFill>
                <a:latin typeface="Times New Roman" panose="02020603050405020304" pitchFamily="18" charset="0"/>
                <a:cs typeface="Times New Roman" panose="02020603050405020304" pitchFamily="18" charset="0"/>
              </a:rPr>
              <a:t>non-local</a:t>
            </a:r>
            <a:r>
              <a:rPr lang="en-US" sz="1700" kern="0" dirty="0" smtClean="0">
                <a:solidFill>
                  <a:srgbClr val="00CC99">
                    <a:lumMod val="75000"/>
                  </a:srgbClr>
                </a:solidFill>
                <a:latin typeface="Times New Roman" panose="02020603050405020304" pitchFamily="18" charset="0"/>
                <a:cs typeface="Times New Roman" panose="02020603050405020304" pitchFamily="18" charset="0"/>
              </a:rPr>
              <a:t> </a:t>
            </a:r>
            <a:r>
              <a:rPr lang="en-US" sz="1700" kern="0" dirty="0" smtClean="0">
                <a:solidFill>
                  <a:srgbClr val="000000"/>
                </a:solidFill>
                <a:latin typeface="Times New Roman" panose="02020603050405020304" pitchFamily="18" charset="0"/>
                <a:cs typeface="Times New Roman" panose="02020603050405020304" pitchFamily="18" charset="0"/>
              </a:rPr>
              <a:t>information?                 </a:t>
            </a:r>
            <a:r>
              <a:rPr lang="en-US" sz="1700" kern="0" dirty="0" smtClean="0">
                <a:solidFill>
                  <a:srgbClr val="A40062"/>
                </a:solidFill>
                <a:latin typeface="Times New Roman" panose="02020603050405020304" pitchFamily="18" charset="0"/>
                <a:cs typeface="Times New Roman" panose="02020603050405020304" pitchFamily="18" charset="0"/>
              </a:rPr>
              <a:t>Short-</a:t>
            </a:r>
            <a:r>
              <a:rPr lang="en-US" sz="1700" kern="0" dirty="0" err="1" smtClean="0">
                <a:solidFill>
                  <a:srgbClr val="A40062"/>
                </a:solidFill>
                <a:latin typeface="Times New Roman" panose="02020603050405020304" pitchFamily="18" charset="0"/>
                <a:cs typeface="Times New Roman" panose="02020603050405020304" pitchFamily="18" charset="0"/>
              </a:rPr>
              <a:t>termist</a:t>
            </a:r>
            <a:r>
              <a:rPr lang="en-US" sz="1700" kern="0" dirty="0" smtClean="0">
                <a:solidFill>
                  <a:srgbClr val="A40062"/>
                </a:solidFill>
                <a:latin typeface="Times New Roman" panose="02020603050405020304" pitchFamily="18" charset="0"/>
                <a:cs typeface="Times New Roman" panose="02020603050405020304" pitchFamily="18" charset="0"/>
              </a:rPr>
              <a:t>; no history.</a:t>
            </a:r>
          </a:p>
          <a:p>
            <a:pPr marL="342900" lvl="0" indent="-342900" eaLnBrk="0" fontAlgn="base" hangingPunct="0">
              <a:spcBef>
                <a:spcPct val="20000"/>
              </a:spcBef>
              <a:spcAft>
                <a:spcPct val="0"/>
              </a:spcAft>
              <a:buFontTx/>
              <a:buChar char="•"/>
              <a:defRPr/>
            </a:pPr>
            <a:r>
              <a:rPr lang="en-US" sz="1700" kern="0" dirty="0" smtClean="0">
                <a:solidFill>
                  <a:srgbClr val="000000"/>
                </a:solidFill>
                <a:latin typeface="Times New Roman" panose="02020603050405020304" pitchFamily="18" charset="0"/>
                <a:cs typeface="Times New Roman" panose="02020603050405020304" pitchFamily="18" charset="0"/>
              </a:rPr>
              <a:t>Since behavior emerges from component interactions plus environment, it is hard to see how to </a:t>
            </a:r>
            <a:r>
              <a:rPr lang="en-US" sz="1700" i="1" kern="0" dirty="0" smtClean="0">
                <a:solidFill>
                  <a:srgbClr val="00CC99">
                    <a:lumMod val="75000"/>
                  </a:srgbClr>
                </a:solidFill>
                <a:latin typeface="Times New Roman" panose="02020603050405020304" pitchFamily="18" charset="0"/>
                <a:cs typeface="Times New Roman" panose="02020603050405020304" pitchFamily="18" charset="0"/>
              </a:rPr>
              <a:t>engineer</a:t>
            </a:r>
            <a:r>
              <a:rPr lang="en-US" sz="1700" kern="0" dirty="0" smtClean="0">
                <a:solidFill>
                  <a:srgbClr val="000000"/>
                </a:solidFill>
                <a:latin typeface="Times New Roman" panose="02020603050405020304" pitchFamily="18" charset="0"/>
                <a:cs typeface="Times New Roman" panose="02020603050405020304" pitchFamily="18" charset="0"/>
              </a:rPr>
              <a:t> these specific agents (no principled methodology exists</a:t>
            </a:r>
            <a:r>
              <a:rPr lang="en-US" sz="1700" b="1" kern="0" dirty="0" smtClean="0">
                <a:solidFill>
                  <a:srgbClr val="000000"/>
                </a:solidFill>
                <a:latin typeface="Times New Roman" panose="02020603050405020304" pitchFamily="18" charset="0"/>
                <a:cs typeface="Times New Roman" panose="02020603050405020304" pitchFamily="18" charset="0"/>
              </a:rPr>
              <a:t>).                        </a:t>
            </a:r>
            <a:r>
              <a:rPr lang="en-US" sz="1700" kern="0" dirty="0" smtClean="0">
                <a:solidFill>
                  <a:srgbClr val="A40062"/>
                </a:solidFill>
                <a:latin typeface="Times New Roman" panose="02020603050405020304" pitchFamily="18" charset="0"/>
                <a:cs typeface="Times New Roman" panose="02020603050405020304" pitchFamily="18" charset="0"/>
              </a:rPr>
              <a:t>Concept of ‘emergence’ is vague</a:t>
            </a:r>
          </a:p>
          <a:p>
            <a:pPr marL="342900" lvl="0" indent="-342900" eaLnBrk="0" fontAlgn="base" hangingPunct="0">
              <a:spcBef>
                <a:spcPct val="20000"/>
              </a:spcBef>
              <a:spcAft>
                <a:spcPct val="0"/>
              </a:spcAft>
              <a:buFontTx/>
              <a:buChar char="•"/>
              <a:defRPr/>
            </a:pPr>
            <a:r>
              <a:rPr lang="en-US" sz="1700" kern="0" dirty="0" smtClean="0">
                <a:solidFill>
                  <a:srgbClr val="A40062"/>
                </a:solidFill>
                <a:latin typeface="Times New Roman" panose="02020603050405020304" pitchFamily="18" charset="0"/>
                <a:cs typeface="Times New Roman" panose="02020603050405020304" pitchFamily="18" charset="0"/>
              </a:rPr>
              <a:t>Hard to engineer agents with large numbers of behaviours </a:t>
            </a:r>
            <a:r>
              <a:rPr lang="en-US" sz="1700" kern="0" dirty="0" smtClean="0">
                <a:solidFill>
                  <a:srgbClr val="000000"/>
                </a:solidFill>
                <a:latin typeface="Times New Roman" panose="02020603050405020304" pitchFamily="18" charset="0"/>
                <a:cs typeface="Times New Roman" panose="02020603050405020304" pitchFamily="18" charset="0"/>
              </a:rPr>
              <a:t>(dynamics of interactions become too complex to understand)</a:t>
            </a:r>
          </a:p>
          <a:p>
            <a:pPr marL="342900" lvl="0" indent="-342900" eaLnBrk="0" fontAlgn="base" hangingPunct="0">
              <a:spcBef>
                <a:spcPct val="20000"/>
              </a:spcBef>
              <a:spcAft>
                <a:spcPct val="0"/>
              </a:spcAft>
              <a:buFontTx/>
              <a:buChar char="•"/>
              <a:defRPr/>
            </a:pPr>
            <a:r>
              <a:rPr lang="en-US" sz="1700" kern="0" dirty="0" smtClean="0">
                <a:solidFill>
                  <a:srgbClr val="A40062"/>
                </a:solidFill>
                <a:latin typeface="Times New Roman" panose="02020603050405020304" pitchFamily="18" charset="0"/>
                <a:cs typeface="Times New Roman" panose="02020603050405020304" pitchFamily="18" charset="0"/>
              </a:rPr>
              <a:t>Difficult to make reactive agents that </a:t>
            </a:r>
            <a:r>
              <a:rPr lang="en-US" sz="1700" i="1" kern="0" dirty="0" smtClean="0">
                <a:solidFill>
                  <a:srgbClr val="A40062"/>
                </a:solidFill>
                <a:latin typeface="Times New Roman" panose="02020603050405020304" pitchFamily="18" charset="0"/>
                <a:cs typeface="Times New Roman" panose="02020603050405020304" pitchFamily="18" charset="0"/>
              </a:rPr>
              <a:t>learn</a:t>
            </a:r>
          </a:p>
          <a:p>
            <a:pPr algn="just"/>
            <a:endParaRPr lang="en-US" dirty="0">
              <a:solidFill>
                <a:srgbClr val="A40062"/>
              </a:solidFill>
            </a:endParaRPr>
          </a:p>
        </p:txBody>
      </p:sp>
      <p:sp>
        <p:nvSpPr>
          <p:cNvPr id="5" name="Rectangle 4"/>
          <p:cNvSpPr/>
          <p:nvPr/>
        </p:nvSpPr>
        <p:spPr>
          <a:xfrm>
            <a:off x="0" y="2929542"/>
            <a:ext cx="6769865" cy="923330"/>
          </a:xfrm>
          <a:prstGeom prst="rect">
            <a:avLst/>
          </a:prstGeom>
        </p:spPr>
        <p:txBody>
          <a:bodyPr wrap="square">
            <a:spAutoFit/>
          </a:bodyPr>
          <a:lstStyle/>
          <a:p>
            <a:pPr algn="just"/>
            <a:endParaRPr lang="en-SG" dirty="0">
              <a:latin typeface="Times New Roman" panose="02020603050405020304" pitchFamily="18" charset="0"/>
              <a:cs typeface="Times New Roman" panose="02020603050405020304" pitchFamily="18" charset="0"/>
            </a:endParaRPr>
          </a:p>
          <a:p>
            <a:pPr algn="just"/>
            <a:endParaRPr lang="en-S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547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439" y="1833086"/>
            <a:ext cx="6571561" cy="1200329"/>
          </a:xfrm>
          <a:prstGeom prst="rect">
            <a:avLst/>
          </a:prstGeom>
        </p:spPr>
        <p:txBody>
          <a:bodyPr wrap="square">
            <a:spAutoFit/>
          </a:bodyPr>
          <a:lstStyle/>
          <a:p>
            <a:r>
              <a:rPr lang="en-GB" altLang="en-US" dirty="0">
                <a:latin typeface="Times New Roman" panose="02020603050405020304" pitchFamily="18" charset="0"/>
                <a:cs typeface="Times New Roman" panose="02020603050405020304" pitchFamily="18" charset="0"/>
              </a:rPr>
              <a:t>See Wooldridge chapter 5 p.90 for</a:t>
            </a:r>
          </a:p>
          <a:p>
            <a:pPr marL="742950" lvl="1" indent="-285750">
              <a:buFont typeface="Courier New" panose="02070309020205020404" pitchFamily="49" charset="0"/>
              <a:buChar char="o"/>
            </a:pPr>
            <a:r>
              <a:rPr lang="en-GB" altLang="en-US" dirty="0">
                <a:latin typeface="Times New Roman" panose="02020603050405020304" pitchFamily="18" charset="0"/>
                <a:cs typeface="Times New Roman" panose="02020603050405020304" pitchFamily="18" charset="0"/>
              </a:rPr>
              <a:t>Agre and Chapman – PENGI</a:t>
            </a:r>
          </a:p>
          <a:p>
            <a:pPr marL="742950" lvl="1" indent="-285750">
              <a:buFont typeface="Courier New" panose="02070309020205020404" pitchFamily="49" charset="0"/>
              <a:buChar char="o"/>
            </a:pPr>
            <a:r>
              <a:rPr lang="en-GB" altLang="en-US" dirty="0">
                <a:latin typeface="Times New Roman" panose="02020603050405020304" pitchFamily="18" charset="0"/>
                <a:cs typeface="Times New Roman" panose="02020603050405020304" pitchFamily="18" charset="0"/>
              </a:rPr>
              <a:t>Rosenschein and Kaebling – situated automata</a:t>
            </a:r>
          </a:p>
          <a:p>
            <a:pPr marL="742950" lvl="1" indent="-285750">
              <a:buFont typeface="Courier New" panose="02070309020205020404" pitchFamily="49" charset="0"/>
              <a:buChar char="o"/>
            </a:pPr>
            <a:r>
              <a:rPr lang="en-GB" altLang="en-US" dirty="0">
                <a:latin typeface="Times New Roman" panose="02020603050405020304" pitchFamily="18" charset="0"/>
                <a:cs typeface="Times New Roman" panose="02020603050405020304" pitchFamily="18" charset="0"/>
              </a:rPr>
              <a:t>Maes – agent network architecture</a:t>
            </a:r>
          </a:p>
        </p:txBody>
      </p:sp>
      <p:sp>
        <p:nvSpPr>
          <p:cNvPr id="6" name="Rectangle 5"/>
          <p:cNvSpPr/>
          <p:nvPr/>
        </p:nvSpPr>
        <p:spPr>
          <a:xfrm>
            <a:off x="713129" y="536250"/>
            <a:ext cx="4091056" cy="369332"/>
          </a:xfrm>
          <a:prstGeom prst="rect">
            <a:avLst/>
          </a:prstGeom>
        </p:spPr>
        <p:txBody>
          <a:bodyPr wrap="none">
            <a:spAutoFit/>
          </a:bodyPr>
          <a:lstStyle/>
          <a:p>
            <a:r>
              <a:rPr lang="en-US" dirty="0" smtClean="0">
                <a:solidFill>
                  <a:srgbClr val="A40062"/>
                </a:solidFill>
              </a:rPr>
              <a:t>Other Examples Of Reactive Architectures</a:t>
            </a:r>
            <a:endParaRPr lang="en-US" dirty="0">
              <a:solidFill>
                <a:srgbClr val="A40062"/>
              </a:solidFill>
            </a:endParaRPr>
          </a:p>
        </p:txBody>
      </p:sp>
    </p:spTree>
    <p:extLst>
      <p:ext uri="{BB962C8B-B14F-4D97-AF65-F5344CB8AC3E}">
        <p14:creationId xmlns:p14="http://schemas.microsoft.com/office/powerpoint/2010/main" val="26567725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181" y="99152"/>
            <a:ext cx="6461299" cy="725349"/>
          </a:xfrm>
        </p:spPr>
        <p:txBody>
          <a:bodyPr>
            <a:noAutofit/>
          </a:bodyPr>
          <a:lstStyle/>
          <a:p>
            <a:r>
              <a:rPr lang="en-US" sz="2200" dirty="0">
                <a:latin typeface="Times New Roman" panose="02020603050405020304" pitchFamily="18" charset="0"/>
                <a:cs typeface="Times New Roman" panose="02020603050405020304" pitchFamily="18" charset="0"/>
              </a:rPr>
              <a:t>Deliberative Agent Architecture</a:t>
            </a:r>
            <a:r>
              <a:rPr lang="en-US" sz="2200" b="1" dirty="0"/>
              <a:t/>
            </a:r>
            <a:br>
              <a:rPr lang="en-US" sz="2200" b="1" dirty="0"/>
            </a:br>
            <a:endParaRPr lang="en-US" sz="2200" b="1" dirty="0"/>
          </a:p>
        </p:txBody>
      </p:sp>
      <p:sp>
        <p:nvSpPr>
          <p:cNvPr id="4" name="Rectangle 3"/>
          <p:cNvSpPr/>
          <p:nvPr/>
        </p:nvSpPr>
        <p:spPr>
          <a:xfrm>
            <a:off x="0" y="602503"/>
            <a:ext cx="7332755" cy="4278094"/>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Logic-based architecture also known as the </a:t>
            </a:r>
            <a:r>
              <a:rPr kumimoji="0" lang="en-SG" sz="1700" b="0" i="1"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symbolic-based</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or deliberative architecture is one the earliest agent architecture that </a:t>
            </a:r>
            <a:r>
              <a:rPr kumimoji="0" lang="en-SG" sz="1700" b="0" i="1"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rests on the physical-symbol systems hypothesis </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(Newell &amp; Simon, 1976). </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This classical architecture is based on the traditional  symbolic approach by representing and modelling the environment and the agent behaviour with </a:t>
            </a:r>
            <a:r>
              <a:rPr kumimoji="0" lang="en-SG" sz="1700" b="0" i="1"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symbolic representation</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Thus, the agent behaviour is based on the manipulation of the symbolic representation. </a:t>
            </a:r>
          </a:p>
          <a:p>
            <a:pPr marL="285750" indent="-285750">
              <a:buFont typeface="Wingdings" panose="05000000000000000000" pitchFamily="2" charset="2"/>
              <a:buChar char="v"/>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Agent’s </a:t>
            </a:r>
            <a:r>
              <a:rPr kumimoji="0" lang="en-SG" sz="1700" b="0" i="1"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role</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in this classical architecture may also be considered as </a:t>
            </a:r>
            <a:r>
              <a:rPr kumimoji="0" lang="en-SG" sz="1700" b="0" i="1"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theorem provers </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t>
            </a:r>
            <a:r>
              <a:rPr kumimoji="0" lang="en-SG" sz="1700" b="0" i="0" u="none" strike="noStrike" kern="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rPr>
              <a:t>Shardlow</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1990). </a:t>
            </a:r>
            <a:r>
              <a:rPr lang="en-US" sz="1700" i="1" dirty="0" smtClean="0">
                <a:latin typeface="Times New Roman" panose="02020603050405020304" pitchFamily="18" charset="0"/>
                <a:cs typeface="Times New Roman" panose="02020603050405020304" pitchFamily="18" charset="0"/>
              </a:rPr>
              <a:t>Theorem-proving </a:t>
            </a:r>
            <a:r>
              <a:rPr lang="en-US" sz="1700" i="1" dirty="0">
                <a:latin typeface="Times New Roman" panose="02020603050405020304" pitchFamily="18" charset="0"/>
                <a:cs typeface="Times New Roman" panose="02020603050405020304" pitchFamily="18" charset="0"/>
              </a:rPr>
              <a:t>is simply the process of logical deduction, </a:t>
            </a:r>
            <a:r>
              <a:rPr lang="en-US" sz="1700" i="1" dirty="0" smtClean="0">
                <a:latin typeface="Times New Roman" panose="02020603050405020304" pitchFamily="18" charset="0"/>
                <a:cs typeface="Times New Roman" panose="02020603050405020304" pitchFamily="18" charset="0"/>
              </a:rPr>
              <a:t>by processing symbolic representation. (inference processes)</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defTabSz="91440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As an </a:t>
            </a:r>
            <a:r>
              <a:rPr kumimoji="0" lang="en-SG" sz="1700" b="0" i="1" u="none" strike="noStrike" kern="0" cap="none" spc="0" normalizeH="0" baseline="0" noProof="0" dirty="0" smtClean="0">
                <a:ln>
                  <a:noFill/>
                </a:ln>
                <a:solidFill>
                  <a:srgbClr val="A40062"/>
                </a:solidFill>
                <a:effectLst/>
                <a:uLnTx/>
                <a:uFillTx/>
                <a:latin typeface="Times New Roman" panose="02020603050405020304" pitchFamily="18" charset="0"/>
                <a:cs typeface="Times New Roman" panose="02020603050405020304" pitchFamily="18" charset="0"/>
              </a:rPr>
              <a:t>instance of theorem proving</a:t>
            </a:r>
            <a:r>
              <a:rPr kumimoji="0" lang="en-SG" sz="17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the agent specifications outlines how the agent behaves, how the goals are generated and what action the agent can take to satisfy these goals. </a:t>
            </a:r>
          </a:p>
          <a:p>
            <a:pPr marL="285750" lvl="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Its also called  proactive, as it focus on creating </a:t>
            </a:r>
            <a:r>
              <a:rPr lang="en-US" sz="1700" dirty="0">
                <a:latin typeface="Times New Roman" panose="02020603050405020304" pitchFamily="18" charset="0"/>
                <a:cs typeface="Times New Roman" panose="02020603050405020304" pitchFamily="18" charset="0"/>
              </a:rPr>
              <a:t>or controlling a situation rather than just responding to it after it has </a:t>
            </a:r>
            <a:r>
              <a:rPr lang="en-US" sz="1700" dirty="0" smtClean="0">
                <a:latin typeface="Times New Roman" panose="02020603050405020304" pitchFamily="18" charset="0"/>
                <a:cs typeface="Times New Roman" panose="02020603050405020304" pitchFamily="18" charset="0"/>
              </a:rPr>
              <a:t>happened (unlike reactive).</a:t>
            </a:r>
            <a:endParaRPr kumimoji="0" lang="en-SG" sz="17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8126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7647" y="-132202"/>
            <a:ext cx="6895647" cy="4516916"/>
          </a:xfrm>
          <a:prstGeom prst="rect">
            <a:avLst/>
          </a:prstGeom>
        </p:spPr>
      </p:pic>
      <p:sp>
        <p:nvSpPr>
          <p:cNvPr id="5" name="Rectangle 4"/>
          <p:cNvSpPr/>
          <p:nvPr/>
        </p:nvSpPr>
        <p:spPr>
          <a:xfrm>
            <a:off x="159743" y="3943171"/>
            <a:ext cx="7375793" cy="1138773"/>
          </a:xfrm>
          <a:prstGeom prst="rect">
            <a:avLst/>
          </a:prstGeom>
        </p:spPr>
        <p:txBody>
          <a:bodyPr wrap="square">
            <a:spAutoFit/>
          </a:bodyPr>
          <a:lstStyle/>
          <a:p>
            <a:r>
              <a:rPr lang="en-SG" sz="1700" dirty="0">
                <a:latin typeface="Times New Roman" panose="02020603050405020304" pitchFamily="18" charset="0"/>
                <a:cs typeface="Times New Roman" panose="02020603050405020304" pitchFamily="18" charset="0"/>
              </a:rPr>
              <a:t>Deliberative Agent</a:t>
            </a:r>
          </a:p>
          <a:p>
            <a:r>
              <a:rPr lang="en-SG" sz="1700" dirty="0">
                <a:latin typeface="Times New Roman" panose="02020603050405020304" pitchFamily="18" charset="0"/>
                <a:cs typeface="Times New Roman" panose="02020603050405020304" pitchFamily="18" charset="0"/>
              </a:rPr>
              <a:t> – </a:t>
            </a:r>
            <a:r>
              <a:rPr lang="en-SG" sz="1700" dirty="0">
                <a:solidFill>
                  <a:srgbClr val="A40062"/>
                </a:solidFill>
                <a:latin typeface="Times New Roman" panose="02020603050405020304" pitchFamily="18" charset="0"/>
                <a:cs typeface="Times New Roman" panose="02020603050405020304" pitchFamily="18" charset="0"/>
              </a:rPr>
              <a:t>Explicit symbolic model of the world </a:t>
            </a:r>
            <a:r>
              <a:rPr lang="en-SG" sz="1700" dirty="0">
                <a:latin typeface="Times New Roman" panose="02020603050405020304" pitchFamily="18" charset="0"/>
                <a:cs typeface="Times New Roman" panose="02020603050405020304" pitchFamily="18" charset="0"/>
              </a:rPr>
              <a:t>in which decisions are made via logical reasoning, based on pattern matching and symbolic manipulation</a:t>
            </a:r>
          </a:p>
          <a:p>
            <a:r>
              <a:rPr lang="en-SG" sz="1700" dirty="0">
                <a:latin typeface="Times New Roman" panose="02020603050405020304" pitchFamily="18" charset="0"/>
                <a:cs typeface="Times New Roman" panose="02020603050405020304" pitchFamily="18" charset="0"/>
              </a:rPr>
              <a:t> – </a:t>
            </a:r>
            <a:r>
              <a:rPr lang="en-SG" sz="1700" dirty="0">
                <a:solidFill>
                  <a:srgbClr val="A40062"/>
                </a:solidFill>
                <a:latin typeface="Times New Roman" panose="02020603050405020304" pitchFamily="18" charset="0"/>
                <a:cs typeface="Times New Roman" panose="02020603050405020304" pitchFamily="18" charset="0"/>
              </a:rPr>
              <a:t>sense-plan-act </a:t>
            </a:r>
            <a:r>
              <a:rPr lang="en-SG" sz="1700" dirty="0">
                <a:latin typeface="Times New Roman" panose="02020603050405020304" pitchFamily="18" charset="0"/>
                <a:cs typeface="Times New Roman" panose="02020603050405020304" pitchFamily="18" charset="0"/>
              </a:rPr>
              <a:t>problem-solving paradigm of classical AI planning systems</a:t>
            </a:r>
          </a:p>
        </p:txBody>
      </p:sp>
    </p:spTree>
    <p:extLst>
      <p:ext uri="{BB962C8B-B14F-4D97-AF65-F5344CB8AC3E}">
        <p14:creationId xmlns:p14="http://schemas.microsoft.com/office/powerpoint/2010/main" val="28596354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BDI Architectures</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1115" y="1190879"/>
            <a:ext cx="6858000" cy="2462213"/>
          </a:xfrm>
          <a:prstGeom prst="rect">
            <a:avLst/>
          </a:prstGeom>
        </p:spPr>
        <p:txBody>
          <a:bodyPr wrap="square">
            <a:spAutoFit/>
          </a:bodyPr>
          <a:lstStyle/>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BDI architectures, or </a:t>
            </a:r>
            <a:r>
              <a:rPr lang="en-US" sz="1700" b="1" dirty="0">
                <a:latin typeface="Times New Roman" panose="02020603050405020304" pitchFamily="18" charset="0"/>
                <a:cs typeface="Times New Roman" panose="02020603050405020304" pitchFamily="18" charset="0"/>
              </a:rPr>
              <a:t>Belief Desire Intention </a:t>
            </a:r>
            <a:r>
              <a:rPr lang="en-US" sz="1700" dirty="0">
                <a:latin typeface="Times New Roman" panose="02020603050405020304" pitchFamily="18" charset="0"/>
                <a:cs typeface="Times New Roman" panose="02020603050405020304" pitchFamily="18" charset="0"/>
              </a:rPr>
              <a:t>architectures, are based on</a:t>
            </a:r>
          </a:p>
          <a:p>
            <a:r>
              <a:rPr lang="en-US" sz="1700" dirty="0">
                <a:latin typeface="Times New Roman" panose="02020603050405020304" pitchFamily="18" charset="0"/>
                <a:cs typeface="Times New Roman" panose="02020603050405020304" pitchFamily="18" charset="0"/>
              </a:rPr>
              <a:t>the three concepts of belief, desire, and intention</a:t>
            </a:r>
            <a:r>
              <a:rPr lang="en-US" sz="17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A </a:t>
            </a:r>
            <a:r>
              <a:rPr lang="en-US" sz="1700" b="1" i="1" dirty="0">
                <a:solidFill>
                  <a:srgbClr val="A40062"/>
                </a:solidFill>
                <a:latin typeface="Times New Roman" panose="02020603050405020304" pitchFamily="18" charset="0"/>
                <a:cs typeface="Times New Roman" panose="02020603050405020304" pitchFamily="18" charset="0"/>
              </a:rPr>
              <a:t>belief</a:t>
            </a:r>
            <a:r>
              <a:rPr lang="en-US" sz="1700" dirty="0">
                <a:latin typeface="Times New Roman" panose="02020603050405020304" pitchFamily="18" charset="0"/>
                <a:cs typeface="Times New Roman" panose="02020603050405020304" pitchFamily="18" charset="0"/>
              </a:rPr>
              <a:t> is a </a:t>
            </a:r>
            <a:r>
              <a:rPr lang="en-US" sz="1700" dirty="0" smtClean="0">
                <a:latin typeface="Times New Roman" panose="02020603050405020304" pitchFamily="18" charset="0"/>
                <a:cs typeface="Times New Roman" panose="02020603050405020304" pitchFamily="18" charset="0"/>
              </a:rPr>
              <a:t>statement about </a:t>
            </a:r>
            <a:r>
              <a:rPr lang="en-US" sz="1700" dirty="0">
                <a:latin typeface="Times New Roman" panose="02020603050405020304" pitchFamily="18" charset="0"/>
                <a:cs typeface="Times New Roman" panose="02020603050405020304" pitchFamily="18" charset="0"/>
              </a:rPr>
              <a:t>the environment that the agent considers to be true. </a:t>
            </a:r>
            <a:endParaRPr lang="en-US" sz="17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u="sng" dirty="0" smtClean="0">
                <a:latin typeface="Times New Roman" panose="02020603050405020304" pitchFamily="18" charset="0"/>
                <a:cs typeface="Times New Roman" panose="02020603050405020304" pitchFamily="18" charset="0"/>
              </a:rPr>
              <a:t>BDI </a:t>
            </a:r>
            <a:r>
              <a:rPr lang="en-US" sz="1700" u="sng" dirty="0">
                <a:latin typeface="Times New Roman" panose="02020603050405020304" pitchFamily="18" charset="0"/>
                <a:cs typeface="Times New Roman" panose="02020603050405020304" pitchFamily="18" charset="0"/>
              </a:rPr>
              <a:t>agents </a:t>
            </a:r>
            <a:r>
              <a:rPr lang="en-US" sz="1700" u="sng" dirty="0" smtClean="0">
                <a:latin typeface="Times New Roman" panose="02020603050405020304" pitchFamily="18" charset="0"/>
                <a:cs typeface="Times New Roman" panose="02020603050405020304" pitchFamily="18" charset="0"/>
              </a:rPr>
              <a:t>have a </a:t>
            </a:r>
            <a:r>
              <a:rPr lang="en-US" sz="1700" u="sng" dirty="0">
                <a:latin typeface="Times New Roman" panose="02020603050405020304" pitchFamily="18" charset="0"/>
                <a:cs typeface="Times New Roman" panose="02020603050405020304" pitchFamily="18" charset="0"/>
              </a:rPr>
              <a:t>set of beliefs that are similar to the set of facts contained in a </a:t>
            </a:r>
            <a:r>
              <a:rPr lang="en-US" sz="1700" u="sng" dirty="0" smtClean="0">
                <a:latin typeface="Times New Roman" panose="02020603050405020304" pitchFamily="18" charset="0"/>
                <a:cs typeface="Times New Roman" panose="02020603050405020304" pitchFamily="18" charset="0"/>
              </a:rPr>
              <a:t>rule-based production </a:t>
            </a:r>
            <a:r>
              <a:rPr lang="en-US" sz="1700" u="sng" dirty="0">
                <a:latin typeface="Times New Roman" panose="02020603050405020304" pitchFamily="18" charset="0"/>
                <a:cs typeface="Times New Roman" panose="02020603050405020304" pitchFamily="18" charset="0"/>
              </a:rPr>
              <a:t>system</a:t>
            </a:r>
            <a:r>
              <a:rPr lang="en-US" sz="17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A </a:t>
            </a:r>
            <a:r>
              <a:rPr lang="en-US" sz="1700" b="1" i="1" dirty="0">
                <a:solidFill>
                  <a:srgbClr val="A40062"/>
                </a:solidFill>
                <a:latin typeface="Times New Roman" panose="02020603050405020304" pitchFamily="18" charset="0"/>
                <a:cs typeface="Times New Roman" panose="02020603050405020304" pitchFamily="18" charset="0"/>
              </a:rPr>
              <a:t>desire</a:t>
            </a:r>
            <a:r>
              <a:rPr lang="en-US" sz="1700" dirty="0">
                <a:latin typeface="Times New Roman" panose="02020603050405020304" pitchFamily="18" charset="0"/>
                <a:cs typeface="Times New Roman" panose="02020603050405020304" pitchFamily="18" charset="0"/>
              </a:rPr>
              <a:t> is a goal state that the agent would like </a:t>
            </a:r>
            <a:r>
              <a:rPr lang="en-US" sz="1700" dirty="0" smtClean="0">
                <a:latin typeface="Times New Roman" panose="02020603050405020304" pitchFamily="18" charset="0"/>
                <a:cs typeface="Times New Roman" panose="02020603050405020304" pitchFamily="18" charset="0"/>
              </a:rPr>
              <a:t>to reach</a:t>
            </a:r>
            <a:r>
              <a:rPr lang="en-US" sz="1700" dirty="0">
                <a:latin typeface="Times New Roman" panose="02020603050405020304" pitchFamily="18" charset="0"/>
                <a:cs typeface="Times New Roman" panose="02020603050405020304" pitchFamily="18" charset="0"/>
              </a:rPr>
              <a:t>, and the agent’s </a:t>
            </a:r>
            <a:r>
              <a:rPr lang="en-US" sz="1700" b="1" i="1" dirty="0">
                <a:solidFill>
                  <a:srgbClr val="A40062"/>
                </a:solidFill>
                <a:latin typeface="Times New Roman" panose="02020603050405020304" pitchFamily="18" charset="0"/>
                <a:cs typeface="Times New Roman" panose="02020603050405020304" pitchFamily="18" charset="0"/>
              </a:rPr>
              <a:t>intentions</a:t>
            </a:r>
            <a:r>
              <a:rPr lang="en-US" sz="1700" dirty="0">
                <a:latin typeface="Times New Roman" panose="02020603050405020304" pitchFamily="18" charset="0"/>
                <a:cs typeface="Times New Roman" panose="02020603050405020304" pitchFamily="18" charset="0"/>
              </a:rPr>
              <a:t> are the plans it has for how to behave </a:t>
            </a:r>
            <a:r>
              <a:rPr lang="en-US" sz="1700" dirty="0" smtClean="0">
                <a:latin typeface="Times New Roman" panose="02020603050405020304" pitchFamily="18" charset="0"/>
                <a:cs typeface="Times New Roman" panose="02020603050405020304" pitchFamily="18" charset="0"/>
              </a:rPr>
              <a:t>in order </a:t>
            </a:r>
            <a:r>
              <a:rPr lang="en-US" sz="1700" dirty="0">
                <a:latin typeface="Times New Roman" panose="02020603050405020304" pitchFamily="18" charset="0"/>
                <a:cs typeface="Times New Roman" panose="02020603050405020304" pitchFamily="18" charset="0"/>
              </a:rPr>
              <a:t>to achieve its desires</a:t>
            </a:r>
            <a:r>
              <a:rPr lang="en-US" sz="1700" dirty="0" smtClean="0">
                <a:latin typeface="Times New Roman" panose="02020603050405020304" pitchFamily="18" charset="0"/>
                <a:cs typeface="Times New Roman" panose="02020603050405020304" pitchFamily="18" charset="0"/>
              </a:rPr>
              <a:t>.</a:t>
            </a:r>
            <a:r>
              <a:rPr lang="en-US" dirty="0"/>
              <a:t> </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442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851" y="0"/>
            <a:ext cx="6461299" cy="725349"/>
          </a:xfrm>
        </p:spPr>
        <p:txBody>
          <a:bodyPr>
            <a:normAutofit/>
          </a:bodyPr>
          <a:lstStyle/>
          <a:p>
            <a:r>
              <a:rPr lang="en-US" sz="2400" dirty="0" smtClean="0">
                <a:latin typeface="Times New Roman" panose="02020603050405020304" pitchFamily="18" charset="0"/>
                <a:cs typeface="Times New Roman" panose="02020603050405020304" pitchFamily="18" charset="0"/>
              </a:rPr>
              <a:t>Intelligent Agents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33821"/>
            <a:ext cx="6984694" cy="3511061"/>
          </a:xfrm>
        </p:spPr>
        <p:txBody>
          <a:bodyPr>
            <a:normAutofit lnSpcReduction="10000"/>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An AI system is composed of an agent and its environment. The agents act in their environment. The environment may contain other agents </a:t>
            </a:r>
            <a:r>
              <a:rPr lang="en-US" sz="1800" dirty="0" smtClean="0">
                <a:latin typeface="Times New Roman" panose="02020603050405020304" pitchFamily="18" charset="0"/>
                <a:cs typeface="Times New Roman" panose="02020603050405020304" pitchFamily="18" charset="0"/>
              </a:rPr>
              <a:t>too.</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Intelligent </a:t>
            </a:r>
            <a:r>
              <a:rPr lang="en-US" sz="1800" dirty="0">
                <a:latin typeface="Times New Roman" panose="02020603050405020304" pitchFamily="18" charset="0"/>
                <a:cs typeface="Times New Roman" panose="02020603050405020304" pitchFamily="18" charset="0"/>
              </a:rPr>
              <a:t>agents have more knowledge or understanding of </a:t>
            </a:r>
            <a:r>
              <a:rPr lang="en-US" sz="1800" dirty="0" smtClean="0">
                <a:latin typeface="Times New Roman" panose="02020603050405020304" pitchFamily="18" charset="0"/>
                <a:cs typeface="Times New Roman" panose="02020603050405020304" pitchFamily="18" charset="0"/>
              </a:rPr>
              <a:t>their environment </a:t>
            </a:r>
            <a:r>
              <a:rPr lang="en-US" sz="1800" dirty="0">
                <a:latin typeface="Times New Roman" panose="02020603050405020304" pitchFamily="18" charset="0"/>
                <a:cs typeface="Times New Roman" panose="02020603050405020304" pitchFamily="18" charset="0"/>
              </a:rPr>
              <a:t>than simple agents and are able to use this </a:t>
            </a:r>
            <a:r>
              <a:rPr lang="en-US" sz="1800" dirty="0" smtClean="0">
                <a:latin typeface="Times New Roman" panose="02020603050405020304" pitchFamily="18" charset="0"/>
                <a:cs typeface="Times New Roman" panose="02020603050405020304" pitchFamily="18" charset="0"/>
              </a:rPr>
              <a:t>intelligence to </a:t>
            </a:r>
            <a:r>
              <a:rPr lang="en-US" sz="1800" dirty="0">
                <a:latin typeface="Times New Roman" panose="02020603050405020304" pitchFamily="18" charset="0"/>
                <a:cs typeface="Times New Roman" panose="02020603050405020304" pitchFamily="18" charset="0"/>
              </a:rPr>
              <a:t>carry out their tasks more effectively</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An AI agent can have mental properties such as knowledge, belief, intention, etc</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altLang="en-US" sz="1800" i="1" dirty="0">
                <a:latin typeface="Arial" panose="020B0604020202020204" pitchFamily="34" charset="0"/>
                <a:cs typeface="Arial" panose="020B0604020202020204" pitchFamily="34" charset="0"/>
              </a:rPr>
              <a:t>“an </a:t>
            </a:r>
            <a:r>
              <a:rPr lang="en-US" altLang="en-US" sz="1800" i="1" dirty="0">
                <a:solidFill>
                  <a:schemeClr val="accent2"/>
                </a:solidFill>
                <a:latin typeface="Arial" panose="020B0604020202020204" pitchFamily="34" charset="0"/>
                <a:cs typeface="Arial" panose="020B0604020202020204" pitchFamily="34" charset="0"/>
              </a:rPr>
              <a:t>agent</a:t>
            </a:r>
            <a:r>
              <a:rPr lang="en-US" altLang="en-US" sz="1800" i="1" dirty="0">
                <a:latin typeface="Arial" panose="020B0604020202020204" pitchFamily="34" charset="0"/>
                <a:cs typeface="Arial" panose="020B0604020202020204" pitchFamily="34" charset="0"/>
              </a:rPr>
              <a:t> is a computer that is </a:t>
            </a:r>
            <a:r>
              <a:rPr lang="en-US" altLang="en-US" sz="1800" i="1" dirty="0">
                <a:solidFill>
                  <a:schemeClr val="accent2"/>
                </a:solidFill>
                <a:latin typeface="Arial" panose="020B0604020202020204" pitchFamily="34" charset="0"/>
                <a:cs typeface="Arial" panose="020B0604020202020204" pitchFamily="34" charset="0"/>
              </a:rPr>
              <a:t>situated</a:t>
            </a:r>
            <a:r>
              <a:rPr lang="en-US" altLang="en-US" sz="1800" i="1" dirty="0">
                <a:latin typeface="Arial" panose="020B0604020202020204" pitchFamily="34" charset="0"/>
                <a:cs typeface="Arial" panose="020B0604020202020204" pitchFamily="34" charset="0"/>
              </a:rPr>
              <a:t> in some </a:t>
            </a:r>
            <a:r>
              <a:rPr lang="en-US" altLang="en-US" sz="1800" i="1" dirty="0">
                <a:solidFill>
                  <a:schemeClr val="accent2"/>
                </a:solidFill>
                <a:latin typeface="Arial" panose="020B0604020202020204" pitchFamily="34" charset="0"/>
                <a:cs typeface="Arial" panose="020B0604020202020204" pitchFamily="34" charset="0"/>
              </a:rPr>
              <a:t>environment</a:t>
            </a:r>
            <a:r>
              <a:rPr lang="en-US" altLang="en-US" sz="1800" i="1" dirty="0">
                <a:latin typeface="Arial" panose="020B0604020202020204" pitchFamily="34" charset="0"/>
                <a:cs typeface="Arial" panose="020B0604020202020204" pitchFamily="34" charset="0"/>
              </a:rPr>
              <a:t>, and is capable of </a:t>
            </a:r>
            <a:r>
              <a:rPr lang="en-US" altLang="en-US" sz="1800" i="1" dirty="0">
                <a:solidFill>
                  <a:schemeClr val="accent2"/>
                </a:solidFill>
                <a:latin typeface="Arial" panose="020B0604020202020204" pitchFamily="34" charset="0"/>
                <a:cs typeface="Arial" panose="020B0604020202020204" pitchFamily="34" charset="0"/>
              </a:rPr>
              <a:t>autonomous action</a:t>
            </a:r>
            <a:r>
              <a:rPr lang="en-US" altLang="en-US" sz="1800" i="1" dirty="0">
                <a:latin typeface="Arial" panose="020B0604020202020204" pitchFamily="34" charset="0"/>
                <a:cs typeface="Arial" panose="020B0604020202020204" pitchFamily="34" charset="0"/>
              </a:rPr>
              <a:t> in this environment in order to meet its delegated objectives” </a:t>
            </a:r>
            <a:r>
              <a:rPr lang="en-US" altLang="en-US" sz="1800" dirty="0">
                <a:latin typeface="Arial" panose="020B0604020202020204" pitchFamily="34" charset="0"/>
                <a:cs typeface="Arial" panose="020B0604020202020204" pitchFamily="34" charset="0"/>
              </a:rPr>
              <a:t>(Michael </a:t>
            </a:r>
            <a:r>
              <a:rPr lang="en-US" altLang="en-US" sz="1800" dirty="0" smtClean="0">
                <a:latin typeface="Arial" panose="020B0604020202020204" pitchFamily="34" charset="0"/>
                <a:cs typeface="Arial" panose="020B0604020202020204" pitchFamily="34" charset="0"/>
              </a:rPr>
              <a:t>John Wooldridge)</a:t>
            </a:r>
          </a:p>
          <a:p>
            <a:pPr marL="0" indent="0">
              <a:buNone/>
            </a:pPr>
            <a:endParaRPr lang="en-US" sz="2000" dirty="0">
              <a:latin typeface="Times New Roman" panose="02020603050405020304" pitchFamily="18" charset="0"/>
              <a:cs typeface="Times New Roman" panose="02020603050405020304" pitchFamily="18" charset="0"/>
            </a:endParaRPr>
          </a:p>
          <a:p>
            <a:pPr algn="just"/>
            <a:endParaRPr lang="en-US" dirty="0" smtClean="0"/>
          </a:p>
          <a:p>
            <a:endParaRPr lang="en-US" dirty="0"/>
          </a:p>
        </p:txBody>
      </p:sp>
    </p:spTree>
    <p:extLst>
      <p:ext uri="{BB962C8B-B14F-4D97-AF65-F5344CB8AC3E}">
        <p14:creationId xmlns:p14="http://schemas.microsoft.com/office/powerpoint/2010/main" val="36605303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354" y="721948"/>
            <a:ext cx="6939115" cy="2031325"/>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When an agent </a:t>
            </a:r>
            <a:r>
              <a:rPr lang="en-US" b="1" dirty="0">
                <a:latin typeface="Times New Roman" panose="02020603050405020304" pitchFamily="18" charset="0"/>
                <a:cs typeface="Times New Roman" panose="02020603050405020304" pitchFamily="18" charset="0"/>
              </a:rPr>
              <a:t>commits </a:t>
            </a:r>
            <a:r>
              <a:rPr lang="en-US" dirty="0">
                <a:latin typeface="Times New Roman" panose="02020603050405020304" pitchFamily="18" charset="0"/>
                <a:cs typeface="Times New Roman" panose="02020603050405020304" pitchFamily="18" charset="0"/>
              </a:rPr>
              <a:t>to carrying out a particular action, or achieving </a:t>
            </a:r>
            <a:r>
              <a:rPr lang="en-US" dirty="0" smtClean="0">
                <a:latin typeface="Times New Roman" panose="02020603050405020304" pitchFamily="18" charset="0"/>
                <a:cs typeface="Times New Roman" panose="02020603050405020304" pitchFamily="18" charset="0"/>
              </a:rPr>
              <a:t>a particular </a:t>
            </a:r>
            <a:r>
              <a:rPr lang="en-US" dirty="0">
                <a:latin typeface="Times New Roman" panose="02020603050405020304" pitchFamily="18" charset="0"/>
                <a:cs typeface="Times New Roman" panose="02020603050405020304" pitchFamily="18" charset="0"/>
              </a:rPr>
              <a:t>goal, it </a:t>
            </a:r>
            <a:r>
              <a:rPr lang="en-US" dirty="0">
                <a:solidFill>
                  <a:srgbClr val="A40062"/>
                </a:solidFill>
                <a:latin typeface="Times New Roman" panose="02020603050405020304" pitchFamily="18" charset="0"/>
                <a:cs typeface="Times New Roman" panose="02020603050405020304" pitchFamily="18" charset="0"/>
              </a:rPr>
              <a:t>‘promises</a:t>
            </a:r>
            <a:r>
              <a:rPr lang="en-US" dirty="0">
                <a:latin typeface="Times New Roman" panose="02020603050405020304" pitchFamily="18" charset="0"/>
                <a:cs typeface="Times New Roman" panose="02020603050405020304" pitchFamily="18" charset="0"/>
              </a:rPr>
              <a:t>’ that it will do so.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Hence</a:t>
            </a:r>
            <a:r>
              <a:rPr lang="en-US" dirty="0">
                <a:latin typeface="Times New Roman" panose="02020603050405020304" pitchFamily="18" charset="0"/>
                <a:cs typeface="Times New Roman" panose="02020603050405020304" pitchFamily="18" charset="0"/>
              </a:rPr>
              <a:t>, a BDI agent </a:t>
            </a:r>
            <a:r>
              <a:rPr lang="en-US" dirty="0">
                <a:solidFill>
                  <a:srgbClr val="A40062"/>
                </a:solidFill>
                <a:latin typeface="Times New Roman" panose="02020603050405020304" pitchFamily="18" charset="0"/>
                <a:cs typeface="Times New Roman" panose="02020603050405020304" pitchFamily="18" charset="0"/>
              </a:rPr>
              <a:t>has a </a:t>
            </a:r>
            <a:r>
              <a:rPr lang="en-US" dirty="0" smtClean="0">
                <a:solidFill>
                  <a:srgbClr val="A40062"/>
                </a:solidFill>
                <a:latin typeface="Times New Roman" panose="02020603050405020304" pitchFamily="18" charset="0"/>
                <a:cs typeface="Times New Roman" panose="02020603050405020304" pitchFamily="18" charset="0"/>
              </a:rPr>
              <a:t>set of </a:t>
            </a:r>
            <a:r>
              <a:rPr lang="en-US" dirty="0">
                <a:solidFill>
                  <a:srgbClr val="A40062"/>
                </a:solidFill>
                <a:latin typeface="Times New Roman" panose="02020603050405020304" pitchFamily="18" charset="0"/>
                <a:cs typeface="Times New Roman" panose="02020603050405020304" pitchFamily="18" charset="0"/>
              </a:rPr>
              <a:t>beliefs that lead it to establish a set of desires</a:t>
            </a:r>
            <a:r>
              <a:rPr lang="en-US" dirty="0" smtClean="0">
                <a:solidFill>
                  <a:srgbClr val="A40062"/>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achieve its desires, </a:t>
            </a:r>
            <a:r>
              <a:rPr lang="en-US" dirty="0" smtClean="0">
                <a:latin typeface="Times New Roman" panose="02020603050405020304" pitchFamily="18" charset="0"/>
                <a:cs typeface="Times New Roman" panose="02020603050405020304" pitchFamily="18" charset="0"/>
              </a:rPr>
              <a:t>the BDI </a:t>
            </a:r>
            <a:r>
              <a:rPr lang="en-US" dirty="0">
                <a:latin typeface="Times New Roman" panose="02020603050405020304" pitchFamily="18" charset="0"/>
                <a:cs typeface="Times New Roman" panose="02020603050405020304" pitchFamily="18" charset="0"/>
              </a:rPr>
              <a:t>agent considers a number of </a:t>
            </a:r>
            <a:r>
              <a:rPr lang="en-US" b="1" dirty="0">
                <a:latin typeface="Times New Roman" panose="02020603050405020304" pitchFamily="18" charset="0"/>
                <a:cs typeface="Times New Roman" panose="02020603050405020304" pitchFamily="18" charset="0"/>
              </a:rPr>
              <a:t>options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commits to one or more </a:t>
            </a:r>
            <a:r>
              <a:rPr lang="en-US" dirty="0" smtClean="0">
                <a:latin typeface="Times New Roman" panose="02020603050405020304" pitchFamily="18" charset="0"/>
                <a:cs typeface="Times New Roman" panose="02020603050405020304" pitchFamily="18" charset="0"/>
              </a:rPr>
              <a:t>of them</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options now become the agent’s </a:t>
            </a:r>
            <a:r>
              <a:rPr lang="en-US" dirty="0">
                <a:solidFill>
                  <a:srgbClr val="A40062"/>
                </a:solidFill>
                <a:latin typeface="Times New Roman" panose="02020603050405020304" pitchFamily="18" charset="0"/>
                <a:cs typeface="Times New Roman" panose="02020603050405020304" pitchFamily="18" charset="0"/>
              </a:rPr>
              <a:t>intentions.</a:t>
            </a:r>
          </a:p>
        </p:txBody>
      </p:sp>
    </p:spTree>
    <p:extLst>
      <p:ext uri="{BB962C8B-B14F-4D97-AF65-F5344CB8AC3E}">
        <p14:creationId xmlns:p14="http://schemas.microsoft.com/office/powerpoint/2010/main" val="4664071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04" y="584952"/>
            <a:ext cx="6593595" cy="2446824"/>
          </a:xfrm>
          <a:prstGeom prst="rect">
            <a:avLst/>
          </a:prstGeom>
        </p:spPr>
        <p:txBody>
          <a:bodyPr wrap="square">
            <a:spAutoFit/>
          </a:bodyPr>
          <a:lstStyle/>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A </a:t>
            </a:r>
            <a:r>
              <a:rPr lang="en-US" sz="1700" b="1" dirty="0">
                <a:solidFill>
                  <a:srgbClr val="A40062"/>
                </a:solidFill>
                <a:latin typeface="Times New Roman" panose="02020603050405020304" pitchFamily="18" charset="0"/>
                <a:cs typeface="Times New Roman" panose="02020603050405020304" pitchFamily="18" charset="0"/>
              </a:rPr>
              <a:t>bold</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agent is one that establishes a set of intentions and then aims </a:t>
            </a:r>
            <a:r>
              <a:rPr lang="en-US" sz="1700" dirty="0" smtClean="0">
                <a:latin typeface="Times New Roman" panose="02020603050405020304" pitchFamily="18" charset="0"/>
                <a:cs typeface="Times New Roman" panose="02020603050405020304" pitchFamily="18" charset="0"/>
              </a:rPr>
              <a:t>to carry </a:t>
            </a:r>
            <a:r>
              <a:rPr lang="en-US" sz="1700" dirty="0">
                <a:latin typeface="Times New Roman" panose="02020603050405020304" pitchFamily="18" charset="0"/>
                <a:cs typeface="Times New Roman" panose="02020603050405020304" pitchFamily="18" charset="0"/>
              </a:rPr>
              <a:t>them out without ever stopping to consider whether it should </a:t>
            </a:r>
            <a:r>
              <a:rPr lang="en-US" sz="1700" dirty="0" smtClean="0">
                <a:latin typeface="Times New Roman" panose="02020603050405020304" pitchFamily="18" charset="0"/>
                <a:cs typeface="Times New Roman" panose="02020603050405020304" pitchFamily="18" charset="0"/>
              </a:rPr>
              <a:t>change its </a:t>
            </a:r>
            <a:r>
              <a:rPr lang="en-US" sz="1700" dirty="0">
                <a:latin typeface="Times New Roman" panose="02020603050405020304" pitchFamily="18" charset="0"/>
                <a:cs typeface="Times New Roman" panose="02020603050405020304" pitchFamily="18" charset="0"/>
              </a:rPr>
              <a:t>intentions. </a:t>
            </a:r>
            <a:endParaRPr lang="en-US" sz="17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 </a:t>
            </a:r>
            <a:r>
              <a:rPr lang="en-US" sz="1700" b="1" dirty="0">
                <a:solidFill>
                  <a:srgbClr val="A40062"/>
                </a:solidFill>
                <a:latin typeface="Times New Roman" panose="02020603050405020304" pitchFamily="18" charset="0"/>
                <a:cs typeface="Times New Roman" panose="02020603050405020304" pitchFamily="18" charset="0"/>
              </a:rPr>
              <a:t>cautious</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agent is one that considers its intentions continually</a:t>
            </a:r>
            <a:r>
              <a:rPr lang="en-US" sz="17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Kinny and Georgeff (1991) found that </a:t>
            </a:r>
            <a:r>
              <a:rPr lang="en-US" sz="1700" b="1" dirty="0">
                <a:solidFill>
                  <a:srgbClr val="00B050"/>
                </a:solidFill>
                <a:latin typeface="Times New Roman" panose="02020603050405020304" pitchFamily="18" charset="0"/>
                <a:cs typeface="Times New Roman" panose="02020603050405020304" pitchFamily="18" charset="0"/>
              </a:rPr>
              <a:t>bold agents</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perform better </a:t>
            </a:r>
            <a:r>
              <a:rPr lang="en-US" sz="1700" dirty="0" smtClean="0">
                <a:latin typeface="Times New Roman" panose="02020603050405020304" pitchFamily="18" charset="0"/>
                <a:cs typeface="Times New Roman" panose="02020603050405020304" pitchFamily="18" charset="0"/>
              </a:rPr>
              <a:t>than cautious </a:t>
            </a:r>
            <a:r>
              <a:rPr lang="en-US" sz="1700" dirty="0">
                <a:latin typeface="Times New Roman" panose="02020603050405020304" pitchFamily="18" charset="0"/>
                <a:cs typeface="Times New Roman" panose="02020603050405020304" pitchFamily="18" charset="0"/>
              </a:rPr>
              <a:t>agents in worlds </a:t>
            </a:r>
            <a:r>
              <a:rPr lang="en-US" sz="1700" dirty="0">
                <a:solidFill>
                  <a:srgbClr val="00B050"/>
                </a:solidFill>
                <a:latin typeface="Times New Roman" panose="02020603050405020304" pitchFamily="18" charset="0"/>
                <a:cs typeface="Times New Roman" panose="02020603050405020304" pitchFamily="18" charset="0"/>
              </a:rPr>
              <a:t>where the environment does not change very </a:t>
            </a:r>
            <a:r>
              <a:rPr lang="en-US" sz="1700" dirty="0" smtClean="0">
                <a:solidFill>
                  <a:srgbClr val="00B050"/>
                </a:solidFill>
                <a:latin typeface="Times New Roman" panose="02020603050405020304" pitchFamily="18" charset="0"/>
                <a:cs typeface="Times New Roman" panose="02020603050405020304" pitchFamily="18" charset="0"/>
              </a:rPr>
              <a:t>frequently </a:t>
            </a:r>
            <a:r>
              <a:rPr lang="en-US" sz="1700" dirty="0" smtClean="0">
                <a:latin typeface="Times New Roman" panose="02020603050405020304" pitchFamily="18" charset="0"/>
                <a:cs typeface="Times New Roman" panose="02020603050405020304" pitchFamily="18" charset="0"/>
              </a:rPr>
              <a:t>and </a:t>
            </a:r>
            <a:r>
              <a:rPr lang="en-US" sz="1700" dirty="0">
                <a:latin typeface="Times New Roman" panose="02020603050405020304" pitchFamily="18" charset="0"/>
                <a:cs typeface="Times New Roman" panose="02020603050405020304" pitchFamily="18" charset="0"/>
              </a:rPr>
              <a:t>that </a:t>
            </a:r>
            <a:r>
              <a:rPr lang="en-US" sz="1700" b="1" dirty="0">
                <a:solidFill>
                  <a:srgbClr val="00B050"/>
                </a:solidFill>
                <a:latin typeface="Times New Roman" panose="02020603050405020304" pitchFamily="18" charset="0"/>
                <a:cs typeface="Times New Roman" panose="02020603050405020304" pitchFamily="18" charset="0"/>
              </a:rPr>
              <a:t>cautious agents </a:t>
            </a:r>
            <a:r>
              <a:rPr lang="en-US" sz="1700" dirty="0">
                <a:solidFill>
                  <a:srgbClr val="00B050"/>
                </a:solidFill>
                <a:latin typeface="Times New Roman" panose="02020603050405020304" pitchFamily="18" charset="0"/>
                <a:cs typeface="Times New Roman" panose="02020603050405020304" pitchFamily="18" charset="0"/>
              </a:rPr>
              <a:t>perform better than bold agents in </a:t>
            </a:r>
            <a:r>
              <a:rPr lang="en-US" sz="1700" dirty="0" smtClean="0">
                <a:solidFill>
                  <a:srgbClr val="00B050"/>
                </a:solidFill>
                <a:latin typeface="Times New Roman" panose="02020603050405020304" pitchFamily="18" charset="0"/>
                <a:cs typeface="Times New Roman" panose="02020603050405020304" pitchFamily="18" charset="0"/>
              </a:rPr>
              <a:t>worlds that </a:t>
            </a:r>
            <a:r>
              <a:rPr lang="en-US" sz="1700" dirty="0">
                <a:solidFill>
                  <a:srgbClr val="00B050"/>
                </a:solidFill>
                <a:latin typeface="Times New Roman" panose="02020603050405020304" pitchFamily="18" charset="0"/>
                <a:cs typeface="Times New Roman" panose="02020603050405020304" pitchFamily="18" charset="0"/>
              </a:rPr>
              <a:t>change quickly.</a:t>
            </a:r>
          </a:p>
        </p:txBody>
      </p:sp>
    </p:spTree>
    <p:extLst>
      <p:ext uri="{BB962C8B-B14F-4D97-AF65-F5344CB8AC3E}">
        <p14:creationId xmlns:p14="http://schemas.microsoft.com/office/powerpoint/2010/main" val="12591265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962" y="355362"/>
            <a:ext cx="6461299" cy="725349"/>
          </a:xfrm>
        </p:spPr>
        <p:txBody>
          <a:bodyPr>
            <a:normAutofit/>
          </a:bodyPr>
          <a:lstStyle/>
          <a:p>
            <a:r>
              <a:rPr lang="en-US" sz="2400" dirty="0">
                <a:latin typeface="Times New Roman" panose="02020603050405020304" pitchFamily="18" charset="0"/>
                <a:cs typeface="Times New Roman" panose="02020603050405020304" pitchFamily="18" charset="0"/>
              </a:rPr>
              <a:t>Deductive Reasoning Agents</a:t>
            </a:r>
          </a:p>
        </p:txBody>
      </p:sp>
      <p:sp>
        <p:nvSpPr>
          <p:cNvPr id="5" name="Rectangle 4"/>
          <p:cNvSpPr/>
          <p:nvPr/>
        </p:nvSpPr>
        <p:spPr>
          <a:xfrm>
            <a:off x="132202" y="1380578"/>
            <a:ext cx="6681730" cy="2970044"/>
          </a:xfrm>
          <a:prstGeom prst="rect">
            <a:avLst/>
          </a:prstGeom>
        </p:spPr>
        <p:txBody>
          <a:bodyPr wrap="square">
            <a:spAutoFit/>
          </a:bodyPr>
          <a:lstStyle/>
          <a:p>
            <a:pPr marL="342900" lvl="0" indent="-342900" eaLnBrk="0" fontAlgn="base" hangingPunct="0">
              <a:spcBef>
                <a:spcPct val="20000"/>
              </a:spcBef>
              <a:spcAft>
                <a:spcPct val="0"/>
              </a:spcAft>
              <a:buFontTx/>
              <a:buChar char="•"/>
              <a:defRPr/>
            </a:pPr>
            <a:r>
              <a:rPr lang="en-US" sz="1700" kern="0" dirty="0">
                <a:solidFill>
                  <a:srgbClr val="000000"/>
                </a:solidFill>
                <a:latin typeface="Times New Roman" panose="02020603050405020304" pitchFamily="18" charset="0"/>
                <a:cs typeface="Times New Roman" panose="02020603050405020304" pitchFamily="18" charset="0"/>
              </a:rPr>
              <a:t>Such agents employ problem-solving techniques based on logic and symbol manipulation – see predicate calculus .</a:t>
            </a:r>
          </a:p>
          <a:p>
            <a:pPr marL="342900" lvl="0" indent="-342900" eaLnBrk="0" fontAlgn="base" hangingPunct="0">
              <a:spcBef>
                <a:spcPct val="20000"/>
              </a:spcBef>
              <a:spcAft>
                <a:spcPct val="0"/>
              </a:spcAft>
              <a:buFontTx/>
              <a:buChar char="•"/>
              <a:defRPr/>
            </a:pPr>
            <a:r>
              <a:rPr lang="en-GB" sz="1700" kern="0" dirty="0">
                <a:solidFill>
                  <a:srgbClr val="000000"/>
                </a:solidFill>
                <a:latin typeface="Times New Roman" panose="02020603050405020304" pitchFamily="18" charset="0"/>
                <a:cs typeface="Times New Roman" panose="02020603050405020304" pitchFamily="18" charset="0"/>
              </a:rPr>
              <a:t>Such agents hold symbolic representations of the world using logical formulae</a:t>
            </a:r>
          </a:p>
          <a:p>
            <a:pPr marL="342900" lvl="0" indent="-342900" eaLnBrk="0" fontAlgn="base" hangingPunct="0">
              <a:spcBef>
                <a:spcPct val="20000"/>
              </a:spcBef>
              <a:spcAft>
                <a:spcPct val="0"/>
              </a:spcAft>
              <a:buFontTx/>
              <a:buChar char="•"/>
              <a:defRPr/>
            </a:pPr>
            <a:r>
              <a:rPr lang="en-GB" sz="1700" kern="0" dirty="0">
                <a:solidFill>
                  <a:srgbClr val="000000"/>
                </a:solidFill>
                <a:latin typeface="Times New Roman" panose="02020603050405020304" pitchFamily="18" charset="0"/>
                <a:cs typeface="Times New Roman" panose="02020603050405020304" pitchFamily="18" charset="0"/>
              </a:rPr>
              <a:t>Such formulae are then processed using various operators and processes of deductive reasoning</a:t>
            </a:r>
            <a:endParaRPr lang="en-US" sz="1700" kern="0" dirty="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20000"/>
              </a:spcBef>
              <a:spcAft>
                <a:spcPct val="0"/>
              </a:spcAft>
              <a:buFontTx/>
              <a:buChar char="•"/>
              <a:defRPr/>
            </a:pPr>
            <a:r>
              <a:rPr lang="en-US" sz="1700" kern="0" dirty="0">
                <a:solidFill>
                  <a:srgbClr val="000000"/>
                </a:solidFill>
                <a:latin typeface="Times New Roman" panose="02020603050405020304" pitchFamily="18" charset="0"/>
                <a:cs typeface="Times New Roman" panose="02020603050405020304" pitchFamily="18" charset="0"/>
              </a:rPr>
              <a:t>Thus, a </a:t>
            </a:r>
            <a:r>
              <a:rPr lang="en-US" sz="1700" b="1" kern="0" dirty="0">
                <a:solidFill>
                  <a:srgbClr val="C00000"/>
                </a:solidFill>
                <a:latin typeface="Times New Roman" panose="02020603050405020304" pitchFamily="18" charset="0"/>
                <a:cs typeface="Times New Roman" panose="02020603050405020304" pitchFamily="18" charset="0"/>
              </a:rPr>
              <a:t>deductive agent </a:t>
            </a:r>
            <a:r>
              <a:rPr lang="en-US" sz="1700" kern="0" dirty="0">
                <a:solidFill>
                  <a:srgbClr val="000000"/>
                </a:solidFill>
                <a:latin typeface="Times New Roman" panose="02020603050405020304" pitchFamily="18" charset="0"/>
                <a:cs typeface="Times New Roman" panose="02020603050405020304" pitchFamily="18" charset="0"/>
              </a:rPr>
              <a:t>is one that:</a:t>
            </a:r>
          </a:p>
          <a:p>
            <a:pPr marL="742950" lvl="1" indent="-285750" eaLnBrk="0" fontAlgn="base" hangingPunct="0">
              <a:spcBef>
                <a:spcPct val="20000"/>
              </a:spcBef>
              <a:spcAft>
                <a:spcPct val="0"/>
              </a:spcAft>
              <a:buFontTx/>
              <a:buChar char="–"/>
              <a:defRPr/>
            </a:pPr>
            <a:r>
              <a:rPr lang="en-US" sz="1700" kern="0" dirty="0">
                <a:solidFill>
                  <a:srgbClr val="000000"/>
                </a:solidFill>
                <a:latin typeface="Times New Roman" panose="02020603050405020304" pitchFamily="18" charset="0"/>
                <a:cs typeface="Times New Roman" panose="02020603050405020304" pitchFamily="18" charset="0"/>
              </a:rPr>
              <a:t>contains an</a:t>
            </a:r>
            <a:r>
              <a:rPr lang="en-US" sz="1700" kern="0" dirty="0">
                <a:solidFill>
                  <a:srgbClr val="FF0000"/>
                </a:solidFill>
                <a:latin typeface="Times New Roman" panose="02020603050405020304" pitchFamily="18" charset="0"/>
                <a:cs typeface="Times New Roman" panose="02020603050405020304" pitchFamily="18" charset="0"/>
              </a:rPr>
              <a:t> explicitly </a:t>
            </a:r>
            <a:r>
              <a:rPr lang="en-US" sz="1700" kern="0" dirty="0">
                <a:solidFill>
                  <a:srgbClr val="000000"/>
                </a:solidFill>
                <a:latin typeface="Times New Roman" panose="02020603050405020304" pitchFamily="18" charset="0"/>
                <a:cs typeface="Times New Roman" panose="02020603050405020304" pitchFamily="18" charset="0"/>
              </a:rPr>
              <a:t>represented, </a:t>
            </a:r>
            <a:r>
              <a:rPr lang="en-US" sz="1700" kern="0" dirty="0">
                <a:solidFill>
                  <a:srgbClr val="FF0000"/>
                </a:solidFill>
                <a:latin typeface="Times New Roman" panose="02020603050405020304" pitchFamily="18" charset="0"/>
                <a:cs typeface="Times New Roman" panose="02020603050405020304" pitchFamily="18" charset="0"/>
              </a:rPr>
              <a:t>symbolic</a:t>
            </a:r>
            <a:r>
              <a:rPr lang="en-US" sz="1700" kern="0" dirty="0">
                <a:solidFill>
                  <a:srgbClr val="000000"/>
                </a:solidFill>
                <a:latin typeface="Times New Roman" panose="02020603050405020304" pitchFamily="18" charset="0"/>
                <a:cs typeface="Times New Roman" panose="02020603050405020304" pitchFamily="18" charset="0"/>
              </a:rPr>
              <a:t> model of the world</a:t>
            </a:r>
          </a:p>
          <a:p>
            <a:pPr marL="742950" lvl="1" indent="-285750" eaLnBrk="0" fontAlgn="base" hangingPunct="0">
              <a:spcBef>
                <a:spcPct val="20000"/>
              </a:spcBef>
              <a:spcAft>
                <a:spcPct val="0"/>
              </a:spcAft>
              <a:buFontTx/>
              <a:buChar char="–"/>
              <a:defRPr/>
            </a:pPr>
            <a:r>
              <a:rPr lang="en-US" sz="1700" kern="0" dirty="0">
                <a:solidFill>
                  <a:srgbClr val="000000"/>
                </a:solidFill>
                <a:latin typeface="Times New Roman" panose="02020603050405020304" pitchFamily="18" charset="0"/>
                <a:cs typeface="Times New Roman" panose="02020603050405020304" pitchFamily="18" charset="0"/>
              </a:rPr>
              <a:t>makes decisions (for example about what actions to perform) via symbolic reasoning</a:t>
            </a:r>
            <a:endParaRPr lang="en-US" sz="1700" b="1" i="1" kern="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59393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980" y="-11648"/>
            <a:ext cx="6461299" cy="725349"/>
          </a:xfrm>
        </p:spPr>
        <p:txBody>
          <a:bodyPr>
            <a:normAutofit/>
          </a:bodyPr>
          <a:lstStyle/>
          <a:p>
            <a:r>
              <a:rPr lang="en-US" sz="2400" dirty="0">
                <a:latin typeface="Times New Roman" panose="02020603050405020304" pitchFamily="18" charset="0"/>
                <a:cs typeface="Times New Roman" panose="02020603050405020304" pitchFamily="18" charset="0"/>
              </a:rPr>
              <a:t>Deductive Reasoning Agents</a:t>
            </a:r>
          </a:p>
        </p:txBody>
      </p:sp>
      <p:sp>
        <p:nvSpPr>
          <p:cNvPr id="3" name="Rectangle 2"/>
          <p:cNvSpPr/>
          <p:nvPr/>
        </p:nvSpPr>
        <p:spPr>
          <a:xfrm>
            <a:off x="143219" y="781566"/>
            <a:ext cx="6692747" cy="192360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But to build agents of this type there are two key problems to be solved:</a:t>
            </a:r>
          </a:p>
          <a:p>
            <a:endParaRPr lang="en-US" sz="1700" dirty="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1. The </a:t>
            </a:r>
            <a:r>
              <a:rPr lang="en-US" sz="1700" dirty="0">
                <a:latin typeface="Times New Roman" panose="02020603050405020304" pitchFamily="18" charset="0"/>
                <a:cs typeface="Times New Roman" panose="02020603050405020304" pitchFamily="18" charset="0"/>
              </a:rPr>
              <a:t>transduction problem:</a:t>
            </a:r>
          </a:p>
          <a:p>
            <a:r>
              <a:rPr lang="en-US" sz="1700" dirty="0">
                <a:latin typeface="Times New Roman" panose="02020603050405020304" pitchFamily="18" charset="0"/>
                <a:cs typeface="Times New Roman" panose="02020603050405020304" pitchFamily="18" charset="0"/>
              </a:rPr>
              <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Translating the real world into an accurate, adequate symbolic description, in time for that description to be useful via vision, speech understanding, and learning systems:</a:t>
            </a:r>
          </a:p>
        </p:txBody>
      </p:sp>
      <p:pic>
        <p:nvPicPr>
          <p:cNvPr id="4" name="Picture 3"/>
          <p:cNvPicPr>
            <a:picLocks noChangeAspect="1"/>
          </p:cNvPicPr>
          <p:nvPr/>
        </p:nvPicPr>
        <p:blipFill>
          <a:blip r:embed="rId2"/>
          <a:stretch>
            <a:fillRect/>
          </a:stretch>
        </p:blipFill>
        <p:spPr>
          <a:xfrm>
            <a:off x="1610548" y="3089890"/>
            <a:ext cx="3758087" cy="2064490"/>
          </a:xfrm>
          <a:prstGeom prst="rect">
            <a:avLst/>
          </a:prstGeom>
        </p:spPr>
      </p:pic>
    </p:spTree>
    <p:extLst>
      <p:ext uri="{BB962C8B-B14F-4D97-AF65-F5344CB8AC3E}">
        <p14:creationId xmlns:p14="http://schemas.microsoft.com/office/powerpoint/2010/main" val="20837743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930" y="46889"/>
            <a:ext cx="6461299" cy="725349"/>
          </a:xfrm>
        </p:spPr>
        <p:txBody>
          <a:bodyPr/>
          <a:lstStyle/>
          <a:p>
            <a:endParaRPr lang="en-US" dirty="0"/>
          </a:p>
        </p:txBody>
      </p:sp>
      <p:sp>
        <p:nvSpPr>
          <p:cNvPr id="3" name="Rectangle 2"/>
          <p:cNvSpPr/>
          <p:nvPr/>
        </p:nvSpPr>
        <p:spPr>
          <a:xfrm>
            <a:off x="-143220" y="1019056"/>
            <a:ext cx="6858000" cy="1569660"/>
          </a:xfrm>
          <a:prstGeom prst="rect">
            <a:avLst/>
          </a:prstGeom>
        </p:spPr>
        <p:txBody>
          <a:bodyPr wrap="square">
            <a:spAutoFit/>
          </a:bodyPr>
          <a:lstStyle/>
          <a:p>
            <a:pPr lvl="1" eaLnBrk="0" fontAlgn="base" hangingPunct="0">
              <a:spcBef>
                <a:spcPct val="0"/>
              </a:spcBef>
              <a:spcAft>
                <a:spcPct val="0"/>
              </a:spcAft>
            </a:pPr>
            <a:r>
              <a:rPr lang="en-US" altLang="en-US" sz="1600" b="1" dirty="0">
                <a:solidFill>
                  <a:srgbClr val="000000"/>
                </a:solidFill>
                <a:latin typeface="Tahoma" panose="020B0604030504040204" pitchFamily="34" charset="0"/>
              </a:rPr>
              <a:t>2. </a:t>
            </a:r>
            <a:r>
              <a:rPr lang="en-US" altLang="en-US" sz="1600" b="1" dirty="0">
                <a:solidFill>
                  <a:srgbClr val="000000"/>
                </a:solidFill>
                <a:latin typeface="Arial" panose="020B0604020202020204" pitchFamily="34" charset="0"/>
                <a:cs typeface="Arial" panose="020B0604020202020204" pitchFamily="34" charset="0"/>
              </a:rPr>
              <a:t>The representation/reasoning problem:</a:t>
            </a:r>
          </a:p>
          <a:p>
            <a:pPr lvl="1" algn="just" eaLnBrk="0" fontAlgn="base" hangingPunct="0">
              <a:spcBef>
                <a:spcPct val="0"/>
              </a:spcBef>
              <a:spcAft>
                <a:spcPct val="0"/>
              </a:spcAft>
            </a:pPr>
            <a:r>
              <a:rPr lang="en-US" altLang="en-US" sz="1600" dirty="0">
                <a:solidFill>
                  <a:srgbClr val="000000"/>
                </a:solidFill>
                <a:latin typeface="Arial" panose="020B0604020202020204" pitchFamily="34" charset="0"/>
                <a:cs typeface="Arial" panose="020B0604020202020204" pitchFamily="34" charset="0"/>
              </a:rPr>
              <a:t/>
            </a:r>
            <a:br>
              <a:rPr lang="en-US" altLang="en-US" sz="1600" dirty="0">
                <a:solidFill>
                  <a:srgbClr val="000000"/>
                </a:solidFill>
                <a:latin typeface="Arial" panose="020B0604020202020204" pitchFamily="34" charset="0"/>
                <a:cs typeface="Arial" panose="020B0604020202020204" pitchFamily="34" charset="0"/>
              </a:rPr>
            </a:br>
            <a:r>
              <a:rPr lang="en-US" altLang="en-US" sz="1600" dirty="0">
                <a:solidFill>
                  <a:srgbClr val="000000"/>
                </a:solidFill>
                <a:latin typeface="Arial" panose="020B0604020202020204" pitchFamily="34" charset="0"/>
                <a:cs typeface="Arial" panose="020B0604020202020204" pitchFamily="34" charset="0"/>
              </a:rPr>
              <a:t>How to symbolically </a:t>
            </a:r>
            <a:r>
              <a:rPr lang="en-US" altLang="en-US" sz="1600" dirty="0">
                <a:solidFill>
                  <a:srgbClr val="FF0000"/>
                </a:solidFill>
                <a:latin typeface="Arial" panose="020B0604020202020204" pitchFamily="34" charset="0"/>
                <a:cs typeface="Arial" panose="020B0604020202020204" pitchFamily="34" charset="0"/>
              </a:rPr>
              <a:t>represent</a:t>
            </a:r>
            <a:r>
              <a:rPr lang="en-US" altLang="en-US" sz="1600" dirty="0">
                <a:solidFill>
                  <a:srgbClr val="000000"/>
                </a:solidFill>
                <a:latin typeface="Arial" panose="020B0604020202020204" pitchFamily="34" charset="0"/>
                <a:cs typeface="Arial" panose="020B0604020202020204" pitchFamily="34" charset="0"/>
              </a:rPr>
              <a:t> information about complex real-world entities and processes, and how to get agents to reason with this information in time for the results to be useful. Knowledge representation, automated reasoning, automated planning, </a:t>
            </a:r>
            <a:r>
              <a:rPr lang="en-US" altLang="en-US" sz="1600" dirty="0" smtClean="0">
                <a:solidFill>
                  <a:srgbClr val="000000"/>
                </a:solidFill>
                <a:latin typeface="Arial" panose="020B0604020202020204" pitchFamily="34" charset="0"/>
                <a:cs typeface="Arial" panose="020B0604020202020204" pitchFamily="34" charset="0"/>
              </a:rPr>
              <a:t>etc.:</a:t>
            </a:r>
            <a:endParaRPr lang="en-US" altLang="en-US" sz="1600"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75" y="3009900"/>
            <a:ext cx="52673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63304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220" y="834628"/>
            <a:ext cx="6731306" cy="4308872"/>
          </a:xfrm>
          <a:prstGeom prst="rect">
            <a:avLst/>
          </a:prstGeom>
        </p:spPr>
        <p:txBody>
          <a:bodyPr wrap="square">
            <a:spAutoFit/>
          </a:bodyPr>
          <a:lstStyle/>
          <a:p>
            <a:pPr marL="285750" indent="-285750" algn="just">
              <a:buFont typeface="Wingdings" panose="05000000000000000000" pitchFamily="2" charset="2"/>
              <a:buChar char="v"/>
            </a:pPr>
            <a:r>
              <a:rPr lang="en-GB" altLang="en-US" sz="1700" dirty="0">
                <a:latin typeface="Times New Roman" panose="02020603050405020304" pitchFamily="18" charset="0"/>
                <a:cs typeface="Times New Roman" panose="02020603050405020304" pitchFamily="18" charset="0"/>
              </a:rPr>
              <a:t>With the internal state of the agent expressed as a set of predicates, an agent’s decision-making processes are enabled by a set of </a:t>
            </a:r>
            <a:r>
              <a:rPr lang="en-GB" altLang="en-US" sz="1700" dirty="0">
                <a:solidFill>
                  <a:srgbClr val="C00000"/>
                </a:solidFill>
                <a:latin typeface="Times New Roman" panose="02020603050405020304" pitchFamily="18" charset="0"/>
                <a:cs typeface="Times New Roman" panose="02020603050405020304" pitchFamily="18" charset="0"/>
              </a:rPr>
              <a:t>deduction rules </a:t>
            </a:r>
            <a:endParaRPr lang="en-US" altLang="en-US" sz="17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a:p>
            <a:pPr marL="285750" indent="-285750" algn="just">
              <a:buFont typeface="Wingdings" panose="05000000000000000000" pitchFamily="2" charset="2"/>
              <a:buChar char="v"/>
            </a:pPr>
            <a:r>
              <a:rPr lang="en-US" altLang="en-US" sz="1700" dirty="0">
                <a:latin typeface="Times New Roman" panose="02020603050405020304" pitchFamily="18" charset="0"/>
                <a:cs typeface="Times New Roman" panose="02020603050405020304" pitchFamily="18" charset="0"/>
              </a:rPr>
              <a:t>Thus logic is used to encode a </a:t>
            </a:r>
            <a:r>
              <a:rPr lang="en-US" altLang="en-US" sz="1700" i="1" dirty="0">
                <a:latin typeface="Times New Roman" panose="02020603050405020304" pitchFamily="18" charset="0"/>
                <a:cs typeface="Times New Roman" panose="02020603050405020304" pitchFamily="18" charset="0"/>
              </a:rPr>
              <a:t>theory</a:t>
            </a:r>
            <a:r>
              <a:rPr lang="en-US" altLang="en-US" sz="1700" dirty="0">
                <a:latin typeface="Times New Roman" panose="02020603050405020304" pitchFamily="18" charset="0"/>
                <a:cs typeface="Times New Roman" panose="02020603050405020304" pitchFamily="18" charset="0"/>
              </a:rPr>
              <a:t> stating the </a:t>
            </a:r>
            <a:r>
              <a:rPr lang="en-US" altLang="en-US" sz="1700" dirty="0">
                <a:solidFill>
                  <a:srgbClr val="C00000"/>
                </a:solidFill>
                <a:latin typeface="Times New Roman" panose="02020603050405020304" pitchFamily="18" charset="0"/>
                <a:cs typeface="Times New Roman" panose="02020603050405020304" pitchFamily="18" charset="0"/>
              </a:rPr>
              <a:t>best </a:t>
            </a:r>
            <a:r>
              <a:rPr lang="en-US" altLang="en-US" sz="1700" dirty="0">
                <a:latin typeface="Times New Roman" panose="02020603050405020304" pitchFamily="18" charset="0"/>
                <a:cs typeface="Times New Roman" panose="02020603050405020304" pitchFamily="18" charset="0"/>
              </a:rPr>
              <a:t>action to perform in any given situation</a:t>
            </a:r>
          </a:p>
          <a:p>
            <a:pPr marL="285750" indent="-285750" algn="just">
              <a:buFont typeface="Wingdings" panose="05000000000000000000" pitchFamily="2" charset="2"/>
              <a:buChar char="v"/>
            </a:pPr>
            <a:r>
              <a:rPr lang="en-GB" altLang="en-US" sz="1700" dirty="0">
                <a:latin typeface="Times New Roman" panose="02020603050405020304" pitchFamily="18" charset="0"/>
                <a:cs typeface="Times New Roman" panose="02020603050405020304" pitchFamily="18" charset="0"/>
                <a:sym typeface="Symbol" panose="05050102010706020507" pitchFamily="18" charset="2"/>
              </a:rPr>
              <a:t>Decision-making as </a:t>
            </a:r>
            <a:r>
              <a:rPr lang="en-GB" altLang="en-US" sz="1700" b="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DEDUCTION</a:t>
            </a:r>
            <a:endParaRPr lang="en-GB" altLang="en-US" sz="1700" b="1" dirty="0">
              <a:latin typeface="Times New Roman" panose="02020603050405020304" pitchFamily="18" charset="0"/>
              <a:cs typeface="Times New Roman" panose="02020603050405020304" pitchFamily="18" charset="0"/>
              <a:sym typeface="Symbol" panose="05050102010706020507" pitchFamily="18" charset="2"/>
            </a:endParaRPr>
          </a:p>
          <a:p>
            <a:pPr marL="285750" lvl="1" indent="-230188">
              <a:buFont typeface="Wingdings" panose="05000000000000000000" pitchFamily="2" charset="2"/>
              <a:buChar char="v"/>
            </a:pPr>
            <a:r>
              <a:rPr lang="en-GB" altLang="en-US" sz="1700" dirty="0">
                <a:latin typeface="Times New Roman" panose="02020603050405020304" pitchFamily="18" charset="0"/>
                <a:cs typeface="Times New Roman" panose="02020603050405020304" pitchFamily="18" charset="0"/>
                <a:sym typeface="Symbol" panose="05050102010706020507" pitchFamily="18" charset="2"/>
              </a:rPr>
              <a:t>Decision-making as </a:t>
            </a:r>
            <a:r>
              <a:rPr lang="en-GB" altLang="en-US" sz="1700" dirty="0" smtClean="0">
                <a:latin typeface="Times New Roman" panose="02020603050405020304" pitchFamily="18" charset="0"/>
                <a:cs typeface="Times New Roman" panose="02020603050405020304" pitchFamily="18" charset="0"/>
                <a:sym typeface="Symbol" panose="05050102010706020507" pitchFamily="18" charset="2"/>
              </a:rPr>
              <a:t>hypothesis-proving An </a:t>
            </a:r>
            <a:r>
              <a:rPr lang="en-GB" altLang="en-US" sz="1700" dirty="0">
                <a:latin typeface="Times New Roman" panose="02020603050405020304" pitchFamily="18" charset="0"/>
                <a:cs typeface="Times New Roman" panose="02020603050405020304" pitchFamily="18" charset="0"/>
                <a:sym typeface="Symbol" panose="05050102010706020507" pitchFamily="18" charset="2"/>
              </a:rPr>
              <a:t>agent’s </a:t>
            </a:r>
            <a:r>
              <a:rPr lang="en-GB" altLang="en-US" sz="17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knowledge base </a:t>
            </a:r>
            <a:r>
              <a:rPr lang="en-GB" altLang="en-US" sz="1700" dirty="0">
                <a:latin typeface="Times New Roman" panose="02020603050405020304" pitchFamily="18" charset="0"/>
                <a:cs typeface="Times New Roman" panose="02020603050405020304" pitchFamily="18" charset="0"/>
                <a:sym typeface="Symbol" panose="05050102010706020507" pitchFamily="18" charset="2"/>
              </a:rPr>
              <a:t>is thus a collection of facts and rules that describe an environment or set of phenomena – a ‘belief’ if you will</a:t>
            </a:r>
          </a:p>
          <a:p>
            <a:pPr marL="285750" lvl="1" indent="-230188">
              <a:buFont typeface="Wingdings" panose="05000000000000000000" pitchFamily="2" charset="2"/>
              <a:buChar char="v"/>
            </a:pPr>
            <a:endParaRPr lang="en-GB" altLang="en-US" sz="1700" dirty="0">
              <a:latin typeface="Times New Roman" panose="02020603050405020304" pitchFamily="18" charset="0"/>
              <a:cs typeface="Times New Roman" panose="02020603050405020304" pitchFamily="18" charset="0"/>
              <a:sym typeface="Symbol" panose="05050102010706020507" pitchFamily="18" charset="2"/>
            </a:endParaRPr>
          </a:p>
          <a:p>
            <a:pPr marL="285750" lvl="1" indent="-230188">
              <a:buFont typeface="Wingdings" panose="05000000000000000000" pitchFamily="2" charset="2"/>
              <a:buChar char="v"/>
            </a:pPr>
            <a:r>
              <a:rPr lang="en-GB" altLang="en-US" sz="1700" dirty="0">
                <a:latin typeface="Times New Roman" panose="02020603050405020304" pitchFamily="18" charset="0"/>
                <a:cs typeface="Times New Roman" panose="02020603050405020304" pitchFamily="18" charset="0"/>
                <a:sym typeface="Symbol" panose="05050102010706020507" pitchFamily="18" charset="2"/>
              </a:rPr>
              <a:t>The rules reason with these facts to determine action and infer new knowledge</a:t>
            </a:r>
          </a:p>
          <a:p>
            <a:pPr marL="285750" lvl="1" indent="-230188">
              <a:buFont typeface="Wingdings" panose="05000000000000000000" pitchFamily="2" charset="2"/>
              <a:buChar char="v"/>
            </a:pPr>
            <a:endParaRPr lang="en-GB" altLang="en-US" sz="1700" dirty="0">
              <a:latin typeface="Times New Roman" panose="02020603050405020304" pitchFamily="18" charset="0"/>
              <a:cs typeface="Times New Roman" panose="02020603050405020304" pitchFamily="18" charset="0"/>
              <a:sym typeface="Symbol" panose="05050102010706020507" pitchFamily="18" charset="2"/>
            </a:endParaRPr>
          </a:p>
          <a:p>
            <a:pPr marL="285750" lvl="1" indent="-230188">
              <a:buFont typeface="Wingdings" panose="05000000000000000000" pitchFamily="2" charset="2"/>
              <a:buChar char="v"/>
            </a:pPr>
            <a:r>
              <a:rPr lang="en-GB" altLang="en-US" sz="1700" dirty="0">
                <a:latin typeface="Times New Roman" panose="02020603050405020304" pitchFamily="18" charset="0"/>
                <a:cs typeface="Times New Roman" panose="02020603050405020304" pitchFamily="18" charset="0"/>
                <a:sym typeface="Symbol" panose="05050102010706020507" pitchFamily="18" charset="2"/>
              </a:rPr>
              <a:t>Clear linkage to established expert system methods </a:t>
            </a:r>
            <a:r>
              <a:rPr lang="en-GB" altLang="en-US" sz="1700" dirty="0" err="1">
                <a:latin typeface="Times New Roman" panose="02020603050405020304" pitchFamily="18" charset="0"/>
                <a:cs typeface="Times New Roman" panose="02020603050405020304" pitchFamily="18" charset="0"/>
                <a:sym typeface="Symbol" panose="05050102010706020507" pitchFamily="18" charset="2"/>
              </a:rPr>
              <a:t>etc</a:t>
            </a:r>
            <a:endParaRPr lang="en-GB" altLang="en-US" sz="1700" dirty="0">
              <a:latin typeface="Times New Roman" panose="02020603050405020304" pitchFamily="18" charset="0"/>
              <a:cs typeface="Times New Roman" panose="02020603050405020304" pitchFamily="18" charset="0"/>
              <a:sym typeface="Symbol" panose="05050102010706020507" pitchFamily="18" charset="2"/>
            </a:endParaRPr>
          </a:p>
          <a:p>
            <a:pPr marL="285750" algn="just">
              <a:buFont typeface="Wingdings" panose="05000000000000000000" pitchFamily="2" charset="2"/>
              <a:buChar char="v"/>
            </a:pPr>
            <a:endParaRPr lang="en-GB" altLang="en-US" dirty="0" smtClean="0">
              <a:latin typeface="Arial" panose="020B0604020202020204" pitchFamily="34" charset="0"/>
              <a:cs typeface="Arial" panose="020B0604020202020204" pitchFamily="34" charset="0"/>
              <a:sym typeface="Symbol" panose="05050102010706020507" pitchFamily="18" charset="2"/>
            </a:endParaRPr>
          </a:p>
          <a:p>
            <a:pPr marL="285750" indent="-285750" algn="just">
              <a:buFont typeface="Wingdings" panose="05000000000000000000" pitchFamily="2" charset="2"/>
              <a:buChar char="v"/>
            </a:pPr>
            <a:endParaRPr lang="en-US" altLang="en-US" dirty="0">
              <a:latin typeface="Arial" panose="020B0604020202020204" pitchFamily="34" charset="0"/>
              <a:cs typeface="Arial" panose="020B0604020202020204" pitchFamily="34" charset="0"/>
              <a:sym typeface="Symbol" panose="05050102010706020507" pitchFamily="18" charset="2"/>
            </a:endParaRPr>
          </a:p>
        </p:txBody>
      </p:sp>
      <p:sp>
        <p:nvSpPr>
          <p:cNvPr id="5" name="Rectangle 4"/>
          <p:cNvSpPr/>
          <p:nvPr/>
        </p:nvSpPr>
        <p:spPr>
          <a:xfrm>
            <a:off x="3909340" y="139836"/>
            <a:ext cx="1483098"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Reasoning</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581822" y="139837"/>
            <a:ext cx="1524776" cy="461665"/>
          </a:xfrm>
          <a:prstGeom prst="rect">
            <a:avLst/>
          </a:prstGeom>
        </p:spPr>
        <p:txBody>
          <a:bodyPr wrap="none">
            <a:spAutoFit/>
          </a:bodyPr>
          <a:lstStyle/>
          <a:p>
            <a:r>
              <a:rPr lang="en-US" sz="2400" dirty="0" smtClean="0">
                <a:latin typeface="Times New Roman" panose="02020603050405020304" pitchFamily="18" charset="0"/>
                <a:cs typeface="Times New Roman" panose="02020603050405020304" pitchFamily="18" charset="0"/>
              </a:rPr>
              <a:t>Deductive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2406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841" y="135024"/>
            <a:ext cx="6461299" cy="725349"/>
          </a:xfrm>
        </p:spPr>
        <p:txBody>
          <a:bodyPr>
            <a:normAutofit/>
          </a:bodyPr>
          <a:lstStyle/>
          <a:p>
            <a:r>
              <a:rPr lang="en-US" sz="2000" dirty="0"/>
              <a:t>Agent’s knowledge base</a:t>
            </a:r>
          </a:p>
        </p:txBody>
      </p:sp>
      <p:sp>
        <p:nvSpPr>
          <p:cNvPr id="3" name="Rectangle 2"/>
          <p:cNvSpPr/>
          <p:nvPr/>
        </p:nvSpPr>
        <p:spPr>
          <a:xfrm>
            <a:off x="154236" y="1140589"/>
            <a:ext cx="6703764" cy="1754326"/>
          </a:xfrm>
          <a:prstGeom prst="rect">
            <a:avLst/>
          </a:prstGeom>
        </p:spPr>
        <p:txBody>
          <a:bodyPr wrap="square">
            <a:spAutoFit/>
          </a:bodyPr>
          <a:lstStyle/>
          <a:p>
            <a:pPr marL="285750" indent="-285750">
              <a:buFont typeface="Wingdings" panose="05000000000000000000" pitchFamily="2" charset="2"/>
              <a:buChar char="v"/>
            </a:pPr>
            <a:r>
              <a:rPr lang="en-US" dirty="0"/>
              <a:t>An agent’s knowledge base is thus a collection of facts and rules that describe an environment or set of phenomena – a ‘belief</a:t>
            </a:r>
            <a:r>
              <a:rPr lang="en-US" dirty="0" smtClean="0"/>
              <a:t>’</a:t>
            </a:r>
            <a:endParaRPr lang="en-US" dirty="0"/>
          </a:p>
          <a:p>
            <a:pPr marL="285750" indent="-285750">
              <a:buFont typeface="Wingdings" panose="05000000000000000000" pitchFamily="2" charset="2"/>
              <a:buChar char="v"/>
            </a:pPr>
            <a:r>
              <a:rPr lang="en-US" dirty="0"/>
              <a:t>The rules reason with these facts to determine action and infer new knowledge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Clear linkage to established expert system methods </a:t>
            </a:r>
            <a:r>
              <a:rPr lang="en-US" dirty="0" err="1"/>
              <a:t>etc</a:t>
            </a:r>
            <a:endParaRPr lang="en-US" dirty="0"/>
          </a:p>
        </p:txBody>
      </p:sp>
    </p:spTree>
    <p:extLst>
      <p:ext uri="{BB962C8B-B14F-4D97-AF65-F5344CB8AC3E}">
        <p14:creationId xmlns:p14="http://schemas.microsoft.com/office/powerpoint/2010/main" val="26053958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Deductive Reasoning Agents - issues</a:t>
            </a:r>
          </a:p>
        </p:txBody>
      </p:sp>
      <p:sp>
        <p:nvSpPr>
          <p:cNvPr id="3" name="Rectangle 2"/>
          <p:cNvSpPr/>
          <p:nvPr/>
        </p:nvSpPr>
        <p:spPr>
          <a:xfrm>
            <a:off x="-308473" y="1190879"/>
            <a:ext cx="7557571" cy="3779496"/>
          </a:xfrm>
          <a:prstGeom prst="rect">
            <a:avLst/>
          </a:prstGeom>
        </p:spPr>
        <p:txBody>
          <a:bodyPr wrap="square">
            <a:spAutoFit/>
          </a:bodyPr>
          <a:lstStyle/>
          <a:p>
            <a:pPr marL="342900" marR="0" lvl="0" indent="-342900" defTabSz="914400" eaLnBrk="0" fontAlgn="base" latinLnBrk="0" hangingPunct="0">
              <a:lnSpc>
                <a:spcPct val="90000"/>
              </a:lnSpc>
              <a:spcBef>
                <a:spcPct val="20000"/>
              </a:spcBef>
              <a:spcAft>
                <a:spcPct val="0"/>
              </a:spcAft>
              <a:buClrTx/>
              <a:buSzTx/>
              <a:buFontTx/>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Issues:</a:t>
            </a:r>
          </a:p>
          <a:p>
            <a:pPr marL="742950" marR="0" lvl="1" indent="-285750" defTabSz="91440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How to convert video camera input – for example - to </a:t>
            </a:r>
            <a:r>
              <a:rPr kumimoji="0" lang="en-US" altLang="en-US" sz="2000" b="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Dirt(</a:t>
            </a: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0, 1</a:t>
            </a:r>
            <a:r>
              <a:rPr kumimoji="0" lang="en-US" altLang="en-US" sz="2000" b="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t>
            </a:r>
          </a:p>
          <a:p>
            <a:pPr marL="742950" marR="0" lvl="1" indent="-285750" defTabSz="91440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How to symbolically represent dynamic, real world environments??</a:t>
            </a:r>
          </a:p>
          <a:p>
            <a:pPr marL="742950" marR="0" lvl="1" indent="-285750" defTabSz="91440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Representing</a:t>
            </a:r>
            <a:r>
              <a:rPr kumimoji="0" lang="en-US" altLang="en-US" sz="2000" b="0" i="0" u="none" strike="noStrike" kern="0" cap="none" spc="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 temporal </a:t>
            </a: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information is very difficult</a:t>
            </a:r>
          </a:p>
          <a:p>
            <a:pPr marL="742950" marR="0" lvl="1" indent="-285750" defTabSz="91440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Some decision-making assumes a </a:t>
            </a:r>
            <a:r>
              <a:rPr kumimoji="0" lang="en-US" altLang="en-US" sz="2000" b="0" i="1" u="none" strike="noStrike" kern="0" cap="none" spc="0" normalizeH="0" baseline="0" noProof="0" dirty="0" smtClean="0">
                <a:ln>
                  <a:noFill/>
                </a:ln>
                <a:solidFill>
                  <a:srgbClr val="008000"/>
                </a:solidFill>
                <a:effectLst/>
                <a:uLnTx/>
                <a:uFillTx/>
                <a:latin typeface="Times New Roman" panose="02020603050405020304" pitchFamily="18" charset="0"/>
                <a:cs typeface="Times New Roman" panose="02020603050405020304" pitchFamily="18" charset="0"/>
              </a:rPr>
              <a:t>static</a:t>
            </a:r>
            <a:r>
              <a:rPr kumimoji="0" lang="en-US" altLang="en-US" sz="2000" b="0" i="1"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environment – what if the environment is dynamic? </a:t>
            </a:r>
          </a:p>
          <a:p>
            <a:pPr marL="742950" marR="0" lvl="1" indent="-285750" defTabSz="914400" eaLnBrk="0" fontAlgn="base" latinLnBrk="0" hangingPunct="0">
              <a:lnSpc>
                <a:spcPct val="90000"/>
              </a:lnSpc>
              <a:spcBef>
                <a:spcPct val="20000"/>
              </a:spcBef>
              <a:spcAft>
                <a:spcPct val="0"/>
              </a:spcAft>
              <a:buClrTx/>
              <a:buSzTx/>
              <a:buFontTx/>
              <a:buChar char="–"/>
              <a:tabLst/>
              <a:defRPr/>
            </a:pPr>
            <a:r>
              <a:rPr kumimoji="0" lang="en-US"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Decision-making using logical deduction can be problematic:</a:t>
            </a:r>
          </a:p>
          <a:p>
            <a:pPr marL="1143000" marR="0" lvl="2" indent="-228600" defTabSz="914400" eaLnBrk="0" fontAlgn="base" latinLnBrk="0" hangingPunct="0">
              <a:lnSpc>
                <a:spcPct val="90000"/>
              </a:lnSpc>
              <a:spcBef>
                <a:spcPct val="20000"/>
              </a:spcBef>
              <a:spcAft>
                <a:spcPct val="0"/>
              </a:spcAft>
              <a:buClrTx/>
              <a:buSzTx/>
              <a:buFontTx/>
              <a:buChar char="•"/>
              <a:tabLst/>
              <a:defRPr/>
            </a:pPr>
            <a:r>
              <a:rPr kumimoji="0" lang="en-GB"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Due to complexity of reasoning processes</a:t>
            </a:r>
            <a:endParaRPr kumimoji="0" lang="en-US"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endParaRPr>
          </a:p>
          <a:p>
            <a:pPr marL="1143000" marR="0" lvl="2" indent="-228600" defTabSz="914400" eaLnBrk="0" fontAlgn="base" latinLnBrk="0" hangingPunct="0">
              <a:lnSpc>
                <a:spcPct val="90000"/>
              </a:lnSpc>
              <a:spcBef>
                <a:spcPct val="20000"/>
              </a:spcBef>
              <a:spcAft>
                <a:spcPct val="0"/>
              </a:spcAft>
              <a:buClrTx/>
              <a:buSzTx/>
              <a:buFontTx/>
              <a:buChar char="•"/>
              <a:tabLst/>
              <a:defRPr/>
            </a:pPr>
            <a:r>
              <a:rPr kumimoji="0" lang="en-GB"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And ability to respond in real-time – calculative rationality assumes environment remains the same </a:t>
            </a:r>
            <a:r>
              <a:rPr kumimoji="0" lang="en-GB" altLang="en-US" sz="1800" b="0" i="0" u="none" strike="noStrike" kern="0" cap="none" spc="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DURING</a:t>
            </a:r>
            <a:r>
              <a:rPr kumimoji="0" lang="en-GB"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decision-making – but what if changes occur </a:t>
            </a:r>
            <a:r>
              <a:rPr kumimoji="0" lang="en-GB" altLang="en-US" sz="1800" b="0" i="0" u="none" strike="noStrike" kern="0" cap="none" spc="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during </a:t>
            </a:r>
            <a:r>
              <a:rPr kumimoji="0" lang="en-GB" altLang="en-US" sz="1800" b="0" i="0" u="none" strike="noStrike" kern="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decision-making?</a:t>
            </a:r>
            <a:endParaRPr kumimoji="0" lang="en-US"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8362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8823" y="245192"/>
            <a:ext cx="6461299" cy="725349"/>
          </a:xfrm>
        </p:spPr>
        <p:txBody>
          <a:bodyPr>
            <a:normAutofit/>
          </a:bodyPr>
          <a:lstStyle/>
          <a:p>
            <a:r>
              <a:rPr lang="en-US" sz="2400" dirty="0" smtClean="0">
                <a:latin typeface="Times New Roman" panose="02020603050405020304" pitchFamily="18" charset="0"/>
                <a:cs typeface="Times New Roman" panose="02020603050405020304" pitchFamily="18" charset="0"/>
              </a:rPr>
              <a:t>Practical Reasoning</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77815" y="1497861"/>
            <a:ext cx="7211957" cy="1661993"/>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Practical Reasoning </a:t>
            </a:r>
            <a:r>
              <a:rPr lang="en-US" sz="1700" b="1" dirty="0">
                <a:latin typeface="Times New Roman" panose="02020603050405020304" pitchFamily="18" charset="0"/>
                <a:cs typeface="Times New Roman" panose="02020603050405020304" pitchFamily="18" charset="0"/>
              </a:rPr>
              <a:t>= Deliberation + Means-end Reasoning</a:t>
            </a:r>
          </a:p>
          <a:p>
            <a:endParaRPr lang="en-US" sz="1700" b="1"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Deliberation </a:t>
            </a:r>
            <a:r>
              <a:rPr lang="en-US" sz="1700" dirty="0" smtClean="0">
                <a:latin typeface="Times New Roman" panose="02020603050405020304" pitchFamily="18" charset="0"/>
                <a:cs typeface="Times New Roman" panose="02020603050405020304" pitchFamily="18" charset="0"/>
              </a:rPr>
              <a:t>              ➙ Intentions (What to achieve)</a:t>
            </a:r>
          </a:p>
          <a:p>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Means-end reasoning ➙ </a:t>
            </a:r>
            <a:r>
              <a:rPr lang="en-US" sz="1700" dirty="0" smtClean="0">
                <a:latin typeface="Times New Roman" panose="02020603050405020304" pitchFamily="18" charset="0"/>
                <a:cs typeface="Times New Roman" panose="02020603050405020304" pitchFamily="18" charset="0"/>
              </a:rPr>
              <a:t>Plan (How to achieve)</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268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283" y="0"/>
            <a:ext cx="6461299" cy="371752"/>
          </a:xfrm>
        </p:spPr>
        <p:txBody>
          <a:bodyPr>
            <a:normAutofit fontScale="90000"/>
          </a:bodyPr>
          <a:lstStyle/>
          <a:p>
            <a:r>
              <a:rPr lang="en-US" dirty="0"/>
              <a:t>Practical Reasoning</a:t>
            </a:r>
          </a:p>
        </p:txBody>
      </p:sp>
      <p:sp>
        <p:nvSpPr>
          <p:cNvPr id="3" name="Rectangle 2"/>
          <p:cNvSpPr/>
          <p:nvPr/>
        </p:nvSpPr>
        <p:spPr>
          <a:xfrm>
            <a:off x="81115" y="661013"/>
            <a:ext cx="6780882" cy="4330416"/>
          </a:xfrm>
          <a:prstGeom prst="rect">
            <a:avLst/>
          </a:prstGeom>
        </p:spPr>
        <p:txBody>
          <a:bodyPr wrap="square">
            <a:spAutoFit/>
          </a:bodyPr>
          <a:lstStyle/>
          <a:p>
            <a:pPr marL="342900" lvl="0" indent="-342900" eaLnBrk="0" fontAlgn="base" hangingPunct="0">
              <a:spcBef>
                <a:spcPct val="20000"/>
              </a:spcBef>
              <a:spcAft>
                <a:spcPct val="0"/>
              </a:spcAft>
              <a:buFontTx/>
              <a:buChar char="•"/>
            </a:pPr>
            <a:r>
              <a:rPr lang="en-GB" sz="1700" kern="0" dirty="0">
                <a:solidFill>
                  <a:srgbClr val="000000"/>
                </a:solidFill>
                <a:latin typeface="Times New Roman" panose="02020603050405020304" pitchFamily="18" charset="0"/>
                <a:cs typeface="Times New Roman" panose="02020603050405020304" pitchFamily="18" charset="0"/>
              </a:rPr>
              <a:t>Human problem-solvers </a:t>
            </a:r>
            <a:r>
              <a:rPr lang="en-GB" sz="1700" kern="0" dirty="0" smtClean="0">
                <a:solidFill>
                  <a:srgbClr val="000000"/>
                </a:solidFill>
                <a:latin typeface="Times New Roman" panose="02020603050405020304" pitchFamily="18" charset="0"/>
                <a:cs typeface="Times New Roman" panose="02020603050405020304" pitchFamily="18" charset="0"/>
              </a:rPr>
              <a:t>, more than using </a:t>
            </a:r>
            <a:r>
              <a:rPr lang="en-GB" sz="1700" kern="0" dirty="0">
                <a:solidFill>
                  <a:srgbClr val="000000"/>
                </a:solidFill>
                <a:latin typeface="Times New Roman" panose="02020603050405020304" pitchFamily="18" charset="0"/>
                <a:cs typeface="Times New Roman" panose="02020603050405020304" pitchFamily="18" charset="0"/>
              </a:rPr>
              <a:t>logical or deductive reasoning – they use non-systematic and common-sense reasoning too</a:t>
            </a:r>
          </a:p>
          <a:p>
            <a:pPr marL="342900" lvl="0" indent="-342900" eaLnBrk="0" fontAlgn="base" hangingPunct="0">
              <a:spcBef>
                <a:spcPct val="20000"/>
              </a:spcBef>
              <a:spcAft>
                <a:spcPct val="0"/>
              </a:spcAft>
              <a:buFontTx/>
              <a:buChar char="•"/>
            </a:pPr>
            <a:endParaRPr lang="en-GB" sz="1700" kern="0" dirty="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20000"/>
              </a:spcBef>
              <a:spcAft>
                <a:spcPct val="0"/>
              </a:spcAft>
              <a:buFontTx/>
              <a:buChar char="•"/>
            </a:pPr>
            <a:r>
              <a:rPr lang="en-GB" sz="1700" kern="0" dirty="0">
                <a:solidFill>
                  <a:srgbClr val="000000"/>
                </a:solidFill>
                <a:latin typeface="Times New Roman" panose="02020603050405020304" pitchFamily="18" charset="0"/>
                <a:cs typeface="Times New Roman" panose="02020603050405020304" pitchFamily="18" charset="0"/>
              </a:rPr>
              <a:t>Much of this takes place when we are deciding what to do in a given situation, when we are required to take action of some kind situated in an environment</a:t>
            </a:r>
            <a:endParaRPr lang="en-US" sz="1700" kern="0" dirty="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20000"/>
              </a:spcBef>
              <a:spcAft>
                <a:spcPct val="0"/>
              </a:spcAft>
              <a:buFontTx/>
              <a:buChar char="•"/>
            </a:pPr>
            <a:endParaRPr lang="en-US" sz="1700" kern="0" dirty="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spcBef>
                <a:spcPct val="20000"/>
              </a:spcBef>
              <a:spcAft>
                <a:spcPct val="0"/>
              </a:spcAft>
              <a:buFontTx/>
              <a:buChar char="•"/>
            </a:pPr>
            <a:r>
              <a:rPr lang="en-US" sz="1700" kern="0" dirty="0">
                <a:solidFill>
                  <a:srgbClr val="000000"/>
                </a:solidFill>
                <a:latin typeface="Times New Roman" panose="02020603050405020304" pitchFamily="18" charset="0"/>
                <a:cs typeface="Times New Roman" panose="02020603050405020304" pitchFamily="18" charset="0"/>
              </a:rPr>
              <a:t>This is </a:t>
            </a:r>
            <a:r>
              <a:rPr lang="en-US" sz="1700" b="1" kern="0" dirty="0">
                <a:solidFill>
                  <a:srgbClr val="000000"/>
                </a:solidFill>
                <a:latin typeface="Times New Roman" panose="02020603050405020304" pitchFamily="18" charset="0"/>
                <a:cs typeface="Times New Roman" panose="02020603050405020304" pitchFamily="18" charset="0"/>
              </a:rPr>
              <a:t>PRACTICAL REASONING </a:t>
            </a:r>
            <a:r>
              <a:rPr lang="en-US" sz="1700" kern="0" dirty="0">
                <a:solidFill>
                  <a:srgbClr val="000000"/>
                </a:solidFill>
                <a:latin typeface="Times New Roman" panose="02020603050405020304" pitchFamily="18" charset="0"/>
                <a:cs typeface="Times New Roman" panose="02020603050405020304" pitchFamily="18" charset="0"/>
              </a:rPr>
              <a:t>- directed towards actions; processes of figuring out what to do:</a:t>
            </a:r>
          </a:p>
          <a:p>
            <a:pPr marL="342900" lvl="0" indent="-342900" eaLnBrk="0" fontAlgn="base" hangingPunct="0">
              <a:spcBef>
                <a:spcPct val="20000"/>
              </a:spcBef>
              <a:spcAft>
                <a:spcPct val="0"/>
              </a:spcAft>
              <a:buFontTx/>
              <a:buChar char="•"/>
            </a:pPr>
            <a:endParaRPr lang="en-US" sz="1700" kern="0" dirty="0">
              <a:solidFill>
                <a:srgbClr val="000000"/>
              </a:solidFill>
              <a:latin typeface="Times New Roman" panose="02020603050405020304" pitchFamily="18" charset="0"/>
              <a:cs typeface="Times New Roman" panose="02020603050405020304" pitchFamily="18" charset="0"/>
            </a:endParaRPr>
          </a:p>
          <a:p>
            <a:pPr marL="742950" lvl="1" indent="-285750" eaLnBrk="0" fontAlgn="base" hangingPunct="0">
              <a:spcBef>
                <a:spcPct val="20000"/>
              </a:spcBef>
              <a:spcAft>
                <a:spcPct val="0"/>
              </a:spcAft>
              <a:buFontTx/>
              <a:buChar char="–"/>
            </a:pPr>
            <a:r>
              <a:rPr lang="en-US" sz="1700" i="1" kern="0" dirty="0">
                <a:solidFill>
                  <a:srgbClr val="C00000"/>
                </a:solidFill>
                <a:latin typeface="Times New Roman" panose="02020603050405020304" pitchFamily="18" charset="0"/>
                <a:cs typeface="Times New Roman" panose="02020603050405020304" pitchFamily="18" charset="0"/>
              </a:rPr>
              <a:t>“Practical reasoning is a matter of weighing conflicting considerations for and against competing options, where the relevant considerations are provided by what the agent desires/values/cares about and what the agent believes”.</a:t>
            </a:r>
            <a:r>
              <a:rPr lang="en-US" sz="1700" kern="0" dirty="0">
                <a:solidFill>
                  <a:srgbClr val="C00000"/>
                </a:solidFill>
                <a:latin typeface="Times New Roman" panose="02020603050405020304" pitchFamily="18" charset="0"/>
                <a:cs typeface="Times New Roman" panose="02020603050405020304" pitchFamily="18" charset="0"/>
              </a:rPr>
              <a:t> </a:t>
            </a:r>
            <a:r>
              <a:rPr lang="en-US" sz="1700" kern="0" dirty="0">
                <a:solidFill>
                  <a:srgbClr val="000000"/>
                </a:solidFill>
                <a:latin typeface="Times New Roman" panose="02020603050405020304" pitchFamily="18" charset="0"/>
                <a:cs typeface="Times New Roman" panose="02020603050405020304" pitchFamily="18" charset="0"/>
              </a:rPr>
              <a:t>(</a:t>
            </a:r>
            <a:r>
              <a:rPr lang="en-US" sz="1700" kern="0" dirty="0" err="1">
                <a:solidFill>
                  <a:srgbClr val="000000"/>
                </a:solidFill>
                <a:latin typeface="Times New Roman" panose="02020603050405020304" pitchFamily="18" charset="0"/>
                <a:cs typeface="Times New Roman" panose="02020603050405020304" pitchFamily="18" charset="0"/>
              </a:rPr>
              <a:t>Bratman</a:t>
            </a:r>
            <a:r>
              <a:rPr lang="en-US" sz="1700" kern="0" dirty="0">
                <a:solidFill>
                  <a:srgbClr val="000000"/>
                </a:solidFill>
                <a:latin typeface="Times New Roman" panose="02020603050405020304" pitchFamily="18" charset="0"/>
                <a:cs typeface="Times New Roman" panose="02020603050405020304" pitchFamily="18" charset="0"/>
              </a:rPr>
              <a:t>, 1990)</a:t>
            </a:r>
          </a:p>
        </p:txBody>
      </p:sp>
    </p:spTree>
    <p:extLst>
      <p:ext uri="{BB962C8B-B14F-4D97-AF65-F5344CB8AC3E}">
        <p14:creationId xmlns:p14="http://schemas.microsoft.com/office/powerpoint/2010/main" val="1295786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512" y="975668"/>
            <a:ext cx="6461299" cy="3511061"/>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Following are the main four </a:t>
            </a:r>
            <a:r>
              <a:rPr lang="en-US" sz="1900" dirty="0" smtClean="0">
                <a:latin typeface="Times New Roman" panose="02020603050405020304" pitchFamily="18" charset="0"/>
                <a:cs typeface="Times New Roman" panose="02020603050405020304" pitchFamily="18" charset="0"/>
              </a:rPr>
              <a:t>rules for </a:t>
            </a:r>
            <a:r>
              <a:rPr lang="en-US" sz="1900" dirty="0">
                <a:latin typeface="Times New Roman" panose="02020603050405020304" pitchFamily="18" charset="0"/>
                <a:cs typeface="Times New Roman" panose="02020603050405020304" pitchFamily="18" charset="0"/>
              </a:rPr>
              <a:t>an </a:t>
            </a:r>
            <a:r>
              <a:rPr lang="en-US" sz="1900" dirty="0" smtClean="0">
                <a:latin typeface="Times New Roman" panose="02020603050405020304" pitchFamily="18" charset="0"/>
                <a:cs typeface="Times New Roman" panose="02020603050405020304" pitchFamily="18" charset="0"/>
              </a:rPr>
              <a:t>agent to be </a:t>
            </a:r>
            <a:r>
              <a:rPr lang="en-US" sz="1900" b="1" dirty="0">
                <a:solidFill>
                  <a:srgbClr val="A40062"/>
                </a:solidFill>
                <a:latin typeface="Times New Roman" panose="02020603050405020304" pitchFamily="18" charset="0"/>
                <a:cs typeface="Times New Roman" panose="02020603050405020304" pitchFamily="18" charset="0"/>
              </a:rPr>
              <a:t>AI </a:t>
            </a:r>
            <a:r>
              <a:rPr lang="en-US" sz="1900" b="1" dirty="0" smtClean="0">
                <a:solidFill>
                  <a:srgbClr val="A40062"/>
                </a:solidFill>
                <a:latin typeface="Times New Roman" panose="02020603050405020304" pitchFamily="18" charset="0"/>
                <a:cs typeface="Times New Roman" panose="02020603050405020304" pitchFamily="18" charset="0"/>
              </a:rPr>
              <a:t> agent </a:t>
            </a:r>
            <a:r>
              <a:rPr lang="en-US" sz="1900" dirty="0" smtClean="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Rule 1:</a:t>
            </a:r>
            <a:r>
              <a:rPr lang="en-US" sz="1900" dirty="0">
                <a:latin typeface="Times New Roman" panose="02020603050405020304" pitchFamily="18" charset="0"/>
                <a:cs typeface="Times New Roman" panose="02020603050405020304" pitchFamily="18" charset="0"/>
              </a:rPr>
              <a:t> An AI agent must have the ability to </a:t>
            </a:r>
            <a:r>
              <a:rPr lang="en-US" sz="1900" dirty="0">
                <a:solidFill>
                  <a:srgbClr val="A40062"/>
                </a:solidFill>
                <a:latin typeface="Times New Roman" panose="02020603050405020304" pitchFamily="18" charset="0"/>
                <a:cs typeface="Times New Roman" panose="02020603050405020304" pitchFamily="18" charset="0"/>
              </a:rPr>
              <a:t>perceive</a:t>
            </a:r>
            <a:r>
              <a:rPr lang="en-US" sz="1900" dirty="0">
                <a:latin typeface="Times New Roman" panose="02020603050405020304" pitchFamily="18" charset="0"/>
                <a:cs typeface="Times New Roman" panose="02020603050405020304" pitchFamily="18" charset="0"/>
              </a:rPr>
              <a:t> the environment.</a:t>
            </a:r>
          </a:p>
          <a:p>
            <a:r>
              <a:rPr lang="en-US" sz="1900" b="1" dirty="0">
                <a:latin typeface="Times New Roman" panose="02020603050405020304" pitchFamily="18" charset="0"/>
                <a:cs typeface="Times New Roman" panose="02020603050405020304" pitchFamily="18" charset="0"/>
              </a:rPr>
              <a:t>Rule 2:</a:t>
            </a:r>
            <a:r>
              <a:rPr lang="en-US" sz="1900" dirty="0">
                <a:latin typeface="Times New Roman" panose="02020603050405020304" pitchFamily="18" charset="0"/>
                <a:cs typeface="Times New Roman" panose="02020603050405020304" pitchFamily="18" charset="0"/>
              </a:rPr>
              <a:t> The observation must be used to </a:t>
            </a:r>
            <a:r>
              <a:rPr lang="en-US" sz="1900" dirty="0">
                <a:solidFill>
                  <a:srgbClr val="A40062"/>
                </a:solidFill>
                <a:latin typeface="Times New Roman" panose="02020603050405020304" pitchFamily="18" charset="0"/>
                <a:cs typeface="Times New Roman" panose="02020603050405020304" pitchFamily="18" charset="0"/>
              </a:rPr>
              <a:t>make decisions</a:t>
            </a:r>
            <a:r>
              <a:rPr lang="en-US" sz="1900" dirty="0">
                <a:latin typeface="Times New Roman" panose="02020603050405020304" pitchFamily="18" charset="0"/>
                <a:cs typeface="Times New Roman" panose="02020603050405020304" pitchFamily="18" charset="0"/>
              </a:rPr>
              <a:t>.</a:t>
            </a:r>
          </a:p>
          <a:p>
            <a:r>
              <a:rPr lang="en-US" sz="1900" b="1" dirty="0">
                <a:latin typeface="Times New Roman" panose="02020603050405020304" pitchFamily="18" charset="0"/>
                <a:cs typeface="Times New Roman" panose="02020603050405020304" pitchFamily="18" charset="0"/>
              </a:rPr>
              <a:t>Rule 3:</a:t>
            </a:r>
            <a:r>
              <a:rPr lang="en-US" sz="1900" dirty="0">
                <a:latin typeface="Times New Roman" panose="02020603050405020304" pitchFamily="18" charset="0"/>
                <a:cs typeface="Times New Roman" panose="02020603050405020304" pitchFamily="18" charset="0"/>
              </a:rPr>
              <a:t> Decision should result in an </a:t>
            </a:r>
            <a:r>
              <a:rPr lang="en-US" sz="1900" dirty="0">
                <a:solidFill>
                  <a:srgbClr val="A40062"/>
                </a:solidFill>
                <a:latin typeface="Times New Roman" panose="02020603050405020304" pitchFamily="18" charset="0"/>
                <a:cs typeface="Times New Roman" panose="02020603050405020304" pitchFamily="18" charset="0"/>
              </a:rPr>
              <a:t>action</a:t>
            </a:r>
            <a:r>
              <a:rPr lang="en-US" sz="1900" dirty="0">
                <a:latin typeface="Times New Roman" panose="02020603050405020304" pitchFamily="18" charset="0"/>
                <a:cs typeface="Times New Roman" panose="02020603050405020304" pitchFamily="18" charset="0"/>
              </a:rPr>
              <a:t>.</a:t>
            </a:r>
          </a:p>
          <a:p>
            <a:r>
              <a:rPr lang="en-US" sz="1900" b="1" dirty="0">
                <a:latin typeface="Times New Roman" panose="02020603050405020304" pitchFamily="18" charset="0"/>
                <a:cs typeface="Times New Roman" panose="02020603050405020304" pitchFamily="18" charset="0"/>
              </a:rPr>
              <a:t>Rule 4:</a:t>
            </a:r>
            <a:r>
              <a:rPr lang="en-US" sz="1900" dirty="0">
                <a:latin typeface="Times New Roman" panose="02020603050405020304" pitchFamily="18" charset="0"/>
                <a:cs typeface="Times New Roman" panose="02020603050405020304" pitchFamily="18" charset="0"/>
              </a:rPr>
              <a:t> The action taken by an AI agent must be </a:t>
            </a:r>
            <a:r>
              <a:rPr lang="en-US" sz="1900" dirty="0">
                <a:solidFill>
                  <a:srgbClr val="A40062"/>
                </a:solidFill>
                <a:latin typeface="Times New Roman" panose="02020603050405020304" pitchFamily="18" charset="0"/>
                <a:cs typeface="Times New Roman" panose="02020603050405020304" pitchFamily="18" charset="0"/>
              </a:rPr>
              <a:t>a rational action.</a:t>
            </a:r>
          </a:p>
          <a:p>
            <a:endParaRPr lang="en-US" dirty="0"/>
          </a:p>
        </p:txBody>
      </p:sp>
    </p:spTree>
    <p:extLst>
      <p:ext uri="{BB962C8B-B14F-4D97-AF65-F5344CB8AC3E}">
        <p14:creationId xmlns:p14="http://schemas.microsoft.com/office/powerpoint/2010/main" val="25586133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81186"/>
            <a:ext cx="6731306" cy="3096232"/>
          </a:xfrm>
          <a:prstGeom prst="rect">
            <a:avLst/>
          </a:prstGeom>
        </p:spPr>
        <p:txBody>
          <a:bodyPr wrap="square">
            <a:spAutoFit/>
          </a:bodyPr>
          <a:lstStyle/>
          <a:p>
            <a:pPr marL="342900" lvl="0" indent="-342900" eaLnBrk="0" fontAlgn="base" hangingPunct="0">
              <a:lnSpc>
                <a:spcPct val="90000"/>
              </a:lnSpc>
              <a:spcBef>
                <a:spcPct val="20000"/>
              </a:spcBef>
              <a:spcAft>
                <a:spcPct val="0"/>
              </a:spcAft>
              <a:buFontTx/>
              <a:buChar char="•"/>
            </a:pPr>
            <a:r>
              <a:rPr lang="en-US" sz="1600" kern="0" dirty="0">
                <a:solidFill>
                  <a:srgbClr val="000000"/>
                </a:solidFill>
                <a:latin typeface="Times New Roman" panose="02020603050405020304" pitchFamily="18" charset="0"/>
                <a:cs typeface="Times New Roman" panose="02020603050405020304" pitchFamily="18" charset="0"/>
              </a:rPr>
              <a:t>Human practical reasoning consists of two activities:</a:t>
            </a:r>
          </a:p>
          <a:p>
            <a:pPr marL="342900" lvl="0" indent="-342900" eaLnBrk="0" fontAlgn="base" hangingPunct="0">
              <a:lnSpc>
                <a:spcPct val="90000"/>
              </a:lnSpc>
              <a:spcBef>
                <a:spcPct val="20000"/>
              </a:spcBef>
              <a:spcAft>
                <a:spcPct val="0"/>
              </a:spcAft>
              <a:buFontTx/>
              <a:buChar char="•"/>
            </a:pPr>
            <a:endParaRPr lang="en-US" sz="1600" kern="0" dirty="0">
              <a:solidFill>
                <a:srgbClr val="000000"/>
              </a:solidFill>
              <a:latin typeface="Times New Roman" panose="02020603050405020304" pitchFamily="18" charset="0"/>
              <a:cs typeface="Times New Roman" panose="02020603050405020304" pitchFamily="18" charset="0"/>
            </a:endParaRPr>
          </a:p>
          <a:p>
            <a:pPr marL="742950" lvl="1" indent="-285750" eaLnBrk="0" fontAlgn="base" hangingPunct="0">
              <a:lnSpc>
                <a:spcPct val="90000"/>
              </a:lnSpc>
              <a:spcBef>
                <a:spcPct val="20000"/>
              </a:spcBef>
              <a:spcAft>
                <a:spcPct val="0"/>
              </a:spcAft>
            </a:pPr>
            <a:r>
              <a:rPr lang="en-US" sz="1600" i="1" kern="0" dirty="0">
                <a:solidFill>
                  <a:srgbClr val="C00000"/>
                </a:solidFill>
                <a:latin typeface="Times New Roman" panose="02020603050405020304" pitchFamily="18" charset="0"/>
                <a:cs typeface="Times New Roman" panose="02020603050405020304" pitchFamily="18" charset="0"/>
              </a:rPr>
              <a:t>1. Deliberation - </a:t>
            </a:r>
            <a:r>
              <a:rPr lang="en-US" sz="1600" kern="0" dirty="0">
                <a:solidFill>
                  <a:srgbClr val="000000"/>
                </a:solidFill>
                <a:latin typeface="Times New Roman" panose="02020603050405020304" pitchFamily="18" charset="0"/>
                <a:cs typeface="Times New Roman" panose="02020603050405020304" pitchFamily="18" charset="0"/>
              </a:rPr>
              <a:t>deciding </a:t>
            </a:r>
            <a:r>
              <a:rPr lang="en-US" sz="1600" b="1" kern="0" dirty="0">
                <a:solidFill>
                  <a:srgbClr val="000000"/>
                </a:solidFill>
                <a:latin typeface="Times New Roman" panose="02020603050405020304" pitchFamily="18" charset="0"/>
                <a:cs typeface="Times New Roman" panose="02020603050405020304" pitchFamily="18" charset="0"/>
              </a:rPr>
              <a:t>what </a:t>
            </a:r>
            <a:r>
              <a:rPr lang="en-US" sz="1600" kern="0" dirty="0">
                <a:solidFill>
                  <a:srgbClr val="000000"/>
                </a:solidFill>
                <a:latin typeface="Times New Roman" panose="02020603050405020304" pitchFamily="18" charset="0"/>
                <a:cs typeface="Times New Roman" panose="02020603050405020304" pitchFamily="18" charset="0"/>
              </a:rPr>
              <a:t>we want to achieve</a:t>
            </a:r>
          </a:p>
          <a:p>
            <a:pPr marL="742950" lvl="1" indent="-285750" eaLnBrk="0" fontAlgn="base" hangingPunct="0">
              <a:lnSpc>
                <a:spcPct val="90000"/>
              </a:lnSpc>
              <a:spcBef>
                <a:spcPct val="20000"/>
              </a:spcBef>
              <a:spcAft>
                <a:spcPct val="0"/>
              </a:spcAft>
            </a:pPr>
            <a:r>
              <a:rPr lang="en-US" sz="1600" i="1" kern="0" dirty="0">
                <a:solidFill>
                  <a:srgbClr val="C00000"/>
                </a:solidFill>
                <a:latin typeface="Times New Roman" panose="02020603050405020304" pitchFamily="18" charset="0"/>
                <a:cs typeface="Times New Roman" panose="02020603050405020304" pitchFamily="18" charset="0"/>
              </a:rPr>
              <a:t>2. Means-ends reasoning or analysis (MEA) – </a:t>
            </a:r>
            <a:r>
              <a:rPr lang="en-US" sz="1600" kern="0" dirty="0">
                <a:solidFill>
                  <a:srgbClr val="000000"/>
                </a:solidFill>
                <a:latin typeface="Times New Roman" panose="02020603050405020304" pitchFamily="18" charset="0"/>
                <a:cs typeface="Times New Roman" panose="02020603050405020304" pitchFamily="18" charset="0"/>
              </a:rPr>
              <a:t>deciding </a:t>
            </a:r>
            <a:r>
              <a:rPr lang="en-US" sz="1600" b="1" kern="0" dirty="0">
                <a:solidFill>
                  <a:srgbClr val="000000"/>
                </a:solidFill>
                <a:latin typeface="Times New Roman" panose="02020603050405020304" pitchFamily="18" charset="0"/>
                <a:cs typeface="Times New Roman" panose="02020603050405020304" pitchFamily="18" charset="0"/>
              </a:rPr>
              <a:t>how</a:t>
            </a:r>
            <a:r>
              <a:rPr lang="en-US" sz="1600" kern="0" dirty="0">
                <a:solidFill>
                  <a:srgbClr val="000000"/>
                </a:solidFill>
                <a:latin typeface="Times New Roman" panose="02020603050405020304" pitchFamily="18" charset="0"/>
                <a:cs typeface="Times New Roman" panose="02020603050405020304" pitchFamily="18" charset="0"/>
              </a:rPr>
              <a:t> to achieve these aims</a:t>
            </a:r>
          </a:p>
          <a:p>
            <a:pPr marL="742950" lvl="1" indent="-285750" eaLnBrk="0" fontAlgn="base" hangingPunct="0">
              <a:lnSpc>
                <a:spcPct val="90000"/>
              </a:lnSpc>
              <a:spcBef>
                <a:spcPct val="20000"/>
              </a:spcBef>
              <a:spcAft>
                <a:spcPct val="0"/>
              </a:spcAft>
            </a:pPr>
            <a:endParaRPr lang="en-US" sz="1600" kern="0" dirty="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lnSpc>
                <a:spcPct val="90000"/>
              </a:lnSpc>
              <a:spcBef>
                <a:spcPct val="20000"/>
              </a:spcBef>
              <a:spcAft>
                <a:spcPct val="0"/>
              </a:spcAft>
              <a:buFontTx/>
              <a:buChar char="•"/>
            </a:pPr>
            <a:r>
              <a:rPr lang="en-US" sz="1600" kern="0" dirty="0">
                <a:solidFill>
                  <a:srgbClr val="000000"/>
                </a:solidFill>
                <a:latin typeface="Times New Roman" panose="02020603050405020304" pitchFamily="18" charset="0"/>
                <a:cs typeface="Times New Roman" panose="02020603050405020304" pitchFamily="18" charset="0"/>
              </a:rPr>
              <a:t>The outputs of deliberation are </a:t>
            </a:r>
            <a:r>
              <a:rPr lang="en-US" sz="1600" b="1" i="1" kern="0" dirty="0">
                <a:solidFill>
                  <a:srgbClr val="C00000"/>
                </a:solidFill>
                <a:latin typeface="Times New Roman" panose="02020603050405020304" pitchFamily="18" charset="0"/>
                <a:cs typeface="Times New Roman" panose="02020603050405020304" pitchFamily="18" charset="0"/>
              </a:rPr>
              <a:t>intentions or goals: </a:t>
            </a:r>
            <a:r>
              <a:rPr lang="en-US" sz="1600" kern="0" dirty="0">
                <a:solidFill>
                  <a:srgbClr val="000000"/>
                </a:solidFill>
                <a:latin typeface="Times New Roman" panose="02020603050405020304" pitchFamily="18" charset="0"/>
                <a:cs typeface="Times New Roman" panose="02020603050405020304" pitchFamily="18" charset="0"/>
              </a:rPr>
              <a:t>what is the agent intending to do; how is the agent intending to solve the problem or </a:t>
            </a:r>
            <a:r>
              <a:rPr lang="en-US" sz="1600" kern="0" dirty="0" err="1">
                <a:solidFill>
                  <a:srgbClr val="000000"/>
                </a:solidFill>
                <a:latin typeface="Times New Roman" panose="02020603050405020304" pitchFamily="18" charset="0"/>
                <a:cs typeface="Times New Roman" panose="02020603050405020304" pitchFamily="18" charset="0"/>
              </a:rPr>
              <a:t>realise</a:t>
            </a:r>
            <a:r>
              <a:rPr lang="en-US" sz="1600" kern="0" dirty="0">
                <a:solidFill>
                  <a:srgbClr val="000000"/>
                </a:solidFill>
                <a:latin typeface="Times New Roman" panose="02020603050405020304" pitchFamily="18" charset="0"/>
                <a:cs typeface="Times New Roman" panose="02020603050405020304" pitchFamily="18" charset="0"/>
              </a:rPr>
              <a:t> a goal?</a:t>
            </a:r>
          </a:p>
          <a:p>
            <a:pPr marL="342900" lvl="0" indent="-342900" eaLnBrk="0" fontAlgn="base" hangingPunct="0">
              <a:lnSpc>
                <a:spcPct val="90000"/>
              </a:lnSpc>
              <a:spcBef>
                <a:spcPct val="20000"/>
              </a:spcBef>
              <a:spcAft>
                <a:spcPct val="0"/>
              </a:spcAft>
              <a:buFontTx/>
              <a:buChar char="•"/>
            </a:pPr>
            <a:endParaRPr lang="en-US" sz="1600" i="1" kern="0" dirty="0">
              <a:solidFill>
                <a:srgbClr val="000000"/>
              </a:solidFill>
              <a:latin typeface="Times New Roman" panose="02020603050405020304" pitchFamily="18" charset="0"/>
              <a:cs typeface="Times New Roman" panose="02020603050405020304" pitchFamily="18" charset="0"/>
            </a:endParaRPr>
          </a:p>
          <a:p>
            <a:pPr marL="342900" lvl="0" indent="-342900" eaLnBrk="0" fontAlgn="base" hangingPunct="0">
              <a:lnSpc>
                <a:spcPct val="90000"/>
              </a:lnSpc>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These are mainly </a:t>
            </a:r>
            <a:r>
              <a:rPr lang="en-GB" sz="1600" kern="0" dirty="0">
                <a:solidFill>
                  <a:srgbClr val="CC0000"/>
                </a:solidFill>
                <a:latin typeface="Times New Roman" panose="02020603050405020304" pitchFamily="18" charset="0"/>
                <a:cs typeface="Times New Roman" panose="02020603050405020304" pitchFamily="18" charset="0"/>
              </a:rPr>
              <a:t>FUTURE-DIRECTED</a:t>
            </a:r>
            <a:r>
              <a:rPr lang="en-GB" sz="1600" kern="0" dirty="0">
                <a:solidFill>
                  <a:srgbClr val="000000"/>
                </a:solidFill>
                <a:latin typeface="Times New Roman" panose="02020603050405020304" pitchFamily="18" charset="0"/>
                <a:cs typeface="Times New Roman" panose="02020603050405020304" pitchFamily="18" charset="0"/>
              </a:rPr>
              <a:t> – they function to enable agents to realise goals</a:t>
            </a:r>
            <a:endParaRPr lang="en-US" sz="1600"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325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237" y="34108"/>
            <a:ext cx="6461299" cy="725349"/>
          </a:xfrm>
        </p:spPr>
        <p:txBody>
          <a:bodyPr>
            <a:normAutofit/>
          </a:bodyPr>
          <a:lstStyle/>
          <a:p>
            <a:r>
              <a:rPr lang="en-US" sz="2000" dirty="0">
                <a:latin typeface="Times New Roman" panose="02020603050405020304" pitchFamily="18" charset="0"/>
                <a:cs typeface="Times New Roman" panose="02020603050405020304" pitchFamily="18" charset="0"/>
              </a:rPr>
              <a:t>The role of INTENTIONS or GOALS in practical reasoning</a:t>
            </a:r>
          </a:p>
        </p:txBody>
      </p:sp>
      <p:sp>
        <p:nvSpPr>
          <p:cNvPr id="3" name="Rectangle 2"/>
          <p:cNvSpPr/>
          <p:nvPr/>
        </p:nvSpPr>
        <p:spPr>
          <a:xfrm>
            <a:off x="356536" y="838339"/>
            <a:ext cx="6285123" cy="3785652"/>
          </a:xfrm>
          <a:prstGeom prst="rect">
            <a:avLst/>
          </a:prstGeom>
        </p:spPr>
        <p:txBody>
          <a:bodyPr wrap="square">
            <a:spAutoFit/>
          </a:bodyPr>
          <a:lstStyle/>
          <a:p>
            <a:pPr marL="342900" lvl="0" indent="-342900" eaLnBrk="0" fontAlgn="base" hangingPunct="0">
              <a:spcBef>
                <a:spcPct val="20000"/>
              </a:spcBef>
              <a:spcAft>
                <a:spcPct val="0"/>
              </a:spcAft>
              <a:buFontTx/>
              <a:buChar char="•"/>
            </a:pPr>
            <a:r>
              <a:rPr lang="en-GB" sz="1600" b="1" kern="0" dirty="0">
                <a:solidFill>
                  <a:srgbClr val="C00000"/>
                </a:solidFill>
                <a:latin typeface="Times New Roman" panose="02020603050405020304" pitchFamily="18" charset="0"/>
                <a:cs typeface="Times New Roman" panose="02020603050405020304" pitchFamily="18" charset="0"/>
              </a:rPr>
              <a:t>Intentions and goals exhibit </a:t>
            </a:r>
            <a:r>
              <a:rPr lang="en-GB" sz="1600" b="1" i="1" kern="0" dirty="0">
                <a:solidFill>
                  <a:srgbClr val="C00000"/>
                </a:solidFill>
                <a:latin typeface="Times New Roman" panose="02020603050405020304" pitchFamily="18" charset="0"/>
                <a:cs typeface="Times New Roman" panose="02020603050405020304" pitchFamily="18" charset="0"/>
              </a:rPr>
              <a:t>persistence</a:t>
            </a:r>
            <a:r>
              <a:rPr lang="en-GB" sz="1600" b="1" kern="0" dirty="0">
                <a:solidFill>
                  <a:srgbClr val="C00000"/>
                </a:solidFill>
                <a:latin typeface="Times New Roman" panose="02020603050405020304" pitchFamily="18" charset="0"/>
                <a:cs typeface="Times New Roman" panose="02020603050405020304" pitchFamily="18" charset="0"/>
              </a:rPr>
              <a:t>:</a:t>
            </a:r>
          </a:p>
          <a:p>
            <a:pPr marL="742950" lvl="1" indent="-28575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As long as </a:t>
            </a:r>
          </a:p>
          <a:p>
            <a:pPr marL="1143000" lvl="2" indent="-22860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Until the action is completed successfully</a:t>
            </a:r>
          </a:p>
          <a:p>
            <a:pPr marL="1143000" lvl="2" indent="-22860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Until beliefs about the problem or environment change:</a:t>
            </a:r>
          </a:p>
          <a:p>
            <a:pPr marL="1600200" lvl="3" indent="-22860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The agent believes it cannot realise the intention, or</a:t>
            </a:r>
          </a:p>
          <a:p>
            <a:pPr marL="1600200" lvl="3" indent="-22860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The reason for the intention is no longer </a:t>
            </a:r>
            <a:r>
              <a:rPr lang="en-GB" sz="1600" kern="0" dirty="0" smtClean="0">
                <a:solidFill>
                  <a:srgbClr val="000000"/>
                </a:solidFill>
                <a:latin typeface="Times New Roman" panose="02020603050405020304" pitchFamily="18" charset="0"/>
                <a:cs typeface="Times New Roman" panose="02020603050405020304" pitchFamily="18" charset="0"/>
              </a:rPr>
              <a:t>present</a:t>
            </a:r>
          </a:p>
          <a:p>
            <a:r>
              <a:rPr lang="en-GB" sz="1600" b="1" dirty="0">
                <a:solidFill>
                  <a:srgbClr val="C00000"/>
                </a:solidFill>
                <a:latin typeface="Times New Roman" panose="02020603050405020304" pitchFamily="18" charset="0"/>
                <a:cs typeface="Times New Roman" panose="02020603050405020304" pitchFamily="18" charset="0"/>
              </a:rPr>
              <a:t>Intentions and goals constrain future deliberation:</a:t>
            </a:r>
          </a:p>
          <a:p>
            <a:pPr lvl="1"/>
            <a:r>
              <a:rPr lang="en-GB" sz="1600" dirty="0">
                <a:latin typeface="Times New Roman" panose="02020603050405020304" pitchFamily="18" charset="0"/>
                <a:cs typeface="Times New Roman" panose="02020603050405020304" pitchFamily="18" charset="0"/>
              </a:rPr>
              <a:t>The agent will not consider options that contradict current intentions - consistency</a:t>
            </a:r>
          </a:p>
          <a:p>
            <a:pPr lvl="1"/>
            <a:r>
              <a:rPr lang="en-GB" sz="1600" dirty="0">
                <a:latin typeface="Times New Roman" panose="02020603050405020304" pitchFamily="18" charset="0"/>
                <a:cs typeface="Times New Roman" panose="02020603050405020304" pitchFamily="18" charset="0"/>
              </a:rPr>
              <a:t>The agent will not consider any means-end options that are inconsistent with current intentions</a:t>
            </a:r>
          </a:p>
          <a:p>
            <a:pPr marL="1600200" lvl="3" indent="-228600" eaLnBrk="0" fontAlgn="base" hangingPunct="0">
              <a:spcBef>
                <a:spcPct val="20000"/>
              </a:spcBef>
              <a:spcAft>
                <a:spcPct val="0"/>
              </a:spcAft>
              <a:buFontTx/>
              <a:buChar char="–"/>
            </a:pPr>
            <a:endParaRPr lang="en-GB" sz="1600" kern="0" dirty="0" smtClean="0">
              <a:solidFill>
                <a:srgbClr val="000000"/>
              </a:solidFill>
              <a:latin typeface="Times New Roman" panose="02020603050405020304" pitchFamily="18" charset="0"/>
              <a:cs typeface="Times New Roman" panose="02020603050405020304" pitchFamily="18" charset="0"/>
            </a:endParaRPr>
          </a:p>
          <a:p>
            <a:pPr marL="742950" lvl="1" indent="-285750" eaLnBrk="0" fontAlgn="base" hangingPunct="0">
              <a:spcBef>
                <a:spcPct val="20000"/>
              </a:spcBef>
              <a:spcAft>
                <a:spcPct val="0"/>
              </a:spcAft>
              <a:buFontTx/>
              <a:buChar char="–"/>
            </a:pPr>
            <a:endParaRPr lang="en-GB" sz="2400" kern="0" dirty="0">
              <a:solidFill>
                <a:srgbClr val="000000"/>
              </a:solidFill>
              <a:latin typeface="Trebuchet MS"/>
            </a:endParaRPr>
          </a:p>
        </p:txBody>
      </p:sp>
    </p:spTree>
    <p:extLst>
      <p:ext uri="{BB962C8B-B14F-4D97-AF65-F5344CB8AC3E}">
        <p14:creationId xmlns:p14="http://schemas.microsoft.com/office/powerpoint/2010/main" val="8190150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080" y="1800818"/>
            <a:ext cx="5646144" cy="1668149"/>
          </a:xfrm>
          <a:prstGeom prst="rect">
            <a:avLst/>
          </a:prstGeom>
        </p:spPr>
        <p:txBody>
          <a:bodyPr wrap="square">
            <a:spAutoFit/>
          </a:bodyPr>
          <a:lstStyle/>
          <a:p>
            <a:pPr marL="342900" lvl="0" indent="-342900" eaLnBrk="0" fontAlgn="base" hangingPunct="0">
              <a:spcBef>
                <a:spcPct val="20000"/>
              </a:spcBef>
              <a:spcAft>
                <a:spcPct val="0"/>
              </a:spcAft>
              <a:buFontTx/>
              <a:buChar char="•"/>
            </a:pPr>
            <a:r>
              <a:rPr lang="en-GB" sz="1600" b="1" kern="0" dirty="0">
                <a:solidFill>
                  <a:srgbClr val="C00000"/>
                </a:solidFill>
                <a:latin typeface="Times New Roman" panose="02020603050405020304" pitchFamily="18" charset="0"/>
                <a:cs typeface="Times New Roman" panose="02020603050405020304" pitchFamily="18" charset="0"/>
              </a:rPr>
              <a:t>Intentions and goals influence beliefs </a:t>
            </a:r>
            <a:r>
              <a:rPr lang="en-GB" sz="1600" kern="0" dirty="0">
                <a:solidFill>
                  <a:srgbClr val="000000"/>
                </a:solidFill>
                <a:latin typeface="Times New Roman" panose="02020603050405020304" pitchFamily="18" charset="0"/>
                <a:cs typeface="Times New Roman" panose="02020603050405020304" pitchFamily="18" charset="0"/>
              </a:rPr>
              <a:t>upon which future practical reasoning is based</a:t>
            </a:r>
          </a:p>
          <a:p>
            <a:pPr marL="742950" lvl="1" indent="-28575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If I adopt an intention, then I can plan for the future assuming I will achieve what I intend to do</a:t>
            </a:r>
          </a:p>
          <a:p>
            <a:pPr marL="742950" lvl="1" indent="-285750" eaLnBrk="0" fontAlgn="base" hangingPunct="0">
              <a:spcBef>
                <a:spcPct val="20000"/>
              </a:spcBef>
              <a:spcAft>
                <a:spcPct val="0"/>
              </a:spcAft>
              <a:buFontTx/>
              <a:buChar char="–"/>
            </a:pPr>
            <a:r>
              <a:rPr lang="en-GB" sz="1600" kern="0" dirty="0">
                <a:solidFill>
                  <a:srgbClr val="000000"/>
                </a:solidFill>
                <a:latin typeface="Times New Roman" panose="02020603050405020304" pitchFamily="18" charset="0"/>
                <a:cs typeface="Times New Roman" panose="02020603050405020304" pitchFamily="18" charset="0"/>
              </a:rPr>
              <a:t>I’m being irrational if I intend to achieve something while at the same believing I will not achieve it. </a:t>
            </a:r>
          </a:p>
        </p:txBody>
      </p:sp>
    </p:spTree>
    <p:extLst>
      <p:ext uri="{BB962C8B-B14F-4D97-AF65-F5344CB8AC3E}">
        <p14:creationId xmlns:p14="http://schemas.microsoft.com/office/powerpoint/2010/main" val="8064765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7" y="465530"/>
            <a:ext cx="6461299" cy="725349"/>
          </a:xfrm>
        </p:spPr>
        <p:txBody>
          <a:bodyPr>
            <a:normAutofit fontScale="90000"/>
          </a:bodyPr>
          <a:lstStyle/>
          <a:p>
            <a:r>
              <a:rPr lang="en-US" sz="2700" dirty="0">
                <a:latin typeface="Times New Roman" panose="02020603050405020304" pitchFamily="18" charset="0"/>
                <a:cs typeface="Times New Roman" panose="02020603050405020304" pitchFamily="18" charset="0"/>
              </a:rPr>
              <a:t>Means-Ends Reasoning and Analysis (MEA)</a:t>
            </a:r>
            <a:r>
              <a:rPr lang="en-US" dirty="0"/>
              <a:t/>
            </a:r>
            <a:br>
              <a:rPr lang="en-US" dirty="0"/>
            </a:br>
            <a:endParaRPr lang="en-US" dirty="0"/>
          </a:p>
        </p:txBody>
      </p:sp>
      <p:sp>
        <p:nvSpPr>
          <p:cNvPr id="3" name="Rectangle 2"/>
          <p:cNvSpPr/>
          <p:nvPr/>
        </p:nvSpPr>
        <p:spPr>
          <a:xfrm>
            <a:off x="160775" y="921841"/>
            <a:ext cx="1485215" cy="369332"/>
          </a:xfrm>
          <a:prstGeom prst="rect">
            <a:avLst/>
          </a:prstGeom>
        </p:spPr>
        <p:txBody>
          <a:bodyPr wrap="none">
            <a:spAutoFit/>
          </a:bodyPr>
          <a:lstStyle/>
          <a:p>
            <a:r>
              <a:rPr lang="en-US" dirty="0"/>
              <a:t>What is MEA?</a:t>
            </a:r>
          </a:p>
        </p:txBody>
      </p:sp>
      <p:sp>
        <p:nvSpPr>
          <p:cNvPr id="4" name="Rectangle 3"/>
          <p:cNvSpPr/>
          <p:nvPr/>
        </p:nvSpPr>
        <p:spPr>
          <a:xfrm>
            <a:off x="367647" y="1747484"/>
            <a:ext cx="6490353" cy="2446824"/>
          </a:xfrm>
          <a:prstGeom prst="rect">
            <a:avLst/>
          </a:prstGeom>
        </p:spPr>
        <p:txBody>
          <a:bodyPr wrap="square">
            <a:spAutoFit/>
          </a:bodyPr>
          <a:lstStyle/>
          <a:p>
            <a:pPr lvl="0" eaLnBrk="0" fontAlgn="base" hangingPunct="0">
              <a:spcBef>
                <a:spcPct val="0"/>
              </a:spcBef>
              <a:spcAft>
                <a:spcPct val="0"/>
              </a:spcAft>
              <a:buFontTx/>
              <a:buChar char="•"/>
              <a:tabLst>
                <a:tab pos="457200" algn="l"/>
              </a:tabLst>
            </a:pPr>
            <a:r>
              <a:rPr lang="en-GB" sz="1700" dirty="0">
                <a:solidFill>
                  <a:srgbClr val="000000"/>
                </a:solidFill>
                <a:latin typeface="Times New Roman" panose="02020603050405020304" pitchFamily="18" charset="0"/>
                <a:ea typeface="Times New Roman" pitchFamily="18" charset="0"/>
                <a:cs typeface="Times New Roman" panose="02020603050405020304" pitchFamily="18" charset="0"/>
              </a:rPr>
              <a:t>Means-ends analysis (MEA)</a:t>
            </a:r>
            <a:r>
              <a:rPr lang="en-US" sz="1700" dirty="0">
                <a:solidFill>
                  <a:srgbClr val="000000"/>
                </a:solidFill>
                <a:latin typeface="Times New Roman" panose="02020603050405020304" pitchFamily="18" charset="0"/>
                <a:cs typeface="Times New Roman" panose="02020603050405020304" pitchFamily="18" charset="0"/>
              </a:rPr>
              <a:t> </a:t>
            </a:r>
            <a:r>
              <a:rPr lang="en-GB" sz="1700" dirty="0">
                <a:solidFill>
                  <a:srgbClr val="000000"/>
                </a:solidFill>
                <a:latin typeface="Times New Roman" panose="02020603050405020304" pitchFamily="18" charset="0"/>
                <a:ea typeface="Times New Roman" pitchFamily="18" charset="0"/>
                <a:cs typeface="Times New Roman" panose="02020603050405020304" pitchFamily="18" charset="0"/>
              </a:rPr>
              <a:t>applies an action that reduces the distance between the current state and the goal state</a:t>
            </a:r>
          </a:p>
          <a:p>
            <a:pPr lvl="0" eaLnBrk="0" fontAlgn="base" hangingPunct="0">
              <a:spcBef>
                <a:spcPct val="0"/>
              </a:spcBef>
              <a:spcAft>
                <a:spcPct val="0"/>
              </a:spcAft>
              <a:buFontTx/>
              <a:buChar char="•"/>
              <a:tabLst>
                <a:tab pos="457200" algn="l"/>
              </a:tabLst>
            </a:pPr>
            <a:endParaRPr lang="en-US" sz="17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tabLst>
                <a:tab pos="457200" algn="l"/>
              </a:tabLst>
            </a:pPr>
            <a:r>
              <a:rPr lang="en-GB" sz="1700" dirty="0">
                <a:solidFill>
                  <a:srgbClr val="000000"/>
                </a:solidFill>
                <a:latin typeface="Times New Roman" panose="02020603050405020304" pitchFamily="18" charset="0"/>
                <a:ea typeface="Times New Roman" pitchFamily="18" charset="0"/>
                <a:cs typeface="Times New Roman" panose="02020603050405020304" pitchFamily="18" charset="0"/>
              </a:rPr>
              <a:t> Differences are ranked and the largest is chosen first</a:t>
            </a:r>
          </a:p>
          <a:p>
            <a:pPr lvl="0" eaLnBrk="0" fontAlgn="base" hangingPunct="0">
              <a:spcBef>
                <a:spcPct val="0"/>
              </a:spcBef>
              <a:spcAft>
                <a:spcPct val="0"/>
              </a:spcAft>
              <a:buFontTx/>
              <a:buChar char="•"/>
              <a:tabLst>
                <a:tab pos="457200" algn="l"/>
              </a:tabLst>
            </a:pPr>
            <a:endParaRPr lang="en-US" sz="17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tabLst>
                <a:tab pos="457200" algn="l"/>
              </a:tabLst>
            </a:pPr>
            <a:r>
              <a:rPr lang="en-GB" sz="1700" dirty="0">
                <a:solidFill>
                  <a:srgbClr val="000000"/>
                </a:solidFill>
                <a:latin typeface="Times New Roman" panose="02020603050405020304" pitchFamily="18" charset="0"/>
                <a:ea typeface="Times New Roman" pitchFamily="18" charset="0"/>
                <a:cs typeface="Times New Roman" panose="02020603050405020304" pitchFamily="18" charset="0"/>
              </a:rPr>
              <a:t> A suitable action is chosen to reduce this difference</a:t>
            </a:r>
          </a:p>
          <a:p>
            <a:pPr lvl="0" eaLnBrk="0" fontAlgn="base" hangingPunct="0">
              <a:spcBef>
                <a:spcPct val="0"/>
              </a:spcBef>
              <a:spcAft>
                <a:spcPct val="0"/>
              </a:spcAft>
              <a:buFontTx/>
              <a:buChar char="•"/>
              <a:tabLst>
                <a:tab pos="457200" algn="l"/>
              </a:tabLst>
            </a:pPr>
            <a:endParaRPr lang="en-US" sz="17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tabLst>
                <a:tab pos="457200" algn="l"/>
              </a:tabLst>
            </a:pPr>
            <a:r>
              <a:rPr lang="en-GB" sz="1700" dirty="0">
                <a:solidFill>
                  <a:srgbClr val="000000"/>
                </a:solidFill>
                <a:latin typeface="Times New Roman" panose="02020603050405020304" pitchFamily="18" charset="0"/>
                <a:ea typeface="Times New Roman" pitchFamily="18" charset="0"/>
                <a:cs typeface="Times New Roman" panose="02020603050405020304" pitchFamily="18" charset="0"/>
              </a:rPr>
              <a:t> If this action is not possible in the current conditions, set a new goal    that creates the conditions necessary for executing that action.</a:t>
            </a:r>
            <a:endParaRPr lang="en-GB" sz="17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495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238907" y="0"/>
            <a:ext cx="7759339" cy="5143500"/>
          </a:xfrm>
          <a:prstGeom prst="rect">
            <a:avLst/>
          </a:prstGeom>
        </p:spPr>
      </p:pic>
      <p:sp>
        <p:nvSpPr>
          <p:cNvPr id="4" name="Rectangle 3"/>
          <p:cNvSpPr/>
          <p:nvPr/>
        </p:nvSpPr>
        <p:spPr>
          <a:xfrm rot="20045125">
            <a:off x="301551" y="1160650"/>
            <a:ext cx="1805366"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MEA PROCESS</a:t>
            </a:r>
            <a:r>
              <a:rPr lang="en-US" dirty="0" smtClean="0"/>
              <a:t>:</a:t>
            </a:r>
            <a:endParaRPr lang="en-US" dirty="0"/>
          </a:p>
        </p:txBody>
      </p:sp>
    </p:spTree>
    <p:extLst>
      <p:ext uri="{BB962C8B-B14F-4D97-AF65-F5344CB8AC3E}">
        <p14:creationId xmlns:p14="http://schemas.microsoft.com/office/powerpoint/2010/main" val="35866251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40" y="200088"/>
            <a:ext cx="7744858" cy="725349"/>
          </a:xfrm>
        </p:spPr>
        <p:txBody>
          <a:bodyPr>
            <a:normAutofit/>
          </a:bodyPr>
          <a:lstStyle/>
          <a:p>
            <a:r>
              <a:rPr lang="en-US" sz="2400" b="1" dirty="0">
                <a:latin typeface="Times New Roman" panose="02020603050405020304" pitchFamily="18" charset="0"/>
              </a:rPr>
              <a:t>Implementing a Practical Reasoning Agent</a:t>
            </a:r>
            <a:endParaRPr lang="en-US" sz="2400" dirty="0"/>
          </a:p>
        </p:txBody>
      </p:sp>
      <p:sp>
        <p:nvSpPr>
          <p:cNvPr id="4" name="Rectangle 3"/>
          <p:cNvSpPr/>
          <p:nvPr/>
        </p:nvSpPr>
        <p:spPr>
          <a:xfrm>
            <a:off x="477815" y="1420395"/>
            <a:ext cx="6088237" cy="1077218"/>
          </a:xfrm>
          <a:prstGeom prst="rect">
            <a:avLst/>
          </a:prstGeom>
        </p:spPr>
        <p:txBody>
          <a:bodyPr wrap="square">
            <a:spAutoFit/>
          </a:bodyPr>
          <a:lstStyle/>
          <a:p>
            <a:r>
              <a:rPr lang="en-US" sz="1600" dirty="0" smtClean="0">
                <a:latin typeface="Times New Roman" panose="02020603050405020304" pitchFamily="18" charset="0"/>
              </a:rPr>
              <a:t>The following figure  gives </a:t>
            </a:r>
            <a:r>
              <a:rPr lang="en-US" sz="1600" dirty="0">
                <a:latin typeface="Times New Roman" panose="02020603050405020304" pitchFamily="18" charset="0"/>
              </a:rPr>
              <a:t>the pseudo-code for the control cycle of such an agent. </a:t>
            </a:r>
            <a:endParaRPr lang="en-US" sz="1600" dirty="0" smtClean="0">
              <a:latin typeface="Times New Roman" panose="02020603050405020304" pitchFamily="18" charset="0"/>
            </a:endParaRPr>
          </a:p>
          <a:p>
            <a:r>
              <a:rPr lang="en-US" sz="1600" dirty="0" smtClean="0">
                <a:latin typeface="Times New Roman" panose="02020603050405020304" pitchFamily="18" charset="0"/>
              </a:rPr>
              <a:t>The basic structure </a:t>
            </a:r>
            <a:r>
              <a:rPr lang="en-US" sz="1600" dirty="0">
                <a:latin typeface="Times New Roman" panose="02020603050405020304" pitchFamily="18" charset="0"/>
              </a:rPr>
              <a:t>of the decision-making process is a loop, in which the agent continually</a:t>
            </a:r>
            <a:endParaRPr lang="en-US" sz="1600" dirty="0"/>
          </a:p>
        </p:txBody>
      </p:sp>
      <p:sp>
        <p:nvSpPr>
          <p:cNvPr id="7" name="Rectangle 6"/>
          <p:cNvSpPr/>
          <p:nvPr/>
        </p:nvSpPr>
        <p:spPr>
          <a:xfrm>
            <a:off x="1652530" y="2763049"/>
            <a:ext cx="4572000" cy="2062103"/>
          </a:xfrm>
          <a:prstGeom prst="rect">
            <a:avLst/>
          </a:prstGeom>
        </p:spPr>
        <p:txBody>
          <a:bodyPr>
            <a:spAutoFit/>
          </a:bodyPr>
          <a:lstStyle/>
          <a:p>
            <a:pPr marL="342900" indent="-342900">
              <a:buFont typeface="+mj-lt"/>
              <a:buAutoNum type="arabicPeriod"/>
            </a:pPr>
            <a:r>
              <a:rPr lang="en-US" sz="1400" dirty="0" smtClean="0">
                <a:latin typeface="Times New Roman" panose="02020603050405020304" pitchFamily="18" charset="0"/>
              </a:rPr>
              <a:t> </a:t>
            </a:r>
            <a:r>
              <a:rPr lang="en-US" sz="1600" dirty="0">
                <a:latin typeface="Times New Roman" panose="02020603050405020304" pitchFamily="18" charset="0"/>
              </a:rPr>
              <a:t>observes the world, and updates beliefs;</a:t>
            </a:r>
          </a:p>
          <a:p>
            <a:pPr marL="342900" indent="-342900">
              <a:buFont typeface="+mj-lt"/>
              <a:buAutoNum type="arabicPeriod"/>
            </a:pPr>
            <a:r>
              <a:rPr lang="en-US" sz="1600" dirty="0" smtClean="0">
                <a:latin typeface="Times New Roman" panose="02020603050405020304" pitchFamily="18" charset="0"/>
              </a:rPr>
              <a:t>deliberates </a:t>
            </a:r>
            <a:r>
              <a:rPr lang="en-US" sz="1600" dirty="0">
                <a:latin typeface="Times New Roman" panose="02020603050405020304" pitchFamily="18" charset="0"/>
              </a:rPr>
              <a:t>to decide what intention to achieve (deliberation being done by</a:t>
            </a:r>
          </a:p>
          <a:p>
            <a:pPr marL="342900" indent="-342900">
              <a:buFont typeface="+mj-lt"/>
              <a:buAutoNum type="arabicPeriod"/>
            </a:pPr>
            <a:r>
              <a:rPr lang="en-US" sz="1600" dirty="0">
                <a:latin typeface="Times New Roman" panose="02020603050405020304" pitchFamily="18" charset="0"/>
              </a:rPr>
              <a:t>first determining the available options and then by filtering);</a:t>
            </a:r>
          </a:p>
          <a:p>
            <a:pPr marL="342900" indent="-342900">
              <a:buFont typeface="+mj-lt"/>
              <a:buAutoNum type="arabicPeriod"/>
            </a:pPr>
            <a:r>
              <a:rPr lang="en-US" sz="1600" dirty="0" smtClean="0">
                <a:latin typeface="Times New Roman" panose="02020603050405020304" pitchFamily="18" charset="0"/>
              </a:rPr>
              <a:t>uses </a:t>
            </a:r>
            <a:r>
              <a:rPr lang="en-US" sz="1600" dirty="0">
                <a:latin typeface="Times New Roman" panose="02020603050405020304" pitchFamily="18" charset="0"/>
              </a:rPr>
              <a:t>means-ends reasoning to find a plan to achieve these intentions;</a:t>
            </a:r>
          </a:p>
          <a:p>
            <a:pPr marL="342900" indent="-342900">
              <a:buFont typeface="+mj-lt"/>
              <a:buAutoNum type="arabicPeriod"/>
            </a:pPr>
            <a:r>
              <a:rPr lang="en-US" sz="1600" dirty="0" smtClean="0">
                <a:latin typeface="Times New Roman" panose="02020603050405020304" pitchFamily="18" charset="0"/>
              </a:rPr>
              <a:t>executes </a:t>
            </a:r>
            <a:r>
              <a:rPr lang="en-US" sz="1600" dirty="0">
                <a:latin typeface="Times New Roman" panose="02020603050405020304" pitchFamily="18" charset="0"/>
              </a:rPr>
              <a:t>the plan.</a:t>
            </a:r>
            <a:endParaRPr lang="en-US" sz="1600" dirty="0"/>
          </a:p>
        </p:txBody>
      </p:sp>
    </p:spTree>
    <p:extLst>
      <p:ext uri="{BB962C8B-B14F-4D97-AF65-F5344CB8AC3E}">
        <p14:creationId xmlns:p14="http://schemas.microsoft.com/office/powerpoint/2010/main" val="3571630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152" y="121186"/>
            <a:ext cx="7141842" cy="4880472"/>
          </a:xfrm>
          <a:prstGeom prst="rect">
            <a:avLst/>
          </a:prstGeom>
        </p:spPr>
      </p:pic>
    </p:spTree>
    <p:extLst>
      <p:ext uri="{BB962C8B-B14F-4D97-AF65-F5344CB8AC3E}">
        <p14:creationId xmlns:p14="http://schemas.microsoft.com/office/powerpoint/2010/main" val="42862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432" y="234175"/>
            <a:ext cx="6461299" cy="725349"/>
          </a:xfrm>
        </p:spPr>
        <p:txBody>
          <a:bodyPr/>
          <a:lstStyle/>
          <a:p>
            <a:r>
              <a:rPr lang="en-US" dirty="0" smtClean="0"/>
              <a:t>Planning</a:t>
            </a:r>
            <a:endParaRPr lang="en-US" dirty="0"/>
          </a:p>
        </p:txBody>
      </p:sp>
      <p:sp>
        <p:nvSpPr>
          <p:cNvPr id="3" name="Rectangle 2"/>
          <p:cNvSpPr/>
          <p:nvPr/>
        </p:nvSpPr>
        <p:spPr>
          <a:xfrm>
            <a:off x="380082" y="1374152"/>
            <a:ext cx="4572000" cy="1975926"/>
          </a:xfrm>
          <a:prstGeom prst="rect">
            <a:avLst/>
          </a:prstGeom>
        </p:spPr>
        <p:txBody>
          <a:bodyPr>
            <a:spAutoFit/>
          </a:bodyPr>
          <a:lstStyle/>
          <a:p>
            <a:pPr>
              <a:lnSpc>
                <a:spcPct val="120000"/>
              </a:lnSpc>
            </a:pPr>
            <a:r>
              <a:rPr lang="en-US" sz="1700" dirty="0">
                <a:latin typeface="Times New Roman" panose="02020603050405020304" pitchFamily="18" charset="0"/>
                <a:cs typeface="Times New Roman" panose="02020603050405020304" pitchFamily="18" charset="0"/>
              </a:rPr>
              <a:t>An agent requires representations of:</a:t>
            </a:r>
          </a:p>
          <a:p>
            <a:pPr marL="742950" lvl="1" indent="-285750">
              <a:lnSpc>
                <a:spcPct val="12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Goal(s)/intention(s) to </a:t>
            </a:r>
            <a:r>
              <a:rPr lang="en-US" sz="1700" dirty="0" err="1">
                <a:latin typeface="Times New Roman" panose="02020603050405020304" pitchFamily="18" charset="0"/>
                <a:cs typeface="Times New Roman" panose="02020603050405020304" pitchFamily="18" charset="0"/>
              </a:rPr>
              <a:t>realise</a:t>
            </a:r>
            <a:endParaRPr lang="en-US" sz="1700" dirty="0">
              <a:latin typeface="Times New Roman" panose="02020603050405020304" pitchFamily="18" charset="0"/>
              <a:cs typeface="Times New Roman" panose="02020603050405020304" pitchFamily="18" charset="0"/>
            </a:endParaRPr>
          </a:p>
          <a:p>
            <a:pPr marL="742950" lvl="1" indent="-285750">
              <a:lnSpc>
                <a:spcPct val="120000"/>
              </a:lnSpc>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Set of </a:t>
            </a:r>
            <a:r>
              <a:rPr lang="en-US" sz="1700" dirty="0">
                <a:latin typeface="Times New Roman" panose="02020603050405020304" pitchFamily="18" charset="0"/>
                <a:cs typeface="Times New Roman" panose="02020603050405020304" pitchFamily="18" charset="0"/>
              </a:rPr>
              <a:t>actions it can perform</a:t>
            </a:r>
          </a:p>
          <a:p>
            <a:pPr marL="742950" lvl="1" indent="-285750">
              <a:lnSpc>
                <a:spcPct val="12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Current state of the environment (its beliefs)</a:t>
            </a:r>
          </a:p>
          <a:p>
            <a:pPr marL="285750" indent="-285750">
              <a:lnSpc>
                <a:spcPct val="120000"/>
              </a:lnSpc>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and a </a:t>
            </a:r>
            <a:r>
              <a:rPr lang="en-US" sz="1700" i="1" dirty="0">
                <a:solidFill>
                  <a:srgbClr val="C00000"/>
                </a:solidFill>
                <a:latin typeface="Times New Roman" panose="02020603050405020304" pitchFamily="18" charset="0"/>
                <a:cs typeface="Times New Roman" panose="02020603050405020304" pitchFamily="18" charset="0"/>
              </a:rPr>
              <a:t>plan </a:t>
            </a:r>
            <a:r>
              <a:rPr lang="en-US" sz="1700" dirty="0">
                <a:latin typeface="Times New Roman" panose="02020603050405020304" pitchFamily="18" charset="0"/>
                <a:cs typeface="Times New Roman" panose="02020603050405020304" pitchFamily="18" charset="0"/>
              </a:rPr>
              <a:t>to achieve the goal</a:t>
            </a:r>
          </a:p>
        </p:txBody>
      </p:sp>
    </p:spTree>
    <p:extLst>
      <p:ext uri="{BB962C8B-B14F-4D97-AF65-F5344CB8AC3E}">
        <p14:creationId xmlns:p14="http://schemas.microsoft.com/office/powerpoint/2010/main" val="374995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stretch>
            <a:fillRect/>
          </a:stretch>
        </p:blipFill>
        <p:spPr>
          <a:xfrm>
            <a:off x="605641" y="1437299"/>
            <a:ext cx="5553075" cy="3590925"/>
          </a:xfrm>
          <a:prstGeom prst="rect">
            <a:avLst/>
          </a:prstGeom>
        </p:spPr>
      </p:pic>
    </p:spTree>
    <p:extLst>
      <p:ext uri="{BB962C8B-B14F-4D97-AF65-F5344CB8AC3E}">
        <p14:creationId xmlns:p14="http://schemas.microsoft.com/office/powerpoint/2010/main" val="738451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722" y="168074"/>
            <a:ext cx="6461299" cy="725349"/>
          </a:xfrm>
        </p:spPr>
        <p:txBody>
          <a:bodyPr>
            <a:noAutofit/>
          </a:bodyPr>
          <a:lstStyle/>
          <a:p>
            <a:r>
              <a:rPr lang="en-US" sz="2400" dirty="0">
                <a:latin typeface="Times New Roman" panose="02020603050405020304" pitchFamily="18" charset="0"/>
                <a:cs typeface="Times New Roman" panose="02020603050405020304" pitchFamily="18" charset="0"/>
              </a:rPr>
              <a:t>What is Planning?</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81371" y="893423"/>
            <a:ext cx="7802650" cy="1200329"/>
          </a:xfrm>
          <a:prstGeom prst="rect">
            <a:avLst/>
          </a:prstGeom>
        </p:spPr>
        <p:txBody>
          <a:bodyPr wrap="square">
            <a:spAutoFit/>
          </a:bodyPr>
          <a:lstStyle/>
          <a:p>
            <a:r>
              <a:rPr lang="en-US" dirty="0"/>
              <a:t>“Planning is both the organizational process of creating and</a:t>
            </a:r>
          </a:p>
          <a:p>
            <a:r>
              <a:rPr lang="en-US" dirty="0"/>
              <a:t>maintaining a plan, and the psychological process of  thinking about the </a:t>
            </a:r>
          </a:p>
          <a:p>
            <a:r>
              <a:rPr lang="en-US" dirty="0"/>
              <a:t>activities required to </a:t>
            </a:r>
            <a:r>
              <a:rPr lang="en-US" dirty="0" smtClean="0"/>
              <a:t>create </a:t>
            </a:r>
            <a:r>
              <a:rPr lang="en-US" dirty="0"/>
              <a:t>a desired future. As such, it is a</a:t>
            </a:r>
          </a:p>
          <a:p>
            <a:r>
              <a:rPr lang="en-US" dirty="0"/>
              <a:t>fundamental property of intelligent </a:t>
            </a:r>
            <a:r>
              <a:rPr lang="en-US" dirty="0" err="1"/>
              <a:t>behaviour</a:t>
            </a:r>
            <a:r>
              <a:rPr lang="en-US" dirty="0"/>
              <a:t>”</a:t>
            </a:r>
          </a:p>
        </p:txBody>
      </p:sp>
      <p:sp>
        <p:nvSpPr>
          <p:cNvPr id="5" name="Rectangle 4"/>
          <p:cNvSpPr/>
          <p:nvPr/>
        </p:nvSpPr>
        <p:spPr>
          <a:xfrm>
            <a:off x="4953371" y="2370751"/>
            <a:ext cx="1343638" cy="369332"/>
          </a:xfrm>
          <a:prstGeom prst="rect">
            <a:avLst/>
          </a:prstGeom>
        </p:spPr>
        <p:txBody>
          <a:bodyPr wrap="none">
            <a:spAutoFit/>
          </a:bodyPr>
          <a:lstStyle/>
          <a:p>
            <a:r>
              <a:rPr lang="en-US" dirty="0"/>
              <a:t> – Wikipedia</a:t>
            </a:r>
          </a:p>
        </p:txBody>
      </p:sp>
      <p:sp>
        <p:nvSpPr>
          <p:cNvPr id="6" name="Rectangle 5"/>
          <p:cNvSpPr/>
          <p:nvPr/>
        </p:nvSpPr>
        <p:spPr>
          <a:xfrm>
            <a:off x="0" y="2740083"/>
            <a:ext cx="6758849" cy="1077218"/>
          </a:xfrm>
          <a:prstGeom prst="rect">
            <a:avLst/>
          </a:prstGeom>
        </p:spPr>
        <p:txBody>
          <a:bodyPr wrap="square">
            <a:spAutoFit/>
          </a:bodyPr>
          <a:lstStyle/>
          <a:p>
            <a:pPr lvl="0" eaLnBrk="0" fontAlgn="base" hangingPunct="0">
              <a:spcBef>
                <a:spcPct val="0"/>
              </a:spcBef>
              <a:spcAft>
                <a:spcPct val="0"/>
              </a:spcAft>
            </a:pPr>
            <a:r>
              <a:rPr lang="en-US" sz="1600" dirty="0">
                <a:solidFill>
                  <a:srgbClr val="000000"/>
                </a:solidFill>
                <a:latin typeface="Tahoma" pitchFamily="34" charset="0"/>
              </a:rPr>
              <a:t>Plans aren’t the actions themselves, but a collection of actions structured with the </a:t>
            </a:r>
            <a:r>
              <a:rPr lang="en-US" sz="1600" i="1" dirty="0">
                <a:solidFill>
                  <a:srgbClr val="000000"/>
                </a:solidFill>
                <a:latin typeface="Tahoma" pitchFamily="34" charset="0"/>
              </a:rPr>
              <a:t>intention</a:t>
            </a:r>
            <a:r>
              <a:rPr lang="en-US" sz="1600" dirty="0">
                <a:solidFill>
                  <a:srgbClr val="000000"/>
                </a:solidFill>
                <a:latin typeface="Tahoma" pitchFamily="34" charset="0"/>
              </a:rPr>
              <a:t> of achieving some goal via their implementation. It is the process of computing a problem-solving procedure </a:t>
            </a:r>
            <a:r>
              <a:rPr lang="en-US" sz="1600" b="1" dirty="0">
                <a:solidFill>
                  <a:srgbClr val="000000"/>
                </a:solidFill>
                <a:latin typeface="Tahoma" pitchFamily="34" charset="0"/>
              </a:rPr>
              <a:t>BEFORE </a:t>
            </a:r>
            <a:r>
              <a:rPr lang="en-US" sz="1600" dirty="0">
                <a:solidFill>
                  <a:srgbClr val="000000"/>
                </a:solidFill>
                <a:latin typeface="Tahoma" pitchFamily="34" charset="0"/>
              </a:rPr>
              <a:t>executing it. </a:t>
            </a:r>
          </a:p>
        </p:txBody>
      </p:sp>
      <p:sp>
        <p:nvSpPr>
          <p:cNvPr id="7" name="Rectangle 6"/>
          <p:cNvSpPr/>
          <p:nvPr/>
        </p:nvSpPr>
        <p:spPr>
          <a:xfrm>
            <a:off x="181779" y="4004948"/>
            <a:ext cx="7441894" cy="830997"/>
          </a:xfrm>
          <a:prstGeom prst="rect">
            <a:avLst/>
          </a:prstGeom>
        </p:spPr>
        <p:txBody>
          <a:bodyPr wrap="square">
            <a:spAutoFit/>
          </a:bodyPr>
          <a:lstStyle/>
          <a:p>
            <a:pPr lvl="0" algn="just" fontAlgn="base">
              <a:spcBef>
                <a:spcPct val="0"/>
              </a:spcBef>
              <a:spcAft>
                <a:spcPct val="0"/>
              </a:spcAft>
              <a:tabLst>
                <a:tab pos="457200" algn="l"/>
              </a:tabLst>
            </a:pPr>
            <a:r>
              <a:rPr lang="en-GB" sz="1600" b="1" dirty="0">
                <a:solidFill>
                  <a:srgbClr val="000000"/>
                </a:solidFill>
                <a:latin typeface="Arial" pitchFamily="34" charset="0"/>
                <a:ea typeface="Times New Roman" pitchFamily="18" charset="0"/>
              </a:rPr>
              <a:t>Aim of planning:</a:t>
            </a:r>
          </a:p>
          <a:p>
            <a:pPr lvl="0" algn="just" fontAlgn="base">
              <a:spcBef>
                <a:spcPct val="0"/>
              </a:spcBef>
              <a:spcAft>
                <a:spcPct val="0"/>
              </a:spcAft>
              <a:tabLst>
                <a:tab pos="457200" algn="l"/>
              </a:tabLst>
            </a:pPr>
            <a:endParaRPr lang="en-US" sz="1600" dirty="0">
              <a:solidFill>
                <a:srgbClr val="000000"/>
              </a:solidFill>
              <a:latin typeface="Arial" pitchFamily="34" charset="0"/>
            </a:endParaRPr>
          </a:p>
          <a:p>
            <a:pPr lvl="0" algn="just" eaLnBrk="0" fontAlgn="base" hangingPunct="0">
              <a:spcBef>
                <a:spcPct val="0"/>
              </a:spcBef>
              <a:spcAft>
                <a:spcPct val="0"/>
              </a:spcAft>
              <a:buFontTx/>
              <a:buChar char="•"/>
              <a:tabLst>
                <a:tab pos="457200" algn="l"/>
              </a:tabLst>
            </a:pPr>
            <a:r>
              <a:rPr lang="en-GB" sz="1600" dirty="0">
                <a:solidFill>
                  <a:srgbClr val="000000"/>
                </a:solidFill>
                <a:latin typeface="Arial" pitchFamily="34" charset="0"/>
                <a:ea typeface="Times New Roman" pitchFamily="18" charset="0"/>
              </a:rPr>
              <a:t>  to find a sequence of primitive/atomic actions that will achieve certain goals</a:t>
            </a:r>
            <a:endParaRPr lang="en-GB" sz="1600" dirty="0">
              <a:solidFill>
                <a:srgbClr val="000000"/>
              </a:solidFill>
              <a:latin typeface="Arial" pitchFamily="34" charset="0"/>
            </a:endParaRPr>
          </a:p>
        </p:txBody>
      </p:sp>
    </p:spTree>
    <p:extLst>
      <p:ext uri="{BB962C8B-B14F-4D97-AF65-F5344CB8AC3E}">
        <p14:creationId xmlns:p14="http://schemas.microsoft.com/office/powerpoint/2010/main" val="146731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048" y="227526"/>
            <a:ext cx="6461299" cy="725349"/>
          </a:xfrm>
        </p:spPr>
        <p:txBody>
          <a:bodyPr>
            <a:noAutofit/>
          </a:bodyPr>
          <a:lstStyle/>
          <a:p>
            <a:r>
              <a:rPr lang="en-SG" sz="2400" b="1" dirty="0">
                <a:effectLst/>
                <a:latin typeface="Times New Roman" panose="02020603050405020304" pitchFamily="18" charset="0"/>
                <a:cs typeface="Times New Roman" panose="02020603050405020304" pitchFamily="18" charset="0"/>
              </a:rPr>
              <a:t>Agent Terminology</a:t>
            </a:r>
            <a:br>
              <a:rPr lang="en-SG" sz="2400" b="1" dirty="0">
                <a:effectLst/>
                <a:latin typeface="Times New Roman" panose="02020603050405020304" pitchFamily="18" charset="0"/>
                <a:cs typeface="Times New Roman" panose="02020603050405020304" pitchFamily="18" charset="0"/>
              </a:rPr>
            </a:br>
            <a:endParaRPr lang="en-US" sz="2400" b="1" dirty="0"/>
          </a:p>
        </p:txBody>
      </p:sp>
      <p:sp>
        <p:nvSpPr>
          <p:cNvPr id="5" name="Rectangle 4"/>
          <p:cNvSpPr/>
          <p:nvPr/>
        </p:nvSpPr>
        <p:spPr>
          <a:xfrm>
            <a:off x="124160" y="482592"/>
            <a:ext cx="6619540" cy="3416320"/>
          </a:xfrm>
          <a:prstGeom prst="rect">
            <a:avLst/>
          </a:prstGeom>
        </p:spPr>
        <p:txBody>
          <a:bodyPr wrap="square">
            <a:spAutoFit/>
          </a:bodyPr>
          <a:lstStyle/>
          <a:p>
            <a:endParaRPr lang="en-SG" dirty="0">
              <a:latin typeface="Times New Roman" panose="02020603050405020304" pitchFamily="18" charset="0"/>
              <a:cs typeface="Times New Roman" panose="02020603050405020304" pitchFamily="18" charset="0"/>
            </a:endParaRPr>
          </a:p>
          <a:p>
            <a:endParaRPr lang="en-SG" b="0" i="0" dirty="0" smtClean="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SG" b="1" i="0" dirty="0" smtClean="0">
                <a:solidFill>
                  <a:srgbClr val="000000"/>
                </a:solidFill>
                <a:effectLst/>
                <a:latin typeface="Times New Roman" panose="02020603050405020304" pitchFamily="18" charset="0"/>
                <a:cs typeface="Times New Roman" panose="02020603050405020304" pitchFamily="18" charset="0"/>
              </a:rPr>
              <a:t>Performance Measure of Agent</a:t>
            </a:r>
            <a:r>
              <a:rPr lang="en-SG" b="0" i="0" dirty="0" smtClean="0">
                <a:solidFill>
                  <a:srgbClr val="000000"/>
                </a:solidFill>
                <a:effectLst/>
                <a:latin typeface="Times New Roman" panose="02020603050405020304" pitchFamily="18" charset="0"/>
                <a:cs typeface="Times New Roman" panose="02020603050405020304" pitchFamily="18" charset="0"/>
              </a:rPr>
              <a:t> − It is the criteria, which determines how successful an agent is.</a:t>
            </a:r>
          </a:p>
          <a:p>
            <a:pPr marL="285750" indent="-285750" algn="just">
              <a:buFont typeface="Wingdings" panose="05000000000000000000" pitchFamily="2" charset="2"/>
              <a:buChar char="v"/>
            </a:pPr>
            <a:r>
              <a:rPr lang="en-SG" b="1" i="0" dirty="0" smtClean="0">
                <a:solidFill>
                  <a:srgbClr val="000000"/>
                </a:solidFill>
                <a:effectLst/>
                <a:latin typeface="Times New Roman" panose="02020603050405020304" pitchFamily="18" charset="0"/>
                <a:cs typeface="Times New Roman" panose="02020603050405020304" pitchFamily="18" charset="0"/>
              </a:rPr>
              <a:t>Behavior of Agent</a:t>
            </a:r>
            <a:r>
              <a:rPr lang="en-SG" b="0" i="0" dirty="0" smtClean="0">
                <a:solidFill>
                  <a:srgbClr val="000000"/>
                </a:solidFill>
                <a:effectLst/>
                <a:latin typeface="Times New Roman" panose="02020603050405020304" pitchFamily="18" charset="0"/>
                <a:cs typeface="Times New Roman" panose="02020603050405020304" pitchFamily="18" charset="0"/>
              </a:rPr>
              <a:t> − It is the action that agent performs after any given sequence of percepts.</a:t>
            </a:r>
          </a:p>
          <a:p>
            <a:pPr marL="285750" indent="-285750" algn="just">
              <a:buFont typeface="Wingdings" panose="05000000000000000000" pitchFamily="2" charset="2"/>
              <a:buChar char="v"/>
            </a:pPr>
            <a:r>
              <a:rPr lang="en-SG" b="1" i="0" dirty="0" smtClean="0">
                <a:solidFill>
                  <a:srgbClr val="000000"/>
                </a:solidFill>
                <a:effectLst/>
                <a:latin typeface="Times New Roman" panose="02020603050405020304" pitchFamily="18" charset="0"/>
                <a:cs typeface="Times New Roman" panose="02020603050405020304" pitchFamily="18" charset="0"/>
              </a:rPr>
              <a:t>Percept</a:t>
            </a:r>
            <a:r>
              <a:rPr lang="en-SG" b="0" i="0" dirty="0" smtClean="0">
                <a:solidFill>
                  <a:srgbClr val="000000"/>
                </a:solidFill>
                <a:effectLst/>
                <a:latin typeface="Times New Roman" panose="02020603050405020304" pitchFamily="18" charset="0"/>
                <a:cs typeface="Times New Roman" panose="02020603050405020304" pitchFamily="18" charset="0"/>
              </a:rPr>
              <a:t> − It is agent’s perceptual inputs at a given instance.</a:t>
            </a:r>
          </a:p>
          <a:p>
            <a:pPr marL="285750" indent="-285750" algn="just">
              <a:buFont typeface="Wingdings" panose="05000000000000000000" pitchFamily="2" charset="2"/>
              <a:buChar char="v"/>
            </a:pPr>
            <a:r>
              <a:rPr lang="en-SG" b="1" i="0" dirty="0" smtClean="0">
                <a:solidFill>
                  <a:srgbClr val="000000"/>
                </a:solidFill>
                <a:effectLst/>
                <a:latin typeface="Times New Roman" panose="02020603050405020304" pitchFamily="18" charset="0"/>
                <a:cs typeface="Times New Roman" panose="02020603050405020304" pitchFamily="18" charset="0"/>
              </a:rPr>
              <a:t>Percept Sequence</a:t>
            </a:r>
            <a:r>
              <a:rPr lang="en-SG" b="0" i="0" dirty="0" smtClean="0">
                <a:solidFill>
                  <a:srgbClr val="000000"/>
                </a:solidFill>
                <a:effectLst/>
                <a:latin typeface="Times New Roman" panose="02020603050405020304" pitchFamily="18" charset="0"/>
                <a:cs typeface="Times New Roman" panose="02020603050405020304" pitchFamily="18" charset="0"/>
              </a:rPr>
              <a:t> − It is the history of all that an agent has perceived till date.</a:t>
            </a:r>
          </a:p>
          <a:p>
            <a:pPr marL="285750" indent="-285750" algn="just">
              <a:buFont typeface="Wingdings" panose="05000000000000000000" pitchFamily="2" charset="2"/>
              <a:buChar char="v"/>
            </a:pPr>
            <a:r>
              <a:rPr lang="en-SG" b="1" i="0" dirty="0" smtClean="0">
                <a:solidFill>
                  <a:srgbClr val="000000"/>
                </a:solidFill>
                <a:effectLst/>
                <a:latin typeface="Times New Roman" panose="02020603050405020304" pitchFamily="18" charset="0"/>
                <a:cs typeface="Times New Roman" panose="02020603050405020304" pitchFamily="18" charset="0"/>
              </a:rPr>
              <a:t>Agent Function</a:t>
            </a:r>
            <a:r>
              <a:rPr lang="en-SG" b="0" i="0" dirty="0" smtClean="0">
                <a:solidFill>
                  <a:srgbClr val="000000"/>
                </a:solidFill>
                <a:effectLst/>
                <a:latin typeface="Times New Roman" panose="02020603050405020304" pitchFamily="18" charset="0"/>
                <a:cs typeface="Times New Roman" panose="02020603050405020304" pitchFamily="18" charset="0"/>
              </a:rPr>
              <a:t> − It is a map from the precept sequence to an action.</a:t>
            </a:r>
          </a:p>
          <a:p>
            <a:pPr algn="just">
              <a:buFont typeface="Arial" panose="020B0604020202020204" pitchFamily="34" charset="0"/>
              <a:buChar char="•"/>
            </a:pPr>
            <a:endParaRPr lang="en-SG"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7989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6211" y="0"/>
            <a:ext cx="6347065" cy="5143500"/>
          </a:xfrm>
          <a:prstGeom prst="rect">
            <a:avLst/>
          </a:prstGeom>
        </p:spPr>
      </p:pic>
    </p:spTree>
    <p:extLst>
      <p:ext uri="{BB962C8B-B14F-4D97-AF65-F5344CB8AC3E}">
        <p14:creationId xmlns:p14="http://schemas.microsoft.com/office/powerpoint/2010/main" val="4071343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5512</Words>
  <Application>Microsoft Office PowerPoint</Application>
  <PresentationFormat>On-screen Show (16:9)</PresentationFormat>
  <Paragraphs>440</Paragraphs>
  <Slides>80</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Calibri</vt:lpstr>
      <vt:lpstr>Cambria Math</vt:lpstr>
      <vt:lpstr>Courier New</vt:lpstr>
      <vt:lpstr>Georgia</vt:lpstr>
      <vt:lpstr>Minion-Bold</vt:lpstr>
      <vt:lpstr>Minion-Regular</vt:lpstr>
      <vt:lpstr>Symbol</vt:lpstr>
      <vt:lpstr>Tahoma</vt:lpstr>
      <vt:lpstr>Times New Roman</vt:lpstr>
      <vt:lpstr>Trebuchet MS</vt:lpstr>
      <vt:lpstr>Wingdings</vt:lpstr>
      <vt:lpstr>Office Theme</vt:lpstr>
      <vt:lpstr>Intelligent Systems </vt:lpstr>
      <vt:lpstr>Agent Based Systems</vt:lpstr>
      <vt:lpstr>What is an Agent?</vt:lpstr>
      <vt:lpstr>PowerPoint Presentation</vt:lpstr>
      <vt:lpstr>Agent &amp; Environment</vt:lpstr>
      <vt:lpstr>Intelligent Agents</vt:lpstr>
      <vt:lpstr>PowerPoint Presentation</vt:lpstr>
      <vt:lpstr>Agent Terminology </vt:lpstr>
      <vt:lpstr>PowerPoint Presentation</vt:lpstr>
      <vt:lpstr>Properties Of Environment </vt:lpstr>
      <vt:lpstr>Properties Of Environment……</vt:lpstr>
      <vt:lpstr>PowerPoint Presentation</vt:lpstr>
      <vt:lpstr>1 Intelligence </vt:lpstr>
      <vt:lpstr>2.    Autonomy </vt:lpstr>
      <vt:lpstr>3. Ability to Learn</vt:lpstr>
      <vt:lpstr>4. Cooperation</vt:lpstr>
      <vt:lpstr>Other Properties of Agent</vt:lpstr>
      <vt:lpstr>Agent Classifications</vt:lpstr>
      <vt:lpstr>Reactive / Refex Agents </vt:lpstr>
      <vt:lpstr>Reactive / Reflex Agents………… </vt:lpstr>
      <vt:lpstr>PowerPoint Presentation</vt:lpstr>
      <vt:lpstr>Goal-based Agents  </vt:lpstr>
      <vt:lpstr>PowerPoint Presentation</vt:lpstr>
      <vt:lpstr>Utility-based Agent  </vt:lpstr>
      <vt:lpstr>Utility-based Agent ……….</vt:lpstr>
      <vt:lpstr>Utility-based Agent ……….</vt:lpstr>
      <vt:lpstr>Utility Functions </vt:lpstr>
      <vt:lpstr>Collaborative Agent Systems  </vt:lpstr>
      <vt:lpstr>Interface Agents  </vt:lpstr>
      <vt:lpstr>Ut</vt:lpstr>
      <vt:lpstr>Mobile Agents  </vt:lpstr>
      <vt:lpstr>PowerPoint Presentation</vt:lpstr>
      <vt:lpstr>PowerPoint Presentation</vt:lpstr>
      <vt:lpstr>Information Agents </vt:lpstr>
      <vt:lpstr> Multiagent systems  </vt:lpstr>
      <vt:lpstr>Learning Agents</vt:lpstr>
      <vt:lpstr>Robotic Agents</vt:lpstr>
      <vt:lpstr>PowerPoint Presentation</vt:lpstr>
      <vt:lpstr>PowerPoint Presentation</vt:lpstr>
      <vt:lpstr>PowerPoint Presentation</vt:lpstr>
      <vt:lpstr>Agent Architectures </vt:lpstr>
      <vt:lpstr>Reactive Architecture </vt:lpstr>
      <vt:lpstr>PowerPoint Presentation</vt:lpstr>
      <vt:lpstr>Reactive Agent </vt:lpstr>
      <vt:lpstr>Subsumption Architecture </vt:lpstr>
      <vt:lpstr>PowerPoint Presentation</vt:lpstr>
      <vt:lpstr>PowerPoint Presentation</vt:lpstr>
      <vt:lpstr>Layered Control in the Subsumption Architecture</vt:lpstr>
      <vt:lpstr>Example: Steels’ Mars Explorer</vt:lpstr>
      <vt:lpstr>Steels’ Mars Explorer Rules</vt:lpstr>
      <vt:lpstr>A Three-layer Subsumption Architecture of Steel ‘s Mars Explorer </vt:lpstr>
      <vt:lpstr>A Three-layer Subsumption Architecture of Steel ‘s Mars Explorer </vt:lpstr>
      <vt:lpstr>PowerPoint Presentation</vt:lpstr>
      <vt:lpstr>PowerPoint Presentation</vt:lpstr>
      <vt:lpstr>PowerPoint Presentation</vt:lpstr>
      <vt:lpstr>PowerPoint Presentation</vt:lpstr>
      <vt:lpstr>Deliberative Agent Architecture </vt:lpstr>
      <vt:lpstr>PowerPoint Presentation</vt:lpstr>
      <vt:lpstr>BDI Architectures</vt:lpstr>
      <vt:lpstr>PowerPoint Presentation</vt:lpstr>
      <vt:lpstr>PowerPoint Presentation</vt:lpstr>
      <vt:lpstr>Deductive Reasoning Agents</vt:lpstr>
      <vt:lpstr>Deductive Reasoning Agents</vt:lpstr>
      <vt:lpstr>PowerPoint Presentation</vt:lpstr>
      <vt:lpstr>PowerPoint Presentation</vt:lpstr>
      <vt:lpstr>Agent’s knowledge base</vt:lpstr>
      <vt:lpstr>Deductive Reasoning Agents - issues</vt:lpstr>
      <vt:lpstr>Practical Reasoning</vt:lpstr>
      <vt:lpstr>Practical Reasoning</vt:lpstr>
      <vt:lpstr>PowerPoint Presentation</vt:lpstr>
      <vt:lpstr>The role of INTENTIONS or GOALS in practical reasoning</vt:lpstr>
      <vt:lpstr>PowerPoint Presentation</vt:lpstr>
      <vt:lpstr>Means-Ends Reasoning and Analysis (MEA) </vt:lpstr>
      <vt:lpstr>PowerPoint Presentation</vt:lpstr>
      <vt:lpstr>Implementing a Practical Reasoning Agent</vt:lpstr>
      <vt:lpstr>PowerPoint Presentation</vt:lpstr>
      <vt:lpstr>Planning</vt:lpstr>
      <vt:lpstr>PowerPoint Presentation</vt:lpstr>
      <vt:lpstr>What is Planning?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2021-07-07T12:57:53Z</dcterms:modified>
</cp:coreProperties>
</file>