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media/image11.jpg" ContentType="image/png"/>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351" r:id="rId17"/>
    <p:sldId id="352" r:id="rId18"/>
    <p:sldId id="271" r:id="rId19"/>
    <p:sldId id="272" r:id="rId20"/>
    <p:sldId id="353" r:id="rId21"/>
    <p:sldId id="276" r:id="rId22"/>
    <p:sldId id="273" r:id="rId23"/>
    <p:sldId id="274" r:id="rId24"/>
    <p:sldId id="291" r:id="rId25"/>
    <p:sldId id="277" r:id="rId26"/>
    <p:sldId id="278" r:id="rId27"/>
    <p:sldId id="279" r:id="rId28"/>
    <p:sldId id="300" r:id="rId29"/>
    <p:sldId id="310" r:id="rId30"/>
    <p:sldId id="302" r:id="rId31"/>
    <p:sldId id="303" r:id="rId32"/>
    <p:sldId id="305" r:id="rId33"/>
    <p:sldId id="304" r:id="rId34"/>
    <p:sldId id="306" r:id="rId35"/>
    <p:sldId id="349" r:id="rId36"/>
    <p:sldId id="350" r:id="rId37"/>
    <p:sldId id="284" r:id="rId38"/>
    <p:sldId id="285" r:id="rId39"/>
    <p:sldId id="286" r:id="rId40"/>
    <p:sldId id="287" r:id="rId41"/>
    <p:sldId id="288" r:id="rId42"/>
    <p:sldId id="289" r:id="rId43"/>
    <p:sldId id="29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93"/>
    <p:restoredTop sz="94629"/>
  </p:normalViewPr>
  <p:slideViewPr>
    <p:cSldViewPr snapToGrid="0" snapToObjects="1">
      <p:cViewPr varScale="1">
        <p:scale>
          <a:sx n="68" d="100"/>
          <a:sy n="68" d="100"/>
        </p:scale>
        <p:origin x="6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1FCF5C-4818-C046-8C95-2D702E290518}" type="datetimeFigureOut">
              <a:rPr lang="en-US" smtClean="0"/>
              <a:t>10/24/2022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FBC1C-C8D3-3D41-A37F-28610EADF3A4}" type="slidenum">
              <a:rPr lang="en-US" smtClean="0"/>
              <a:t>‹#›</a:t>
            </a:fld>
            <a:endParaRPr lang="en-US"/>
          </a:p>
        </p:txBody>
      </p:sp>
    </p:spTree>
    <p:extLst>
      <p:ext uri="{BB962C8B-B14F-4D97-AF65-F5344CB8AC3E}">
        <p14:creationId xmlns:p14="http://schemas.microsoft.com/office/powerpoint/2010/main" val="1586202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1FC2C3-C861-3D4D-B243-DF2BC9D34FF7}" type="slidenum">
              <a:rPr lang="en-US" altLang="en-US"/>
              <a:pPr/>
              <a:t>3</a:t>
            </a:fld>
            <a:endParaRPr lang="en-US" altLang="en-U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3518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5C0A7A-3949-3440-825A-0A10305C68E2}" type="slidenum">
              <a:rPr lang="en-US" altLang="en-US"/>
              <a:pPr/>
              <a:t>12</a:t>
            </a:fld>
            <a:endParaRPr lang="en-US" alt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20524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25DE34-9406-E14C-9B13-3A6CA3C44224}" type="slidenum">
              <a:rPr lang="en-US" altLang="en-US"/>
              <a:pPr/>
              <a:t>13</a:t>
            </a:fld>
            <a:endParaRPr lang="en-US" altLang="en-US"/>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64869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25DE34-9406-E14C-9B13-3A6CA3C44224}" type="slidenum">
              <a:rPr lang="en-US" altLang="en-US"/>
              <a:pPr/>
              <a:t>14</a:t>
            </a:fld>
            <a:endParaRPr lang="en-US" altLang="en-US"/>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74072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3258A0-3F41-AA47-8853-760B01E565F9}" type="slidenum">
              <a:rPr lang="en-US" altLang="en-US"/>
              <a:pPr/>
              <a:t>15</a:t>
            </a:fld>
            <a:endParaRPr lang="en-US" alt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02783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3258A0-3F41-AA47-8853-760B01E565F9}" type="slidenum">
              <a:rPr lang="en-US" altLang="en-US"/>
              <a:pPr/>
              <a:t>18</a:t>
            </a:fld>
            <a:endParaRPr lang="en-US" alt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149603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09C488-C3DC-CC49-8BFC-A93A53E5FBEA}" type="slidenum">
              <a:rPr lang="en-US" altLang="en-US"/>
              <a:pPr/>
              <a:t>19</a:t>
            </a:fld>
            <a:endParaRPr lang="en-US" alt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899913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09C488-C3DC-CC49-8BFC-A93A53E5FBEA}" type="slidenum">
              <a:rPr lang="en-US" altLang="en-US"/>
              <a:pPr/>
              <a:t>21</a:t>
            </a:fld>
            <a:endParaRPr lang="en-US" alt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27170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A8DCEE-7C52-CE49-BBE2-2D8EEF7D3EB4}" type="slidenum">
              <a:rPr lang="en-US" altLang="en-US"/>
              <a:pPr/>
              <a:t>22</a:t>
            </a:fld>
            <a:endParaRPr lang="en-US" alt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044335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60702D-A5AC-B542-8AC5-FFE9AE12BC75}" type="slidenum">
              <a:rPr lang="en-US" altLang="en-US"/>
              <a:pPr/>
              <a:t>23</a:t>
            </a:fld>
            <a:endParaRPr lang="en-US" alt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850308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60702D-A5AC-B542-8AC5-FFE9AE12BC75}" type="slidenum">
              <a:rPr lang="en-US" altLang="en-US"/>
              <a:pPr/>
              <a:t>24</a:t>
            </a:fld>
            <a:endParaRPr lang="en-US" alt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53215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D65D52-71B9-CA48-A9DD-90B028FAB497}" type="slidenum">
              <a:rPr lang="en-US" altLang="en-US"/>
              <a:pPr/>
              <a:t>4</a:t>
            </a:fld>
            <a:endParaRPr lang="en-US" alt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292090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04E99B-E1ED-2747-9951-EB09C188BEB0}" type="slidenum">
              <a:rPr lang="en-US" altLang="en-US"/>
              <a:pPr/>
              <a:t>25</a:t>
            </a:fld>
            <a:endParaRPr lang="en-US" alt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980006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378852-49BC-0144-92ED-5D5DB7BBDC81}" type="slidenum">
              <a:rPr lang="en-US" altLang="en-US"/>
              <a:pPr/>
              <a:t>26</a:t>
            </a:fld>
            <a:endParaRPr lang="en-US" alt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572692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DC14FF-60DF-AA46-B152-D94FE0679B62}" type="slidenum">
              <a:rPr lang="en-US" altLang="en-US"/>
              <a:pPr/>
              <a:t>27</a:t>
            </a:fld>
            <a:endParaRPr lang="en-US" alt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44562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72F922-1649-0F47-9595-EE95E594E5D3}" type="slidenum">
              <a:rPr lang="en-US" altLang="en-US"/>
              <a:pPr/>
              <a:t>37</a:t>
            </a:fld>
            <a:endParaRPr lang="en-US" alt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03461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A7823B-4ADA-834C-93BD-C0C65AD02F13}" type="slidenum">
              <a:rPr lang="en-US" altLang="en-US"/>
              <a:pPr/>
              <a:t>39</a:t>
            </a:fld>
            <a:endParaRPr lang="en-US" alt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230570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0EB51D-45D7-3A45-81CE-228166663C6E}" type="slidenum">
              <a:rPr lang="en-US" altLang="en-US"/>
              <a:pPr/>
              <a:t>40</a:t>
            </a:fld>
            <a:endParaRPr lang="en-US" altLang="en-US"/>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734778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3D3B72-DD1B-1245-B826-6C36B662858C}" type="slidenum">
              <a:rPr lang="en-US" altLang="en-US"/>
              <a:pPr/>
              <a:t>41</a:t>
            </a:fld>
            <a:endParaRPr lang="en-US" alt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639718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55D0F5-31AE-1841-BFBD-8B1051C71F29}" type="slidenum">
              <a:rPr lang="en-US" altLang="en-US"/>
              <a:pPr/>
              <a:t>42</a:t>
            </a:fld>
            <a:endParaRPr lang="en-US" alt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788696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F1921E-CDE4-724F-9ED0-D53859970A22}" type="slidenum">
              <a:rPr lang="en-US" altLang="en-US"/>
              <a:pPr/>
              <a:t>43</a:t>
            </a:fld>
            <a:endParaRPr lang="en-US" alt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96942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F3577A-A362-0845-99E5-4958DB781454}" type="slidenum">
              <a:rPr lang="en-US" altLang="en-US"/>
              <a:pPr/>
              <a:t>5</a:t>
            </a:fld>
            <a:endParaRPr lang="en-US" alt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45712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811656-3ACD-D74E-9418-016FFBAB6F57}" type="slidenum">
              <a:rPr lang="en-US" altLang="en-US"/>
              <a:pPr/>
              <a:t>6</a:t>
            </a:fld>
            <a:endParaRPr lang="en-US" alt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0903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F549F9-D1AD-004A-94AB-64A60E880D34}" type="slidenum">
              <a:rPr lang="en-US" altLang="en-US"/>
              <a:pPr/>
              <a:t>7</a:t>
            </a:fld>
            <a:endParaRPr lang="en-US" altLang="en-US"/>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9654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9B1BEB-A294-D945-BF92-8487DF9CCCF8}" type="slidenum">
              <a:rPr lang="en-US" altLang="en-US"/>
              <a:pPr/>
              <a:t>8</a:t>
            </a:fld>
            <a:endParaRPr lang="en-US" alt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75147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8D7CC5-5508-CC4B-BFFE-BE85A124185F}" type="slidenum">
              <a:rPr lang="en-US" altLang="en-US"/>
              <a:pPr/>
              <a:t>9</a:t>
            </a:fld>
            <a:endParaRPr lang="en-US" alt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xfrm>
            <a:off x="914400" y="4343400"/>
            <a:ext cx="5029200" cy="4114800"/>
          </a:xfrm>
        </p:spPr>
        <p:txBody>
          <a:bodyPr/>
          <a:lstStyle/>
          <a:p>
            <a:endParaRPr lang="en-US" altLang="en-US" dirty="0"/>
          </a:p>
        </p:txBody>
      </p:sp>
    </p:spTree>
    <p:extLst>
      <p:ext uri="{BB962C8B-B14F-4D97-AF65-F5344CB8AC3E}">
        <p14:creationId xmlns:p14="http://schemas.microsoft.com/office/powerpoint/2010/main" val="1095177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5D23E8-F72E-6F40-AD7E-D663F1F9060B}" type="slidenum">
              <a:rPr lang="en-US" altLang="en-US"/>
              <a:pPr/>
              <a:t>10</a:t>
            </a:fld>
            <a:endParaRPr lang="en-US" alt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xfrm>
            <a:off x="914400" y="4343400"/>
            <a:ext cx="5029200" cy="4114800"/>
          </a:xfrm>
        </p:spPr>
        <p:txBody>
          <a:bodyPr/>
          <a:lstStyle/>
          <a:p>
            <a:endParaRPr lang="en-US" altLang="en-US">
              <a:latin typeface="Times" charset="0"/>
            </a:endParaRPr>
          </a:p>
        </p:txBody>
      </p:sp>
    </p:spTree>
    <p:extLst>
      <p:ext uri="{BB962C8B-B14F-4D97-AF65-F5344CB8AC3E}">
        <p14:creationId xmlns:p14="http://schemas.microsoft.com/office/powerpoint/2010/main" val="1401224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1C2E37-9EA9-5A42-BB4B-A85E95CA01AD}" type="slidenum">
              <a:rPr lang="en-US" altLang="en-US"/>
              <a:pPr/>
              <a:t>11</a:t>
            </a:fld>
            <a:endParaRPr lang="en-US" alt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14439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C6103CD-AD03-5640-B32B-EDFDB70F357B}"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E3031-F0FB-024A-A58C-19695700FFB6}" type="slidenum">
              <a:rPr lang="en-US" smtClean="0"/>
              <a:t>‹#›</a:t>
            </a:fld>
            <a:endParaRPr lang="en-US"/>
          </a:p>
        </p:txBody>
      </p:sp>
    </p:spTree>
    <p:extLst>
      <p:ext uri="{BB962C8B-B14F-4D97-AF65-F5344CB8AC3E}">
        <p14:creationId xmlns:p14="http://schemas.microsoft.com/office/powerpoint/2010/main" val="1810183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6103CD-AD03-5640-B32B-EDFDB70F357B}"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E3031-F0FB-024A-A58C-19695700FFB6}" type="slidenum">
              <a:rPr lang="en-US" smtClean="0"/>
              <a:t>‹#›</a:t>
            </a:fld>
            <a:endParaRPr lang="en-US"/>
          </a:p>
        </p:txBody>
      </p:sp>
    </p:spTree>
    <p:extLst>
      <p:ext uri="{BB962C8B-B14F-4D97-AF65-F5344CB8AC3E}">
        <p14:creationId xmlns:p14="http://schemas.microsoft.com/office/powerpoint/2010/main" val="2142222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6103CD-AD03-5640-B32B-EDFDB70F357B}"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E3031-F0FB-024A-A58C-19695700FFB6}" type="slidenum">
              <a:rPr lang="en-US" smtClean="0"/>
              <a:t>‹#›</a:t>
            </a:fld>
            <a:endParaRPr lang="en-US"/>
          </a:p>
        </p:txBody>
      </p:sp>
    </p:spTree>
    <p:extLst>
      <p:ext uri="{BB962C8B-B14F-4D97-AF65-F5344CB8AC3E}">
        <p14:creationId xmlns:p14="http://schemas.microsoft.com/office/powerpoint/2010/main" val="1773560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77813"/>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1219200" y="1600201"/>
            <a:ext cx="50800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02400" y="1600201"/>
            <a:ext cx="50800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219200" y="6251575"/>
            <a:ext cx="26416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470400" y="6248400"/>
            <a:ext cx="39624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9042400" y="6248400"/>
            <a:ext cx="2540000" cy="457200"/>
          </a:xfrm>
        </p:spPr>
        <p:txBody>
          <a:bodyPr/>
          <a:lstStyle>
            <a:lvl1pPr>
              <a:defRPr/>
            </a:lvl1pPr>
          </a:lstStyle>
          <a:p>
            <a:fld id="{6EECB4BA-C4A0-9B42-9AF8-EF39E3A06C25}" type="slidenum">
              <a:rPr lang="en-US" altLang="en-US"/>
              <a:pPr/>
              <a:t>‹#›</a:t>
            </a:fld>
            <a:endParaRPr lang="en-US" altLang="en-US"/>
          </a:p>
        </p:txBody>
      </p:sp>
    </p:spTree>
    <p:extLst>
      <p:ext uri="{BB962C8B-B14F-4D97-AF65-F5344CB8AC3E}">
        <p14:creationId xmlns:p14="http://schemas.microsoft.com/office/powerpoint/2010/main" val="838586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19200" y="277813"/>
            <a:ext cx="10363200" cy="1143000"/>
          </a:xfrm>
        </p:spPr>
        <p:txBody>
          <a:bodyPr/>
          <a:lstStyle/>
          <a:p>
            <a:r>
              <a:rPr lang="en-US"/>
              <a:t>Click to edit Master title style</a:t>
            </a:r>
          </a:p>
        </p:txBody>
      </p:sp>
      <p:sp>
        <p:nvSpPr>
          <p:cNvPr id="3" name="Table Placeholder 2"/>
          <p:cNvSpPr>
            <a:spLocks noGrp="1"/>
          </p:cNvSpPr>
          <p:nvPr>
            <p:ph type="tbl" idx="1"/>
          </p:nvPr>
        </p:nvSpPr>
        <p:spPr>
          <a:xfrm>
            <a:off x="1219200" y="1600201"/>
            <a:ext cx="10363200" cy="4530725"/>
          </a:xfrm>
        </p:spPr>
        <p:txBody>
          <a:bodyPr/>
          <a:lstStyle/>
          <a:p>
            <a:endParaRPr lang="en-US"/>
          </a:p>
        </p:txBody>
      </p:sp>
      <p:sp>
        <p:nvSpPr>
          <p:cNvPr id="4" name="Date Placeholder 3"/>
          <p:cNvSpPr>
            <a:spLocks noGrp="1"/>
          </p:cNvSpPr>
          <p:nvPr>
            <p:ph type="dt" sz="half" idx="10"/>
          </p:nvPr>
        </p:nvSpPr>
        <p:spPr>
          <a:xfrm>
            <a:off x="1219200" y="6251575"/>
            <a:ext cx="2641600" cy="457200"/>
          </a:xfrm>
        </p:spPr>
        <p:txBody>
          <a:bodyPr/>
          <a:lstStyle>
            <a:lvl1pPr>
              <a:defRPr/>
            </a:lvl1pPr>
          </a:lstStyle>
          <a:p>
            <a:endParaRPr lang="en-US" altLang="en-US"/>
          </a:p>
        </p:txBody>
      </p:sp>
      <p:sp>
        <p:nvSpPr>
          <p:cNvPr id="5" name="Footer Placeholder 4"/>
          <p:cNvSpPr>
            <a:spLocks noGrp="1"/>
          </p:cNvSpPr>
          <p:nvPr>
            <p:ph type="ftr" sz="quarter" idx="11"/>
          </p:nvPr>
        </p:nvSpPr>
        <p:spPr>
          <a:xfrm>
            <a:off x="4470400" y="6248400"/>
            <a:ext cx="3962400" cy="457200"/>
          </a:xfrm>
        </p:spPr>
        <p:txBody>
          <a:bodyPr/>
          <a:lstStyle>
            <a:lvl1pPr>
              <a:defRPr/>
            </a:lvl1pPr>
          </a:lstStyle>
          <a:p>
            <a:endParaRPr lang="en-US" altLang="en-US"/>
          </a:p>
        </p:txBody>
      </p:sp>
      <p:sp>
        <p:nvSpPr>
          <p:cNvPr id="6" name="Slide Number Placeholder 5"/>
          <p:cNvSpPr>
            <a:spLocks noGrp="1"/>
          </p:cNvSpPr>
          <p:nvPr>
            <p:ph type="sldNum" sz="quarter" idx="12"/>
          </p:nvPr>
        </p:nvSpPr>
        <p:spPr>
          <a:xfrm>
            <a:off x="9042400" y="6248400"/>
            <a:ext cx="2540000" cy="457200"/>
          </a:xfrm>
        </p:spPr>
        <p:txBody>
          <a:bodyPr/>
          <a:lstStyle>
            <a:lvl1pPr>
              <a:defRPr/>
            </a:lvl1pPr>
          </a:lstStyle>
          <a:p>
            <a:fld id="{29425F7A-24AD-C04C-9FA2-1BFEA448EF58}" type="slidenum">
              <a:rPr lang="en-US" altLang="en-US"/>
              <a:pPr/>
              <a:t>‹#›</a:t>
            </a:fld>
            <a:endParaRPr lang="en-US" altLang="en-US"/>
          </a:p>
        </p:txBody>
      </p:sp>
    </p:spTree>
    <p:extLst>
      <p:ext uri="{BB962C8B-B14F-4D97-AF65-F5344CB8AC3E}">
        <p14:creationId xmlns:p14="http://schemas.microsoft.com/office/powerpoint/2010/main" val="843782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6103CD-AD03-5640-B32B-EDFDB70F357B}"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E3031-F0FB-024A-A58C-19695700FFB6}" type="slidenum">
              <a:rPr lang="en-US" smtClean="0"/>
              <a:t>‹#›</a:t>
            </a:fld>
            <a:endParaRPr lang="en-US"/>
          </a:p>
        </p:txBody>
      </p:sp>
    </p:spTree>
    <p:extLst>
      <p:ext uri="{BB962C8B-B14F-4D97-AF65-F5344CB8AC3E}">
        <p14:creationId xmlns:p14="http://schemas.microsoft.com/office/powerpoint/2010/main" val="659011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6103CD-AD03-5640-B32B-EDFDB70F357B}"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E3031-F0FB-024A-A58C-19695700FFB6}" type="slidenum">
              <a:rPr lang="en-US" smtClean="0"/>
              <a:t>‹#›</a:t>
            </a:fld>
            <a:endParaRPr lang="en-US"/>
          </a:p>
        </p:txBody>
      </p:sp>
    </p:spTree>
    <p:extLst>
      <p:ext uri="{BB962C8B-B14F-4D97-AF65-F5344CB8AC3E}">
        <p14:creationId xmlns:p14="http://schemas.microsoft.com/office/powerpoint/2010/main" val="1426642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C6103CD-AD03-5640-B32B-EDFDB70F357B}" type="datetimeFigureOut">
              <a:rPr lang="en-US" smtClean="0"/>
              <a:t>10/24/2022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6E3031-F0FB-024A-A58C-19695700FFB6}" type="slidenum">
              <a:rPr lang="en-US" smtClean="0"/>
              <a:t>‹#›</a:t>
            </a:fld>
            <a:endParaRPr lang="en-US"/>
          </a:p>
        </p:txBody>
      </p:sp>
    </p:spTree>
    <p:extLst>
      <p:ext uri="{BB962C8B-B14F-4D97-AF65-F5344CB8AC3E}">
        <p14:creationId xmlns:p14="http://schemas.microsoft.com/office/powerpoint/2010/main" val="920973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C6103CD-AD03-5640-B32B-EDFDB70F357B}" type="datetimeFigureOut">
              <a:rPr lang="en-US" smtClean="0"/>
              <a:t>10/24/2022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6E3031-F0FB-024A-A58C-19695700FFB6}" type="slidenum">
              <a:rPr lang="en-US" smtClean="0"/>
              <a:t>‹#›</a:t>
            </a:fld>
            <a:endParaRPr lang="en-US"/>
          </a:p>
        </p:txBody>
      </p:sp>
    </p:spTree>
    <p:extLst>
      <p:ext uri="{BB962C8B-B14F-4D97-AF65-F5344CB8AC3E}">
        <p14:creationId xmlns:p14="http://schemas.microsoft.com/office/powerpoint/2010/main" val="1889105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6103CD-AD03-5640-B32B-EDFDB70F357B}" type="datetimeFigureOut">
              <a:rPr lang="en-US" smtClean="0"/>
              <a:t>10/24/2022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6E3031-F0FB-024A-A58C-19695700FFB6}" type="slidenum">
              <a:rPr lang="en-US" smtClean="0"/>
              <a:t>‹#›</a:t>
            </a:fld>
            <a:endParaRPr lang="en-US"/>
          </a:p>
        </p:txBody>
      </p:sp>
    </p:spTree>
    <p:extLst>
      <p:ext uri="{BB962C8B-B14F-4D97-AF65-F5344CB8AC3E}">
        <p14:creationId xmlns:p14="http://schemas.microsoft.com/office/powerpoint/2010/main" val="1790506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6103CD-AD03-5640-B32B-EDFDB70F357B}" type="datetimeFigureOut">
              <a:rPr lang="en-US" smtClean="0"/>
              <a:t>10/24/2022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6E3031-F0FB-024A-A58C-19695700FFB6}" type="slidenum">
              <a:rPr lang="en-US" smtClean="0"/>
              <a:t>‹#›</a:t>
            </a:fld>
            <a:endParaRPr lang="en-US"/>
          </a:p>
        </p:txBody>
      </p:sp>
    </p:spTree>
    <p:extLst>
      <p:ext uri="{BB962C8B-B14F-4D97-AF65-F5344CB8AC3E}">
        <p14:creationId xmlns:p14="http://schemas.microsoft.com/office/powerpoint/2010/main" val="348887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6103CD-AD03-5640-B32B-EDFDB70F357B}" type="datetimeFigureOut">
              <a:rPr lang="en-US" smtClean="0"/>
              <a:t>10/24/2022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6E3031-F0FB-024A-A58C-19695700FFB6}" type="slidenum">
              <a:rPr lang="en-US" smtClean="0"/>
              <a:t>‹#›</a:t>
            </a:fld>
            <a:endParaRPr lang="en-US"/>
          </a:p>
        </p:txBody>
      </p:sp>
    </p:spTree>
    <p:extLst>
      <p:ext uri="{BB962C8B-B14F-4D97-AF65-F5344CB8AC3E}">
        <p14:creationId xmlns:p14="http://schemas.microsoft.com/office/powerpoint/2010/main" val="1120057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6103CD-AD03-5640-B32B-EDFDB70F357B}" type="datetimeFigureOut">
              <a:rPr lang="en-US" smtClean="0"/>
              <a:t>10/24/2022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6E3031-F0FB-024A-A58C-19695700FFB6}" type="slidenum">
              <a:rPr lang="en-US" smtClean="0"/>
              <a:t>‹#›</a:t>
            </a:fld>
            <a:endParaRPr lang="en-US"/>
          </a:p>
        </p:txBody>
      </p:sp>
    </p:spTree>
    <p:extLst>
      <p:ext uri="{BB962C8B-B14F-4D97-AF65-F5344CB8AC3E}">
        <p14:creationId xmlns:p14="http://schemas.microsoft.com/office/powerpoint/2010/main" val="2117967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6103CD-AD03-5640-B32B-EDFDB70F357B}" type="datetimeFigureOut">
              <a:rPr lang="en-US" smtClean="0"/>
              <a:t>10/24/2022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E3031-F0FB-024A-A58C-19695700FFB6}" type="slidenum">
              <a:rPr lang="en-US" smtClean="0"/>
              <a:t>‹#›</a:t>
            </a:fld>
            <a:endParaRPr lang="en-US"/>
          </a:p>
        </p:txBody>
      </p:sp>
    </p:spTree>
    <p:extLst>
      <p:ext uri="{BB962C8B-B14F-4D97-AF65-F5344CB8AC3E}">
        <p14:creationId xmlns:p14="http://schemas.microsoft.com/office/powerpoint/2010/main" val="175668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17.jpeg"/></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UFCFVK-15-2 </a:t>
            </a:r>
            <a:br>
              <a:rPr lang="en-US" dirty="0"/>
            </a:br>
            <a:r>
              <a:rPr lang="en-US" dirty="0"/>
              <a:t>Internet of Things</a:t>
            </a:r>
          </a:p>
        </p:txBody>
      </p:sp>
      <p:sp>
        <p:nvSpPr>
          <p:cNvPr id="5" name="Subtitle 4">
            <a:extLst>
              <a:ext uri="{FF2B5EF4-FFF2-40B4-BE49-F238E27FC236}">
                <a16:creationId xmlns:a16="http://schemas.microsoft.com/office/drawing/2014/main" id="{C833C6D0-9A4E-48CB-AD21-955D3DFA548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6417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547688" y="111764"/>
            <a:ext cx="5548312" cy="1143000"/>
          </a:xfrm>
        </p:spPr>
        <p:txBody>
          <a:bodyPr/>
          <a:lstStyle/>
          <a:p>
            <a:r>
              <a:rPr kumimoji="1" lang="en-US" altLang="en-US" b="1" dirty="0"/>
              <a:t>Communications Tasks</a:t>
            </a:r>
          </a:p>
        </p:txBody>
      </p:sp>
      <p:graphicFrame>
        <p:nvGraphicFramePr>
          <p:cNvPr id="81923" name="Group 3"/>
          <p:cNvGraphicFramePr>
            <a:graphicFrameLocks noGrp="1"/>
          </p:cNvGraphicFramePr>
          <p:nvPr>
            <p:ph type="tbl" idx="1"/>
            <p:extLst>
              <p:ext uri="{D42A27DB-BD31-4B8C-83A1-F6EECF244321}">
                <p14:modId xmlns:p14="http://schemas.microsoft.com/office/powerpoint/2010/main" val="934105676"/>
              </p:ext>
            </p:extLst>
          </p:nvPr>
        </p:nvGraphicFramePr>
        <p:xfrm>
          <a:off x="547688" y="1235078"/>
          <a:ext cx="9927748" cy="5180014"/>
        </p:xfrm>
        <a:graphic>
          <a:graphicData uri="http://schemas.openxmlformats.org/drawingml/2006/table">
            <a:tbl>
              <a:tblPr>
                <a:tableStyleId>{3C2FFA5D-87B4-456A-9821-1D502468CF0F}</a:tableStyleId>
              </a:tblPr>
              <a:tblGrid>
                <a:gridCol w="4963874">
                  <a:extLst>
                    <a:ext uri="{9D8B030D-6E8A-4147-A177-3AD203B41FA5}">
                      <a16:colId xmlns:a16="http://schemas.microsoft.com/office/drawing/2014/main" val="20000"/>
                    </a:ext>
                  </a:extLst>
                </a:gridCol>
                <a:gridCol w="4963874">
                  <a:extLst>
                    <a:ext uri="{9D8B030D-6E8A-4147-A177-3AD203B41FA5}">
                      <a16:colId xmlns:a16="http://schemas.microsoft.com/office/drawing/2014/main" val="20001"/>
                    </a:ext>
                  </a:extLst>
                </a:gridCol>
              </a:tblGrid>
              <a:tr h="892283">
                <a:tc>
                  <a:txBody>
                    <a:bodyPr/>
                    <a:lstStyle>
                      <a:lvl1pPr>
                        <a:spcBef>
                          <a:spcPct val="20000"/>
                        </a:spcBef>
                        <a:buClr>
                          <a:schemeClr val="folHlink"/>
                        </a:buClr>
                        <a:buSzPct val="90000"/>
                        <a:buFont typeface="Wingdings" charset="2"/>
                        <a:defRPr sz="2400">
                          <a:solidFill>
                            <a:schemeClr val="tx1"/>
                          </a:solidFill>
                          <a:latin typeface="Arial" charset="0"/>
                        </a:defRPr>
                      </a:lvl1pPr>
                      <a:lvl2pPr>
                        <a:spcBef>
                          <a:spcPct val="20000"/>
                        </a:spcBef>
                        <a:buClr>
                          <a:schemeClr val="accent1"/>
                        </a:buClr>
                        <a:buSzPct val="75000"/>
                        <a:buFont typeface="Wingdings" charset="2"/>
                        <a:defRPr sz="2200">
                          <a:solidFill>
                            <a:schemeClr val="tx1"/>
                          </a:solidFill>
                          <a:latin typeface="Arial" charset="0"/>
                        </a:defRPr>
                      </a:lvl2pPr>
                      <a:lvl3pPr>
                        <a:spcBef>
                          <a:spcPct val="20000"/>
                        </a:spcBef>
                        <a:buClr>
                          <a:schemeClr val="folHlink"/>
                        </a:buClr>
                        <a:buSzPct val="55000"/>
                        <a:buFont typeface="Wingdings" charset="2"/>
                        <a:defRPr sz="2100">
                          <a:solidFill>
                            <a:schemeClr val="tx1"/>
                          </a:solidFill>
                          <a:latin typeface="Arial" charset="0"/>
                        </a:defRPr>
                      </a:lvl3pPr>
                      <a:lvl4pPr>
                        <a:spcBef>
                          <a:spcPct val="20000"/>
                        </a:spcBef>
                        <a:buClr>
                          <a:schemeClr val="accent1"/>
                        </a:buClr>
                        <a:buFont typeface="Wingdings" charset="2"/>
                        <a:defRPr>
                          <a:solidFill>
                            <a:schemeClr val="tx1"/>
                          </a:solidFill>
                          <a:latin typeface="Arial" charset="0"/>
                        </a:defRPr>
                      </a:lvl4pPr>
                      <a:lvl5pPr>
                        <a:spcBef>
                          <a:spcPct val="20000"/>
                        </a:spcBef>
                        <a:buClr>
                          <a:schemeClr val="accent1"/>
                        </a:buClr>
                        <a:buFont typeface="Wingdings" charset="2"/>
                        <a:defRPr>
                          <a:solidFill>
                            <a:schemeClr val="tx1"/>
                          </a:solidFill>
                          <a:latin typeface="Arial" charset="0"/>
                        </a:defRPr>
                      </a:lvl5pPr>
                      <a:lvl6pPr fontAlgn="base">
                        <a:spcBef>
                          <a:spcPct val="20000"/>
                        </a:spcBef>
                        <a:spcAft>
                          <a:spcPct val="0"/>
                        </a:spcAft>
                        <a:buClr>
                          <a:schemeClr val="accent1"/>
                        </a:buClr>
                        <a:buFont typeface="Wingdings" charset="2"/>
                        <a:defRPr>
                          <a:solidFill>
                            <a:schemeClr val="tx1"/>
                          </a:solidFill>
                          <a:latin typeface="Arial" charset="0"/>
                        </a:defRPr>
                      </a:lvl6pPr>
                      <a:lvl7pPr fontAlgn="base">
                        <a:spcBef>
                          <a:spcPct val="20000"/>
                        </a:spcBef>
                        <a:spcAft>
                          <a:spcPct val="0"/>
                        </a:spcAft>
                        <a:buClr>
                          <a:schemeClr val="accent1"/>
                        </a:buClr>
                        <a:buFont typeface="Wingdings" charset="2"/>
                        <a:defRPr>
                          <a:solidFill>
                            <a:schemeClr val="tx1"/>
                          </a:solidFill>
                          <a:latin typeface="Arial" charset="0"/>
                        </a:defRPr>
                      </a:lvl7pPr>
                      <a:lvl8pPr fontAlgn="base">
                        <a:spcBef>
                          <a:spcPct val="20000"/>
                        </a:spcBef>
                        <a:spcAft>
                          <a:spcPct val="0"/>
                        </a:spcAft>
                        <a:buClr>
                          <a:schemeClr val="accent1"/>
                        </a:buClr>
                        <a:buFont typeface="Wingdings" charset="2"/>
                        <a:defRPr>
                          <a:solidFill>
                            <a:schemeClr val="tx1"/>
                          </a:solidFill>
                          <a:latin typeface="Arial" charset="0"/>
                        </a:defRPr>
                      </a:lvl8pPr>
                      <a:lvl9pPr fontAlgn="base">
                        <a:spcBef>
                          <a:spcPct val="20000"/>
                        </a:spcBef>
                        <a:spcAft>
                          <a:spcPct val="0"/>
                        </a:spcAft>
                        <a:buClr>
                          <a:schemeClr val="accent1"/>
                        </a:buClr>
                        <a:buFont typeface="Wingdings" charset="2"/>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2400" u="none" strike="noStrike" cap="none" normalizeH="0" baseline="0" dirty="0">
                          <a:ln>
                            <a:noFill/>
                          </a:ln>
                          <a:effectLst/>
                        </a:rPr>
                        <a:t>Transmission system utilization</a:t>
                      </a:r>
                      <a:endParaRPr kumimoji="1" lang="en-US" altLang="en-US" sz="2400" b="0" i="0" u="none" strike="noStrike" cap="none" normalizeH="0" baseline="0" dirty="0">
                        <a:ln>
                          <a:noFill/>
                        </a:ln>
                        <a:solidFill>
                          <a:schemeClr val="bg1"/>
                        </a:solidFill>
                        <a:effectLst/>
                        <a:latin typeface="Times New Roman" charset="0"/>
                        <a:ea typeface="Times New Roman" charset="0"/>
                        <a:cs typeface="Times New Roman" charset="0"/>
                      </a:endParaRPr>
                    </a:p>
                  </a:txBody>
                  <a:tcPr marL="90000" marR="90000" marT="46800" marB="46800" horzOverflow="overflow"/>
                </a:tc>
                <a:tc>
                  <a:txBody>
                    <a:bodyPr/>
                    <a:lstStyle>
                      <a:lvl1pPr>
                        <a:spcBef>
                          <a:spcPct val="20000"/>
                        </a:spcBef>
                        <a:buClr>
                          <a:schemeClr val="folHlink"/>
                        </a:buClr>
                        <a:buSzPct val="90000"/>
                        <a:buFont typeface="Wingdings" charset="2"/>
                        <a:defRPr sz="2400">
                          <a:solidFill>
                            <a:schemeClr val="tx1"/>
                          </a:solidFill>
                          <a:latin typeface="Arial" charset="0"/>
                        </a:defRPr>
                      </a:lvl1pPr>
                      <a:lvl2pPr>
                        <a:spcBef>
                          <a:spcPct val="20000"/>
                        </a:spcBef>
                        <a:buClr>
                          <a:schemeClr val="accent1"/>
                        </a:buClr>
                        <a:buSzPct val="75000"/>
                        <a:buFont typeface="Wingdings" charset="2"/>
                        <a:defRPr sz="2200">
                          <a:solidFill>
                            <a:schemeClr val="tx1"/>
                          </a:solidFill>
                          <a:latin typeface="Arial" charset="0"/>
                        </a:defRPr>
                      </a:lvl2pPr>
                      <a:lvl3pPr>
                        <a:spcBef>
                          <a:spcPct val="20000"/>
                        </a:spcBef>
                        <a:buClr>
                          <a:schemeClr val="folHlink"/>
                        </a:buClr>
                        <a:buSzPct val="55000"/>
                        <a:buFont typeface="Wingdings" charset="2"/>
                        <a:defRPr sz="2100">
                          <a:solidFill>
                            <a:schemeClr val="tx1"/>
                          </a:solidFill>
                          <a:latin typeface="Arial" charset="0"/>
                        </a:defRPr>
                      </a:lvl3pPr>
                      <a:lvl4pPr>
                        <a:spcBef>
                          <a:spcPct val="20000"/>
                        </a:spcBef>
                        <a:buClr>
                          <a:schemeClr val="accent1"/>
                        </a:buClr>
                        <a:buFont typeface="Wingdings" charset="2"/>
                        <a:defRPr>
                          <a:solidFill>
                            <a:schemeClr val="tx1"/>
                          </a:solidFill>
                          <a:latin typeface="Arial" charset="0"/>
                        </a:defRPr>
                      </a:lvl4pPr>
                      <a:lvl5pPr>
                        <a:spcBef>
                          <a:spcPct val="20000"/>
                        </a:spcBef>
                        <a:buClr>
                          <a:schemeClr val="accent1"/>
                        </a:buClr>
                        <a:buFont typeface="Wingdings" charset="2"/>
                        <a:defRPr>
                          <a:solidFill>
                            <a:schemeClr val="tx1"/>
                          </a:solidFill>
                          <a:latin typeface="Arial" charset="0"/>
                        </a:defRPr>
                      </a:lvl5pPr>
                      <a:lvl6pPr fontAlgn="base">
                        <a:spcBef>
                          <a:spcPct val="20000"/>
                        </a:spcBef>
                        <a:spcAft>
                          <a:spcPct val="0"/>
                        </a:spcAft>
                        <a:buClr>
                          <a:schemeClr val="accent1"/>
                        </a:buClr>
                        <a:buFont typeface="Wingdings" charset="2"/>
                        <a:defRPr>
                          <a:solidFill>
                            <a:schemeClr val="tx1"/>
                          </a:solidFill>
                          <a:latin typeface="Arial" charset="0"/>
                        </a:defRPr>
                      </a:lvl6pPr>
                      <a:lvl7pPr fontAlgn="base">
                        <a:spcBef>
                          <a:spcPct val="20000"/>
                        </a:spcBef>
                        <a:spcAft>
                          <a:spcPct val="0"/>
                        </a:spcAft>
                        <a:buClr>
                          <a:schemeClr val="accent1"/>
                        </a:buClr>
                        <a:buFont typeface="Wingdings" charset="2"/>
                        <a:defRPr>
                          <a:solidFill>
                            <a:schemeClr val="tx1"/>
                          </a:solidFill>
                          <a:latin typeface="Arial" charset="0"/>
                        </a:defRPr>
                      </a:lvl7pPr>
                      <a:lvl8pPr fontAlgn="base">
                        <a:spcBef>
                          <a:spcPct val="20000"/>
                        </a:spcBef>
                        <a:spcAft>
                          <a:spcPct val="0"/>
                        </a:spcAft>
                        <a:buClr>
                          <a:schemeClr val="accent1"/>
                        </a:buClr>
                        <a:buFont typeface="Wingdings" charset="2"/>
                        <a:defRPr>
                          <a:solidFill>
                            <a:schemeClr val="tx1"/>
                          </a:solidFill>
                          <a:latin typeface="Arial" charset="0"/>
                        </a:defRPr>
                      </a:lvl8pPr>
                      <a:lvl9pPr fontAlgn="base">
                        <a:spcBef>
                          <a:spcPct val="20000"/>
                        </a:spcBef>
                        <a:spcAft>
                          <a:spcPct val="0"/>
                        </a:spcAft>
                        <a:buClr>
                          <a:schemeClr val="accent1"/>
                        </a:buClr>
                        <a:buFont typeface="Wingdings" charset="2"/>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2400" u="none" strike="noStrike" cap="none" normalizeH="0" baseline="0">
                          <a:ln>
                            <a:noFill/>
                          </a:ln>
                          <a:effectLst/>
                        </a:rPr>
                        <a:t>Addressing</a:t>
                      </a:r>
                      <a:endParaRPr kumimoji="1" lang="en-US" altLang="en-US" sz="2400" b="0" i="0" u="none" strike="noStrike" cap="none" normalizeH="0" baseline="0">
                        <a:ln>
                          <a:noFill/>
                        </a:ln>
                        <a:solidFill>
                          <a:schemeClr val="bg1"/>
                        </a:solidFill>
                        <a:effectLst/>
                        <a:latin typeface="Times New Roman" charset="0"/>
                      </a:endParaRPr>
                    </a:p>
                  </a:txBody>
                  <a:tcPr marL="90000" marR="90000" marT="46800" marB="46800" horzOverflow="overflow"/>
                </a:tc>
                <a:extLst>
                  <a:ext uri="{0D108BD9-81ED-4DB2-BD59-A6C34878D82A}">
                    <a16:rowId xmlns:a16="http://schemas.microsoft.com/office/drawing/2014/main" val="10000"/>
                  </a:ext>
                </a:extLst>
              </a:tr>
              <a:tr h="536961">
                <a:tc>
                  <a:txBody>
                    <a:bodyPr/>
                    <a:lstStyle>
                      <a:lvl1pPr>
                        <a:spcBef>
                          <a:spcPct val="20000"/>
                        </a:spcBef>
                        <a:buClr>
                          <a:schemeClr val="folHlink"/>
                        </a:buClr>
                        <a:buSzPct val="90000"/>
                        <a:buFont typeface="Wingdings" charset="2"/>
                        <a:defRPr sz="2400">
                          <a:solidFill>
                            <a:schemeClr val="tx1"/>
                          </a:solidFill>
                          <a:latin typeface="Arial" charset="0"/>
                        </a:defRPr>
                      </a:lvl1pPr>
                      <a:lvl2pPr>
                        <a:spcBef>
                          <a:spcPct val="20000"/>
                        </a:spcBef>
                        <a:buClr>
                          <a:schemeClr val="accent1"/>
                        </a:buClr>
                        <a:buSzPct val="75000"/>
                        <a:buFont typeface="Wingdings" charset="2"/>
                        <a:defRPr sz="2200">
                          <a:solidFill>
                            <a:schemeClr val="tx1"/>
                          </a:solidFill>
                          <a:latin typeface="Arial" charset="0"/>
                        </a:defRPr>
                      </a:lvl2pPr>
                      <a:lvl3pPr>
                        <a:spcBef>
                          <a:spcPct val="20000"/>
                        </a:spcBef>
                        <a:buClr>
                          <a:schemeClr val="folHlink"/>
                        </a:buClr>
                        <a:buSzPct val="55000"/>
                        <a:buFont typeface="Wingdings" charset="2"/>
                        <a:defRPr sz="2100">
                          <a:solidFill>
                            <a:schemeClr val="tx1"/>
                          </a:solidFill>
                          <a:latin typeface="Arial" charset="0"/>
                        </a:defRPr>
                      </a:lvl3pPr>
                      <a:lvl4pPr>
                        <a:spcBef>
                          <a:spcPct val="20000"/>
                        </a:spcBef>
                        <a:buClr>
                          <a:schemeClr val="accent1"/>
                        </a:buClr>
                        <a:buFont typeface="Wingdings" charset="2"/>
                        <a:defRPr>
                          <a:solidFill>
                            <a:schemeClr val="tx1"/>
                          </a:solidFill>
                          <a:latin typeface="Arial" charset="0"/>
                        </a:defRPr>
                      </a:lvl4pPr>
                      <a:lvl5pPr>
                        <a:spcBef>
                          <a:spcPct val="20000"/>
                        </a:spcBef>
                        <a:buClr>
                          <a:schemeClr val="accent1"/>
                        </a:buClr>
                        <a:buFont typeface="Wingdings" charset="2"/>
                        <a:defRPr>
                          <a:solidFill>
                            <a:schemeClr val="tx1"/>
                          </a:solidFill>
                          <a:latin typeface="Arial" charset="0"/>
                        </a:defRPr>
                      </a:lvl5pPr>
                      <a:lvl6pPr fontAlgn="base">
                        <a:spcBef>
                          <a:spcPct val="20000"/>
                        </a:spcBef>
                        <a:spcAft>
                          <a:spcPct val="0"/>
                        </a:spcAft>
                        <a:buClr>
                          <a:schemeClr val="accent1"/>
                        </a:buClr>
                        <a:buFont typeface="Wingdings" charset="2"/>
                        <a:defRPr>
                          <a:solidFill>
                            <a:schemeClr val="tx1"/>
                          </a:solidFill>
                          <a:latin typeface="Arial" charset="0"/>
                        </a:defRPr>
                      </a:lvl6pPr>
                      <a:lvl7pPr fontAlgn="base">
                        <a:spcBef>
                          <a:spcPct val="20000"/>
                        </a:spcBef>
                        <a:spcAft>
                          <a:spcPct val="0"/>
                        </a:spcAft>
                        <a:buClr>
                          <a:schemeClr val="accent1"/>
                        </a:buClr>
                        <a:buFont typeface="Wingdings" charset="2"/>
                        <a:defRPr>
                          <a:solidFill>
                            <a:schemeClr val="tx1"/>
                          </a:solidFill>
                          <a:latin typeface="Arial" charset="0"/>
                        </a:defRPr>
                      </a:lvl7pPr>
                      <a:lvl8pPr fontAlgn="base">
                        <a:spcBef>
                          <a:spcPct val="20000"/>
                        </a:spcBef>
                        <a:spcAft>
                          <a:spcPct val="0"/>
                        </a:spcAft>
                        <a:buClr>
                          <a:schemeClr val="accent1"/>
                        </a:buClr>
                        <a:buFont typeface="Wingdings" charset="2"/>
                        <a:defRPr>
                          <a:solidFill>
                            <a:schemeClr val="tx1"/>
                          </a:solidFill>
                          <a:latin typeface="Arial" charset="0"/>
                        </a:defRPr>
                      </a:lvl8pPr>
                      <a:lvl9pPr fontAlgn="base">
                        <a:spcBef>
                          <a:spcPct val="20000"/>
                        </a:spcBef>
                        <a:spcAft>
                          <a:spcPct val="0"/>
                        </a:spcAft>
                        <a:buClr>
                          <a:schemeClr val="accent1"/>
                        </a:buClr>
                        <a:buFont typeface="Wingdings" charset="2"/>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2400" u="none" strike="noStrike" cap="none" normalizeH="0" baseline="0" dirty="0">
                          <a:ln>
                            <a:noFill/>
                          </a:ln>
                          <a:effectLst/>
                        </a:rPr>
                        <a:t>Interfacing</a:t>
                      </a:r>
                      <a:endParaRPr kumimoji="1" lang="en-US" altLang="en-US" sz="2400" b="0" i="0" u="none" strike="noStrike" cap="none" normalizeH="0" baseline="0" dirty="0">
                        <a:ln>
                          <a:noFill/>
                        </a:ln>
                        <a:solidFill>
                          <a:schemeClr val="bg1"/>
                        </a:solidFill>
                        <a:effectLst/>
                        <a:latin typeface="Times New Roman" charset="0"/>
                      </a:endParaRPr>
                    </a:p>
                  </a:txBody>
                  <a:tcPr marL="90000" marR="90000" marT="46800" marB="46800" horzOverflow="overflow"/>
                </a:tc>
                <a:tc>
                  <a:txBody>
                    <a:bodyPr/>
                    <a:lstStyle>
                      <a:lvl1pPr>
                        <a:spcBef>
                          <a:spcPct val="20000"/>
                        </a:spcBef>
                        <a:buClr>
                          <a:schemeClr val="folHlink"/>
                        </a:buClr>
                        <a:buSzPct val="90000"/>
                        <a:buFont typeface="Wingdings" charset="2"/>
                        <a:defRPr sz="2400">
                          <a:solidFill>
                            <a:schemeClr val="tx1"/>
                          </a:solidFill>
                          <a:latin typeface="Arial" charset="0"/>
                        </a:defRPr>
                      </a:lvl1pPr>
                      <a:lvl2pPr>
                        <a:spcBef>
                          <a:spcPct val="20000"/>
                        </a:spcBef>
                        <a:buClr>
                          <a:schemeClr val="accent1"/>
                        </a:buClr>
                        <a:buSzPct val="75000"/>
                        <a:buFont typeface="Wingdings" charset="2"/>
                        <a:defRPr sz="2200">
                          <a:solidFill>
                            <a:schemeClr val="tx1"/>
                          </a:solidFill>
                          <a:latin typeface="Arial" charset="0"/>
                        </a:defRPr>
                      </a:lvl2pPr>
                      <a:lvl3pPr>
                        <a:spcBef>
                          <a:spcPct val="20000"/>
                        </a:spcBef>
                        <a:buClr>
                          <a:schemeClr val="folHlink"/>
                        </a:buClr>
                        <a:buSzPct val="55000"/>
                        <a:buFont typeface="Wingdings" charset="2"/>
                        <a:defRPr sz="2100">
                          <a:solidFill>
                            <a:schemeClr val="tx1"/>
                          </a:solidFill>
                          <a:latin typeface="Arial" charset="0"/>
                        </a:defRPr>
                      </a:lvl3pPr>
                      <a:lvl4pPr>
                        <a:spcBef>
                          <a:spcPct val="20000"/>
                        </a:spcBef>
                        <a:buClr>
                          <a:schemeClr val="accent1"/>
                        </a:buClr>
                        <a:buFont typeface="Wingdings" charset="2"/>
                        <a:defRPr>
                          <a:solidFill>
                            <a:schemeClr val="tx1"/>
                          </a:solidFill>
                          <a:latin typeface="Arial" charset="0"/>
                        </a:defRPr>
                      </a:lvl4pPr>
                      <a:lvl5pPr>
                        <a:spcBef>
                          <a:spcPct val="20000"/>
                        </a:spcBef>
                        <a:buClr>
                          <a:schemeClr val="accent1"/>
                        </a:buClr>
                        <a:buFont typeface="Wingdings" charset="2"/>
                        <a:defRPr>
                          <a:solidFill>
                            <a:schemeClr val="tx1"/>
                          </a:solidFill>
                          <a:latin typeface="Arial" charset="0"/>
                        </a:defRPr>
                      </a:lvl5pPr>
                      <a:lvl6pPr fontAlgn="base">
                        <a:spcBef>
                          <a:spcPct val="20000"/>
                        </a:spcBef>
                        <a:spcAft>
                          <a:spcPct val="0"/>
                        </a:spcAft>
                        <a:buClr>
                          <a:schemeClr val="accent1"/>
                        </a:buClr>
                        <a:buFont typeface="Wingdings" charset="2"/>
                        <a:defRPr>
                          <a:solidFill>
                            <a:schemeClr val="tx1"/>
                          </a:solidFill>
                          <a:latin typeface="Arial" charset="0"/>
                        </a:defRPr>
                      </a:lvl6pPr>
                      <a:lvl7pPr fontAlgn="base">
                        <a:spcBef>
                          <a:spcPct val="20000"/>
                        </a:spcBef>
                        <a:spcAft>
                          <a:spcPct val="0"/>
                        </a:spcAft>
                        <a:buClr>
                          <a:schemeClr val="accent1"/>
                        </a:buClr>
                        <a:buFont typeface="Wingdings" charset="2"/>
                        <a:defRPr>
                          <a:solidFill>
                            <a:schemeClr val="tx1"/>
                          </a:solidFill>
                          <a:latin typeface="Arial" charset="0"/>
                        </a:defRPr>
                      </a:lvl7pPr>
                      <a:lvl8pPr fontAlgn="base">
                        <a:spcBef>
                          <a:spcPct val="20000"/>
                        </a:spcBef>
                        <a:spcAft>
                          <a:spcPct val="0"/>
                        </a:spcAft>
                        <a:buClr>
                          <a:schemeClr val="accent1"/>
                        </a:buClr>
                        <a:buFont typeface="Wingdings" charset="2"/>
                        <a:defRPr>
                          <a:solidFill>
                            <a:schemeClr val="tx1"/>
                          </a:solidFill>
                          <a:latin typeface="Arial" charset="0"/>
                        </a:defRPr>
                      </a:lvl8pPr>
                      <a:lvl9pPr fontAlgn="base">
                        <a:spcBef>
                          <a:spcPct val="20000"/>
                        </a:spcBef>
                        <a:spcAft>
                          <a:spcPct val="0"/>
                        </a:spcAft>
                        <a:buClr>
                          <a:schemeClr val="accent1"/>
                        </a:buClr>
                        <a:buFont typeface="Wingdings" charset="2"/>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2400" u="none" strike="noStrike" cap="none" normalizeH="0" baseline="0">
                          <a:ln>
                            <a:noFill/>
                          </a:ln>
                          <a:effectLst/>
                        </a:rPr>
                        <a:t>Routing</a:t>
                      </a:r>
                      <a:endParaRPr kumimoji="1" lang="en-US" altLang="en-US" sz="2400" b="0" i="0" u="none" strike="noStrike" cap="none" normalizeH="0" baseline="0">
                        <a:ln>
                          <a:noFill/>
                        </a:ln>
                        <a:solidFill>
                          <a:schemeClr val="bg1"/>
                        </a:solidFill>
                        <a:effectLst/>
                        <a:latin typeface="Times New Roman" charset="0"/>
                        <a:ea typeface="Times New Roman" charset="0"/>
                        <a:cs typeface="Times New Roman" charset="0"/>
                      </a:endParaRPr>
                    </a:p>
                  </a:txBody>
                  <a:tcPr marL="90000" marR="90000" marT="46800" marB="46800" horzOverflow="overflow"/>
                </a:tc>
                <a:extLst>
                  <a:ext uri="{0D108BD9-81ED-4DB2-BD59-A6C34878D82A}">
                    <a16:rowId xmlns:a16="http://schemas.microsoft.com/office/drawing/2014/main" val="10001"/>
                  </a:ext>
                </a:extLst>
              </a:tr>
              <a:tr h="892283">
                <a:tc>
                  <a:txBody>
                    <a:bodyPr/>
                    <a:lstStyle>
                      <a:lvl1pPr>
                        <a:spcBef>
                          <a:spcPct val="20000"/>
                        </a:spcBef>
                        <a:buClr>
                          <a:schemeClr val="folHlink"/>
                        </a:buClr>
                        <a:buSzPct val="90000"/>
                        <a:buFont typeface="Wingdings" charset="2"/>
                        <a:defRPr sz="2400">
                          <a:solidFill>
                            <a:schemeClr val="tx1"/>
                          </a:solidFill>
                          <a:latin typeface="Arial" charset="0"/>
                        </a:defRPr>
                      </a:lvl1pPr>
                      <a:lvl2pPr>
                        <a:spcBef>
                          <a:spcPct val="20000"/>
                        </a:spcBef>
                        <a:buClr>
                          <a:schemeClr val="accent1"/>
                        </a:buClr>
                        <a:buSzPct val="75000"/>
                        <a:buFont typeface="Wingdings" charset="2"/>
                        <a:defRPr sz="2200">
                          <a:solidFill>
                            <a:schemeClr val="tx1"/>
                          </a:solidFill>
                          <a:latin typeface="Arial" charset="0"/>
                        </a:defRPr>
                      </a:lvl2pPr>
                      <a:lvl3pPr>
                        <a:spcBef>
                          <a:spcPct val="20000"/>
                        </a:spcBef>
                        <a:buClr>
                          <a:schemeClr val="folHlink"/>
                        </a:buClr>
                        <a:buSzPct val="55000"/>
                        <a:buFont typeface="Wingdings" charset="2"/>
                        <a:defRPr sz="2100">
                          <a:solidFill>
                            <a:schemeClr val="tx1"/>
                          </a:solidFill>
                          <a:latin typeface="Arial" charset="0"/>
                        </a:defRPr>
                      </a:lvl3pPr>
                      <a:lvl4pPr>
                        <a:spcBef>
                          <a:spcPct val="20000"/>
                        </a:spcBef>
                        <a:buClr>
                          <a:schemeClr val="accent1"/>
                        </a:buClr>
                        <a:buFont typeface="Wingdings" charset="2"/>
                        <a:defRPr>
                          <a:solidFill>
                            <a:schemeClr val="tx1"/>
                          </a:solidFill>
                          <a:latin typeface="Arial" charset="0"/>
                        </a:defRPr>
                      </a:lvl4pPr>
                      <a:lvl5pPr>
                        <a:spcBef>
                          <a:spcPct val="20000"/>
                        </a:spcBef>
                        <a:buClr>
                          <a:schemeClr val="accent1"/>
                        </a:buClr>
                        <a:buFont typeface="Wingdings" charset="2"/>
                        <a:defRPr>
                          <a:solidFill>
                            <a:schemeClr val="tx1"/>
                          </a:solidFill>
                          <a:latin typeface="Arial" charset="0"/>
                        </a:defRPr>
                      </a:lvl5pPr>
                      <a:lvl6pPr fontAlgn="base">
                        <a:spcBef>
                          <a:spcPct val="20000"/>
                        </a:spcBef>
                        <a:spcAft>
                          <a:spcPct val="0"/>
                        </a:spcAft>
                        <a:buClr>
                          <a:schemeClr val="accent1"/>
                        </a:buClr>
                        <a:buFont typeface="Wingdings" charset="2"/>
                        <a:defRPr>
                          <a:solidFill>
                            <a:schemeClr val="tx1"/>
                          </a:solidFill>
                          <a:latin typeface="Arial" charset="0"/>
                        </a:defRPr>
                      </a:lvl6pPr>
                      <a:lvl7pPr fontAlgn="base">
                        <a:spcBef>
                          <a:spcPct val="20000"/>
                        </a:spcBef>
                        <a:spcAft>
                          <a:spcPct val="0"/>
                        </a:spcAft>
                        <a:buClr>
                          <a:schemeClr val="accent1"/>
                        </a:buClr>
                        <a:buFont typeface="Wingdings" charset="2"/>
                        <a:defRPr>
                          <a:solidFill>
                            <a:schemeClr val="tx1"/>
                          </a:solidFill>
                          <a:latin typeface="Arial" charset="0"/>
                        </a:defRPr>
                      </a:lvl7pPr>
                      <a:lvl8pPr fontAlgn="base">
                        <a:spcBef>
                          <a:spcPct val="20000"/>
                        </a:spcBef>
                        <a:spcAft>
                          <a:spcPct val="0"/>
                        </a:spcAft>
                        <a:buClr>
                          <a:schemeClr val="accent1"/>
                        </a:buClr>
                        <a:buFont typeface="Wingdings" charset="2"/>
                        <a:defRPr>
                          <a:solidFill>
                            <a:schemeClr val="tx1"/>
                          </a:solidFill>
                          <a:latin typeface="Arial" charset="0"/>
                        </a:defRPr>
                      </a:lvl8pPr>
                      <a:lvl9pPr fontAlgn="base">
                        <a:spcBef>
                          <a:spcPct val="20000"/>
                        </a:spcBef>
                        <a:spcAft>
                          <a:spcPct val="0"/>
                        </a:spcAft>
                        <a:buClr>
                          <a:schemeClr val="accent1"/>
                        </a:buClr>
                        <a:buFont typeface="Wingdings" charset="2"/>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2400" u="none" strike="noStrike" cap="none" normalizeH="0" baseline="0" dirty="0">
                          <a:ln>
                            <a:noFill/>
                          </a:ln>
                          <a:effectLst/>
                        </a:rPr>
                        <a:t>Signal generation</a:t>
                      </a:r>
                      <a:endParaRPr kumimoji="1" lang="en-US" altLang="en-US" sz="2400" b="0" i="0" u="none" strike="noStrike" cap="none" normalizeH="0" baseline="0" dirty="0">
                        <a:ln>
                          <a:noFill/>
                        </a:ln>
                        <a:solidFill>
                          <a:schemeClr val="bg1"/>
                        </a:solidFill>
                        <a:effectLst/>
                        <a:latin typeface="Times New Roman" charset="0"/>
                      </a:endParaRPr>
                    </a:p>
                  </a:txBody>
                  <a:tcPr marL="90000" marR="90000" marT="46800" marB="46800" horzOverflow="overflow"/>
                </a:tc>
                <a:tc>
                  <a:txBody>
                    <a:bodyPr/>
                    <a:lstStyle>
                      <a:lvl1pPr>
                        <a:spcBef>
                          <a:spcPct val="20000"/>
                        </a:spcBef>
                        <a:buClr>
                          <a:schemeClr val="folHlink"/>
                        </a:buClr>
                        <a:buSzPct val="90000"/>
                        <a:buFont typeface="Wingdings" charset="2"/>
                        <a:defRPr sz="2400">
                          <a:solidFill>
                            <a:schemeClr val="tx1"/>
                          </a:solidFill>
                          <a:latin typeface="Arial" charset="0"/>
                        </a:defRPr>
                      </a:lvl1pPr>
                      <a:lvl2pPr>
                        <a:spcBef>
                          <a:spcPct val="20000"/>
                        </a:spcBef>
                        <a:buClr>
                          <a:schemeClr val="accent1"/>
                        </a:buClr>
                        <a:buSzPct val="75000"/>
                        <a:buFont typeface="Wingdings" charset="2"/>
                        <a:defRPr sz="2200">
                          <a:solidFill>
                            <a:schemeClr val="tx1"/>
                          </a:solidFill>
                          <a:latin typeface="Arial" charset="0"/>
                        </a:defRPr>
                      </a:lvl2pPr>
                      <a:lvl3pPr>
                        <a:spcBef>
                          <a:spcPct val="20000"/>
                        </a:spcBef>
                        <a:buClr>
                          <a:schemeClr val="folHlink"/>
                        </a:buClr>
                        <a:buSzPct val="55000"/>
                        <a:buFont typeface="Wingdings" charset="2"/>
                        <a:defRPr sz="2100">
                          <a:solidFill>
                            <a:schemeClr val="tx1"/>
                          </a:solidFill>
                          <a:latin typeface="Arial" charset="0"/>
                        </a:defRPr>
                      </a:lvl3pPr>
                      <a:lvl4pPr>
                        <a:spcBef>
                          <a:spcPct val="20000"/>
                        </a:spcBef>
                        <a:buClr>
                          <a:schemeClr val="accent1"/>
                        </a:buClr>
                        <a:buFont typeface="Wingdings" charset="2"/>
                        <a:defRPr>
                          <a:solidFill>
                            <a:schemeClr val="tx1"/>
                          </a:solidFill>
                          <a:latin typeface="Arial" charset="0"/>
                        </a:defRPr>
                      </a:lvl4pPr>
                      <a:lvl5pPr>
                        <a:spcBef>
                          <a:spcPct val="20000"/>
                        </a:spcBef>
                        <a:buClr>
                          <a:schemeClr val="accent1"/>
                        </a:buClr>
                        <a:buFont typeface="Wingdings" charset="2"/>
                        <a:defRPr>
                          <a:solidFill>
                            <a:schemeClr val="tx1"/>
                          </a:solidFill>
                          <a:latin typeface="Arial" charset="0"/>
                        </a:defRPr>
                      </a:lvl5pPr>
                      <a:lvl6pPr fontAlgn="base">
                        <a:spcBef>
                          <a:spcPct val="20000"/>
                        </a:spcBef>
                        <a:spcAft>
                          <a:spcPct val="0"/>
                        </a:spcAft>
                        <a:buClr>
                          <a:schemeClr val="accent1"/>
                        </a:buClr>
                        <a:buFont typeface="Wingdings" charset="2"/>
                        <a:defRPr>
                          <a:solidFill>
                            <a:schemeClr val="tx1"/>
                          </a:solidFill>
                          <a:latin typeface="Arial" charset="0"/>
                        </a:defRPr>
                      </a:lvl6pPr>
                      <a:lvl7pPr fontAlgn="base">
                        <a:spcBef>
                          <a:spcPct val="20000"/>
                        </a:spcBef>
                        <a:spcAft>
                          <a:spcPct val="0"/>
                        </a:spcAft>
                        <a:buClr>
                          <a:schemeClr val="accent1"/>
                        </a:buClr>
                        <a:buFont typeface="Wingdings" charset="2"/>
                        <a:defRPr>
                          <a:solidFill>
                            <a:schemeClr val="tx1"/>
                          </a:solidFill>
                          <a:latin typeface="Arial" charset="0"/>
                        </a:defRPr>
                      </a:lvl7pPr>
                      <a:lvl8pPr fontAlgn="base">
                        <a:spcBef>
                          <a:spcPct val="20000"/>
                        </a:spcBef>
                        <a:spcAft>
                          <a:spcPct val="0"/>
                        </a:spcAft>
                        <a:buClr>
                          <a:schemeClr val="accent1"/>
                        </a:buClr>
                        <a:buFont typeface="Wingdings" charset="2"/>
                        <a:defRPr>
                          <a:solidFill>
                            <a:schemeClr val="tx1"/>
                          </a:solidFill>
                          <a:latin typeface="Arial" charset="0"/>
                        </a:defRPr>
                      </a:lvl8pPr>
                      <a:lvl9pPr fontAlgn="base">
                        <a:spcBef>
                          <a:spcPct val="20000"/>
                        </a:spcBef>
                        <a:spcAft>
                          <a:spcPct val="0"/>
                        </a:spcAft>
                        <a:buClr>
                          <a:schemeClr val="accent1"/>
                        </a:buClr>
                        <a:buFont typeface="Wingdings" charset="2"/>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2400" u="none" strike="noStrike" cap="none" normalizeH="0" baseline="0">
                          <a:ln>
                            <a:noFill/>
                          </a:ln>
                          <a:effectLst/>
                        </a:rPr>
                        <a:t>Recovery</a:t>
                      </a:r>
                    </a:p>
                    <a:p>
                      <a:pPr marL="0" marR="0" lvl="0" indent="0" algn="l" defTabSz="914400" rtl="0" eaLnBrk="0" fontAlgn="base" latinLnBrk="0" hangingPunct="0">
                        <a:lnSpc>
                          <a:spcPct val="100000"/>
                        </a:lnSpc>
                        <a:spcBef>
                          <a:spcPct val="0"/>
                        </a:spcBef>
                        <a:spcAft>
                          <a:spcPct val="0"/>
                        </a:spcAft>
                        <a:buClrTx/>
                        <a:buSzTx/>
                        <a:buFontTx/>
                        <a:buNone/>
                        <a:tabLst/>
                      </a:pPr>
                      <a:endParaRPr kumimoji="1" lang="en-US" altLang="en-US" sz="2400" b="0" i="0" u="none" strike="noStrike" cap="none" normalizeH="0" baseline="0">
                        <a:ln>
                          <a:noFill/>
                        </a:ln>
                        <a:solidFill>
                          <a:schemeClr val="bg1"/>
                        </a:solidFill>
                        <a:effectLst/>
                        <a:latin typeface="Times New Roman" charset="0"/>
                      </a:endParaRPr>
                    </a:p>
                  </a:txBody>
                  <a:tcPr marL="90000" marR="90000" marT="46800" marB="46800" horzOverflow="overflow"/>
                </a:tc>
                <a:extLst>
                  <a:ext uri="{0D108BD9-81ED-4DB2-BD59-A6C34878D82A}">
                    <a16:rowId xmlns:a16="http://schemas.microsoft.com/office/drawing/2014/main" val="10002"/>
                  </a:ext>
                </a:extLst>
              </a:tr>
              <a:tr h="535465">
                <a:tc>
                  <a:txBody>
                    <a:bodyPr/>
                    <a:lstStyle>
                      <a:lvl1pPr>
                        <a:spcBef>
                          <a:spcPct val="20000"/>
                        </a:spcBef>
                        <a:buClr>
                          <a:schemeClr val="folHlink"/>
                        </a:buClr>
                        <a:buSzPct val="90000"/>
                        <a:buFont typeface="Wingdings" charset="2"/>
                        <a:defRPr sz="2400">
                          <a:solidFill>
                            <a:schemeClr val="tx1"/>
                          </a:solidFill>
                          <a:latin typeface="Arial" charset="0"/>
                        </a:defRPr>
                      </a:lvl1pPr>
                      <a:lvl2pPr>
                        <a:spcBef>
                          <a:spcPct val="20000"/>
                        </a:spcBef>
                        <a:buClr>
                          <a:schemeClr val="accent1"/>
                        </a:buClr>
                        <a:buSzPct val="75000"/>
                        <a:buFont typeface="Wingdings" charset="2"/>
                        <a:defRPr sz="2200">
                          <a:solidFill>
                            <a:schemeClr val="tx1"/>
                          </a:solidFill>
                          <a:latin typeface="Arial" charset="0"/>
                        </a:defRPr>
                      </a:lvl2pPr>
                      <a:lvl3pPr>
                        <a:spcBef>
                          <a:spcPct val="20000"/>
                        </a:spcBef>
                        <a:buClr>
                          <a:schemeClr val="folHlink"/>
                        </a:buClr>
                        <a:buSzPct val="55000"/>
                        <a:buFont typeface="Wingdings" charset="2"/>
                        <a:defRPr sz="2100">
                          <a:solidFill>
                            <a:schemeClr val="tx1"/>
                          </a:solidFill>
                          <a:latin typeface="Arial" charset="0"/>
                        </a:defRPr>
                      </a:lvl3pPr>
                      <a:lvl4pPr>
                        <a:spcBef>
                          <a:spcPct val="20000"/>
                        </a:spcBef>
                        <a:buClr>
                          <a:schemeClr val="accent1"/>
                        </a:buClr>
                        <a:buFont typeface="Wingdings" charset="2"/>
                        <a:defRPr>
                          <a:solidFill>
                            <a:schemeClr val="tx1"/>
                          </a:solidFill>
                          <a:latin typeface="Arial" charset="0"/>
                        </a:defRPr>
                      </a:lvl4pPr>
                      <a:lvl5pPr>
                        <a:spcBef>
                          <a:spcPct val="20000"/>
                        </a:spcBef>
                        <a:buClr>
                          <a:schemeClr val="accent1"/>
                        </a:buClr>
                        <a:buFont typeface="Wingdings" charset="2"/>
                        <a:defRPr>
                          <a:solidFill>
                            <a:schemeClr val="tx1"/>
                          </a:solidFill>
                          <a:latin typeface="Arial" charset="0"/>
                        </a:defRPr>
                      </a:lvl5pPr>
                      <a:lvl6pPr fontAlgn="base">
                        <a:spcBef>
                          <a:spcPct val="20000"/>
                        </a:spcBef>
                        <a:spcAft>
                          <a:spcPct val="0"/>
                        </a:spcAft>
                        <a:buClr>
                          <a:schemeClr val="accent1"/>
                        </a:buClr>
                        <a:buFont typeface="Wingdings" charset="2"/>
                        <a:defRPr>
                          <a:solidFill>
                            <a:schemeClr val="tx1"/>
                          </a:solidFill>
                          <a:latin typeface="Arial" charset="0"/>
                        </a:defRPr>
                      </a:lvl6pPr>
                      <a:lvl7pPr fontAlgn="base">
                        <a:spcBef>
                          <a:spcPct val="20000"/>
                        </a:spcBef>
                        <a:spcAft>
                          <a:spcPct val="0"/>
                        </a:spcAft>
                        <a:buClr>
                          <a:schemeClr val="accent1"/>
                        </a:buClr>
                        <a:buFont typeface="Wingdings" charset="2"/>
                        <a:defRPr>
                          <a:solidFill>
                            <a:schemeClr val="tx1"/>
                          </a:solidFill>
                          <a:latin typeface="Arial" charset="0"/>
                        </a:defRPr>
                      </a:lvl7pPr>
                      <a:lvl8pPr fontAlgn="base">
                        <a:spcBef>
                          <a:spcPct val="20000"/>
                        </a:spcBef>
                        <a:spcAft>
                          <a:spcPct val="0"/>
                        </a:spcAft>
                        <a:buClr>
                          <a:schemeClr val="accent1"/>
                        </a:buClr>
                        <a:buFont typeface="Wingdings" charset="2"/>
                        <a:defRPr>
                          <a:solidFill>
                            <a:schemeClr val="tx1"/>
                          </a:solidFill>
                          <a:latin typeface="Arial" charset="0"/>
                        </a:defRPr>
                      </a:lvl8pPr>
                      <a:lvl9pPr fontAlgn="base">
                        <a:spcBef>
                          <a:spcPct val="20000"/>
                        </a:spcBef>
                        <a:spcAft>
                          <a:spcPct val="0"/>
                        </a:spcAft>
                        <a:buClr>
                          <a:schemeClr val="accent1"/>
                        </a:buClr>
                        <a:buFont typeface="Wingdings" charset="2"/>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2400" u="none" strike="noStrike" cap="none" normalizeH="0" baseline="0" dirty="0">
                          <a:ln>
                            <a:noFill/>
                          </a:ln>
                          <a:effectLst/>
                        </a:rPr>
                        <a:t>Synchronization</a:t>
                      </a:r>
                      <a:endParaRPr kumimoji="1" lang="en-US" altLang="en-US" sz="2400" b="0" i="0" u="none" strike="noStrike" cap="none" normalizeH="0" baseline="0" dirty="0">
                        <a:ln>
                          <a:noFill/>
                        </a:ln>
                        <a:solidFill>
                          <a:schemeClr val="bg1"/>
                        </a:solidFill>
                        <a:effectLst/>
                        <a:latin typeface="Times New Roman" charset="0"/>
                      </a:endParaRPr>
                    </a:p>
                  </a:txBody>
                  <a:tcPr marL="90000" marR="90000" marT="46800" marB="46800" horzOverflow="overflow"/>
                </a:tc>
                <a:tc>
                  <a:txBody>
                    <a:bodyPr/>
                    <a:lstStyle>
                      <a:lvl1pPr>
                        <a:spcBef>
                          <a:spcPct val="20000"/>
                        </a:spcBef>
                        <a:buClr>
                          <a:schemeClr val="folHlink"/>
                        </a:buClr>
                        <a:buSzPct val="90000"/>
                        <a:buFont typeface="Wingdings" charset="2"/>
                        <a:defRPr sz="2400">
                          <a:solidFill>
                            <a:schemeClr val="tx1"/>
                          </a:solidFill>
                          <a:latin typeface="Arial" charset="0"/>
                        </a:defRPr>
                      </a:lvl1pPr>
                      <a:lvl2pPr>
                        <a:spcBef>
                          <a:spcPct val="20000"/>
                        </a:spcBef>
                        <a:buClr>
                          <a:schemeClr val="accent1"/>
                        </a:buClr>
                        <a:buSzPct val="75000"/>
                        <a:buFont typeface="Wingdings" charset="2"/>
                        <a:defRPr sz="2200">
                          <a:solidFill>
                            <a:schemeClr val="tx1"/>
                          </a:solidFill>
                          <a:latin typeface="Arial" charset="0"/>
                        </a:defRPr>
                      </a:lvl2pPr>
                      <a:lvl3pPr>
                        <a:spcBef>
                          <a:spcPct val="20000"/>
                        </a:spcBef>
                        <a:buClr>
                          <a:schemeClr val="folHlink"/>
                        </a:buClr>
                        <a:buSzPct val="55000"/>
                        <a:buFont typeface="Wingdings" charset="2"/>
                        <a:defRPr sz="2100">
                          <a:solidFill>
                            <a:schemeClr val="tx1"/>
                          </a:solidFill>
                          <a:latin typeface="Arial" charset="0"/>
                        </a:defRPr>
                      </a:lvl3pPr>
                      <a:lvl4pPr>
                        <a:spcBef>
                          <a:spcPct val="20000"/>
                        </a:spcBef>
                        <a:buClr>
                          <a:schemeClr val="accent1"/>
                        </a:buClr>
                        <a:buFont typeface="Wingdings" charset="2"/>
                        <a:defRPr>
                          <a:solidFill>
                            <a:schemeClr val="tx1"/>
                          </a:solidFill>
                          <a:latin typeface="Arial" charset="0"/>
                        </a:defRPr>
                      </a:lvl4pPr>
                      <a:lvl5pPr>
                        <a:spcBef>
                          <a:spcPct val="20000"/>
                        </a:spcBef>
                        <a:buClr>
                          <a:schemeClr val="accent1"/>
                        </a:buClr>
                        <a:buFont typeface="Wingdings" charset="2"/>
                        <a:defRPr>
                          <a:solidFill>
                            <a:schemeClr val="tx1"/>
                          </a:solidFill>
                          <a:latin typeface="Arial" charset="0"/>
                        </a:defRPr>
                      </a:lvl5pPr>
                      <a:lvl6pPr fontAlgn="base">
                        <a:spcBef>
                          <a:spcPct val="20000"/>
                        </a:spcBef>
                        <a:spcAft>
                          <a:spcPct val="0"/>
                        </a:spcAft>
                        <a:buClr>
                          <a:schemeClr val="accent1"/>
                        </a:buClr>
                        <a:buFont typeface="Wingdings" charset="2"/>
                        <a:defRPr>
                          <a:solidFill>
                            <a:schemeClr val="tx1"/>
                          </a:solidFill>
                          <a:latin typeface="Arial" charset="0"/>
                        </a:defRPr>
                      </a:lvl6pPr>
                      <a:lvl7pPr fontAlgn="base">
                        <a:spcBef>
                          <a:spcPct val="20000"/>
                        </a:spcBef>
                        <a:spcAft>
                          <a:spcPct val="0"/>
                        </a:spcAft>
                        <a:buClr>
                          <a:schemeClr val="accent1"/>
                        </a:buClr>
                        <a:buFont typeface="Wingdings" charset="2"/>
                        <a:defRPr>
                          <a:solidFill>
                            <a:schemeClr val="tx1"/>
                          </a:solidFill>
                          <a:latin typeface="Arial" charset="0"/>
                        </a:defRPr>
                      </a:lvl7pPr>
                      <a:lvl8pPr fontAlgn="base">
                        <a:spcBef>
                          <a:spcPct val="20000"/>
                        </a:spcBef>
                        <a:spcAft>
                          <a:spcPct val="0"/>
                        </a:spcAft>
                        <a:buClr>
                          <a:schemeClr val="accent1"/>
                        </a:buClr>
                        <a:buFont typeface="Wingdings" charset="2"/>
                        <a:defRPr>
                          <a:solidFill>
                            <a:schemeClr val="tx1"/>
                          </a:solidFill>
                          <a:latin typeface="Arial" charset="0"/>
                        </a:defRPr>
                      </a:lvl8pPr>
                      <a:lvl9pPr fontAlgn="base">
                        <a:spcBef>
                          <a:spcPct val="20000"/>
                        </a:spcBef>
                        <a:spcAft>
                          <a:spcPct val="0"/>
                        </a:spcAft>
                        <a:buClr>
                          <a:schemeClr val="accent1"/>
                        </a:buClr>
                        <a:buFont typeface="Wingdings" charset="2"/>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2400" u="none" strike="noStrike" cap="none" normalizeH="0" baseline="0" dirty="0">
                          <a:ln>
                            <a:noFill/>
                          </a:ln>
                          <a:effectLst/>
                        </a:rPr>
                        <a:t>Message formatting</a:t>
                      </a:r>
                      <a:endParaRPr kumimoji="1" lang="en-US" altLang="en-US" sz="2400" b="0" i="0" u="none" strike="noStrike" cap="none" normalizeH="0" baseline="0" dirty="0">
                        <a:ln>
                          <a:noFill/>
                        </a:ln>
                        <a:solidFill>
                          <a:schemeClr val="bg1"/>
                        </a:solidFill>
                        <a:effectLst/>
                        <a:latin typeface="Times New Roman" charset="0"/>
                        <a:ea typeface="Times New Roman" charset="0"/>
                        <a:cs typeface="Times New Roman" charset="0"/>
                      </a:endParaRPr>
                    </a:p>
                  </a:txBody>
                  <a:tcPr marL="90000" marR="90000" marT="46800" marB="46800" horzOverflow="overflow"/>
                </a:tc>
                <a:extLst>
                  <a:ext uri="{0D108BD9-81ED-4DB2-BD59-A6C34878D82A}">
                    <a16:rowId xmlns:a16="http://schemas.microsoft.com/office/drawing/2014/main" val="10003"/>
                  </a:ext>
                </a:extLst>
              </a:tr>
              <a:tr h="892283">
                <a:tc>
                  <a:txBody>
                    <a:bodyPr/>
                    <a:lstStyle>
                      <a:lvl1pPr>
                        <a:spcBef>
                          <a:spcPct val="20000"/>
                        </a:spcBef>
                        <a:buClr>
                          <a:schemeClr val="folHlink"/>
                        </a:buClr>
                        <a:buSzPct val="90000"/>
                        <a:buFont typeface="Wingdings" charset="2"/>
                        <a:defRPr sz="2400">
                          <a:solidFill>
                            <a:schemeClr val="tx1"/>
                          </a:solidFill>
                          <a:latin typeface="Arial" charset="0"/>
                        </a:defRPr>
                      </a:lvl1pPr>
                      <a:lvl2pPr>
                        <a:spcBef>
                          <a:spcPct val="20000"/>
                        </a:spcBef>
                        <a:buClr>
                          <a:schemeClr val="accent1"/>
                        </a:buClr>
                        <a:buSzPct val="75000"/>
                        <a:buFont typeface="Wingdings" charset="2"/>
                        <a:defRPr sz="2200">
                          <a:solidFill>
                            <a:schemeClr val="tx1"/>
                          </a:solidFill>
                          <a:latin typeface="Arial" charset="0"/>
                        </a:defRPr>
                      </a:lvl2pPr>
                      <a:lvl3pPr>
                        <a:spcBef>
                          <a:spcPct val="20000"/>
                        </a:spcBef>
                        <a:buClr>
                          <a:schemeClr val="folHlink"/>
                        </a:buClr>
                        <a:buSzPct val="55000"/>
                        <a:buFont typeface="Wingdings" charset="2"/>
                        <a:defRPr sz="2100">
                          <a:solidFill>
                            <a:schemeClr val="tx1"/>
                          </a:solidFill>
                          <a:latin typeface="Arial" charset="0"/>
                        </a:defRPr>
                      </a:lvl3pPr>
                      <a:lvl4pPr>
                        <a:spcBef>
                          <a:spcPct val="20000"/>
                        </a:spcBef>
                        <a:buClr>
                          <a:schemeClr val="accent1"/>
                        </a:buClr>
                        <a:buFont typeface="Wingdings" charset="2"/>
                        <a:defRPr>
                          <a:solidFill>
                            <a:schemeClr val="tx1"/>
                          </a:solidFill>
                          <a:latin typeface="Arial" charset="0"/>
                        </a:defRPr>
                      </a:lvl4pPr>
                      <a:lvl5pPr>
                        <a:spcBef>
                          <a:spcPct val="20000"/>
                        </a:spcBef>
                        <a:buClr>
                          <a:schemeClr val="accent1"/>
                        </a:buClr>
                        <a:buFont typeface="Wingdings" charset="2"/>
                        <a:defRPr>
                          <a:solidFill>
                            <a:schemeClr val="tx1"/>
                          </a:solidFill>
                          <a:latin typeface="Arial" charset="0"/>
                        </a:defRPr>
                      </a:lvl5pPr>
                      <a:lvl6pPr fontAlgn="base">
                        <a:spcBef>
                          <a:spcPct val="20000"/>
                        </a:spcBef>
                        <a:spcAft>
                          <a:spcPct val="0"/>
                        </a:spcAft>
                        <a:buClr>
                          <a:schemeClr val="accent1"/>
                        </a:buClr>
                        <a:buFont typeface="Wingdings" charset="2"/>
                        <a:defRPr>
                          <a:solidFill>
                            <a:schemeClr val="tx1"/>
                          </a:solidFill>
                          <a:latin typeface="Arial" charset="0"/>
                        </a:defRPr>
                      </a:lvl6pPr>
                      <a:lvl7pPr fontAlgn="base">
                        <a:spcBef>
                          <a:spcPct val="20000"/>
                        </a:spcBef>
                        <a:spcAft>
                          <a:spcPct val="0"/>
                        </a:spcAft>
                        <a:buClr>
                          <a:schemeClr val="accent1"/>
                        </a:buClr>
                        <a:buFont typeface="Wingdings" charset="2"/>
                        <a:defRPr>
                          <a:solidFill>
                            <a:schemeClr val="tx1"/>
                          </a:solidFill>
                          <a:latin typeface="Arial" charset="0"/>
                        </a:defRPr>
                      </a:lvl7pPr>
                      <a:lvl8pPr fontAlgn="base">
                        <a:spcBef>
                          <a:spcPct val="20000"/>
                        </a:spcBef>
                        <a:spcAft>
                          <a:spcPct val="0"/>
                        </a:spcAft>
                        <a:buClr>
                          <a:schemeClr val="accent1"/>
                        </a:buClr>
                        <a:buFont typeface="Wingdings" charset="2"/>
                        <a:defRPr>
                          <a:solidFill>
                            <a:schemeClr val="tx1"/>
                          </a:solidFill>
                          <a:latin typeface="Arial" charset="0"/>
                        </a:defRPr>
                      </a:lvl8pPr>
                      <a:lvl9pPr fontAlgn="base">
                        <a:spcBef>
                          <a:spcPct val="20000"/>
                        </a:spcBef>
                        <a:spcAft>
                          <a:spcPct val="0"/>
                        </a:spcAft>
                        <a:buClr>
                          <a:schemeClr val="accent1"/>
                        </a:buClr>
                        <a:buFont typeface="Wingdings" charset="2"/>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2400" u="none" strike="noStrike" cap="none" normalizeH="0" baseline="0" dirty="0">
                          <a:ln>
                            <a:noFill/>
                          </a:ln>
                          <a:effectLst/>
                        </a:rPr>
                        <a:t>Exchange management</a:t>
                      </a:r>
                      <a:endParaRPr kumimoji="1" lang="en-US" altLang="en-US" sz="2400" b="0" i="0" u="none" strike="noStrike" cap="none" normalizeH="0" baseline="0" dirty="0">
                        <a:ln>
                          <a:noFill/>
                        </a:ln>
                        <a:solidFill>
                          <a:schemeClr val="bg1"/>
                        </a:solidFill>
                        <a:effectLst/>
                        <a:latin typeface="Times New Roman" charset="0"/>
                      </a:endParaRPr>
                    </a:p>
                  </a:txBody>
                  <a:tcPr marL="90000" marR="90000" marT="46800" marB="46800" horzOverflow="overflow"/>
                </a:tc>
                <a:tc>
                  <a:txBody>
                    <a:bodyPr/>
                    <a:lstStyle>
                      <a:lvl1pPr>
                        <a:spcBef>
                          <a:spcPct val="20000"/>
                        </a:spcBef>
                        <a:buClr>
                          <a:schemeClr val="folHlink"/>
                        </a:buClr>
                        <a:buSzPct val="90000"/>
                        <a:buFont typeface="Wingdings" charset="2"/>
                        <a:defRPr sz="2400">
                          <a:solidFill>
                            <a:schemeClr val="tx1"/>
                          </a:solidFill>
                          <a:latin typeface="Arial" charset="0"/>
                        </a:defRPr>
                      </a:lvl1pPr>
                      <a:lvl2pPr>
                        <a:spcBef>
                          <a:spcPct val="20000"/>
                        </a:spcBef>
                        <a:buClr>
                          <a:schemeClr val="accent1"/>
                        </a:buClr>
                        <a:buSzPct val="75000"/>
                        <a:buFont typeface="Wingdings" charset="2"/>
                        <a:defRPr sz="2200">
                          <a:solidFill>
                            <a:schemeClr val="tx1"/>
                          </a:solidFill>
                          <a:latin typeface="Arial" charset="0"/>
                        </a:defRPr>
                      </a:lvl2pPr>
                      <a:lvl3pPr>
                        <a:spcBef>
                          <a:spcPct val="20000"/>
                        </a:spcBef>
                        <a:buClr>
                          <a:schemeClr val="folHlink"/>
                        </a:buClr>
                        <a:buSzPct val="55000"/>
                        <a:buFont typeface="Wingdings" charset="2"/>
                        <a:defRPr sz="2100">
                          <a:solidFill>
                            <a:schemeClr val="tx1"/>
                          </a:solidFill>
                          <a:latin typeface="Arial" charset="0"/>
                        </a:defRPr>
                      </a:lvl3pPr>
                      <a:lvl4pPr>
                        <a:spcBef>
                          <a:spcPct val="20000"/>
                        </a:spcBef>
                        <a:buClr>
                          <a:schemeClr val="accent1"/>
                        </a:buClr>
                        <a:buFont typeface="Wingdings" charset="2"/>
                        <a:defRPr>
                          <a:solidFill>
                            <a:schemeClr val="tx1"/>
                          </a:solidFill>
                          <a:latin typeface="Arial" charset="0"/>
                        </a:defRPr>
                      </a:lvl4pPr>
                      <a:lvl5pPr>
                        <a:spcBef>
                          <a:spcPct val="20000"/>
                        </a:spcBef>
                        <a:buClr>
                          <a:schemeClr val="accent1"/>
                        </a:buClr>
                        <a:buFont typeface="Wingdings" charset="2"/>
                        <a:defRPr>
                          <a:solidFill>
                            <a:schemeClr val="tx1"/>
                          </a:solidFill>
                          <a:latin typeface="Arial" charset="0"/>
                        </a:defRPr>
                      </a:lvl5pPr>
                      <a:lvl6pPr fontAlgn="base">
                        <a:spcBef>
                          <a:spcPct val="20000"/>
                        </a:spcBef>
                        <a:spcAft>
                          <a:spcPct val="0"/>
                        </a:spcAft>
                        <a:buClr>
                          <a:schemeClr val="accent1"/>
                        </a:buClr>
                        <a:buFont typeface="Wingdings" charset="2"/>
                        <a:defRPr>
                          <a:solidFill>
                            <a:schemeClr val="tx1"/>
                          </a:solidFill>
                          <a:latin typeface="Arial" charset="0"/>
                        </a:defRPr>
                      </a:lvl6pPr>
                      <a:lvl7pPr fontAlgn="base">
                        <a:spcBef>
                          <a:spcPct val="20000"/>
                        </a:spcBef>
                        <a:spcAft>
                          <a:spcPct val="0"/>
                        </a:spcAft>
                        <a:buClr>
                          <a:schemeClr val="accent1"/>
                        </a:buClr>
                        <a:buFont typeface="Wingdings" charset="2"/>
                        <a:defRPr>
                          <a:solidFill>
                            <a:schemeClr val="tx1"/>
                          </a:solidFill>
                          <a:latin typeface="Arial" charset="0"/>
                        </a:defRPr>
                      </a:lvl7pPr>
                      <a:lvl8pPr fontAlgn="base">
                        <a:spcBef>
                          <a:spcPct val="20000"/>
                        </a:spcBef>
                        <a:spcAft>
                          <a:spcPct val="0"/>
                        </a:spcAft>
                        <a:buClr>
                          <a:schemeClr val="accent1"/>
                        </a:buClr>
                        <a:buFont typeface="Wingdings" charset="2"/>
                        <a:defRPr>
                          <a:solidFill>
                            <a:schemeClr val="tx1"/>
                          </a:solidFill>
                          <a:latin typeface="Arial" charset="0"/>
                        </a:defRPr>
                      </a:lvl8pPr>
                      <a:lvl9pPr fontAlgn="base">
                        <a:spcBef>
                          <a:spcPct val="20000"/>
                        </a:spcBef>
                        <a:spcAft>
                          <a:spcPct val="0"/>
                        </a:spcAft>
                        <a:buClr>
                          <a:schemeClr val="accent1"/>
                        </a:buClr>
                        <a:buFont typeface="Wingdings" charset="2"/>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2400" u="none" strike="noStrike" cap="none" normalizeH="0" baseline="0" dirty="0">
                          <a:ln>
                            <a:noFill/>
                          </a:ln>
                          <a:effectLst/>
                        </a:rPr>
                        <a:t>Security</a:t>
                      </a:r>
                    </a:p>
                    <a:p>
                      <a:pPr marL="0" marR="0" lvl="0" indent="0" algn="l" defTabSz="914400" rtl="0" eaLnBrk="0" fontAlgn="base" latinLnBrk="0" hangingPunct="0">
                        <a:lnSpc>
                          <a:spcPct val="100000"/>
                        </a:lnSpc>
                        <a:spcBef>
                          <a:spcPct val="0"/>
                        </a:spcBef>
                        <a:spcAft>
                          <a:spcPct val="0"/>
                        </a:spcAft>
                        <a:buClrTx/>
                        <a:buSzTx/>
                        <a:buFontTx/>
                        <a:buNone/>
                        <a:tabLst/>
                      </a:pPr>
                      <a:endParaRPr kumimoji="1" lang="en-US" altLang="en-US" sz="2400" b="0" i="0" u="none" strike="noStrike" cap="none" normalizeH="0" baseline="0" dirty="0">
                        <a:ln>
                          <a:noFill/>
                        </a:ln>
                        <a:solidFill>
                          <a:schemeClr val="bg1"/>
                        </a:solidFill>
                        <a:effectLst/>
                        <a:latin typeface="Times New Roman" charset="0"/>
                      </a:endParaRPr>
                    </a:p>
                  </a:txBody>
                  <a:tcPr marL="90000" marR="90000" marT="46800" marB="46800" horzOverflow="overflow"/>
                </a:tc>
                <a:extLst>
                  <a:ext uri="{0D108BD9-81ED-4DB2-BD59-A6C34878D82A}">
                    <a16:rowId xmlns:a16="http://schemas.microsoft.com/office/drawing/2014/main" val="10004"/>
                  </a:ext>
                </a:extLst>
              </a:tr>
              <a:tr h="892283">
                <a:tc>
                  <a:txBody>
                    <a:bodyPr/>
                    <a:lstStyle>
                      <a:lvl1pPr>
                        <a:spcBef>
                          <a:spcPct val="20000"/>
                        </a:spcBef>
                        <a:buClr>
                          <a:schemeClr val="folHlink"/>
                        </a:buClr>
                        <a:buSzPct val="90000"/>
                        <a:buFont typeface="Wingdings" charset="2"/>
                        <a:defRPr sz="2400">
                          <a:solidFill>
                            <a:schemeClr val="tx1"/>
                          </a:solidFill>
                          <a:latin typeface="Arial" charset="0"/>
                        </a:defRPr>
                      </a:lvl1pPr>
                      <a:lvl2pPr>
                        <a:spcBef>
                          <a:spcPct val="20000"/>
                        </a:spcBef>
                        <a:buClr>
                          <a:schemeClr val="accent1"/>
                        </a:buClr>
                        <a:buSzPct val="75000"/>
                        <a:buFont typeface="Wingdings" charset="2"/>
                        <a:defRPr sz="2200">
                          <a:solidFill>
                            <a:schemeClr val="tx1"/>
                          </a:solidFill>
                          <a:latin typeface="Arial" charset="0"/>
                        </a:defRPr>
                      </a:lvl2pPr>
                      <a:lvl3pPr>
                        <a:spcBef>
                          <a:spcPct val="20000"/>
                        </a:spcBef>
                        <a:buClr>
                          <a:schemeClr val="folHlink"/>
                        </a:buClr>
                        <a:buSzPct val="55000"/>
                        <a:buFont typeface="Wingdings" charset="2"/>
                        <a:defRPr sz="2100">
                          <a:solidFill>
                            <a:schemeClr val="tx1"/>
                          </a:solidFill>
                          <a:latin typeface="Arial" charset="0"/>
                        </a:defRPr>
                      </a:lvl3pPr>
                      <a:lvl4pPr>
                        <a:spcBef>
                          <a:spcPct val="20000"/>
                        </a:spcBef>
                        <a:buClr>
                          <a:schemeClr val="accent1"/>
                        </a:buClr>
                        <a:buFont typeface="Wingdings" charset="2"/>
                        <a:defRPr>
                          <a:solidFill>
                            <a:schemeClr val="tx1"/>
                          </a:solidFill>
                          <a:latin typeface="Arial" charset="0"/>
                        </a:defRPr>
                      </a:lvl4pPr>
                      <a:lvl5pPr>
                        <a:spcBef>
                          <a:spcPct val="20000"/>
                        </a:spcBef>
                        <a:buClr>
                          <a:schemeClr val="accent1"/>
                        </a:buClr>
                        <a:buFont typeface="Wingdings" charset="2"/>
                        <a:defRPr>
                          <a:solidFill>
                            <a:schemeClr val="tx1"/>
                          </a:solidFill>
                          <a:latin typeface="Arial" charset="0"/>
                        </a:defRPr>
                      </a:lvl5pPr>
                      <a:lvl6pPr fontAlgn="base">
                        <a:spcBef>
                          <a:spcPct val="20000"/>
                        </a:spcBef>
                        <a:spcAft>
                          <a:spcPct val="0"/>
                        </a:spcAft>
                        <a:buClr>
                          <a:schemeClr val="accent1"/>
                        </a:buClr>
                        <a:buFont typeface="Wingdings" charset="2"/>
                        <a:defRPr>
                          <a:solidFill>
                            <a:schemeClr val="tx1"/>
                          </a:solidFill>
                          <a:latin typeface="Arial" charset="0"/>
                        </a:defRPr>
                      </a:lvl6pPr>
                      <a:lvl7pPr fontAlgn="base">
                        <a:spcBef>
                          <a:spcPct val="20000"/>
                        </a:spcBef>
                        <a:spcAft>
                          <a:spcPct val="0"/>
                        </a:spcAft>
                        <a:buClr>
                          <a:schemeClr val="accent1"/>
                        </a:buClr>
                        <a:buFont typeface="Wingdings" charset="2"/>
                        <a:defRPr>
                          <a:solidFill>
                            <a:schemeClr val="tx1"/>
                          </a:solidFill>
                          <a:latin typeface="Arial" charset="0"/>
                        </a:defRPr>
                      </a:lvl7pPr>
                      <a:lvl8pPr fontAlgn="base">
                        <a:spcBef>
                          <a:spcPct val="20000"/>
                        </a:spcBef>
                        <a:spcAft>
                          <a:spcPct val="0"/>
                        </a:spcAft>
                        <a:buClr>
                          <a:schemeClr val="accent1"/>
                        </a:buClr>
                        <a:buFont typeface="Wingdings" charset="2"/>
                        <a:defRPr>
                          <a:solidFill>
                            <a:schemeClr val="tx1"/>
                          </a:solidFill>
                          <a:latin typeface="Arial" charset="0"/>
                        </a:defRPr>
                      </a:lvl8pPr>
                      <a:lvl9pPr fontAlgn="base">
                        <a:spcBef>
                          <a:spcPct val="20000"/>
                        </a:spcBef>
                        <a:spcAft>
                          <a:spcPct val="0"/>
                        </a:spcAft>
                        <a:buClr>
                          <a:schemeClr val="accent1"/>
                        </a:buClr>
                        <a:buFont typeface="Wingdings" charset="2"/>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2400" u="none" strike="noStrike" cap="none" normalizeH="0" baseline="0">
                          <a:ln>
                            <a:noFill/>
                          </a:ln>
                          <a:effectLst/>
                        </a:rPr>
                        <a:t>Error detection and correction</a:t>
                      </a:r>
                      <a:endParaRPr kumimoji="1" lang="en-US" altLang="en-US" sz="2400" b="0" i="0" u="none" strike="noStrike" cap="none" normalizeH="0" baseline="0">
                        <a:ln>
                          <a:noFill/>
                        </a:ln>
                        <a:solidFill>
                          <a:schemeClr val="bg1"/>
                        </a:solidFill>
                        <a:effectLst/>
                        <a:latin typeface="Times New Roman" charset="0"/>
                      </a:endParaRPr>
                    </a:p>
                  </a:txBody>
                  <a:tcPr marL="90000" marR="90000" marT="46800" marB="46800" horzOverflow="overflow"/>
                </a:tc>
                <a:tc>
                  <a:txBody>
                    <a:bodyPr/>
                    <a:lstStyle>
                      <a:lvl1pPr>
                        <a:spcBef>
                          <a:spcPct val="20000"/>
                        </a:spcBef>
                        <a:buClr>
                          <a:schemeClr val="folHlink"/>
                        </a:buClr>
                        <a:buSzPct val="90000"/>
                        <a:buFont typeface="Wingdings" charset="2"/>
                        <a:defRPr sz="2400">
                          <a:solidFill>
                            <a:schemeClr val="tx1"/>
                          </a:solidFill>
                          <a:latin typeface="Arial" charset="0"/>
                        </a:defRPr>
                      </a:lvl1pPr>
                      <a:lvl2pPr>
                        <a:spcBef>
                          <a:spcPct val="20000"/>
                        </a:spcBef>
                        <a:buClr>
                          <a:schemeClr val="accent1"/>
                        </a:buClr>
                        <a:buSzPct val="75000"/>
                        <a:buFont typeface="Wingdings" charset="2"/>
                        <a:defRPr sz="2200">
                          <a:solidFill>
                            <a:schemeClr val="tx1"/>
                          </a:solidFill>
                          <a:latin typeface="Arial" charset="0"/>
                        </a:defRPr>
                      </a:lvl2pPr>
                      <a:lvl3pPr>
                        <a:spcBef>
                          <a:spcPct val="20000"/>
                        </a:spcBef>
                        <a:buClr>
                          <a:schemeClr val="folHlink"/>
                        </a:buClr>
                        <a:buSzPct val="55000"/>
                        <a:buFont typeface="Wingdings" charset="2"/>
                        <a:defRPr sz="2100">
                          <a:solidFill>
                            <a:schemeClr val="tx1"/>
                          </a:solidFill>
                          <a:latin typeface="Arial" charset="0"/>
                        </a:defRPr>
                      </a:lvl3pPr>
                      <a:lvl4pPr>
                        <a:spcBef>
                          <a:spcPct val="20000"/>
                        </a:spcBef>
                        <a:buClr>
                          <a:schemeClr val="accent1"/>
                        </a:buClr>
                        <a:buFont typeface="Wingdings" charset="2"/>
                        <a:defRPr>
                          <a:solidFill>
                            <a:schemeClr val="tx1"/>
                          </a:solidFill>
                          <a:latin typeface="Arial" charset="0"/>
                        </a:defRPr>
                      </a:lvl4pPr>
                      <a:lvl5pPr>
                        <a:spcBef>
                          <a:spcPct val="20000"/>
                        </a:spcBef>
                        <a:buClr>
                          <a:schemeClr val="accent1"/>
                        </a:buClr>
                        <a:buFont typeface="Wingdings" charset="2"/>
                        <a:defRPr>
                          <a:solidFill>
                            <a:schemeClr val="tx1"/>
                          </a:solidFill>
                          <a:latin typeface="Arial" charset="0"/>
                        </a:defRPr>
                      </a:lvl5pPr>
                      <a:lvl6pPr fontAlgn="base">
                        <a:spcBef>
                          <a:spcPct val="20000"/>
                        </a:spcBef>
                        <a:spcAft>
                          <a:spcPct val="0"/>
                        </a:spcAft>
                        <a:buClr>
                          <a:schemeClr val="accent1"/>
                        </a:buClr>
                        <a:buFont typeface="Wingdings" charset="2"/>
                        <a:defRPr>
                          <a:solidFill>
                            <a:schemeClr val="tx1"/>
                          </a:solidFill>
                          <a:latin typeface="Arial" charset="0"/>
                        </a:defRPr>
                      </a:lvl6pPr>
                      <a:lvl7pPr fontAlgn="base">
                        <a:spcBef>
                          <a:spcPct val="20000"/>
                        </a:spcBef>
                        <a:spcAft>
                          <a:spcPct val="0"/>
                        </a:spcAft>
                        <a:buClr>
                          <a:schemeClr val="accent1"/>
                        </a:buClr>
                        <a:buFont typeface="Wingdings" charset="2"/>
                        <a:defRPr>
                          <a:solidFill>
                            <a:schemeClr val="tx1"/>
                          </a:solidFill>
                          <a:latin typeface="Arial" charset="0"/>
                        </a:defRPr>
                      </a:lvl7pPr>
                      <a:lvl8pPr fontAlgn="base">
                        <a:spcBef>
                          <a:spcPct val="20000"/>
                        </a:spcBef>
                        <a:spcAft>
                          <a:spcPct val="0"/>
                        </a:spcAft>
                        <a:buClr>
                          <a:schemeClr val="accent1"/>
                        </a:buClr>
                        <a:buFont typeface="Wingdings" charset="2"/>
                        <a:defRPr>
                          <a:solidFill>
                            <a:schemeClr val="tx1"/>
                          </a:solidFill>
                          <a:latin typeface="Arial" charset="0"/>
                        </a:defRPr>
                      </a:lvl8pPr>
                      <a:lvl9pPr fontAlgn="base">
                        <a:spcBef>
                          <a:spcPct val="20000"/>
                        </a:spcBef>
                        <a:spcAft>
                          <a:spcPct val="0"/>
                        </a:spcAft>
                        <a:buClr>
                          <a:schemeClr val="accent1"/>
                        </a:buClr>
                        <a:buFont typeface="Wingdings" charset="2"/>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2400" u="none" strike="noStrike" cap="none" normalizeH="0" baseline="0" dirty="0">
                          <a:ln>
                            <a:noFill/>
                          </a:ln>
                          <a:effectLst/>
                        </a:rPr>
                        <a:t>Network management</a:t>
                      </a:r>
                      <a:endParaRPr kumimoji="1" lang="en-US" altLang="en-US" sz="2400" b="0" i="0" u="none" strike="noStrike" cap="none" normalizeH="0" baseline="0" dirty="0">
                        <a:ln>
                          <a:noFill/>
                        </a:ln>
                        <a:solidFill>
                          <a:schemeClr val="bg1"/>
                        </a:solidFill>
                        <a:effectLst/>
                        <a:latin typeface="Times New Roman" charset="0"/>
                        <a:ea typeface="Times New Roman" charset="0"/>
                        <a:cs typeface="Times New Roman" charset="0"/>
                      </a:endParaRPr>
                    </a:p>
                  </a:txBody>
                  <a:tcPr marL="90000" marR="90000" marT="46800" marB="46800" horzOverflow="overflow"/>
                </a:tc>
                <a:extLst>
                  <a:ext uri="{0D108BD9-81ED-4DB2-BD59-A6C34878D82A}">
                    <a16:rowId xmlns:a16="http://schemas.microsoft.com/office/drawing/2014/main" val="10005"/>
                  </a:ext>
                </a:extLst>
              </a:tr>
              <a:tr h="538456">
                <a:tc>
                  <a:txBody>
                    <a:bodyPr/>
                    <a:lstStyle>
                      <a:lvl1pPr>
                        <a:spcBef>
                          <a:spcPct val="20000"/>
                        </a:spcBef>
                        <a:buClr>
                          <a:schemeClr val="folHlink"/>
                        </a:buClr>
                        <a:buSzPct val="90000"/>
                        <a:buFont typeface="Wingdings" charset="2"/>
                        <a:defRPr sz="2400">
                          <a:solidFill>
                            <a:schemeClr val="tx1"/>
                          </a:solidFill>
                          <a:latin typeface="Arial" charset="0"/>
                        </a:defRPr>
                      </a:lvl1pPr>
                      <a:lvl2pPr>
                        <a:spcBef>
                          <a:spcPct val="20000"/>
                        </a:spcBef>
                        <a:buClr>
                          <a:schemeClr val="accent1"/>
                        </a:buClr>
                        <a:buSzPct val="75000"/>
                        <a:buFont typeface="Wingdings" charset="2"/>
                        <a:defRPr sz="2200">
                          <a:solidFill>
                            <a:schemeClr val="tx1"/>
                          </a:solidFill>
                          <a:latin typeface="Arial" charset="0"/>
                        </a:defRPr>
                      </a:lvl2pPr>
                      <a:lvl3pPr>
                        <a:spcBef>
                          <a:spcPct val="20000"/>
                        </a:spcBef>
                        <a:buClr>
                          <a:schemeClr val="folHlink"/>
                        </a:buClr>
                        <a:buSzPct val="55000"/>
                        <a:buFont typeface="Wingdings" charset="2"/>
                        <a:defRPr sz="2100">
                          <a:solidFill>
                            <a:schemeClr val="tx1"/>
                          </a:solidFill>
                          <a:latin typeface="Arial" charset="0"/>
                        </a:defRPr>
                      </a:lvl3pPr>
                      <a:lvl4pPr>
                        <a:spcBef>
                          <a:spcPct val="20000"/>
                        </a:spcBef>
                        <a:buClr>
                          <a:schemeClr val="accent1"/>
                        </a:buClr>
                        <a:buFont typeface="Wingdings" charset="2"/>
                        <a:defRPr>
                          <a:solidFill>
                            <a:schemeClr val="tx1"/>
                          </a:solidFill>
                          <a:latin typeface="Arial" charset="0"/>
                        </a:defRPr>
                      </a:lvl4pPr>
                      <a:lvl5pPr>
                        <a:spcBef>
                          <a:spcPct val="20000"/>
                        </a:spcBef>
                        <a:buClr>
                          <a:schemeClr val="accent1"/>
                        </a:buClr>
                        <a:buFont typeface="Wingdings" charset="2"/>
                        <a:defRPr>
                          <a:solidFill>
                            <a:schemeClr val="tx1"/>
                          </a:solidFill>
                          <a:latin typeface="Arial" charset="0"/>
                        </a:defRPr>
                      </a:lvl5pPr>
                      <a:lvl6pPr fontAlgn="base">
                        <a:spcBef>
                          <a:spcPct val="20000"/>
                        </a:spcBef>
                        <a:spcAft>
                          <a:spcPct val="0"/>
                        </a:spcAft>
                        <a:buClr>
                          <a:schemeClr val="accent1"/>
                        </a:buClr>
                        <a:buFont typeface="Wingdings" charset="2"/>
                        <a:defRPr>
                          <a:solidFill>
                            <a:schemeClr val="tx1"/>
                          </a:solidFill>
                          <a:latin typeface="Arial" charset="0"/>
                        </a:defRPr>
                      </a:lvl6pPr>
                      <a:lvl7pPr fontAlgn="base">
                        <a:spcBef>
                          <a:spcPct val="20000"/>
                        </a:spcBef>
                        <a:spcAft>
                          <a:spcPct val="0"/>
                        </a:spcAft>
                        <a:buClr>
                          <a:schemeClr val="accent1"/>
                        </a:buClr>
                        <a:buFont typeface="Wingdings" charset="2"/>
                        <a:defRPr>
                          <a:solidFill>
                            <a:schemeClr val="tx1"/>
                          </a:solidFill>
                          <a:latin typeface="Arial" charset="0"/>
                        </a:defRPr>
                      </a:lvl7pPr>
                      <a:lvl8pPr fontAlgn="base">
                        <a:spcBef>
                          <a:spcPct val="20000"/>
                        </a:spcBef>
                        <a:spcAft>
                          <a:spcPct val="0"/>
                        </a:spcAft>
                        <a:buClr>
                          <a:schemeClr val="accent1"/>
                        </a:buClr>
                        <a:buFont typeface="Wingdings" charset="2"/>
                        <a:defRPr>
                          <a:solidFill>
                            <a:schemeClr val="tx1"/>
                          </a:solidFill>
                          <a:latin typeface="Arial" charset="0"/>
                        </a:defRPr>
                      </a:lvl8pPr>
                      <a:lvl9pPr fontAlgn="base">
                        <a:spcBef>
                          <a:spcPct val="20000"/>
                        </a:spcBef>
                        <a:spcAft>
                          <a:spcPct val="0"/>
                        </a:spcAft>
                        <a:buClr>
                          <a:schemeClr val="accent1"/>
                        </a:buClr>
                        <a:buFont typeface="Wingdings" charset="2"/>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en-US" sz="2400" u="none" strike="noStrike" cap="none" normalizeH="0" baseline="0" dirty="0">
                          <a:ln>
                            <a:noFill/>
                          </a:ln>
                          <a:effectLst/>
                        </a:rPr>
                        <a:t>Flow control</a:t>
                      </a:r>
                      <a:endParaRPr kumimoji="1" lang="en-US" altLang="en-US" sz="2400" b="0" i="0" u="none" strike="noStrike" cap="none" normalizeH="0" baseline="0" dirty="0">
                        <a:ln>
                          <a:noFill/>
                        </a:ln>
                        <a:solidFill>
                          <a:schemeClr val="bg1"/>
                        </a:solidFill>
                        <a:effectLst/>
                        <a:latin typeface="Times New Roman" charset="0"/>
                      </a:endParaRPr>
                    </a:p>
                  </a:txBody>
                  <a:tcPr marL="90000" marR="90000" marT="46800" marB="46800" horzOverflow="overflow"/>
                </a:tc>
                <a:tc>
                  <a:txBody>
                    <a:bodyPr/>
                    <a:lstStyle>
                      <a:lvl1pPr>
                        <a:spcBef>
                          <a:spcPct val="20000"/>
                        </a:spcBef>
                        <a:buClr>
                          <a:schemeClr val="folHlink"/>
                        </a:buClr>
                        <a:buSzPct val="90000"/>
                        <a:buFont typeface="Wingdings" charset="2"/>
                        <a:defRPr sz="2400">
                          <a:solidFill>
                            <a:schemeClr val="tx1"/>
                          </a:solidFill>
                          <a:latin typeface="Arial" charset="0"/>
                        </a:defRPr>
                      </a:lvl1pPr>
                      <a:lvl2pPr>
                        <a:spcBef>
                          <a:spcPct val="20000"/>
                        </a:spcBef>
                        <a:buClr>
                          <a:schemeClr val="accent1"/>
                        </a:buClr>
                        <a:buSzPct val="75000"/>
                        <a:buFont typeface="Wingdings" charset="2"/>
                        <a:defRPr sz="2200">
                          <a:solidFill>
                            <a:schemeClr val="tx1"/>
                          </a:solidFill>
                          <a:latin typeface="Arial" charset="0"/>
                        </a:defRPr>
                      </a:lvl2pPr>
                      <a:lvl3pPr>
                        <a:spcBef>
                          <a:spcPct val="20000"/>
                        </a:spcBef>
                        <a:buClr>
                          <a:schemeClr val="folHlink"/>
                        </a:buClr>
                        <a:buSzPct val="55000"/>
                        <a:buFont typeface="Wingdings" charset="2"/>
                        <a:defRPr sz="2100">
                          <a:solidFill>
                            <a:schemeClr val="tx1"/>
                          </a:solidFill>
                          <a:latin typeface="Arial" charset="0"/>
                        </a:defRPr>
                      </a:lvl3pPr>
                      <a:lvl4pPr>
                        <a:spcBef>
                          <a:spcPct val="20000"/>
                        </a:spcBef>
                        <a:buClr>
                          <a:schemeClr val="accent1"/>
                        </a:buClr>
                        <a:buFont typeface="Wingdings" charset="2"/>
                        <a:defRPr>
                          <a:solidFill>
                            <a:schemeClr val="tx1"/>
                          </a:solidFill>
                          <a:latin typeface="Arial" charset="0"/>
                        </a:defRPr>
                      </a:lvl4pPr>
                      <a:lvl5pPr>
                        <a:spcBef>
                          <a:spcPct val="20000"/>
                        </a:spcBef>
                        <a:buClr>
                          <a:schemeClr val="accent1"/>
                        </a:buClr>
                        <a:buFont typeface="Wingdings" charset="2"/>
                        <a:defRPr>
                          <a:solidFill>
                            <a:schemeClr val="tx1"/>
                          </a:solidFill>
                          <a:latin typeface="Arial" charset="0"/>
                        </a:defRPr>
                      </a:lvl5pPr>
                      <a:lvl6pPr fontAlgn="base">
                        <a:spcBef>
                          <a:spcPct val="20000"/>
                        </a:spcBef>
                        <a:spcAft>
                          <a:spcPct val="0"/>
                        </a:spcAft>
                        <a:buClr>
                          <a:schemeClr val="accent1"/>
                        </a:buClr>
                        <a:buFont typeface="Wingdings" charset="2"/>
                        <a:defRPr>
                          <a:solidFill>
                            <a:schemeClr val="tx1"/>
                          </a:solidFill>
                          <a:latin typeface="Arial" charset="0"/>
                        </a:defRPr>
                      </a:lvl6pPr>
                      <a:lvl7pPr fontAlgn="base">
                        <a:spcBef>
                          <a:spcPct val="20000"/>
                        </a:spcBef>
                        <a:spcAft>
                          <a:spcPct val="0"/>
                        </a:spcAft>
                        <a:buClr>
                          <a:schemeClr val="accent1"/>
                        </a:buClr>
                        <a:buFont typeface="Wingdings" charset="2"/>
                        <a:defRPr>
                          <a:solidFill>
                            <a:schemeClr val="tx1"/>
                          </a:solidFill>
                          <a:latin typeface="Arial" charset="0"/>
                        </a:defRPr>
                      </a:lvl7pPr>
                      <a:lvl8pPr fontAlgn="base">
                        <a:spcBef>
                          <a:spcPct val="20000"/>
                        </a:spcBef>
                        <a:spcAft>
                          <a:spcPct val="0"/>
                        </a:spcAft>
                        <a:buClr>
                          <a:schemeClr val="accent1"/>
                        </a:buClr>
                        <a:buFont typeface="Wingdings" charset="2"/>
                        <a:defRPr>
                          <a:solidFill>
                            <a:schemeClr val="tx1"/>
                          </a:solidFill>
                          <a:latin typeface="Arial" charset="0"/>
                        </a:defRPr>
                      </a:lvl8pPr>
                      <a:lvl9pPr fontAlgn="base">
                        <a:spcBef>
                          <a:spcPct val="20000"/>
                        </a:spcBef>
                        <a:spcAft>
                          <a:spcPct val="0"/>
                        </a:spcAft>
                        <a:buClr>
                          <a:schemeClr val="accent1"/>
                        </a:buClr>
                        <a:buFont typeface="Wingdings" charset="2"/>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1" lang="en-GB" altLang="en-US" sz="2400" b="0" i="0" u="none" strike="noStrike" cap="none" normalizeH="0" baseline="0" dirty="0">
                        <a:ln>
                          <a:noFill/>
                        </a:ln>
                        <a:solidFill>
                          <a:schemeClr val="bg1"/>
                        </a:solidFill>
                        <a:effectLst/>
                        <a:latin typeface="Times New Roman" charset="0"/>
                      </a:endParaRPr>
                    </a:p>
                  </a:txBody>
                  <a:tcPr marL="90000" marR="90000" marT="46800" marB="46800"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14880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kumimoji="1" lang="en-US" altLang="en-US" dirty="0">
                <a:solidFill>
                  <a:schemeClr val="bg1"/>
                </a:solidFill>
              </a:rPr>
              <a:t>Data Communications Model</a:t>
            </a:r>
          </a:p>
        </p:txBody>
      </p:sp>
      <p:pic>
        <p:nvPicPr>
          <p:cNvPr id="83971" name="Picture 3"/>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b="37755"/>
          <a:stretch>
            <a:fillRect/>
          </a:stretch>
        </p:blipFill>
        <p:spPr bwMode="auto">
          <a:xfrm>
            <a:off x="485775" y="2033589"/>
            <a:ext cx="10360894" cy="3824286"/>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072145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8" name="Rectangle 4"/>
          <p:cNvSpPr>
            <a:spLocks noGrp="1" noChangeArrowheads="1"/>
          </p:cNvSpPr>
          <p:nvPr>
            <p:ph type="title"/>
          </p:nvPr>
        </p:nvSpPr>
        <p:spPr/>
        <p:txBody>
          <a:bodyPr/>
          <a:lstStyle/>
          <a:p>
            <a:r>
              <a:rPr lang="en-US" altLang="en-US" sz="3800" b="1" dirty="0"/>
              <a:t>Communication Technology Applications</a:t>
            </a:r>
          </a:p>
        </p:txBody>
      </p:sp>
      <p:grpSp>
        <p:nvGrpSpPr>
          <p:cNvPr id="41994" name="Group 10"/>
          <p:cNvGrpSpPr>
            <a:grpSpLocks/>
          </p:cNvGrpSpPr>
          <p:nvPr/>
        </p:nvGrpSpPr>
        <p:grpSpPr bwMode="auto">
          <a:xfrm>
            <a:off x="4800600" y="1963739"/>
            <a:ext cx="2514600" cy="974721"/>
            <a:chOff x="2208" y="1525"/>
            <a:chExt cx="1584" cy="338"/>
          </a:xfrm>
        </p:grpSpPr>
        <p:sp>
          <p:nvSpPr>
            <p:cNvPr id="41995" name="AutoShape 11"/>
            <p:cNvSpPr>
              <a:spLocks noChangeArrowheads="1"/>
            </p:cNvSpPr>
            <p:nvPr/>
          </p:nvSpPr>
          <p:spPr bwMode="auto">
            <a:xfrm>
              <a:off x="2208" y="1525"/>
              <a:ext cx="1584" cy="309"/>
            </a:xfrm>
            <a:prstGeom prst="cube">
              <a:avLst>
                <a:gd name="adj" fmla="val 25000"/>
              </a:avLst>
            </a:prstGeom>
            <a:gradFill rotWithShape="0">
              <a:gsLst>
                <a:gs pos="0">
                  <a:srgbClr val="6600CC"/>
                </a:gs>
                <a:gs pos="100000">
                  <a:srgbClr val="9900CC"/>
                </a:gs>
              </a:gsLst>
              <a:lin ang="5400000" scaled="1"/>
            </a:gradFill>
            <a:ln>
              <a:noFill/>
            </a:ln>
            <a:effectLst/>
            <a:extLst>
              <a:ext uri="{91240B29-F687-4F45-9708-019B960494DF}">
                <a14:hiddenLine xmlns:a14="http://schemas.microsoft.com/office/drawing/2010/main" w="5715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41996" name="Text Box 12"/>
            <p:cNvSpPr txBox="1">
              <a:spLocks noChangeArrowheads="1"/>
            </p:cNvSpPr>
            <p:nvPr/>
          </p:nvSpPr>
          <p:spPr bwMode="auto">
            <a:xfrm>
              <a:off x="2400" y="1632"/>
              <a:ext cx="96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en-US" b="1">
                  <a:solidFill>
                    <a:srgbClr val="FFFF00"/>
                  </a:solidFill>
                </a:rPr>
                <a:t>voice mail</a:t>
              </a:r>
            </a:p>
          </p:txBody>
        </p:sp>
      </p:grpSp>
      <p:grpSp>
        <p:nvGrpSpPr>
          <p:cNvPr id="41997" name="Group 13"/>
          <p:cNvGrpSpPr>
            <a:grpSpLocks/>
          </p:cNvGrpSpPr>
          <p:nvPr/>
        </p:nvGrpSpPr>
        <p:grpSpPr bwMode="auto">
          <a:xfrm>
            <a:off x="7315777" y="1978418"/>
            <a:ext cx="3505200" cy="977509"/>
            <a:chOff x="3882" y="1530"/>
            <a:chExt cx="1584" cy="333"/>
          </a:xfrm>
        </p:grpSpPr>
        <p:sp>
          <p:nvSpPr>
            <p:cNvPr id="41998" name="AutoShape 14"/>
            <p:cNvSpPr>
              <a:spLocks noChangeArrowheads="1"/>
            </p:cNvSpPr>
            <p:nvPr/>
          </p:nvSpPr>
          <p:spPr bwMode="auto">
            <a:xfrm>
              <a:off x="3882" y="1530"/>
              <a:ext cx="1584" cy="309"/>
            </a:xfrm>
            <a:prstGeom prst="cube">
              <a:avLst>
                <a:gd name="adj" fmla="val 25000"/>
              </a:avLst>
            </a:prstGeom>
            <a:gradFill rotWithShape="0">
              <a:gsLst>
                <a:gs pos="0">
                  <a:srgbClr val="6600CC"/>
                </a:gs>
                <a:gs pos="100000">
                  <a:srgbClr val="9900CC"/>
                </a:gs>
              </a:gsLst>
              <a:lin ang="5400000" scaled="1"/>
            </a:gradFill>
            <a:ln>
              <a:noFill/>
            </a:ln>
            <a:effectLst/>
            <a:extLst>
              <a:ext uri="{91240B29-F687-4F45-9708-019B960494DF}">
                <a14:hiddenLine xmlns:a14="http://schemas.microsoft.com/office/drawing/2010/main" w="5715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41999" name="Text Box 15"/>
            <p:cNvSpPr txBox="1">
              <a:spLocks noChangeArrowheads="1"/>
            </p:cNvSpPr>
            <p:nvPr/>
          </p:nvSpPr>
          <p:spPr bwMode="auto">
            <a:xfrm>
              <a:off x="4176" y="1632"/>
              <a:ext cx="43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en-US" b="1">
                  <a:solidFill>
                    <a:srgbClr val="FFFF00"/>
                  </a:solidFill>
                </a:rPr>
                <a:t>Twitter</a:t>
              </a:r>
            </a:p>
          </p:txBody>
        </p:sp>
      </p:grpSp>
      <p:grpSp>
        <p:nvGrpSpPr>
          <p:cNvPr id="42000" name="Group 16"/>
          <p:cNvGrpSpPr>
            <a:grpSpLocks/>
          </p:cNvGrpSpPr>
          <p:nvPr/>
        </p:nvGrpSpPr>
        <p:grpSpPr bwMode="auto">
          <a:xfrm>
            <a:off x="2971800" y="2686051"/>
            <a:ext cx="2514600" cy="1033464"/>
            <a:chOff x="1056" y="2293"/>
            <a:chExt cx="1584" cy="338"/>
          </a:xfrm>
        </p:grpSpPr>
        <p:sp>
          <p:nvSpPr>
            <p:cNvPr id="42001" name="AutoShape 17"/>
            <p:cNvSpPr>
              <a:spLocks noChangeArrowheads="1"/>
            </p:cNvSpPr>
            <p:nvPr/>
          </p:nvSpPr>
          <p:spPr bwMode="auto">
            <a:xfrm>
              <a:off x="1056" y="2293"/>
              <a:ext cx="1584" cy="309"/>
            </a:xfrm>
            <a:prstGeom prst="cube">
              <a:avLst>
                <a:gd name="adj" fmla="val 25000"/>
              </a:avLst>
            </a:prstGeom>
            <a:gradFill rotWithShape="0">
              <a:gsLst>
                <a:gs pos="0">
                  <a:srgbClr val="9900CC"/>
                </a:gs>
                <a:gs pos="100000">
                  <a:srgbClr val="990099"/>
                </a:gs>
              </a:gsLst>
              <a:lin ang="5400000" scaled="1"/>
            </a:gradFill>
            <a:ln>
              <a:noFill/>
            </a:ln>
            <a:effectLst/>
            <a:extLst>
              <a:ext uri="{91240B29-F687-4F45-9708-019B960494DF}">
                <a14:hiddenLine xmlns:a14="http://schemas.microsoft.com/office/drawing/2010/main" w="5715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42002" name="Text Box 18"/>
            <p:cNvSpPr txBox="1">
              <a:spLocks noChangeArrowheads="1"/>
            </p:cNvSpPr>
            <p:nvPr/>
          </p:nvSpPr>
          <p:spPr bwMode="auto">
            <a:xfrm>
              <a:off x="1440" y="2400"/>
              <a:ext cx="62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en-US" b="1">
                  <a:solidFill>
                    <a:srgbClr val="FFFF00"/>
                  </a:solidFill>
                </a:rPr>
                <a:t>e-mail</a:t>
              </a:r>
            </a:p>
          </p:txBody>
        </p:sp>
      </p:grpSp>
      <p:grpSp>
        <p:nvGrpSpPr>
          <p:cNvPr id="42003" name="Group 19"/>
          <p:cNvGrpSpPr>
            <a:grpSpLocks/>
          </p:cNvGrpSpPr>
          <p:nvPr/>
        </p:nvGrpSpPr>
        <p:grpSpPr bwMode="auto">
          <a:xfrm>
            <a:off x="5486400" y="2686051"/>
            <a:ext cx="2514600" cy="987428"/>
            <a:chOff x="2640" y="2293"/>
            <a:chExt cx="1584" cy="309"/>
          </a:xfrm>
        </p:grpSpPr>
        <p:sp>
          <p:nvSpPr>
            <p:cNvPr id="42004" name="AutoShape 20"/>
            <p:cNvSpPr>
              <a:spLocks noChangeArrowheads="1"/>
            </p:cNvSpPr>
            <p:nvPr/>
          </p:nvSpPr>
          <p:spPr bwMode="auto">
            <a:xfrm>
              <a:off x="2640" y="2293"/>
              <a:ext cx="1584" cy="309"/>
            </a:xfrm>
            <a:prstGeom prst="cube">
              <a:avLst>
                <a:gd name="adj" fmla="val 25000"/>
              </a:avLst>
            </a:prstGeom>
            <a:gradFill rotWithShape="0">
              <a:gsLst>
                <a:gs pos="0">
                  <a:srgbClr val="9900CC"/>
                </a:gs>
                <a:gs pos="100000">
                  <a:srgbClr val="990099"/>
                </a:gs>
              </a:gsLst>
              <a:lin ang="5400000" scaled="1"/>
            </a:gradFill>
            <a:ln>
              <a:noFill/>
            </a:ln>
            <a:effectLst/>
            <a:extLst>
              <a:ext uri="{91240B29-F687-4F45-9708-019B960494DF}">
                <a14:hiddenLine xmlns:a14="http://schemas.microsoft.com/office/drawing/2010/main" w="5715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42005" name="Text Box 21"/>
            <p:cNvSpPr txBox="1">
              <a:spLocks noChangeArrowheads="1"/>
            </p:cNvSpPr>
            <p:nvPr/>
          </p:nvSpPr>
          <p:spPr bwMode="auto">
            <a:xfrm>
              <a:off x="2775" y="2360"/>
              <a:ext cx="1200"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n-US" altLang="en-US" b="1" dirty="0">
                  <a:solidFill>
                    <a:srgbClr val="FFFF00"/>
                  </a:solidFill>
                </a:rPr>
                <a:t>instant messaging</a:t>
              </a:r>
            </a:p>
          </p:txBody>
        </p:sp>
      </p:grpSp>
      <p:grpSp>
        <p:nvGrpSpPr>
          <p:cNvPr id="42006" name="Group 22"/>
          <p:cNvGrpSpPr>
            <a:grpSpLocks/>
          </p:cNvGrpSpPr>
          <p:nvPr/>
        </p:nvGrpSpPr>
        <p:grpSpPr bwMode="auto">
          <a:xfrm>
            <a:off x="7924800" y="2686051"/>
            <a:ext cx="2514600" cy="1033463"/>
            <a:chOff x="4176" y="2293"/>
            <a:chExt cx="1584" cy="338"/>
          </a:xfrm>
        </p:grpSpPr>
        <p:sp>
          <p:nvSpPr>
            <p:cNvPr id="42007" name="AutoShape 23"/>
            <p:cNvSpPr>
              <a:spLocks noChangeArrowheads="1"/>
            </p:cNvSpPr>
            <p:nvPr/>
          </p:nvSpPr>
          <p:spPr bwMode="auto">
            <a:xfrm>
              <a:off x="4176" y="2293"/>
              <a:ext cx="1584" cy="309"/>
            </a:xfrm>
            <a:prstGeom prst="cube">
              <a:avLst>
                <a:gd name="adj" fmla="val 25000"/>
              </a:avLst>
            </a:prstGeom>
            <a:gradFill rotWithShape="0">
              <a:gsLst>
                <a:gs pos="0">
                  <a:srgbClr val="9900CC"/>
                </a:gs>
                <a:gs pos="100000">
                  <a:srgbClr val="990099"/>
                </a:gs>
              </a:gsLst>
              <a:lin ang="5400000" scaled="1"/>
            </a:gradFill>
            <a:ln>
              <a:noFill/>
            </a:ln>
            <a:effectLst/>
            <a:extLst>
              <a:ext uri="{91240B29-F687-4F45-9708-019B960494DF}">
                <a14:hiddenLine xmlns:a14="http://schemas.microsoft.com/office/drawing/2010/main" w="5715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42008" name="Text Box 24"/>
            <p:cNvSpPr txBox="1">
              <a:spLocks noChangeArrowheads="1"/>
            </p:cNvSpPr>
            <p:nvPr/>
          </p:nvSpPr>
          <p:spPr bwMode="auto">
            <a:xfrm>
              <a:off x="4368" y="2400"/>
              <a:ext cx="115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en-US" b="1">
                  <a:solidFill>
                    <a:srgbClr val="FFFF00"/>
                  </a:solidFill>
                </a:rPr>
                <a:t>chat rooms</a:t>
              </a:r>
            </a:p>
          </p:txBody>
        </p:sp>
      </p:grpSp>
      <p:grpSp>
        <p:nvGrpSpPr>
          <p:cNvPr id="42009" name="Group 25"/>
          <p:cNvGrpSpPr>
            <a:grpSpLocks/>
          </p:cNvGrpSpPr>
          <p:nvPr/>
        </p:nvGrpSpPr>
        <p:grpSpPr bwMode="auto">
          <a:xfrm>
            <a:off x="1676400" y="3440113"/>
            <a:ext cx="2514600" cy="1422402"/>
            <a:chOff x="240" y="3013"/>
            <a:chExt cx="1584" cy="338"/>
          </a:xfrm>
        </p:grpSpPr>
        <p:sp>
          <p:nvSpPr>
            <p:cNvPr id="42010" name="AutoShape 26"/>
            <p:cNvSpPr>
              <a:spLocks noChangeArrowheads="1"/>
            </p:cNvSpPr>
            <p:nvPr/>
          </p:nvSpPr>
          <p:spPr bwMode="auto">
            <a:xfrm>
              <a:off x="240" y="3013"/>
              <a:ext cx="1584" cy="309"/>
            </a:xfrm>
            <a:prstGeom prst="cube">
              <a:avLst>
                <a:gd name="adj" fmla="val 25000"/>
              </a:avLst>
            </a:prstGeom>
            <a:gradFill rotWithShape="0">
              <a:gsLst>
                <a:gs pos="0">
                  <a:srgbClr val="990099"/>
                </a:gs>
                <a:gs pos="100000">
                  <a:srgbClr val="800080"/>
                </a:gs>
              </a:gsLst>
              <a:lin ang="5400000" scaled="1"/>
            </a:gradFill>
            <a:ln>
              <a:noFill/>
            </a:ln>
            <a:effectLst/>
            <a:extLst>
              <a:ext uri="{91240B29-F687-4F45-9708-019B960494DF}">
                <a14:hiddenLine xmlns:a14="http://schemas.microsoft.com/office/drawing/2010/main" w="5715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42011" name="Text Box 27"/>
            <p:cNvSpPr txBox="1">
              <a:spLocks noChangeArrowheads="1"/>
            </p:cNvSpPr>
            <p:nvPr/>
          </p:nvSpPr>
          <p:spPr bwMode="auto">
            <a:xfrm>
              <a:off x="432" y="3120"/>
              <a:ext cx="105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en-US" b="1">
                  <a:solidFill>
                    <a:srgbClr val="FFFF00"/>
                  </a:solidFill>
                </a:rPr>
                <a:t>newsgroups</a:t>
              </a:r>
            </a:p>
          </p:txBody>
        </p:sp>
      </p:grpSp>
      <p:grpSp>
        <p:nvGrpSpPr>
          <p:cNvPr id="42012" name="Group 28"/>
          <p:cNvGrpSpPr>
            <a:grpSpLocks/>
          </p:cNvGrpSpPr>
          <p:nvPr/>
        </p:nvGrpSpPr>
        <p:grpSpPr bwMode="auto">
          <a:xfrm>
            <a:off x="4267200" y="3486149"/>
            <a:ext cx="2590800" cy="1376366"/>
            <a:chOff x="1872" y="3013"/>
            <a:chExt cx="1632" cy="338"/>
          </a:xfrm>
        </p:grpSpPr>
        <p:sp>
          <p:nvSpPr>
            <p:cNvPr id="42013" name="AutoShape 29"/>
            <p:cNvSpPr>
              <a:spLocks noChangeArrowheads="1"/>
            </p:cNvSpPr>
            <p:nvPr/>
          </p:nvSpPr>
          <p:spPr bwMode="auto">
            <a:xfrm>
              <a:off x="1872" y="3013"/>
              <a:ext cx="1584" cy="309"/>
            </a:xfrm>
            <a:prstGeom prst="cube">
              <a:avLst>
                <a:gd name="adj" fmla="val 25000"/>
              </a:avLst>
            </a:prstGeom>
            <a:gradFill rotWithShape="0">
              <a:gsLst>
                <a:gs pos="0">
                  <a:srgbClr val="990099"/>
                </a:gs>
                <a:gs pos="100000">
                  <a:srgbClr val="800080"/>
                </a:gs>
              </a:gsLst>
              <a:lin ang="5400000" scaled="1"/>
            </a:gradFill>
            <a:ln>
              <a:noFill/>
            </a:ln>
            <a:effectLst/>
            <a:extLst>
              <a:ext uri="{91240B29-F687-4F45-9708-019B960494DF}">
                <a14:hiddenLine xmlns:a14="http://schemas.microsoft.com/office/drawing/2010/main" w="5715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42014" name="Text Box 30"/>
            <p:cNvSpPr txBox="1">
              <a:spLocks noChangeArrowheads="1"/>
            </p:cNvSpPr>
            <p:nvPr/>
          </p:nvSpPr>
          <p:spPr bwMode="auto">
            <a:xfrm>
              <a:off x="2112" y="3120"/>
              <a:ext cx="139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en-US" b="1">
                  <a:solidFill>
                    <a:srgbClr val="FFFF00"/>
                  </a:solidFill>
                </a:rPr>
                <a:t>telephony</a:t>
              </a:r>
            </a:p>
          </p:txBody>
        </p:sp>
      </p:grpSp>
      <p:grpSp>
        <p:nvGrpSpPr>
          <p:cNvPr id="42015" name="Group 31"/>
          <p:cNvGrpSpPr>
            <a:grpSpLocks/>
          </p:cNvGrpSpPr>
          <p:nvPr/>
        </p:nvGrpSpPr>
        <p:grpSpPr bwMode="auto">
          <a:xfrm>
            <a:off x="6705600" y="3461255"/>
            <a:ext cx="2667000" cy="1401260"/>
            <a:chOff x="3408" y="3013"/>
            <a:chExt cx="1680" cy="338"/>
          </a:xfrm>
        </p:grpSpPr>
        <p:sp>
          <p:nvSpPr>
            <p:cNvPr id="42016" name="AutoShape 32"/>
            <p:cNvSpPr>
              <a:spLocks noChangeArrowheads="1"/>
            </p:cNvSpPr>
            <p:nvPr/>
          </p:nvSpPr>
          <p:spPr bwMode="auto">
            <a:xfrm>
              <a:off x="3456" y="3013"/>
              <a:ext cx="1584" cy="309"/>
            </a:xfrm>
            <a:prstGeom prst="cube">
              <a:avLst>
                <a:gd name="adj" fmla="val 25000"/>
              </a:avLst>
            </a:prstGeom>
            <a:gradFill rotWithShape="0">
              <a:gsLst>
                <a:gs pos="0">
                  <a:srgbClr val="990099"/>
                </a:gs>
                <a:gs pos="100000">
                  <a:srgbClr val="800080"/>
                </a:gs>
              </a:gsLst>
              <a:lin ang="5400000" scaled="1"/>
            </a:gradFill>
            <a:ln>
              <a:noFill/>
            </a:ln>
            <a:effectLst/>
            <a:extLst>
              <a:ext uri="{91240B29-F687-4F45-9708-019B960494DF}">
                <a14:hiddenLine xmlns:a14="http://schemas.microsoft.com/office/drawing/2010/main" w="5715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42017" name="Text Box 33"/>
            <p:cNvSpPr txBox="1">
              <a:spLocks noChangeArrowheads="1"/>
            </p:cNvSpPr>
            <p:nvPr/>
          </p:nvSpPr>
          <p:spPr bwMode="auto">
            <a:xfrm>
              <a:off x="3408" y="3120"/>
              <a:ext cx="168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en-US" b="1">
                  <a:solidFill>
                    <a:srgbClr val="FFFF00"/>
                  </a:solidFill>
                </a:rPr>
                <a:t>videoconferencing</a:t>
              </a:r>
            </a:p>
          </p:txBody>
        </p:sp>
      </p:grpSp>
      <p:grpSp>
        <p:nvGrpSpPr>
          <p:cNvPr id="42018" name="Group 34"/>
          <p:cNvGrpSpPr>
            <a:grpSpLocks/>
          </p:cNvGrpSpPr>
          <p:nvPr/>
        </p:nvGrpSpPr>
        <p:grpSpPr bwMode="auto">
          <a:xfrm>
            <a:off x="2286000" y="4473577"/>
            <a:ext cx="2819400" cy="1531937"/>
            <a:chOff x="624" y="3733"/>
            <a:chExt cx="1776" cy="338"/>
          </a:xfrm>
        </p:grpSpPr>
        <p:sp>
          <p:nvSpPr>
            <p:cNvPr id="42019" name="AutoShape 35"/>
            <p:cNvSpPr>
              <a:spLocks noChangeArrowheads="1"/>
            </p:cNvSpPr>
            <p:nvPr/>
          </p:nvSpPr>
          <p:spPr bwMode="auto">
            <a:xfrm>
              <a:off x="624" y="3733"/>
              <a:ext cx="1584" cy="309"/>
            </a:xfrm>
            <a:prstGeom prst="cube">
              <a:avLst>
                <a:gd name="adj" fmla="val 25000"/>
              </a:avLst>
            </a:prstGeom>
            <a:gradFill rotWithShape="0">
              <a:gsLst>
                <a:gs pos="0">
                  <a:srgbClr val="800080"/>
                </a:gs>
                <a:gs pos="100000">
                  <a:srgbClr val="A50021"/>
                </a:gs>
              </a:gsLst>
              <a:lin ang="5400000" scaled="1"/>
            </a:gradFill>
            <a:ln>
              <a:noFill/>
            </a:ln>
            <a:effectLst/>
            <a:extLst>
              <a:ext uri="{91240B29-F687-4F45-9708-019B960494DF}">
                <a14:hiddenLine xmlns:a14="http://schemas.microsoft.com/office/drawing/2010/main" w="5715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42020" name="Text Box 36"/>
            <p:cNvSpPr txBox="1">
              <a:spLocks noChangeArrowheads="1"/>
            </p:cNvSpPr>
            <p:nvPr/>
          </p:nvSpPr>
          <p:spPr bwMode="auto">
            <a:xfrm>
              <a:off x="768" y="3840"/>
              <a:ext cx="163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en-US" b="1">
                  <a:solidFill>
                    <a:srgbClr val="FFFF00"/>
                  </a:solidFill>
                </a:rPr>
                <a:t>collaboration</a:t>
              </a:r>
            </a:p>
          </p:txBody>
        </p:sp>
      </p:grpSp>
      <p:grpSp>
        <p:nvGrpSpPr>
          <p:cNvPr id="42021" name="Group 37"/>
          <p:cNvGrpSpPr>
            <a:grpSpLocks/>
          </p:cNvGrpSpPr>
          <p:nvPr/>
        </p:nvGrpSpPr>
        <p:grpSpPr bwMode="auto">
          <a:xfrm>
            <a:off x="4876800" y="4473577"/>
            <a:ext cx="2514600" cy="1531937"/>
            <a:chOff x="2256" y="3733"/>
            <a:chExt cx="1584" cy="338"/>
          </a:xfrm>
        </p:grpSpPr>
        <p:sp>
          <p:nvSpPr>
            <p:cNvPr id="42022" name="AutoShape 38"/>
            <p:cNvSpPr>
              <a:spLocks noChangeArrowheads="1"/>
            </p:cNvSpPr>
            <p:nvPr/>
          </p:nvSpPr>
          <p:spPr bwMode="auto">
            <a:xfrm>
              <a:off x="2256" y="3733"/>
              <a:ext cx="1584" cy="309"/>
            </a:xfrm>
            <a:prstGeom prst="cube">
              <a:avLst>
                <a:gd name="adj" fmla="val 25000"/>
              </a:avLst>
            </a:prstGeom>
            <a:gradFill rotWithShape="0">
              <a:gsLst>
                <a:gs pos="0">
                  <a:srgbClr val="800080"/>
                </a:gs>
                <a:gs pos="100000">
                  <a:srgbClr val="A50021"/>
                </a:gs>
              </a:gsLst>
              <a:lin ang="5400000" scaled="1"/>
            </a:gradFill>
            <a:ln>
              <a:noFill/>
            </a:ln>
            <a:effectLst/>
            <a:extLst>
              <a:ext uri="{91240B29-F687-4F45-9708-019B960494DF}">
                <a14:hiddenLine xmlns:a14="http://schemas.microsoft.com/office/drawing/2010/main" w="5715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42023" name="Text Box 39"/>
            <p:cNvSpPr txBox="1">
              <a:spLocks noChangeArrowheads="1"/>
            </p:cNvSpPr>
            <p:nvPr/>
          </p:nvSpPr>
          <p:spPr bwMode="auto">
            <a:xfrm>
              <a:off x="2448" y="3840"/>
              <a:ext cx="118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en-US" b="1">
                  <a:solidFill>
                    <a:srgbClr val="FFFF00"/>
                  </a:solidFill>
                </a:rPr>
                <a:t>groupware</a:t>
              </a:r>
            </a:p>
          </p:txBody>
        </p:sp>
      </p:grpSp>
      <p:grpSp>
        <p:nvGrpSpPr>
          <p:cNvPr id="42024" name="Group 40"/>
          <p:cNvGrpSpPr>
            <a:grpSpLocks/>
          </p:cNvGrpSpPr>
          <p:nvPr/>
        </p:nvGrpSpPr>
        <p:grpSpPr bwMode="auto">
          <a:xfrm>
            <a:off x="7364414" y="4473576"/>
            <a:ext cx="2617788" cy="1400499"/>
            <a:chOff x="3823" y="3716"/>
            <a:chExt cx="1649" cy="309"/>
          </a:xfrm>
        </p:grpSpPr>
        <p:sp>
          <p:nvSpPr>
            <p:cNvPr id="42025" name="AutoShape 41"/>
            <p:cNvSpPr>
              <a:spLocks noChangeArrowheads="1"/>
            </p:cNvSpPr>
            <p:nvPr/>
          </p:nvSpPr>
          <p:spPr bwMode="auto">
            <a:xfrm>
              <a:off x="3888" y="3716"/>
              <a:ext cx="1584" cy="309"/>
            </a:xfrm>
            <a:prstGeom prst="cube">
              <a:avLst>
                <a:gd name="adj" fmla="val 25000"/>
              </a:avLst>
            </a:prstGeom>
            <a:gradFill rotWithShape="0">
              <a:gsLst>
                <a:gs pos="0">
                  <a:srgbClr val="800080"/>
                </a:gs>
                <a:gs pos="100000">
                  <a:srgbClr val="A50021"/>
                </a:gs>
              </a:gsLst>
              <a:lin ang="5400000" scaled="1"/>
            </a:gradFill>
            <a:ln>
              <a:noFill/>
            </a:ln>
            <a:effectLst/>
            <a:extLst>
              <a:ext uri="{91240B29-F687-4F45-9708-019B960494DF}">
                <a14:hiddenLine xmlns:a14="http://schemas.microsoft.com/office/drawing/2010/main" w="5715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42026" name="Text Box 42"/>
            <p:cNvSpPr txBox="1">
              <a:spLocks noChangeArrowheads="1"/>
            </p:cNvSpPr>
            <p:nvPr/>
          </p:nvSpPr>
          <p:spPr bwMode="auto">
            <a:xfrm>
              <a:off x="3823" y="3815"/>
              <a:ext cx="1553" cy="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eaLnBrk="0" hangingPunct="0">
                <a:spcBef>
                  <a:spcPct val="50000"/>
                </a:spcBef>
              </a:pPr>
              <a:r>
                <a:rPr lang="en-US" altLang="en-US" b="1" dirty="0">
                  <a:solidFill>
                    <a:srgbClr val="FFFF00"/>
                  </a:solidFill>
                </a:rPr>
                <a:t>global positioning system (GPS)</a:t>
              </a:r>
            </a:p>
          </p:txBody>
        </p:sp>
      </p:grpSp>
    </p:spTree>
    <p:extLst>
      <p:ext uri="{BB962C8B-B14F-4D97-AF65-F5344CB8AC3E}">
        <p14:creationId xmlns:p14="http://schemas.microsoft.com/office/powerpoint/2010/main" val="114444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0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00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00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00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0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0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20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20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20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48883" y="203201"/>
            <a:ext cx="10515600" cy="781538"/>
          </a:xfrm>
        </p:spPr>
        <p:txBody>
          <a:bodyPr/>
          <a:lstStyle/>
          <a:p>
            <a:r>
              <a:rPr lang="en-US" altLang="en-US" sz="3800" b="1" dirty="0"/>
              <a:t>Communication Technologies </a:t>
            </a:r>
            <a:r>
              <a:rPr lang="mr-IN" altLang="en-US" sz="3800" b="1" dirty="0"/>
              <a:t>–</a:t>
            </a:r>
            <a:r>
              <a:rPr lang="en-US" altLang="en-US" sz="3800" b="1" dirty="0"/>
              <a:t> Applications 1</a:t>
            </a:r>
          </a:p>
        </p:txBody>
      </p:sp>
      <p:sp>
        <p:nvSpPr>
          <p:cNvPr id="13315" name="Rectangle 3"/>
          <p:cNvSpPr>
            <a:spLocks noGrp="1" noChangeArrowheads="1"/>
          </p:cNvSpPr>
          <p:nvPr>
            <p:ph type="body" idx="1"/>
          </p:nvPr>
        </p:nvSpPr>
        <p:spPr>
          <a:xfrm>
            <a:off x="692614" y="1134868"/>
            <a:ext cx="10806772" cy="1284775"/>
          </a:xfrm>
        </p:spPr>
        <p:txBody>
          <a:bodyPr>
            <a:noAutofit/>
          </a:bodyPr>
          <a:lstStyle/>
          <a:p>
            <a:pPr algn="just">
              <a:lnSpc>
                <a:spcPct val="80000"/>
              </a:lnSpc>
            </a:pPr>
            <a:r>
              <a:rPr lang="en-US" altLang="en-US" dirty="0"/>
              <a:t>Different technologies allowing us to communicate </a:t>
            </a:r>
            <a:endParaRPr lang="en-US" altLang="en-US" b="1" dirty="0"/>
          </a:p>
          <a:p>
            <a:pPr lvl="1" algn="just">
              <a:lnSpc>
                <a:spcPct val="80000"/>
              </a:lnSpc>
            </a:pPr>
            <a:r>
              <a:rPr lang="en-US" altLang="en-US" dirty="0"/>
              <a:t>Examples: Voice mail, email, instant message, chat rooms, news groups, telephony, GPS, and more</a:t>
            </a:r>
          </a:p>
        </p:txBody>
      </p:sp>
      <p:sp>
        <p:nvSpPr>
          <p:cNvPr id="4" name="Rectangle 3">
            <a:extLst>
              <a:ext uri="{FF2B5EF4-FFF2-40B4-BE49-F238E27FC236}">
                <a16:creationId xmlns:a16="http://schemas.microsoft.com/office/drawing/2014/main" id="{21FAD0E6-B7EC-483C-A979-02DAAD07B7DF}"/>
              </a:ext>
            </a:extLst>
          </p:cNvPr>
          <p:cNvSpPr txBox="1">
            <a:spLocks noChangeArrowheads="1"/>
          </p:cNvSpPr>
          <p:nvPr/>
        </p:nvSpPr>
        <p:spPr>
          <a:xfrm>
            <a:off x="692614" y="2419643"/>
            <a:ext cx="10806772" cy="5908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lnSpc>
                <a:spcPct val="80000"/>
              </a:lnSpc>
            </a:pPr>
            <a:r>
              <a:rPr lang="en-US" altLang="en-US" dirty="0"/>
              <a:t>Voice mail: Similar to answering machine but digitized</a:t>
            </a:r>
          </a:p>
        </p:txBody>
      </p:sp>
      <p:sp>
        <p:nvSpPr>
          <p:cNvPr id="5" name="Rectangle 3">
            <a:extLst>
              <a:ext uri="{FF2B5EF4-FFF2-40B4-BE49-F238E27FC236}">
                <a16:creationId xmlns:a16="http://schemas.microsoft.com/office/drawing/2014/main" id="{637C191B-1207-457F-A4A2-AC639369054E}"/>
              </a:ext>
            </a:extLst>
          </p:cNvPr>
          <p:cNvSpPr txBox="1">
            <a:spLocks noChangeArrowheads="1"/>
          </p:cNvSpPr>
          <p:nvPr/>
        </p:nvSpPr>
        <p:spPr>
          <a:xfrm>
            <a:off x="692614" y="3201182"/>
            <a:ext cx="10806772" cy="13426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lnSpc>
                <a:spcPct val="80000"/>
              </a:lnSpc>
            </a:pPr>
            <a:r>
              <a:rPr lang="en-US" altLang="en-US" dirty="0"/>
              <a:t>Email: electronic mail – sending text, files, images between different computer networks - must have email software </a:t>
            </a:r>
          </a:p>
          <a:p>
            <a:pPr lvl="1" algn="just">
              <a:lnSpc>
                <a:spcPct val="80000"/>
              </a:lnSpc>
            </a:pPr>
            <a:r>
              <a:rPr lang="en-US" altLang="en-US" dirty="0"/>
              <a:t>More than 1.3 billion people send 244 billion messages monthly!</a:t>
            </a:r>
          </a:p>
        </p:txBody>
      </p:sp>
    </p:spTree>
    <p:extLst>
      <p:ext uri="{BB962C8B-B14F-4D97-AF65-F5344CB8AC3E}">
        <p14:creationId xmlns:p14="http://schemas.microsoft.com/office/powerpoint/2010/main" val="58376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34815" y="185542"/>
            <a:ext cx="10515600" cy="756993"/>
          </a:xfrm>
        </p:spPr>
        <p:txBody>
          <a:bodyPr/>
          <a:lstStyle/>
          <a:p>
            <a:r>
              <a:rPr lang="en-US" altLang="en-US" sz="3800" b="1" dirty="0"/>
              <a:t>Communication Technologies </a:t>
            </a:r>
            <a:r>
              <a:rPr lang="mr-IN" altLang="en-US" sz="3800" b="1" dirty="0"/>
              <a:t>–</a:t>
            </a:r>
            <a:r>
              <a:rPr lang="en-US" altLang="en-US" sz="3800" b="1" dirty="0"/>
              <a:t> Applications 2</a:t>
            </a:r>
          </a:p>
        </p:txBody>
      </p:sp>
      <p:sp>
        <p:nvSpPr>
          <p:cNvPr id="13315" name="Rectangle 3"/>
          <p:cNvSpPr>
            <a:spLocks noGrp="1" noChangeArrowheads="1"/>
          </p:cNvSpPr>
          <p:nvPr>
            <p:ph type="body" idx="1"/>
          </p:nvPr>
        </p:nvSpPr>
        <p:spPr>
          <a:xfrm>
            <a:off x="286043" y="1008259"/>
            <a:ext cx="11657428" cy="539187"/>
          </a:xfrm>
        </p:spPr>
        <p:txBody>
          <a:bodyPr>
            <a:noAutofit/>
          </a:bodyPr>
          <a:lstStyle/>
          <a:p>
            <a:pPr marL="0" indent="0">
              <a:lnSpc>
                <a:spcPct val="80000"/>
              </a:lnSpc>
              <a:buNone/>
            </a:pPr>
            <a:r>
              <a:rPr lang="en-US" altLang="en-US" sz="2400" b="1" dirty="0"/>
              <a:t>Chat rooms</a:t>
            </a:r>
            <a:r>
              <a:rPr lang="en-US" altLang="en-US" sz="2400" dirty="0"/>
              <a:t>: Allows communications in real time when connected to the Internet </a:t>
            </a:r>
            <a:endParaRPr lang="fr-FR" altLang="en-US" sz="2400" dirty="0"/>
          </a:p>
          <a:p>
            <a:pPr>
              <a:lnSpc>
                <a:spcPct val="80000"/>
              </a:lnSpc>
            </a:pPr>
            <a:endParaRPr lang="en-US" altLang="en-US" sz="2400" dirty="0"/>
          </a:p>
        </p:txBody>
      </p:sp>
      <p:sp>
        <p:nvSpPr>
          <p:cNvPr id="4" name="Rectangle 3">
            <a:extLst>
              <a:ext uri="{FF2B5EF4-FFF2-40B4-BE49-F238E27FC236}">
                <a16:creationId xmlns:a16="http://schemas.microsoft.com/office/drawing/2014/main" id="{BF5F98B3-0A13-43A3-A31A-D23FF7CAEC95}"/>
              </a:ext>
            </a:extLst>
          </p:cNvPr>
          <p:cNvSpPr txBox="1">
            <a:spLocks noChangeArrowheads="1"/>
          </p:cNvSpPr>
          <p:nvPr/>
        </p:nvSpPr>
        <p:spPr>
          <a:xfrm>
            <a:off x="286043" y="1594199"/>
            <a:ext cx="9167446" cy="11254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en-US" sz="2400" b="1" dirty="0"/>
              <a:t>Telephony</a:t>
            </a:r>
            <a:r>
              <a:rPr lang="en-US" altLang="en-US" sz="2400" dirty="0"/>
              <a:t>: Talking to other people over the Internet (also called VoIP)</a:t>
            </a:r>
          </a:p>
          <a:p>
            <a:pPr lvl="1">
              <a:lnSpc>
                <a:spcPct val="80000"/>
              </a:lnSpc>
            </a:pPr>
            <a:r>
              <a:rPr lang="en-US" altLang="en-US" dirty="0"/>
              <a:t>Sends digitized audio signals over the Internet </a:t>
            </a:r>
          </a:p>
          <a:p>
            <a:pPr lvl="1">
              <a:lnSpc>
                <a:spcPct val="80000"/>
              </a:lnSpc>
            </a:pPr>
            <a:r>
              <a:rPr lang="en-US" altLang="en-US" dirty="0"/>
              <a:t>Requires Internet telephone software </a:t>
            </a:r>
          </a:p>
          <a:p>
            <a:pPr>
              <a:lnSpc>
                <a:spcPct val="80000"/>
              </a:lnSpc>
            </a:pPr>
            <a:endParaRPr lang="en-US" altLang="en-US" sz="2400" dirty="0"/>
          </a:p>
        </p:txBody>
      </p:sp>
      <p:sp>
        <p:nvSpPr>
          <p:cNvPr id="5" name="Rectangle 3">
            <a:extLst>
              <a:ext uri="{FF2B5EF4-FFF2-40B4-BE49-F238E27FC236}">
                <a16:creationId xmlns:a16="http://schemas.microsoft.com/office/drawing/2014/main" id="{E3A01251-958F-46BD-9512-361CBE558082}"/>
              </a:ext>
            </a:extLst>
          </p:cNvPr>
          <p:cNvSpPr txBox="1">
            <a:spLocks noChangeArrowheads="1"/>
          </p:cNvSpPr>
          <p:nvPr/>
        </p:nvSpPr>
        <p:spPr>
          <a:xfrm>
            <a:off x="248529" y="2808783"/>
            <a:ext cx="11657428" cy="12405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en-US" sz="2400" b="1" dirty="0"/>
              <a:t>Groupware</a:t>
            </a:r>
            <a:r>
              <a:rPr lang="en-US" altLang="en-US" sz="2400" dirty="0"/>
              <a:t>: Software application allowing a group of people to communicate with each other (exchange data) </a:t>
            </a:r>
          </a:p>
          <a:p>
            <a:pPr lvl="1">
              <a:lnSpc>
                <a:spcPct val="80000"/>
              </a:lnSpc>
            </a:pPr>
            <a:r>
              <a:rPr lang="en-US" altLang="en-US" dirty="0"/>
              <a:t>Address book, appointment book, schedules, etc.</a:t>
            </a:r>
          </a:p>
        </p:txBody>
      </p:sp>
      <p:sp>
        <p:nvSpPr>
          <p:cNvPr id="6" name="Rectangle 3">
            <a:extLst>
              <a:ext uri="{FF2B5EF4-FFF2-40B4-BE49-F238E27FC236}">
                <a16:creationId xmlns:a16="http://schemas.microsoft.com/office/drawing/2014/main" id="{0A21CD89-CD9A-4D0B-825B-967A90EF5819}"/>
              </a:ext>
            </a:extLst>
          </p:cNvPr>
          <p:cNvSpPr txBox="1">
            <a:spLocks noChangeArrowheads="1"/>
          </p:cNvSpPr>
          <p:nvPr/>
        </p:nvSpPr>
        <p:spPr>
          <a:xfrm>
            <a:off x="248529" y="4025570"/>
            <a:ext cx="7645791" cy="12405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en-US" sz="2400" b="1" dirty="0"/>
              <a:t>GPS</a:t>
            </a:r>
            <a:r>
              <a:rPr lang="en-US" altLang="en-US" sz="2400" dirty="0"/>
              <a:t>: consists of receivers connected to satellite systems </a:t>
            </a:r>
          </a:p>
          <a:p>
            <a:pPr lvl="1">
              <a:lnSpc>
                <a:spcPct val="80000"/>
              </a:lnSpc>
            </a:pPr>
            <a:r>
              <a:rPr lang="en-US" altLang="en-US" dirty="0"/>
              <a:t>Determining the geographical location of the receiver</a:t>
            </a:r>
          </a:p>
          <a:p>
            <a:pPr lvl="1">
              <a:lnSpc>
                <a:spcPct val="80000"/>
              </a:lnSpc>
            </a:pPr>
            <a:r>
              <a:rPr lang="en-US" altLang="en-US" dirty="0"/>
              <a:t>Used for cars, advertising, hiking, tracking, etc. </a:t>
            </a:r>
          </a:p>
        </p:txBody>
      </p:sp>
    </p:spTree>
    <p:extLst>
      <p:ext uri="{BB962C8B-B14F-4D97-AF65-F5344CB8AC3E}">
        <p14:creationId xmlns:p14="http://schemas.microsoft.com/office/powerpoint/2010/main" val="618899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P spid="4" grpId="0"/>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95275" y="122238"/>
            <a:ext cx="10515600" cy="721824"/>
          </a:xfrm>
        </p:spPr>
        <p:txBody>
          <a:bodyPr/>
          <a:lstStyle/>
          <a:p>
            <a:r>
              <a:rPr lang="en-US" altLang="en-US" b="1" dirty="0"/>
              <a:t>Communication Devices 1</a:t>
            </a:r>
          </a:p>
        </p:txBody>
      </p:sp>
      <p:sp>
        <p:nvSpPr>
          <p:cNvPr id="14339" name="Rectangle 3"/>
          <p:cNvSpPr>
            <a:spLocks noGrp="1" noChangeArrowheads="1"/>
          </p:cNvSpPr>
          <p:nvPr>
            <p:ph type="body" idx="1"/>
          </p:nvPr>
        </p:nvSpPr>
        <p:spPr>
          <a:xfrm>
            <a:off x="385982" y="962050"/>
            <a:ext cx="10515601" cy="1717619"/>
          </a:xfrm>
        </p:spPr>
        <p:txBody>
          <a:bodyPr>
            <a:normAutofit/>
          </a:bodyPr>
          <a:lstStyle/>
          <a:p>
            <a:pPr>
              <a:lnSpc>
                <a:spcPct val="80000"/>
              </a:lnSpc>
            </a:pPr>
            <a:r>
              <a:rPr lang="en-US" altLang="en-US" dirty="0"/>
              <a:t>Any type of </a:t>
            </a:r>
            <a:r>
              <a:rPr lang="en-US" altLang="en-US" b="1" dirty="0"/>
              <a:t>hardware</a:t>
            </a:r>
            <a:r>
              <a:rPr lang="en-US" altLang="en-US" dirty="0"/>
              <a:t> capable of transmitting data, instructions, and information between devices </a:t>
            </a:r>
          </a:p>
          <a:p>
            <a:pPr lvl="1">
              <a:lnSpc>
                <a:spcPct val="80000"/>
              </a:lnSpc>
            </a:pPr>
            <a:r>
              <a:rPr lang="en-US" altLang="en-US" dirty="0"/>
              <a:t>Functioning as receiver, transmitter, adaptor, converter</a:t>
            </a:r>
          </a:p>
          <a:p>
            <a:pPr lvl="1">
              <a:lnSpc>
                <a:spcPct val="80000"/>
              </a:lnSpc>
            </a:pPr>
            <a:r>
              <a:rPr lang="en-US" altLang="en-US" dirty="0"/>
              <a:t>Basic characteristics: How </a:t>
            </a:r>
            <a:r>
              <a:rPr lang="en-US" altLang="en-US" b="1" dirty="0"/>
              <a:t>fast</a:t>
            </a:r>
            <a:r>
              <a:rPr lang="en-US" altLang="en-US" dirty="0"/>
              <a:t>, how </a:t>
            </a:r>
            <a:r>
              <a:rPr lang="en-US" altLang="en-US" b="1" dirty="0"/>
              <a:t>far</a:t>
            </a:r>
            <a:r>
              <a:rPr lang="en-US" altLang="en-US" dirty="0"/>
              <a:t>, how </a:t>
            </a:r>
            <a:r>
              <a:rPr lang="en-US" altLang="en-US" b="1" dirty="0"/>
              <a:t>much</a:t>
            </a:r>
            <a:r>
              <a:rPr lang="en-US" altLang="en-US" dirty="0"/>
              <a:t> </a:t>
            </a:r>
            <a:r>
              <a:rPr lang="en-US" altLang="en-US" b="1" dirty="0"/>
              <a:t>data</a:t>
            </a:r>
            <a:r>
              <a:rPr lang="en-US" altLang="en-US" dirty="0"/>
              <a:t>!</a:t>
            </a:r>
          </a:p>
        </p:txBody>
      </p:sp>
      <p:sp>
        <p:nvSpPr>
          <p:cNvPr id="4" name="Rectangle 3">
            <a:extLst>
              <a:ext uri="{FF2B5EF4-FFF2-40B4-BE49-F238E27FC236}">
                <a16:creationId xmlns:a16="http://schemas.microsoft.com/office/drawing/2014/main" id="{3F401A00-8F9B-43D9-B169-885EF780771D}"/>
              </a:ext>
            </a:extLst>
          </p:cNvPr>
          <p:cNvSpPr txBox="1">
            <a:spLocks noChangeArrowheads="1"/>
          </p:cNvSpPr>
          <p:nvPr/>
        </p:nvSpPr>
        <p:spPr>
          <a:xfrm>
            <a:off x="655316" y="2897489"/>
            <a:ext cx="11420035" cy="1877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80000"/>
              </a:lnSpc>
            </a:pPr>
            <a:r>
              <a:rPr lang="en-US" altLang="en-US" dirty="0"/>
              <a:t>Examples: Dial-up modems, ISDN, DSL modems, network interface cards</a:t>
            </a:r>
            <a:endParaRPr lang="en-US" altLang="en-US" b="1" dirty="0"/>
          </a:p>
          <a:p>
            <a:pPr lvl="1">
              <a:lnSpc>
                <a:spcPct val="80000"/>
              </a:lnSpc>
            </a:pPr>
            <a:r>
              <a:rPr lang="en-US" altLang="en-US" b="1" dirty="0"/>
              <a:t>Dial-up-modem</a:t>
            </a:r>
            <a:r>
              <a:rPr lang="en-US" altLang="en-US" dirty="0"/>
              <a:t> uses standard phone lines </a:t>
            </a:r>
          </a:p>
          <a:p>
            <a:pPr lvl="2">
              <a:lnSpc>
                <a:spcPct val="80000"/>
              </a:lnSpc>
            </a:pPr>
            <a:r>
              <a:rPr lang="en-US" altLang="en-US" sz="2400" dirty="0"/>
              <a:t>Converts digital information into analog </a:t>
            </a:r>
          </a:p>
          <a:p>
            <a:pPr lvl="2">
              <a:lnSpc>
                <a:spcPct val="80000"/>
              </a:lnSpc>
            </a:pPr>
            <a:r>
              <a:rPr lang="en-US" altLang="en-US" sz="2400" dirty="0"/>
              <a:t>Consists of a modulator and a demodulator </a:t>
            </a:r>
          </a:p>
          <a:p>
            <a:pPr lvl="2">
              <a:lnSpc>
                <a:spcPct val="80000"/>
              </a:lnSpc>
            </a:pPr>
            <a:r>
              <a:rPr lang="en-US" altLang="en-US" sz="2400" dirty="0"/>
              <a:t>Can be external, internal, wireless</a:t>
            </a:r>
          </a:p>
        </p:txBody>
      </p:sp>
      <p:sp>
        <p:nvSpPr>
          <p:cNvPr id="5" name="Rectangle 3">
            <a:extLst>
              <a:ext uri="{FF2B5EF4-FFF2-40B4-BE49-F238E27FC236}">
                <a16:creationId xmlns:a16="http://schemas.microsoft.com/office/drawing/2014/main" id="{F19924B2-9F68-4671-AE80-B784E99AA415}"/>
              </a:ext>
            </a:extLst>
          </p:cNvPr>
          <p:cNvSpPr txBox="1">
            <a:spLocks noChangeArrowheads="1"/>
          </p:cNvSpPr>
          <p:nvPr/>
        </p:nvSpPr>
        <p:spPr>
          <a:xfrm>
            <a:off x="295275" y="5273116"/>
            <a:ext cx="11420035" cy="1609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80000"/>
              </a:lnSpc>
            </a:pPr>
            <a:r>
              <a:rPr lang="en-US" altLang="en-US" b="1" dirty="0"/>
              <a:t>ISDN and DSL Modem</a:t>
            </a:r>
            <a:r>
              <a:rPr lang="en-US" altLang="en-US" dirty="0"/>
              <a:t>: Allows digital communication between networks and computers </a:t>
            </a:r>
          </a:p>
          <a:p>
            <a:pPr lvl="2">
              <a:lnSpc>
                <a:spcPct val="80000"/>
              </a:lnSpc>
            </a:pPr>
            <a:r>
              <a:rPr lang="en-US" altLang="en-US" sz="2400" dirty="0"/>
              <a:t>Requires a digital modem</a:t>
            </a:r>
          </a:p>
          <a:p>
            <a:pPr lvl="2">
              <a:lnSpc>
                <a:spcPct val="80000"/>
              </a:lnSpc>
            </a:pPr>
            <a:r>
              <a:rPr lang="en-US" altLang="en-US" sz="2400" dirty="0"/>
              <a:t>Digital is better than analog – why?</a:t>
            </a:r>
            <a:endParaRPr lang="en-US" altLang="en-US" sz="2400" b="1" dirty="0"/>
          </a:p>
        </p:txBody>
      </p:sp>
    </p:spTree>
    <p:extLst>
      <p:ext uri="{BB962C8B-B14F-4D97-AF65-F5344CB8AC3E}">
        <p14:creationId xmlns:p14="http://schemas.microsoft.com/office/powerpoint/2010/main" val="529545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14339" grpId="0" build="p"/>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EA0123-E205-44A7-95DB-6A640245EE69}"/>
              </a:ext>
            </a:extLst>
          </p:cNvPr>
          <p:cNvSpPr txBox="1"/>
          <p:nvPr/>
        </p:nvSpPr>
        <p:spPr>
          <a:xfrm>
            <a:off x="513735" y="178847"/>
            <a:ext cx="11565193" cy="6038641"/>
          </a:xfrm>
          <a:prstGeom prst="rect">
            <a:avLst/>
          </a:prstGeom>
          <a:noFill/>
        </p:spPr>
        <p:txBody>
          <a:bodyPr wrap="square">
            <a:spAutoFit/>
          </a:bodyPr>
          <a:lstStyle/>
          <a:p>
            <a:pPr algn="just">
              <a:lnSpc>
                <a:spcPct val="150000"/>
              </a:lnSpc>
            </a:pPr>
            <a:r>
              <a:rPr lang="en-US" sz="2000" b="1" i="0" dirty="0">
                <a:solidFill>
                  <a:srgbClr val="000000"/>
                </a:solidFill>
                <a:effectLst/>
                <a:latin typeface="Times" panose="02020603050405020304" pitchFamily="18" charset="0"/>
                <a:cs typeface="Times" panose="02020603050405020304" pitchFamily="18" charset="0"/>
              </a:rPr>
              <a:t>ISDN : Integrated Services Digital Network. </a:t>
            </a:r>
          </a:p>
          <a:p>
            <a:pPr algn="just">
              <a:lnSpc>
                <a:spcPct val="150000"/>
              </a:lnSpc>
            </a:pPr>
            <a:endParaRPr lang="en-US" sz="2000" dirty="0">
              <a:solidFill>
                <a:srgbClr val="000000"/>
              </a:solidFill>
              <a:latin typeface="Times" panose="02020603050405020304" pitchFamily="18" charset="0"/>
              <a:cs typeface="Times" panose="02020603050405020304" pitchFamily="18" charset="0"/>
            </a:endParaRPr>
          </a:p>
          <a:p>
            <a:pPr algn="just">
              <a:lnSpc>
                <a:spcPct val="150000"/>
              </a:lnSpc>
            </a:pPr>
            <a:r>
              <a:rPr lang="en-US" sz="2000" b="0" i="0" dirty="0">
                <a:solidFill>
                  <a:srgbClr val="000000"/>
                </a:solidFill>
                <a:effectLst/>
                <a:latin typeface="Times" panose="02020603050405020304" pitchFamily="18" charset="0"/>
                <a:cs typeface="Times" panose="02020603050405020304" pitchFamily="18" charset="0"/>
              </a:rPr>
              <a:t>It is used to bridge the Central Office's local loop and the premise connection (home). ISDN uses the existing wiring so that no new cabling is required. It is a digital service that restores the analog plain old telephone set.</a:t>
            </a:r>
          </a:p>
          <a:p>
            <a:pPr algn="just">
              <a:lnSpc>
                <a:spcPct val="150000"/>
              </a:lnSpc>
            </a:pPr>
            <a:endParaRPr lang="en-US" sz="2000" b="0" i="0" dirty="0">
              <a:solidFill>
                <a:srgbClr val="000000"/>
              </a:solidFill>
              <a:effectLst/>
              <a:latin typeface="Times" panose="02020603050405020304" pitchFamily="18" charset="0"/>
              <a:cs typeface="Times" panose="02020603050405020304" pitchFamily="18" charset="0"/>
            </a:endParaRPr>
          </a:p>
          <a:p>
            <a:pPr algn="just">
              <a:lnSpc>
                <a:spcPct val="150000"/>
              </a:lnSpc>
            </a:pPr>
            <a:r>
              <a:rPr lang="en-US" sz="2000" b="0" i="0" dirty="0">
                <a:solidFill>
                  <a:srgbClr val="000000"/>
                </a:solidFill>
                <a:effectLst/>
                <a:latin typeface="Times" panose="02020603050405020304" pitchFamily="18" charset="0"/>
                <a:cs typeface="Times" panose="02020603050405020304" pitchFamily="18" charset="0"/>
              </a:rPr>
              <a:t>An Integrated Digital Network (ISDN) is a network in which digital switching connections are used to transmit digital signals. Integrated Services refers to ISDNs ability to deliver two simultaneous connections, in any merging of data, voice, video and fax, over an individual line. Multiple devices can be connected to the line and sent as needed.</a:t>
            </a:r>
          </a:p>
          <a:p>
            <a:pPr algn="just">
              <a:lnSpc>
                <a:spcPct val="150000"/>
              </a:lnSpc>
            </a:pPr>
            <a:endParaRPr lang="en-US" sz="2000" b="0" i="0" dirty="0">
              <a:solidFill>
                <a:srgbClr val="000000"/>
              </a:solidFill>
              <a:effectLst/>
              <a:latin typeface="Times" panose="02020603050405020304" pitchFamily="18" charset="0"/>
              <a:cs typeface="Times" panose="02020603050405020304" pitchFamily="18" charset="0"/>
            </a:endParaRPr>
          </a:p>
          <a:p>
            <a:pPr algn="just">
              <a:lnSpc>
                <a:spcPct val="150000"/>
              </a:lnSpc>
            </a:pPr>
            <a:r>
              <a:rPr lang="en-US" sz="2000" b="0" i="0" dirty="0">
                <a:solidFill>
                  <a:srgbClr val="000000"/>
                </a:solidFill>
                <a:effectLst/>
                <a:latin typeface="Times" panose="02020603050405020304" pitchFamily="18" charset="0"/>
                <a:cs typeface="Times" panose="02020603050405020304" pitchFamily="18" charset="0"/>
              </a:rPr>
              <a:t>An ISDN is a network, in general evolving from telephony ISDN, which provides end-to-end digital connectivity to provide a broad range of services such as voice and non-voice services, to which customers have to create by a limited set of standard multipurpose user network interfaces.</a:t>
            </a:r>
          </a:p>
        </p:txBody>
      </p:sp>
    </p:spTree>
    <p:extLst>
      <p:ext uri="{BB962C8B-B14F-4D97-AF65-F5344CB8AC3E}">
        <p14:creationId xmlns:p14="http://schemas.microsoft.com/office/powerpoint/2010/main" val="3745318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90AD-A35B-4D6A-8D27-5C2707DA2F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EF3A6C-8146-44FA-8E90-9FFC5656D578}"/>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Nunito"/>
              </a:rPr>
              <a:t>It offers symmetrical transfer rates− the transmit rate is the same as the receiving rate.</a:t>
            </a:r>
          </a:p>
          <a:p>
            <a:pPr algn="l">
              <a:buFont typeface="Arial" panose="020B0604020202020204" pitchFamily="34" charset="0"/>
              <a:buChar char="•"/>
            </a:pPr>
            <a:r>
              <a:rPr lang="en-US" b="0" i="0" dirty="0">
                <a:solidFill>
                  <a:srgbClr val="000000"/>
                </a:solidFill>
                <a:effectLst/>
                <a:latin typeface="Nunito"/>
              </a:rPr>
              <a:t>It has consistent transfer rates. If you have a 64 Kbps bearer channel, then it is the speed that you transfer at.</a:t>
            </a:r>
          </a:p>
          <a:p>
            <a:endParaRPr lang="en-US" dirty="0"/>
          </a:p>
        </p:txBody>
      </p:sp>
    </p:spTree>
    <p:extLst>
      <p:ext uri="{BB962C8B-B14F-4D97-AF65-F5344CB8AC3E}">
        <p14:creationId xmlns:p14="http://schemas.microsoft.com/office/powerpoint/2010/main" val="1890629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14313" y="168178"/>
            <a:ext cx="10515600" cy="802493"/>
          </a:xfrm>
        </p:spPr>
        <p:txBody>
          <a:bodyPr/>
          <a:lstStyle/>
          <a:p>
            <a:r>
              <a:rPr lang="en-US" altLang="en-US" b="1" dirty="0"/>
              <a:t>Communication Devices 2</a:t>
            </a:r>
          </a:p>
        </p:txBody>
      </p:sp>
      <p:sp>
        <p:nvSpPr>
          <p:cNvPr id="14339" name="Rectangle 3"/>
          <p:cNvSpPr>
            <a:spLocks noGrp="1" noChangeArrowheads="1"/>
          </p:cNvSpPr>
          <p:nvPr>
            <p:ph type="body" idx="1"/>
          </p:nvPr>
        </p:nvSpPr>
        <p:spPr>
          <a:xfrm>
            <a:off x="523874" y="1001372"/>
            <a:ext cx="11068357" cy="561958"/>
          </a:xfrm>
        </p:spPr>
        <p:txBody>
          <a:bodyPr>
            <a:normAutofit/>
          </a:bodyPr>
          <a:lstStyle/>
          <a:p>
            <a:pPr>
              <a:lnSpc>
                <a:spcPct val="80000"/>
              </a:lnSpc>
            </a:pPr>
            <a:r>
              <a:rPr lang="en-US" altLang="en-US" dirty="0"/>
              <a:t>Examples: Dial-up modems, ISDN, DSL modems, network interface cards</a:t>
            </a:r>
            <a:endParaRPr lang="en-US" altLang="en-US" b="1" dirty="0"/>
          </a:p>
          <a:p>
            <a:pPr lvl="1">
              <a:lnSpc>
                <a:spcPct val="80000"/>
              </a:lnSpc>
            </a:pPr>
            <a:endParaRPr lang="en-US" altLang="en-US" sz="2400" dirty="0"/>
          </a:p>
        </p:txBody>
      </p:sp>
      <p:sp>
        <p:nvSpPr>
          <p:cNvPr id="4" name="Rectangle 3">
            <a:extLst>
              <a:ext uri="{FF2B5EF4-FFF2-40B4-BE49-F238E27FC236}">
                <a16:creationId xmlns:a16="http://schemas.microsoft.com/office/drawing/2014/main" id="{F12A5187-69A7-4CE8-BB00-F19C805953C8}"/>
              </a:ext>
            </a:extLst>
          </p:cNvPr>
          <p:cNvSpPr txBox="1">
            <a:spLocks noChangeArrowheads="1"/>
          </p:cNvSpPr>
          <p:nvPr/>
        </p:nvSpPr>
        <p:spPr>
          <a:xfrm>
            <a:off x="214313" y="3882495"/>
            <a:ext cx="11068356" cy="12056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80000"/>
              </a:lnSpc>
            </a:pPr>
            <a:r>
              <a:rPr lang="en-US" altLang="en-US" b="1" dirty="0"/>
              <a:t>Network interface cards</a:t>
            </a:r>
            <a:r>
              <a:rPr lang="en-US" altLang="en-US" dirty="0"/>
              <a:t>: Adaptor cards residing in the computer to transmit and receiver data over the network (NIC)</a:t>
            </a:r>
          </a:p>
          <a:p>
            <a:pPr lvl="2">
              <a:lnSpc>
                <a:spcPct val="80000"/>
              </a:lnSpc>
            </a:pPr>
            <a:r>
              <a:rPr lang="en-US" altLang="en-US" sz="2400" dirty="0"/>
              <a:t>Operate with different network technologies (e.g., Ethernet) </a:t>
            </a:r>
          </a:p>
        </p:txBody>
      </p:sp>
      <p:sp>
        <p:nvSpPr>
          <p:cNvPr id="5" name="Rectangle 3">
            <a:extLst>
              <a:ext uri="{FF2B5EF4-FFF2-40B4-BE49-F238E27FC236}">
                <a16:creationId xmlns:a16="http://schemas.microsoft.com/office/drawing/2014/main" id="{E73AC770-419A-4988-89EF-AA712EFBF31E}"/>
              </a:ext>
            </a:extLst>
          </p:cNvPr>
          <p:cNvSpPr txBox="1">
            <a:spLocks noChangeArrowheads="1"/>
          </p:cNvSpPr>
          <p:nvPr/>
        </p:nvSpPr>
        <p:spPr>
          <a:xfrm>
            <a:off x="214313" y="1772469"/>
            <a:ext cx="11068356" cy="18889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80000"/>
              </a:lnSpc>
            </a:pPr>
            <a:r>
              <a:rPr lang="en-US" altLang="en-US" b="1" dirty="0"/>
              <a:t>Cable modem</a:t>
            </a:r>
            <a:r>
              <a:rPr lang="en-US" altLang="en-US" dirty="0"/>
              <a:t>: a modem that transmits and receives data over the cable television (CATV) network</a:t>
            </a:r>
          </a:p>
          <a:p>
            <a:pPr lvl="2">
              <a:lnSpc>
                <a:spcPct val="80000"/>
              </a:lnSpc>
            </a:pPr>
            <a:r>
              <a:rPr lang="en-US" altLang="en-US" sz="2400" dirty="0"/>
              <a:t>Also called </a:t>
            </a:r>
            <a:r>
              <a:rPr lang="en-US" altLang="en-US" sz="2400" b="1" dirty="0"/>
              <a:t>broadband modem</a:t>
            </a:r>
            <a:r>
              <a:rPr lang="en-US" altLang="en-US" sz="2400" dirty="0"/>
              <a:t> (carrying multiple signals) </a:t>
            </a:r>
          </a:p>
          <a:p>
            <a:pPr lvl="2">
              <a:lnSpc>
                <a:spcPct val="80000"/>
              </a:lnSpc>
            </a:pPr>
            <a:r>
              <a:rPr lang="en-US" altLang="en-US" sz="2400" dirty="0"/>
              <a:t>The incoming signal is split </a:t>
            </a:r>
          </a:p>
          <a:p>
            <a:pPr lvl="2">
              <a:lnSpc>
                <a:spcPct val="80000"/>
              </a:lnSpc>
            </a:pPr>
            <a:r>
              <a:rPr lang="en-US" altLang="en-US" sz="2400" dirty="0"/>
              <a:t>Requires a cable modem</a:t>
            </a:r>
            <a:endParaRPr lang="en-US" altLang="en-US" sz="2400" b="1" dirty="0"/>
          </a:p>
        </p:txBody>
      </p:sp>
    </p:spTree>
    <p:extLst>
      <p:ext uri="{BB962C8B-B14F-4D97-AF65-F5344CB8AC3E}">
        <p14:creationId xmlns:p14="http://schemas.microsoft.com/office/powerpoint/2010/main" val="29969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09537" y="17463"/>
            <a:ext cx="10515600" cy="985428"/>
          </a:xfrm>
        </p:spPr>
        <p:txBody>
          <a:bodyPr/>
          <a:lstStyle/>
          <a:p>
            <a:r>
              <a:rPr lang="en-US" altLang="en-US" b="1" dirty="0"/>
              <a:t>Communication Software</a:t>
            </a:r>
          </a:p>
        </p:txBody>
      </p:sp>
      <p:sp>
        <p:nvSpPr>
          <p:cNvPr id="15363" name="Rectangle 3"/>
          <p:cNvSpPr>
            <a:spLocks noGrp="1" noChangeArrowheads="1"/>
          </p:cNvSpPr>
          <p:nvPr>
            <p:ph type="body" idx="1"/>
          </p:nvPr>
        </p:nvSpPr>
        <p:spPr>
          <a:xfrm>
            <a:off x="566737" y="841581"/>
            <a:ext cx="11187728" cy="5824690"/>
          </a:xfrm>
        </p:spPr>
        <p:txBody>
          <a:bodyPr>
            <a:noAutofit/>
          </a:bodyPr>
          <a:lstStyle/>
          <a:p>
            <a:pPr>
              <a:lnSpc>
                <a:spcPct val="150000"/>
              </a:lnSpc>
              <a:spcBef>
                <a:spcPts val="0"/>
              </a:spcBef>
            </a:pPr>
            <a:r>
              <a:rPr lang="en-US" altLang="en-US" sz="3200" dirty="0"/>
              <a:t>Examples of applications (Layer 7) take advantage of the transport (Layer 4) services of TCP and UDP</a:t>
            </a:r>
          </a:p>
          <a:p>
            <a:pPr lvl="1">
              <a:lnSpc>
                <a:spcPct val="150000"/>
              </a:lnSpc>
              <a:spcBef>
                <a:spcPts val="0"/>
              </a:spcBef>
            </a:pPr>
            <a:r>
              <a:rPr lang="en-US" altLang="en-US" sz="2800" b="1" dirty="0"/>
              <a:t>Hypertext Transfer Protocol (HTTP):</a:t>
            </a:r>
            <a:r>
              <a:rPr lang="en-US" altLang="en-US" sz="2800" dirty="0"/>
              <a:t> A client/server application that uses TCP for transport to retrieve HTML pages. </a:t>
            </a:r>
          </a:p>
          <a:p>
            <a:pPr lvl="1">
              <a:lnSpc>
                <a:spcPct val="150000"/>
              </a:lnSpc>
              <a:spcBef>
                <a:spcPts val="0"/>
              </a:spcBef>
            </a:pPr>
            <a:r>
              <a:rPr lang="en-US" altLang="en-US" sz="2800" b="1" dirty="0"/>
              <a:t>Domain Name Service (DNS):</a:t>
            </a:r>
            <a:r>
              <a:rPr lang="en-US" altLang="en-US" sz="2800" dirty="0"/>
              <a:t> A name-to-address translation application that uses both TCP and UDP transport. </a:t>
            </a:r>
          </a:p>
          <a:p>
            <a:pPr lvl="1">
              <a:lnSpc>
                <a:spcPct val="150000"/>
              </a:lnSpc>
              <a:spcBef>
                <a:spcPts val="0"/>
              </a:spcBef>
            </a:pPr>
            <a:r>
              <a:rPr lang="en-US" altLang="en-US" sz="2800" b="1" dirty="0"/>
              <a:t>Telnet:</a:t>
            </a:r>
            <a:r>
              <a:rPr lang="en-US" altLang="en-US" sz="2800" dirty="0"/>
              <a:t> A virtual terminal application that uses TCP for transport. </a:t>
            </a:r>
          </a:p>
          <a:p>
            <a:pPr lvl="1">
              <a:lnSpc>
                <a:spcPct val="150000"/>
              </a:lnSpc>
              <a:spcBef>
                <a:spcPts val="0"/>
              </a:spcBef>
            </a:pPr>
            <a:r>
              <a:rPr lang="en-US" altLang="en-US" sz="2800" b="1" dirty="0"/>
              <a:t>File Transport Protocol (FTP):</a:t>
            </a:r>
            <a:r>
              <a:rPr lang="en-US" altLang="en-US" sz="2800" dirty="0"/>
              <a:t> A file transfer application that uses TCP for transport. </a:t>
            </a:r>
          </a:p>
        </p:txBody>
      </p:sp>
    </p:spTree>
    <p:extLst>
      <p:ext uri="{BB962C8B-B14F-4D97-AF65-F5344CB8AC3E}">
        <p14:creationId xmlns:p14="http://schemas.microsoft.com/office/powerpoint/2010/main" val="176459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Communication Systems and Networks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891145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AD152-E0FA-4841-8F8A-822BDBD0E1F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40AE12-FFA0-4048-93E4-17D65531E9B3}"/>
              </a:ext>
            </a:extLst>
          </p:cNvPr>
          <p:cNvSpPr>
            <a:spLocks noGrp="1"/>
          </p:cNvSpPr>
          <p:nvPr>
            <p:ph idx="1"/>
          </p:nvPr>
        </p:nvSpPr>
        <p:spPr/>
        <p:txBody>
          <a:bodyPr/>
          <a:lstStyle/>
          <a:p>
            <a:r>
              <a:rPr lang="en-US" b="1" dirty="0"/>
              <a:t>Port numbers</a:t>
            </a:r>
          </a:p>
        </p:txBody>
      </p:sp>
    </p:spTree>
    <p:extLst>
      <p:ext uri="{BB962C8B-B14F-4D97-AF65-F5344CB8AC3E}">
        <p14:creationId xmlns:p14="http://schemas.microsoft.com/office/powerpoint/2010/main" val="2425753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09537" y="17463"/>
            <a:ext cx="10515600" cy="808448"/>
          </a:xfrm>
        </p:spPr>
        <p:txBody>
          <a:bodyPr/>
          <a:lstStyle/>
          <a:p>
            <a:r>
              <a:rPr lang="en-US" altLang="en-US" b="1" dirty="0"/>
              <a:t>Communication Software</a:t>
            </a:r>
          </a:p>
        </p:txBody>
      </p:sp>
      <p:sp>
        <p:nvSpPr>
          <p:cNvPr id="15363" name="Rectangle 3"/>
          <p:cNvSpPr>
            <a:spLocks noGrp="1" noChangeArrowheads="1"/>
          </p:cNvSpPr>
          <p:nvPr>
            <p:ph type="body" idx="1"/>
          </p:nvPr>
        </p:nvSpPr>
        <p:spPr>
          <a:xfrm>
            <a:off x="566737" y="876299"/>
            <a:ext cx="11515726" cy="5964237"/>
          </a:xfrm>
        </p:spPr>
        <p:txBody>
          <a:bodyPr>
            <a:noAutofit/>
          </a:bodyPr>
          <a:lstStyle/>
          <a:p>
            <a:pPr>
              <a:lnSpc>
                <a:spcPct val="150000"/>
              </a:lnSpc>
              <a:spcBef>
                <a:spcPts val="0"/>
              </a:spcBef>
            </a:pPr>
            <a:r>
              <a:rPr lang="en-US" altLang="en-US" sz="3200" dirty="0"/>
              <a:t>Examples of applications (Layer 7) take advantage of the transport (Layer 4) services of TCP and UDP</a:t>
            </a:r>
          </a:p>
          <a:p>
            <a:pPr lvl="1">
              <a:lnSpc>
                <a:spcPct val="150000"/>
              </a:lnSpc>
              <a:spcBef>
                <a:spcPts val="0"/>
              </a:spcBef>
            </a:pPr>
            <a:r>
              <a:rPr lang="en-US" altLang="en-US" sz="2800" b="1" dirty="0"/>
              <a:t>Trivial File Transfer Protocol (TFTP):</a:t>
            </a:r>
            <a:r>
              <a:rPr lang="en-US" altLang="en-US" sz="2800" dirty="0"/>
              <a:t> A file transfer application that uses UDP for transport. </a:t>
            </a:r>
          </a:p>
          <a:p>
            <a:pPr lvl="1">
              <a:lnSpc>
                <a:spcPct val="150000"/>
              </a:lnSpc>
              <a:spcBef>
                <a:spcPts val="0"/>
              </a:spcBef>
            </a:pPr>
            <a:r>
              <a:rPr lang="en-US" altLang="en-US" sz="2800" b="1" dirty="0"/>
              <a:t>Network Time Protocol (NTP):</a:t>
            </a:r>
            <a:r>
              <a:rPr lang="en-US" altLang="en-US" sz="2800" dirty="0"/>
              <a:t> An application that synchronizes time with a time source and uses UDP for transport. </a:t>
            </a:r>
          </a:p>
          <a:p>
            <a:pPr lvl="1">
              <a:lnSpc>
                <a:spcPct val="150000"/>
              </a:lnSpc>
              <a:spcBef>
                <a:spcPts val="0"/>
              </a:spcBef>
            </a:pPr>
            <a:r>
              <a:rPr lang="en-US" altLang="en-US" sz="2800" b="1" dirty="0"/>
              <a:t>Border Gateway Protocol (BGP):</a:t>
            </a:r>
            <a:r>
              <a:rPr lang="en-US" altLang="en-US" sz="2800" dirty="0"/>
              <a:t> An exterior gateway routing protocol that uses TCP for transport. BGP is used to exchange routing information for the Internet and is the protocol used between service providers. </a:t>
            </a:r>
            <a:endParaRPr lang="en-US" altLang="en-US" sz="2800" b="1" dirty="0"/>
          </a:p>
          <a:p>
            <a:pPr>
              <a:lnSpc>
                <a:spcPct val="150000"/>
              </a:lnSpc>
              <a:spcBef>
                <a:spcPts val="0"/>
              </a:spcBef>
            </a:pPr>
            <a:endParaRPr lang="en-US" altLang="en-US" dirty="0"/>
          </a:p>
        </p:txBody>
      </p:sp>
    </p:spTree>
    <p:extLst>
      <p:ext uri="{BB962C8B-B14F-4D97-AF65-F5344CB8AC3E}">
        <p14:creationId xmlns:p14="http://schemas.microsoft.com/office/powerpoint/2010/main" val="131323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80234" y="116078"/>
            <a:ext cx="10515600" cy="728275"/>
          </a:xfrm>
        </p:spPr>
        <p:txBody>
          <a:bodyPr/>
          <a:lstStyle/>
          <a:p>
            <a:r>
              <a:rPr lang="en-US" altLang="en-US" b="1" dirty="0"/>
              <a:t>Communication Channels</a:t>
            </a:r>
          </a:p>
        </p:txBody>
      </p:sp>
      <p:sp>
        <p:nvSpPr>
          <p:cNvPr id="16387" name="Rectangle 3"/>
          <p:cNvSpPr>
            <a:spLocks noGrp="1" noChangeArrowheads="1"/>
          </p:cNvSpPr>
          <p:nvPr>
            <p:ph type="body" idx="1"/>
          </p:nvPr>
        </p:nvSpPr>
        <p:spPr>
          <a:xfrm>
            <a:off x="388202" y="852436"/>
            <a:ext cx="11277772" cy="5110762"/>
          </a:xfrm>
        </p:spPr>
        <p:txBody>
          <a:bodyPr>
            <a:noAutofit/>
          </a:bodyPr>
          <a:lstStyle/>
          <a:p>
            <a:pPr>
              <a:lnSpc>
                <a:spcPct val="150000"/>
              </a:lnSpc>
              <a:spcBef>
                <a:spcPts val="0"/>
              </a:spcBef>
            </a:pPr>
            <a:r>
              <a:rPr lang="en-US" altLang="en-US" sz="2400" dirty="0"/>
              <a:t>A </a:t>
            </a:r>
            <a:r>
              <a:rPr lang="en-US" altLang="en-US" sz="2400" b="1" dirty="0"/>
              <a:t>channel</a:t>
            </a:r>
            <a:r>
              <a:rPr lang="en-US" altLang="en-US" sz="2400" dirty="0"/>
              <a:t> is a path between two communication devices</a:t>
            </a:r>
          </a:p>
          <a:p>
            <a:pPr>
              <a:lnSpc>
                <a:spcPct val="150000"/>
              </a:lnSpc>
              <a:spcBef>
                <a:spcPts val="0"/>
              </a:spcBef>
            </a:pPr>
            <a:r>
              <a:rPr lang="en-US" altLang="en-US" sz="2400" b="1" dirty="0"/>
              <a:t>Channel capacity</a:t>
            </a:r>
            <a:r>
              <a:rPr lang="en-US" altLang="en-US" sz="2400" dirty="0"/>
              <a:t>: How much data can be passed through the channel (bit/sec) </a:t>
            </a:r>
          </a:p>
          <a:p>
            <a:pPr lvl="1">
              <a:lnSpc>
                <a:spcPct val="150000"/>
              </a:lnSpc>
              <a:spcBef>
                <a:spcPts val="0"/>
              </a:spcBef>
            </a:pPr>
            <a:r>
              <a:rPr lang="en-US" altLang="en-US" dirty="0"/>
              <a:t>Also called </a:t>
            </a:r>
            <a:r>
              <a:rPr lang="en-US" altLang="en-US" b="1" dirty="0"/>
              <a:t>channel bandwidth</a:t>
            </a:r>
          </a:p>
          <a:p>
            <a:pPr lvl="1">
              <a:lnSpc>
                <a:spcPct val="150000"/>
              </a:lnSpc>
              <a:spcBef>
                <a:spcPts val="0"/>
              </a:spcBef>
            </a:pPr>
            <a:r>
              <a:rPr lang="en-US" altLang="en-US" dirty="0"/>
              <a:t>The smaller the pipe the slower data transfer!</a:t>
            </a:r>
          </a:p>
          <a:p>
            <a:pPr>
              <a:lnSpc>
                <a:spcPct val="150000"/>
              </a:lnSpc>
              <a:spcBef>
                <a:spcPts val="0"/>
              </a:spcBef>
            </a:pPr>
            <a:r>
              <a:rPr lang="en-US" altLang="en-US" sz="2400" dirty="0"/>
              <a:t>Consists of one or more </a:t>
            </a:r>
            <a:r>
              <a:rPr lang="en-US" altLang="en-US" sz="2400" b="1" dirty="0"/>
              <a:t>transmission media</a:t>
            </a:r>
          </a:p>
          <a:p>
            <a:pPr lvl="1">
              <a:lnSpc>
                <a:spcPct val="150000"/>
              </a:lnSpc>
              <a:spcBef>
                <a:spcPts val="0"/>
              </a:spcBef>
            </a:pPr>
            <a:r>
              <a:rPr lang="en-US" altLang="en-US" dirty="0"/>
              <a:t>Materials carrying the signal</a:t>
            </a:r>
          </a:p>
          <a:p>
            <a:pPr lvl="1">
              <a:lnSpc>
                <a:spcPct val="150000"/>
              </a:lnSpc>
              <a:spcBef>
                <a:spcPts val="0"/>
              </a:spcBef>
            </a:pPr>
            <a:r>
              <a:rPr lang="en-US" altLang="en-US" dirty="0"/>
              <a:t>Two types: </a:t>
            </a:r>
          </a:p>
          <a:p>
            <a:pPr lvl="2">
              <a:lnSpc>
                <a:spcPct val="150000"/>
              </a:lnSpc>
              <a:spcBef>
                <a:spcPts val="0"/>
              </a:spcBef>
            </a:pPr>
            <a:r>
              <a:rPr lang="en-US" altLang="en-US" sz="2400" dirty="0"/>
              <a:t>Physical: wire cable </a:t>
            </a:r>
          </a:p>
          <a:p>
            <a:pPr lvl="2">
              <a:lnSpc>
                <a:spcPct val="150000"/>
              </a:lnSpc>
              <a:spcBef>
                <a:spcPts val="0"/>
              </a:spcBef>
            </a:pPr>
            <a:r>
              <a:rPr lang="en-US" altLang="en-US" sz="2400" dirty="0"/>
              <a:t> Wireless: Air</a:t>
            </a:r>
          </a:p>
        </p:txBody>
      </p:sp>
      <p:grpSp>
        <p:nvGrpSpPr>
          <p:cNvPr id="16388" name="Group 4"/>
          <p:cNvGrpSpPr>
            <a:grpSpLocks/>
          </p:cNvGrpSpPr>
          <p:nvPr/>
        </p:nvGrpSpPr>
        <p:grpSpPr bwMode="auto">
          <a:xfrm>
            <a:off x="7831394" y="3569110"/>
            <a:ext cx="4098669" cy="3288890"/>
            <a:chOff x="1968" y="1056"/>
            <a:chExt cx="3792" cy="3671"/>
          </a:xfrm>
        </p:grpSpPr>
        <p:pic>
          <p:nvPicPr>
            <p:cNvPr id="16389" name="Picture 5" descr="Fig9-31 mod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 y="1056"/>
              <a:ext cx="3792" cy="3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Text Box 6"/>
            <p:cNvSpPr txBox="1">
              <a:spLocks noChangeArrowheads="1"/>
            </p:cNvSpPr>
            <p:nvPr/>
          </p:nvSpPr>
          <p:spPr bwMode="auto">
            <a:xfrm>
              <a:off x="2246" y="2976"/>
              <a:ext cx="1202" cy="828"/>
            </a:xfrm>
            <a:prstGeom prst="rect">
              <a:avLst/>
            </a:prstGeom>
            <a:noFill/>
            <a:ln>
              <a:noFill/>
            </a:ln>
            <a:effectLst/>
            <a:extLst>
              <a:ext uri="{909E8E84-426E-40DD-AFC4-6F175D3DCCD1}">
                <a14:hiddenFill xmlns:a14="http://schemas.microsoft.com/office/drawing/2010/main">
                  <a:gradFill rotWithShape="0">
                    <a:gsLst>
                      <a:gs pos="0">
                        <a:srgbClr val="6600CC"/>
                      </a:gs>
                      <a:gs pos="100000">
                        <a:srgbClr val="A50021"/>
                      </a:gs>
                    </a:gsLst>
                    <a:lin ang="5400000" scaled="1"/>
                  </a:gradFill>
                </a14:hiddenFill>
              </a:ext>
              <a:ext uri="{91240B29-F687-4F45-9708-019B960494DF}">
                <a14:hiddenLine xmlns:a14="http://schemas.microsoft.com/office/drawing/2010/main" w="5715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n-US" altLang="en-US" sz="1000" b="1"/>
                <a:t>destination network server</a:t>
              </a:r>
            </a:p>
          </p:txBody>
        </p:sp>
        <p:sp>
          <p:nvSpPr>
            <p:cNvPr id="16391" name="Text Box 7"/>
            <p:cNvSpPr txBox="1">
              <a:spLocks noChangeArrowheads="1"/>
            </p:cNvSpPr>
            <p:nvPr/>
          </p:nvSpPr>
          <p:spPr bwMode="auto">
            <a:xfrm>
              <a:off x="3168" y="2594"/>
              <a:ext cx="741" cy="598"/>
            </a:xfrm>
            <a:prstGeom prst="rect">
              <a:avLst/>
            </a:prstGeom>
            <a:noFill/>
            <a:ln>
              <a:noFill/>
            </a:ln>
            <a:effectLst/>
            <a:extLst>
              <a:ext uri="{909E8E84-426E-40DD-AFC4-6F175D3DCCD1}">
                <a14:hiddenFill xmlns:a14="http://schemas.microsoft.com/office/drawing/2010/main">
                  <a:gradFill rotWithShape="0">
                    <a:gsLst>
                      <a:gs pos="0">
                        <a:srgbClr val="6600CC"/>
                      </a:gs>
                      <a:gs pos="100000">
                        <a:srgbClr val="A50021"/>
                      </a:gs>
                    </a:gsLst>
                    <a:lin ang="5400000" scaled="1"/>
                  </a:gradFill>
                </a14:hiddenFill>
              </a:ext>
              <a:ext uri="{91240B29-F687-4F45-9708-019B960494DF}">
                <a14:hiddenLine xmlns:a14="http://schemas.microsoft.com/office/drawing/2010/main" w="5715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n-US" altLang="en-US" sz="1000" b="1" dirty="0"/>
                <a:t>T1 lines</a:t>
              </a:r>
            </a:p>
          </p:txBody>
        </p:sp>
        <p:sp>
          <p:nvSpPr>
            <p:cNvPr id="16392" name="Text Box 8"/>
            <p:cNvSpPr txBox="1">
              <a:spLocks noChangeArrowheads="1"/>
            </p:cNvSpPr>
            <p:nvPr/>
          </p:nvSpPr>
          <p:spPr bwMode="auto">
            <a:xfrm>
              <a:off x="3864" y="4129"/>
              <a:ext cx="741" cy="598"/>
            </a:xfrm>
            <a:prstGeom prst="rect">
              <a:avLst/>
            </a:prstGeom>
            <a:noFill/>
            <a:ln>
              <a:noFill/>
            </a:ln>
            <a:effectLst/>
            <a:extLst>
              <a:ext uri="{909E8E84-426E-40DD-AFC4-6F175D3DCCD1}">
                <a14:hiddenFill xmlns:a14="http://schemas.microsoft.com/office/drawing/2010/main">
                  <a:gradFill rotWithShape="0">
                    <a:gsLst>
                      <a:gs pos="0">
                        <a:srgbClr val="6600CC"/>
                      </a:gs>
                      <a:gs pos="100000">
                        <a:srgbClr val="A50021"/>
                      </a:gs>
                    </a:gsLst>
                    <a:lin ang="5400000" scaled="1"/>
                  </a:gradFill>
                </a14:hiddenFill>
              </a:ext>
              <a:ext uri="{91240B29-F687-4F45-9708-019B960494DF}">
                <a14:hiddenLine xmlns:a14="http://schemas.microsoft.com/office/drawing/2010/main" w="5715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n-US" altLang="en-US" sz="1000" b="1"/>
                <a:t>T1 lines</a:t>
              </a:r>
            </a:p>
          </p:txBody>
        </p:sp>
        <p:sp>
          <p:nvSpPr>
            <p:cNvPr id="16393" name="Text Box 9"/>
            <p:cNvSpPr txBox="1">
              <a:spLocks noChangeArrowheads="1"/>
            </p:cNvSpPr>
            <p:nvPr/>
          </p:nvSpPr>
          <p:spPr bwMode="auto">
            <a:xfrm>
              <a:off x="5019" y="2735"/>
              <a:ext cx="741" cy="598"/>
            </a:xfrm>
            <a:prstGeom prst="rect">
              <a:avLst/>
            </a:prstGeom>
            <a:noFill/>
            <a:ln>
              <a:noFill/>
            </a:ln>
            <a:effectLst/>
            <a:extLst>
              <a:ext uri="{909E8E84-426E-40DD-AFC4-6F175D3DCCD1}">
                <a14:hiddenFill xmlns:a14="http://schemas.microsoft.com/office/drawing/2010/main">
                  <a:gradFill rotWithShape="0">
                    <a:gsLst>
                      <a:gs pos="0">
                        <a:srgbClr val="6600CC"/>
                      </a:gs>
                      <a:gs pos="100000">
                        <a:srgbClr val="A50021"/>
                      </a:gs>
                    </a:gsLst>
                    <a:lin ang="5400000" scaled="1"/>
                  </a:gradFill>
                </a14:hiddenFill>
              </a:ext>
              <a:ext uri="{91240B29-F687-4F45-9708-019B960494DF}">
                <a14:hiddenLine xmlns:a14="http://schemas.microsoft.com/office/drawing/2010/main" w="5715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n-US" altLang="en-US" sz="1000" b="1"/>
                <a:t>T1 lines</a:t>
              </a:r>
            </a:p>
          </p:txBody>
        </p:sp>
        <p:sp>
          <p:nvSpPr>
            <p:cNvPr id="16394" name="Text Box 10"/>
            <p:cNvSpPr txBox="1">
              <a:spLocks noChangeArrowheads="1"/>
            </p:cNvSpPr>
            <p:nvPr/>
          </p:nvSpPr>
          <p:spPr bwMode="auto">
            <a:xfrm>
              <a:off x="3695" y="3455"/>
              <a:ext cx="741" cy="598"/>
            </a:xfrm>
            <a:prstGeom prst="rect">
              <a:avLst/>
            </a:prstGeom>
            <a:noFill/>
            <a:ln>
              <a:noFill/>
            </a:ln>
            <a:effectLst/>
            <a:extLst>
              <a:ext uri="{909E8E84-426E-40DD-AFC4-6F175D3DCCD1}">
                <a14:hiddenFill xmlns:a14="http://schemas.microsoft.com/office/drawing/2010/main">
                  <a:gradFill rotWithShape="0">
                    <a:gsLst>
                      <a:gs pos="0">
                        <a:srgbClr val="6600CC"/>
                      </a:gs>
                      <a:gs pos="100000">
                        <a:srgbClr val="A50021"/>
                      </a:gs>
                    </a:gsLst>
                    <a:lin ang="5400000" scaled="1"/>
                  </a:gradFill>
                </a14:hiddenFill>
              </a:ext>
              <a:ext uri="{91240B29-F687-4F45-9708-019B960494DF}">
                <a14:hiddenLine xmlns:a14="http://schemas.microsoft.com/office/drawing/2010/main" w="5715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n-US" altLang="en-US" sz="1000" b="1"/>
                <a:t>T3 lines</a:t>
              </a:r>
            </a:p>
          </p:txBody>
        </p:sp>
      </p:grpSp>
    </p:spTree>
    <p:extLst>
      <p:ext uri="{BB962C8B-B14F-4D97-AF65-F5344CB8AC3E}">
        <p14:creationId xmlns:p14="http://schemas.microsoft.com/office/powerpoint/2010/main" val="16411842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387">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3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1049"/>
            <a:ext cx="10515600" cy="829034"/>
          </a:xfrm>
        </p:spPr>
        <p:txBody>
          <a:bodyPr/>
          <a:lstStyle/>
          <a:p>
            <a:r>
              <a:rPr lang="en-US" altLang="en-US" b="1" dirty="0"/>
              <a:t>Physical Transmission Media</a:t>
            </a:r>
          </a:p>
        </p:txBody>
      </p:sp>
      <p:sp>
        <p:nvSpPr>
          <p:cNvPr id="17411" name="Rectangle 3"/>
          <p:cNvSpPr>
            <a:spLocks noGrp="1" noChangeArrowheads="1"/>
          </p:cNvSpPr>
          <p:nvPr>
            <p:ph type="body" idx="1"/>
          </p:nvPr>
        </p:nvSpPr>
        <p:spPr>
          <a:xfrm>
            <a:off x="700549" y="844549"/>
            <a:ext cx="11491451" cy="5290780"/>
          </a:xfrm>
        </p:spPr>
        <p:txBody>
          <a:bodyPr>
            <a:noAutofit/>
          </a:bodyPr>
          <a:lstStyle/>
          <a:p>
            <a:pPr marL="0" indent="0">
              <a:lnSpc>
                <a:spcPct val="150000"/>
              </a:lnSpc>
              <a:spcBef>
                <a:spcPts val="0"/>
              </a:spcBef>
              <a:buNone/>
            </a:pPr>
            <a:r>
              <a:rPr lang="en-US" altLang="en-US" sz="2400" b="1" dirty="0"/>
              <a:t>A tangible media</a:t>
            </a:r>
          </a:p>
          <a:p>
            <a:pPr lvl="1">
              <a:lnSpc>
                <a:spcPct val="150000"/>
              </a:lnSpc>
              <a:spcBef>
                <a:spcPts val="0"/>
              </a:spcBef>
            </a:pPr>
            <a:r>
              <a:rPr lang="en-US" altLang="en-US" dirty="0"/>
              <a:t>Examples: Twisted-pair cable, coaxial cable, Fiber-optics, etc.</a:t>
            </a:r>
          </a:p>
          <a:p>
            <a:pPr marL="0" indent="0">
              <a:lnSpc>
                <a:spcPct val="150000"/>
              </a:lnSpc>
              <a:spcBef>
                <a:spcPts val="0"/>
              </a:spcBef>
              <a:buNone/>
            </a:pPr>
            <a:r>
              <a:rPr lang="en-US" altLang="en-US" sz="2400" b="1" dirty="0"/>
              <a:t>Twisted-pair cable: </a:t>
            </a:r>
          </a:p>
          <a:p>
            <a:pPr lvl="1">
              <a:lnSpc>
                <a:spcPct val="150000"/>
              </a:lnSpc>
              <a:spcBef>
                <a:spcPts val="0"/>
              </a:spcBef>
            </a:pPr>
            <a:r>
              <a:rPr lang="en-US" altLang="en-US" dirty="0"/>
              <a:t>One or more twisted wires bundled together (why?) </a:t>
            </a:r>
          </a:p>
          <a:p>
            <a:pPr lvl="1">
              <a:lnSpc>
                <a:spcPct val="150000"/>
              </a:lnSpc>
              <a:spcBef>
                <a:spcPts val="0"/>
              </a:spcBef>
            </a:pPr>
            <a:r>
              <a:rPr lang="en-US" altLang="en-US" dirty="0"/>
              <a:t>Made of copper</a:t>
            </a:r>
          </a:p>
          <a:p>
            <a:pPr marL="0" indent="0">
              <a:lnSpc>
                <a:spcPct val="150000"/>
              </a:lnSpc>
              <a:spcBef>
                <a:spcPts val="0"/>
              </a:spcBef>
              <a:buNone/>
            </a:pPr>
            <a:r>
              <a:rPr lang="en-US" altLang="en-US" sz="2400" b="1" dirty="0"/>
              <a:t>Coax-Cable:</a:t>
            </a:r>
          </a:p>
          <a:p>
            <a:pPr lvl="1">
              <a:lnSpc>
                <a:spcPct val="150000"/>
              </a:lnSpc>
              <a:spcBef>
                <a:spcPts val="0"/>
              </a:spcBef>
            </a:pPr>
            <a:r>
              <a:rPr lang="en-US" altLang="en-US" dirty="0"/>
              <a:t>Consists of single copper wire surrounded by three layers of insulating and metal materials </a:t>
            </a:r>
          </a:p>
          <a:p>
            <a:pPr lvl="1">
              <a:lnSpc>
                <a:spcPct val="150000"/>
              </a:lnSpc>
              <a:spcBef>
                <a:spcPts val="0"/>
              </a:spcBef>
            </a:pPr>
            <a:r>
              <a:rPr lang="en-US" altLang="en-US" dirty="0"/>
              <a:t>Typically used for cable TV </a:t>
            </a:r>
          </a:p>
        </p:txBody>
      </p:sp>
    </p:spTree>
    <p:extLst>
      <p:ext uri="{BB962C8B-B14F-4D97-AF65-F5344CB8AC3E}">
        <p14:creationId xmlns:p14="http://schemas.microsoft.com/office/powerpoint/2010/main" val="151395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4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186755" y="105839"/>
            <a:ext cx="11491451" cy="1972393"/>
          </a:xfrm>
        </p:spPr>
        <p:txBody>
          <a:bodyPr>
            <a:noAutofit/>
          </a:bodyPr>
          <a:lstStyle/>
          <a:p>
            <a:pPr marL="0" indent="0">
              <a:lnSpc>
                <a:spcPct val="150000"/>
              </a:lnSpc>
              <a:spcBef>
                <a:spcPts val="0"/>
              </a:spcBef>
              <a:buNone/>
            </a:pPr>
            <a:r>
              <a:rPr lang="en-US" altLang="en-US" sz="2400" b="1" dirty="0"/>
              <a:t>Fiber-optics:</a:t>
            </a:r>
            <a:r>
              <a:rPr lang="en-US" altLang="en-US" sz="2400" dirty="0"/>
              <a:t> </a:t>
            </a:r>
          </a:p>
          <a:p>
            <a:pPr lvl="1">
              <a:lnSpc>
                <a:spcPct val="150000"/>
              </a:lnSpc>
              <a:spcBef>
                <a:spcPts val="0"/>
              </a:spcBef>
            </a:pPr>
            <a:r>
              <a:rPr lang="en-US" altLang="en-US" dirty="0"/>
              <a:t>Strands of glass or plastic used to transmit light </a:t>
            </a:r>
          </a:p>
          <a:p>
            <a:pPr lvl="1">
              <a:lnSpc>
                <a:spcPct val="150000"/>
              </a:lnSpc>
              <a:spcBef>
                <a:spcPts val="0"/>
              </a:spcBef>
            </a:pPr>
            <a:r>
              <a:rPr lang="en-US" altLang="en-US" dirty="0"/>
              <a:t>Very high capacity, low noise, small size, less suitable to natural disturbances </a:t>
            </a:r>
          </a:p>
        </p:txBody>
      </p:sp>
      <p:grpSp>
        <p:nvGrpSpPr>
          <p:cNvPr id="6" name="Group 5">
            <a:extLst>
              <a:ext uri="{FF2B5EF4-FFF2-40B4-BE49-F238E27FC236}">
                <a16:creationId xmlns:a16="http://schemas.microsoft.com/office/drawing/2014/main" id="{82FB994A-E2FF-419D-B173-D8A34C21566B}"/>
              </a:ext>
            </a:extLst>
          </p:cNvPr>
          <p:cNvGrpSpPr>
            <a:grpSpLocks/>
          </p:cNvGrpSpPr>
          <p:nvPr/>
        </p:nvGrpSpPr>
        <p:grpSpPr bwMode="auto">
          <a:xfrm>
            <a:off x="1817681" y="1932520"/>
            <a:ext cx="3581400" cy="2596887"/>
            <a:chOff x="1728" y="1440"/>
            <a:chExt cx="4032" cy="2886"/>
          </a:xfrm>
        </p:grpSpPr>
        <p:pic>
          <p:nvPicPr>
            <p:cNvPr id="7" name="Picture 6" descr="Fig9-34 mod 1">
              <a:extLst>
                <a:ext uri="{FF2B5EF4-FFF2-40B4-BE49-F238E27FC236}">
                  <a16:creationId xmlns:a16="http://schemas.microsoft.com/office/drawing/2014/main" id="{3D9267EC-AB36-4AB4-93C5-F815988CF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8" y="1440"/>
              <a:ext cx="4032" cy="2880"/>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7">
              <a:extLst>
                <a:ext uri="{FF2B5EF4-FFF2-40B4-BE49-F238E27FC236}">
                  <a16:creationId xmlns:a16="http://schemas.microsoft.com/office/drawing/2014/main" id="{CF902C70-C10E-46DB-B62C-F5166E19640B}"/>
                </a:ext>
              </a:extLst>
            </p:cNvPr>
            <p:cNvSpPr txBox="1">
              <a:spLocks noChangeArrowheads="1"/>
            </p:cNvSpPr>
            <p:nvPr/>
          </p:nvSpPr>
          <p:spPr bwMode="auto">
            <a:xfrm>
              <a:off x="1776" y="3916"/>
              <a:ext cx="1105" cy="410"/>
            </a:xfrm>
            <a:prstGeom prst="rect">
              <a:avLst/>
            </a:prstGeom>
            <a:noFill/>
            <a:ln>
              <a:noFill/>
            </a:ln>
            <a:effectLst/>
            <a:extLst>
              <a:ext uri="{909E8E84-426E-40DD-AFC4-6F175D3DCCD1}">
                <a14:hiddenFill xmlns:a14="http://schemas.microsoft.com/office/drawing/2010/main">
                  <a:gradFill rotWithShape="0">
                    <a:gsLst>
                      <a:gs pos="0">
                        <a:srgbClr val="6600CC"/>
                      </a:gs>
                      <a:gs pos="100000">
                        <a:srgbClr val="800080"/>
                      </a:gs>
                    </a:gsLst>
                    <a:lin ang="5400000" scaled="1"/>
                  </a:gradFill>
                </a14:hiddenFill>
              </a:ext>
              <a:ext uri="{91240B29-F687-4F45-9708-019B960494DF}">
                <a14:hiddenLine xmlns:a14="http://schemas.microsoft.com/office/drawing/2010/main" w="5715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en-US" sz="900" b="1"/>
                <a:t>plastic outer coating</a:t>
              </a:r>
            </a:p>
          </p:txBody>
        </p:sp>
        <p:sp>
          <p:nvSpPr>
            <p:cNvPr id="9" name="Text Box 8">
              <a:extLst>
                <a:ext uri="{FF2B5EF4-FFF2-40B4-BE49-F238E27FC236}">
                  <a16:creationId xmlns:a16="http://schemas.microsoft.com/office/drawing/2014/main" id="{E84D4E89-4D15-417E-8C1E-3E09E36D2182}"/>
                </a:ext>
              </a:extLst>
            </p:cNvPr>
            <p:cNvSpPr txBox="1">
              <a:spLocks noChangeArrowheads="1"/>
            </p:cNvSpPr>
            <p:nvPr/>
          </p:nvSpPr>
          <p:spPr bwMode="auto">
            <a:xfrm>
              <a:off x="2881" y="2927"/>
              <a:ext cx="1102" cy="410"/>
            </a:xfrm>
            <a:prstGeom prst="rect">
              <a:avLst/>
            </a:prstGeom>
            <a:noFill/>
            <a:ln>
              <a:noFill/>
            </a:ln>
            <a:effectLst/>
            <a:extLst>
              <a:ext uri="{909E8E84-426E-40DD-AFC4-6F175D3DCCD1}">
                <a14:hiddenFill xmlns:a14="http://schemas.microsoft.com/office/drawing/2010/main">
                  <a:gradFill rotWithShape="0">
                    <a:gsLst>
                      <a:gs pos="0">
                        <a:srgbClr val="6600CC"/>
                      </a:gs>
                      <a:gs pos="100000">
                        <a:srgbClr val="800080"/>
                      </a:gs>
                    </a:gsLst>
                    <a:lin ang="5400000" scaled="1"/>
                  </a:gradFill>
                </a14:hiddenFill>
              </a:ext>
              <a:ext uri="{91240B29-F687-4F45-9708-019B960494DF}">
                <a14:hiddenLine xmlns:a14="http://schemas.microsoft.com/office/drawing/2010/main" w="5715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en-US" sz="900" b="1"/>
                <a:t>woven or braided metal</a:t>
              </a:r>
            </a:p>
          </p:txBody>
        </p:sp>
        <p:sp>
          <p:nvSpPr>
            <p:cNvPr id="10" name="Text Box 9">
              <a:extLst>
                <a:ext uri="{FF2B5EF4-FFF2-40B4-BE49-F238E27FC236}">
                  <a16:creationId xmlns:a16="http://schemas.microsoft.com/office/drawing/2014/main" id="{8858E552-518C-4A45-8752-DA0E4651EF7B}"/>
                </a:ext>
              </a:extLst>
            </p:cNvPr>
            <p:cNvSpPr txBox="1">
              <a:spLocks noChangeArrowheads="1"/>
            </p:cNvSpPr>
            <p:nvPr/>
          </p:nvSpPr>
          <p:spPr bwMode="auto">
            <a:xfrm>
              <a:off x="3647" y="3916"/>
              <a:ext cx="866" cy="410"/>
            </a:xfrm>
            <a:prstGeom prst="rect">
              <a:avLst/>
            </a:prstGeom>
            <a:noFill/>
            <a:ln>
              <a:noFill/>
            </a:ln>
            <a:effectLst/>
            <a:extLst>
              <a:ext uri="{909E8E84-426E-40DD-AFC4-6F175D3DCCD1}">
                <a14:hiddenFill xmlns:a14="http://schemas.microsoft.com/office/drawing/2010/main">
                  <a:gradFill rotWithShape="0">
                    <a:gsLst>
                      <a:gs pos="0">
                        <a:srgbClr val="6600CC"/>
                      </a:gs>
                      <a:gs pos="100000">
                        <a:srgbClr val="800080"/>
                      </a:gs>
                    </a:gsLst>
                    <a:lin ang="5400000" scaled="1"/>
                  </a:gradFill>
                </a14:hiddenFill>
              </a:ext>
              <a:ext uri="{91240B29-F687-4F45-9708-019B960494DF}">
                <a14:hiddenLine xmlns:a14="http://schemas.microsoft.com/office/drawing/2010/main" w="5715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en-US" sz="900" b="1"/>
                <a:t>insulating material</a:t>
              </a:r>
            </a:p>
          </p:txBody>
        </p:sp>
        <p:sp>
          <p:nvSpPr>
            <p:cNvPr id="11" name="Text Box 10">
              <a:extLst>
                <a:ext uri="{FF2B5EF4-FFF2-40B4-BE49-F238E27FC236}">
                  <a16:creationId xmlns:a16="http://schemas.microsoft.com/office/drawing/2014/main" id="{C36063BE-200D-4D65-B648-7D7D02EDF646}"/>
                </a:ext>
              </a:extLst>
            </p:cNvPr>
            <p:cNvSpPr txBox="1">
              <a:spLocks noChangeArrowheads="1"/>
            </p:cNvSpPr>
            <p:nvPr/>
          </p:nvSpPr>
          <p:spPr bwMode="auto">
            <a:xfrm>
              <a:off x="4416" y="3024"/>
              <a:ext cx="1105" cy="257"/>
            </a:xfrm>
            <a:prstGeom prst="rect">
              <a:avLst/>
            </a:prstGeom>
            <a:noFill/>
            <a:ln>
              <a:noFill/>
            </a:ln>
            <a:effectLst/>
            <a:extLst>
              <a:ext uri="{909E8E84-426E-40DD-AFC4-6F175D3DCCD1}">
                <a14:hiddenFill xmlns:a14="http://schemas.microsoft.com/office/drawing/2010/main">
                  <a:gradFill rotWithShape="0">
                    <a:gsLst>
                      <a:gs pos="0">
                        <a:srgbClr val="6600CC"/>
                      </a:gs>
                      <a:gs pos="100000">
                        <a:srgbClr val="800080"/>
                      </a:gs>
                    </a:gsLst>
                    <a:lin ang="5400000" scaled="1"/>
                  </a:gradFill>
                </a14:hiddenFill>
              </a:ext>
              <a:ext uri="{91240B29-F687-4F45-9708-019B960494DF}">
                <a14:hiddenLine xmlns:a14="http://schemas.microsoft.com/office/drawing/2010/main" w="5715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en-US" sz="900" b="1"/>
                <a:t>copper wire</a:t>
              </a:r>
            </a:p>
          </p:txBody>
        </p:sp>
        <p:sp>
          <p:nvSpPr>
            <p:cNvPr id="12" name="Line 11">
              <a:extLst>
                <a:ext uri="{FF2B5EF4-FFF2-40B4-BE49-F238E27FC236}">
                  <a16:creationId xmlns:a16="http://schemas.microsoft.com/office/drawing/2014/main" id="{5ED21543-E76B-489E-85A4-DA8CF0E23C11}"/>
                </a:ext>
              </a:extLst>
            </p:cNvPr>
            <p:cNvSpPr>
              <a:spLocks noChangeShapeType="1"/>
            </p:cNvSpPr>
            <p:nvPr/>
          </p:nvSpPr>
          <p:spPr bwMode="auto">
            <a:xfrm>
              <a:off x="3888" y="3216"/>
              <a:ext cx="288" cy="192"/>
            </a:xfrm>
            <a:prstGeom prst="line">
              <a:avLst/>
            </a:prstGeom>
            <a:noFill/>
            <a:ln w="571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13" name="Line 12">
              <a:extLst>
                <a:ext uri="{FF2B5EF4-FFF2-40B4-BE49-F238E27FC236}">
                  <a16:creationId xmlns:a16="http://schemas.microsoft.com/office/drawing/2014/main" id="{44B6A6C9-AFC8-4F64-89CA-06527C66374A}"/>
                </a:ext>
              </a:extLst>
            </p:cNvPr>
            <p:cNvSpPr>
              <a:spLocks noChangeShapeType="1"/>
            </p:cNvSpPr>
            <p:nvPr/>
          </p:nvSpPr>
          <p:spPr bwMode="auto">
            <a:xfrm>
              <a:off x="4992" y="3216"/>
              <a:ext cx="432" cy="384"/>
            </a:xfrm>
            <a:prstGeom prst="line">
              <a:avLst/>
            </a:prstGeom>
            <a:noFill/>
            <a:ln w="571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14" name="Line 13">
              <a:extLst>
                <a:ext uri="{FF2B5EF4-FFF2-40B4-BE49-F238E27FC236}">
                  <a16:creationId xmlns:a16="http://schemas.microsoft.com/office/drawing/2014/main" id="{58D26DFA-447F-4062-ACF5-5E3EC5474841}"/>
                </a:ext>
              </a:extLst>
            </p:cNvPr>
            <p:cNvSpPr>
              <a:spLocks noChangeShapeType="1"/>
            </p:cNvSpPr>
            <p:nvPr/>
          </p:nvSpPr>
          <p:spPr bwMode="auto">
            <a:xfrm flipV="1">
              <a:off x="4464" y="3696"/>
              <a:ext cx="288" cy="336"/>
            </a:xfrm>
            <a:prstGeom prst="line">
              <a:avLst/>
            </a:prstGeom>
            <a:noFill/>
            <a:ln w="571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15" name="Line 14">
              <a:extLst>
                <a:ext uri="{FF2B5EF4-FFF2-40B4-BE49-F238E27FC236}">
                  <a16:creationId xmlns:a16="http://schemas.microsoft.com/office/drawing/2014/main" id="{1CD22E9F-E581-4CBA-AB3F-83460CD106C7}"/>
                </a:ext>
              </a:extLst>
            </p:cNvPr>
            <p:cNvSpPr>
              <a:spLocks noChangeShapeType="1"/>
            </p:cNvSpPr>
            <p:nvPr/>
          </p:nvSpPr>
          <p:spPr bwMode="auto">
            <a:xfrm flipV="1">
              <a:off x="2736" y="3792"/>
              <a:ext cx="384" cy="240"/>
            </a:xfrm>
            <a:prstGeom prst="line">
              <a:avLst/>
            </a:prstGeom>
            <a:noFill/>
            <a:ln w="571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grpSp>
      <p:grpSp>
        <p:nvGrpSpPr>
          <p:cNvPr id="16" name="Group 15">
            <a:extLst>
              <a:ext uri="{FF2B5EF4-FFF2-40B4-BE49-F238E27FC236}">
                <a16:creationId xmlns:a16="http://schemas.microsoft.com/office/drawing/2014/main" id="{ED4CCDB8-A5D5-4147-870F-8B7949474DAC}"/>
              </a:ext>
            </a:extLst>
          </p:cNvPr>
          <p:cNvGrpSpPr>
            <a:grpSpLocks/>
          </p:cNvGrpSpPr>
          <p:nvPr/>
        </p:nvGrpSpPr>
        <p:grpSpPr bwMode="auto">
          <a:xfrm>
            <a:off x="6770681" y="2084919"/>
            <a:ext cx="3733800" cy="2438400"/>
            <a:chOff x="2160" y="1613"/>
            <a:chExt cx="3600" cy="2707"/>
          </a:xfrm>
        </p:grpSpPr>
        <p:pic>
          <p:nvPicPr>
            <p:cNvPr id="17" name="Picture 16" descr="Fig9-33 mod 1">
              <a:extLst>
                <a:ext uri="{FF2B5EF4-FFF2-40B4-BE49-F238E27FC236}">
                  <a16:creationId xmlns:a16="http://schemas.microsoft.com/office/drawing/2014/main" id="{E41CE2F2-9205-41DC-9504-12BC554B29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6451"/>
            <a:stretch>
              <a:fillRect/>
            </a:stretch>
          </p:blipFill>
          <p:spPr bwMode="auto">
            <a:xfrm>
              <a:off x="2160" y="1613"/>
              <a:ext cx="3600" cy="270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Box 17">
              <a:extLst>
                <a:ext uri="{FF2B5EF4-FFF2-40B4-BE49-F238E27FC236}">
                  <a16:creationId xmlns:a16="http://schemas.microsoft.com/office/drawing/2014/main" id="{C9FACFAD-2D2C-42E0-BEFE-6267DB0B01FD}"/>
                </a:ext>
              </a:extLst>
            </p:cNvPr>
            <p:cNvSpPr txBox="1">
              <a:spLocks noChangeArrowheads="1"/>
            </p:cNvSpPr>
            <p:nvPr/>
          </p:nvSpPr>
          <p:spPr bwMode="auto">
            <a:xfrm>
              <a:off x="2209" y="2785"/>
              <a:ext cx="1391" cy="271"/>
            </a:xfrm>
            <a:prstGeom prst="rect">
              <a:avLst/>
            </a:prstGeom>
            <a:noFill/>
            <a:ln>
              <a:noFill/>
            </a:ln>
            <a:effectLst/>
            <a:extLst>
              <a:ext uri="{909E8E84-426E-40DD-AFC4-6F175D3DCCD1}">
                <a14:hiddenFill xmlns:a14="http://schemas.microsoft.com/office/drawing/2010/main">
                  <a:gradFill rotWithShape="0">
                    <a:gsLst>
                      <a:gs pos="0">
                        <a:srgbClr val="6600CC"/>
                      </a:gs>
                      <a:gs pos="100000">
                        <a:srgbClr val="800080"/>
                      </a:gs>
                    </a:gsLst>
                    <a:lin ang="5400000" scaled="1"/>
                  </a:gradFill>
                </a14:hiddenFill>
              </a:ext>
              <a:ext uri="{91240B29-F687-4F45-9708-019B960494DF}">
                <a14:hiddenLine xmlns:a14="http://schemas.microsoft.com/office/drawing/2010/main" w="5715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en-US" sz="1000" b="1"/>
                <a:t>twisted-pair cable</a:t>
              </a:r>
            </a:p>
          </p:txBody>
        </p:sp>
        <p:sp>
          <p:nvSpPr>
            <p:cNvPr id="19" name="Text Box 18">
              <a:extLst>
                <a:ext uri="{FF2B5EF4-FFF2-40B4-BE49-F238E27FC236}">
                  <a16:creationId xmlns:a16="http://schemas.microsoft.com/office/drawing/2014/main" id="{32C11A0B-58EB-4E1A-89EB-D2A75F8F12DB}"/>
                </a:ext>
              </a:extLst>
            </p:cNvPr>
            <p:cNvSpPr txBox="1">
              <a:spLocks noChangeArrowheads="1"/>
            </p:cNvSpPr>
            <p:nvPr/>
          </p:nvSpPr>
          <p:spPr bwMode="auto">
            <a:xfrm>
              <a:off x="3887" y="2785"/>
              <a:ext cx="1392" cy="271"/>
            </a:xfrm>
            <a:prstGeom prst="rect">
              <a:avLst/>
            </a:prstGeom>
            <a:noFill/>
            <a:ln>
              <a:noFill/>
            </a:ln>
            <a:effectLst/>
            <a:extLst>
              <a:ext uri="{909E8E84-426E-40DD-AFC4-6F175D3DCCD1}">
                <a14:hiddenFill xmlns:a14="http://schemas.microsoft.com/office/drawing/2010/main">
                  <a:gradFill rotWithShape="0">
                    <a:gsLst>
                      <a:gs pos="0">
                        <a:srgbClr val="6600CC"/>
                      </a:gs>
                      <a:gs pos="100000">
                        <a:srgbClr val="800080"/>
                      </a:gs>
                    </a:gsLst>
                    <a:lin ang="5400000" scaled="1"/>
                  </a:gradFill>
                </a14:hiddenFill>
              </a:ext>
              <a:ext uri="{91240B29-F687-4F45-9708-019B960494DF}">
                <a14:hiddenLine xmlns:a14="http://schemas.microsoft.com/office/drawing/2010/main" w="5715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en-US" sz="1000" b="1"/>
                <a:t>twisted-pair wire</a:t>
              </a:r>
            </a:p>
          </p:txBody>
        </p:sp>
        <p:sp>
          <p:nvSpPr>
            <p:cNvPr id="20" name="Line 19">
              <a:extLst>
                <a:ext uri="{FF2B5EF4-FFF2-40B4-BE49-F238E27FC236}">
                  <a16:creationId xmlns:a16="http://schemas.microsoft.com/office/drawing/2014/main" id="{E1A9DB5B-0B77-4948-9F52-E77E127DAF71}"/>
                </a:ext>
              </a:extLst>
            </p:cNvPr>
            <p:cNvSpPr>
              <a:spLocks noChangeShapeType="1"/>
            </p:cNvSpPr>
            <p:nvPr/>
          </p:nvSpPr>
          <p:spPr bwMode="auto">
            <a:xfrm>
              <a:off x="2544" y="2976"/>
              <a:ext cx="240" cy="336"/>
            </a:xfrm>
            <a:prstGeom prst="line">
              <a:avLst/>
            </a:prstGeom>
            <a:noFill/>
            <a:ln w="571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1" name="Line 20">
              <a:extLst>
                <a:ext uri="{FF2B5EF4-FFF2-40B4-BE49-F238E27FC236}">
                  <a16:creationId xmlns:a16="http://schemas.microsoft.com/office/drawing/2014/main" id="{0AD7AEBD-FCC5-480D-A465-CE97CAE216AE}"/>
                </a:ext>
              </a:extLst>
            </p:cNvPr>
            <p:cNvSpPr>
              <a:spLocks noChangeShapeType="1"/>
            </p:cNvSpPr>
            <p:nvPr/>
          </p:nvSpPr>
          <p:spPr bwMode="auto">
            <a:xfrm>
              <a:off x="4368" y="2976"/>
              <a:ext cx="240" cy="240"/>
            </a:xfrm>
            <a:prstGeom prst="line">
              <a:avLst/>
            </a:prstGeom>
            <a:noFill/>
            <a:ln w="571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pSp>
      <p:grpSp>
        <p:nvGrpSpPr>
          <p:cNvPr id="22" name="Group 21">
            <a:extLst>
              <a:ext uri="{FF2B5EF4-FFF2-40B4-BE49-F238E27FC236}">
                <a16:creationId xmlns:a16="http://schemas.microsoft.com/office/drawing/2014/main" id="{0A70940C-EA61-4CE4-8B58-C18E7114A767}"/>
              </a:ext>
            </a:extLst>
          </p:cNvPr>
          <p:cNvGrpSpPr>
            <a:grpSpLocks/>
          </p:cNvGrpSpPr>
          <p:nvPr/>
        </p:nvGrpSpPr>
        <p:grpSpPr bwMode="auto">
          <a:xfrm>
            <a:off x="3646481" y="4675719"/>
            <a:ext cx="4572000" cy="2127250"/>
            <a:chOff x="1632" y="1833"/>
            <a:chExt cx="4128" cy="2487"/>
          </a:xfrm>
        </p:grpSpPr>
        <p:pic>
          <p:nvPicPr>
            <p:cNvPr id="23" name="Picture 22" descr="Fig9-35 mod 2">
              <a:extLst>
                <a:ext uri="{FF2B5EF4-FFF2-40B4-BE49-F238E27FC236}">
                  <a16:creationId xmlns:a16="http://schemas.microsoft.com/office/drawing/2014/main" id="{E83BBC8A-9FCA-4CC2-A7E7-9E27484CC1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2" y="1833"/>
              <a:ext cx="4128" cy="2487"/>
            </a:xfrm>
            <a:prstGeom prst="rect">
              <a:avLst/>
            </a:prstGeom>
            <a:noFill/>
            <a:extLst>
              <a:ext uri="{909E8E84-426E-40DD-AFC4-6F175D3DCCD1}">
                <a14:hiddenFill xmlns:a14="http://schemas.microsoft.com/office/drawing/2010/main">
                  <a:solidFill>
                    <a:srgbClr val="FFFFFF"/>
                  </a:solidFill>
                </a14:hiddenFill>
              </a:ext>
            </a:extLst>
          </p:spPr>
        </p:pic>
        <p:sp>
          <p:nvSpPr>
            <p:cNvPr id="24" name="Text Box 23">
              <a:extLst>
                <a:ext uri="{FF2B5EF4-FFF2-40B4-BE49-F238E27FC236}">
                  <a16:creationId xmlns:a16="http://schemas.microsoft.com/office/drawing/2014/main" id="{C3F6D0EA-68B6-417D-82F7-AC01070E53B2}"/>
                </a:ext>
              </a:extLst>
            </p:cNvPr>
            <p:cNvSpPr txBox="1">
              <a:spLocks noChangeArrowheads="1"/>
            </p:cNvSpPr>
            <p:nvPr/>
          </p:nvSpPr>
          <p:spPr bwMode="auto">
            <a:xfrm>
              <a:off x="4560" y="3793"/>
              <a:ext cx="769" cy="464"/>
            </a:xfrm>
            <a:prstGeom prst="rect">
              <a:avLst/>
            </a:prstGeom>
            <a:noFill/>
            <a:ln>
              <a:noFill/>
            </a:ln>
            <a:effectLst/>
            <a:extLst>
              <a:ext uri="{909E8E84-426E-40DD-AFC4-6F175D3DCCD1}">
                <a14:hiddenFill xmlns:a14="http://schemas.microsoft.com/office/drawing/2010/main">
                  <a:gradFill rotWithShape="0">
                    <a:gsLst>
                      <a:gs pos="0">
                        <a:srgbClr val="6600CC"/>
                      </a:gs>
                      <a:gs pos="100000">
                        <a:srgbClr val="800080"/>
                      </a:gs>
                    </a:gsLst>
                    <a:lin ang="5400000" scaled="1"/>
                  </a:gradFill>
                </a14:hiddenFill>
              </a:ext>
              <a:ext uri="{91240B29-F687-4F45-9708-019B960494DF}">
                <a14:hiddenLine xmlns:a14="http://schemas.microsoft.com/office/drawing/2010/main" w="5715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en-US" sz="1000" b="1"/>
                <a:t>protective coating</a:t>
              </a:r>
            </a:p>
          </p:txBody>
        </p:sp>
        <p:sp>
          <p:nvSpPr>
            <p:cNvPr id="25" name="Text Box 24">
              <a:extLst>
                <a:ext uri="{FF2B5EF4-FFF2-40B4-BE49-F238E27FC236}">
                  <a16:creationId xmlns:a16="http://schemas.microsoft.com/office/drawing/2014/main" id="{07DE558D-E2ED-4B8A-85F9-71384D069243}"/>
                </a:ext>
              </a:extLst>
            </p:cNvPr>
            <p:cNvSpPr txBox="1">
              <a:spLocks noChangeArrowheads="1"/>
            </p:cNvSpPr>
            <p:nvPr/>
          </p:nvSpPr>
          <p:spPr bwMode="auto">
            <a:xfrm>
              <a:off x="4560" y="3119"/>
              <a:ext cx="961" cy="286"/>
            </a:xfrm>
            <a:prstGeom prst="rect">
              <a:avLst/>
            </a:prstGeom>
            <a:noFill/>
            <a:ln>
              <a:noFill/>
            </a:ln>
            <a:effectLst/>
            <a:extLst>
              <a:ext uri="{909E8E84-426E-40DD-AFC4-6F175D3DCCD1}">
                <a14:hiddenFill xmlns:a14="http://schemas.microsoft.com/office/drawing/2010/main">
                  <a:gradFill rotWithShape="0">
                    <a:gsLst>
                      <a:gs pos="0">
                        <a:srgbClr val="6600CC"/>
                      </a:gs>
                      <a:gs pos="100000">
                        <a:srgbClr val="800080"/>
                      </a:gs>
                    </a:gsLst>
                    <a:lin ang="5400000" scaled="1"/>
                  </a:gradFill>
                </a14:hiddenFill>
              </a:ext>
              <a:ext uri="{91240B29-F687-4F45-9708-019B960494DF}">
                <a14:hiddenLine xmlns:a14="http://schemas.microsoft.com/office/drawing/2010/main" w="5715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en-US" sz="1000" b="1"/>
                <a:t>glass cladding</a:t>
              </a:r>
            </a:p>
          </p:txBody>
        </p:sp>
        <p:sp>
          <p:nvSpPr>
            <p:cNvPr id="26" name="Text Box 25">
              <a:extLst>
                <a:ext uri="{FF2B5EF4-FFF2-40B4-BE49-F238E27FC236}">
                  <a16:creationId xmlns:a16="http://schemas.microsoft.com/office/drawing/2014/main" id="{D96D512F-3081-483F-B914-5709A5D5B6F4}"/>
                </a:ext>
              </a:extLst>
            </p:cNvPr>
            <p:cNvSpPr txBox="1">
              <a:spLocks noChangeArrowheads="1"/>
            </p:cNvSpPr>
            <p:nvPr/>
          </p:nvSpPr>
          <p:spPr bwMode="auto">
            <a:xfrm>
              <a:off x="4368" y="1870"/>
              <a:ext cx="814" cy="464"/>
            </a:xfrm>
            <a:prstGeom prst="rect">
              <a:avLst/>
            </a:prstGeom>
            <a:noFill/>
            <a:ln>
              <a:noFill/>
            </a:ln>
            <a:effectLst/>
            <a:extLst>
              <a:ext uri="{909E8E84-426E-40DD-AFC4-6F175D3DCCD1}">
                <a14:hiddenFill xmlns:a14="http://schemas.microsoft.com/office/drawing/2010/main">
                  <a:gradFill rotWithShape="0">
                    <a:gsLst>
                      <a:gs pos="0">
                        <a:srgbClr val="6600CC"/>
                      </a:gs>
                      <a:gs pos="100000">
                        <a:srgbClr val="800080"/>
                      </a:gs>
                    </a:gsLst>
                    <a:lin ang="5400000" scaled="1"/>
                  </a:gradFill>
                </a14:hiddenFill>
              </a:ext>
              <a:ext uri="{91240B29-F687-4F45-9708-019B960494DF}">
                <a14:hiddenLine xmlns:a14="http://schemas.microsoft.com/office/drawing/2010/main" w="5715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en-US" sz="1000" b="1"/>
                <a:t>optical fiber core</a:t>
              </a:r>
            </a:p>
          </p:txBody>
        </p:sp>
        <p:sp>
          <p:nvSpPr>
            <p:cNvPr id="27" name="Line 26">
              <a:extLst>
                <a:ext uri="{FF2B5EF4-FFF2-40B4-BE49-F238E27FC236}">
                  <a16:creationId xmlns:a16="http://schemas.microsoft.com/office/drawing/2014/main" id="{0D0DD851-CADD-44ED-BA77-33F6F0AA60BC}"/>
                </a:ext>
              </a:extLst>
            </p:cNvPr>
            <p:cNvSpPr>
              <a:spLocks noChangeShapeType="1"/>
            </p:cNvSpPr>
            <p:nvPr/>
          </p:nvSpPr>
          <p:spPr bwMode="auto">
            <a:xfrm flipV="1">
              <a:off x="5040" y="3072"/>
              <a:ext cx="288" cy="720"/>
            </a:xfrm>
            <a:prstGeom prst="line">
              <a:avLst/>
            </a:prstGeom>
            <a:noFill/>
            <a:ln w="571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8" name="Line 27">
              <a:extLst>
                <a:ext uri="{FF2B5EF4-FFF2-40B4-BE49-F238E27FC236}">
                  <a16:creationId xmlns:a16="http://schemas.microsoft.com/office/drawing/2014/main" id="{ABC28957-D4DD-4764-A35F-A0C751E967FA}"/>
                </a:ext>
              </a:extLst>
            </p:cNvPr>
            <p:cNvSpPr>
              <a:spLocks noChangeShapeType="1"/>
            </p:cNvSpPr>
            <p:nvPr/>
          </p:nvSpPr>
          <p:spPr bwMode="auto">
            <a:xfrm flipV="1">
              <a:off x="4800" y="2544"/>
              <a:ext cx="384" cy="624"/>
            </a:xfrm>
            <a:prstGeom prst="line">
              <a:avLst/>
            </a:prstGeom>
            <a:noFill/>
            <a:ln w="571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9" name="Line 28">
              <a:extLst>
                <a:ext uri="{FF2B5EF4-FFF2-40B4-BE49-F238E27FC236}">
                  <a16:creationId xmlns:a16="http://schemas.microsoft.com/office/drawing/2014/main" id="{FD9BE748-1398-4F08-AC8E-220E4E00536F}"/>
                </a:ext>
              </a:extLst>
            </p:cNvPr>
            <p:cNvSpPr>
              <a:spLocks noChangeShapeType="1"/>
            </p:cNvSpPr>
            <p:nvPr/>
          </p:nvSpPr>
          <p:spPr bwMode="auto">
            <a:xfrm>
              <a:off x="4896" y="1968"/>
              <a:ext cx="432" cy="288"/>
            </a:xfrm>
            <a:prstGeom prst="line">
              <a:avLst/>
            </a:prstGeom>
            <a:noFill/>
            <a:ln w="571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grpSp>
    </p:spTree>
    <p:extLst>
      <p:ext uri="{BB962C8B-B14F-4D97-AF65-F5344CB8AC3E}">
        <p14:creationId xmlns:p14="http://schemas.microsoft.com/office/powerpoint/2010/main" val="1598428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2000"/>
                                  </p:stCondLst>
                                  <p:childTnLst>
                                    <p:set>
                                      <p:cBhvr>
                                        <p:cTn id="17" dur="1" fill="hold">
                                          <p:stCondLst>
                                            <p:cond delay="499"/>
                                          </p:stCondLst>
                                        </p:cTn>
                                        <p:tgtEl>
                                          <p:spTgt spid="6"/>
                                        </p:tgtEl>
                                        <p:attrNameLst>
                                          <p:attrName>style.visibility</p:attrName>
                                        </p:attrNameLst>
                                      </p:cBhvr>
                                      <p:to>
                                        <p:strVal val="visible"/>
                                      </p:to>
                                    </p:set>
                                  </p:childTnLst>
                                </p:cTn>
                              </p:par>
                            </p:childTnLst>
                          </p:cTn>
                        </p:par>
                        <p:par>
                          <p:cTn id="18" fill="hold">
                            <p:stCondLst>
                              <p:cond delay="2500"/>
                            </p:stCondLst>
                            <p:childTnLst>
                              <p:par>
                                <p:cTn id="19" presetID="1" presetClass="entr" presetSubtype="0" fill="hold" nodeType="afterEffect">
                                  <p:stCondLst>
                                    <p:cond delay="3000"/>
                                  </p:stCondLst>
                                  <p:childTnLst>
                                    <p:set>
                                      <p:cBhvr>
                                        <p:cTn id="20" dur="1" fill="hold">
                                          <p:stCondLst>
                                            <p:cond delay="0"/>
                                          </p:stCondLst>
                                        </p:cTn>
                                        <p:tgtEl>
                                          <p:spTgt spid="16"/>
                                        </p:tgtEl>
                                        <p:attrNameLst>
                                          <p:attrName>style.visibility</p:attrName>
                                        </p:attrNameLst>
                                      </p:cBhvr>
                                      <p:to>
                                        <p:strVal val="visible"/>
                                      </p:to>
                                    </p:set>
                                  </p:childTnLst>
                                </p:cTn>
                              </p:par>
                            </p:childTnLst>
                          </p:cTn>
                        </p:par>
                        <p:par>
                          <p:cTn id="21" fill="hold">
                            <p:stCondLst>
                              <p:cond delay="5500"/>
                            </p:stCondLst>
                            <p:childTnLst>
                              <p:par>
                                <p:cTn id="22" presetID="1" presetClass="entr" presetSubtype="0" fill="hold" nodeType="afterEffect">
                                  <p:stCondLst>
                                    <p:cond delay="3500"/>
                                  </p:stCondLst>
                                  <p:childTnLst>
                                    <p:set>
                                      <p:cBhvr>
                                        <p:cTn id="23" dur="1" fill="hold">
                                          <p:stCondLst>
                                            <p:cond delay="499"/>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90525" y="234951"/>
            <a:ext cx="10363200" cy="871178"/>
          </a:xfrm>
        </p:spPr>
        <p:txBody>
          <a:bodyPr/>
          <a:lstStyle/>
          <a:p>
            <a:r>
              <a:rPr lang="en-US" altLang="en-US" b="1" dirty="0"/>
              <a:t>Wireless Transmission Media</a:t>
            </a:r>
          </a:p>
        </p:txBody>
      </p:sp>
      <p:sp>
        <p:nvSpPr>
          <p:cNvPr id="18435" name="Rectangle 3"/>
          <p:cNvSpPr>
            <a:spLocks noGrp="1" noChangeArrowheads="1"/>
          </p:cNvSpPr>
          <p:nvPr>
            <p:ph type="body" sz="half" idx="1"/>
          </p:nvPr>
        </p:nvSpPr>
        <p:spPr>
          <a:xfrm>
            <a:off x="210947" y="1312864"/>
            <a:ext cx="8843847" cy="5105400"/>
          </a:xfrm>
        </p:spPr>
        <p:txBody>
          <a:bodyPr>
            <a:normAutofit fontScale="92500" lnSpcReduction="10000"/>
          </a:bodyPr>
          <a:lstStyle/>
          <a:p>
            <a:pPr marL="0" indent="0">
              <a:lnSpc>
                <a:spcPct val="150000"/>
              </a:lnSpc>
              <a:spcBef>
                <a:spcPts val="0"/>
              </a:spcBef>
              <a:buNone/>
            </a:pPr>
            <a:r>
              <a:rPr lang="en-US" altLang="en-US" b="1" dirty="0"/>
              <a:t>Broadcast Radio </a:t>
            </a:r>
          </a:p>
          <a:p>
            <a:pPr lvl="1">
              <a:lnSpc>
                <a:spcPct val="150000"/>
              </a:lnSpc>
              <a:spcBef>
                <a:spcPts val="0"/>
              </a:spcBef>
            </a:pPr>
            <a:r>
              <a:rPr lang="en-US" altLang="en-US" sz="2800" dirty="0"/>
              <a:t>Distribute signals through the air over long distance </a:t>
            </a:r>
          </a:p>
          <a:p>
            <a:pPr lvl="1">
              <a:lnSpc>
                <a:spcPct val="150000"/>
              </a:lnSpc>
              <a:spcBef>
                <a:spcPts val="0"/>
              </a:spcBef>
            </a:pPr>
            <a:r>
              <a:rPr lang="en-US" altLang="en-US" sz="2800" dirty="0"/>
              <a:t>Uses an antenna </a:t>
            </a:r>
          </a:p>
          <a:p>
            <a:pPr lvl="1">
              <a:lnSpc>
                <a:spcPct val="150000"/>
              </a:lnSpc>
              <a:spcBef>
                <a:spcPts val="0"/>
              </a:spcBef>
            </a:pPr>
            <a:r>
              <a:rPr lang="en-US" altLang="en-US" sz="2800" dirty="0"/>
              <a:t>Typically for stationary locations </a:t>
            </a:r>
          </a:p>
          <a:p>
            <a:pPr lvl="1">
              <a:lnSpc>
                <a:spcPct val="150000"/>
              </a:lnSpc>
              <a:spcBef>
                <a:spcPts val="0"/>
              </a:spcBef>
            </a:pPr>
            <a:r>
              <a:rPr lang="en-US" altLang="en-US" sz="2800" dirty="0"/>
              <a:t>Can be short range </a:t>
            </a:r>
          </a:p>
          <a:p>
            <a:pPr marL="0" indent="0">
              <a:lnSpc>
                <a:spcPct val="150000"/>
              </a:lnSpc>
              <a:spcBef>
                <a:spcPts val="0"/>
              </a:spcBef>
              <a:buNone/>
            </a:pPr>
            <a:r>
              <a:rPr lang="en-US" altLang="en-US" b="1" dirty="0"/>
              <a:t>Cellular Radio</a:t>
            </a:r>
          </a:p>
          <a:p>
            <a:pPr lvl="1">
              <a:lnSpc>
                <a:spcPct val="150000"/>
              </a:lnSpc>
              <a:spcBef>
                <a:spcPts val="0"/>
              </a:spcBef>
            </a:pPr>
            <a:r>
              <a:rPr lang="en-US" altLang="en-US" sz="2800" dirty="0"/>
              <a:t>A form of broadcast radio used for mobile communication </a:t>
            </a:r>
          </a:p>
          <a:p>
            <a:pPr lvl="1">
              <a:lnSpc>
                <a:spcPct val="150000"/>
              </a:lnSpc>
              <a:spcBef>
                <a:spcPts val="0"/>
              </a:spcBef>
            </a:pPr>
            <a:r>
              <a:rPr lang="en-US" altLang="en-US" sz="2800" dirty="0"/>
              <a:t>High frequency radio waves to transmit voice or data </a:t>
            </a:r>
          </a:p>
          <a:p>
            <a:pPr lvl="1">
              <a:lnSpc>
                <a:spcPct val="150000"/>
              </a:lnSpc>
              <a:spcBef>
                <a:spcPts val="0"/>
              </a:spcBef>
            </a:pPr>
            <a:r>
              <a:rPr lang="en-US" altLang="en-US" sz="2800" dirty="0"/>
              <a:t>Utilizes frequency-reuse </a:t>
            </a:r>
          </a:p>
        </p:txBody>
      </p:sp>
      <p:pic>
        <p:nvPicPr>
          <p:cNvPr id="18437" name="Picture 5" descr="Fig9-08 mod"/>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8854068" y="4259766"/>
            <a:ext cx="3337932" cy="25982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Tree>
    <p:extLst>
      <p:ext uri="{BB962C8B-B14F-4D97-AF65-F5344CB8AC3E}">
        <p14:creationId xmlns:p14="http://schemas.microsoft.com/office/powerpoint/2010/main" val="490295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8437"/>
                                        </p:tgtEl>
                                        <p:attrNameLst>
                                          <p:attrName>style.visibility</p:attrName>
                                        </p:attrNameLst>
                                      </p:cBhvr>
                                      <p:to>
                                        <p:strVal val="visible"/>
                                      </p:to>
                                    </p:set>
                                    <p:anim calcmode="lin" valueType="num">
                                      <p:cBhvr>
                                        <p:cTn id="7" dur="500" fill="hold"/>
                                        <p:tgtEl>
                                          <p:spTgt spid="18437"/>
                                        </p:tgtEl>
                                        <p:attrNameLst>
                                          <p:attrName>ppt_w</p:attrName>
                                        </p:attrNameLst>
                                      </p:cBhvr>
                                      <p:tavLst>
                                        <p:tav tm="0">
                                          <p:val>
                                            <p:fltVal val="0"/>
                                          </p:val>
                                        </p:tav>
                                        <p:tav tm="100000">
                                          <p:val>
                                            <p:strVal val="#ppt_w"/>
                                          </p:val>
                                        </p:tav>
                                      </p:tavLst>
                                    </p:anim>
                                    <p:anim calcmode="lin" valueType="num">
                                      <p:cBhvr>
                                        <p:cTn id="8" dur="500" fill="hold"/>
                                        <p:tgtEl>
                                          <p:spTgt spid="18437"/>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435">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435">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84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1" name="Rectangle 3"/>
          <p:cNvSpPr>
            <a:spLocks noGrp="1" noChangeArrowheads="1"/>
          </p:cNvSpPr>
          <p:nvPr>
            <p:ph type="body" sz="half" idx="1"/>
          </p:nvPr>
        </p:nvSpPr>
        <p:spPr>
          <a:xfrm>
            <a:off x="638174" y="1420813"/>
            <a:ext cx="11553825" cy="5105400"/>
          </a:xfrm>
        </p:spPr>
        <p:txBody>
          <a:bodyPr>
            <a:normAutofit/>
          </a:bodyPr>
          <a:lstStyle/>
          <a:p>
            <a:pPr>
              <a:lnSpc>
                <a:spcPct val="150000"/>
              </a:lnSpc>
              <a:spcBef>
                <a:spcPts val="0"/>
              </a:spcBef>
            </a:pPr>
            <a:r>
              <a:rPr lang="en-US" altLang="en-US" b="1" dirty="0"/>
              <a:t>Microwaves </a:t>
            </a:r>
          </a:p>
          <a:p>
            <a:pPr lvl="1">
              <a:lnSpc>
                <a:spcPct val="150000"/>
              </a:lnSpc>
              <a:spcBef>
                <a:spcPts val="0"/>
              </a:spcBef>
            </a:pPr>
            <a:r>
              <a:rPr lang="en-US" altLang="en-US" dirty="0"/>
              <a:t>Radio waves providing high speed transmission </a:t>
            </a:r>
          </a:p>
          <a:p>
            <a:pPr lvl="1">
              <a:lnSpc>
                <a:spcPct val="150000"/>
              </a:lnSpc>
              <a:spcBef>
                <a:spcPts val="0"/>
              </a:spcBef>
            </a:pPr>
            <a:r>
              <a:rPr lang="en-US" altLang="en-US" dirty="0"/>
              <a:t>They are point-to-point (can’t be obstructed) </a:t>
            </a:r>
          </a:p>
          <a:p>
            <a:pPr lvl="1">
              <a:lnSpc>
                <a:spcPct val="150000"/>
              </a:lnSpc>
              <a:spcBef>
                <a:spcPts val="0"/>
              </a:spcBef>
            </a:pPr>
            <a:r>
              <a:rPr lang="en-US" altLang="en-US" dirty="0"/>
              <a:t>Used for satellite communication</a:t>
            </a:r>
          </a:p>
          <a:p>
            <a:pPr>
              <a:lnSpc>
                <a:spcPct val="150000"/>
              </a:lnSpc>
              <a:spcBef>
                <a:spcPts val="0"/>
              </a:spcBef>
            </a:pPr>
            <a:r>
              <a:rPr lang="en-US" altLang="en-US" b="1" dirty="0"/>
              <a:t>Infrared (IR) </a:t>
            </a:r>
          </a:p>
          <a:p>
            <a:pPr lvl="1">
              <a:lnSpc>
                <a:spcPct val="150000"/>
              </a:lnSpc>
              <a:spcBef>
                <a:spcPts val="0"/>
              </a:spcBef>
            </a:pPr>
            <a:r>
              <a:rPr lang="en-US" altLang="en-US" dirty="0"/>
              <a:t>Wireless transmission media that sends signals using infrared light- waves </a:t>
            </a:r>
            <a:r>
              <a:rPr lang="en-US" altLang="en-US" sz="2800" dirty="0"/>
              <a:t> </a:t>
            </a:r>
          </a:p>
        </p:txBody>
      </p:sp>
    </p:spTree>
    <p:extLst>
      <p:ext uri="{BB962C8B-B14F-4D97-AF65-F5344CB8AC3E}">
        <p14:creationId xmlns:p14="http://schemas.microsoft.com/office/powerpoint/2010/main" val="1152547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21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2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2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2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2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95288" y="278006"/>
            <a:ext cx="2194932" cy="660787"/>
          </a:xfrm>
        </p:spPr>
        <p:txBody>
          <a:bodyPr>
            <a:normAutofit fontScale="90000"/>
          </a:bodyPr>
          <a:lstStyle/>
          <a:p>
            <a:r>
              <a:rPr lang="en-US" altLang="en-US" b="1" dirty="0"/>
              <a:t>Networks</a:t>
            </a:r>
          </a:p>
        </p:txBody>
      </p:sp>
      <p:sp>
        <p:nvSpPr>
          <p:cNvPr id="21507" name="Rectangle 3"/>
          <p:cNvSpPr>
            <a:spLocks noGrp="1" noChangeArrowheads="1"/>
          </p:cNvSpPr>
          <p:nvPr>
            <p:ph type="body" idx="1"/>
          </p:nvPr>
        </p:nvSpPr>
        <p:spPr>
          <a:xfrm>
            <a:off x="395288" y="968995"/>
            <a:ext cx="10515600" cy="5153024"/>
          </a:xfrm>
        </p:spPr>
        <p:txBody>
          <a:bodyPr>
            <a:noAutofit/>
          </a:bodyPr>
          <a:lstStyle/>
          <a:p>
            <a:pPr>
              <a:lnSpc>
                <a:spcPct val="90000"/>
              </a:lnSpc>
              <a:buFont typeface="Wingdings" charset="2"/>
              <a:buNone/>
            </a:pPr>
            <a:endParaRPr lang="en-US" altLang="en-US" b="1" dirty="0"/>
          </a:p>
          <a:p>
            <a:pPr>
              <a:lnSpc>
                <a:spcPct val="90000"/>
              </a:lnSpc>
            </a:pPr>
            <a:r>
              <a:rPr lang="en-US" altLang="en-US" dirty="0"/>
              <a:t>Collection of computers and devices connected together </a:t>
            </a:r>
          </a:p>
          <a:p>
            <a:pPr>
              <a:lnSpc>
                <a:spcPct val="90000"/>
              </a:lnSpc>
            </a:pPr>
            <a:r>
              <a:rPr lang="en-US" altLang="en-US" dirty="0"/>
              <a:t>Used to transfer information or files, share resources, etc. </a:t>
            </a:r>
          </a:p>
          <a:p>
            <a:pPr>
              <a:lnSpc>
                <a:spcPct val="90000"/>
              </a:lnSpc>
            </a:pPr>
            <a:r>
              <a:rPr lang="en-US" altLang="en-US" dirty="0"/>
              <a:t>What is the largest network? </a:t>
            </a:r>
          </a:p>
          <a:p>
            <a:pPr>
              <a:lnSpc>
                <a:spcPct val="90000"/>
              </a:lnSpc>
            </a:pPr>
            <a:r>
              <a:rPr lang="en-US" altLang="en-US" dirty="0"/>
              <a:t>Characterized based on their geographical coverage, speed, capacities </a:t>
            </a:r>
          </a:p>
          <a:p>
            <a:pPr>
              <a:lnSpc>
                <a:spcPct val="90000"/>
              </a:lnSpc>
            </a:pPr>
            <a:r>
              <a:rPr lang="en-US" altLang="en-US" dirty="0"/>
              <a:t>Networks are categorized based on the following characteristics:</a:t>
            </a:r>
          </a:p>
          <a:p>
            <a:pPr marL="971550" lvl="1" indent="-514350">
              <a:lnSpc>
                <a:spcPct val="90000"/>
              </a:lnSpc>
              <a:buFont typeface="+mj-lt"/>
              <a:buAutoNum type="arabicPeriod"/>
            </a:pPr>
            <a:r>
              <a:rPr lang="en-US" altLang="en-US" sz="2800" dirty="0"/>
              <a:t>Network </a:t>
            </a:r>
            <a:r>
              <a:rPr lang="en-US" altLang="en-US" sz="2800" b="1" dirty="0"/>
              <a:t>coverage</a:t>
            </a:r>
            <a:r>
              <a:rPr lang="en-US" altLang="en-US" sz="2800" dirty="0"/>
              <a:t>: LAN, MAN, WAN</a:t>
            </a:r>
          </a:p>
          <a:p>
            <a:pPr marL="971550" lvl="1" indent="-514350">
              <a:lnSpc>
                <a:spcPct val="90000"/>
              </a:lnSpc>
              <a:buFont typeface="+mj-lt"/>
              <a:buAutoNum type="arabicPeriod"/>
            </a:pPr>
            <a:r>
              <a:rPr lang="en-US" altLang="en-US" sz="2800" dirty="0"/>
              <a:t>Network </a:t>
            </a:r>
            <a:r>
              <a:rPr lang="en-US" altLang="en-US" sz="2800" b="1" dirty="0"/>
              <a:t>topologies</a:t>
            </a:r>
            <a:r>
              <a:rPr lang="en-US" altLang="en-US" sz="2800" dirty="0"/>
              <a:t>: how the computers are connected together </a:t>
            </a:r>
          </a:p>
          <a:p>
            <a:pPr marL="971550" lvl="1" indent="-514350">
              <a:lnSpc>
                <a:spcPct val="90000"/>
              </a:lnSpc>
              <a:buFont typeface="+mj-lt"/>
              <a:buAutoNum type="arabicPeriod"/>
            </a:pPr>
            <a:r>
              <a:rPr lang="en-US" altLang="en-US" sz="2800" dirty="0"/>
              <a:t>Network </a:t>
            </a:r>
            <a:r>
              <a:rPr lang="en-US" altLang="en-US" sz="2800" b="1" dirty="0"/>
              <a:t>technologies</a:t>
            </a:r>
            <a:endParaRPr lang="en-US" altLang="en-US" sz="2800" dirty="0"/>
          </a:p>
          <a:p>
            <a:pPr marL="971550" lvl="1" indent="-514350">
              <a:lnSpc>
                <a:spcPct val="90000"/>
              </a:lnSpc>
              <a:buFont typeface="+mj-lt"/>
              <a:buAutoNum type="arabicPeriod"/>
            </a:pPr>
            <a:r>
              <a:rPr lang="en-US" altLang="en-US" sz="2800" dirty="0"/>
              <a:t>Network </a:t>
            </a:r>
            <a:r>
              <a:rPr lang="en-US" altLang="en-US" sz="2800" b="1" dirty="0"/>
              <a:t>architecture</a:t>
            </a:r>
            <a:r>
              <a:rPr lang="en-US" altLang="en-US" sz="2800" dirty="0"/>
              <a:t> </a:t>
            </a:r>
          </a:p>
        </p:txBody>
      </p:sp>
    </p:spTree>
    <p:extLst>
      <p:ext uri="{BB962C8B-B14F-4D97-AF65-F5344CB8AC3E}">
        <p14:creationId xmlns:p14="http://schemas.microsoft.com/office/powerpoint/2010/main" val="53274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50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50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5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3"/>
          <p:cNvGrpSpPr/>
          <p:nvPr/>
        </p:nvGrpSpPr>
        <p:grpSpPr>
          <a:xfrm>
            <a:off x="2884220" y="2635429"/>
            <a:ext cx="2336800" cy="1820334"/>
            <a:chOff x="5130799" y="508006"/>
            <a:chExt cx="2336800" cy="1820334"/>
          </a:xfrm>
          <a:solidFill>
            <a:schemeClr val="bg1"/>
          </a:solidFill>
        </p:grpSpPr>
        <p:sp>
          <p:nvSpPr>
            <p:cNvPr id="5" name="Cloud Callout 4"/>
            <p:cNvSpPr/>
            <p:nvPr/>
          </p:nvSpPr>
          <p:spPr>
            <a:xfrm>
              <a:off x="5130799" y="508006"/>
              <a:ext cx="2336800" cy="1490133"/>
            </a:xfrm>
            <a:prstGeom prst="cloudCallout">
              <a:avLst/>
            </a:prstGeom>
            <a:grpFill/>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030A0"/>
                </a:solidFill>
                <a:latin typeface="Times New Roman" panose="02020603050405020304" pitchFamily="18" charset="0"/>
                <a:cs typeface="Times New Roman" panose="02020603050405020304" pitchFamily="18" charset="0"/>
              </a:endParaRPr>
            </a:p>
          </p:txBody>
        </p:sp>
        <p:sp>
          <p:nvSpPr>
            <p:cNvPr id="6" name="Oval 5"/>
            <p:cNvSpPr/>
            <p:nvPr/>
          </p:nvSpPr>
          <p:spPr>
            <a:xfrm>
              <a:off x="5672666" y="1905007"/>
              <a:ext cx="508000" cy="423333"/>
            </a:xfrm>
            <a:prstGeom prst="ellipse">
              <a:avLst/>
            </a:prstGeom>
            <a:gr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grpSp>
        <p:nvGrpSpPr>
          <p:cNvPr id="17" name="Group 16"/>
          <p:cNvGrpSpPr/>
          <p:nvPr/>
        </p:nvGrpSpPr>
        <p:grpSpPr>
          <a:xfrm>
            <a:off x="187675" y="1943702"/>
            <a:ext cx="1034142" cy="1160318"/>
            <a:chOff x="2050636" y="1763250"/>
            <a:chExt cx="1034142" cy="1160318"/>
          </a:xfrm>
        </p:grpSpPr>
        <p:sp>
          <p:nvSpPr>
            <p:cNvPr id="18" name="Rounded Rectangle 17"/>
            <p:cNvSpPr/>
            <p:nvPr/>
          </p:nvSpPr>
          <p:spPr>
            <a:xfrm>
              <a:off x="2063699" y="2225309"/>
              <a:ext cx="1008473" cy="4571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2050636" y="1763250"/>
              <a:ext cx="1034142" cy="1160318"/>
              <a:chOff x="2050636" y="1763250"/>
              <a:chExt cx="1034142" cy="1160318"/>
            </a:xfrm>
          </p:grpSpPr>
          <p:grpSp>
            <p:nvGrpSpPr>
              <p:cNvPr id="20" name="Group 19"/>
              <p:cNvGrpSpPr/>
              <p:nvPr/>
            </p:nvGrpSpPr>
            <p:grpSpPr>
              <a:xfrm>
                <a:off x="2063699" y="1763250"/>
                <a:ext cx="1008473" cy="1160318"/>
                <a:chOff x="1688123" y="2672862"/>
                <a:chExt cx="422031" cy="731520"/>
              </a:xfrm>
              <a:solidFill>
                <a:schemeClr val="accent2">
                  <a:lumMod val="60000"/>
                  <a:lumOff val="40000"/>
                </a:schemeClr>
              </a:solidFill>
              <a:scene3d>
                <a:camera prst="orthographicFront">
                  <a:rot lat="0" lon="0" rev="0"/>
                </a:camera>
                <a:lightRig rig="balanced" dir="t">
                  <a:rot lat="0" lon="0" rev="8700000"/>
                </a:lightRig>
              </a:scene3d>
            </p:grpSpPr>
            <p:sp>
              <p:nvSpPr>
                <p:cNvPr id="24" name="Rounded Rectangle 23"/>
                <p:cNvSpPr/>
                <p:nvPr/>
              </p:nvSpPr>
              <p:spPr>
                <a:xfrm>
                  <a:off x="1688123" y="2672862"/>
                  <a:ext cx="422031" cy="295421"/>
                </a:xfrm>
                <a:prstGeom prst="roundRect">
                  <a:avLst/>
                </a:prstGeom>
                <a:solidFill>
                  <a:srgbClr val="00B0F0"/>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A</a:t>
                  </a:r>
                </a:p>
              </p:txBody>
            </p:sp>
            <p:sp>
              <p:nvSpPr>
                <p:cNvPr id="25" name="Minus 24"/>
                <p:cNvSpPr/>
                <p:nvPr/>
              </p:nvSpPr>
              <p:spPr>
                <a:xfrm>
                  <a:off x="1856934" y="2700997"/>
                  <a:ext cx="84407" cy="703385"/>
                </a:xfrm>
                <a:prstGeom prst="mathMinus">
                  <a:avLst/>
                </a:prstGeom>
                <a:solidFill>
                  <a:schemeClr val="tx1"/>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6" name="Flowchart: Terminator 25"/>
                <p:cNvSpPr/>
                <p:nvPr/>
              </p:nvSpPr>
              <p:spPr>
                <a:xfrm>
                  <a:off x="1688123" y="3108960"/>
                  <a:ext cx="422031" cy="112542"/>
                </a:xfrm>
                <a:prstGeom prst="flowChartTerminator">
                  <a:avLst/>
                </a:prstGeom>
                <a:solidFill>
                  <a:schemeClr val="tx1"/>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21" name="Rounded Rectangle 20"/>
              <p:cNvSpPr/>
              <p:nvPr/>
            </p:nvSpPr>
            <p:spPr>
              <a:xfrm>
                <a:off x="2063699" y="1763250"/>
                <a:ext cx="1008473" cy="4571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2050636" y="1763250"/>
                <a:ext cx="45719" cy="46858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3039059" y="1771957"/>
                <a:ext cx="45719" cy="46858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174612" y="3274975"/>
            <a:ext cx="1034142" cy="1160318"/>
            <a:chOff x="2050636" y="1763250"/>
            <a:chExt cx="1034142" cy="1160318"/>
          </a:xfrm>
        </p:grpSpPr>
        <p:sp>
          <p:nvSpPr>
            <p:cNvPr id="28" name="Rounded Rectangle 27"/>
            <p:cNvSpPr/>
            <p:nvPr/>
          </p:nvSpPr>
          <p:spPr>
            <a:xfrm>
              <a:off x="2063699" y="2225309"/>
              <a:ext cx="1008473" cy="4571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p:cNvGrpSpPr/>
            <p:nvPr/>
          </p:nvGrpSpPr>
          <p:grpSpPr>
            <a:xfrm>
              <a:off x="2050636" y="1763250"/>
              <a:ext cx="1034142" cy="1160318"/>
              <a:chOff x="2050636" y="1763250"/>
              <a:chExt cx="1034142" cy="1160318"/>
            </a:xfrm>
          </p:grpSpPr>
          <p:grpSp>
            <p:nvGrpSpPr>
              <p:cNvPr id="30" name="Group 29"/>
              <p:cNvGrpSpPr/>
              <p:nvPr/>
            </p:nvGrpSpPr>
            <p:grpSpPr>
              <a:xfrm>
                <a:off x="2063699" y="1763250"/>
                <a:ext cx="1008473" cy="1160318"/>
                <a:chOff x="1688123" y="2672862"/>
                <a:chExt cx="422031" cy="731520"/>
              </a:xfrm>
              <a:solidFill>
                <a:schemeClr val="accent2">
                  <a:lumMod val="60000"/>
                  <a:lumOff val="40000"/>
                </a:schemeClr>
              </a:solidFill>
              <a:scene3d>
                <a:camera prst="orthographicFront">
                  <a:rot lat="0" lon="0" rev="0"/>
                </a:camera>
                <a:lightRig rig="balanced" dir="t">
                  <a:rot lat="0" lon="0" rev="8700000"/>
                </a:lightRig>
              </a:scene3d>
            </p:grpSpPr>
            <p:sp>
              <p:nvSpPr>
                <p:cNvPr id="34" name="Rounded Rectangle 33"/>
                <p:cNvSpPr/>
                <p:nvPr/>
              </p:nvSpPr>
              <p:spPr>
                <a:xfrm>
                  <a:off x="1688123" y="2672862"/>
                  <a:ext cx="422031" cy="295421"/>
                </a:xfrm>
                <a:prstGeom prst="roundRect">
                  <a:avLst/>
                </a:prstGeom>
                <a:solidFill>
                  <a:srgbClr val="00B0F0"/>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B</a:t>
                  </a:r>
                </a:p>
              </p:txBody>
            </p:sp>
            <p:sp>
              <p:nvSpPr>
                <p:cNvPr id="35" name="Minus 34"/>
                <p:cNvSpPr/>
                <p:nvPr/>
              </p:nvSpPr>
              <p:spPr>
                <a:xfrm>
                  <a:off x="1856934" y="2700997"/>
                  <a:ext cx="84407" cy="703385"/>
                </a:xfrm>
                <a:prstGeom prst="mathMinus">
                  <a:avLst/>
                </a:prstGeom>
                <a:solidFill>
                  <a:schemeClr val="tx1"/>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6" name="Flowchart: Terminator 35"/>
                <p:cNvSpPr/>
                <p:nvPr/>
              </p:nvSpPr>
              <p:spPr>
                <a:xfrm>
                  <a:off x="1688123" y="3108960"/>
                  <a:ext cx="422031" cy="112542"/>
                </a:xfrm>
                <a:prstGeom prst="flowChartTerminator">
                  <a:avLst/>
                </a:prstGeom>
                <a:solidFill>
                  <a:schemeClr val="tx1"/>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31" name="Rounded Rectangle 30"/>
              <p:cNvSpPr/>
              <p:nvPr/>
            </p:nvSpPr>
            <p:spPr>
              <a:xfrm>
                <a:off x="2063699" y="1763250"/>
                <a:ext cx="1008473" cy="4571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2050636" y="1763250"/>
                <a:ext cx="45719" cy="46858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3039059" y="1771957"/>
                <a:ext cx="45719" cy="46858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7" name="Group 36"/>
          <p:cNvGrpSpPr/>
          <p:nvPr/>
        </p:nvGrpSpPr>
        <p:grpSpPr>
          <a:xfrm>
            <a:off x="194205" y="4608174"/>
            <a:ext cx="1034142" cy="1173381"/>
            <a:chOff x="2050636" y="1750187"/>
            <a:chExt cx="1034142" cy="1173381"/>
          </a:xfrm>
        </p:grpSpPr>
        <p:sp>
          <p:nvSpPr>
            <p:cNvPr id="38" name="Rounded Rectangle 37"/>
            <p:cNvSpPr/>
            <p:nvPr/>
          </p:nvSpPr>
          <p:spPr>
            <a:xfrm>
              <a:off x="2063699" y="2225309"/>
              <a:ext cx="1008473" cy="4571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2050636" y="1750187"/>
              <a:ext cx="1034142" cy="1173381"/>
              <a:chOff x="2050636" y="1750187"/>
              <a:chExt cx="1034142" cy="1173381"/>
            </a:xfrm>
          </p:grpSpPr>
          <p:grpSp>
            <p:nvGrpSpPr>
              <p:cNvPr id="40" name="Group 39"/>
              <p:cNvGrpSpPr/>
              <p:nvPr/>
            </p:nvGrpSpPr>
            <p:grpSpPr>
              <a:xfrm>
                <a:off x="2063699" y="1763250"/>
                <a:ext cx="1008473" cy="1160318"/>
                <a:chOff x="1688123" y="2672862"/>
                <a:chExt cx="422031" cy="731520"/>
              </a:xfrm>
              <a:solidFill>
                <a:schemeClr val="accent2">
                  <a:lumMod val="60000"/>
                  <a:lumOff val="40000"/>
                </a:schemeClr>
              </a:solidFill>
              <a:scene3d>
                <a:camera prst="orthographicFront">
                  <a:rot lat="0" lon="0" rev="0"/>
                </a:camera>
                <a:lightRig rig="balanced" dir="t">
                  <a:rot lat="0" lon="0" rev="8700000"/>
                </a:lightRig>
              </a:scene3d>
            </p:grpSpPr>
            <p:sp>
              <p:nvSpPr>
                <p:cNvPr id="44" name="Rounded Rectangle 43"/>
                <p:cNvSpPr/>
                <p:nvPr/>
              </p:nvSpPr>
              <p:spPr>
                <a:xfrm>
                  <a:off x="1688123" y="2672862"/>
                  <a:ext cx="422031" cy="295421"/>
                </a:xfrm>
                <a:prstGeom prst="roundRect">
                  <a:avLst/>
                </a:prstGeom>
                <a:solidFill>
                  <a:srgbClr val="00B0F0"/>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C</a:t>
                  </a:r>
                </a:p>
              </p:txBody>
            </p:sp>
            <p:sp>
              <p:nvSpPr>
                <p:cNvPr id="45" name="Minus 44"/>
                <p:cNvSpPr/>
                <p:nvPr/>
              </p:nvSpPr>
              <p:spPr>
                <a:xfrm>
                  <a:off x="1856934" y="2700997"/>
                  <a:ext cx="84407" cy="703385"/>
                </a:xfrm>
                <a:prstGeom prst="mathMinus">
                  <a:avLst/>
                </a:prstGeom>
                <a:solidFill>
                  <a:schemeClr val="tx1"/>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6" name="Flowchart: Terminator 45"/>
                <p:cNvSpPr/>
                <p:nvPr/>
              </p:nvSpPr>
              <p:spPr>
                <a:xfrm>
                  <a:off x="1688123" y="3108960"/>
                  <a:ext cx="422031" cy="112542"/>
                </a:xfrm>
                <a:prstGeom prst="flowChartTerminator">
                  <a:avLst/>
                </a:prstGeom>
                <a:solidFill>
                  <a:schemeClr val="tx1"/>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41" name="Rounded Rectangle 40"/>
              <p:cNvSpPr/>
              <p:nvPr/>
            </p:nvSpPr>
            <p:spPr>
              <a:xfrm>
                <a:off x="2063699" y="1750187"/>
                <a:ext cx="1008473" cy="4571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2050636" y="1763250"/>
                <a:ext cx="45719" cy="46858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3039059" y="1771957"/>
                <a:ext cx="45719" cy="46858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48" name="Straight Connector 47"/>
          <p:cNvCxnSpPr/>
          <p:nvPr/>
        </p:nvCxnSpPr>
        <p:spPr>
          <a:xfrm flipH="1">
            <a:off x="2138860" y="2813940"/>
            <a:ext cx="13062" cy="271165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959359" y="2810672"/>
            <a:ext cx="11925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946298" y="4145213"/>
            <a:ext cx="11925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946298" y="5493660"/>
            <a:ext cx="119256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2151921" y="3319602"/>
            <a:ext cx="744584" cy="128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1" name="Cube 60"/>
          <p:cNvSpPr/>
          <p:nvPr/>
        </p:nvSpPr>
        <p:spPr>
          <a:xfrm>
            <a:off x="5043533" y="631469"/>
            <a:ext cx="796835" cy="1324554"/>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accent2">
                    <a:lumMod val="50000"/>
                  </a:schemeClr>
                </a:solidFill>
              </a:rPr>
              <a:t>Internet Server</a:t>
            </a:r>
          </a:p>
        </p:txBody>
      </p:sp>
      <p:grpSp>
        <p:nvGrpSpPr>
          <p:cNvPr id="79" name="Group 78"/>
          <p:cNvGrpSpPr/>
          <p:nvPr/>
        </p:nvGrpSpPr>
        <p:grpSpPr>
          <a:xfrm>
            <a:off x="7933766" y="426067"/>
            <a:ext cx="1438835" cy="872164"/>
            <a:chOff x="7449671" y="1089213"/>
            <a:chExt cx="1438835" cy="872164"/>
          </a:xfrm>
        </p:grpSpPr>
        <p:grpSp>
          <p:nvGrpSpPr>
            <p:cNvPr id="77" name="Group 76"/>
            <p:cNvGrpSpPr/>
            <p:nvPr/>
          </p:nvGrpSpPr>
          <p:grpSpPr>
            <a:xfrm>
              <a:off x="7449671" y="1183341"/>
              <a:ext cx="1438835" cy="778036"/>
              <a:chOff x="7449671" y="1183341"/>
              <a:chExt cx="1438835" cy="778036"/>
            </a:xfrm>
          </p:grpSpPr>
          <p:grpSp>
            <p:nvGrpSpPr>
              <p:cNvPr id="74" name="Group 73"/>
              <p:cNvGrpSpPr/>
              <p:nvPr/>
            </p:nvGrpSpPr>
            <p:grpSpPr>
              <a:xfrm>
                <a:off x="7449671" y="1183341"/>
                <a:ext cx="1438835" cy="778036"/>
                <a:chOff x="7449671" y="1183341"/>
                <a:chExt cx="1438835" cy="778036"/>
              </a:xfrm>
            </p:grpSpPr>
            <p:sp>
              <p:nvSpPr>
                <p:cNvPr id="62" name="Flowchart: Process 61"/>
                <p:cNvSpPr/>
                <p:nvPr/>
              </p:nvSpPr>
              <p:spPr>
                <a:xfrm>
                  <a:off x="7584141" y="1196788"/>
                  <a:ext cx="1196788" cy="755621"/>
                </a:xfrm>
                <a:prstGeom prst="flowChartProcess">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Process 62"/>
                <p:cNvSpPr/>
                <p:nvPr/>
              </p:nvSpPr>
              <p:spPr>
                <a:xfrm>
                  <a:off x="7449671" y="1183341"/>
                  <a:ext cx="1438835" cy="147918"/>
                </a:xfrm>
                <a:prstGeom prst="flowChart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p:nvPr/>
              </p:nvCxnSpPr>
              <p:spPr>
                <a:xfrm>
                  <a:off x="7705165" y="1331259"/>
                  <a:ext cx="0" cy="6211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830671" y="1335742"/>
                  <a:ext cx="0" cy="6211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7956177" y="1326778"/>
                  <a:ext cx="0" cy="6211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8081683" y="1331261"/>
                  <a:ext cx="0" cy="6211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8207189" y="1335744"/>
                  <a:ext cx="0" cy="6211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8305801" y="1340227"/>
                  <a:ext cx="0" cy="6211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8417860" y="1331263"/>
                  <a:ext cx="0" cy="6211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8529919" y="1335746"/>
                  <a:ext cx="0" cy="6211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8641978" y="1326782"/>
                  <a:ext cx="0" cy="6211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5" name="Flowchart: Process 74"/>
              <p:cNvSpPr/>
              <p:nvPr/>
            </p:nvSpPr>
            <p:spPr>
              <a:xfrm>
                <a:off x="7584141" y="1443318"/>
                <a:ext cx="1196788" cy="129987"/>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lowchart: Process 75"/>
              <p:cNvSpPr/>
              <p:nvPr/>
            </p:nvSpPr>
            <p:spPr>
              <a:xfrm>
                <a:off x="7588624" y="1703294"/>
                <a:ext cx="1196788" cy="129987"/>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TextBox 77"/>
            <p:cNvSpPr txBox="1"/>
            <p:nvPr/>
          </p:nvSpPr>
          <p:spPr>
            <a:xfrm>
              <a:off x="7584141" y="1089213"/>
              <a:ext cx="1196788"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Firewall</a:t>
              </a:r>
            </a:p>
          </p:txBody>
        </p:sp>
      </p:grpSp>
      <p:sp>
        <p:nvSpPr>
          <p:cNvPr id="80" name="Cube 79"/>
          <p:cNvSpPr/>
          <p:nvPr/>
        </p:nvSpPr>
        <p:spPr>
          <a:xfrm>
            <a:off x="9466932" y="2260657"/>
            <a:ext cx="796835" cy="1324554"/>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rgbClr val="7030A0"/>
                </a:solidFill>
              </a:rPr>
              <a:t>Intranet Server</a:t>
            </a:r>
          </a:p>
        </p:txBody>
      </p:sp>
      <p:sp>
        <p:nvSpPr>
          <p:cNvPr id="81" name="Cube 80"/>
          <p:cNvSpPr/>
          <p:nvPr/>
        </p:nvSpPr>
        <p:spPr>
          <a:xfrm>
            <a:off x="6513062" y="4278467"/>
            <a:ext cx="796835" cy="1467106"/>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accent2">
                    <a:lumMod val="50000"/>
                  </a:schemeClr>
                </a:solidFill>
              </a:rPr>
              <a:t>Application Server</a:t>
            </a:r>
          </a:p>
        </p:txBody>
      </p:sp>
      <p:sp>
        <p:nvSpPr>
          <p:cNvPr id="82" name="Cube 81"/>
          <p:cNvSpPr/>
          <p:nvPr/>
        </p:nvSpPr>
        <p:spPr>
          <a:xfrm>
            <a:off x="7309897" y="2118105"/>
            <a:ext cx="796835" cy="1467106"/>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accent2">
                    <a:lumMod val="50000"/>
                  </a:schemeClr>
                </a:solidFill>
              </a:rPr>
              <a:t>Other Server</a:t>
            </a:r>
          </a:p>
        </p:txBody>
      </p:sp>
      <p:cxnSp>
        <p:nvCxnSpPr>
          <p:cNvPr id="83" name="Straight Connector 82"/>
          <p:cNvCxnSpPr/>
          <p:nvPr/>
        </p:nvCxnSpPr>
        <p:spPr>
          <a:xfrm flipV="1">
            <a:off x="7021173" y="3954778"/>
            <a:ext cx="2854265" cy="235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7" name="Straight Connector 86"/>
          <p:cNvCxnSpPr>
            <a:endCxn id="81" idx="0"/>
          </p:cNvCxnSpPr>
          <p:nvPr/>
        </p:nvCxnSpPr>
        <p:spPr>
          <a:xfrm flipH="1">
            <a:off x="7011084" y="3948266"/>
            <a:ext cx="10089" cy="3302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a:off x="7700120" y="3587170"/>
            <a:ext cx="10089" cy="3302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9865349" y="3618341"/>
            <a:ext cx="10089" cy="3302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4790440" y="1966561"/>
            <a:ext cx="253093" cy="6712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61" idx="5"/>
            <a:endCxn id="63" idx="1"/>
          </p:cNvCxnSpPr>
          <p:nvPr/>
        </p:nvCxnSpPr>
        <p:spPr>
          <a:xfrm flipV="1">
            <a:off x="5840368" y="594154"/>
            <a:ext cx="2093398" cy="5999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8068237" y="1311468"/>
            <a:ext cx="4415" cy="80467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flipV="1">
            <a:off x="8609814" y="1320264"/>
            <a:ext cx="977" cy="2653443"/>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7627452" y="5552348"/>
            <a:ext cx="1034142" cy="1160318"/>
            <a:chOff x="2050636" y="1763250"/>
            <a:chExt cx="1034142" cy="1160318"/>
          </a:xfrm>
        </p:grpSpPr>
        <p:sp>
          <p:nvSpPr>
            <p:cNvPr id="100" name="Rounded Rectangle 99"/>
            <p:cNvSpPr/>
            <p:nvPr/>
          </p:nvSpPr>
          <p:spPr>
            <a:xfrm>
              <a:off x="2063699" y="2225309"/>
              <a:ext cx="1008473" cy="4571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100"/>
            <p:cNvGrpSpPr/>
            <p:nvPr/>
          </p:nvGrpSpPr>
          <p:grpSpPr>
            <a:xfrm>
              <a:off x="2050636" y="1763250"/>
              <a:ext cx="1034142" cy="1160318"/>
              <a:chOff x="2050636" y="1763250"/>
              <a:chExt cx="1034142" cy="1160318"/>
            </a:xfrm>
          </p:grpSpPr>
          <p:grpSp>
            <p:nvGrpSpPr>
              <p:cNvPr id="102" name="Group 101"/>
              <p:cNvGrpSpPr/>
              <p:nvPr/>
            </p:nvGrpSpPr>
            <p:grpSpPr>
              <a:xfrm>
                <a:off x="2063699" y="1763250"/>
                <a:ext cx="1008473" cy="1160318"/>
                <a:chOff x="1688123" y="2672862"/>
                <a:chExt cx="422031" cy="731520"/>
              </a:xfrm>
              <a:solidFill>
                <a:schemeClr val="accent2">
                  <a:lumMod val="60000"/>
                  <a:lumOff val="40000"/>
                </a:schemeClr>
              </a:solidFill>
              <a:scene3d>
                <a:camera prst="orthographicFront">
                  <a:rot lat="0" lon="0" rev="0"/>
                </a:camera>
                <a:lightRig rig="balanced" dir="t">
                  <a:rot lat="0" lon="0" rev="8700000"/>
                </a:lightRig>
              </a:scene3d>
            </p:grpSpPr>
            <p:sp>
              <p:nvSpPr>
                <p:cNvPr id="106" name="Rounded Rectangle 105"/>
                <p:cNvSpPr/>
                <p:nvPr/>
              </p:nvSpPr>
              <p:spPr>
                <a:xfrm>
                  <a:off x="1688123" y="2672862"/>
                  <a:ext cx="422031" cy="295421"/>
                </a:xfrm>
                <a:prstGeom prst="roundRect">
                  <a:avLst/>
                </a:prstGeom>
                <a:solidFill>
                  <a:srgbClr val="00B0F0"/>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X</a:t>
                  </a:r>
                </a:p>
              </p:txBody>
            </p:sp>
            <p:sp>
              <p:nvSpPr>
                <p:cNvPr id="107" name="Minus 106"/>
                <p:cNvSpPr/>
                <p:nvPr/>
              </p:nvSpPr>
              <p:spPr>
                <a:xfrm>
                  <a:off x="1856934" y="2700997"/>
                  <a:ext cx="84407" cy="703385"/>
                </a:xfrm>
                <a:prstGeom prst="mathMinus">
                  <a:avLst/>
                </a:prstGeom>
                <a:solidFill>
                  <a:schemeClr val="tx1"/>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8" name="Flowchart: Terminator 107"/>
                <p:cNvSpPr/>
                <p:nvPr/>
              </p:nvSpPr>
              <p:spPr>
                <a:xfrm>
                  <a:off x="1688123" y="3108960"/>
                  <a:ext cx="422031" cy="112542"/>
                </a:xfrm>
                <a:prstGeom prst="flowChartTerminator">
                  <a:avLst/>
                </a:prstGeom>
                <a:solidFill>
                  <a:schemeClr val="tx1"/>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103" name="Rounded Rectangle 102"/>
              <p:cNvSpPr/>
              <p:nvPr/>
            </p:nvSpPr>
            <p:spPr>
              <a:xfrm>
                <a:off x="2063699" y="1763250"/>
                <a:ext cx="1008473" cy="4571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ounded Rectangle 103"/>
              <p:cNvSpPr/>
              <p:nvPr/>
            </p:nvSpPr>
            <p:spPr>
              <a:xfrm>
                <a:off x="2050636" y="1763250"/>
                <a:ext cx="45719" cy="46858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ounded Rectangle 104"/>
              <p:cNvSpPr/>
              <p:nvPr/>
            </p:nvSpPr>
            <p:spPr>
              <a:xfrm>
                <a:off x="3039059" y="1771957"/>
                <a:ext cx="45719" cy="46858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9" name="Group 108"/>
          <p:cNvGrpSpPr/>
          <p:nvPr/>
        </p:nvGrpSpPr>
        <p:grpSpPr>
          <a:xfrm>
            <a:off x="9188302" y="5558854"/>
            <a:ext cx="1034142" cy="1173381"/>
            <a:chOff x="2050636" y="1750187"/>
            <a:chExt cx="1034142" cy="1173381"/>
          </a:xfrm>
        </p:grpSpPr>
        <p:sp>
          <p:nvSpPr>
            <p:cNvPr id="110" name="Rounded Rectangle 109"/>
            <p:cNvSpPr/>
            <p:nvPr/>
          </p:nvSpPr>
          <p:spPr>
            <a:xfrm>
              <a:off x="2063699" y="2225309"/>
              <a:ext cx="1008473" cy="4571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1" name="Group 110"/>
            <p:cNvGrpSpPr/>
            <p:nvPr/>
          </p:nvGrpSpPr>
          <p:grpSpPr>
            <a:xfrm>
              <a:off x="2050636" y="1750187"/>
              <a:ext cx="1034142" cy="1173381"/>
              <a:chOff x="2050636" y="1750187"/>
              <a:chExt cx="1034142" cy="1173381"/>
            </a:xfrm>
          </p:grpSpPr>
          <p:grpSp>
            <p:nvGrpSpPr>
              <p:cNvPr id="112" name="Group 111"/>
              <p:cNvGrpSpPr/>
              <p:nvPr/>
            </p:nvGrpSpPr>
            <p:grpSpPr>
              <a:xfrm>
                <a:off x="2063699" y="1763250"/>
                <a:ext cx="1008473" cy="1160318"/>
                <a:chOff x="1688123" y="2672862"/>
                <a:chExt cx="422031" cy="731520"/>
              </a:xfrm>
              <a:solidFill>
                <a:schemeClr val="accent2">
                  <a:lumMod val="60000"/>
                  <a:lumOff val="40000"/>
                </a:schemeClr>
              </a:solidFill>
              <a:scene3d>
                <a:camera prst="orthographicFront">
                  <a:rot lat="0" lon="0" rev="0"/>
                </a:camera>
                <a:lightRig rig="balanced" dir="t">
                  <a:rot lat="0" lon="0" rev="8700000"/>
                </a:lightRig>
              </a:scene3d>
            </p:grpSpPr>
            <p:sp>
              <p:nvSpPr>
                <p:cNvPr id="116" name="Rounded Rectangle 115"/>
                <p:cNvSpPr/>
                <p:nvPr/>
              </p:nvSpPr>
              <p:spPr>
                <a:xfrm>
                  <a:off x="1688123" y="2672862"/>
                  <a:ext cx="422031" cy="295421"/>
                </a:xfrm>
                <a:prstGeom prst="roundRect">
                  <a:avLst/>
                </a:prstGeom>
                <a:solidFill>
                  <a:srgbClr val="00B0F0"/>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Y</a:t>
                  </a:r>
                </a:p>
              </p:txBody>
            </p:sp>
            <p:sp>
              <p:nvSpPr>
                <p:cNvPr id="117" name="Minus 116"/>
                <p:cNvSpPr/>
                <p:nvPr/>
              </p:nvSpPr>
              <p:spPr>
                <a:xfrm>
                  <a:off x="1856934" y="2700997"/>
                  <a:ext cx="84407" cy="703385"/>
                </a:xfrm>
                <a:prstGeom prst="mathMinus">
                  <a:avLst/>
                </a:prstGeom>
                <a:solidFill>
                  <a:schemeClr val="tx1"/>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8" name="Flowchart: Terminator 117"/>
                <p:cNvSpPr/>
                <p:nvPr/>
              </p:nvSpPr>
              <p:spPr>
                <a:xfrm>
                  <a:off x="1688123" y="3108960"/>
                  <a:ext cx="422031" cy="112542"/>
                </a:xfrm>
                <a:prstGeom prst="flowChartTerminator">
                  <a:avLst/>
                </a:prstGeom>
                <a:solidFill>
                  <a:schemeClr val="tx1"/>
                </a:solidFill>
                <a:ln>
                  <a:noFill/>
                </a:ln>
                <a:effectLst>
                  <a:outerShdw blurRad="44450" dist="27940" dir="5400000" algn="ctr">
                    <a:srgbClr val="000000">
                      <a:alpha val="32000"/>
                    </a:srgbClr>
                  </a:outerShdw>
                </a:effectLst>
                <a:sp3d>
                  <a:bevelT w="190500" h="38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113" name="Rounded Rectangle 112"/>
              <p:cNvSpPr/>
              <p:nvPr/>
            </p:nvSpPr>
            <p:spPr>
              <a:xfrm>
                <a:off x="2063699" y="1750187"/>
                <a:ext cx="1008473" cy="4571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ounded Rectangle 113"/>
              <p:cNvSpPr/>
              <p:nvPr/>
            </p:nvSpPr>
            <p:spPr>
              <a:xfrm>
                <a:off x="2050636" y="1763250"/>
                <a:ext cx="45719" cy="46858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3039059" y="1771957"/>
                <a:ext cx="45719" cy="46858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19" name="Straight Connector 118"/>
          <p:cNvCxnSpPr/>
          <p:nvPr/>
        </p:nvCxnSpPr>
        <p:spPr>
          <a:xfrm flipV="1">
            <a:off x="7981494" y="5030124"/>
            <a:ext cx="1360200" cy="15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V="1">
            <a:off x="7981494" y="5025468"/>
            <a:ext cx="5013" cy="5268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V="1">
            <a:off x="9341694" y="5045361"/>
            <a:ext cx="0" cy="50698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10966697" y="5564516"/>
            <a:ext cx="1368874" cy="461665"/>
          </a:xfrm>
          <a:prstGeom prst="rect">
            <a:avLst/>
          </a:prstGeom>
          <a:noFill/>
        </p:spPr>
        <p:txBody>
          <a:bodyPr wrap="square" rtlCol="0">
            <a:spAutoFit/>
          </a:bodyPr>
          <a:lstStyle/>
          <a:p>
            <a:r>
              <a:rPr lang="en-US" sz="2400" b="1" dirty="0">
                <a:solidFill>
                  <a:srgbClr val="7030A0"/>
                </a:solidFill>
                <a:latin typeface="Times New Roman" panose="02020603050405020304" pitchFamily="18" charset="0"/>
                <a:cs typeface="Times New Roman" panose="02020603050405020304" pitchFamily="18" charset="0"/>
              </a:rPr>
              <a:t>Intranet</a:t>
            </a:r>
          </a:p>
        </p:txBody>
      </p:sp>
      <p:sp>
        <p:nvSpPr>
          <p:cNvPr id="135" name="TextBox 134"/>
          <p:cNvSpPr txBox="1"/>
          <p:nvPr/>
        </p:nvSpPr>
        <p:spPr>
          <a:xfrm>
            <a:off x="3286728" y="3274975"/>
            <a:ext cx="1354178" cy="461665"/>
          </a:xfrm>
          <a:prstGeom prst="rect">
            <a:avLst/>
          </a:prstGeom>
          <a:noFill/>
        </p:spPr>
        <p:txBody>
          <a:bodyPr wrap="square" rtlCol="0">
            <a:spAutoFit/>
          </a:body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Internet</a:t>
            </a:r>
          </a:p>
        </p:txBody>
      </p:sp>
      <p:sp>
        <p:nvSpPr>
          <p:cNvPr id="143" name="TextBox 142"/>
          <p:cNvSpPr txBox="1"/>
          <p:nvPr/>
        </p:nvSpPr>
        <p:spPr>
          <a:xfrm>
            <a:off x="892031" y="396872"/>
            <a:ext cx="290925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Inter &amp; Intra networks</a:t>
            </a:r>
            <a:endParaRPr lang="en-US" b="1" dirty="0">
              <a:solidFill>
                <a:srgbClr val="7030A0"/>
              </a:solidFill>
              <a:latin typeface="Times New Roman" panose="02020603050405020304" pitchFamily="18" charset="0"/>
              <a:cs typeface="Times New Roman" panose="02020603050405020304" pitchFamily="18" charset="0"/>
            </a:endParaRPr>
          </a:p>
        </p:txBody>
      </p:sp>
      <p:sp>
        <p:nvSpPr>
          <p:cNvPr id="120" name="Oval 119"/>
          <p:cNvSpPr/>
          <p:nvPr/>
        </p:nvSpPr>
        <p:spPr>
          <a:xfrm>
            <a:off x="5762887" y="-35187"/>
            <a:ext cx="6030310" cy="6893187"/>
          </a:xfrm>
          <a:prstGeom prst="ellipse">
            <a:avLst/>
          </a:prstGeom>
          <a:solidFill>
            <a:schemeClr val="accent1">
              <a:alpha val="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1" name="Straight Connector 120"/>
          <p:cNvCxnSpPr/>
          <p:nvPr/>
        </p:nvCxnSpPr>
        <p:spPr>
          <a:xfrm flipV="1">
            <a:off x="8592196" y="3948266"/>
            <a:ext cx="13083" cy="110411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B915E50C-353D-4C99-9A13-308491CF0283}" type="slidenum">
              <a:rPr lang="en-US" smtClean="0"/>
              <a:t>28</a:t>
            </a:fld>
            <a:endParaRPr lang="en-US"/>
          </a:p>
        </p:txBody>
      </p:sp>
    </p:spTree>
    <p:extLst>
      <p:ext uri="{BB962C8B-B14F-4D97-AF65-F5344CB8AC3E}">
        <p14:creationId xmlns:p14="http://schemas.microsoft.com/office/powerpoint/2010/main" val="540123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9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8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8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8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8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9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9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2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19"/>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2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2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97"/>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27"/>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35"/>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80" grpId="0" animBg="1"/>
      <p:bldP spid="81" grpId="0" animBg="1"/>
      <p:bldP spid="82" grpId="0" animBg="1"/>
      <p:bldP spid="127" grpId="0"/>
      <p:bldP spid="135" grpId="0"/>
      <p:bldP spid="143" grpId="0"/>
      <p:bldP spid="12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4950" y="1825625"/>
            <a:ext cx="8282100" cy="4351338"/>
          </a:xfrm>
        </p:spPr>
      </p:pic>
      <p:sp>
        <p:nvSpPr>
          <p:cNvPr id="3" name="Slide Number Placeholder 2"/>
          <p:cNvSpPr>
            <a:spLocks noGrp="1"/>
          </p:cNvSpPr>
          <p:nvPr>
            <p:ph type="sldNum" sz="quarter" idx="12"/>
          </p:nvPr>
        </p:nvSpPr>
        <p:spPr/>
        <p:txBody>
          <a:bodyPr/>
          <a:lstStyle/>
          <a:p>
            <a:fld id="{B915E50C-353D-4C99-9A13-308491CF0283}" type="slidenum">
              <a:rPr lang="en-US" smtClean="0"/>
              <a:t>29</a:t>
            </a:fld>
            <a:endParaRPr lang="en-US"/>
          </a:p>
        </p:txBody>
      </p:sp>
    </p:spTree>
    <p:extLst>
      <p:ext uri="{BB962C8B-B14F-4D97-AF65-F5344CB8AC3E}">
        <p14:creationId xmlns:p14="http://schemas.microsoft.com/office/powerpoint/2010/main" val="1696405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dirty="0"/>
              <a:t>Telecommunications</a:t>
            </a:r>
          </a:p>
        </p:txBody>
      </p:sp>
      <p:sp>
        <p:nvSpPr>
          <p:cNvPr id="3075" name="Rectangle 3"/>
          <p:cNvSpPr>
            <a:spLocks noGrp="1" noChangeArrowheads="1"/>
          </p:cNvSpPr>
          <p:nvPr>
            <p:ph type="body" idx="1"/>
          </p:nvPr>
        </p:nvSpPr>
        <p:spPr>
          <a:xfrm>
            <a:off x="381000" y="1754187"/>
            <a:ext cx="10515600" cy="4351338"/>
          </a:xfrm>
        </p:spPr>
        <p:txBody>
          <a:bodyPr>
            <a:normAutofit lnSpcReduction="10000"/>
          </a:bodyPr>
          <a:lstStyle/>
          <a:p>
            <a:r>
              <a:rPr lang="en-US" altLang="en-US" dirty="0"/>
              <a:t>Tele (Far) + Communications</a:t>
            </a:r>
          </a:p>
          <a:p>
            <a:r>
              <a:rPr lang="en-US" altLang="en-US" dirty="0"/>
              <a:t>Early telecommunications </a:t>
            </a:r>
          </a:p>
          <a:p>
            <a:pPr lvl="1"/>
            <a:r>
              <a:rPr lang="en-US" altLang="en-US" dirty="0"/>
              <a:t>smoke signals and drums </a:t>
            </a:r>
          </a:p>
          <a:p>
            <a:pPr lvl="1"/>
            <a:r>
              <a:rPr lang="en-US" altLang="en-US" dirty="0"/>
              <a:t>visual telegraphy (or semaphore in 1792) </a:t>
            </a:r>
          </a:p>
          <a:p>
            <a:r>
              <a:rPr lang="en-US" altLang="en-US" dirty="0"/>
              <a:t>Telegraph and telephone</a:t>
            </a:r>
          </a:p>
          <a:p>
            <a:pPr lvl="1"/>
            <a:r>
              <a:rPr lang="en-US" altLang="en-US" dirty="0"/>
              <a:t>Telegraph (1839)</a:t>
            </a:r>
          </a:p>
          <a:p>
            <a:pPr lvl="1"/>
            <a:r>
              <a:rPr lang="en-US" altLang="en-US" dirty="0"/>
              <a:t>Telephone  (1876)</a:t>
            </a:r>
          </a:p>
          <a:p>
            <a:r>
              <a:rPr lang="en-US" altLang="en-US" dirty="0"/>
              <a:t>Radio and television </a:t>
            </a:r>
          </a:p>
          <a:p>
            <a:r>
              <a:rPr lang="en-US" altLang="en-US" dirty="0"/>
              <a:t>Telephony </a:t>
            </a:r>
          </a:p>
          <a:p>
            <a:pPr lvl="1"/>
            <a:r>
              <a:rPr lang="en-US" altLang="en-US" dirty="0"/>
              <a:t>Voice and Data</a:t>
            </a:r>
          </a:p>
          <a:p>
            <a:pPr lvl="1">
              <a:buFont typeface="Wingdings" charset="2"/>
              <a:buNone/>
            </a:pPr>
            <a:endParaRPr lang="en-US" altLang="en-US" sz="2200" dirty="0"/>
          </a:p>
        </p:txBody>
      </p:sp>
      <p:pic>
        <p:nvPicPr>
          <p:cNvPr id="3077" name="Picture 5" descr="Semaphore (marine alphabe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9799" y="2816942"/>
            <a:ext cx="4737876" cy="3806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7810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Types of Networks: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63916"/>
            <a:ext cx="10515600" cy="4351338"/>
          </a:xfrm>
        </p:spPr>
        <p:txBody>
          <a:bodyPr>
            <a:normAutofit/>
          </a:bodyPr>
          <a:lstStyle/>
          <a:p>
            <a:pPr marL="0" indent="0" algn="just">
              <a:lnSpc>
                <a:spcPct val="150000"/>
              </a:lnSpc>
              <a:spcBef>
                <a:spcPts val="0"/>
              </a:spcBef>
              <a:buNone/>
            </a:pPr>
            <a:r>
              <a:rPr lang="en-US" sz="2400" b="1" dirty="0">
                <a:latin typeface="Times New Roman" panose="02020603050405020304" pitchFamily="18" charset="0"/>
                <a:cs typeface="Times New Roman" panose="02020603050405020304" pitchFamily="18" charset="0"/>
              </a:rPr>
              <a:t>Local Area Network (LAN)</a:t>
            </a:r>
          </a:p>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This is one of the categories of network, and one of the simplest.  LAN networks connect computers together over relatively small distances, such as within a single building.</a:t>
            </a: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7167290" y="3823063"/>
            <a:ext cx="3918585" cy="2895600"/>
          </a:xfrm>
          <a:prstGeom prst="rect">
            <a:avLst/>
          </a:prstGeom>
          <a:noFill/>
          <a:ln>
            <a:noFill/>
          </a:ln>
        </p:spPr>
      </p:pic>
      <p:sp>
        <p:nvSpPr>
          <p:cNvPr id="5" name="Slide Number Placeholder 4"/>
          <p:cNvSpPr>
            <a:spLocks noGrp="1"/>
          </p:cNvSpPr>
          <p:nvPr>
            <p:ph type="sldNum" sz="quarter" idx="12"/>
          </p:nvPr>
        </p:nvSpPr>
        <p:spPr/>
        <p:txBody>
          <a:bodyPr/>
          <a:lstStyle/>
          <a:p>
            <a:fld id="{B915E50C-353D-4C99-9A13-308491CF0283}" type="slidenum">
              <a:rPr lang="en-US" smtClean="0"/>
              <a:t>30</a:t>
            </a:fld>
            <a:endParaRPr lang="en-US"/>
          </a:p>
        </p:txBody>
      </p:sp>
    </p:spTree>
    <p:extLst>
      <p:ext uri="{BB962C8B-B14F-4D97-AF65-F5344CB8AC3E}">
        <p14:creationId xmlns:p14="http://schemas.microsoft.com/office/powerpoint/2010/main" val="120608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94509" y="284208"/>
            <a:ext cx="10515600" cy="4351338"/>
          </a:xfrm>
        </p:spPr>
        <p:txBody>
          <a:bodyPr>
            <a:normAutofit/>
          </a:bodyPr>
          <a:lstStyle/>
          <a:p>
            <a:pPr marL="0" lvl="0" indent="0" algn="just" fontAlgn="base">
              <a:lnSpc>
                <a:spcPct val="150000"/>
              </a:lnSpc>
              <a:spcBef>
                <a:spcPts val="0"/>
              </a:spcBef>
              <a:buNone/>
            </a:pPr>
            <a:r>
              <a:rPr lang="en-US" sz="2400" b="1" dirty="0">
                <a:latin typeface="Times New Roman" panose="02020603050405020304" pitchFamily="18" charset="0"/>
                <a:cs typeface="Times New Roman" panose="02020603050405020304" pitchFamily="18" charset="0"/>
              </a:rPr>
              <a:t>Wide Area Network (WAN)</a:t>
            </a:r>
          </a:p>
          <a:p>
            <a:pPr algn="just" fontAlgn="base">
              <a:lnSpc>
                <a:spcPct val="150000"/>
              </a:lnSpc>
              <a:spcBef>
                <a:spcPts val="0"/>
              </a:spcBef>
            </a:pPr>
            <a:r>
              <a:rPr lang="en-US" sz="2400" dirty="0">
                <a:latin typeface="Times New Roman" panose="02020603050405020304" pitchFamily="18" charset="0"/>
                <a:cs typeface="Times New Roman" panose="02020603050405020304" pitchFamily="18" charset="0"/>
              </a:rPr>
              <a:t>This is another categories of network, and slightly more complex in nature. </a:t>
            </a:r>
          </a:p>
          <a:p>
            <a:pPr algn="just" fontAlgn="base">
              <a:lnSpc>
                <a:spcPct val="150000"/>
              </a:lnSpc>
              <a:spcBef>
                <a:spcPts val="0"/>
              </a:spcBef>
            </a:pPr>
            <a:r>
              <a:rPr lang="en-US" sz="2400" dirty="0">
                <a:latin typeface="Times New Roman" panose="02020603050405020304" pitchFamily="18" charset="0"/>
                <a:cs typeface="Times New Roman" panose="02020603050405020304" pitchFamily="18" charset="0"/>
              </a:rPr>
              <a:t>WAN networks connect computers together over large physical distances, remotely connecting them over one huge network and allowing them to communicate even when far apart. </a:t>
            </a:r>
          </a:p>
          <a:p>
            <a:pPr algn="just" fontAlgn="base">
              <a:lnSpc>
                <a:spcPct val="150000"/>
              </a:lnSpc>
              <a:spcBef>
                <a:spcPts val="0"/>
              </a:spcBef>
            </a:pPr>
            <a:r>
              <a:rPr lang="en-US" sz="2400" dirty="0">
                <a:latin typeface="Times New Roman" panose="02020603050405020304" pitchFamily="18" charset="0"/>
                <a:cs typeface="Times New Roman" panose="02020603050405020304" pitchFamily="18" charset="0"/>
              </a:rPr>
              <a:t>The Internet is a WAN, and connects computers all around the world together.</a:t>
            </a: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915E50C-353D-4C99-9A13-308491CF0283}" type="slidenum">
              <a:rPr lang="en-US" smtClean="0"/>
              <a:t>31</a:t>
            </a:fld>
            <a:endParaRPr lang="en-US"/>
          </a:p>
        </p:txBody>
      </p:sp>
    </p:spTree>
    <p:extLst>
      <p:ext uri="{BB962C8B-B14F-4D97-AF65-F5344CB8AC3E}">
        <p14:creationId xmlns:p14="http://schemas.microsoft.com/office/powerpoint/2010/main" val="41627162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448109" cy="784406"/>
          </a:xfrm>
        </p:spPr>
        <p:txBody>
          <a:bodyPr>
            <a:normAutofit/>
          </a:bodyPr>
          <a:lstStyle/>
          <a:p>
            <a:r>
              <a:rPr lang="en-US" sz="3600" b="1" dirty="0">
                <a:latin typeface="Times New Roman" panose="02020603050405020304" pitchFamily="18" charset="0"/>
                <a:cs typeface="Times New Roman" panose="02020603050405020304" pitchFamily="18" charset="0"/>
              </a:rPr>
              <a:t>Wide Area Networks</a:t>
            </a:r>
          </a:p>
        </p:txBody>
      </p:sp>
      <p:pic>
        <p:nvPicPr>
          <p:cNvPr id="4" name="Picture 3"/>
          <p:cNvPicPr/>
          <p:nvPr/>
        </p:nvPicPr>
        <p:blipFill rotWithShape="1">
          <a:blip r:embed="rId2">
            <a:extLst>
              <a:ext uri="{28A0092B-C50C-407E-A947-70E740481C1C}">
                <a14:useLocalDpi xmlns:a14="http://schemas.microsoft.com/office/drawing/2010/main" val="0"/>
              </a:ext>
            </a:extLst>
          </a:blip>
          <a:srcRect l="2486" t="4834" r="2338" b="7610"/>
          <a:stretch/>
        </p:blipFill>
        <p:spPr bwMode="auto">
          <a:xfrm>
            <a:off x="2860766" y="1658982"/>
            <a:ext cx="7001692" cy="4258491"/>
          </a:xfrm>
          <a:prstGeom prst="rect">
            <a:avLst/>
          </a:prstGeom>
          <a:noFill/>
          <a:ln>
            <a:noFill/>
          </a:ln>
        </p:spPr>
      </p:pic>
      <p:sp>
        <p:nvSpPr>
          <p:cNvPr id="3" name="Slide Number Placeholder 2"/>
          <p:cNvSpPr>
            <a:spLocks noGrp="1"/>
          </p:cNvSpPr>
          <p:nvPr>
            <p:ph type="sldNum" sz="quarter" idx="12"/>
          </p:nvPr>
        </p:nvSpPr>
        <p:spPr/>
        <p:txBody>
          <a:bodyPr/>
          <a:lstStyle/>
          <a:p>
            <a:fld id="{B915E50C-353D-4C99-9A13-308491CF0283}" type="slidenum">
              <a:rPr lang="en-US" smtClean="0"/>
              <a:t>32</a:t>
            </a:fld>
            <a:endParaRPr lang="en-US"/>
          </a:p>
        </p:txBody>
      </p:sp>
    </p:spTree>
    <p:extLst>
      <p:ext uri="{BB962C8B-B14F-4D97-AF65-F5344CB8AC3E}">
        <p14:creationId xmlns:p14="http://schemas.microsoft.com/office/powerpoint/2010/main" val="151545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29194" y="192767"/>
            <a:ext cx="10515600" cy="2837815"/>
          </a:xfrm>
        </p:spPr>
        <p:txBody>
          <a:bodyPr>
            <a:normAutofit/>
          </a:bodyPr>
          <a:lstStyle/>
          <a:p>
            <a:pPr marL="0" lvl="0" indent="0" algn="just">
              <a:lnSpc>
                <a:spcPct val="150000"/>
              </a:lnSpc>
              <a:spcBef>
                <a:spcPts val="0"/>
              </a:spcBef>
              <a:buNone/>
            </a:pPr>
            <a:r>
              <a:rPr lang="en-US" sz="2400" b="1" dirty="0">
                <a:latin typeface="Times New Roman" panose="02020603050405020304" pitchFamily="18" charset="0"/>
                <a:cs typeface="Times New Roman" panose="02020603050405020304" pitchFamily="18" charset="0"/>
              </a:rPr>
              <a:t>Metropolitan Area Network </a:t>
            </a:r>
            <a:endParaRPr lang="en-US" sz="24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This is a network which is larger than a LAN but smaller than a WAN, and incorporates elements of both. It typically spans a town or city and is owned by a single person or company, such as a local council or a large company.</a:t>
            </a:r>
          </a:p>
        </p:txBody>
      </p:sp>
      <p:sp>
        <p:nvSpPr>
          <p:cNvPr id="2" name="Slide Number Placeholder 1"/>
          <p:cNvSpPr>
            <a:spLocks noGrp="1"/>
          </p:cNvSpPr>
          <p:nvPr>
            <p:ph type="sldNum" sz="quarter" idx="12"/>
          </p:nvPr>
        </p:nvSpPr>
        <p:spPr/>
        <p:txBody>
          <a:bodyPr/>
          <a:lstStyle/>
          <a:p>
            <a:fld id="{B915E50C-353D-4C99-9A13-308491CF0283}" type="slidenum">
              <a:rPr lang="en-US" smtClean="0"/>
              <a:t>33</a:t>
            </a:fld>
            <a:endParaRPr lang="en-US"/>
          </a:p>
        </p:txBody>
      </p:sp>
    </p:spTree>
    <p:extLst>
      <p:ext uri="{BB962C8B-B14F-4D97-AF65-F5344CB8AC3E}">
        <p14:creationId xmlns:p14="http://schemas.microsoft.com/office/powerpoint/2010/main" val="10497738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Metropolitan Area Network</a:t>
            </a:r>
          </a:p>
        </p:txBody>
      </p:sp>
      <p:pic>
        <p:nvPicPr>
          <p:cNvPr id="4" name="Picture 3"/>
          <p:cNvPicPr/>
          <p:nvPr/>
        </p:nvPicPr>
        <p:blipFill rotWithShape="1">
          <a:blip r:embed="rId2">
            <a:extLst>
              <a:ext uri="{28A0092B-C50C-407E-A947-70E740481C1C}">
                <a14:useLocalDpi xmlns:a14="http://schemas.microsoft.com/office/drawing/2010/main" val="0"/>
              </a:ext>
            </a:extLst>
          </a:blip>
          <a:srcRect b="5306"/>
          <a:stretch/>
        </p:blipFill>
        <p:spPr bwMode="auto">
          <a:xfrm>
            <a:off x="1841863" y="2036037"/>
            <a:ext cx="5084717" cy="4140926"/>
          </a:xfrm>
          <a:prstGeom prst="rect">
            <a:avLst/>
          </a:prstGeom>
          <a:noFill/>
          <a:ln>
            <a:noFill/>
          </a:ln>
        </p:spPr>
      </p:pic>
      <p:sp>
        <p:nvSpPr>
          <p:cNvPr id="5" name="TextBox 4"/>
          <p:cNvSpPr txBox="1"/>
          <p:nvPr/>
        </p:nvSpPr>
        <p:spPr>
          <a:xfrm>
            <a:off x="7406638" y="5643151"/>
            <a:ext cx="2625635" cy="369332"/>
          </a:xfrm>
          <a:prstGeom prst="rect">
            <a:avLst/>
          </a:prstGeom>
          <a:noFill/>
        </p:spPr>
        <p:txBody>
          <a:bodyPr wrap="square" rtlCol="0">
            <a:spAutoFit/>
          </a:bodyPr>
          <a:lstStyle/>
          <a:p>
            <a:r>
              <a:rPr lang="en-US" b="1" dirty="0"/>
              <a:t>S</a:t>
            </a:r>
            <a:r>
              <a:rPr lang="en-US" dirty="0"/>
              <a:t>mall </a:t>
            </a:r>
            <a:r>
              <a:rPr lang="en-US" b="1" dirty="0"/>
              <a:t>M</a:t>
            </a:r>
            <a:r>
              <a:rPr lang="en-US" dirty="0"/>
              <a:t>edium </a:t>
            </a:r>
            <a:r>
              <a:rPr lang="en-US" b="1" dirty="0"/>
              <a:t>E</a:t>
            </a:r>
            <a:r>
              <a:rPr lang="en-US" dirty="0"/>
              <a:t>nterprise</a:t>
            </a:r>
          </a:p>
        </p:txBody>
      </p:sp>
      <p:sp>
        <p:nvSpPr>
          <p:cNvPr id="6" name="TextBox 5"/>
          <p:cNvSpPr txBox="1"/>
          <p:nvPr/>
        </p:nvSpPr>
        <p:spPr>
          <a:xfrm>
            <a:off x="6674032" y="2140541"/>
            <a:ext cx="2625635" cy="369332"/>
          </a:xfrm>
          <a:prstGeom prst="rect">
            <a:avLst/>
          </a:prstGeom>
          <a:noFill/>
        </p:spPr>
        <p:txBody>
          <a:bodyPr wrap="square" rtlCol="0">
            <a:spAutoFit/>
          </a:bodyPr>
          <a:lstStyle/>
          <a:p>
            <a:r>
              <a:rPr lang="en-US" b="1" dirty="0"/>
              <a:t>S</a:t>
            </a:r>
            <a:r>
              <a:rPr lang="en-US" dirty="0"/>
              <a:t>mall </a:t>
            </a:r>
            <a:r>
              <a:rPr lang="en-US" b="1" dirty="0"/>
              <a:t>O</a:t>
            </a:r>
            <a:r>
              <a:rPr lang="en-US" dirty="0"/>
              <a:t>ffice </a:t>
            </a:r>
            <a:r>
              <a:rPr lang="en-US" b="1" dirty="0"/>
              <a:t>Hom</a:t>
            </a:r>
            <a:r>
              <a:rPr lang="en-US" dirty="0"/>
              <a:t>e </a:t>
            </a:r>
            <a:r>
              <a:rPr lang="en-US" b="1" dirty="0"/>
              <a:t>O</a:t>
            </a:r>
            <a:r>
              <a:rPr lang="en-US" dirty="0"/>
              <a:t>ffice</a:t>
            </a:r>
          </a:p>
        </p:txBody>
      </p:sp>
      <p:cxnSp>
        <p:nvCxnSpPr>
          <p:cNvPr id="8" name="Straight Arrow Connector 7"/>
          <p:cNvCxnSpPr/>
          <p:nvPr/>
        </p:nvCxnSpPr>
        <p:spPr>
          <a:xfrm>
            <a:off x="6008916" y="2325207"/>
            <a:ext cx="623205" cy="0"/>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674032" y="5827817"/>
            <a:ext cx="623205" cy="0"/>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B915E50C-353D-4C99-9A13-308491CF0283}" type="slidenum">
              <a:rPr lang="en-US" smtClean="0"/>
              <a:t>34</a:t>
            </a:fld>
            <a:endParaRPr lang="en-US"/>
          </a:p>
        </p:txBody>
      </p:sp>
    </p:spTree>
    <p:extLst>
      <p:ext uri="{BB962C8B-B14F-4D97-AF65-F5344CB8AC3E}">
        <p14:creationId xmlns:p14="http://schemas.microsoft.com/office/powerpoint/2010/main" val="3597257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6313" y="209005"/>
            <a:ext cx="11453949" cy="1475605"/>
          </a:xfrm>
        </p:spPr>
        <p:txBody>
          <a:bodyPr>
            <a:normAutofit/>
          </a:bodyPr>
          <a:lstStyle/>
          <a:p>
            <a:pPr marL="0" lvl="0" indent="0">
              <a:lnSpc>
                <a:spcPct val="150000"/>
              </a:lnSpc>
              <a:spcBef>
                <a:spcPts val="0"/>
              </a:spcBef>
              <a:buNone/>
            </a:pPr>
            <a:r>
              <a:rPr lang="en-US" b="1" dirty="0">
                <a:latin typeface="Times New Roman" pitchFamily="18" charset="0"/>
                <a:cs typeface="Times New Roman" pitchFamily="18" charset="0"/>
              </a:rPr>
              <a:t>Topologies: </a:t>
            </a:r>
          </a:p>
          <a:p>
            <a:pPr lvl="0">
              <a:lnSpc>
                <a:spcPct val="150000"/>
              </a:lnSpc>
              <a:spcBef>
                <a:spcPts val="0"/>
              </a:spcBef>
            </a:pPr>
            <a:r>
              <a:rPr lang="en-US" dirty="0">
                <a:latin typeface="Times New Roman" pitchFamily="18" charset="0"/>
                <a:cs typeface="Times New Roman" pitchFamily="18" charset="0"/>
              </a:rPr>
              <a:t>Devices must be connected using the following topologies:.</a:t>
            </a:r>
          </a:p>
          <a:p>
            <a:endParaRPr lang="en-US" dirty="0"/>
          </a:p>
        </p:txBody>
      </p:sp>
      <p:grpSp>
        <p:nvGrpSpPr>
          <p:cNvPr id="4" name="Group 3"/>
          <p:cNvGrpSpPr/>
          <p:nvPr/>
        </p:nvGrpSpPr>
        <p:grpSpPr>
          <a:xfrm flipH="1">
            <a:off x="3116971" y="3974229"/>
            <a:ext cx="365760" cy="455181"/>
            <a:chOff x="1688123" y="2672862"/>
            <a:chExt cx="422031" cy="731520"/>
          </a:xfrm>
          <a:solidFill>
            <a:schemeClr val="accent5">
              <a:lumMod val="60000"/>
              <a:lumOff val="40000"/>
            </a:schemeClr>
          </a:solidFill>
          <a:scene3d>
            <a:camera prst="orthographicFront">
              <a:rot lat="0" lon="0" rev="0"/>
            </a:camera>
            <a:lightRig rig="balanced" dir="t">
              <a:rot lat="0" lon="0" rev="8700000"/>
            </a:lightRig>
          </a:scene3d>
        </p:grpSpPr>
        <p:sp>
          <p:nvSpPr>
            <p:cNvPr id="5" name="Rounded Rectangle 4"/>
            <p:cNvSpPr/>
            <p:nvPr/>
          </p:nvSpPr>
          <p:spPr>
            <a:xfrm>
              <a:off x="1688123" y="2672862"/>
              <a:ext cx="422031" cy="295421"/>
            </a:xfrm>
            <a:prstGeom prst="round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Minus 5"/>
            <p:cNvSpPr/>
            <p:nvPr/>
          </p:nvSpPr>
          <p:spPr>
            <a:xfrm>
              <a:off x="1856934" y="2700997"/>
              <a:ext cx="84407" cy="703385"/>
            </a:xfrm>
            <a:prstGeom prst="mathMinus">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Terminator 6"/>
            <p:cNvSpPr/>
            <p:nvPr/>
          </p:nvSpPr>
          <p:spPr>
            <a:xfrm>
              <a:off x="1688123" y="3108960"/>
              <a:ext cx="422031" cy="112542"/>
            </a:xfrm>
            <a:prstGeom prst="flowChartTerminator">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flipH="1">
            <a:off x="1309439" y="3974229"/>
            <a:ext cx="365760" cy="455181"/>
            <a:chOff x="1688123" y="2672862"/>
            <a:chExt cx="422031" cy="731520"/>
          </a:xfrm>
          <a:solidFill>
            <a:schemeClr val="accent2"/>
          </a:solidFill>
          <a:scene3d>
            <a:camera prst="orthographicFront">
              <a:rot lat="0" lon="0" rev="0"/>
            </a:camera>
            <a:lightRig rig="balanced" dir="t">
              <a:rot lat="0" lon="0" rev="8700000"/>
            </a:lightRig>
          </a:scene3d>
        </p:grpSpPr>
        <p:sp>
          <p:nvSpPr>
            <p:cNvPr id="9" name="Rounded Rectangle 8"/>
            <p:cNvSpPr/>
            <p:nvPr/>
          </p:nvSpPr>
          <p:spPr>
            <a:xfrm>
              <a:off x="1688123" y="2672862"/>
              <a:ext cx="422031" cy="295421"/>
            </a:xfrm>
            <a:prstGeom prst="round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Minus 9"/>
            <p:cNvSpPr/>
            <p:nvPr/>
          </p:nvSpPr>
          <p:spPr>
            <a:xfrm>
              <a:off x="1856934" y="2700997"/>
              <a:ext cx="84407" cy="703385"/>
            </a:xfrm>
            <a:prstGeom prst="mathMinus">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Terminator 10"/>
            <p:cNvSpPr/>
            <p:nvPr/>
          </p:nvSpPr>
          <p:spPr>
            <a:xfrm>
              <a:off x="1688123" y="3108960"/>
              <a:ext cx="422031" cy="112542"/>
            </a:xfrm>
            <a:prstGeom prst="flowChartTerminator">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flipH="1">
            <a:off x="3263273" y="2893576"/>
            <a:ext cx="365760" cy="455181"/>
            <a:chOff x="1688123" y="2672862"/>
            <a:chExt cx="422031" cy="731520"/>
          </a:xfrm>
          <a:solidFill>
            <a:schemeClr val="accent1">
              <a:lumMod val="75000"/>
            </a:schemeClr>
          </a:solidFill>
          <a:scene3d>
            <a:camera prst="orthographicFront">
              <a:rot lat="0" lon="0" rev="0"/>
            </a:camera>
            <a:lightRig rig="balanced" dir="t">
              <a:rot lat="0" lon="0" rev="8700000"/>
            </a:lightRig>
          </a:scene3d>
        </p:grpSpPr>
        <p:sp>
          <p:nvSpPr>
            <p:cNvPr id="13" name="Rounded Rectangle 12"/>
            <p:cNvSpPr/>
            <p:nvPr/>
          </p:nvSpPr>
          <p:spPr>
            <a:xfrm>
              <a:off x="1688123" y="2672862"/>
              <a:ext cx="422031" cy="295421"/>
            </a:xfrm>
            <a:prstGeom prst="round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inus 13"/>
            <p:cNvSpPr/>
            <p:nvPr/>
          </p:nvSpPr>
          <p:spPr>
            <a:xfrm>
              <a:off x="1856934" y="2700997"/>
              <a:ext cx="84407" cy="703385"/>
            </a:xfrm>
            <a:prstGeom prst="mathMinus">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Terminator 14"/>
            <p:cNvSpPr/>
            <p:nvPr/>
          </p:nvSpPr>
          <p:spPr>
            <a:xfrm>
              <a:off x="1688123" y="3108960"/>
              <a:ext cx="422031" cy="112542"/>
            </a:xfrm>
            <a:prstGeom prst="flowChartTerminator">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flipH="1">
            <a:off x="1288685" y="2890998"/>
            <a:ext cx="365760" cy="455181"/>
            <a:chOff x="1688123" y="2672862"/>
            <a:chExt cx="422031" cy="731520"/>
          </a:xfrm>
          <a:solidFill>
            <a:schemeClr val="tx1"/>
          </a:solidFill>
          <a:scene3d>
            <a:camera prst="orthographicFront">
              <a:rot lat="0" lon="0" rev="0"/>
            </a:camera>
            <a:lightRig rig="balanced" dir="t">
              <a:rot lat="0" lon="0" rev="8700000"/>
            </a:lightRig>
          </a:scene3d>
        </p:grpSpPr>
        <p:sp>
          <p:nvSpPr>
            <p:cNvPr id="17" name="Rounded Rectangle 16"/>
            <p:cNvSpPr/>
            <p:nvPr/>
          </p:nvSpPr>
          <p:spPr>
            <a:xfrm>
              <a:off x="1688123" y="2672862"/>
              <a:ext cx="422031" cy="295421"/>
            </a:xfrm>
            <a:prstGeom prst="round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Minus 17"/>
            <p:cNvSpPr/>
            <p:nvPr/>
          </p:nvSpPr>
          <p:spPr>
            <a:xfrm>
              <a:off x="1856934" y="2700997"/>
              <a:ext cx="84407" cy="703385"/>
            </a:xfrm>
            <a:prstGeom prst="mathMinus">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Terminator 18"/>
            <p:cNvSpPr/>
            <p:nvPr/>
          </p:nvSpPr>
          <p:spPr>
            <a:xfrm>
              <a:off x="1688123" y="3108960"/>
              <a:ext cx="422031" cy="112542"/>
            </a:xfrm>
            <a:prstGeom prst="flowChartTerminator">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flipH="1">
            <a:off x="2261479" y="4531668"/>
            <a:ext cx="343683" cy="446428"/>
            <a:chOff x="1688123" y="2672862"/>
            <a:chExt cx="422031" cy="731520"/>
          </a:xfrm>
          <a:solidFill>
            <a:srgbClr val="00B050"/>
          </a:solidFill>
          <a:scene3d>
            <a:camera prst="orthographicFront">
              <a:rot lat="0" lon="0" rev="0"/>
            </a:camera>
            <a:lightRig rig="balanced" dir="t">
              <a:rot lat="0" lon="0" rev="8700000"/>
            </a:lightRig>
          </a:scene3d>
        </p:grpSpPr>
        <p:sp>
          <p:nvSpPr>
            <p:cNvPr id="21" name="Rounded Rectangle 20"/>
            <p:cNvSpPr/>
            <p:nvPr/>
          </p:nvSpPr>
          <p:spPr>
            <a:xfrm>
              <a:off x="1688123" y="2672862"/>
              <a:ext cx="422031" cy="295421"/>
            </a:xfrm>
            <a:prstGeom prst="round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Minus 21"/>
            <p:cNvSpPr/>
            <p:nvPr/>
          </p:nvSpPr>
          <p:spPr>
            <a:xfrm>
              <a:off x="1856934" y="2700997"/>
              <a:ext cx="84407" cy="703385"/>
            </a:xfrm>
            <a:prstGeom prst="mathMinus">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Terminator 22"/>
            <p:cNvSpPr/>
            <p:nvPr/>
          </p:nvSpPr>
          <p:spPr>
            <a:xfrm>
              <a:off x="1688123" y="3108960"/>
              <a:ext cx="422031" cy="112542"/>
            </a:xfrm>
            <a:prstGeom prst="flowChartTerminator">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flipH="1">
            <a:off x="2253558" y="2255933"/>
            <a:ext cx="365760" cy="455181"/>
            <a:chOff x="1688123" y="2672862"/>
            <a:chExt cx="422031" cy="731520"/>
          </a:xfrm>
          <a:solidFill>
            <a:srgbClr val="FF0000"/>
          </a:solidFill>
          <a:scene3d>
            <a:camera prst="orthographicFront">
              <a:rot lat="0" lon="0" rev="0"/>
            </a:camera>
            <a:lightRig rig="balanced" dir="t">
              <a:rot lat="0" lon="0" rev="8700000"/>
            </a:lightRig>
          </a:scene3d>
        </p:grpSpPr>
        <p:sp>
          <p:nvSpPr>
            <p:cNvPr id="25" name="Rounded Rectangle 24"/>
            <p:cNvSpPr/>
            <p:nvPr/>
          </p:nvSpPr>
          <p:spPr>
            <a:xfrm>
              <a:off x="1688123" y="2672862"/>
              <a:ext cx="422031" cy="295421"/>
            </a:xfrm>
            <a:prstGeom prst="round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Minus 25"/>
            <p:cNvSpPr/>
            <p:nvPr/>
          </p:nvSpPr>
          <p:spPr>
            <a:xfrm>
              <a:off x="1856934" y="2700997"/>
              <a:ext cx="84407" cy="703385"/>
            </a:xfrm>
            <a:prstGeom prst="mathMinus">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Terminator 26"/>
            <p:cNvSpPr/>
            <p:nvPr/>
          </p:nvSpPr>
          <p:spPr>
            <a:xfrm>
              <a:off x="1688123" y="3108960"/>
              <a:ext cx="422031" cy="112542"/>
            </a:xfrm>
            <a:prstGeom prst="flowChartTerminator">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8" name="Straight Connector 27"/>
          <p:cNvCxnSpPr>
            <a:stCxn id="17" idx="1"/>
            <a:endCxn id="27" idx="2"/>
          </p:cNvCxnSpPr>
          <p:nvPr/>
        </p:nvCxnSpPr>
        <p:spPr>
          <a:xfrm flipV="1">
            <a:off x="1654445" y="2597319"/>
            <a:ext cx="781993" cy="385591"/>
          </a:xfrm>
          <a:prstGeom prst="line">
            <a:avLst/>
          </a:prstGeom>
          <a:ln w="28575"/>
        </p:spPr>
        <p:style>
          <a:lnRef idx="3">
            <a:schemeClr val="dk1"/>
          </a:lnRef>
          <a:fillRef idx="0">
            <a:schemeClr val="dk1"/>
          </a:fillRef>
          <a:effectRef idx="2">
            <a:schemeClr val="dk1"/>
          </a:effectRef>
          <a:fontRef idx="minor">
            <a:schemeClr val="tx1"/>
          </a:fontRef>
        </p:style>
      </p:cxnSp>
      <p:cxnSp>
        <p:nvCxnSpPr>
          <p:cNvPr id="29" name="Straight Connector 28"/>
          <p:cNvCxnSpPr>
            <a:stCxn id="17" idx="1"/>
            <a:endCxn id="13" idx="3"/>
          </p:cNvCxnSpPr>
          <p:nvPr/>
        </p:nvCxnSpPr>
        <p:spPr>
          <a:xfrm>
            <a:off x="1654445" y="2982910"/>
            <a:ext cx="1608828" cy="2578"/>
          </a:xfrm>
          <a:prstGeom prst="line">
            <a:avLst/>
          </a:prstGeom>
          <a:ln w="28575"/>
        </p:spPr>
        <p:style>
          <a:lnRef idx="3">
            <a:schemeClr val="dk1"/>
          </a:lnRef>
          <a:fillRef idx="0">
            <a:schemeClr val="dk1"/>
          </a:fillRef>
          <a:effectRef idx="2">
            <a:schemeClr val="dk1"/>
          </a:effectRef>
          <a:fontRef idx="minor">
            <a:schemeClr val="tx1"/>
          </a:fontRef>
        </p:style>
      </p:cxnSp>
      <p:cxnSp>
        <p:nvCxnSpPr>
          <p:cNvPr id="32" name="Straight Connector 31"/>
          <p:cNvCxnSpPr>
            <a:stCxn id="17" idx="1"/>
            <a:endCxn id="5" idx="3"/>
          </p:cNvCxnSpPr>
          <p:nvPr/>
        </p:nvCxnSpPr>
        <p:spPr>
          <a:xfrm>
            <a:off x="1654445" y="2982910"/>
            <a:ext cx="1462526" cy="1083231"/>
          </a:xfrm>
          <a:prstGeom prst="line">
            <a:avLst/>
          </a:prstGeom>
          <a:ln w="28575"/>
        </p:spPr>
        <p:style>
          <a:lnRef idx="3">
            <a:schemeClr val="dk1"/>
          </a:lnRef>
          <a:fillRef idx="0">
            <a:schemeClr val="dk1"/>
          </a:fillRef>
          <a:effectRef idx="2">
            <a:schemeClr val="dk1"/>
          </a:effectRef>
          <a:fontRef idx="minor">
            <a:schemeClr val="tx1"/>
          </a:fontRef>
        </p:style>
      </p:cxnSp>
      <p:cxnSp>
        <p:nvCxnSpPr>
          <p:cNvPr id="35" name="Straight Connector 34"/>
          <p:cNvCxnSpPr>
            <a:stCxn id="17" idx="1"/>
            <a:endCxn id="21" idx="0"/>
          </p:cNvCxnSpPr>
          <p:nvPr/>
        </p:nvCxnSpPr>
        <p:spPr>
          <a:xfrm>
            <a:off x="1654445" y="2982910"/>
            <a:ext cx="778875" cy="1548758"/>
          </a:xfrm>
          <a:prstGeom prst="line">
            <a:avLst/>
          </a:prstGeom>
          <a:ln w="28575"/>
        </p:spPr>
        <p:style>
          <a:lnRef idx="3">
            <a:schemeClr val="dk1"/>
          </a:lnRef>
          <a:fillRef idx="0">
            <a:schemeClr val="dk1"/>
          </a:fillRef>
          <a:effectRef idx="2">
            <a:schemeClr val="dk1"/>
          </a:effectRef>
          <a:fontRef idx="minor">
            <a:schemeClr val="tx1"/>
          </a:fontRef>
        </p:style>
      </p:cxnSp>
      <p:cxnSp>
        <p:nvCxnSpPr>
          <p:cNvPr id="38" name="Straight Connector 37"/>
          <p:cNvCxnSpPr>
            <a:endCxn id="9" idx="1"/>
          </p:cNvCxnSpPr>
          <p:nvPr/>
        </p:nvCxnSpPr>
        <p:spPr>
          <a:xfrm>
            <a:off x="1627587" y="3000080"/>
            <a:ext cx="47612" cy="1066061"/>
          </a:xfrm>
          <a:prstGeom prst="line">
            <a:avLst/>
          </a:prstGeom>
          <a:ln w="28575"/>
        </p:spPr>
        <p:style>
          <a:lnRef idx="3">
            <a:schemeClr val="dk1"/>
          </a:lnRef>
          <a:fillRef idx="0">
            <a:schemeClr val="dk1"/>
          </a:fillRef>
          <a:effectRef idx="2">
            <a:schemeClr val="dk1"/>
          </a:effectRef>
          <a:fontRef idx="minor">
            <a:schemeClr val="tx1"/>
          </a:fontRef>
        </p:style>
      </p:cxnSp>
      <p:cxnSp>
        <p:nvCxnSpPr>
          <p:cNvPr id="40" name="Straight Connector 39"/>
          <p:cNvCxnSpPr>
            <a:stCxn id="13" idx="3"/>
          </p:cNvCxnSpPr>
          <p:nvPr/>
        </p:nvCxnSpPr>
        <p:spPr>
          <a:xfrm flipH="1">
            <a:off x="3145723" y="2985488"/>
            <a:ext cx="117550" cy="1036263"/>
          </a:xfrm>
          <a:prstGeom prst="line">
            <a:avLst/>
          </a:prstGeom>
          <a:ln w="28575"/>
        </p:spPr>
        <p:style>
          <a:lnRef idx="3">
            <a:schemeClr val="dk1"/>
          </a:lnRef>
          <a:fillRef idx="0">
            <a:schemeClr val="dk1"/>
          </a:fillRef>
          <a:effectRef idx="2">
            <a:schemeClr val="dk1"/>
          </a:effectRef>
          <a:fontRef idx="minor">
            <a:schemeClr val="tx1"/>
          </a:fontRef>
        </p:style>
      </p:cxnSp>
      <p:cxnSp>
        <p:nvCxnSpPr>
          <p:cNvPr id="41" name="Straight Connector 40"/>
          <p:cNvCxnSpPr>
            <a:endCxn id="9" idx="1"/>
          </p:cNvCxnSpPr>
          <p:nvPr/>
        </p:nvCxnSpPr>
        <p:spPr>
          <a:xfrm flipH="1">
            <a:off x="1675199" y="2599329"/>
            <a:ext cx="751672" cy="1466812"/>
          </a:xfrm>
          <a:prstGeom prst="line">
            <a:avLst/>
          </a:prstGeom>
          <a:ln w="28575"/>
        </p:spPr>
        <p:style>
          <a:lnRef idx="3">
            <a:schemeClr val="dk1"/>
          </a:lnRef>
          <a:fillRef idx="0">
            <a:schemeClr val="dk1"/>
          </a:fillRef>
          <a:effectRef idx="2">
            <a:schemeClr val="dk1"/>
          </a:effectRef>
          <a:fontRef idx="minor">
            <a:schemeClr val="tx1"/>
          </a:fontRef>
        </p:style>
      </p:cxnSp>
      <p:cxnSp>
        <p:nvCxnSpPr>
          <p:cNvPr id="42" name="Straight Connector 41"/>
          <p:cNvCxnSpPr>
            <a:stCxn id="21" idx="0"/>
          </p:cNvCxnSpPr>
          <p:nvPr/>
        </p:nvCxnSpPr>
        <p:spPr>
          <a:xfrm flipV="1">
            <a:off x="2433320" y="2605976"/>
            <a:ext cx="2" cy="1925692"/>
          </a:xfrm>
          <a:prstGeom prst="line">
            <a:avLst/>
          </a:prstGeom>
          <a:ln w="28575"/>
        </p:spPr>
        <p:style>
          <a:lnRef idx="3">
            <a:schemeClr val="dk1"/>
          </a:lnRef>
          <a:fillRef idx="0">
            <a:schemeClr val="dk1"/>
          </a:fillRef>
          <a:effectRef idx="2">
            <a:schemeClr val="dk1"/>
          </a:effectRef>
          <a:fontRef idx="minor">
            <a:schemeClr val="tx1"/>
          </a:fontRef>
        </p:style>
      </p:cxnSp>
      <p:cxnSp>
        <p:nvCxnSpPr>
          <p:cNvPr id="43" name="Straight Connector 42"/>
          <p:cNvCxnSpPr>
            <a:stCxn id="5" idx="3"/>
          </p:cNvCxnSpPr>
          <p:nvPr/>
        </p:nvCxnSpPr>
        <p:spPr>
          <a:xfrm flipH="1" flipV="1">
            <a:off x="2454074" y="2597319"/>
            <a:ext cx="662897" cy="1468822"/>
          </a:xfrm>
          <a:prstGeom prst="line">
            <a:avLst/>
          </a:prstGeom>
          <a:ln w="28575"/>
        </p:spPr>
        <p:style>
          <a:lnRef idx="3">
            <a:schemeClr val="dk1"/>
          </a:lnRef>
          <a:fillRef idx="0">
            <a:schemeClr val="dk1"/>
          </a:fillRef>
          <a:effectRef idx="2">
            <a:schemeClr val="dk1"/>
          </a:effectRef>
          <a:fontRef idx="minor">
            <a:schemeClr val="tx1"/>
          </a:fontRef>
        </p:style>
      </p:cxnSp>
      <p:cxnSp>
        <p:nvCxnSpPr>
          <p:cNvPr id="44" name="Straight Connector 43"/>
          <p:cNvCxnSpPr>
            <a:stCxn id="13" idx="3"/>
          </p:cNvCxnSpPr>
          <p:nvPr/>
        </p:nvCxnSpPr>
        <p:spPr>
          <a:xfrm flipH="1" flipV="1">
            <a:off x="2439769" y="2614826"/>
            <a:ext cx="823504" cy="370662"/>
          </a:xfrm>
          <a:prstGeom prst="line">
            <a:avLst/>
          </a:prstGeom>
          <a:ln w="28575"/>
        </p:spPr>
        <p:style>
          <a:lnRef idx="3">
            <a:schemeClr val="dk1"/>
          </a:lnRef>
          <a:fillRef idx="0">
            <a:schemeClr val="dk1"/>
          </a:fillRef>
          <a:effectRef idx="2">
            <a:schemeClr val="dk1"/>
          </a:effectRef>
          <a:fontRef idx="minor">
            <a:schemeClr val="tx1"/>
          </a:fontRef>
        </p:style>
      </p:cxnSp>
      <p:cxnSp>
        <p:nvCxnSpPr>
          <p:cNvPr id="56" name="Straight Connector 55"/>
          <p:cNvCxnSpPr>
            <a:stCxn id="13" idx="3"/>
            <a:endCxn id="21" idx="0"/>
          </p:cNvCxnSpPr>
          <p:nvPr/>
        </p:nvCxnSpPr>
        <p:spPr>
          <a:xfrm flipH="1">
            <a:off x="2433320" y="2985488"/>
            <a:ext cx="829953" cy="1546180"/>
          </a:xfrm>
          <a:prstGeom prst="line">
            <a:avLst/>
          </a:prstGeom>
          <a:ln w="28575"/>
        </p:spPr>
        <p:style>
          <a:lnRef idx="3">
            <a:schemeClr val="dk1"/>
          </a:lnRef>
          <a:fillRef idx="0">
            <a:schemeClr val="dk1"/>
          </a:fillRef>
          <a:effectRef idx="2">
            <a:schemeClr val="dk1"/>
          </a:effectRef>
          <a:fontRef idx="minor">
            <a:schemeClr val="tx1"/>
          </a:fontRef>
        </p:style>
      </p:cxnSp>
      <p:cxnSp>
        <p:nvCxnSpPr>
          <p:cNvPr id="59" name="Straight Connector 58"/>
          <p:cNvCxnSpPr>
            <a:stCxn id="13" idx="3"/>
            <a:endCxn id="9" idx="1"/>
          </p:cNvCxnSpPr>
          <p:nvPr/>
        </p:nvCxnSpPr>
        <p:spPr>
          <a:xfrm flipH="1">
            <a:off x="1675199" y="2985488"/>
            <a:ext cx="1588074" cy="1080653"/>
          </a:xfrm>
          <a:prstGeom prst="line">
            <a:avLst/>
          </a:prstGeom>
          <a:ln w="28575"/>
        </p:spPr>
        <p:style>
          <a:lnRef idx="3">
            <a:schemeClr val="dk1"/>
          </a:lnRef>
          <a:fillRef idx="0">
            <a:schemeClr val="dk1"/>
          </a:fillRef>
          <a:effectRef idx="2">
            <a:schemeClr val="dk1"/>
          </a:effectRef>
          <a:fontRef idx="minor">
            <a:schemeClr val="tx1"/>
          </a:fontRef>
        </p:style>
      </p:cxnSp>
      <p:cxnSp>
        <p:nvCxnSpPr>
          <p:cNvPr id="62" name="Straight Connector 61"/>
          <p:cNvCxnSpPr>
            <a:endCxn id="21" idx="0"/>
          </p:cNvCxnSpPr>
          <p:nvPr/>
        </p:nvCxnSpPr>
        <p:spPr>
          <a:xfrm flipH="1">
            <a:off x="2433320" y="4022429"/>
            <a:ext cx="720647" cy="509239"/>
          </a:xfrm>
          <a:prstGeom prst="line">
            <a:avLst/>
          </a:prstGeom>
          <a:ln w="28575"/>
        </p:spPr>
        <p:style>
          <a:lnRef idx="3">
            <a:schemeClr val="dk1"/>
          </a:lnRef>
          <a:fillRef idx="0">
            <a:schemeClr val="dk1"/>
          </a:fillRef>
          <a:effectRef idx="2">
            <a:schemeClr val="dk1"/>
          </a:effectRef>
          <a:fontRef idx="minor">
            <a:schemeClr val="tx1"/>
          </a:fontRef>
        </p:style>
      </p:cxnSp>
      <p:cxnSp>
        <p:nvCxnSpPr>
          <p:cNvPr id="64" name="Straight Connector 63"/>
          <p:cNvCxnSpPr>
            <a:endCxn id="9" idx="1"/>
          </p:cNvCxnSpPr>
          <p:nvPr/>
        </p:nvCxnSpPr>
        <p:spPr>
          <a:xfrm flipH="1">
            <a:off x="1675199" y="4046574"/>
            <a:ext cx="1419119" cy="19567"/>
          </a:xfrm>
          <a:prstGeom prst="line">
            <a:avLst/>
          </a:prstGeom>
          <a:ln w="28575"/>
        </p:spPr>
        <p:style>
          <a:lnRef idx="3">
            <a:schemeClr val="dk1"/>
          </a:lnRef>
          <a:fillRef idx="0">
            <a:schemeClr val="dk1"/>
          </a:fillRef>
          <a:effectRef idx="2">
            <a:schemeClr val="dk1"/>
          </a:effectRef>
          <a:fontRef idx="minor">
            <a:schemeClr val="tx1"/>
          </a:fontRef>
        </p:style>
      </p:cxnSp>
      <p:cxnSp>
        <p:nvCxnSpPr>
          <p:cNvPr id="67" name="Straight Connector 66"/>
          <p:cNvCxnSpPr>
            <a:stCxn id="9" idx="1"/>
            <a:endCxn id="21" idx="0"/>
          </p:cNvCxnSpPr>
          <p:nvPr/>
        </p:nvCxnSpPr>
        <p:spPr>
          <a:xfrm>
            <a:off x="1675199" y="4066141"/>
            <a:ext cx="758121" cy="465527"/>
          </a:xfrm>
          <a:prstGeom prst="line">
            <a:avLst/>
          </a:prstGeom>
          <a:ln w="28575"/>
        </p:spPr>
        <p:style>
          <a:lnRef idx="3">
            <a:schemeClr val="dk1"/>
          </a:lnRef>
          <a:fillRef idx="0">
            <a:schemeClr val="dk1"/>
          </a:fillRef>
          <a:effectRef idx="2">
            <a:schemeClr val="dk1"/>
          </a:effectRef>
          <a:fontRef idx="minor">
            <a:schemeClr val="tx1"/>
          </a:fontRef>
        </p:style>
      </p:cxnSp>
      <p:sp>
        <p:nvSpPr>
          <p:cNvPr id="82" name="Rectangle 81"/>
          <p:cNvSpPr/>
          <p:nvPr/>
        </p:nvSpPr>
        <p:spPr>
          <a:xfrm>
            <a:off x="53598" y="2305613"/>
            <a:ext cx="1627370" cy="369332"/>
          </a:xfrm>
          <a:prstGeom prst="rect">
            <a:avLst/>
          </a:prstGeom>
        </p:spPr>
        <p:txBody>
          <a:bodyPr wrap="none">
            <a:spAutoFit/>
          </a:bodyPr>
          <a:lstStyle/>
          <a:p>
            <a:pPr algn="ctr"/>
            <a:r>
              <a:rPr lang="en-US" b="1" dirty="0">
                <a:latin typeface="Times New Roman" panose="02020603050405020304" pitchFamily="18" charset="0"/>
                <a:cs typeface="Times New Roman" panose="02020603050405020304" pitchFamily="18" charset="0"/>
              </a:rPr>
              <a:t>Mesh topology</a:t>
            </a:r>
          </a:p>
        </p:txBody>
      </p:sp>
      <p:grpSp>
        <p:nvGrpSpPr>
          <p:cNvPr id="132" name="Group 131"/>
          <p:cNvGrpSpPr/>
          <p:nvPr/>
        </p:nvGrpSpPr>
        <p:grpSpPr>
          <a:xfrm flipH="1">
            <a:off x="7266614" y="4048251"/>
            <a:ext cx="365760" cy="455181"/>
            <a:chOff x="1688123" y="2672862"/>
            <a:chExt cx="422031" cy="731520"/>
          </a:xfrm>
          <a:solidFill>
            <a:schemeClr val="accent5">
              <a:lumMod val="60000"/>
              <a:lumOff val="40000"/>
            </a:schemeClr>
          </a:solidFill>
          <a:scene3d>
            <a:camera prst="orthographicFront">
              <a:rot lat="0" lon="0" rev="0"/>
            </a:camera>
            <a:lightRig rig="balanced" dir="t">
              <a:rot lat="0" lon="0" rev="8700000"/>
            </a:lightRig>
          </a:scene3d>
        </p:grpSpPr>
        <p:sp>
          <p:nvSpPr>
            <p:cNvPr id="133" name="Rounded Rectangle 132"/>
            <p:cNvSpPr/>
            <p:nvPr/>
          </p:nvSpPr>
          <p:spPr>
            <a:xfrm>
              <a:off x="1688123" y="2672862"/>
              <a:ext cx="422031" cy="295421"/>
            </a:xfrm>
            <a:prstGeom prst="round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4" name="Minus 133"/>
            <p:cNvSpPr/>
            <p:nvPr/>
          </p:nvSpPr>
          <p:spPr>
            <a:xfrm>
              <a:off x="1856934" y="2700997"/>
              <a:ext cx="84407" cy="703385"/>
            </a:xfrm>
            <a:prstGeom prst="mathMinus">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lowchart: Terminator 134"/>
            <p:cNvSpPr/>
            <p:nvPr/>
          </p:nvSpPr>
          <p:spPr>
            <a:xfrm>
              <a:off x="1688123" y="3108960"/>
              <a:ext cx="422031" cy="112542"/>
            </a:xfrm>
            <a:prstGeom prst="flowChartTerminator">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6" name="Group 135"/>
          <p:cNvGrpSpPr/>
          <p:nvPr/>
        </p:nvGrpSpPr>
        <p:grpSpPr>
          <a:xfrm flipH="1">
            <a:off x="5459082" y="4048251"/>
            <a:ext cx="365760" cy="455181"/>
            <a:chOff x="1688123" y="2672862"/>
            <a:chExt cx="422031" cy="731520"/>
          </a:xfrm>
          <a:solidFill>
            <a:schemeClr val="accent2"/>
          </a:solidFill>
          <a:scene3d>
            <a:camera prst="orthographicFront">
              <a:rot lat="0" lon="0" rev="0"/>
            </a:camera>
            <a:lightRig rig="balanced" dir="t">
              <a:rot lat="0" lon="0" rev="8700000"/>
            </a:lightRig>
          </a:scene3d>
        </p:grpSpPr>
        <p:sp>
          <p:nvSpPr>
            <p:cNvPr id="137" name="Rounded Rectangle 136"/>
            <p:cNvSpPr/>
            <p:nvPr/>
          </p:nvSpPr>
          <p:spPr>
            <a:xfrm>
              <a:off x="1688123" y="2672862"/>
              <a:ext cx="422031" cy="295421"/>
            </a:xfrm>
            <a:prstGeom prst="round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8" name="Minus 137"/>
            <p:cNvSpPr/>
            <p:nvPr/>
          </p:nvSpPr>
          <p:spPr>
            <a:xfrm>
              <a:off x="1856934" y="2700997"/>
              <a:ext cx="84407" cy="703385"/>
            </a:xfrm>
            <a:prstGeom prst="mathMinus">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lowchart: Terminator 138"/>
            <p:cNvSpPr/>
            <p:nvPr/>
          </p:nvSpPr>
          <p:spPr>
            <a:xfrm>
              <a:off x="1688123" y="3108960"/>
              <a:ext cx="422031" cy="112542"/>
            </a:xfrm>
            <a:prstGeom prst="flowChartTerminator">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0" name="Group 139"/>
          <p:cNvGrpSpPr/>
          <p:nvPr/>
        </p:nvGrpSpPr>
        <p:grpSpPr>
          <a:xfrm flipH="1">
            <a:off x="7412916" y="2967598"/>
            <a:ext cx="365760" cy="455181"/>
            <a:chOff x="1688123" y="2672862"/>
            <a:chExt cx="422031" cy="731520"/>
          </a:xfrm>
          <a:solidFill>
            <a:schemeClr val="accent1">
              <a:lumMod val="75000"/>
            </a:schemeClr>
          </a:solidFill>
          <a:scene3d>
            <a:camera prst="orthographicFront">
              <a:rot lat="0" lon="0" rev="0"/>
            </a:camera>
            <a:lightRig rig="balanced" dir="t">
              <a:rot lat="0" lon="0" rev="8700000"/>
            </a:lightRig>
          </a:scene3d>
        </p:grpSpPr>
        <p:sp>
          <p:nvSpPr>
            <p:cNvPr id="141" name="Rounded Rectangle 140"/>
            <p:cNvSpPr/>
            <p:nvPr/>
          </p:nvSpPr>
          <p:spPr>
            <a:xfrm>
              <a:off x="1688123" y="2672862"/>
              <a:ext cx="422031" cy="295421"/>
            </a:xfrm>
            <a:prstGeom prst="round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2" name="Minus 141"/>
            <p:cNvSpPr/>
            <p:nvPr/>
          </p:nvSpPr>
          <p:spPr>
            <a:xfrm>
              <a:off x="1856934" y="2700997"/>
              <a:ext cx="84407" cy="703385"/>
            </a:xfrm>
            <a:prstGeom prst="mathMinus">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lowchart: Terminator 142"/>
            <p:cNvSpPr/>
            <p:nvPr/>
          </p:nvSpPr>
          <p:spPr>
            <a:xfrm>
              <a:off x="1688123" y="3108960"/>
              <a:ext cx="422031" cy="112542"/>
            </a:xfrm>
            <a:prstGeom prst="flowChartTerminator">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4" name="Group 143"/>
          <p:cNvGrpSpPr/>
          <p:nvPr/>
        </p:nvGrpSpPr>
        <p:grpSpPr>
          <a:xfrm flipH="1">
            <a:off x="5438328" y="2965020"/>
            <a:ext cx="365760" cy="455181"/>
            <a:chOff x="1688123" y="2672862"/>
            <a:chExt cx="422031" cy="731520"/>
          </a:xfrm>
          <a:solidFill>
            <a:schemeClr val="tx1"/>
          </a:solidFill>
          <a:scene3d>
            <a:camera prst="orthographicFront">
              <a:rot lat="0" lon="0" rev="0"/>
            </a:camera>
            <a:lightRig rig="balanced" dir="t">
              <a:rot lat="0" lon="0" rev="8700000"/>
            </a:lightRig>
          </a:scene3d>
        </p:grpSpPr>
        <p:sp>
          <p:nvSpPr>
            <p:cNvPr id="145" name="Rounded Rectangle 144"/>
            <p:cNvSpPr/>
            <p:nvPr/>
          </p:nvSpPr>
          <p:spPr>
            <a:xfrm>
              <a:off x="1688123" y="2672862"/>
              <a:ext cx="422031" cy="295421"/>
            </a:xfrm>
            <a:prstGeom prst="round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6" name="Minus 145"/>
            <p:cNvSpPr/>
            <p:nvPr/>
          </p:nvSpPr>
          <p:spPr>
            <a:xfrm>
              <a:off x="1856934" y="2700997"/>
              <a:ext cx="84407" cy="703385"/>
            </a:xfrm>
            <a:prstGeom prst="mathMinus">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lowchart: Terminator 146"/>
            <p:cNvSpPr/>
            <p:nvPr/>
          </p:nvSpPr>
          <p:spPr>
            <a:xfrm>
              <a:off x="1688123" y="3108960"/>
              <a:ext cx="422031" cy="112542"/>
            </a:xfrm>
            <a:prstGeom prst="flowChartTerminator">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2" name="Group 151"/>
          <p:cNvGrpSpPr/>
          <p:nvPr/>
        </p:nvGrpSpPr>
        <p:grpSpPr>
          <a:xfrm flipH="1">
            <a:off x="6403201" y="2329955"/>
            <a:ext cx="365760" cy="455181"/>
            <a:chOff x="1688123" y="2672862"/>
            <a:chExt cx="422031" cy="731520"/>
          </a:xfrm>
          <a:solidFill>
            <a:srgbClr val="FF0000"/>
          </a:solidFill>
          <a:scene3d>
            <a:camera prst="orthographicFront">
              <a:rot lat="0" lon="0" rev="0"/>
            </a:camera>
            <a:lightRig rig="balanced" dir="t">
              <a:rot lat="0" lon="0" rev="8700000"/>
            </a:lightRig>
          </a:scene3d>
        </p:grpSpPr>
        <p:sp>
          <p:nvSpPr>
            <p:cNvPr id="153" name="Rounded Rectangle 152"/>
            <p:cNvSpPr/>
            <p:nvPr/>
          </p:nvSpPr>
          <p:spPr>
            <a:xfrm>
              <a:off x="1688123" y="2672862"/>
              <a:ext cx="422031" cy="295421"/>
            </a:xfrm>
            <a:prstGeom prst="round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4" name="Minus 153"/>
            <p:cNvSpPr/>
            <p:nvPr/>
          </p:nvSpPr>
          <p:spPr>
            <a:xfrm>
              <a:off x="1856934" y="2700997"/>
              <a:ext cx="84407" cy="703385"/>
            </a:xfrm>
            <a:prstGeom prst="mathMinus">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Flowchart: Terminator 154"/>
            <p:cNvSpPr/>
            <p:nvPr/>
          </p:nvSpPr>
          <p:spPr>
            <a:xfrm>
              <a:off x="1688123" y="3108960"/>
              <a:ext cx="422031" cy="112542"/>
            </a:xfrm>
            <a:prstGeom prst="flowChartTerminator">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7" name="Straight Connector 156"/>
          <p:cNvCxnSpPr>
            <a:stCxn id="145" idx="1"/>
            <a:endCxn id="141" idx="3"/>
          </p:cNvCxnSpPr>
          <p:nvPr/>
        </p:nvCxnSpPr>
        <p:spPr>
          <a:xfrm>
            <a:off x="5804088" y="3056932"/>
            <a:ext cx="1608828" cy="2578"/>
          </a:xfrm>
          <a:prstGeom prst="line">
            <a:avLst/>
          </a:prstGeom>
          <a:ln w="28575"/>
        </p:spPr>
        <p:style>
          <a:lnRef idx="3">
            <a:schemeClr val="dk1"/>
          </a:lnRef>
          <a:fillRef idx="0">
            <a:schemeClr val="dk1"/>
          </a:fillRef>
          <a:effectRef idx="2">
            <a:schemeClr val="dk1"/>
          </a:effectRef>
          <a:fontRef idx="minor">
            <a:schemeClr val="tx1"/>
          </a:fontRef>
        </p:style>
      </p:cxnSp>
      <p:cxnSp>
        <p:nvCxnSpPr>
          <p:cNvPr id="159" name="Straight Connector 158"/>
          <p:cNvCxnSpPr>
            <a:stCxn id="145" idx="1"/>
            <a:endCxn id="133" idx="3"/>
          </p:cNvCxnSpPr>
          <p:nvPr/>
        </p:nvCxnSpPr>
        <p:spPr>
          <a:xfrm>
            <a:off x="5804088" y="3056932"/>
            <a:ext cx="1462526" cy="1083231"/>
          </a:xfrm>
          <a:prstGeom prst="line">
            <a:avLst/>
          </a:prstGeom>
          <a:ln w="28575"/>
        </p:spPr>
        <p:style>
          <a:lnRef idx="3">
            <a:schemeClr val="dk1"/>
          </a:lnRef>
          <a:fillRef idx="0">
            <a:schemeClr val="dk1"/>
          </a:fillRef>
          <a:effectRef idx="2">
            <a:schemeClr val="dk1"/>
          </a:effectRef>
          <a:fontRef idx="minor">
            <a:schemeClr val="tx1"/>
          </a:fontRef>
        </p:style>
      </p:cxnSp>
      <p:cxnSp>
        <p:nvCxnSpPr>
          <p:cNvPr id="162" name="Straight Connector 161"/>
          <p:cNvCxnSpPr>
            <a:endCxn id="137" idx="1"/>
          </p:cNvCxnSpPr>
          <p:nvPr/>
        </p:nvCxnSpPr>
        <p:spPr>
          <a:xfrm flipH="1">
            <a:off x="5824842" y="2673351"/>
            <a:ext cx="751672" cy="1466812"/>
          </a:xfrm>
          <a:prstGeom prst="line">
            <a:avLst/>
          </a:prstGeom>
          <a:ln w="28575"/>
        </p:spPr>
        <p:style>
          <a:lnRef idx="3">
            <a:schemeClr val="dk1"/>
          </a:lnRef>
          <a:fillRef idx="0">
            <a:schemeClr val="dk1"/>
          </a:fillRef>
          <a:effectRef idx="2">
            <a:schemeClr val="dk1"/>
          </a:effectRef>
          <a:fontRef idx="minor">
            <a:schemeClr val="tx1"/>
          </a:fontRef>
        </p:style>
      </p:cxnSp>
      <p:cxnSp>
        <p:nvCxnSpPr>
          <p:cNvPr id="164" name="Straight Connector 163"/>
          <p:cNvCxnSpPr>
            <a:stCxn id="133" idx="3"/>
          </p:cNvCxnSpPr>
          <p:nvPr/>
        </p:nvCxnSpPr>
        <p:spPr>
          <a:xfrm flipH="1" flipV="1">
            <a:off x="6603717" y="2671341"/>
            <a:ext cx="662897" cy="1468822"/>
          </a:xfrm>
          <a:prstGeom prst="line">
            <a:avLst/>
          </a:prstGeom>
          <a:ln w="28575"/>
        </p:spPr>
        <p:style>
          <a:lnRef idx="3">
            <a:schemeClr val="dk1"/>
          </a:lnRef>
          <a:fillRef idx="0">
            <a:schemeClr val="dk1"/>
          </a:fillRef>
          <a:effectRef idx="2">
            <a:schemeClr val="dk1"/>
          </a:effectRef>
          <a:fontRef idx="minor">
            <a:schemeClr val="tx1"/>
          </a:fontRef>
        </p:style>
      </p:cxnSp>
      <p:cxnSp>
        <p:nvCxnSpPr>
          <p:cNvPr id="166" name="Straight Connector 165"/>
          <p:cNvCxnSpPr>
            <a:stCxn id="141" idx="3"/>
            <a:endCxn id="137" idx="1"/>
          </p:cNvCxnSpPr>
          <p:nvPr/>
        </p:nvCxnSpPr>
        <p:spPr>
          <a:xfrm flipH="1">
            <a:off x="5824842" y="3059510"/>
            <a:ext cx="1588074" cy="1080653"/>
          </a:xfrm>
          <a:prstGeom prst="line">
            <a:avLst/>
          </a:prstGeom>
          <a:ln w="28575"/>
        </p:spPr>
        <p:style>
          <a:lnRef idx="3">
            <a:schemeClr val="dk1"/>
          </a:lnRef>
          <a:fillRef idx="0">
            <a:schemeClr val="dk1"/>
          </a:fillRef>
          <a:effectRef idx="2">
            <a:schemeClr val="dk1"/>
          </a:effectRef>
          <a:fontRef idx="minor">
            <a:schemeClr val="tx1"/>
          </a:fontRef>
        </p:style>
      </p:cxnSp>
      <p:sp>
        <p:nvSpPr>
          <p:cNvPr id="173" name="Rectangle 172"/>
          <p:cNvSpPr/>
          <p:nvPr/>
        </p:nvSpPr>
        <p:spPr>
          <a:xfrm>
            <a:off x="4252367" y="2302009"/>
            <a:ext cx="1507785" cy="369332"/>
          </a:xfrm>
          <a:prstGeom prst="rect">
            <a:avLst/>
          </a:prstGeom>
        </p:spPr>
        <p:txBody>
          <a:bodyPr wrap="none">
            <a:spAutoFit/>
          </a:bodyPr>
          <a:lstStyle/>
          <a:p>
            <a:pPr algn="ctr"/>
            <a:r>
              <a:rPr lang="en-US" b="1" dirty="0">
                <a:latin typeface="Times New Roman" panose="02020603050405020304" pitchFamily="18" charset="0"/>
                <a:cs typeface="Times New Roman" panose="02020603050405020304" pitchFamily="18" charset="0"/>
              </a:rPr>
              <a:t>Star topology</a:t>
            </a:r>
          </a:p>
        </p:txBody>
      </p:sp>
      <p:sp>
        <p:nvSpPr>
          <p:cNvPr id="174" name="Rectangle 173"/>
          <p:cNvSpPr/>
          <p:nvPr/>
        </p:nvSpPr>
        <p:spPr>
          <a:xfrm>
            <a:off x="9127265" y="2270688"/>
            <a:ext cx="1563248" cy="369332"/>
          </a:xfrm>
          <a:prstGeom prst="rect">
            <a:avLst/>
          </a:prstGeom>
        </p:spPr>
        <p:txBody>
          <a:bodyPr wrap="none">
            <a:spAutoFit/>
          </a:bodyPr>
          <a:lstStyle/>
          <a:p>
            <a:pPr algn="ctr"/>
            <a:r>
              <a:rPr lang="en-US" b="1" dirty="0">
                <a:latin typeface="Times New Roman" panose="02020603050405020304" pitchFamily="18" charset="0"/>
                <a:cs typeface="Times New Roman" panose="02020603050405020304" pitchFamily="18" charset="0"/>
              </a:rPr>
              <a:t>Ring topology</a:t>
            </a:r>
          </a:p>
        </p:txBody>
      </p:sp>
      <p:sp>
        <p:nvSpPr>
          <p:cNvPr id="201" name="Oval 200"/>
          <p:cNvSpPr/>
          <p:nvPr/>
        </p:nvSpPr>
        <p:spPr>
          <a:xfrm>
            <a:off x="9013898" y="3074821"/>
            <a:ext cx="2216917" cy="205946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2" name="Group 201"/>
          <p:cNvGrpSpPr/>
          <p:nvPr/>
        </p:nvGrpSpPr>
        <p:grpSpPr>
          <a:xfrm flipH="1">
            <a:off x="8894697" y="3551153"/>
            <a:ext cx="365760" cy="455181"/>
            <a:chOff x="1688123" y="2672862"/>
            <a:chExt cx="422031" cy="731520"/>
          </a:xfrm>
          <a:solidFill>
            <a:schemeClr val="tx1"/>
          </a:solidFill>
          <a:scene3d>
            <a:camera prst="orthographicFront">
              <a:rot lat="0" lon="0" rev="0"/>
            </a:camera>
            <a:lightRig rig="balanced" dir="t">
              <a:rot lat="0" lon="0" rev="8700000"/>
            </a:lightRig>
          </a:scene3d>
        </p:grpSpPr>
        <p:sp>
          <p:nvSpPr>
            <p:cNvPr id="203" name="Rounded Rectangle 202"/>
            <p:cNvSpPr/>
            <p:nvPr/>
          </p:nvSpPr>
          <p:spPr>
            <a:xfrm>
              <a:off x="1688123" y="2672862"/>
              <a:ext cx="422031" cy="295421"/>
            </a:xfrm>
            <a:prstGeom prst="round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4" name="Minus 203"/>
            <p:cNvSpPr/>
            <p:nvPr/>
          </p:nvSpPr>
          <p:spPr>
            <a:xfrm>
              <a:off x="1856934" y="2700997"/>
              <a:ext cx="84407" cy="703385"/>
            </a:xfrm>
            <a:prstGeom prst="mathMinus">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Flowchart: Terminator 204"/>
            <p:cNvSpPr/>
            <p:nvPr/>
          </p:nvSpPr>
          <p:spPr>
            <a:xfrm>
              <a:off x="1688123" y="3108960"/>
              <a:ext cx="422031" cy="112542"/>
            </a:xfrm>
            <a:prstGeom prst="flowChartTerminator">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6" name="Group 205"/>
          <p:cNvGrpSpPr/>
          <p:nvPr/>
        </p:nvGrpSpPr>
        <p:grpSpPr>
          <a:xfrm flipH="1">
            <a:off x="9990206" y="2975053"/>
            <a:ext cx="365760" cy="455181"/>
            <a:chOff x="1688123" y="2672862"/>
            <a:chExt cx="422031" cy="731520"/>
          </a:xfrm>
          <a:solidFill>
            <a:srgbClr val="FF0000"/>
          </a:solidFill>
          <a:scene3d>
            <a:camera prst="orthographicFront">
              <a:rot lat="0" lon="0" rev="0"/>
            </a:camera>
            <a:lightRig rig="balanced" dir="t">
              <a:rot lat="0" lon="0" rev="8700000"/>
            </a:lightRig>
          </a:scene3d>
        </p:grpSpPr>
        <p:sp>
          <p:nvSpPr>
            <p:cNvPr id="207" name="Rounded Rectangle 206"/>
            <p:cNvSpPr/>
            <p:nvPr/>
          </p:nvSpPr>
          <p:spPr>
            <a:xfrm>
              <a:off x="1688123" y="2672862"/>
              <a:ext cx="422031" cy="295421"/>
            </a:xfrm>
            <a:prstGeom prst="round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8" name="Minus 207"/>
            <p:cNvSpPr/>
            <p:nvPr/>
          </p:nvSpPr>
          <p:spPr>
            <a:xfrm>
              <a:off x="1856934" y="2700997"/>
              <a:ext cx="84407" cy="703385"/>
            </a:xfrm>
            <a:prstGeom prst="mathMinus">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Flowchart: Terminator 208"/>
            <p:cNvSpPr/>
            <p:nvPr/>
          </p:nvSpPr>
          <p:spPr>
            <a:xfrm>
              <a:off x="1688123" y="3108960"/>
              <a:ext cx="422031" cy="112542"/>
            </a:xfrm>
            <a:prstGeom prst="flowChartTerminator">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0" name="Group 209"/>
          <p:cNvGrpSpPr/>
          <p:nvPr/>
        </p:nvGrpSpPr>
        <p:grpSpPr>
          <a:xfrm flipH="1">
            <a:off x="10986858" y="3534318"/>
            <a:ext cx="365760" cy="455181"/>
            <a:chOff x="1688123" y="2672862"/>
            <a:chExt cx="422031" cy="731520"/>
          </a:xfrm>
          <a:solidFill>
            <a:schemeClr val="accent1">
              <a:lumMod val="75000"/>
            </a:schemeClr>
          </a:solidFill>
          <a:scene3d>
            <a:camera prst="orthographicFront">
              <a:rot lat="0" lon="0" rev="0"/>
            </a:camera>
            <a:lightRig rig="balanced" dir="t">
              <a:rot lat="0" lon="0" rev="8700000"/>
            </a:lightRig>
          </a:scene3d>
        </p:grpSpPr>
        <p:sp>
          <p:nvSpPr>
            <p:cNvPr id="211" name="Rounded Rectangle 210"/>
            <p:cNvSpPr/>
            <p:nvPr/>
          </p:nvSpPr>
          <p:spPr>
            <a:xfrm>
              <a:off x="1688123" y="2672862"/>
              <a:ext cx="422031" cy="295421"/>
            </a:xfrm>
            <a:prstGeom prst="round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2" name="Minus 211"/>
            <p:cNvSpPr/>
            <p:nvPr/>
          </p:nvSpPr>
          <p:spPr>
            <a:xfrm>
              <a:off x="1856934" y="2700997"/>
              <a:ext cx="84407" cy="703385"/>
            </a:xfrm>
            <a:prstGeom prst="mathMinus">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lowchart: Terminator 212"/>
            <p:cNvSpPr/>
            <p:nvPr/>
          </p:nvSpPr>
          <p:spPr>
            <a:xfrm>
              <a:off x="1688123" y="3108960"/>
              <a:ext cx="422031" cy="112542"/>
            </a:xfrm>
            <a:prstGeom prst="flowChartTerminator">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4" name="Group 213"/>
          <p:cNvGrpSpPr/>
          <p:nvPr/>
        </p:nvGrpSpPr>
        <p:grpSpPr>
          <a:xfrm flipH="1">
            <a:off x="10749115" y="4693349"/>
            <a:ext cx="365760" cy="455181"/>
            <a:chOff x="1688123" y="2672862"/>
            <a:chExt cx="422031" cy="731520"/>
          </a:xfrm>
          <a:solidFill>
            <a:schemeClr val="accent5">
              <a:lumMod val="60000"/>
              <a:lumOff val="40000"/>
            </a:schemeClr>
          </a:solidFill>
          <a:scene3d>
            <a:camera prst="orthographicFront">
              <a:rot lat="0" lon="0" rev="0"/>
            </a:camera>
            <a:lightRig rig="balanced" dir="t">
              <a:rot lat="0" lon="0" rev="8700000"/>
            </a:lightRig>
          </a:scene3d>
        </p:grpSpPr>
        <p:sp>
          <p:nvSpPr>
            <p:cNvPr id="215" name="Rounded Rectangle 214"/>
            <p:cNvSpPr/>
            <p:nvPr/>
          </p:nvSpPr>
          <p:spPr>
            <a:xfrm>
              <a:off x="1688123" y="2672862"/>
              <a:ext cx="422031" cy="295421"/>
            </a:xfrm>
            <a:prstGeom prst="round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6" name="Minus 215"/>
            <p:cNvSpPr/>
            <p:nvPr/>
          </p:nvSpPr>
          <p:spPr>
            <a:xfrm>
              <a:off x="1856934" y="2700997"/>
              <a:ext cx="84407" cy="703385"/>
            </a:xfrm>
            <a:prstGeom prst="mathMinus">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Flowchart: Terminator 216"/>
            <p:cNvSpPr/>
            <p:nvPr/>
          </p:nvSpPr>
          <p:spPr>
            <a:xfrm>
              <a:off x="1688123" y="3108960"/>
              <a:ext cx="422031" cy="112542"/>
            </a:xfrm>
            <a:prstGeom prst="flowChartTerminator">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8" name="Group 217"/>
          <p:cNvGrpSpPr/>
          <p:nvPr/>
        </p:nvGrpSpPr>
        <p:grpSpPr>
          <a:xfrm flipH="1">
            <a:off x="9111402" y="4680286"/>
            <a:ext cx="365760" cy="455181"/>
            <a:chOff x="1688123" y="2672862"/>
            <a:chExt cx="422031" cy="731520"/>
          </a:xfrm>
          <a:solidFill>
            <a:schemeClr val="accent2"/>
          </a:solidFill>
          <a:scene3d>
            <a:camera prst="orthographicFront">
              <a:rot lat="0" lon="0" rev="0"/>
            </a:camera>
            <a:lightRig rig="balanced" dir="t">
              <a:rot lat="0" lon="0" rev="8700000"/>
            </a:lightRig>
          </a:scene3d>
        </p:grpSpPr>
        <p:sp>
          <p:nvSpPr>
            <p:cNvPr id="219" name="Rounded Rectangle 218"/>
            <p:cNvSpPr/>
            <p:nvPr/>
          </p:nvSpPr>
          <p:spPr>
            <a:xfrm>
              <a:off x="1688123" y="2672862"/>
              <a:ext cx="422031" cy="295421"/>
            </a:xfrm>
            <a:prstGeom prst="round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0" name="Minus 219"/>
            <p:cNvSpPr/>
            <p:nvPr/>
          </p:nvSpPr>
          <p:spPr>
            <a:xfrm>
              <a:off x="1856934" y="2700997"/>
              <a:ext cx="84407" cy="703385"/>
            </a:xfrm>
            <a:prstGeom prst="mathMinus">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Flowchart: Terminator 220"/>
            <p:cNvSpPr/>
            <p:nvPr/>
          </p:nvSpPr>
          <p:spPr>
            <a:xfrm>
              <a:off x="1688123" y="3108960"/>
              <a:ext cx="422031" cy="112542"/>
            </a:xfrm>
            <a:prstGeom prst="flowChartTerminator">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2" name="Rectangle 221"/>
          <p:cNvSpPr/>
          <p:nvPr/>
        </p:nvSpPr>
        <p:spPr>
          <a:xfrm>
            <a:off x="163247" y="5112635"/>
            <a:ext cx="1460656" cy="369332"/>
          </a:xfrm>
          <a:prstGeom prst="rect">
            <a:avLst/>
          </a:prstGeom>
        </p:spPr>
        <p:txBody>
          <a:bodyPr wrap="none">
            <a:spAutoFit/>
          </a:bodyPr>
          <a:lstStyle/>
          <a:p>
            <a:pPr algn="ctr"/>
            <a:r>
              <a:rPr lang="en-US" b="1" dirty="0">
                <a:latin typeface="Times New Roman" panose="02020603050405020304" pitchFamily="18" charset="0"/>
                <a:cs typeface="Times New Roman" panose="02020603050405020304" pitchFamily="18" charset="0"/>
              </a:rPr>
              <a:t>Bus topology</a:t>
            </a:r>
          </a:p>
        </p:txBody>
      </p:sp>
      <p:cxnSp>
        <p:nvCxnSpPr>
          <p:cNvPr id="223" name="Straight Connector 222"/>
          <p:cNvCxnSpPr/>
          <p:nvPr/>
        </p:nvCxnSpPr>
        <p:spPr>
          <a:xfrm>
            <a:off x="3097704" y="6594006"/>
            <a:ext cx="1365766" cy="0"/>
          </a:xfrm>
          <a:prstGeom prst="line">
            <a:avLst/>
          </a:prstGeom>
          <a:ln w="38100"/>
        </p:spPr>
        <p:style>
          <a:lnRef idx="3">
            <a:schemeClr val="dk1"/>
          </a:lnRef>
          <a:fillRef idx="0">
            <a:schemeClr val="dk1"/>
          </a:fillRef>
          <a:effectRef idx="2">
            <a:schemeClr val="dk1"/>
          </a:effectRef>
          <a:fontRef idx="minor">
            <a:schemeClr val="tx1"/>
          </a:fontRef>
        </p:style>
      </p:cxnSp>
      <p:grpSp>
        <p:nvGrpSpPr>
          <p:cNvPr id="224" name="Group 223"/>
          <p:cNvGrpSpPr/>
          <p:nvPr/>
        </p:nvGrpSpPr>
        <p:grpSpPr>
          <a:xfrm flipH="1">
            <a:off x="2903941" y="5939201"/>
            <a:ext cx="365760" cy="455181"/>
            <a:chOff x="1688123" y="2672862"/>
            <a:chExt cx="422031" cy="731520"/>
          </a:xfrm>
          <a:solidFill>
            <a:schemeClr val="tx1"/>
          </a:solidFill>
          <a:scene3d>
            <a:camera prst="orthographicFront">
              <a:rot lat="0" lon="0" rev="0"/>
            </a:camera>
            <a:lightRig rig="balanced" dir="t">
              <a:rot lat="0" lon="0" rev="8700000"/>
            </a:lightRig>
          </a:scene3d>
        </p:grpSpPr>
        <p:sp>
          <p:nvSpPr>
            <p:cNvPr id="225" name="Rounded Rectangle 224"/>
            <p:cNvSpPr/>
            <p:nvPr/>
          </p:nvSpPr>
          <p:spPr>
            <a:xfrm>
              <a:off x="1688123" y="2672862"/>
              <a:ext cx="422031" cy="295421"/>
            </a:xfrm>
            <a:prstGeom prst="round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6" name="Minus 225"/>
            <p:cNvSpPr/>
            <p:nvPr/>
          </p:nvSpPr>
          <p:spPr>
            <a:xfrm>
              <a:off x="1856934" y="2700997"/>
              <a:ext cx="84407" cy="703385"/>
            </a:xfrm>
            <a:prstGeom prst="mathMinus">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Flowchart: Terminator 226"/>
            <p:cNvSpPr/>
            <p:nvPr/>
          </p:nvSpPr>
          <p:spPr>
            <a:xfrm>
              <a:off x="1688123" y="3108960"/>
              <a:ext cx="422031" cy="112542"/>
            </a:xfrm>
            <a:prstGeom prst="flowChartTerminator">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8" name="Group 227"/>
          <p:cNvGrpSpPr/>
          <p:nvPr/>
        </p:nvGrpSpPr>
        <p:grpSpPr>
          <a:xfrm flipH="1">
            <a:off x="3644396" y="5934312"/>
            <a:ext cx="365760" cy="455181"/>
            <a:chOff x="1688123" y="2672862"/>
            <a:chExt cx="422031" cy="731520"/>
          </a:xfrm>
          <a:solidFill>
            <a:schemeClr val="accent1">
              <a:lumMod val="75000"/>
            </a:schemeClr>
          </a:solidFill>
          <a:scene3d>
            <a:camera prst="orthographicFront">
              <a:rot lat="0" lon="0" rev="0"/>
            </a:camera>
            <a:lightRig rig="balanced" dir="t">
              <a:rot lat="0" lon="0" rev="8700000"/>
            </a:lightRig>
          </a:scene3d>
        </p:grpSpPr>
        <p:sp>
          <p:nvSpPr>
            <p:cNvPr id="229" name="Rounded Rectangle 228"/>
            <p:cNvSpPr/>
            <p:nvPr/>
          </p:nvSpPr>
          <p:spPr>
            <a:xfrm>
              <a:off x="1688123" y="2672862"/>
              <a:ext cx="422031" cy="295421"/>
            </a:xfrm>
            <a:prstGeom prst="round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0" name="Minus 229"/>
            <p:cNvSpPr/>
            <p:nvPr/>
          </p:nvSpPr>
          <p:spPr>
            <a:xfrm>
              <a:off x="1856934" y="2700997"/>
              <a:ext cx="84407" cy="703385"/>
            </a:xfrm>
            <a:prstGeom prst="mathMinus">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Flowchart: Terminator 230"/>
            <p:cNvSpPr/>
            <p:nvPr/>
          </p:nvSpPr>
          <p:spPr>
            <a:xfrm>
              <a:off x="1688123" y="3108960"/>
              <a:ext cx="422031" cy="112542"/>
            </a:xfrm>
            <a:prstGeom prst="flowChartTerminator">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2" name="Group 231"/>
          <p:cNvGrpSpPr/>
          <p:nvPr/>
        </p:nvGrpSpPr>
        <p:grpSpPr>
          <a:xfrm flipH="1">
            <a:off x="4282959" y="5946744"/>
            <a:ext cx="365760" cy="455181"/>
            <a:chOff x="1688123" y="2672862"/>
            <a:chExt cx="422031" cy="731520"/>
          </a:xfrm>
          <a:solidFill>
            <a:schemeClr val="accent2"/>
          </a:solidFill>
          <a:scene3d>
            <a:camera prst="orthographicFront">
              <a:rot lat="0" lon="0" rev="0"/>
            </a:camera>
            <a:lightRig rig="balanced" dir="t">
              <a:rot lat="0" lon="0" rev="8700000"/>
            </a:lightRig>
          </a:scene3d>
        </p:grpSpPr>
        <p:sp>
          <p:nvSpPr>
            <p:cNvPr id="233" name="Rounded Rectangle 232"/>
            <p:cNvSpPr/>
            <p:nvPr/>
          </p:nvSpPr>
          <p:spPr>
            <a:xfrm>
              <a:off x="1688123" y="2672862"/>
              <a:ext cx="422031" cy="295421"/>
            </a:xfrm>
            <a:prstGeom prst="round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4" name="Minus 233"/>
            <p:cNvSpPr/>
            <p:nvPr/>
          </p:nvSpPr>
          <p:spPr>
            <a:xfrm>
              <a:off x="1856934" y="2700997"/>
              <a:ext cx="84407" cy="703385"/>
            </a:xfrm>
            <a:prstGeom prst="mathMinus">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Flowchart: Terminator 234"/>
            <p:cNvSpPr/>
            <p:nvPr/>
          </p:nvSpPr>
          <p:spPr>
            <a:xfrm>
              <a:off x="1688123" y="3108960"/>
              <a:ext cx="422031" cy="112542"/>
            </a:xfrm>
            <a:prstGeom prst="flowChartTerminator">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36" name="Straight Connector 235"/>
          <p:cNvCxnSpPr/>
          <p:nvPr/>
        </p:nvCxnSpPr>
        <p:spPr>
          <a:xfrm>
            <a:off x="3084641" y="6280587"/>
            <a:ext cx="1172" cy="3255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3814415" y="6288526"/>
            <a:ext cx="1172" cy="3255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4463470" y="6268499"/>
            <a:ext cx="1172" cy="3255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B915E50C-353D-4C99-9A13-308491CF0283}" type="slidenum">
              <a:rPr lang="en-US" smtClean="0"/>
              <a:t>35</a:t>
            </a:fld>
            <a:endParaRPr lang="en-US"/>
          </a:p>
        </p:txBody>
      </p:sp>
    </p:spTree>
    <p:extLst>
      <p:ext uri="{BB962C8B-B14F-4D97-AF65-F5344CB8AC3E}">
        <p14:creationId xmlns:p14="http://schemas.microsoft.com/office/powerpoint/2010/main" val="179303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6"/>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499"/>
                                          </p:stCondLst>
                                        </p:cTn>
                                        <p:tgtEl>
                                          <p:spTgt spid="8"/>
                                        </p:tgtEl>
                                        <p:attrNameLst>
                                          <p:attrName>style.visibility</p:attrName>
                                        </p:attrNameLst>
                                      </p:cBhvr>
                                      <p:to>
                                        <p:strVal val="visible"/>
                                      </p:to>
                                    </p:set>
                                  </p:childTnLst>
                                </p:cTn>
                              </p:par>
                            </p:childTnLst>
                          </p:cTn>
                        </p:par>
                        <p:par>
                          <p:cTn id="34" fill="hold">
                            <p:stCondLst>
                              <p:cond delay="1000"/>
                            </p:stCondLst>
                            <p:childTnLst>
                              <p:par>
                                <p:cTn id="35" presetID="1" presetClass="entr" presetSubtype="0" fill="hold" nodeType="afterEffect">
                                  <p:stCondLst>
                                    <p:cond delay="0"/>
                                  </p:stCondLst>
                                  <p:childTnLst>
                                    <p:set>
                                      <p:cBhvr>
                                        <p:cTn id="36" dur="1" fill="hold">
                                          <p:stCondLst>
                                            <p:cond delay="499"/>
                                          </p:stCondLst>
                                        </p:cTn>
                                        <p:tgtEl>
                                          <p:spTgt spid="20"/>
                                        </p:tgtEl>
                                        <p:attrNameLst>
                                          <p:attrName>style.visibility</p:attrName>
                                        </p:attrNameLst>
                                      </p:cBhvr>
                                      <p:to>
                                        <p:strVal val="visible"/>
                                      </p:to>
                                    </p:set>
                                  </p:childTnLst>
                                </p:cTn>
                              </p:par>
                            </p:childTnLst>
                          </p:cTn>
                        </p:par>
                        <p:par>
                          <p:cTn id="37" fill="hold">
                            <p:stCondLst>
                              <p:cond delay="1500"/>
                            </p:stCondLst>
                            <p:childTnLst>
                              <p:par>
                                <p:cTn id="38" presetID="1" presetClass="entr" presetSubtype="0" fill="hold" nodeType="afterEffect">
                                  <p:stCondLst>
                                    <p:cond delay="0"/>
                                  </p:stCondLst>
                                  <p:childTnLst>
                                    <p:set>
                                      <p:cBhvr>
                                        <p:cTn id="39" dur="1" fill="hold">
                                          <p:stCondLst>
                                            <p:cond delay="499"/>
                                          </p:stCondLst>
                                        </p:cTn>
                                        <p:tgtEl>
                                          <p:spTgt spid="4"/>
                                        </p:tgtEl>
                                        <p:attrNameLst>
                                          <p:attrName>style.visibility</p:attrName>
                                        </p:attrNameLst>
                                      </p:cBhvr>
                                      <p:to>
                                        <p:strVal val="visible"/>
                                      </p:to>
                                    </p:set>
                                  </p:childTnLst>
                                </p:cTn>
                              </p:par>
                            </p:childTnLst>
                          </p:cTn>
                        </p:par>
                        <p:par>
                          <p:cTn id="40" fill="hold">
                            <p:stCondLst>
                              <p:cond delay="2000"/>
                            </p:stCondLst>
                            <p:childTnLst>
                              <p:par>
                                <p:cTn id="41" presetID="1" presetClass="entr" presetSubtype="0" fill="hold" nodeType="afterEffect">
                                  <p:stCondLst>
                                    <p:cond delay="0"/>
                                  </p:stCondLst>
                                  <p:childTnLst>
                                    <p:set>
                                      <p:cBhvr>
                                        <p:cTn id="42" dur="1" fill="hold">
                                          <p:stCondLst>
                                            <p:cond delay="499"/>
                                          </p:stCondLst>
                                        </p:cTn>
                                        <p:tgtEl>
                                          <p:spTgt spid="12"/>
                                        </p:tgtEl>
                                        <p:attrNameLst>
                                          <p:attrName>style.visibility</p:attrName>
                                        </p:attrNameLst>
                                      </p:cBhvr>
                                      <p:to>
                                        <p:strVal val="visible"/>
                                      </p:to>
                                    </p:set>
                                  </p:childTnLst>
                                </p:cTn>
                              </p:par>
                            </p:childTnLst>
                          </p:cTn>
                        </p:par>
                        <p:par>
                          <p:cTn id="43" fill="hold">
                            <p:stCondLst>
                              <p:cond delay="2500"/>
                            </p:stCondLst>
                            <p:childTnLst>
                              <p:par>
                                <p:cTn id="44" presetID="1" presetClass="entr" presetSubtype="0" fill="hold" nodeType="afterEffect">
                                  <p:stCondLst>
                                    <p:cond delay="0"/>
                                  </p:stCondLst>
                                  <p:childTnLst>
                                    <p:set>
                                      <p:cBhvr>
                                        <p:cTn id="45" dur="1" fill="hold">
                                          <p:stCondLst>
                                            <p:cond delay="499"/>
                                          </p:stCondLst>
                                        </p:cTn>
                                        <p:tgtEl>
                                          <p:spTgt spid="2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8"/>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nodeType="afterEffect">
                                  <p:stCondLst>
                                    <p:cond delay="500"/>
                                  </p:stCondLst>
                                  <p:childTnLst>
                                    <p:set>
                                      <p:cBhvr>
                                        <p:cTn id="52" dur="1" fill="hold">
                                          <p:stCondLst>
                                            <p:cond delay="499"/>
                                          </p:stCondLst>
                                        </p:cTn>
                                        <p:tgtEl>
                                          <p:spTgt spid="29"/>
                                        </p:tgtEl>
                                        <p:attrNameLst>
                                          <p:attrName>style.visibility</p:attrName>
                                        </p:attrNameLst>
                                      </p:cBhvr>
                                      <p:to>
                                        <p:strVal val="visible"/>
                                      </p:to>
                                    </p:set>
                                  </p:childTnLst>
                                </p:cTn>
                              </p:par>
                            </p:childTnLst>
                          </p:cTn>
                        </p:par>
                        <p:par>
                          <p:cTn id="53" fill="hold">
                            <p:stCondLst>
                              <p:cond delay="1000"/>
                            </p:stCondLst>
                            <p:childTnLst>
                              <p:par>
                                <p:cTn id="54" presetID="1" presetClass="entr" presetSubtype="0" fill="hold" nodeType="afterEffect">
                                  <p:stCondLst>
                                    <p:cond delay="500"/>
                                  </p:stCondLst>
                                  <p:childTnLst>
                                    <p:set>
                                      <p:cBhvr>
                                        <p:cTn id="55" dur="1" fill="hold">
                                          <p:stCondLst>
                                            <p:cond delay="499"/>
                                          </p:stCondLst>
                                        </p:cTn>
                                        <p:tgtEl>
                                          <p:spTgt spid="32"/>
                                        </p:tgtEl>
                                        <p:attrNameLst>
                                          <p:attrName>style.visibility</p:attrName>
                                        </p:attrNameLst>
                                      </p:cBhvr>
                                      <p:to>
                                        <p:strVal val="visible"/>
                                      </p:to>
                                    </p:set>
                                  </p:childTnLst>
                                </p:cTn>
                              </p:par>
                            </p:childTnLst>
                          </p:cTn>
                        </p:par>
                        <p:par>
                          <p:cTn id="56" fill="hold">
                            <p:stCondLst>
                              <p:cond delay="2000"/>
                            </p:stCondLst>
                            <p:childTnLst>
                              <p:par>
                                <p:cTn id="57" presetID="1" presetClass="entr" presetSubtype="0" fill="hold" nodeType="afterEffect">
                                  <p:stCondLst>
                                    <p:cond delay="500"/>
                                  </p:stCondLst>
                                  <p:childTnLst>
                                    <p:set>
                                      <p:cBhvr>
                                        <p:cTn id="58" dur="1" fill="hold">
                                          <p:stCondLst>
                                            <p:cond delay="499"/>
                                          </p:stCondLst>
                                        </p:cTn>
                                        <p:tgtEl>
                                          <p:spTgt spid="35"/>
                                        </p:tgtEl>
                                        <p:attrNameLst>
                                          <p:attrName>style.visibility</p:attrName>
                                        </p:attrNameLst>
                                      </p:cBhvr>
                                      <p:to>
                                        <p:strVal val="visible"/>
                                      </p:to>
                                    </p:set>
                                  </p:childTnLst>
                                </p:cTn>
                              </p:par>
                            </p:childTnLst>
                          </p:cTn>
                        </p:par>
                        <p:par>
                          <p:cTn id="59" fill="hold">
                            <p:stCondLst>
                              <p:cond delay="3000"/>
                            </p:stCondLst>
                            <p:childTnLst>
                              <p:par>
                                <p:cTn id="60" presetID="1" presetClass="entr" presetSubtype="0" fill="hold" nodeType="afterEffect">
                                  <p:stCondLst>
                                    <p:cond delay="500"/>
                                  </p:stCondLst>
                                  <p:childTnLst>
                                    <p:set>
                                      <p:cBhvr>
                                        <p:cTn id="61" dur="1" fill="hold">
                                          <p:stCondLst>
                                            <p:cond delay="499"/>
                                          </p:stCondLst>
                                        </p:cTn>
                                        <p:tgtEl>
                                          <p:spTgt spid="38"/>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44"/>
                                        </p:tgtEl>
                                        <p:attrNameLst>
                                          <p:attrName>style.visibility</p:attrName>
                                        </p:attrNameLst>
                                      </p:cBhvr>
                                      <p:to>
                                        <p:strVal val="visible"/>
                                      </p:to>
                                    </p:set>
                                  </p:childTnLst>
                                </p:cTn>
                              </p:par>
                            </p:childTnLst>
                          </p:cTn>
                        </p:par>
                        <p:par>
                          <p:cTn id="66" fill="hold">
                            <p:stCondLst>
                              <p:cond delay="0"/>
                            </p:stCondLst>
                            <p:childTnLst>
                              <p:par>
                                <p:cTn id="67" presetID="1" presetClass="entr" presetSubtype="0" fill="hold" nodeType="afterEffect">
                                  <p:stCondLst>
                                    <p:cond delay="500"/>
                                  </p:stCondLst>
                                  <p:childTnLst>
                                    <p:set>
                                      <p:cBhvr>
                                        <p:cTn id="68" dur="1" fill="hold">
                                          <p:stCondLst>
                                            <p:cond delay="499"/>
                                          </p:stCondLst>
                                        </p:cTn>
                                        <p:tgtEl>
                                          <p:spTgt spid="43"/>
                                        </p:tgtEl>
                                        <p:attrNameLst>
                                          <p:attrName>style.visibility</p:attrName>
                                        </p:attrNameLst>
                                      </p:cBhvr>
                                      <p:to>
                                        <p:strVal val="visible"/>
                                      </p:to>
                                    </p:set>
                                  </p:childTnLst>
                                </p:cTn>
                              </p:par>
                            </p:childTnLst>
                          </p:cTn>
                        </p:par>
                        <p:par>
                          <p:cTn id="69" fill="hold">
                            <p:stCondLst>
                              <p:cond delay="1000"/>
                            </p:stCondLst>
                            <p:childTnLst>
                              <p:par>
                                <p:cTn id="70" presetID="1" presetClass="entr" presetSubtype="0" fill="hold" nodeType="afterEffect">
                                  <p:stCondLst>
                                    <p:cond delay="500"/>
                                  </p:stCondLst>
                                  <p:childTnLst>
                                    <p:set>
                                      <p:cBhvr>
                                        <p:cTn id="71" dur="1" fill="hold">
                                          <p:stCondLst>
                                            <p:cond delay="499"/>
                                          </p:stCondLst>
                                        </p:cTn>
                                        <p:tgtEl>
                                          <p:spTgt spid="42"/>
                                        </p:tgtEl>
                                        <p:attrNameLst>
                                          <p:attrName>style.visibility</p:attrName>
                                        </p:attrNameLst>
                                      </p:cBhvr>
                                      <p:to>
                                        <p:strVal val="visible"/>
                                      </p:to>
                                    </p:set>
                                  </p:childTnLst>
                                </p:cTn>
                              </p:par>
                            </p:childTnLst>
                          </p:cTn>
                        </p:par>
                        <p:par>
                          <p:cTn id="72" fill="hold">
                            <p:stCondLst>
                              <p:cond delay="2000"/>
                            </p:stCondLst>
                            <p:childTnLst>
                              <p:par>
                                <p:cTn id="73" presetID="1" presetClass="entr" presetSubtype="0" fill="hold" nodeType="afterEffect">
                                  <p:stCondLst>
                                    <p:cond delay="500"/>
                                  </p:stCondLst>
                                  <p:childTnLst>
                                    <p:set>
                                      <p:cBhvr>
                                        <p:cTn id="74" dur="1" fill="hold">
                                          <p:stCondLst>
                                            <p:cond delay="499"/>
                                          </p:stCondLst>
                                        </p:cTn>
                                        <p:tgtEl>
                                          <p:spTgt spid="4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0"/>
                                        </p:tgtEl>
                                        <p:attrNameLst>
                                          <p:attrName>style.visibility</p:attrName>
                                        </p:attrNameLst>
                                      </p:cBhvr>
                                      <p:to>
                                        <p:strVal val="visible"/>
                                      </p:to>
                                    </p:set>
                                  </p:childTnLst>
                                </p:cTn>
                              </p:par>
                            </p:childTnLst>
                          </p:cTn>
                        </p:par>
                        <p:par>
                          <p:cTn id="79" fill="hold">
                            <p:stCondLst>
                              <p:cond delay="0"/>
                            </p:stCondLst>
                            <p:childTnLst>
                              <p:par>
                                <p:cTn id="80" presetID="1" presetClass="entr" presetSubtype="0" fill="hold" nodeType="afterEffect">
                                  <p:stCondLst>
                                    <p:cond delay="500"/>
                                  </p:stCondLst>
                                  <p:childTnLst>
                                    <p:set>
                                      <p:cBhvr>
                                        <p:cTn id="81" dur="1" fill="hold">
                                          <p:stCondLst>
                                            <p:cond delay="499"/>
                                          </p:stCondLst>
                                        </p:cTn>
                                        <p:tgtEl>
                                          <p:spTgt spid="56"/>
                                        </p:tgtEl>
                                        <p:attrNameLst>
                                          <p:attrName>style.visibility</p:attrName>
                                        </p:attrNameLst>
                                      </p:cBhvr>
                                      <p:to>
                                        <p:strVal val="visible"/>
                                      </p:to>
                                    </p:set>
                                  </p:childTnLst>
                                </p:cTn>
                              </p:par>
                            </p:childTnLst>
                          </p:cTn>
                        </p:par>
                        <p:par>
                          <p:cTn id="82" fill="hold">
                            <p:stCondLst>
                              <p:cond delay="1000"/>
                            </p:stCondLst>
                            <p:childTnLst>
                              <p:par>
                                <p:cTn id="83" presetID="1" presetClass="entr" presetSubtype="0" fill="hold" nodeType="afterEffect">
                                  <p:stCondLst>
                                    <p:cond delay="500"/>
                                  </p:stCondLst>
                                  <p:childTnLst>
                                    <p:set>
                                      <p:cBhvr>
                                        <p:cTn id="84" dur="1" fill="hold">
                                          <p:stCondLst>
                                            <p:cond delay="499"/>
                                          </p:stCondLst>
                                        </p:cTn>
                                        <p:tgtEl>
                                          <p:spTgt spid="5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62"/>
                                        </p:tgtEl>
                                        <p:attrNameLst>
                                          <p:attrName>style.visibility</p:attrName>
                                        </p:attrNameLst>
                                      </p:cBhvr>
                                      <p:to>
                                        <p:strVal val="visible"/>
                                      </p:to>
                                    </p:set>
                                  </p:childTnLst>
                                </p:cTn>
                              </p:par>
                            </p:childTnLst>
                          </p:cTn>
                        </p:par>
                        <p:par>
                          <p:cTn id="89" fill="hold">
                            <p:stCondLst>
                              <p:cond delay="0"/>
                            </p:stCondLst>
                            <p:childTnLst>
                              <p:par>
                                <p:cTn id="90" presetID="1" presetClass="entr" presetSubtype="0" fill="hold" nodeType="afterEffect">
                                  <p:stCondLst>
                                    <p:cond delay="500"/>
                                  </p:stCondLst>
                                  <p:childTnLst>
                                    <p:set>
                                      <p:cBhvr>
                                        <p:cTn id="91" dur="1" fill="hold">
                                          <p:stCondLst>
                                            <p:cond delay="499"/>
                                          </p:stCondLst>
                                        </p:cTn>
                                        <p:tgtEl>
                                          <p:spTgt spid="64"/>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67"/>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499"/>
                                          </p:stCondLst>
                                        </p:cTn>
                                        <p:tgtEl>
                                          <p:spTgt spid="144"/>
                                        </p:tgtEl>
                                        <p:attrNameLst>
                                          <p:attrName>style.visibility</p:attrName>
                                        </p:attrNameLst>
                                      </p:cBhvr>
                                      <p:to>
                                        <p:strVal val="visible"/>
                                      </p:to>
                                    </p:set>
                                  </p:childTnLst>
                                </p:cTn>
                              </p:par>
                            </p:childTnLst>
                          </p:cTn>
                        </p:par>
                        <p:par>
                          <p:cTn id="100" fill="hold">
                            <p:stCondLst>
                              <p:cond delay="500"/>
                            </p:stCondLst>
                            <p:childTnLst>
                              <p:par>
                                <p:cTn id="101" presetID="1" presetClass="entr" presetSubtype="0" fill="hold" nodeType="afterEffect">
                                  <p:stCondLst>
                                    <p:cond delay="0"/>
                                  </p:stCondLst>
                                  <p:childTnLst>
                                    <p:set>
                                      <p:cBhvr>
                                        <p:cTn id="102" dur="1" fill="hold">
                                          <p:stCondLst>
                                            <p:cond delay="499"/>
                                          </p:stCondLst>
                                        </p:cTn>
                                        <p:tgtEl>
                                          <p:spTgt spid="136"/>
                                        </p:tgtEl>
                                        <p:attrNameLst>
                                          <p:attrName>style.visibility</p:attrName>
                                        </p:attrNameLst>
                                      </p:cBhvr>
                                      <p:to>
                                        <p:strVal val="visible"/>
                                      </p:to>
                                    </p:set>
                                  </p:childTnLst>
                                </p:cTn>
                              </p:par>
                            </p:childTnLst>
                          </p:cTn>
                        </p:par>
                        <p:par>
                          <p:cTn id="103" fill="hold">
                            <p:stCondLst>
                              <p:cond delay="1000"/>
                            </p:stCondLst>
                            <p:childTnLst>
                              <p:par>
                                <p:cTn id="104" presetID="1" presetClass="entr" presetSubtype="0" fill="hold" nodeType="afterEffect">
                                  <p:stCondLst>
                                    <p:cond delay="0"/>
                                  </p:stCondLst>
                                  <p:childTnLst>
                                    <p:set>
                                      <p:cBhvr>
                                        <p:cTn id="105" dur="1" fill="hold">
                                          <p:stCondLst>
                                            <p:cond delay="499"/>
                                          </p:stCondLst>
                                        </p:cTn>
                                        <p:tgtEl>
                                          <p:spTgt spid="132"/>
                                        </p:tgtEl>
                                        <p:attrNameLst>
                                          <p:attrName>style.visibility</p:attrName>
                                        </p:attrNameLst>
                                      </p:cBhvr>
                                      <p:to>
                                        <p:strVal val="visible"/>
                                      </p:to>
                                    </p:set>
                                  </p:childTnLst>
                                </p:cTn>
                              </p:par>
                            </p:childTnLst>
                          </p:cTn>
                        </p:par>
                        <p:par>
                          <p:cTn id="106" fill="hold">
                            <p:stCondLst>
                              <p:cond delay="1500"/>
                            </p:stCondLst>
                            <p:childTnLst>
                              <p:par>
                                <p:cTn id="107" presetID="1" presetClass="entr" presetSubtype="0" fill="hold" nodeType="afterEffect">
                                  <p:stCondLst>
                                    <p:cond delay="0"/>
                                  </p:stCondLst>
                                  <p:childTnLst>
                                    <p:set>
                                      <p:cBhvr>
                                        <p:cTn id="108" dur="1" fill="hold">
                                          <p:stCondLst>
                                            <p:cond delay="499"/>
                                          </p:stCondLst>
                                        </p:cTn>
                                        <p:tgtEl>
                                          <p:spTgt spid="140"/>
                                        </p:tgtEl>
                                        <p:attrNameLst>
                                          <p:attrName>style.visibility</p:attrName>
                                        </p:attrNameLst>
                                      </p:cBhvr>
                                      <p:to>
                                        <p:strVal val="visible"/>
                                      </p:to>
                                    </p:set>
                                  </p:childTnLst>
                                </p:cTn>
                              </p:par>
                            </p:childTnLst>
                          </p:cTn>
                        </p:par>
                        <p:par>
                          <p:cTn id="109" fill="hold">
                            <p:stCondLst>
                              <p:cond delay="2000"/>
                            </p:stCondLst>
                            <p:childTnLst>
                              <p:par>
                                <p:cTn id="110" presetID="1" presetClass="entr" presetSubtype="0" fill="hold" nodeType="afterEffect">
                                  <p:stCondLst>
                                    <p:cond delay="0"/>
                                  </p:stCondLst>
                                  <p:childTnLst>
                                    <p:set>
                                      <p:cBhvr>
                                        <p:cTn id="111" dur="1" fill="hold">
                                          <p:stCondLst>
                                            <p:cond delay="499"/>
                                          </p:stCondLst>
                                        </p:cTn>
                                        <p:tgtEl>
                                          <p:spTgt spid="152"/>
                                        </p:tgtEl>
                                        <p:attrNameLst>
                                          <p:attrName>style.visibility</p:attrName>
                                        </p:attrNameLst>
                                      </p:cBhvr>
                                      <p:to>
                                        <p:strVal val="visible"/>
                                      </p:to>
                                    </p:set>
                                  </p:childTnLst>
                                </p:cTn>
                              </p:par>
                            </p:childTnLst>
                          </p:cTn>
                        </p:par>
                        <p:par>
                          <p:cTn id="112" fill="hold">
                            <p:stCondLst>
                              <p:cond delay="2500"/>
                            </p:stCondLst>
                            <p:childTnLst>
                              <p:par>
                                <p:cTn id="113" presetID="1" presetClass="entr" presetSubtype="0" fill="hold" nodeType="afterEffect">
                                  <p:stCondLst>
                                    <p:cond delay="0"/>
                                  </p:stCondLst>
                                  <p:childTnLst>
                                    <p:set>
                                      <p:cBhvr>
                                        <p:cTn id="114" dur="1" fill="hold">
                                          <p:stCondLst>
                                            <p:cond delay="499"/>
                                          </p:stCondLst>
                                        </p:cTn>
                                        <p:tgtEl>
                                          <p:spTgt spid="162"/>
                                        </p:tgtEl>
                                        <p:attrNameLst>
                                          <p:attrName>style.visibility</p:attrName>
                                        </p:attrNameLst>
                                      </p:cBhvr>
                                      <p:to>
                                        <p:strVal val="visible"/>
                                      </p:to>
                                    </p:set>
                                  </p:childTnLst>
                                </p:cTn>
                              </p:par>
                            </p:childTnLst>
                          </p:cTn>
                        </p:par>
                        <p:par>
                          <p:cTn id="115" fill="hold">
                            <p:stCondLst>
                              <p:cond delay="3000"/>
                            </p:stCondLst>
                            <p:childTnLst>
                              <p:par>
                                <p:cTn id="116" presetID="1" presetClass="entr" presetSubtype="0" fill="hold" nodeType="afterEffect">
                                  <p:stCondLst>
                                    <p:cond delay="500"/>
                                  </p:stCondLst>
                                  <p:childTnLst>
                                    <p:set>
                                      <p:cBhvr>
                                        <p:cTn id="117" dur="1" fill="hold">
                                          <p:stCondLst>
                                            <p:cond delay="499"/>
                                          </p:stCondLst>
                                        </p:cTn>
                                        <p:tgtEl>
                                          <p:spTgt spid="164"/>
                                        </p:tgtEl>
                                        <p:attrNameLst>
                                          <p:attrName>style.visibility</p:attrName>
                                        </p:attrNameLst>
                                      </p:cBhvr>
                                      <p:to>
                                        <p:strVal val="visible"/>
                                      </p:to>
                                    </p:set>
                                  </p:childTnLst>
                                </p:cTn>
                              </p:par>
                            </p:childTnLst>
                          </p:cTn>
                        </p:par>
                        <p:par>
                          <p:cTn id="118" fill="hold">
                            <p:stCondLst>
                              <p:cond delay="4000"/>
                            </p:stCondLst>
                            <p:childTnLst>
                              <p:par>
                                <p:cTn id="119" presetID="1" presetClass="entr" presetSubtype="0" fill="hold" nodeType="afterEffect">
                                  <p:stCondLst>
                                    <p:cond delay="500"/>
                                  </p:stCondLst>
                                  <p:childTnLst>
                                    <p:set>
                                      <p:cBhvr>
                                        <p:cTn id="120" dur="1" fill="hold">
                                          <p:stCondLst>
                                            <p:cond delay="499"/>
                                          </p:stCondLst>
                                        </p:cTn>
                                        <p:tgtEl>
                                          <p:spTgt spid="157"/>
                                        </p:tgtEl>
                                        <p:attrNameLst>
                                          <p:attrName>style.visibility</p:attrName>
                                        </p:attrNameLst>
                                      </p:cBhvr>
                                      <p:to>
                                        <p:strVal val="visible"/>
                                      </p:to>
                                    </p:set>
                                  </p:childTnLst>
                                </p:cTn>
                              </p:par>
                            </p:childTnLst>
                          </p:cTn>
                        </p:par>
                        <p:par>
                          <p:cTn id="121" fill="hold">
                            <p:stCondLst>
                              <p:cond delay="5000"/>
                            </p:stCondLst>
                            <p:childTnLst>
                              <p:par>
                                <p:cTn id="122" presetID="1" presetClass="entr" presetSubtype="0" fill="hold" nodeType="afterEffect">
                                  <p:stCondLst>
                                    <p:cond delay="0"/>
                                  </p:stCondLst>
                                  <p:childTnLst>
                                    <p:set>
                                      <p:cBhvr>
                                        <p:cTn id="123" dur="1" fill="hold">
                                          <p:stCondLst>
                                            <p:cond delay="499"/>
                                          </p:stCondLst>
                                        </p:cTn>
                                        <p:tgtEl>
                                          <p:spTgt spid="166"/>
                                        </p:tgtEl>
                                        <p:attrNameLst>
                                          <p:attrName>style.visibility</p:attrName>
                                        </p:attrNameLst>
                                      </p:cBhvr>
                                      <p:to>
                                        <p:strVal val="visible"/>
                                      </p:to>
                                    </p:set>
                                  </p:childTnLst>
                                </p:cTn>
                              </p:par>
                            </p:childTnLst>
                          </p:cTn>
                        </p:par>
                        <p:par>
                          <p:cTn id="124" fill="hold">
                            <p:stCondLst>
                              <p:cond delay="5500"/>
                            </p:stCondLst>
                            <p:childTnLst>
                              <p:par>
                                <p:cTn id="125" presetID="1" presetClass="entr" presetSubtype="0" fill="hold" nodeType="afterEffect">
                                  <p:stCondLst>
                                    <p:cond delay="500"/>
                                  </p:stCondLst>
                                  <p:childTnLst>
                                    <p:set>
                                      <p:cBhvr>
                                        <p:cTn id="126" dur="1" fill="hold">
                                          <p:stCondLst>
                                            <p:cond delay="499"/>
                                          </p:stCondLst>
                                        </p:cTn>
                                        <p:tgtEl>
                                          <p:spTgt spid="159"/>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499"/>
                                          </p:stCondLst>
                                        </p:cTn>
                                        <p:tgtEl>
                                          <p:spTgt spid="202"/>
                                        </p:tgtEl>
                                        <p:attrNameLst>
                                          <p:attrName>style.visibility</p:attrName>
                                        </p:attrNameLst>
                                      </p:cBhvr>
                                      <p:to>
                                        <p:strVal val="visible"/>
                                      </p:to>
                                    </p:set>
                                  </p:childTnLst>
                                </p:cTn>
                              </p:par>
                            </p:childTnLst>
                          </p:cTn>
                        </p:par>
                        <p:par>
                          <p:cTn id="131" fill="hold">
                            <p:stCondLst>
                              <p:cond delay="500"/>
                            </p:stCondLst>
                            <p:childTnLst>
                              <p:par>
                                <p:cTn id="132" presetID="1" presetClass="entr" presetSubtype="0" fill="hold" nodeType="afterEffect">
                                  <p:stCondLst>
                                    <p:cond delay="0"/>
                                  </p:stCondLst>
                                  <p:childTnLst>
                                    <p:set>
                                      <p:cBhvr>
                                        <p:cTn id="133" dur="1" fill="hold">
                                          <p:stCondLst>
                                            <p:cond delay="499"/>
                                          </p:stCondLst>
                                        </p:cTn>
                                        <p:tgtEl>
                                          <p:spTgt spid="206"/>
                                        </p:tgtEl>
                                        <p:attrNameLst>
                                          <p:attrName>style.visibility</p:attrName>
                                        </p:attrNameLst>
                                      </p:cBhvr>
                                      <p:to>
                                        <p:strVal val="visible"/>
                                      </p:to>
                                    </p:set>
                                  </p:childTnLst>
                                </p:cTn>
                              </p:par>
                            </p:childTnLst>
                          </p:cTn>
                        </p:par>
                        <p:par>
                          <p:cTn id="134" fill="hold">
                            <p:stCondLst>
                              <p:cond delay="1000"/>
                            </p:stCondLst>
                            <p:childTnLst>
                              <p:par>
                                <p:cTn id="135" presetID="1" presetClass="entr" presetSubtype="0" fill="hold" nodeType="afterEffect">
                                  <p:stCondLst>
                                    <p:cond delay="0"/>
                                  </p:stCondLst>
                                  <p:childTnLst>
                                    <p:set>
                                      <p:cBhvr>
                                        <p:cTn id="136" dur="1" fill="hold">
                                          <p:stCondLst>
                                            <p:cond delay="499"/>
                                          </p:stCondLst>
                                        </p:cTn>
                                        <p:tgtEl>
                                          <p:spTgt spid="210"/>
                                        </p:tgtEl>
                                        <p:attrNameLst>
                                          <p:attrName>style.visibility</p:attrName>
                                        </p:attrNameLst>
                                      </p:cBhvr>
                                      <p:to>
                                        <p:strVal val="visible"/>
                                      </p:to>
                                    </p:set>
                                  </p:childTnLst>
                                </p:cTn>
                              </p:par>
                            </p:childTnLst>
                          </p:cTn>
                        </p:par>
                        <p:par>
                          <p:cTn id="137" fill="hold">
                            <p:stCondLst>
                              <p:cond delay="1500"/>
                            </p:stCondLst>
                            <p:childTnLst>
                              <p:par>
                                <p:cTn id="138" presetID="1" presetClass="entr" presetSubtype="0" fill="hold" nodeType="afterEffect">
                                  <p:stCondLst>
                                    <p:cond delay="0"/>
                                  </p:stCondLst>
                                  <p:childTnLst>
                                    <p:set>
                                      <p:cBhvr>
                                        <p:cTn id="139" dur="1" fill="hold">
                                          <p:stCondLst>
                                            <p:cond delay="499"/>
                                          </p:stCondLst>
                                        </p:cTn>
                                        <p:tgtEl>
                                          <p:spTgt spid="214"/>
                                        </p:tgtEl>
                                        <p:attrNameLst>
                                          <p:attrName>style.visibility</p:attrName>
                                        </p:attrNameLst>
                                      </p:cBhvr>
                                      <p:to>
                                        <p:strVal val="visible"/>
                                      </p:to>
                                    </p:set>
                                  </p:childTnLst>
                                </p:cTn>
                              </p:par>
                            </p:childTnLst>
                          </p:cTn>
                        </p:par>
                        <p:par>
                          <p:cTn id="140" fill="hold">
                            <p:stCondLst>
                              <p:cond delay="2000"/>
                            </p:stCondLst>
                            <p:childTnLst>
                              <p:par>
                                <p:cTn id="141" presetID="1" presetClass="entr" presetSubtype="0" fill="hold" nodeType="afterEffect">
                                  <p:stCondLst>
                                    <p:cond delay="0"/>
                                  </p:stCondLst>
                                  <p:childTnLst>
                                    <p:set>
                                      <p:cBhvr>
                                        <p:cTn id="142" dur="1" fill="hold">
                                          <p:stCondLst>
                                            <p:cond delay="499"/>
                                          </p:stCondLst>
                                        </p:cTn>
                                        <p:tgtEl>
                                          <p:spTgt spid="218"/>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201"/>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223"/>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499"/>
                                          </p:stCondLst>
                                        </p:cTn>
                                        <p:tgtEl>
                                          <p:spTgt spid="224"/>
                                        </p:tgtEl>
                                        <p:attrNameLst>
                                          <p:attrName>style.visibility</p:attrName>
                                        </p:attrNameLst>
                                      </p:cBhvr>
                                      <p:to>
                                        <p:strVal val="visible"/>
                                      </p:to>
                                    </p:set>
                                  </p:childTnLst>
                                </p:cTn>
                              </p:par>
                            </p:childTnLst>
                          </p:cTn>
                        </p:par>
                        <p:par>
                          <p:cTn id="155" fill="hold">
                            <p:stCondLst>
                              <p:cond delay="500"/>
                            </p:stCondLst>
                            <p:childTnLst>
                              <p:par>
                                <p:cTn id="156" presetID="1" presetClass="entr" presetSubtype="0" fill="hold" nodeType="afterEffect">
                                  <p:stCondLst>
                                    <p:cond delay="0"/>
                                  </p:stCondLst>
                                  <p:childTnLst>
                                    <p:set>
                                      <p:cBhvr>
                                        <p:cTn id="157" dur="1" fill="hold">
                                          <p:stCondLst>
                                            <p:cond delay="499"/>
                                          </p:stCondLst>
                                        </p:cTn>
                                        <p:tgtEl>
                                          <p:spTgt spid="228"/>
                                        </p:tgtEl>
                                        <p:attrNameLst>
                                          <p:attrName>style.visibility</p:attrName>
                                        </p:attrNameLst>
                                      </p:cBhvr>
                                      <p:to>
                                        <p:strVal val="visible"/>
                                      </p:to>
                                    </p:set>
                                  </p:childTnLst>
                                </p:cTn>
                              </p:par>
                            </p:childTnLst>
                          </p:cTn>
                        </p:par>
                        <p:par>
                          <p:cTn id="158" fill="hold">
                            <p:stCondLst>
                              <p:cond delay="1000"/>
                            </p:stCondLst>
                            <p:childTnLst>
                              <p:par>
                                <p:cTn id="159" presetID="1" presetClass="entr" presetSubtype="0" fill="hold" nodeType="afterEffect">
                                  <p:stCondLst>
                                    <p:cond delay="0"/>
                                  </p:stCondLst>
                                  <p:childTnLst>
                                    <p:set>
                                      <p:cBhvr>
                                        <p:cTn id="160" dur="1" fill="hold">
                                          <p:stCondLst>
                                            <p:cond delay="499"/>
                                          </p:stCondLst>
                                        </p:cTn>
                                        <p:tgtEl>
                                          <p:spTgt spid="232"/>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236"/>
                                        </p:tgtEl>
                                        <p:attrNameLst>
                                          <p:attrName>style.visibility</p:attrName>
                                        </p:attrNameLst>
                                      </p:cBhvr>
                                      <p:to>
                                        <p:strVal val="visible"/>
                                      </p:to>
                                    </p:set>
                                  </p:childTnLst>
                                </p:cTn>
                              </p:par>
                              <p:par>
                                <p:cTn id="165" presetID="1" presetClass="entr" presetSubtype="0" fill="hold" nodeType="withEffect">
                                  <p:stCondLst>
                                    <p:cond delay="500"/>
                                  </p:stCondLst>
                                  <p:childTnLst>
                                    <p:set>
                                      <p:cBhvr>
                                        <p:cTn id="166" dur="1" fill="hold">
                                          <p:stCondLst>
                                            <p:cond delay="499"/>
                                          </p:stCondLst>
                                        </p:cTn>
                                        <p:tgtEl>
                                          <p:spTgt spid="237"/>
                                        </p:tgtEl>
                                        <p:attrNameLst>
                                          <p:attrName>style.visibility</p:attrName>
                                        </p:attrNameLst>
                                      </p:cBhvr>
                                      <p:to>
                                        <p:strVal val="visible"/>
                                      </p:to>
                                    </p:set>
                                  </p:childTnLst>
                                </p:cTn>
                              </p:par>
                            </p:childTnLst>
                          </p:cTn>
                        </p:par>
                        <p:par>
                          <p:cTn id="167" fill="hold">
                            <p:stCondLst>
                              <p:cond delay="1000"/>
                            </p:stCondLst>
                            <p:childTnLst>
                              <p:par>
                                <p:cTn id="168" presetID="1" presetClass="entr" presetSubtype="0" fill="hold" nodeType="afterEffect">
                                  <p:stCondLst>
                                    <p:cond delay="0"/>
                                  </p:stCondLst>
                                  <p:childTnLst>
                                    <p:set>
                                      <p:cBhvr>
                                        <p:cTn id="169" dur="1" fill="hold">
                                          <p:stCondLst>
                                            <p:cond delay="499"/>
                                          </p:stCondLst>
                                        </p:cTn>
                                        <p:tgtEl>
                                          <p:spTgt spid="2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173" grpId="0"/>
      <p:bldP spid="174" grpId="0"/>
      <p:bldP spid="201" grpId="0" animBg="1"/>
      <p:bldP spid="222"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E7AA-13D1-4F3D-BC0C-110622A27273}"/>
              </a:ext>
            </a:extLst>
          </p:cNvPr>
          <p:cNvSpPr>
            <a:spLocks noGrp="1"/>
          </p:cNvSpPr>
          <p:nvPr>
            <p:ph type="title"/>
          </p:nvPr>
        </p:nvSpPr>
        <p:spPr/>
        <p:txBody>
          <a:bodyPr/>
          <a:lstStyle/>
          <a:p>
            <a:endParaRPr lang="en-US"/>
          </a:p>
        </p:txBody>
      </p:sp>
      <p:pic>
        <p:nvPicPr>
          <p:cNvPr id="5" name="Content Placeholder 4" descr="Diagram, schematic&#10;&#10;Description automatically generated">
            <a:extLst>
              <a:ext uri="{FF2B5EF4-FFF2-40B4-BE49-F238E27FC236}">
                <a16:creationId xmlns:a16="http://schemas.microsoft.com/office/drawing/2014/main" id="{CF8DD7FB-121B-4F2A-8561-8083B2A8559D}"/>
              </a:ext>
            </a:extLst>
          </p:cNvPr>
          <p:cNvPicPr>
            <a:picLocks noGrp="1" noChangeAspect="1"/>
          </p:cNvPicPr>
          <p:nvPr>
            <p:ph idx="1"/>
          </p:nvPr>
        </p:nvPicPr>
        <p:blipFill>
          <a:blip r:embed="rId2"/>
          <a:stretch>
            <a:fillRect/>
          </a:stretch>
        </p:blipFill>
        <p:spPr>
          <a:xfrm>
            <a:off x="2530012" y="1825625"/>
            <a:ext cx="7131975" cy="4351338"/>
          </a:xfrm>
        </p:spPr>
      </p:pic>
    </p:spTree>
    <p:extLst>
      <p:ext uri="{BB962C8B-B14F-4D97-AF65-F5344CB8AC3E}">
        <p14:creationId xmlns:p14="http://schemas.microsoft.com/office/powerpoint/2010/main" val="11686496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b="1" dirty="0"/>
              <a:t>Network Architecture</a:t>
            </a:r>
          </a:p>
        </p:txBody>
      </p:sp>
      <p:sp>
        <p:nvSpPr>
          <p:cNvPr id="24579" name="Rectangle 3"/>
          <p:cNvSpPr>
            <a:spLocks noGrp="1" noChangeArrowheads="1"/>
          </p:cNvSpPr>
          <p:nvPr>
            <p:ph type="body" sz="half" idx="1"/>
          </p:nvPr>
        </p:nvSpPr>
        <p:spPr>
          <a:xfrm>
            <a:off x="308696" y="1219230"/>
            <a:ext cx="8881431" cy="4687811"/>
          </a:xfrm>
        </p:spPr>
        <p:txBody>
          <a:bodyPr>
            <a:noAutofit/>
          </a:bodyPr>
          <a:lstStyle/>
          <a:p>
            <a:pPr>
              <a:lnSpc>
                <a:spcPct val="80000"/>
              </a:lnSpc>
            </a:pPr>
            <a:r>
              <a:rPr lang="en-US" altLang="en-US" dirty="0"/>
              <a:t>Refers to how the computer or devices are designed in a network </a:t>
            </a:r>
          </a:p>
          <a:p>
            <a:pPr>
              <a:lnSpc>
                <a:spcPct val="80000"/>
              </a:lnSpc>
            </a:pPr>
            <a:r>
              <a:rPr lang="en-US" altLang="en-US" dirty="0"/>
              <a:t>Basic types:</a:t>
            </a:r>
          </a:p>
          <a:p>
            <a:pPr lvl="1">
              <a:lnSpc>
                <a:spcPct val="80000"/>
              </a:lnSpc>
            </a:pPr>
            <a:r>
              <a:rPr lang="en-US" altLang="en-US" sz="2800" dirty="0"/>
              <a:t>Centralized – using mainframes </a:t>
            </a:r>
          </a:p>
          <a:p>
            <a:pPr lvl="1">
              <a:lnSpc>
                <a:spcPct val="80000"/>
              </a:lnSpc>
            </a:pPr>
            <a:r>
              <a:rPr lang="en-US" altLang="en-US" dirty="0"/>
              <a:t>Peer-2-Peer: </a:t>
            </a:r>
          </a:p>
          <a:p>
            <a:pPr lvl="2">
              <a:lnSpc>
                <a:spcPct val="80000"/>
              </a:lnSpc>
            </a:pPr>
            <a:r>
              <a:rPr lang="en-US" altLang="en-US" sz="2400" dirty="0"/>
              <a:t>Each computer (peer) has equal responsibilities, capacities, sharing hardware, data, with the other computers on the peer-to-peer network </a:t>
            </a:r>
          </a:p>
          <a:p>
            <a:pPr lvl="2">
              <a:lnSpc>
                <a:spcPct val="80000"/>
              </a:lnSpc>
            </a:pPr>
            <a:r>
              <a:rPr lang="en-US" altLang="en-US" sz="2400" dirty="0"/>
              <a:t>Good for small businesses and home networks </a:t>
            </a:r>
          </a:p>
          <a:p>
            <a:pPr lvl="2">
              <a:lnSpc>
                <a:spcPct val="80000"/>
              </a:lnSpc>
            </a:pPr>
            <a:r>
              <a:rPr lang="en-US" altLang="en-US" sz="2400" dirty="0"/>
              <a:t>Simple and inexpensive </a:t>
            </a:r>
          </a:p>
          <a:p>
            <a:pPr lvl="1">
              <a:lnSpc>
                <a:spcPct val="80000"/>
              </a:lnSpc>
            </a:pPr>
            <a:r>
              <a:rPr lang="en-US" altLang="en-US" dirty="0"/>
              <a:t>Client/Server:</a:t>
            </a:r>
          </a:p>
          <a:p>
            <a:pPr lvl="2">
              <a:lnSpc>
                <a:spcPct val="80000"/>
              </a:lnSpc>
            </a:pPr>
            <a:r>
              <a:rPr lang="en-US" altLang="en-US" sz="2400" dirty="0"/>
              <a:t>All clients must </a:t>
            </a:r>
            <a:r>
              <a:rPr lang="en-US" altLang="en-US" sz="2400" b="1" i="1" dirty="0"/>
              <a:t>request</a:t>
            </a:r>
            <a:r>
              <a:rPr lang="en-US" altLang="en-US" sz="2400" b="1" dirty="0"/>
              <a:t> </a:t>
            </a:r>
            <a:r>
              <a:rPr lang="en-US" altLang="en-US" sz="2400" dirty="0"/>
              <a:t>service from the server</a:t>
            </a:r>
          </a:p>
          <a:p>
            <a:pPr lvl="2">
              <a:lnSpc>
                <a:spcPct val="80000"/>
              </a:lnSpc>
            </a:pPr>
            <a:r>
              <a:rPr lang="en-US" altLang="en-US" sz="2400" dirty="0"/>
              <a:t>The server is also called a </a:t>
            </a:r>
            <a:r>
              <a:rPr lang="en-US" altLang="en-US" sz="2400" b="1" i="1" dirty="0"/>
              <a:t>host</a:t>
            </a:r>
            <a:endParaRPr lang="en-US" altLang="en-US" sz="2400" b="1" dirty="0"/>
          </a:p>
          <a:p>
            <a:pPr lvl="2">
              <a:lnSpc>
                <a:spcPct val="80000"/>
              </a:lnSpc>
            </a:pPr>
            <a:r>
              <a:rPr lang="en-US" altLang="en-US" sz="2400" dirty="0"/>
              <a:t>Different servers perform different tasks: </a:t>
            </a:r>
            <a:r>
              <a:rPr lang="en-US" altLang="en-US" sz="2400" i="1" dirty="0"/>
              <a:t>File server</a:t>
            </a:r>
            <a:r>
              <a:rPr lang="en-US" altLang="en-US" sz="2400" dirty="0"/>
              <a:t>, </a:t>
            </a:r>
            <a:r>
              <a:rPr lang="en-US" altLang="en-US" sz="2400" i="1" dirty="0"/>
              <a:t>network server</a:t>
            </a:r>
            <a:r>
              <a:rPr lang="en-US" altLang="en-US" sz="2400" dirty="0"/>
              <a:t>, etc.</a:t>
            </a:r>
          </a:p>
          <a:p>
            <a:pPr>
              <a:lnSpc>
                <a:spcPct val="80000"/>
              </a:lnSpc>
            </a:pPr>
            <a:endParaRPr lang="en-US" altLang="en-US" dirty="0"/>
          </a:p>
        </p:txBody>
      </p:sp>
      <p:pic>
        <p:nvPicPr>
          <p:cNvPr id="24581" name="Picture 5" descr="fig9-11"/>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9190127" y="7909"/>
            <a:ext cx="2825807" cy="282580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grpSp>
        <p:nvGrpSpPr>
          <p:cNvPr id="24582" name="Group 6"/>
          <p:cNvGrpSpPr>
            <a:grpSpLocks/>
          </p:cNvGrpSpPr>
          <p:nvPr/>
        </p:nvGrpSpPr>
        <p:grpSpPr bwMode="auto">
          <a:xfrm>
            <a:off x="9085006" y="2995231"/>
            <a:ext cx="3106994" cy="2177471"/>
            <a:chOff x="1536" y="1738"/>
            <a:chExt cx="4224" cy="2390"/>
          </a:xfrm>
        </p:grpSpPr>
        <p:pic>
          <p:nvPicPr>
            <p:cNvPr id="24583" name="Picture 7" descr="Fig9-12 mod"/>
            <p:cNvPicPr>
              <a:picLocks noChangeAspect="1" noChangeArrowheads="1"/>
            </p:cNvPicPr>
            <p:nvPr/>
          </p:nvPicPr>
          <p:blipFill>
            <a:blip r:embed="rId4">
              <a:extLst>
                <a:ext uri="{28A0092B-C50C-407E-A947-70E740481C1C}">
                  <a14:useLocalDpi xmlns:a14="http://schemas.microsoft.com/office/drawing/2010/main" val="0"/>
                </a:ext>
              </a:extLst>
            </a:blip>
            <a:srcRect b="7436"/>
            <a:stretch>
              <a:fillRect/>
            </a:stretch>
          </p:blipFill>
          <p:spPr bwMode="auto">
            <a:xfrm>
              <a:off x="1536" y="1738"/>
              <a:ext cx="4224" cy="2390"/>
            </a:xfrm>
            <a:prstGeom prst="rect">
              <a:avLst/>
            </a:prstGeom>
            <a:noFill/>
            <a:extLst>
              <a:ext uri="{909E8E84-426E-40DD-AFC4-6F175D3DCCD1}">
                <a14:hiddenFill xmlns:a14="http://schemas.microsoft.com/office/drawing/2010/main">
                  <a:solidFill>
                    <a:srgbClr val="FFFFFF"/>
                  </a:solidFill>
                </a14:hiddenFill>
              </a:ext>
            </a:extLst>
          </p:spPr>
        </p:pic>
        <p:sp>
          <p:nvSpPr>
            <p:cNvPr id="24584" name="Text Box 8"/>
            <p:cNvSpPr txBox="1">
              <a:spLocks noChangeArrowheads="1"/>
            </p:cNvSpPr>
            <p:nvPr/>
          </p:nvSpPr>
          <p:spPr bwMode="auto">
            <a:xfrm>
              <a:off x="2112" y="1776"/>
              <a:ext cx="673" cy="5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en-US" sz="1000" b="1"/>
                <a:t>client</a:t>
              </a:r>
            </a:p>
          </p:txBody>
        </p:sp>
        <p:sp>
          <p:nvSpPr>
            <p:cNvPr id="24585" name="Text Box 9"/>
            <p:cNvSpPr txBox="1">
              <a:spLocks noChangeArrowheads="1"/>
            </p:cNvSpPr>
            <p:nvPr/>
          </p:nvSpPr>
          <p:spPr bwMode="auto">
            <a:xfrm>
              <a:off x="3455" y="1776"/>
              <a:ext cx="673" cy="5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en-US" sz="1000" b="1"/>
                <a:t>client</a:t>
              </a:r>
            </a:p>
          </p:txBody>
        </p:sp>
        <p:sp>
          <p:nvSpPr>
            <p:cNvPr id="24586" name="Text Box 10"/>
            <p:cNvSpPr txBox="1">
              <a:spLocks noChangeArrowheads="1"/>
            </p:cNvSpPr>
            <p:nvPr/>
          </p:nvSpPr>
          <p:spPr bwMode="auto">
            <a:xfrm>
              <a:off x="4799" y="1776"/>
              <a:ext cx="673" cy="5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en-US" sz="1000" b="1"/>
                <a:t>client</a:t>
              </a:r>
            </a:p>
          </p:txBody>
        </p:sp>
        <p:sp>
          <p:nvSpPr>
            <p:cNvPr id="24587" name="Text Box 11"/>
            <p:cNvSpPr txBox="1">
              <a:spLocks noChangeArrowheads="1"/>
            </p:cNvSpPr>
            <p:nvPr/>
          </p:nvSpPr>
          <p:spPr bwMode="auto">
            <a:xfrm>
              <a:off x="3841" y="3791"/>
              <a:ext cx="958"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0" hangingPunct="0">
                <a:spcBef>
                  <a:spcPct val="50000"/>
                </a:spcBef>
              </a:pPr>
              <a:r>
                <a:rPr lang="en-US" altLang="en-US" sz="1000" b="1" dirty="0"/>
                <a:t>server</a:t>
              </a:r>
            </a:p>
          </p:txBody>
        </p:sp>
        <p:sp>
          <p:nvSpPr>
            <p:cNvPr id="24588" name="Text Box 12"/>
            <p:cNvSpPr txBox="1">
              <a:spLocks noChangeArrowheads="1"/>
            </p:cNvSpPr>
            <p:nvPr/>
          </p:nvSpPr>
          <p:spPr bwMode="auto">
            <a:xfrm>
              <a:off x="1679" y="3793"/>
              <a:ext cx="1634"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0" hangingPunct="0">
                <a:spcBef>
                  <a:spcPct val="50000"/>
                </a:spcBef>
              </a:pPr>
              <a:r>
                <a:rPr lang="en-US" altLang="en-US" sz="1000" b="1" dirty="0"/>
                <a:t>laser printer</a:t>
              </a:r>
            </a:p>
          </p:txBody>
        </p:sp>
      </p:grpSp>
    </p:spTree>
    <p:extLst>
      <p:ext uri="{BB962C8B-B14F-4D97-AF65-F5344CB8AC3E}">
        <p14:creationId xmlns:p14="http://schemas.microsoft.com/office/powerpoint/2010/main" val="16126406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1000"/>
                                  </p:stCondLst>
                                  <p:childTnLst>
                                    <p:set>
                                      <p:cBhvr>
                                        <p:cTn id="6" dur="1" fill="hold">
                                          <p:stCondLst>
                                            <p:cond delay="0"/>
                                          </p:stCondLst>
                                        </p:cTn>
                                        <p:tgtEl>
                                          <p:spTgt spid="24581"/>
                                        </p:tgtEl>
                                        <p:attrNameLst>
                                          <p:attrName>style.visibility</p:attrName>
                                        </p:attrNameLst>
                                      </p:cBhvr>
                                      <p:to>
                                        <p:strVal val="visible"/>
                                      </p:to>
                                    </p:set>
                                    <p:anim calcmode="lin" valueType="num">
                                      <p:cBhvr>
                                        <p:cTn id="7" dur="1000" fill="hold"/>
                                        <p:tgtEl>
                                          <p:spTgt spid="24581"/>
                                        </p:tgtEl>
                                        <p:attrNameLst>
                                          <p:attrName>ppt_x</p:attrName>
                                        </p:attrNameLst>
                                      </p:cBhvr>
                                      <p:tavLst>
                                        <p:tav tm="0">
                                          <p:val>
                                            <p:strVal val="#ppt_x-.2"/>
                                          </p:val>
                                        </p:tav>
                                        <p:tav tm="100000">
                                          <p:val>
                                            <p:strVal val="#ppt_x"/>
                                          </p:val>
                                        </p:tav>
                                      </p:tavLst>
                                    </p:anim>
                                    <p:anim calcmode="lin" valueType="num">
                                      <p:cBhvr>
                                        <p:cTn id="8" dur="1000" fill="hold"/>
                                        <p:tgtEl>
                                          <p:spTgt spid="24581"/>
                                        </p:tgtEl>
                                        <p:attrNameLst>
                                          <p:attrName>ppt_y</p:attrName>
                                        </p:attrNameLst>
                                      </p:cBhvr>
                                      <p:tavLst>
                                        <p:tav tm="0">
                                          <p:val>
                                            <p:strVal val="#ppt_y"/>
                                          </p:val>
                                        </p:tav>
                                        <p:tav tm="100000">
                                          <p:val>
                                            <p:strVal val="#ppt_y"/>
                                          </p:val>
                                        </p:tav>
                                      </p:tavLst>
                                    </p:anim>
                                    <p:animEffect transition="in" filter="wipe(right)" prLst="gradientSize: 0.1">
                                      <p:cBhvr>
                                        <p:cTn id="9" dur="1000"/>
                                        <p:tgtEl>
                                          <p:spTgt spid="24581"/>
                                        </p:tgtEl>
                                      </p:cBhvr>
                                    </p:animEffect>
                                  </p:childTnLst>
                                </p:cTn>
                              </p:par>
                            </p:childTnLst>
                          </p:cTn>
                        </p:par>
                        <p:par>
                          <p:cTn id="10" fill="hold" nodeType="afterGroup">
                            <p:stCondLst>
                              <p:cond delay="2000"/>
                            </p:stCondLst>
                            <p:childTnLst>
                              <p:par>
                                <p:cTn id="11" presetID="9" presetClass="entr" presetSubtype="0" fill="hold" nodeType="afterEffect">
                                  <p:stCondLst>
                                    <p:cond delay="1000"/>
                                  </p:stCondLst>
                                  <p:childTnLst>
                                    <p:set>
                                      <p:cBhvr>
                                        <p:cTn id="12" dur="1" fill="hold">
                                          <p:stCondLst>
                                            <p:cond delay="0"/>
                                          </p:stCondLst>
                                        </p:cTn>
                                        <p:tgtEl>
                                          <p:spTgt spid="24582"/>
                                        </p:tgtEl>
                                        <p:attrNameLst>
                                          <p:attrName>style.visibility</p:attrName>
                                        </p:attrNameLst>
                                      </p:cBhvr>
                                      <p:to>
                                        <p:strVal val="visible"/>
                                      </p:to>
                                    </p:set>
                                    <p:animEffect transition="in" filter="dissolve">
                                      <p:cBhvr>
                                        <p:cTn id="13" dur="500"/>
                                        <p:tgtEl>
                                          <p:spTgt spid="24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705465" y="302945"/>
            <a:ext cx="4692445" cy="1325563"/>
          </a:xfrm>
        </p:spPr>
        <p:txBody>
          <a:bodyPr/>
          <a:lstStyle/>
          <a:p>
            <a:r>
              <a:rPr lang="en-US" altLang="en-US" b="1" i="1" dirty="0"/>
              <a:t>P2P </a:t>
            </a:r>
            <a:r>
              <a:rPr lang="en-US" altLang="en-US" b="1" i="1" dirty="0">
                <a:highlight>
                  <a:srgbClr val="FFFF00"/>
                </a:highlight>
              </a:rPr>
              <a:t>vs</a:t>
            </a:r>
            <a:r>
              <a:rPr lang="en-US" altLang="en-US" b="1" i="1" dirty="0"/>
              <a:t> Client-Server</a:t>
            </a:r>
          </a:p>
        </p:txBody>
      </p:sp>
      <p:pic>
        <p:nvPicPr>
          <p:cNvPr id="11674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3467" y="4568448"/>
            <a:ext cx="4238625" cy="1733550"/>
          </a:xfrm>
          <a:prstGeom prst="rect">
            <a:avLst/>
          </a:prstGeom>
          <a:noFill/>
          <a:extLst>
            <a:ext uri="{909E8E84-426E-40DD-AFC4-6F175D3DCCD1}">
              <a14:hiddenFill xmlns:a14="http://schemas.microsoft.com/office/drawing/2010/main">
                <a:solidFill>
                  <a:srgbClr val="FFFFFF"/>
                </a:solidFill>
              </a14:hiddenFill>
            </a:ext>
          </a:extLst>
        </p:spPr>
      </p:pic>
      <p:pic>
        <p:nvPicPr>
          <p:cNvPr id="11674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6098" y="4568448"/>
            <a:ext cx="4238625" cy="1724025"/>
          </a:xfrm>
          <a:prstGeom prst="rect">
            <a:avLst/>
          </a:prstGeom>
          <a:noFill/>
          <a:extLst>
            <a:ext uri="{909E8E84-426E-40DD-AFC4-6F175D3DCCD1}">
              <a14:hiddenFill xmlns:a14="http://schemas.microsoft.com/office/drawing/2010/main">
                <a:solidFill>
                  <a:srgbClr val="FFFFFF"/>
                </a:solidFill>
              </a14:hiddenFill>
            </a:ext>
          </a:extLst>
        </p:spPr>
      </p:pic>
      <p:sp>
        <p:nvSpPr>
          <p:cNvPr id="116746" name="Text Box 10"/>
          <p:cNvSpPr txBox="1">
            <a:spLocks noChangeArrowheads="1"/>
          </p:cNvSpPr>
          <p:nvPr/>
        </p:nvSpPr>
        <p:spPr bwMode="auto">
          <a:xfrm>
            <a:off x="2231921" y="3922117"/>
            <a:ext cx="239661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r>
              <a:rPr lang="en-US" altLang="en-US" b="1" dirty="0"/>
              <a:t>Peer-to-Peer Examples</a:t>
            </a:r>
          </a:p>
          <a:p>
            <a:pPr algn="ctr"/>
            <a:endParaRPr lang="en-US" altLang="en-US" b="1" dirty="0"/>
          </a:p>
        </p:txBody>
      </p:sp>
      <p:sp>
        <p:nvSpPr>
          <p:cNvPr id="116747" name="Rectangle 11"/>
          <p:cNvSpPr>
            <a:spLocks noChangeArrowheads="1"/>
          </p:cNvSpPr>
          <p:nvPr/>
        </p:nvSpPr>
        <p:spPr bwMode="auto">
          <a:xfrm>
            <a:off x="235972" y="1997839"/>
            <a:ext cx="1179871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r>
              <a:rPr lang="en-US" altLang="en-US" sz="2400" b="1" dirty="0"/>
              <a:t>Peers </a:t>
            </a:r>
            <a:r>
              <a:rPr lang="en-US" altLang="en-US" sz="2400" dirty="0"/>
              <a:t>make a portion of their resources, such as processing power, disk storage or network bandwidth, directly available to other network participants, without the need for central coordination by servers or stable hosts </a:t>
            </a:r>
          </a:p>
        </p:txBody>
      </p:sp>
    </p:spTree>
    <p:extLst>
      <p:ext uri="{BB962C8B-B14F-4D97-AF65-F5344CB8AC3E}">
        <p14:creationId xmlns:p14="http://schemas.microsoft.com/office/powerpoint/2010/main" val="12141255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b="1" dirty="0"/>
              <a:t>(Data) Network Technologies </a:t>
            </a:r>
            <a:endParaRPr lang="en-US" altLang="en-US" dirty="0"/>
          </a:p>
        </p:txBody>
      </p:sp>
      <p:sp>
        <p:nvSpPr>
          <p:cNvPr id="25603" name="Rectangle 3"/>
          <p:cNvSpPr>
            <a:spLocks noGrp="1" noChangeArrowheads="1"/>
          </p:cNvSpPr>
          <p:nvPr>
            <p:ph type="body" idx="1"/>
          </p:nvPr>
        </p:nvSpPr>
        <p:spPr>
          <a:xfrm>
            <a:off x="528638" y="1571625"/>
            <a:ext cx="10825161" cy="5029200"/>
          </a:xfrm>
        </p:spPr>
        <p:txBody>
          <a:bodyPr>
            <a:noAutofit/>
          </a:bodyPr>
          <a:lstStyle/>
          <a:p>
            <a:pPr>
              <a:lnSpc>
                <a:spcPct val="80000"/>
              </a:lnSpc>
            </a:pPr>
            <a:r>
              <a:rPr lang="en-US" altLang="en-US" dirty="0"/>
              <a:t>Vary depending on the type of devices we use for interconnecting computers and devices together</a:t>
            </a:r>
          </a:p>
          <a:p>
            <a:pPr>
              <a:lnSpc>
                <a:spcPct val="80000"/>
              </a:lnSpc>
            </a:pPr>
            <a:r>
              <a:rPr lang="en-US" altLang="en-US" dirty="0"/>
              <a:t>Ethernet: 	</a:t>
            </a:r>
          </a:p>
          <a:p>
            <a:pPr lvl="1">
              <a:lnSpc>
                <a:spcPct val="80000"/>
              </a:lnSpc>
            </a:pPr>
            <a:r>
              <a:rPr lang="en-US" altLang="en-US" dirty="0"/>
              <a:t>LAN technology allowing computers to access the network </a:t>
            </a:r>
          </a:p>
          <a:p>
            <a:pPr lvl="1">
              <a:lnSpc>
                <a:spcPct val="80000"/>
              </a:lnSpc>
            </a:pPr>
            <a:r>
              <a:rPr lang="en-US" altLang="en-US" dirty="0"/>
              <a:t>Susceptible to collision </a:t>
            </a:r>
          </a:p>
          <a:p>
            <a:pPr lvl="1">
              <a:lnSpc>
                <a:spcPct val="80000"/>
              </a:lnSpc>
            </a:pPr>
            <a:r>
              <a:rPr lang="en-US" altLang="en-US" dirty="0"/>
              <a:t>Can be based on BUS or STAR topologies </a:t>
            </a:r>
          </a:p>
          <a:p>
            <a:pPr lvl="1">
              <a:lnSpc>
                <a:spcPct val="80000"/>
              </a:lnSpc>
            </a:pPr>
            <a:r>
              <a:rPr lang="en-US" altLang="en-US" dirty="0"/>
              <a:t>Operates at 10Mbps or 100Mbps, (10/100) </a:t>
            </a:r>
          </a:p>
          <a:p>
            <a:pPr lvl="1">
              <a:lnSpc>
                <a:spcPct val="80000"/>
              </a:lnSpc>
            </a:pPr>
            <a:r>
              <a:rPr lang="en-US" altLang="en-US" dirty="0"/>
              <a:t>Fast Ethernet operates at 100 Mbps / </a:t>
            </a:r>
          </a:p>
          <a:p>
            <a:pPr lvl="1">
              <a:lnSpc>
                <a:spcPct val="80000"/>
              </a:lnSpc>
            </a:pPr>
            <a:r>
              <a:rPr lang="en-US" altLang="en-US" dirty="0"/>
              <a:t>Gigabit Ethernet (1998 IEEE 802.3z)</a:t>
            </a:r>
          </a:p>
          <a:p>
            <a:pPr lvl="1">
              <a:lnSpc>
                <a:spcPct val="80000"/>
              </a:lnSpc>
            </a:pPr>
            <a:r>
              <a:rPr lang="en-US" altLang="en-US" dirty="0"/>
              <a:t>10-Gigabit Ethernet  (10GE or 10GbE or 10 GigE)</a:t>
            </a:r>
          </a:p>
          <a:p>
            <a:pPr lvl="2">
              <a:lnSpc>
                <a:spcPct val="80000"/>
              </a:lnSpc>
            </a:pPr>
            <a:r>
              <a:rPr lang="en-US" altLang="en-US" sz="2400" dirty="0"/>
              <a:t>10GBASE-R/LR/SR (long range short range, etc.)</a:t>
            </a:r>
          </a:p>
          <a:p>
            <a:pPr>
              <a:lnSpc>
                <a:spcPct val="80000"/>
              </a:lnSpc>
            </a:pPr>
            <a:r>
              <a:rPr lang="en-US" altLang="en-US" dirty="0"/>
              <a:t>Physical layer</a:t>
            </a:r>
          </a:p>
          <a:p>
            <a:pPr lvl="1">
              <a:lnSpc>
                <a:spcPct val="80000"/>
              </a:lnSpc>
            </a:pPr>
            <a:r>
              <a:rPr lang="en-US" altLang="en-US" dirty="0"/>
              <a:t>Gigabit Ethernet using optical fiber, twisted pair cable, or balanced copper cable</a:t>
            </a:r>
          </a:p>
        </p:txBody>
      </p:sp>
    </p:spTree>
    <p:extLst>
      <p:ext uri="{BB962C8B-B14F-4D97-AF65-F5344CB8AC3E}">
        <p14:creationId xmlns:p14="http://schemas.microsoft.com/office/powerpoint/2010/main" val="418488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519112" y="349250"/>
            <a:ext cx="10363200" cy="1143000"/>
          </a:xfrm>
        </p:spPr>
        <p:txBody>
          <a:bodyPr/>
          <a:lstStyle/>
          <a:p>
            <a:r>
              <a:rPr lang="en-US" altLang="en-US" b="1" dirty="0"/>
              <a:t>Communications and Networks</a:t>
            </a:r>
          </a:p>
        </p:txBody>
      </p:sp>
      <p:sp>
        <p:nvSpPr>
          <p:cNvPr id="92163" name="Rectangle 3"/>
          <p:cNvSpPr>
            <a:spLocks noGrp="1" noChangeArrowheads="1"/>
          </p:cNvSpPr>
          <p:nvPr>
            <p:ph type="body" sz="half" idx="1"/>
          </p:nvPr>
        </p:nvSpPr>
        <p:spPr>
          <a:xfrm>
            <a:off x="371475" y="1600200"/>
            <a:ext cx="7924800" cy="5029200"/>
          </a:xfrm>
        </p:spPr>
        <p:txBody>
          <a:bodyPr/>
          <a:lstStyle/>
          <a:p>
            <a:pPr marL="0" indent="0">
              <a:buNone/>
            </a:pPr>
            <a:r>
              <a:rPr lang="en-US" altLang="en-US" sz="3200" b="1" dirty="0"/>
              <a:t>Data Communications </a:t>
            </a:r>
          </a:p>
          <a:p>
            <a:pPr lvl="1"/>
            <a:r>
              <a:rPr lang="en-US" altLang="en-US" sz="2800" dirty="0"/>
              <a:t>Transmission of signals </a:t>
            </a:r>
          </a:p>
          <a:p>
            <a:pPr lvl="2"/>
            <a:r>
              <a:rPr lang="en-US" altLang="en-US" sz="2800" dirty="0"/>
              <a:t>Encoding, interfacing, signal integrity, multiplexing etc. </a:t>
            </a:r>
          </a:p>
          <a:p>
            <a:pPr marL="0" indent="0">
              <a:buNone/>
            </a:pPr>
            <a:r>
              <a:rPr lang="en-US" altLang="en-US" sz="3200" b="1" dirty="0"/>
              <a:t>Networking</a:t>
            </a:r>
          </a:p>
          <a:p>
            <a:pPr lvl="1"/>
            <a:r>
              <a:rPr lang="en-US" altLang="en-US" sz="2800" dirty="0"/>
              <a:t>Topology &amp; architecture used to interconnect devices</a:t>
            </a:r>
          </a:p>
          <a:p>
            <a:r>
              <a:rPr lang="en-US" altLang="en-US" sz="3200" dirty="0"/>
              <a:t>Networks of communication systems</a:t>
            </a:r>
          </a:p>
          <a:p>
            <a:endParaRPr lang="en-US" altLang="en-US" sz="2400" dirty="0"/>
          </a:p>
        </p:txBody>
      </p:sp>
    </p:spTree>
    <p:extLst>
      <p:ext uri="{BB962C8B-B14F-4D97-AF65-F5344CB8AC3E}">
        <p14:creationId xmlns:p14="http://schemas.microsoft.com/office/powerpoint/2010/main" val="1842478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en-US" b="1" dirty="0"/>
              <a:t>(Data) Network Technologies </a:t>
            </a:r>
            <a:endParaRPr lang="en-US" altLang="en-US" dirty="0"/>
          </a:p>
        </p:txBody>
      </p:sp>
      <p:sp>
        <p:nvSpPr>
          <p:cNvPr id="100355" name="Rectangle 3"/>
          <p:cNvSpPr>
            <a:spLocks noGrp="1" noChangeArrowheads="1"/>
          </p:cNvSpPr>
          <p:nvPr>
            <p:ph type="body" idx="1"/>
          </p:nvPr>
        </p:nvSpPr>
        <p:spPr>
          <a:xfrm>
            <a:off x="838200" y="1600200"/>
            <a:ext cx="10515600" cy="5029200"/>
          </a:xfrm>
        </p:spPr>
        <p:txBody>
          <a:bodyPr/>
          <a:lstStyle/>
          <a:p>
            <a:pPr>
              <a:lnSpc>
                <a:spcPct val="80000"/>
              </a:lnSpc>
            </a:pPr>
            <a:r>
              <a:rPr lang="en-US" altLang="en-US" sz="2400" dirty="0"/>
              <a:t>Token Ring </a:t>
            </a:r>
          </a:p>
          <a:p>
            <a:pPr lvl="1">
              <a:lnSpc>
                <a:spcPct val="80000"/>
              </a:lnSpc>
            </a:pPr>
            <a:r>
              <a:rPr lang="en-US" altLang="en-US" sz="2200" dirty="0"/>
              <a:t>LAN technology </a:t>
            </a:r>
          </a:p>
          <a:p>
            <a:pPr lvl="1">
              <a:lnSpc>
                <a:spcPct val="80000"/>
              </a:lnSpc>
            </a:pPr>
            <a:r>
              <a:rPr lang="en-US" altLang="en-US" sz="2200" dirty="0"/>
              <a:t>Only the computer with the token can transmit </a:t>
            </a:r>
          </a:p>
          <a:p>
            <a:pPr lvl="1">
              <a:lnSpc>
                <a:spcPct val="80000"/>
              </a:lnSpc>
            </a:pPr>
            <a:r>
              <a:rPr lang="en-US" altLang="en-US" sz="2200" dirty="0"/>
              <a:t>No collision </a:t>
            </a:r>
          </a:p>
          <a:p>
            <a:pPr lvl="1">
              <a:lnSpc>
                <a:spcPct val="80000"/>
              </a:lnSpc>
            </a:pPr>
            <a:r>
              <a:rPr lang="en-US" altLang="en-US" sz="2200" dirty="0"/>
              <a:t>Typically 72-260 devices can be connected together </a:t>
            </a:r>
          </a:p>
          <a:p>
            <a:pPr>
              <a:lnSpc>
                <a:spcPct val="80000"/>
              </a:lnSpc>
            </a:pPr>
            <a:r>
              <a:rPr lang="en-US" altLang="en-US" sz="2400" dirty="0"/>
              <a:t>TCP/IP and UDP</a:t>
            </a:r>
          </a:p>
          <a:p>
            <a:pPr lvl="1">
              <a:lnSpc>
                <a:spcPct val="80000"/>
              </a:lnSpc>
            </a:pPr>
            <a:r>
              <a:rPr lang="en-US" altLang="en-US" sz="2200" dirty="0"/>
              <a:t>Uses packet transmission </a:t>
            </a:r>
          </a:p>
          <a:p>
            <a:pPr>
              <a:lnSpc>
                <a:spcPct val="80000"/>
              </a:lnSpc>
            </a:pPr>
            <a:r>
              <a:rPr lang="en-US" altLang="en-US" sz="2400" dirty="0"/>
              <a:t>802.11</a:t>
            </a:r>
          </a:p>
          <a:p>
            <a:pPr lvl="1">
              <a:lnSpc>
                <a:spcPct val="80000"/>
              </a:lnSpc>
            </a:pPr>
            <a:r>
              <a:rPr lang="en-US" altLang="en-US" sz="2200" dirty="0"/>
              <a:t>Standard for wireless LAN</a:t>
            </a:r>
          </a:p>
          <a:p>
            <a:pPr lvl="1">
              <a:lnSpc>
                <a:spcPct val="80000"/>
              </a:lnSpc>
            </a:pPr>
            <a:r>
              <a:rPr lang="en-US" altLang="en-US" sz="2200" dirty="0"/>
              <a:t>Wi-Fi (wireless fidelity) is used to describe that the device is in 802.11 family or standards </a:t>
            </a:r>
          </a:p>
          <a:p>
            <a:pPr lvl="1">
              <a:lnSpc>
                <a:spcPct val="80000"/>
              </a:lnSpc>
            </a:pPr>
            <a:r>
              <a:rPr lang="en-US" altLang="en-US" sz="2200" dirty="0"/>
              <a:t>Typically used for long range (300-1000 feet) </a:t>
            </a:r>
          </a:p>
          <a:p>
            <a:pPr lvl="1">
              <a:lnSpc>
                <a:spcPct val="80000"/>
              </a:lnSpc>
            </a:pPr>
            <a:r>
              <a:rPr lang="en-US" altLang="en-US" sz="2200" dirty="0"/>
              <a:t>Variations include: </a:t>
            </a:r>
            <a:r>
              <a:rPr lang="en-US" altLang="en-US" sz="2200" b="1" dirty="0"/>
              <a:t>.11</a:t>
            </a:r>
            <a:r>
              <a:rPr lang="en-US" altLang="en-US" sz="2200" dirty="0"/>
              <a:t> (1-2 Mbps); </a:t>
            </a:r>
            <a:r>
              <a:rPr lang="en-US" altLang="en-US" sz="2200" b="1" dirty="0"/>
              <a:t>.11a </a:t>
            </a:r>
            <a:r>
              <a:rPr lang="en-US" altLang="en-US" sz="2200" dirty="0"/>
              <a:t>(up to 54 Mbps); </a:t>
            </a:r>
            <a:r>
              <a:rPr lang="en-US" altLang="en-US" sz="2200" b="1" dirty="0"/>
              <a:t>.11b</a:t>
            </a:r>
            <a:r>
              <a:rPr lang="en-US" altLang="en-US" sz="2200" dirty="0"/>
              <a:t> (up to 11 Mbps); .</a:t>
            </a:r>
            <a:r>
              <a:rPr lang="en-US" altLang="en-US" sz="2200" b="1" dirty="0"/>
              <a:t>11g </a:t>
            </a:r>
            <a:r>
              <a:rPr lang="en-US" altLang="en-US" sz="2200" dirty="0"/>
              <a:t>(54 Mbps and higher</a:t>
            </a:r>
          </a:p>
        </p:txBody>
      </p:sp>
    </p:spTree>
    <p:extLst>
      <p:ext uri="{BB962C8B-B14F-4D97-AF65-F5344CB8AC3E}">
        <p14:creationId xmlns:p14="http://schemas.microsoft.com/office/powerpoint/2010/main" val="13687343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en-US" b="1" dirty="0"/>
              <a:t>(Data) Network Technologies</a:t>
            </a:r>
          </a:p>
        </p:txBody>
      </p:sp>
      <p:sp>
        <p:nvSpPr>
          <p:cNvPr id="102403" name="Rectangle 3"/>
          <p:cNvSpPr>
            <a:spLocks noGrp="1" noChangeArrowheads="1"/>
          </p:cNvSpPr>
          <p:nvPr>
            <p:ph type="body" idx="1"/>
          </p:nvPr>
        </p:nvSpPr>
        <p:spPr>
          <a:xfrm>
            <a:off x="838200" y="1825625"/>
            <a:ext cx="10515600" cy="4832350"/>
          </a:xfrm>
        </p:spPr>
        <p:txBody>
          <a:bodyPr>
            <a:normAutofit/>
          </a:bodyPr>
          <a:lstStyle/>
          <a:p>
            <a:pPr>
              <a:lnSpc>
                <a:spcPct val="80000"/>
              </a:lnSpc>
            </a:pPr>
            <a:r>
              <a:rPr lang="en-US" altLang="en-US" dirty="0"/>
              <a:t>802.11n </a:t>
            </a:r>
          </a:p>
          <a:p>
            <a:pPr lvl="1">
              <a:lnSpc>
                <a:spcPct val="80000"/>
              </a:lnSpc>
            </a:pPr>
            <a:r>
              <a:rPr lang="en-US" altLang="en-US" dirty="0"/>
              <a:t>Current generation wireless LAN technology</a:t>
            </a:r>
          </a:p>
          <a:p>
            <a:pPr lvl="1">
              <a:lnSpc>
                <a:spcPct val="80000"/>
              </a:lnSpc>
            </a:pPr>
            <a:r>
              <a:rPr lang="en-US" altLang="en-US" dirty="0"/>
              <a:t>Improving network throughput (600 Mbps compared to 450 Mbps) – thus potentially supporting a user throughput of 110 Mbit/s</a:t>
            </a:r>
          </a:p>
          <a:p>
            <a:pPr>
              <a:lnSpc>
                <a:spcPct val="80000"/>
              </a:lnSpc>
            </a:pPr>
            <a:r>
              <a:rPr lang="en-US" altLang="en-US" dirty="0"/>
              <a:t>LORAWAN</a:t>
            </a:r>
          </a:p>
          <a:p>
            <a:pPr lvl="1">
              <a:lnSpc>
                <a:spcPct val="80000"/>
              </a:lnSpc>
            </a:pPr>
            <a:r>
              <a:rPr lang="en-US" altLang="en-US" i="1" dirty="0"/>
              <a:t>Low Power Wide Area Network</a:t>
            </a:r>
          </a:p>
          <a:p>
            <a:pPr lvl="1">
              <a:lnSpc>
                <a:spcPct val="80000"/>
              </a:lnSpc>
            </a:pPr>
            <a:r>
              <a:rPr lang="en-US" altLang="en-US" dirty="0"/>
              <a:t>Long </a:t>
            </a:r>
            <a:r>
              <a:rPr lang="en-US" altLang="en-US" dirty="0" err="1"/>
              <a:t>disances</a:t>
            </a:r>
            <a:endParaRPr lang="en-US" altLang="en-US" dirty="0"/>
          </a:p>
          <a:p>
            <a:pPr lvl="1">
              <a:lnSpc>
                <a:spcPct val="80000"/>
              </a:lnSpc>
            </a:pPr>
            <a:r>
              <a:rPr lang="en-US" altLang="en-US" dirty="0"/>
              <a:t>Low Frequency (low-bandwidth)</a:t>
            </a:r>
          </a:p>
          <a:p>
            <a:pPr lvl="1">
              <a:lnSpc>
                <a:spcPct val="80000"/>
              </a:lnSpc>
            </a:pPr>
            <a:r>
              <a:rPr lang="en-US" altLang="en-US" dirty="0"/>
              <a:t>Ideal for Internet of Things</a:t>
            </a:r>
          </a:p>
          <a:p>
            <a:pPr>
              <a:lnSpc>
                <a:spcPct val="80000"/>
              </a:lnSpc>
            </a:pPr>
            <a:r>
              <a:rPr lang="en-US" altLang="en-US" dirty="0" err="1"/>
              <a:t>Zigbee</a:t>
            </a:r>
            <a:endParaRPr lang="en-US" altLang="en-US" dirty="0"/>
          </a:p>
          <a:p>
            <a:pPr lvl="1">
              <a:lnSpc>
                <a:spcPct val="80000"/>
              </a:lnSpc>
            </a:pPr>
            <a:r>
              <a:rPr lang="en-US" altLang="en-US" i="1" dirty="0"/>
              <a:t>High level communication protocols using small, low-power digital radios based on the IEEE 802.15.4 </a:t>
            </a:r>
          </a:p>
          <a:p>
            <a:pPr lvl="1">
              <a:lnSpc>
                <a:spcPct val="80000"/>
              </a:lnSpc>
            </a:pPr>
            <a:r>
              <a:rPr lang="en-US" altLang="en-US" i="1" dirty="0"/>
              <a:t>Wireless mesh networking proprietary standard</a:t>
            </a:r>
          </a:p>
        </p:txBody>
      </p:sp>
    </p:spTree>
    <p:extLst>
      <p:ext uri="{BB962C8B-B14F-4D97-AF65-F5344CB8AC3E}">
        <p14:creationId xmlns:p14="http://schemas.microsoft.com/office/powerpoint/2010/main" val="13148254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b="1" dirty="0"/>
              <a:t>Network Technologies</a:t>
            </a:r>
          </a:p>
        </p:txBody>
      </p:sp>
      <p:sp>
        <p:nvSpPr>
          <p:cNvPr id="26627" name="Rectangle 3"/>
          <p:cNvSpPr>
            <a:spLocks noGrp="1" noChangeArrowheads="1"/>
          </p:cNvSpPr>
          <p:nvPr>
            <p:ph type="body" idx="1"/>
          </p:nvPr>
        </p:nvSpPr>
        <p:spPr>
          <a:xfrm>
            <a:off x="1023937" y="1318657"/>
            <a:ext cx="10144125" cy="5300663"/>
          </a:xfrm>
        </p:spPr>
        <p:txBody>
          <a:bodyPr>
            <a:noAutofit/>
          </a:bodyPr>
          <a:lstStyle/>
          <a:p>
            <a:pPr>
              <a:lnSpc>
                <a:spcPct val="80000"/>
              </a:lnSpc>
            </a:pPr>
            <a:endParaRPr lang="en-US" altLang="en-US" sz="1600" dirty="0"/>
          </a:p>
          <a:p>
            <a:pPr>
              <a:lnSpc>
                <a:spcPct val="80000"/>
              </a:lnSpc>
            </a:pPr>
            <a:r>
              <a:rPr lang="en-US" altLang="en-US" dirty="0"/>
              <a:t>Bluetooth 5</a:t>
            </a:r>
          </a:p>
          <a:p>
            <a:pPr lvl="1">
              <a:lnSpc>
                <a:spcPct val="80000"/>
              </a:lnSpc>
            </a:pPr>
            <a:r>
              <a:rPr lang="en-US" altLang="en-US" dirty="0"/>
              <a:t>Uses radio frequency (2.5ghz)</a:t>
            </a:r>
          </a:p>
          <a:p>
            <a:pPr lvl="1">
              <a:lnSpc>
                <a:spcPct val="80000"/>
              </a:lnSpc>
            </a:pPr>
            <a:r>
              <a:rPr lang="en-US" altLang="en-US" dirty="0"/>
              <a:t>Typically used for close distances (short range- 1000 feet or so) </a:t>
            </a:r>
          </a:p>
          <a:p>
            <a:pPr lvl="1">
              <a:lnSpc>
                <a:spcPct val="80000"/>
              </a:lnSpc>
            </a:pPr>
            <a:r>
              <a:rPr lang="en-US" altLang="en-US" dirty="0"/>
              <a:t>Transmits at 1Mbps </a:t>
            </a:r>
          </a:p>
          <a:p>
            <a:pPr lvl="1">
              <a:lnSpc>
                <a:spcPct val="80000"/>
              </a:lnSpc>
            </a:pPr>
            <a:r>
              <a:rPr lang="en-US" altLang="en-US" dirty="0"/>
              <a:t>Used for handheld computers to communicate with the desktop</a:t>
            </a:r>
          </a:p>
          <a:p>
            <a:pPr>
              <a:lnSpc>
                <a:spcPct val="80000"/>
              </a:lnSpc>
            </a:pPr>
            <a:r>
              <a:rPr lang="en-US" altLang="en-US" dirty="0"/>
              <a:t>IrDA</a:t>
            </a:r>
          </a:p>
          <a:p>
            <a:pPr lvl="1">
              <a:lnSpc>
                <a:spcPct val="80000"/>
              </a:lnSpc>
            </a:pPr>
            <a:r>
              <a:rPr lang="en-US" altLang="en-US" dirty="0"/>
              <a:t>Infrared (IR) light waves </a:t>
            </a:r>
          </a:p>
          <a:p>
            <a:pPr lvl="1">
              <a:lnSpc>
                <a:spcPct val="80000"/>
              </a:lnSpc>
            </a:pPr>
            <a:r>
              <a:rPr lang="en-US" altLang="en-US" dirty="0"/>
              <a:t>Transfers at a rate of 115 Kbps to 4 Mbps </a:t>
            </a:r>
          </a:p>
          <a:p>
            <a:pPr lvl="1">
              <a:lnSpc>
                <a:spcPct val="80000"/>
              </a:lnSpc>
            </a:pPr>
            <a:r>
              <a:rPr lang="en-US" altLang="en-US" dirty="0"/>
              <a:t>Requires light-of-sight transmission </a:t>
            </a:r>
          </a:p>
          <a:p>
            <a:pPr>
              <a:lnSpc>
                <a:spcPct val="80000"/>
              </a:lnSpc>
            </a:pPr>
            <a:r>
              <a:rPr lang="en-US" altLang="en-US" dirty="0"/>
              <a:t>RFID</a:t>
            </a:r>
          </a:p>
          <a:p>
            <a:pPr lvl="1">
              <a:lnSpc>
                <a:spcPct val="80000"/>
              </a:lnSpc>
            </a:pPr>
            <a:r>
              <a:rPr lang="en-US" altLang="en-US" dirty="0"/>
              <a:t>Radio frequency identification </a:t>
            </a:r>
          </a:p>
          <a:p>
            <a:pPr lvl="1">
              <a:lnSpc>
                <a:spcPct val="80000"/>
              </a:lnSpc>
            </a:pPr>
            <a:r>
              <a:rPr lang="en-US" altLang="en-US" dirty="0"/>
              <a:t>Uses tags which are places in items </a:t>
            </a:r>
          </a:p>
          <a:p>
            <a:pPr lvl="1">
              <a:lnSpc>
                <a:spcPct val="80000"/>
              </a:lnSpc>
            </a:pPr>
            <a:r>
              <a:rPr lang="en-US" altLang="en-US" dirty="0"/>
              <a:t>Example: merchandises, toll-tags, courtesy calls, sensors!</a:t>
            </a:r>
          </a:p>
        </p:txBody>
      </p:sp>
    </p:spTree>
    <p:extLst>
      <p:ext uri="{BB962C8B-B14F-4D97-AF65-F5344CB8AC3E}">
        <p14:creationId xmlns:p14="http://schemas.microsoft.com/office/powerpoint/2010/main" val="21271457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04008" y="157163"/>
            <a:ext cx="4438496" cy="866774"/>
          </a:xfrm>
        </p:spPr>
        <p:txBody>
          <a:bodyPr>
            <a:normAutofit/>
          </a:bodyPr>
          <a:lstStyle/>
          <a:p>
            <a:r>
              <a:rPr lang="en-US" altLang="en-US" b="1" dirty="0"/>
              <a:t>Network Examples</a:t>
            </a:r>
          </a:p>
        </p:txBody>
      </p:sp>
      <p:sp>
        <p:nvSpPr>
          <p:cNvPr id="27651" name="Rectangle 3"/>
          <p:cNvSpPr>
            <a:spLocks noGrp="1" noChangeArrowheads="1"/>
          </p:cNvSpPr>
          <p:nvPr>
            <p:ph type="body" idx="1"/>
          </p:nvPr>
        </p:nvSpPr>
        <p:spPr>
          <a:xfrm>
            <a:off x="320623" y="1076067"/>
            <a:ext cx="11522331" cy="5624769"/>
          </a:xfrm>
        </p:spPr>
        <p:txBody>
          <a:bodyPr>
            <a:noAutofit/>
          </a:bodyPr>
          <a:lstStyle/>
          <a:p>
            <a:pPr>
              <a:lnSpc>
                <a:spcPct val="80000"/>
              </a:lnSpc>
            </a:pPr>
            <a:r>
              <a:rPr lang="en-US" altLang="en-US" sz="2000" dirty="0"/>
              <a:t>IEEE 802.15.4</a:t>
            </a:r>
          </a:p>
          <a:p>
            <a:pPr lvl="1">
              <a:lnSpc>
                <a:spcPct val="80000"/>
              </a:lnSpc>
            </a:pPr>
            <a:r>
              <a:rPr lang="en-US" altLang="en-US" sz="2000" dirty="0"/>
              <a:t>Low-rate wireless personal area networks (LR-WPANs)</a:t>
            </a:r>
          </a:p>
          <a:p>
            <a:pPr lvl="1">
              <a:lnSpc>
                <a:spcPct val="80000"/>
              </a:lnSpc>
            </a:pPr>
            <a:r>
              <a:rPr lang="en-US" altLang="en-US" sz="2000" dirty="0"/>
              <a:t>Bases for e ZigBee, </a:t>
            </a:r>
            <a:r>
              <a:rPr lang="en-US" altLang="en-US" sz="2000" dirty="0" err="1"/>
              <a:t>WirelessHART</a:t>
            </a:r>
            <a:r>
              <a:rPr lang="en-US" altLang="en-US" sz="2000" dirty="0"/>
              <a:t>, and </a:t>
            </a:r>
            <a:r>
              <a:rPr lang="en-US" altLang="en-US" sz="2000" dirty="0" err="1"/>
              <a:t>MiWi</a:t>
            </a:r>
            <a:r>
              <a:rPr lang="en-US" altLang="en-US" sz="2000" dirty="0"/>
              <a:t> specification</a:t>
            </a:r>
          </a:p>
          <a:p>
            <a:pPr lvl="1">
              <a:lnSpc>
                <a:spcPct val="80000"/>
              </a:lnSpc>
            </a:pPr>
            <a:r>
              <a:rPr lang="en-US" altLang="en-US" sz="2000" dirty="0"/>
              <a:t>Also used for 6LoWPAN and standard Internet protocols to build a Wireless Embedded Internet (WEI)  </a:t>
            </a:r>
          </a:p>
          <a:p>
            <a:pPr>
              <a:lnSpc>
                <a:spcPct val="80000"/>
              </a:lnSpc>
            </a:pPr>
            <a:r>
              <a:rPr lang="en-US" altLang="en-US" sz="2000" dirty="0"/>
              <a:t>Intranets </a:t>
            </a:r>
          </a:p>
          <a:p>
            <a:pPr lvl="1">
              <a:lnSpc>
                <a:spcPct val="80000"/>
              </a:lnSpc>
            </a:pPr>
            <a:r>
              <a:rPr lang="en-US" altLang="en-US" sz="2000" dirty="0"/>
              <a:t>Used for private networks </a:t>
            </a:r>
          </a:p>
          <a:p>
            <a:pPr lvl="1">
              <a:lnSpc>
                <a:spcPct val="80000"/>
              </a:lnSpc>
            </a:pPr>
            <a:r>
              <a:rPr lang="en-US" altLang="en-US" sz="2000" dirty="0"/>
              <a:t>May implement a firewall</a:t>
            </a:r>
          </a:p>
          <a:p>
            <a:pPr lvl="2">
              <a:lnSpc>
                <a:spcPct val="80000"/>
              </a:lnSpc>
            </a:pPr>
            <a:r>
              <a:rPr lang="en-US" altLang="en-US" dirty="0"/>
              <a:t>Hardware and software that restricts access to data and information on a network </a:t>
            </a:r>
          </a:p>
          <a:p>
            <a:pPr>
              <a:lnSpc>
                <a:spcPct val="80000"/>
              </a:lnSpc>
            </a:pPr>
            <a:r>
              <a:rPr lang="en-US" altLang="en-US" sz="2000" dirty="0"/>
              <a:t>Home networks </a:t>
            </a:r>
          </a:p>
          <a:p>
            <a:pPr lvl="1">
              <a:lnSpc>
                <a:spcPct val="80000"/>
              </a:lnSpc>
            </a:pPr>
            <a:r>
              <a:rPr lang="en-US" altLang="en-US" sz="2000" dirty="0"/>
              <a:t>Ethernet </a:t>
            </a:r>
          </a:p>
          <a:p>
            <a:pPr lvl="1">
              <a:lnSpc>
                <a:spcPct val="80000"/>
              </a:lnSpc>
            </a:pPr>
            <a:r>
              <a:rPr lang="en-US" altLang="en-US" sz="2000" dirty="0"/>
              <a:t>Phone line </a:t>
            </a:r>
          </a:p>
          <a:p>
            <a:pPr lvl="1">
              <a:lnSpc>
                <a:spcPct val="80000"/>
              </a:lnSpc>
            </a:pPr>
            <a:r>
              <a:rPr lang="en-US" altLang="en-US" sz="2000" dirty="0" err="1"/>
              <a:t>HomeRF</a:t>
            </a:r>
            <a:r>
              <a:rPr lang="en-US" altLang="en-US" sz="2000" dirty="0"/>
              <a:t> (radio frequency- waves) </a:t>
            </a:r>
          </a:p>
          <a:p>
            <a:pPr lvl="1">
              <a:lnSpc>
                <a:spcPct val="80000"/>
              </a:lnSpc>
            </a:pPr>
            <a:r>
              <a:rPr lang="en-US" altLang="en-US" sz="2000" dirty="0"/>
              <a:t>Intelligent home network</a:t>
            </a:r>
          </a:p>
          <a:p>
            <a:pPr>
              <a:lnSpc>
                <a:spcPct val="80000"/>
              </a:lnSpc>
            </a:pPr>
            <a:r>
              <a:rPr lang="en-US" altLang="en-US" sz="2000" dirty="0"/>
              <a:t>Vehicle-to-Vehicle (car2Car) </a:t>
            </a:r>
            <a:r>
              <a:rPr lang="mr-IN" altLang="en-US" sz="2000" dirty="0"/>
              <a:t>–</a:t>
            </a:r>
            <a:r>
              <a:rPr lang="en-US" altLang="en-US" sz="2000" dirty="0"/>
              <a:t> </a:t>
            </a:r>
          </a:p>
          <a:p>
            <a:pPr lvl="1">
              <a:lnSpc>
                <a:spcPct val="80000"/>
              </a:lnSpc>
            </a:pPr>
            <a:r>
              <a:rPr lang="en-US" altLang="en-US" sz="2000" dirty="0"/>
              <a:t>A wireless LAN based communication system to guarantee European-wide inter-vehicle operability </a:t>
            </a:r>
          </a:p>
          <a:p>
            <a:pPr lvl="1">
              <a:lnSpc>
                <a:spcPct val="80000"/>
              </a:lnSpc>
            </a:pPr>
            <a:endParaRPr lang="en-US" altLang="en-US" sz="2000" dirty="0"/>
          </a:p>
        </p:txBody>
      </p:sp>
    </p:spTree>
    <p:extLst>
      <p:ext uri="{BB962C8B-B14F-4D97-AF65-F5344CB8AC3E}">
        <p14:creationId xmlns:p14="http://schemas.microsoft.com/office/powerpoint/2010/main" val="2085864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5" name="Oval 3"/>
          <p:cNvSpPr>
            <a:spLocks noChangeArrowheads="1"/>
          </p:cNvSpPr>
          <p:nvPr/>
        </p:nvSpPr>
        <p:spPr bwMode="auto">
          <a:xfrm>
            <a:off x="4537417" y="2348998"/>
            <a:ext cx="2514600" cy="2209800"/>
          </a:xfrm>
          <a:prstGeom prst="ellipse">
            <a:avLst/>
          </a:prstGeom>
          <a:solidFill>
            <a:srgbClr val="008000"/>
          </a:solidFill>
          <a:ln w="9525">
            <a:no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dirty="0">
                <a:solidFill>
                  <a:schemeClr val="bg1"/>
                </a:solidFill>
              </a:rPr>
              <a:t>Microcontroller</a:t>
            </a:r>
          </a:p>
        </p:txBody>
      </p:sp>
      <p:sp>
        <p:nvSpPr>
          <p:cNvPr id="90116" name="Oval 4"/>
          <p:cNvSpPr>
            <a:spLocks noChangeArrowheads="1"/>
          </p:cNvSpPr>
          <p:nvPr/>
        </p:nvSpPr>
        <p:spPr bwMode="auto">
          <a:xfrm>
            <a:off x="6629400" y="2373868"/>
            <a:ext cx="2514600" cy="2209800"/>
          </a:xfrm>
          <a:prstGeom prst="ellipse">
            <a:avLst/>
          </a:prstGeom>
          <a:solidFill>
            <a:srgbClr val="FFFF99">
              <a:alpha val="81000"/>
            </a:srgbClr>
          </a:solidFill>
          <a:ln w="9525">
            <a:no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a:t>Networking</a:t>
            </a:r>
          </a:p>
        </p:txBody>
      </p:sp>
      <p:sp>
        <p:nvSpPr>
          <p:cNvPr id="90117" name="Oval 5"/>
          <p:cNvSpPr>
            <a:spLocks noChangeArrowheads="1"/>
          </p:cNvSpPr>
          <p:nvPr/>
        </p:nvSpPr>
        <p:spPr bwMode="auto">
          <a:xfrm>
            <a:off x="5647005" y="3886200"/>
            <a:ext cx="2514600" cy="2209800"/>
          </a:xfrm>
          <a:prstGeom prst="ellipse">
            <a:avLst/>
          </a:prstGeom>
          <a:solidFill>
            <a:schemeClr val="accent2">
              <a:alpha val="61000"/>
            </a:schemeClr>
          </a:solidFill>
          <a:ln w="38100">
            <a:no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a:t>Wireless</a:t>
            </a:r>
          </a:p>
        </p:txBody>
      </p:sp>
      <p:sp>
        <p:nvSpPr>
          <p:cNvPr id="90118" name="Rectangle 6"/>
          <p:cNvSpPr>
            <a:spLocks noChangeArrowheads="1"/>
          </p:cNvSpPr>
          <p:nvPr/>
        </p:nvSpPr>
        <p:spPr bwMode="auto">
          <a:xfrm>
            <a:off x="3706837" y="1663170"/>
            <a:ext cx="5257800" cy="685800"/>
          </a:xfrm>
          <a:prstGeom prst="rect">
            <a:avLst/>
          </a:prstGeom>
          <a:solidFill>
            <a:schemeClr val="accent1"/>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a:t>Voice, Image, Data, Video</a:t>
            </a:r>
          </a:p>
        </p:txBody>
      </p:sp>
      <p:sp>
        <p:nvSpPr>
          <p:cNvPr id="90119" name="Line 7"/>
          <p:cNvSpPr>
            <a:spLocks noChangeShapeType="1"/>
          </p:cNvSpPr>
          <p:nvPr/>
        </p:nvSpPr>
        <p:spPr bwMode="auto">
          <a:xfrm flipV="1">
            <a:off x="4724400" y="4038600"/>
            <a:ext cx="2133600" cy="1600200"/>
          </a:xfrm>
          <a:prstGeom prst="line">
            <a:avLst/>
          </a:prstGeom>
          <a:noFill/>
          <a:ln w="38100">
            <a:solidFill>
              <a:srgbClr val="0020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0120" name="Text Box 8"/>
          <p:cNvSpPr txBox="1">
            <a:spLocks noChangeArrowheads="1"/>
          </p:cNvSpPr>
          <p:nvPr/>
        </p:nvSpPr>
        <p:spPr bwMode="auto">
          <a:xfrm>
            <a:off x="3429001" y="5688596"/>
            <a:ext cx="2075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b="1" dirty="0"/>
              <a:t>Integrated Systems!</a:t>
            </a:r>
          </a:p>
        </p:txBody>
      </p:sp>
    </p:spTree>
    <p:extLst>
      <p:ext uri="{BB962C8B-B14F-4D97-AF65-F5344CB8AC3E}">
        <p14:creationId xmlns:p14="http://schemas.microsoft.com/office/powerpoint/2010/main" val="2096106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120"/>
                                        </p:tgtEl>
                                        <p:attrNameLst>
                                          <p:attrName>style.visibility</p:attrName>
                                        </p:attrNameLst>
                                      </p:cBhvr>
                                      <p:to>
                                        <p:strVal val="visible"/>
                                      </p:to>
                                    </p:set>
                                    <p:animEffect transition="in" filter="blinds(horizontal)">
                                      <p:cBhvr>
                                        <p:cTn id="7" dur="500"/>
                                        <p:tgtEl>
                                          <p:spTgt spid="9012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0119"/>
                                        </p:tgtEl>
                                        <p:attrNameLst>
                                          <p:attrName>style.visibility</p:attrName>
                                        </p:attrNameLst>
                                      </p:cBhvr>
                                      <p:to>
                                        <p:strVal val="visible"/>
                                      </p:to>
                                    </p:set>
                                    <p:animEffect transition="in" filter="blinds(horizontal)">
                                      <p:cBhvr>
                                        <p:cTn id="10" dur="500"/>
                                        <p:tgtEl>
                                          <p:spTgt spid="9011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90118"/>
                                        </p:tgtEl>
                                        <p:attrNameLst>
                                          <p:attrName>style.visibility</p:attrName>
                                        </p:attrNameLst>
                                      </p:cBhvr>
                                      <p:to>
                                        <p:strVal val="visible"/>
                                      </p:to>
                                    </p:set>
                                    <p:animEffect transition="in" filter="box(in)">
                                      <p:cBhvr>
                                        <p:cTn id="15" dur="500"/>
                                        <p:tgtEl>
                                          <p:spTgt spid="90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8" grpId="0" animBg="1"/>
      <p:bldP spid="90119" grpId="0" animBg="1"/>
      <p:bldP spid="9012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01632" y="93234"/>
            <a:ext cx="5291903" cy="698157"/>
          </a:xfrm>
        </p:spPr>
        <p:txBody>
          <a:bodyPr>
            <a:normAutofit fontScale="90000"/>
          </a:bodyPr>
          <a:lstStyle/>
          <a:p>
            <a:r>
              <a:rPr lang="en-US" altLang="en-US" b="1" dirty="0"/>
              <a:t>Communication Systems </a:t>
            </a:r>
          </a:p>
        </p:txBody>
      </p:sp>
      <p:sp>
        <p:nvSpPr>
          <p:cNvPr id="12291" name="Rectangle 3"/>
          <p:cNvSpPr>
            <a:spLocks noGrp="1" noChangeArrowheads="1"/>
          </p:cNvSpPr>
          <p:nvPr>
            <p:ph type="body" idx="1"/>
          </p:nvPr>
        </p:nvSpPr>
        <p:spPr>
          <a:xfrm>
            <a:off x="301632" y="791392"/>
            <a:ext cx="11890368" cy="3634348"/>
          </a:xfrm>
        </p:spPr>
        <p:txBody>
          <a:bodyPr>
            <a:noAutofit/>
          </a:bodyPr>
          <a:lstStyle/>
          <a:p>
            <a:pPr marL="0" indent="0">
              <a:lnSpc>
                <a:spcPct val="90000"/>
              </a:lnSpc>
              <a:buNone/>
            </a:pPr>
            <a:r>
              <a:rPr lang="en-US" altLang="en-US" sz="2400" dirty="0">
                <a:latin typeface="Times New Roman" panose="02020603050405020304" pitchFamily="18" charset="0"/>
                <a:cs typeface="Times New Roman" panose="02020603050405020304" pitchFamily="18" charset="0"/>
              </a:rPr>
              <a:t>Process describing </a:t>
            </a:r>
            <a:r>
              <a:rPr lang="en-US" altLang="en-US" sz="2400" b="1" dirty="0">
                <a:latin typeface="Times New Roman" panose="02020603050405020304" pitchFamily="18" charset="0"/>
                <a:cs typeface="Times New Roman" panose="02020603050405020304" pitchFamily="18" charset="0"/>
              </a:rPr>
              <a:t>transfer</a:t>
            </a:r>
            <a:r>
              <a:rPr lang="en-US" altLang="en-US" sz="2400" dirty="0">
                <a:latin typeface="Times New Roman" panose="02020603050405020304" pitchFamily="18" charset="0"/>
                <a:cs typeface="Times New Roman" panose="02020603050405020304" pitchFamily="18" charset="0"/>
              </a:rPr>
              <a:t> of information, data, instructions between one or more systems through some media</a:t>
            </a:r>
          </a:p>
          <a:p>
            <a:pPr marL="457200" lvl="1" indent="0">
              <a:lnSpc>
                <a:spcPct val="90000"/>
              </a:lnSpc>
              <a:buNone/>
            </a:pPr>
            <a:r>
              <a:rPr lang="en-US" altLang="en-US" b="1" dirty="0">
                <a:latin typeface="Times New Roman" panose="02020603050405020304" pitchFamily="18" charset="0"/>
                <a:cs typeface="Times New Roman" panose="02020603050405020304" pitchFamily="18" charset="0"/>
              </a:rPr>
              <a:t>Examples</a:t>
            </a:r>
          </a:p>
          <a:p>
            <a:pPr lvl="2">
              <a:lnSpc>
                <a:spcPct val="90000"/>
              </a:lnSpc>
            </a:pPr>
            <a:r>
              <a:rPr lang="en-US" altLang="en-US" dirty="0">
                <a:latin typeface="Times New Roman" panose="02020603050405020304" pitchFamily="18" charset="0"/>
                <a:cs typeface="Times New Roman" panose="02020603050405020304" pitchFamily="18" charset="0"/>
              </a:rPr>
              <a:t>people, computers, cell phones, etc.</a:t>
            </a:r>
          </a:p>
          <a:p>
            <a:pPr lvl="2">
              <a:lnSpc>
                <a:spcPct val="90000"/>
              </a:lnSpc>
            </a:pPr>
            <a:r>
              <a:rPr lang="en-US" altLang="en-US" dirty="0">
                <a:latin typeface="Times New Roman" panose="02020603050405020304" pitchFamily="18" charset="0"/>
                <a:cs typeface="Times New Roman" panose="02020603050405020304" pitchFamily="18" charset="0"/>
              </a:rPr>
              <a:t>Computer communication systems</a:t>
            </a:r>
          </a:p>
          <a:p>
            <a:pPr marL="0" indent="0">
              <a:lnSpc>
                <a:spcPct val="90000"/>
              </a:lnSpc>
              <a:buNone/>
            </a:pPr>
            <a:r>
              <a:rPr lang="en-US" altLang="en-US" sz="2400" dirty="0">
                <a:latin typeface="Times New Roman" panose="02020603050405020304" pitchFamily="18" charset="0"/>
                <a:cs typeface="Times New Roman" panose="02020603050405020304" pitchFamily="18" charset="0"/>
              </a:rPr>
              <a:t>Signals passing through the communication channel can be </a:t>
            </a:r>
            <a:r>
              <a:rPr lang="en-US" altLang="en-US" sz="2400" b="1" dirty="0">
                <a:latin typeface="Times New Roman" panose="02020603050405020304" pitchFamily="18" charset="0"/>
                <a:cs typeface="Times New Roman" panose="02020603050405020304" pitchFamily="18" charset="0"/>
              </a:rPr>
              <a:t>Digital</a:t>
            </a:r>
            <a:r>
              <a:rPr lang="en-US" altLang="en-US" sz="2400" dirty="0">
                <a:latin typeface="Times New Roman" panose="02020603050405020304" pitchFamily="18" charset="0"/>
                <a:cs typeface="Times New Roman" panose="02020603050405020304" pitchFamily="18" charset="0"/>
              </a:rPr>
              <a:t>, or </a:t>
            </a:r>
            <a:r>
              <a:rPr lang="en-US" altLang="en-US" sz="2400" b="1" dirty="0">
                <a:latin typeface="Times New Roman" panose="02020603050405020304" pitchFamily="18" charset="0"/>
                <a:cs typeface="Times New Roman" panose="02020603050405020304" pitchFamily="18" charset="0"/>
              </a:rPr>
              <a:t>analog</a:t>
            </a:r>
            <a:r>
              <a:rPr lang="en-US" altLang="en-US" sz="2400" dirty="0">
                <a:latin typeface="Times New Roman" panose="02020603050405020304" pitchFamily="18" charset="0"/>
                <a:cs typeface="Times New Roman" panose="02020603050405020304" pitchFamily="18" charset="0"/>
              </a:rPr>
              <a:t> </a:t>
            </a:r>
          </a:p>
          <a:p>
            <a:pPr lvl="2"/>
            <a:r>
              <a:rPr lang="en-US" altLang="en-US" dirty="0">
                <a:latin typeface="Times New Roman" panose="02020603050405020304" pitchFamily="18" charset="0"/>
                <a:cs typeface="Times New Roman" panose="02020603050405020304" pitchFamily="18" charset="0"/>
              </a:rPr>
              <a:t>Analog signals: continuous electrical waves</a:t>
            </a:r>
          </a:p>
          <a:p>
            <a:pPr lvl="2"/>
            <a:r>
              <a:rPr lang="en-US" altLang="en-US" dirty="0">
                <a:latin typeface="Times New Roman" panose="02020603050405020304" pitchFamily="18" charset="0"/>
                <a:cs typeface="Times New Roman" panose="02020603050405020304" pitchFamily="18" charset="0"/>
              </a:rPr>
              <a:t>Digital signals: individual electrical pulses (bits)</a:t>
            </a:r>
          </a:p>
          <a:p>
            <a:pPr marL="0" indent="0">
              <a:lnSpc>
                <a:spcPct val="90000"/>
              </a:lnSpc>
              <a:buNone/>
            </a:pPr>
            <a:r>
              <a:rPr lang="en-US" altLang="en-US" sz="2400" dirty="0">
                <a:latin typeface="Times New Roman" panose="02020603050405020304" pitchFamily="18" charset="0"/>
                <a:cs typeface="Times New Roman" panose="02020603050405020304" pitchFamily="18" charset="0"/>
              </a:rPr>
              <a:t>Receivers and transmitters: desktop computers, mainframe computers, etc.</a:t>
            </a:r>
          </a:p>
        </p:txBody>
      </p:sp>
      <p:grpSp>
        <p:nvGrpSpPr>
          <p:cNvPr id="3" name="Group 2">
            <a:extLst>
              <a:ext uri="{FF2B5EF4-FFF2-40B4-BE49-F238E27FC236}">
                <a16:creationId xmlns:a16="http://schemas.microsoft.com/office/drawing/2014/main" id="{D8D6E8B9-B270-49EB-B98F-E94E873463B0}"/>
              </a:ext>
            </a:extLst>
          </p:cNvPr>
          <p:cNvGrpSpPr/>
          <p:nvPr/>
        </p:nvGrpSpPr>
        <p:grpSpPr>
          <a:xfrm>
            <a:off x="-337978" y="4562983"/>
            <a:ext cx="6213039" cy="2048495"/>
            <a:chOff x="5839793" y="4300538"/>
            <a:chExt cx="6213039" cy="2048495"/>
          </a:xfrm>
        </p:grpSpPr>
        <p:sp>
          <p:nvSpPr>
            <p:cNvPr id="2" name="Rectangle 1"/>
            <p:cNvSpPr/>
            <p:nvPr/>
          </p:nvSpPr>
          <p:spPr>
            <a:xfrm>
              <a:off x="6515100" y="4300538"/>
              <a:ext cx="5443538" cy="1900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292" name="Group 4"/>
            <p:cNvGrpSpPr>
              <a:grpSpLocks noChangeAspect="1"/>
            </p:cNvGrpSpPr>
            <p:nvPr/>
          </p:nvGrpSpPr>
          <p:grpSpPr bwMode="auto">
            <a:xfrm>
              <a:off x="5839793" y="4429124"/>
              <a:ext cx="6213039" cy="1919909"/>
              <a:chOff x="2520" y="6240"/>
              <a:chExt cx="6389" cy="1985"/>
            </a:xfrm>
          </p:grpSpPr>
          <p:sp>
            <p:nvSpPr>
              <p:cNvPr id="12293" name="AutoShape 5"/>
              <p:cNvSpPr>
                <a:spLocks noChangeAspect="1" noChangeArrowheads="1"/>
              </p:cNvSpPr>
              <p:nvPr/>
            </p:nvSpPr>
            <p:spPr bwMode="auto">
              <a:xfrm>
                <a:off x="2520" y="6240"/>
                <a:ext cx="6389" cy="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294" name="Line 6"/>
              <p:cNvSpPr>
                <a:spLocks noChangeShapeType="1"/>
              </p:cNvSpPr>
              <p:nvPr/>
            </p:nvSpPr>
            <p:spPr bwMode="auto">
              <a:xfrm>
                <a:off x="3914" y="6941"/>
                <a:ext cx="4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5" name="AutoShape 7"/>
              <p:cNvSpPr>
                <a:spLocks noChangeArrowheads="1"/>
              </p:cNvSpPr>
              <p:nvPr/>
            </p:nvSpPr>
            <p:spPr bwMode="auto">
              <a:xfrm rot="5400000">
                <a:off x="3561" y="6476"/>
                <a:ext cx="701" cy="930"/>
              </a:xfrm>
              <a:prstGeom prst="triangle">
                <a:avLst>
                  <a:gd name="adj" fmla="val 50000"/>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ltLang="en-US" sz="1200" b="1" dirty="0">
                    <a:latin typeface="Times New Roman" charset="0"/>
                  </a:rPr>
                  <a:t>TX</a:t>
                </a:r>
                <a:endParaRPr lang="en-US" altLang="en-US" sz="1200" dirty="0"/>
              </a:p>
            </p:txBody>
          </p:sp>
          <p:sp>
            <p:nvSpPr>
              <p:cNvPr id="12296" name="AutoShape 8"/>
              <p:cNvSpPr>
                <a:spLocks noChangeArrowheads="1"/>
              </p:cNvSpPr>
              <p:nvPr/>
            </p:nvSpPr>
            <p:spPr bwMode="auto">
              <a:xfrm rot="5400000">
                <a:off x="7919" y="6767"/>
                <a:ext cx="700" cy="813"/>
              </a:xfrm>
              <a:prstGeom prst="triangle">
                <a:avLst>
                  <a:gd name="adj" fmla="val 50000"/>
                </a:avLst>
              </a:prstGeom>
              <a:noFill/>
              <a:ln w="28575">
                <a:solidFill>
                  <a:schemeClr val="accent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ltLang="en-US" sz="1200" dirty="0">
                    <a:solidFill>
                      <a:schemeClr val="accent2">
                        <a:lumMod val="50000"/>
                      </a:schemeClr>
                    </a:solidFill>
                    <a:latin typeface="Times New Roman" charset="0"/>
                  </a:rPr>
                  <a:t>RX</a:t>
                </a:r>
                <a:endParaRPr lang="en-US" altLang="en-US" dirty="0">
                  <a:solidFill>
                    <a:schemeClr val="accent2">
                      <a:lumMod val="50000"/>
                    </a:schemeClr>
                  </a:solidFill>
                </a:endParaRPr>
              </a:p>
            </p:txBody>
          </p:sp>
          <p:sp>
            <p:nvSpPr>
              <p:cNvPr id="12297" name="Line 9"/>
              <p:cNvSpPr>
                <a:spLocks noChangeShapeType="1"/>
              </p:cNvSpPr>
              <p:nvPr/>
            </p:nvSpPr>
            <p:spPr bwMode="auto">
              <a:xfrm flipH="1" flipV="1">
                <a:off x="5772" y="6941"/>
                <a:ext cx="347" cy="46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8" name="Line 10"/>
              <p:cNvSpPr>
                <a:spLocks noChangeShapeType="1"/>
              </p:cNvSpPr>
              <p:nvPr/>
            </p:nvSpPr>
            <p:spPr bwMode="auto">
              <a:xfrm>
                <a:off x="6004" y="7174"/>
                <a:ext cx="1741" cy="1"/>
              </a:xfrm>
              <a:prstGeom prst="line">
                <a:avLst/>
              </a:prstGeom>
              <a:noFill/>
              <a:ln w="28575">
                <a:solidFill>
                  <a:schemeClr val="accent2">
                    <a:lumMod val="50000"/>
                  </a:schemeClr>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2299" name="Line 11"/>
              <p:cNvSpPr>
                <a:spLocks noChangeShapeType="1"/>
              </p:cNvSpPr>
              <p:nvPr/>
            </p:nvSpPr>
            <p:spPr bwMode="auto">
              <a:xfrm>
                <a:off x="6120" y="7408"/>
                <a:ext cx="1739" cy="4"/>
              </a:xfrm>
              <a:prstGeom prst="line">
                <a:avLst/>
              </a:prstGeom>
              <a:noFill/>
              <a:ln w="28575">
                <a:solidFill>
                  <a:srgbClr val="00206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0" name="AutoShape 12"/>
              <p:cNvSpPr>
                <a:spLocks noChangeArrowheads="1"/>
              </p:cNvSpPr>
              <p:nvPr/>
            </p:nvSpPr>
            <p:spPr bwMode="auto">
              <a:xfrm rot="5400000">
                <a:off x="5073" y="6709"/>
                <a:ext cx="467" cy="464"/>
              </a:xfrm>
              <a:prstGeom prst="triangle">
                <a:avLst>
                  <a:gd name="adj" fmla="val 50000"/>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01" name="AutoShape 13"/>
              <p:cNvSpPr>
                <a:spLocks noChangeArrowheads="1"/>
              </p:cNvSpPr>
              <p:nvPr/>
            </p:nvSpPr>
            <p:spPr bwMode="auto">
              <a:xfrm rot="5400000">
                <a:off x="7801" y="6535"/>
                <a:ext cx="701" cy="811"/>
              </a:xfrm>
              <a:prstGeom prst="triangle">
                <a:avLst>
                  <a:gd name="adj" fmla="val 50000"/>
                </a:avLst>
              </a:prstGeom>
              <a:noFill/>
              <a:ln w="28575">
                <a:solidFill>
                  <a:srgbClr val="7030A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ltLang="en-US" sz="1200" dirty="0">
                    <a:solidFill>
                      <a:srgbClr val="7030A0"/>
                    </a:solidFill>
                    <a:latin typeface="Times New Roman" charset="0"/>
                  </a:rPr>
                  <a:t>RX</a:t>
                </a:r>
                <a:endParaRPr lang="en-US" altLang="en-US" dirty="0">
                  <a:solidFill>
                    <a:srgbClr val="7030A0"/>
                  </a:solidFill>
                </a:endParaRPr>
              </a:p>
            </p:txBody>
          </p:sp>
          <p:sp>
            <p:nvSpPr>
              <p:cNvPr id="12302" name="AutoShape 14"/>
              <p:cNvSpPr>
                <a:spLocks noChangeArrowheads="1"/>
              </p:cNvSpPr>
              <p:nvPr/>
            </p:nvSpPr>
            <p:spPr bwMode="auto">
              <a:xfrm rot="5400000">
                <a:off x="7917" y="7002"/>
                <a:ext cx="701" cy="812"/>
              </a:xfrm>
              <a:prstGeom prst="triangle">
                <a:avLst>
                  <a:gd name="adj" fmla="val 50000"/>
                </a:avLst>
              </a:prstGeom>
              <a:noFill/>
              <a:ln w="28575">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ltLang="en-US" sz="1200" dirty="0">
                    <a:solidFill>
                      <a:srgbClr val="002060"/>
                    </a:solidFill>
                    <a:latin typeface="Times New Roman" charset="0"/>
                  </a:rPr>
                  <a:t>RX</a:t>
                </a:r>
                <a:endParaRPr lang="en-US" altLang="en-US" dirty="0">
                  <a:solidFill>
                    <a:srgbClr val="002060"/>
                  </a:solidFill>
                </a:endParaRPr>
              </a:p>
            </p:txBody>
          </p:sp>
          <p:sp>
            <p:nvSpPr>
              <p:cNvPr id="12303" name="Text Box 15"/>
              <p:cNvSpPr txBox="1">
                <a:spLocks noChangeArrowheads="1"/>
              </p:cNvSpPr>
              <p:nvPr/>
            </p:nvSpPr>
            <p:spPr bwMode="auto">
              <a:xfrm>
                <a:off x="4494" y="6240"/>
                <a:ext cx="3019"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a:latin typeface="Times New Roman" charset="0"/>
                  </a:rPr>
                  <a:t>Communication channel</a:t>
                </a:r>
                <a:endParaRPr lang="en-US" altLang="en-US"/>
              </a:p>
            </p:txBody>
          </p:sp>
          <p:sp>
            <p:nvSpPr>
              <p:cNvPr id="12304" name="Line 16"/>
              <p:cNvSpPr>
                <a:spLocks noChangeShapeType="1"/>
              </p:cNvSpPr>
              <p:nvPr/>
            </p:nvSpPr>
            <p:spPr bwMode="auto">
              <a:xfrm flipH="1">
                <a:off x="4262" y="6474"/>
                <a:ext cx="3368" cy="1"/>
              </a:xfrm>
              <a:prstGeom prst="line">
                <a:avLst/>
              </a:prstGeom>
              <a:noFill/>
              <a:ln w="9525">
                <a:solidFill>
                  <a:srgbClr val="000000"/>
                </a:solidFill>
                <a:round/>
                <a:headEnd type="stealth"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5" name="Line 17"/>
              <p:cNvSpPr>
                <a:spLocks noChangeShapeType="1"/>
              </p:cNvSpPr>
              <p:nvPr/>
            </p:nvSpPr>
            <p:spPr bwMode="auto">
              <a:xfrm flipV="1">
                <a:off x="4610" y="7174"/>
                <a:ext cx="0" cy="46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6" name="Text Box 18"/>
              <p:cNvSpPr txBox="1">
                <a:spLocks noChangeArrowheads="1"/>
              </p:cNvSpPr>
              <p:nvPr/>
            </p:nvSpPr>
            <p:spPr bwMode="auto">
              <a:xfrm>
                <a:off x="3914" y="7641"/>
                <a:ext cx="1393"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sz="1200" b="1">
                    <a:latin typeface="Times New Roman" charset="0"/>
                  </a:rPr>
                  <a:t>Communication</a:t>
                </a:r>
              </a:p>
              <a:p>
                <a:pPr algn="ctr"/>
                <a:r>
                  <a:rPr lang="en-US" altLang="en-US" sz="1200" b="1">
                    <a:latin typeface="Times New Roman" charset="0"/>
                  </a:rPr>
                  <a:t>media</a:t>
                </a:r>
                <a:endParaRPr lang="en-US" altLang="en-US"/>
              </a:p>
            </p:txBody>
          </p:sp>
          <p:sp>
            <p:nvSpPr>
              <p:cNvPr id="12307" name="Text Box 19"/>
              <p:cNvSpPr txBox="1">
                <a:spLocks noChangeArrowheads="1"/>
              </p:cNvSpPr>
              <p:nvPr/>
            </p:nvSpPr>
            <p:spPr bwMode="auto">
              <a:xfrm>
                <a:off x="4726" y="7174"/>
                <a:ext cx="1162"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a:latin typeface="Times New Roman" charset="0"/>
                  </a:rPr>
                  <a:t>Amp/Adaptor</a:t>
                </a:r>
                <a:endParaRPr lang="en-US" altLang="en-US"/>
              </a:p>
            </p:txBody>
          </p:sp>
          <p:sp>
            <p:nvSpPr>
              <p:cNvPr id="12308" name="Oval 20"/>
              <p:cNvSpPr>
                <a:spLocks noChangeArrowheads="1"/>
              </p:cNvSpPr>
              <p:nvPr/>
            </p:nvSpPr>
            <p:spPr bwMode="auto">
              <a:xfrm>
                <a:off x="4262" y="6824"/>
                <a:ext cx="232" cy="23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09" name="Oval 21"/>
              <p:cNvSpPr>
                <a:spLocks noChangeArrowheads="1"/>
              </p:cNvSpPr>
              <p:nvPr/>
            </p:nvSpPr>
            <p:spPr bwMode="auto">
              <a:xfrm>
                <a:off x="7513" y="6824"/>
                <a:ext cx="233" cy="23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10" name="Oval 22"/>
              <p:cNvSpPr>
                <a:spLocks noChangeArrowheads="1"/>
              </p:cNvSpPr>
              <p:nvPr/>
            </p:nvSpPr>
            <p:spPr bwMode="auto">
              <a:xfrm>
                <a:off x="7630" y="7291"/>
                <a:ext cx="233" cy="23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sp>
        <p:nvSpPr>
          <p:cNvPr id="26" name="TextBox 25">
            <a:extLst>
              <a:ext uri="{FF2B5EF4-FFF2-40B4-BE49-F238E27FC236}">
                <a16:creationId xmlns:a16="http://schemas.microsoft.com/office/drawing/2014/main" id="{8DA3D826-96CE-4F9B-BB9B-E0D2E4EA8D84}"/>
              </a:ext>
            </a:extLst>
          </p:cNvPr>
          <p:cNvSpPr txBox="1"/>
          <p:nvPr/>
        </p:nvSpPr>
        <p:spPr>
          <a:xfrm>
            <a:off x="6055577" y="4918863"/>
            <a:ext cx="6098344" cy="1323439"/>
          </a:xfrm>
          <a:prstGeom prst="rect">
            <a:avLst/>
          </a:prstGeom>
          <a:noFill/>
        </p:spPr>
        <p:txBody>
          <a:bodyPr wrap="square">
            <a:spAutoFit/>
          </a:bodyPr>
          <a:lstStyle/>
          <a:p>
            <a:pPr algn="just"/>
            <a:r>
              <a:rPr lang="en-US" sz="2000" b="0" i="0" dirty="0">
                <a:solidFill>
                  <a:srgbClr val="202124"/>
                </a:solidFill>
                <a:effectLst/>
                <a:latin typeface="Times New Roman" panose="02020603050405020304" pitchFamily="18" charset="0"/>
                <a:cs typeface="Times New Roman" panose="02020603050405020304" pitchFamily="18" charset="0"/>
              </a:rPr>
              <a:t>An amplifier is an electronic device that </a:t>
            </a:r>
            <a:r>
              <a:rPr lang="en-US" sz="2000" b="1" i="0" dirty="0">
                <a:solidFill>
                  <a:srgbClr val="202124"/>
                </a:solidFill>
                <a:effectLst/>
                <a:latin typeface="Times New Roman" panose="02020603050405020304" pitchFamily="18" charset="0"/>
                <a:cs typeface="Times New Roman" panose="02020603050405020304" pitchFamily="18" charset="0"/>
              </a:rPr>
              <a:t>increases the voltage, current, or power of a signal</a:t>
            </a:r>
            <a:r>
              <a:rPr lang="en-US" sz="2000" b="0" i="0" dirty="0">
                <a:solidFill>
                  <a:srgbClr val="202124"/>
                </a:solidFill>
                <a:effectLst/>
                <a:latin typeface="Times New Roman" panose="02020603050405020304" pitchFamily="18" charset="0"/>
                <a:cs typeface="Times New Roman" panose="02020603050405020304" pitchFamily="18" charset="0"/>
              </a:rPr>
              <a:t>. Amplifiers are used in wireless communications and broadcasting, and in audio equipment of all kinds</a:t>
            </a:r>
            <a:endParaRPr lang="en-US" sz="2000" dirty="0">
              <a:latin typeface="Times New Roman" panose="02020603050405020304" pitchFamily="18" charset="0"/>
              <a:cs typeface="Times New Roman" panose="02020603050405020304" pitchFamily="18" charset="0"/>
            </a:endParaRPr>
          </a:p>
        </p:txBody>
      </p:sp>
      <p:sp>
        <p:nvSpPr>
          <p:cNvPr id="27" name="Line 6">
            <a:extLst>
              <a:ext uri="{FF2B5EF4-FFF2-40B4-BE49-F238E27FC236}">
                <a16:creationId xmlns:a16="http://schemas.microsoft.com/office/drawing/2014/main" id="{AD10DE8C-ACE5-45AC-B663-B147CB21DF86}"/>
              </a:ext>
            </a:extLst>
          </p:cNvPr>
          <p:cNvSpPr>
            <a:spLocks noChangeShapeType="1"/>
          </p:cNvSpPr>
          <p:nvPr/>
        </p:nvSpPr>
        <p:spPr bwMode="auto">
          <a:xfrm>
            <a:off x="2791973" y="5371030"/>
            <a:ext cx="2304603" cy="966"/>
          </a:xfrm>
          <a:prstGeom prst="line">
            <a:avLst/>
          </a:prstGeom>
          <a:noFill/>
          <a:ln w="28575">
            <a:solidFill>
              <a:srgbClr val="7030A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8" name="Oval 20">
            <a:extLst>
              <a:ext uri="{FF2B5EF4-FFF2-40B4-BE49-F238E27FC236}">
                <a16:creationId xmlns:a16="http://schemas.microsoft.com/office/drawing/2014/main" id="{0EDD1384-E342-4DC3-A186-EE24EF53DBA8}"/>
              </a:ext>
            </a:extLst>
          </p:cNvPr>
          <p:cNvSpPr>
            <a:spLocks noChangeArrowheads="1"/>
          </p:cNvSpPr>
          <p:nvPr/>
        </p:nvSpPr>
        <p:spPr bwMode="auto">
          <a:xfrm>
            <a:off x="4603336" y="5479159"/>
            <a:ext cx="225610" cy="22536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1861671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39940" name="Rectangle 4"/>
          <p:cNvSpPr>
            <a:spLocks noGrp="1" noChangeArrowheads="1"/>
          </p:cNvSpPr>
          <p:nvPr>
            <p:ph type="title"/>
          </p:nvPr>
        </p:nvSpPr>
        <p:spPr>
          <a:xfrm>
            <a:off x="9070258" y="0"/>
            <a:ext cx="3121742" cy="1325563"/>
          </a:xfrm>
        </p:spPr>
        <p:txBody>
          <a:bodyPr>
            <a:normAutofit/>
          </a:bodyPr>
          <a:lstStyle/>
          <a:p>
            <a:pPr algn="ctr"/>
            <a:r>
              <a:rPr lang="en-US" altLang="en-US" sz="3200" b="1" dirty="0"/>
              <a:t>Communication Systems</a:t>
            </a:r>
          </a:p>
        </p:txBody>
      </p:sp>
    </p:spTree>
    <p:extLst>
      <p:ext uri="{BB962C8B-B14F-4D97-AF65-F5344CB8AC3E}">
        <p14:creationId xmlns:p14="http://schemas.microsoft.com/office/powerpoint/2010/main" val="403389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90538" y="277813"/>
            <a:ext cx="10363200" cy="1143000"/>
          </a:xfrm>
        </p:spPr>
        <p:txBody>
          <a:bodyPr/>
          <a:lstStyle/>
          <a:p>
            <a:r>
              <a:rPr lang="en-US" altLang="en-US" b="1" dirty="0"/>
              <a:t>Communications Components</a:t>
            </a:r>
          </a:p>
        </p:txBody>
      </p:sp>
      <p:sp>
        <p:nvSpPr>
          <p:cNvPr id="11267" name="Rectangle 3"/>
          <p:cNvSpPr>
            <a:spLocks noGrp="1" noChangeArrowheads="1"/>
          </p:cNvSpPr>
          <p:nvPr>
            <p:ph type="body" sz="half" idx="1"/>
          </p:nvPr>
        </p:nvSpPr>
        <p:spPr>
          <a:xfrm>
            <a:off x="490538" y="1692275"/>
            <a:ext cx="9125410" cy="4056063"/>
          </a:xfrm>
        </p:spPr>
        <p:txBody>
          <a:bodyPr/>
          <a:lstStyle/>
          <a:p>
            <a:pPr marL="0" indent="0">
              <a:buNone/>
            </a:pPr>
            <a:r>
              <a:rPr lang="en-US" altLang="en-US" sz="3200" dirty="0"/>
              <a:t>Basic components of a communication system</a:t>
            </a:r>
          </a:p>
          <a:p>
            <a:pPr marL="0" indent="0">
              <a:buNone/>
            </a:pPr>
            <a:endParaRPr lang="en-US" altLang="en-US" sz="3200" dirty="0"/>
          </a:p>
          <a:p>
            <a:pPr lvl="1">
              <a:lnSpc>
                <a:spcPct val="150000"/>
              </a:lnSpc>
              <a:spcBef>
                <a:spcPts val="0"/>
              </a:spcBef>
            </a:pPr>
            <a:r>
              <a:rPr lang="en-US" altLang="en-US" sz="2800" dirty="0"/>
              <a:t>Communication technologies</a:t>
            </a:r>
          </a:p>
          <a:p>
            <a:pPr lvl="1">
              <a:lnSpc>
                <a:spcPct val="150000"/>
              </a:lnSpc>
              <a:spcBef>
                <a:spcPts val="0"/>
              </a:spcBef>
            </a:pPr>
            <a:r>
              <a:rPr lang="en-US" altLang="en-US" sz="2800" dirty="0"/>
              <a:t>Communication devices </a:t>
            </a:r>
            <a:endParaRPr lang="en-US" altLang="en-US" sz="2800" b="1" dirty="0"/>
          </a:p>
          <a:p>
            <a:pPr lvl="1">
              <a:lnSpc>
                <a:spcPct val="150000"/>
              </a:lnSpc>
              <a:spcBef>
                <a:spcPts val="0"/>
              </a:spcBef>
            </a:pPr>
            <a:r>
              <a:rPr lang="en-US" altLang="en-US" sz="2800" dirty="0"/>
              <a:t>Communication channels</a:t>
            </a:r>
          </a:p>
          <a:p>
            <a:pPr lvl="1">
              <a:lnSpc>
                <a:spcPct val="150000"/>
              </a:lnSpc>
              <a:spcBef>
                <a:spcPts val="0"/>
              </a:spcBef>
            </a:pPr>
            <a:r>
              <a:rPr lang="en-US" altLang="en-US" sz="2800" dirty="0"/>
              <a:t>Communication software</a:t>
            </a:r>
          </a:p>
          <a:p>
            <a:pPr>
              <a:buFont typeface="Wingdings" charset="2"/>
              <a:buNone/>
            </a:pPr>
            <a:endParaRPr lang="en-US" altLang="en-US" sz="2400" dirty="0"/>
          </a:p>
        </p:txBody>
      </p:sp>
    </p:spTree>
    <p:extLst>
      <p:ext uri="{BB962C8B-B14F-4D97-AF65-F5344CB8AC3E}">
        <p14:creationId xmlns:p14="http://schemas.microsoft.com/office/powerpoint/2010/main" val="1107316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38138" y="222250"/>
            <a:ext cx="10515600" cy="1325563"/>
          </a:xfrm>
        </p:spPr>
        <p:txBody>
          <a:bodyPr/>
          <a:lstStyle/>
          <a:p>
            <a:r>
              <a:rPr kumimoji="1" lang="en-US" altLang="en-US" dirty="0">
                <a:solidFill>
                  <a:schemeClr val="bg1"/>
                </a:solidFill>
              </a:rPr>
              <a:t>A Communications Model	</a:t>
            </a:r>
          </a:p>
        </p:txBody>
      </p:sp>
      <p:pic>
        <p:nvPicPr>
          <p:cNvPr id="79875" name="Picture 3"/>
          <p:cNvPicPr>
            <a:picLocks noChangeAspect="1" noChangeArrowheads="1"/>
          </p:cNvPicPr>
          <p:nvPr/>
        </p:nvPicPr>
        <p:blipFill rotWithShape="1">
          <a:blip r:embed="rId3">
            <a:alphaModFix amt="70000"/>
            <a:extLst>
              <a:ext uri="{28A0092B-C50C-407E-A947-70E740481C1C}">
                <a14:useLocalDpi xmlns:a14="http://schemas.microsoft.com/office/drawing/2010/main" val="0"/>
              </a:ext>
            </a:extLst>
          </a:blip>
          <a:srcRect b="56185"/>
          <a:stretch/>
        </p:blipFill>
        <p:spPr bwMode="auto">
          <a:xfrm>
            <a:off x="2152649" y="587217"/>
            <a:ext cx="7886701" cy="2511744"/>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4" name="Picture 3">
            <a:extLst>
              <a:ext uri="{FF2B5EF4-FFF2-40B4-BE49-F238E27FC236}">
                <a16:creationId xmlns:a16="http://schemas.microsoft.com/office/drawing/2014/main" id="{A9555A15-9E29-4397-A96A-6888BE42BAAA}"/>
              </a:ext>
            </a:extLst>
          </p:cNvPr>
          <p:cNvPicPr>
            <a:picLocks noChangeAspect="1" noChangeArrowheads="1"/>
          </p:cNvPicPr>
          <p:nvPr/>
        </p:nvPicPr>
        <p:blipFill rotWithShape="1">
          <a:blip r:embed="rId3">
            <a:alphaModFix amt="70000"/>
            <a:extLst>
              <a:ext uri="{28A0092B-C50C-407E-A947-70E740481C1C}">
                <a14:useLocalDpi xmlns:a14="http://schemas.microsoft.com/office/drawing/2010/main" val="0"/>
              </a:ext>
            </a:extLst>
          </a:blip>
          <a:srcRect t="42641" b="13544"/>
          <a:stretch/>
        </p:blipFill>
        <p:spPr bwMode="auto">
          <a:xfrm>
            <a:off x="2152648" y="3463928"/>
            <a:ext cx="7886701" cy="2511743"/>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678540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5185</TotalTime>
  <Words>2183</Words>
  <Application>Microsoft Office PowerPoint</Application>
  <PresentationFormat>Widescreen</PresentationFormat>
  <Paragraphs>357</Paragraphs>
  <Slides>43</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Calibri Light</vt:lpstr>
      <vt:lpstr>Nunito</vt:lpstr>
      <vt:lpstr>Times</vt:lpstr>
      <vt:lpstr>Times New Roman</vt:lpstr>
      <vt:lpstr>Wingdings</vt:lpstr>
      <vt:lpstr>Office Theme</vt:lpstr>
      <vt:lpstr>UFCFVK-15-2  Internet of Things</vt:lpstr>
      <vt:lpstr>Introduction to Communication Systems and Networks</vt:lpstr>
      <vt:lpstr>Telecommunications</vt:lpstr>
      <vt:lpstr>Communications and Networks</vt:lpstr>
      <vt:lpstr>PowerPoint Presentation</vt:lpstr>
      <vt:lpstr>Communication Systems </vt:lpstr>
      <vt:lpstr>Communication Systems</vt:lpstr>
      <vt:lpstr>Communications Components</vt:lpstr>
      <vt:lpstr>A Communications Model </vt:lpstr>
      <vt:lpstr>Communications Tasks</vt:lpstr>
      <vt:lpstr>Data Communications Model</vt:lpstr>
      <vt:lpstr>Communication Technology Applications</vt:lpstr>
      <vt:lpstr>Communication Technologies – Applications 1</vt:lpstr>
      <vt:lpstr>Communication Technologies – Applications 2</vt:lpstr>
      <vt:lpstr>Communication Devices 1</vt:lpstr>
      <vt:lpstr>PowerPoint Presentation</vt:lpstr>
      <vt:lpstr>PowerPoint Presentation</vt:lpstr>
      <vt:lpstr>Communication Devices 2</vt:lpstr>
      <vt:lpstr>Communication Software</vt:lpstr>
      <vt:lpstr>PowerPoint Presentation</vt:lpstr>
      <vt:lpstr>Communication Software</vt:lpstr>
      <vt:lpstr>Communication Channels</vt:lpstr>
      <vt:lpstr>Physical Transmission Media</vt:lpstr>
      <vt:lpstr>PowerPoint Presentation</vt:lpstr>
      <vt:lpstr>Wireless Transmission Media</vt:lpstr>
      <vt:lpstr>PowerPoint Presentation</vt:lpstr>
      <vt:lpstr>Networks</vt:lpstr>
      <vt:lpstr>PowerPoint Presentation</vt:lpstr>
      <vt:lpstr>PowerPoint Presentation</vt:lpstr>
      <vt:lpstr>Types of Networks: </vt:lpstr>
      <vt:lpstr>PowerPoint Presentation</vt:lpstr>
      <vt:lpstr>Wide Area Networks</vt:lpstr>
      <vt:lpstr>PowerPoint Presentation</vt:lpstr>
      <vt:lpstr>Metropolitan Area Network</vt:lpstr>
      <vt:lpstr>PowerPoint Presentation</vt:lpstr>
      <vt:lpstr>PowerPoint Presentation</vt:lpstr>
      <vt:lpstr>Network Architecture</vt:lpstr>
      <vt:lpstr>P2P vs Client-Server</vt:lpstr>
      <vt:lpstr>(Data) Network Technologies </vt:lpstr>
      <vt:lpstr>(Data) Network Technologies </vt:lpstr>
      <vt:lpstr>(Data) Network Technologies</vt:lpstr>
      <vt:lpstr>Network Technologies</vt:lpstr>
      <vt:lpstr>Network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Benedict Gaster</dc:creator>
  <cp:lastModifiedBy>Ramchand Vedaiyan</cp:lastModifiedBy>
  <cp:revision>156</cp:revision>
  <dcterms:created xsi:type="dcterms:W3CDTF">2017-09-25T09:27:52Z</dcterms:created>
  <dcterms:modified xsi:type="dcterms:W3CDTF">2022-10-24T12:13:25Z</dcterms:modified>
</cp:coreProperties>
</file>