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324" r:id="rId2"/>
    <p:sldId id="256" r:id="rId3"/>
    <p:sldId id="258" r:id="rId4"/>
    <p:sldId id="279" r:id="rId5"/>
    <p:sldId id="280" r:id="rId6"/>
    <p:sldId id="312" r:id="rId7"/>
    <p:sldId id="281" r:id="rId8"/>
    <p:sldId id="282" r:id="rId9"/>
    <p:sldId id="283" r:id="rId10"/>
    <p:sldId id="284" r:id="rId11"/>
    <p:sldId id="285" r:id="rId12"/>
    <p:sldId id="325" r:id="rId13"/>
    <p:sldId id="286" r:id="rId14"/>
    <p:sldId id="287" r:id="rId15"/>
    <p:sldId id="288" r:id="rId16"/>
    <p:sldId id="289" r:id="rId17"/>
    <p:sldId id="290" r:id="rId18"/>
    <p:sldId id="326" r:id="rId19"/>
    <p:sldId id="291" r:id="rId20"/>
    <p:sldId id="292" r:id="rId21"/>
    <p:sldId id="293" r:id="rId22"/>
    <p:sldId id="295" r:id="rId23"/>
    <p:sldId id="296" r:id="rId24"/>
    <p:sldId id="297" r:id="rId25"/>
    <p:sldId id="276" r:id="rId26"/>
    <p:sldId id="263" r:id="rId27"/>
    <p:sldId id="272" r:id="rId28"/>
    <p:sldId id="277" r:id="rId29"/>
    <p:sldId id="278" r:id="rId30"/>
    <p:sldId id="265" r:id="rId31"/>
    <p:sldId id="274" r:id="rId32"/>
    <p:sldId id="298" r:id="rId33"/>
    <p:sldId id="266" r:id="rId34"/>
    <p:sldId id="267" r:id="rId35"/>
    <p:sldId id="299" r:id="rId36"/>
    <p:sldId id="300" r:id="rId37"/>
    <p:sldId id="301" r:id="rId38"/>
    <p:sldId id="302" r:id="rId39"/>
    <p:sldId id="303" r:id="rId40"/>
    <p:sldId id="304" r:id="rId41"/>
    <p:sldId id="309" r:id="rId42"/>
    <p:sldId id="311" r:id="rId43"/>
    <p:sldId id="313" r:id="rId44"/>
    <p:sldId id="264" r:id="rId45"/>
    <p:sldId id="305" r:id="rId46"/>
    <p:sldId id="315" r:id="rId47"/>
    <p:sldId id="316" r:id="rId48"/>
    <p:sldId id="317" r:id="rId49"/>
    <p:sldId id="318" r:id="rId50"/>
    <p:sldId id="319" r:id="rId51"/>
    <p:sldId id="320" r:id="rId52"/>
    <p:sldId id="321" r:id="rId53"/>
    <p:sldId id="322" r:id="rId54"/>
    <p:sldId id="323" r:id="rId55"/>
    <p:sldId id="308"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51"/>
  </p:normalViewPr>
  <p:slideViewPr>
    <p:cSldViewPr>
      <p:cViewPr varScale="1">
        <p:scale>
          <a:sx n="119" d="100"/>
          <a:sy n="119" d="100"/>
        </p:scale>
        <p:origin x="1440"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C98239-A3BB-4AC9-A9F3-537438915A76}" type="datetimeFigureOut">
              <a:rPr lang="en-GB" smtClean="0"/>
              <a:t>03/10/2016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88D7A0-20C3-4659-85DC-FFD5BE51AA73}" type="slidenum">
              <a:rPr lang="en-GB" smtClean="0"/>
              <a:t>‹#›</a:t>
            </a:fld>
            <a:endParaRPr lang="en-GB"/>
          </a:p>
        </p:txBody>
      </p:sp>
    </p:spTree>
    <p:extLst>
      <p:ext uri="{BB962C8B-B14F-4D97-AF65-F5344CB8AC3E}">
        <p14:creationId xmlns:p14="http://schemas.microsoft.com/office/powerpoint/2010/main" val="3647793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r>
              <a:rPr lang="en-GB" smtClean="0"/>
              <a:t>Show the film sheets</a:t>
            </a:r>
          </a:p>
        </p:txBody>
      </p:sp>
      <p:sp>
        <p:nvSpPr>
          <p:cNvPr id="4" name="Slide Number Placeholder 3"/>
          <p:cNvSpPr>
            <a:spLocks noGrp="1"/>
          </p:cNvSpPr>
          <p:nvPr>
            <p:ph type="sldNum" sz="quarter" idx="5"/>
          </p:nvPr>
        </p:nvSpPr>
        <p:spPr/>
        <p:txBody>
          <a:bodyPr/>
          <a:lstStyle/>
          <a:p>
            <a:pPr>
              <a:defRPr/>
            </a:pPr>
            <a:fld id="{83F32790-A8FE-48DB-B014-A557EBDAA7FC}" type="slidenum">
              <a:rPr lang="en-GB" smtClean="0"/>
              <a:pPr>
                <a:defRPr/>
              </a:pPr>
              <a:t>8</a:t>
            </a:fld>
            <a:endParaRPr lang="en-GB"/>
          </a:p>
        </p:txBody>
      </p:sp>
    </p:spTree>
    <p:extLst>
      <p:ext uri="{BB962C8B-B14F-4D97-AF65-F5344CB8AC3E}">
        <p14:creationId xmlns:p14="http://schemas.microsoft.com/office/powerpoint/2010/main" val="2946644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600">
                <a:solidFill>
                  <a:schemeClr val="tx1"/>
                </a:solidFill>
                <a:latin typeface="Tahoma" pitchFamily="34" charset="0"/>
              </a:defRPr>
            </a:lvl1pPr>
            <a:lvl2pPr marL="702756" indent="-270291">
              <a:defRPr sz="2600">
                <a:solidFill>
                  <a:schemeClr val="tx1"/>
                </a:solidFill>
                <a:latin typeface="Tahoma" pitchFamily="34" charset="0"/>
              </a:defRPr>
            </a:lvl2pPr>
            <a:lvl3pPr marL="1081164" indent="-216233">
              <a:defRPr sz="2600">
                <a:solidFill>
                  <a:schemeClr val="tx1"/>
                </a:solidFill>
                <a:latin typeface="Tahoma" pitchFamily="34" charset="0"/>
              </a:defRPr>
            </a:lvl3pPr>
            <a:lvl4pPr marL="1513629" indent="-216233">
              <a:defRPr sz="2600">
                <a:solidFill>
                  <a:schemeClr val="tx1"/>
                </a:solidFill>
                <a:latin typeface="Tahoma" pitchFamily="34" charset="0"/>
              </a:defRPr>
            </a:lvl4pPr>
            <a:lvl5pPr marL="1946095" indent="-216233">
              <a:defRPr sz="2600">
                <a:solidFill>
                  <a:schemeClr val="tx1"/>
                </a:solidFill>
                <a:latin typeface="Tahoma" pitchFamily="34" charset="0"/>
              </a:defRPr>
            </a:lvl5pPr>
            <a:lvl6pPr marL="2378560" indent="-216233" algn="ctr" eaLnBrk="0" fontAlgn="base" hangingPunct="0">
              <a:spcBef>
                <a:spcPct val="0"/>
              </a:spcBef>
              <a:spcAft>
                <a:spcPct val="0"/>
              </a:spcAft>
              <a:defRPr sz="2600">
                <a:solidFill>
                  <a:schemeClr val="tx1"/>
                </a:solidFill>
                <a:latin typeface="Tahoma" pitchFamily="34" charset="0"/>
              </a:defRPr>
            </a:lvl6pPr>
            <a:lvl7pPr marL="2811026" indent="-216233" algn="ctr" eaLnBrk="0" fontAlgn="base" hangingPunct="0">
              <a:spcBef>
                <a:spcPct val="0"/>
              </a:spcBef>
              <a:spcAft>
                <a:spcPct val="0"/>
              </a:spcAft>
              <a:defRPr sz="2600">
                <a:solidFill>
                  <a:schemeClr val="tx1"/>
                </a:solidFill>
                <a:latin typeface="Tahoma" pitchFamily="34" charset="0"/>
              </a:defRPr>
            </a:lvl7pPr>
            <a:lvl8pPr marL="3243491" indent="-216233" algn="ctr" eaLnBrk="0" fontAlgn="base" hangingPunct="0">
              <a:spcBef>
                <a:spcPct val="0"/>
              </a:spcBef>
              <a:spcAft>
                <a:spcPct val="0"/>
              </a:spcAft>
              <a:defRPr sz="2600">
                <a:solidFill>
                  <a:schemeClr val="tx1"/>
                </a:solidFill>
                <a:latin typeface="Tahoma" pitchFamily="34" charset="0"/>
              </a:defRPr>
            </a:lvl8pPr>
            <a:lvl9pPr marL="3675957" indent="-216233" algn="ctr" eaLnBrk="0" fontAlgn="base" hangingPunct="0">
              <a:spcBef>
                <a:spcPct val="0"/>
              </a:spcBef>
              <a:spcAft>
                <a:spcPct val="0"/>
              </a:spcAft>
              <a:defRPr sz="2600">
                <a:solidFill>
                  <a:schemeClr val="tx1"/>
                </a:solidFill>
                <a:latin typeface="Tahoma" pitchFamily="34" charset="0"/>
              </a:defRPr>
            </a:lvl9pPr>
          </a:lstStyle>
          <a:p>
            <a:fld id="{B17F8B74-C19C-4603-BE5A-936AC627AF01}" type="datetime1">
              <a:rPr lang="en-US" altLang="zh-CN" sz="1100">
                <a:latin typeface="Times New Roman" pitchFamily="18" charset="0"/>
              </a:rPr>
              <a:pPr/>
              <a:t>10/3/16</a:t>
            </a:fld>
            <a:endParaRPr lang="en-US" altLang="zh-CN" sz="1100">
              <a:latin typeface="Times New Roman" pitchFamily="18" charset="0"/>
            </a:endParaRPr>
          </a:p>
        </p:txBody>
      </p:sp>
      <p:sp>
        <p:nvSpPr>
          <p:cNvPr id="3379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600">
                <a:solidFill>
                  <a:schemeClr val="tx1"/>
                </a:solidFill>
                <a:latin typeface="Tahoma" pitchFamily="34" charset="0"/>
              </a:defRPr>
            </a:lvl1pPr>
            <a:lvl2pPr marL="702756" indent="-270291">
              <a:defRPr sz="2600">
                <a:solidFill>
                  <a:schemeClr val="tx1"/>
                </a:solidFill>
                <a:latin typeface="Tahoma" pitchFamily="34" charset="0"/>
              </a:defRPr>
            </a:lvl2pPr>
            <a:lvl3pPr marL="1081164" indent="-216233">
              <a:defRPr sz="2600">
                <a:solidFill>
                  <a:schemeClr val="tx1"/>
                </a:solidFill>
                <a:latin typeface="Tahoma" pitchFamily="34" charset="0"/>
              </a:defRPr>
            </a:lvl3pPr>
            <a:lvl4pPr marL="1513629" indent="-216233">
              <a:defRPr sz="2600">
                <a:solidFill>
                  <a:schemeClr val="tx1"/>
                </a:solidFill>
                <a:latin typeface="Tahoma" pitchFamily="34" charset="0"/>
              </a:defRPr>
            </a:lvl4pPr>
            <a:lvl5pPr marL="1946095" indent="-216233">
              <a:defRPr sz="2600">
                <a:solidFill>
                  <a:schemeClr val="tx1"/>
                </a:solidFill>
                <a:latin typeface="Tahoma" pitchFamily="34" charset="0"/>
              </a:defRPr>
            </a:lvl5pPr>
            <a:lvl6pPr marL="2378560" indent="-216233" algn="ctr" eaLnBrk="0" fontAlgn="base" hangingPunct="0">
              <a:spcBef>
                <a:spcPct val="0"/>
              </a:spcBef>
              <a:spcAft>
                <a:spcPct val="0"/>
              </a:spcAft>
              <a:defRPr sz="2600">
                <a:solidFill>
                  <a:schemeClr val="tx1"/>
                </a:solidFill>
                <a:latin typeface="Tahoma" pitchFamily="34" charset="0"/>
              </a:defRPr>
            </a:lvl6pPr>
            <a:lvl7pPr marL="2811026" indent="-216233" algn="ctr" eaLnBrk="0" fontAlgn="base" hangingPunct="0">
              <a:spcBef>
                <a:spcPct val="0"/>
              </a:spcBef>
              <a:spcAft>
                <a:spcPct val="0"/>
              </a:spcAft>
              <a:defRPr sz="2600">
                <a:solidFill>
                  <a:schemeClr val="tx1"/>
                </a:solidFill>
                <a:latin typeface="Tahoma" pitchFamily="34" charset="0"/>
              </a:defRPr>
            </a:lvl7pPr>
            <a:lvl8pPr marL="3243491" indent="-216233" algn="ctr" eaLnBrk="0" fontAlgn="base" hangingPunct="0">
              <a:spcBef>
                <a:spcPct val="0"/>
              </a:spcBef>
              <a:spcAft>
                <a:spcPct val="0"/>
              </a:spcAft>
              <a:defRPr sz="2600">
                <a:solidFill>
                  <a:schemeClr val="tx1"/>
                </a:solidFill>
                <a:latin typeface="Tahoma" pitchFamily="34" charset="0"/>
              </a:defRPr>
            </a:lvl8pPr>
            <a:lvl9pPr marL="3675957" indent="-216233" algn="ctr" eaLnBrk="0" fontAlgn="base" hangingPunct="0">
              <a:spcBef>
                <a:spcPct val="0"/>
              </a:spcBef>
              <a:spcAft>
                <a:spcPct val="0"/>
              </a:spcAft>
              <a:defRPr sz="2600">
                <a:solidFill>
                  <a:schemeClr val="tx1"/>
                </a:solidFill>
                <a:latin typeface="Tahoma" pitchFamily="34" charset="0"/>
              </a:defRPr>
            </a:lvl9pPr>
          </a:lstStyle>
          <a:p>
            <a:r>
              <a:rPr lang="en-US" altLang="zh-CN" sz="1100">
                <a:latin typeface="Times New Roman" pitchFamily="18" charset="0"/>
              </a:rPr>
              <a:t>Department of Computer Science</a:t>
            </a:r>
          </a:p>
        </p:txBody>
      </p:sp>
      <p:sp>
        <p:nvSpPr>
          <p:cNvPr id="337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600">
                <a:solidFill>
                  <a:schemeClr val="tx1"/>
                </a:solidFill>
                <a:latin typeface="Tahoma" pitchFamily="34" charset="0"/>
              </a:defRPr>
            </a:lvl1pPr>
            <a:lvl2pPr marL="702756" indent="-270291">
              <a:defRPr sz="2600">
                <a:solidFill>
                  <a:schemeClr val="tx1"/>
                </a:solidFill>
                <a:latin typeface="Tahoma" pitchFamily="34" charset="0"/>
              </a:defRPr>
            </a:lvl2pPr>
            <a:lvl3pPr marL="1081164" indent="-216233">
              <a:defRPr sz="2600">
                <a:solidFill>
                  <a:schemeClr val="tx1"/>
                </a:solidFill>
                <a:latin typeface="Tahoma" pitchFamily="34" charset="0"/>
              </a:defRPr>
            </a:lvl3pPr>
            <a:lvl4pPr marL="1513629" indent="-216233">
              <a:defRPr sz="2600">
                <a:solidFill>
                  <a:schemeClr val="tx1"/>
                </a:solidFill>
                <a:latin typeface="Tahoma" pitchFamily="34" charset="0"/>
              </a:defRPr>
            </a:lvl4pPr>
            <a:lvl5pPr marL="1946095" indent="-216233">
              <a:defRPr sz="2600">
                <a:solidFill>
                  <a:schemeClr val="tx1"/>
                </a:solidFill>
                <a:latin typeface="Tahoma" pitchFamily="34" charset="0"/>
              </a:defRPr>
            </a:lvl5pPr>
            <a:lvl6pPr marL="2378560" indent="-216233" algn="ctr" eaLnBrk="0" fontAlgn="base" hangingPunct="0">
              <a:spcBef>
                <a:spcPct val="0"/>
              </a:spcBef>
              <a:spcAft>
                <a:spcPct val="0"/>
              </a:spcAft>
              <a:defRPr sz="2600">
                <a:solidFill>
                  <a:schemeClr val="tx1"/>
                </a:solidFill>
                <a:latin typeface="Tahoma" pitchFamily="34" charset="0"/>
              </a:defRPr>
            </a:lvl6pPr>
            <a:lvl7pPr marL="2811026" indent="-216233" algn="ctr" eaLnBrk="0" fontAlgn="base" hangingPunct="0">
              <a:spcBef>
                <a:spcPct val="0"/>
              </a:spcBef>
              <a:spcAft>
                <a:spcPct val="0"/>
              </a:spcAft>
              <a:defRPr sz="2600">
                <a:solidFill>
                  <a:schemeClr val="tx1"/>
                </a:solidFill>
                <a:latin typeface="Tahoma" pitchFamily="34" charset="0"/>
              </a:defRPr>
            </a:lvl7pPr>
            <a:lvl8pPr marL="3243491" indent="-216233" algn="ctr" eaLnBrk="0" fontAlgn="base" hangingPunct="0">
              <a:spcBef>
                <a:spcPct val="0"/>
              </a:spcBef>
              <a:spcAft>
                <a:spcPct val="0"/>
              </a:spcAft>
              <a:defRPr sz="2600">
                <a:solidFill>
                  <a:schemeClr val="tx1"/>
                </a:solidFill>
                <a:latin typeface="Tahoma" pitchFamily="34" charset="0"/>
              </a:defRPr>
            </a:lvl8pPr>
            <a:lvl9pPr marL="3675957" indent="-216233" algn="ctr" eaLnBrk="0" fontAlgn="base" hangingPunct="0">
              <a:spcBef>
                <a:spcPct val="0"/>
              </a:spcBef>
              <a:spcAft>
                <a:spcPct val="0"/>
              </a:spcAft>
              <a:defRPr sz="2600">
                <a:solidFill>
                  <a:schemeClr val="tx1"/>
                </a:solidFill>
                <a:latin typeface="Tahoma" pitchFamily="34" charset="0"/>
              </a:defRPr>
            </a:lvl9pPr>
          </a:lstStyle>
          <a:p>
            <a:fld id="{B051E2B1-6292-450E-B975-9C08B10A6E37}" type="slidenum">
              <a:rPr lang="en-US" altLang="zh-CN" sz="1100">
                <a:latin typeface="Times New Roman" pitchFamily="18" charset="0"/>
              </a:rPr>
              <a:pPr/>
              <a:t>42</a:t>
            </a:fld>
            <a:endParaRPr lang="en-US" altLang="zh-CN" sz="1100">
              <a:latin typeface="Times New Roman" pitchFamily="18" charset="0"/>
            </a:endParaRPr>
          </a:p>
        </p:txBody>
      </p:sp>
      <p:sp>
        <p:nvSpPr>
          <p:cNvPr id="33797" name="Rectangle 2"/>
          <p:cNvSpPr>
            <a:spLocks noGrp="1" noRot="1" noChangeAspect="1" noChangeArrowheads="1" noTextEdit="1"/>
          </p:cNvSpPr>
          <p:nvPr>
            <p:ph type="sldImg"/>
          </p:nvPr>
        </p:nvSpPr>
        <p:spPr>
          <a:ln/>
        </p:spPr>
      </p:sp>
      <p:sp>
        <p:nvSpPr>
          <p:cNvPr id="337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anchor="t"/>
          <a:lstStyle/>
          <a:p>
            <a:r>
              <a:rPr lang="en-US" altLang="zh-CN" smtClean="0"/>
              <a:t>Multiplicity should be indicated at each end of an association.</a:t>
            </a:r>
          </a:p>
          <a:p>
            <a:r>
              <a:rPr lang="en-US" altLang="zh-CN" smtClean="0"/>
              <a:t>This specifies the minimum and maximum number of instances that can be linked.  (E.g. a Car has 3 or 4 Wheels, but each Wheel belongs to exactly one Car).  </a:t>
            </a:r>
          </a:p>
          <a:p>
            <a:r>
              <a:rPr lang="en-US" altLang="zh-CN" smtClean="0"/>
              <a:t>The minimum and maximum values are separated by two dots.</a:t>
            </a:r>
          </a:p>
          <a:p>
            <a:r>
              <a:rPr lang="en-US" altLang="zh-CN" smtClean="0"/>
              <a:t>An asterisk (*)  represents an indeterminate maximum.</a:t>
            </a:r>
          </a:p>
          <a:p>
            <a:r>
              <a:rPr lang="en-US" altLang="zh-CN" smtClean="0"/>
              <a:t>Where the minimum and maximum are the same, the number need only be shown once.</a:t>
            </a:r>
          </a:p>
          <a:p>
            <a:r>
              <a:rPr lang="en-US" altLang="zh-CN" smtClean="0"/>
              <a:t>Also zero-or-more (0..*) is shortened to a simple asterisk (*) because it is so common.  </a:t>
            </a:r>
          </a:p>
          <a:p>
            <a:r>
              <a:rPr lang="en-US" altLang="zh-CN" smtClean="0"/>
              <a:t>Finally, ranges and/or single values can be comma-separated to enumerate alternative values.</a:t>
            </a:r>
          </a:p>
        </p:txBody>
      </p:sp>
    </p:spTree>
    <p:extLst>
      <p:ext uri="{BB962C8B-B14F-4D97-AF65-F5344CB8AC3E}">
        <p14:creationId xmlns:p14="http://schemas.microsoft.com/office/powerpoint/2010/main" val="2399678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If the </a:t>
            </a:r>
            <a:r>
              <a:rPr lang="en-GB" sz="1200" kern="1200" dirty="0" err="1" smtClean="0">
                <a:solidFill>
                  <a:schemeClr val="tx1"/>
                </a:solidFill>
                <a:latin typeface="+mn-lt"/>
                <a:ea typeface="+mn-ea"/>
                <a:cs typeface="+mn-cs"/>
              </a:rPr>
              <a:t>accountCounter</a:t>
            </a:r>
            <a:r>
              <a:rPr lang="en-GB" sz="1200" kern="1200" dirty="0" smtClean="0">
                <a:solidFill>
                  <a:schemeClr val="tx1"/>
                </a:solidFill>
                <a:latin typeface="+mn-lt"/>
                <a:ea typeface="+mn-ea"/>
                <a:cs typeface="+mn-cs"/>
              </a:rPr>
              <a:t> attribute were not static, then every </a:t>
            </a:r>
            <a:r>
              <a:rPr lang="en-GB" sz="1200" kern="1200" dirty="0" err="1" smtClean="0">
                <a:solidFill>
                  <a:schemeClr val="tx1"/>
                </a:solidFill>
                <a:latin typeface="+mn-lt"/>
                <a:ea typeface="+mn-ea"/>
                <a:cs typeface="+mn-cs"/>
              </a:rPr>
              <a:t>BlogAccount</a:t>
            </a:r>
            <a:r>
              <a:rPr lang="en-GB" sz="1200" kern="1200" dirty="0" smtClean="0">
                <a:solidFill>
                  <a:schemeClr val="tx1"/>
                </a:solidFill>
                <a:latin typeface="+mn-lt"/>
                <a:ea typeface="+mn-ea"/>
                <a:cs typeface="+mn-cs"/>
              </a:rPr>
              <a:t> instance </a:t>
            </a:r>
          </a:p>
          <a:p>
            <a:r>
              <a:rPr lang="en-GB" sz="1200" kern="1200" dirty="0" smtClean="0">
                <a:solidFill>
                  <a:schemeClr val="tx1"/>
                </a:solidFill>
                <a:latin typeface="+mn-lt"/>
                <a:ea typeface="+mn-ea"/>
                <a:cs typeface="+mn-cs"/>
              </a:rPr>
              <a:t>would get its own copy of the </a:t>
            </a:r>
            <a:r>
              <a:rPr lang="en-GB" sz="1200" kern="1200" dirty="0" err="1" smtClean="0">
                <a:solidFill>
                  <a:schemeClr val="tx1"/>
                </a:solidFill>
                <a:latin typeface="+mn-lt"/>
                <a:ea typeface="+mn-ea"/>
                <a:cs typeface="+mn-cs"/>
              </a:rPr>
              <a:t>accountCounter</a:t>
            </a:r>
            <a:r>
              <a:rPr lang="en-GB" sz="1200" kern="1200" dirty="0" smtClean="0">
                <a:solidFill>
                  <a:schemeClr val="tx1"/>
                </a:solidFill>
                <a:latin typeface="+mn-lt"/>
                <a:ea typeface="+mn-ea"/>
                <a:cs typeface="+mn-cs"/>
              </a:rPr>
              <a:t> attribute. This would not be very useful </a:t>
            </a:r>
          </a:p>
          <a:p>
            <a:r>
              <a:rPr lang="en-GB" sz="1200" kern="1200" dirty="0" smtClean="0">
                <a:solidFill>
                  <a:schemeClr val="tx1"/>
                </a:solidFill>
                <a:latin typeface="+mn-lt"/>
                <a:ea typeface="+mn-ea"/>
                <a:cs typeface="+mn-cs"/>
              </a:rPr>
              <a:t>at all since each </a:t>
            </a:r>
            <a:r>
              <a:rPr lang="en-GB" sz="1200" kern="1200" dirty="0" err="1" smtClean="0">
                <a:solidFill>
                  <a:schemeClr val="tx1"/>
                </a:solidFill>
                <a:latin typeface="+mn-lt"/>
                <a:ea typeface="+mn-ea"/>
                <a:cs typeface="+mn-cs"/>
              </a:rPr>
              <a:t>BlogAccount</a:t>
            </a:r>
            <a:r>
              <a:rPr lang="en-GB" sz="1200" kern="1200" dirty="0" smtClean="0">
                <a:solidFill>
                  <a:schemeClr val="tx1"/>
                </a:solidFill>
                <a:latin typeface="+mn-lt"/>
                <a:ea typeface="+mn-ea"/>
                <a:cs typeface="+mn-cs"/>
              </a:rPr>
              <a:t> object would update only its own copy of </a:t>
            </a:r>
            <a:r>
              <a:rPr lang="en-GB" sz="1200" kern="1200" dirty="0" err="1" smtClean="0">
                <a:solidFill>
                  <a:schemeClr val="tx1"/>
                </a:solidFill>
                <a:latin typeface="+mn-lt"/>
                <a:ea typeface="+mn-ea"/>
                <a:cs typeface="+mn-cs"/>
              </a:rPr>
              <a:t>accountCounter</a:t>
            </a:r>
            <a:r>
              <a:rPr lang="en-GB" sz="1200" kern="1200" dirty="0" smtClean="0">
                <a:solidFill>
                  <a:schemeClr val="tx1"/>
                </a:solidFill>
                <a:latin typeface="+mn-lt"/>
                <a:ea typeface="+mn-ea"/>
                <a:cs typeface="+mn-cs"/>
              </a:rPr>
              <a:t> </a:t>
            </a:r>
          </a:p>
          <a:p>
            <a:r>
              <a:rPr lang="en-GB" sz="1200" kern="1200" dirty="0" smtClean="0">
                <a:solidFill>
                  <a:schemeClr val="tx1"/>
                </a:solidFill>
                <a:latin typeface="+mn-lt"/>
                <a:ea typeface="+mn-ea"/>
                <a:cs typeface="+mn-cs"/>
              </a:rPr>
              <a:t>rather than contributing to a master object instance counter—in fact, if </a:t>
            </a:r>
            <a:r>
              <a:rPr lang="en-GB" sz="1200" kern="1200" dirty="0" err="1" smtClean="0">
                <a:solidFill>
                  <a:schemeClr val="tx1"/>
                </a:solidFill>
                <a:latin typeface="+mn-lt"/>
                <a:ea typeface="+mn-ea"/>
                <a:cs typeface="+mn-cs"/>
              </a:rPr>
              <a:t>accountCounter</a:t>
            </a:r>
            <a:r>
              <a:rPr lang="en-GB" sz="1200" kern="1200" dirty="0" smtClean="0">
                <a:solidFill>
                  <a:schemeClr val="tx1"/>
                </a:solidFill>
                <a:latin typeface="+mn-lt"/>
                <a:ea typeface="+mn-ea"/>
                <a:cs typeface="+mn-cs"/>
              </a:rPr>
              <a:t> </a:t>
            </a:r>
          </a:p>
          <a:p>
            <a:r>
              <a:rPr lang="en-GB" sz="1200" kern="1200" dirty="0" smtClean="0">
                <a:solidFill>
                  <a:schemeClr val="tx1"/>
                </a:solidFill>
                <a:latin typeface="+mn-lt"/>
                <a:ea typeface="+mn-ea"/>
                <a:cs typeface="+mn-cs"/>
              </a:rPr>
              <a:t>were not static, then every object would simply increment its own copy to 1 and then </a:t>
            </a:r>
          </a:p>
          <a:p>
            <a:r>
              <a:rPr lang="en-GB" sz="1200" kern="1200" smtClean="0">
                <a:solidFill>
                  <a:schemeClr val="tx1"/>
                </a:solidFill>
                <a:latin typeface="+mn-lt"/>
                <a:ea typeface="+mn-ea"/>
                <a:cs typeface="+mn-cs"/>
              </a:rPr>
              <a:t>decrement it to 0 when it is destroyed, which is not very useful at all! </a:t>
            </a:r>
          </a:p>
          <a:p>
            <a:endParaRPr lang="en-GB"/>
          </a:p>
        </p:txBody>
      </p:sp>
      <p:sp>
        <p:nvSpPr>
          <p:cNvPr id="4" name="Slide Number Placeholder 3"/>
          <p:cNvSpPr>
            <a:spLocks noGrp="1"/>
          </p:cNvSpPr>
          <p:nvPr>
            <p:ph type="sldNum" sz="quarter" idx="10"/>
          </p:nvPr>
        </p:nvSpPr>
        <p:spPr/>
        <p:txBody>
          <a:bodyPr/>
          <a:lstStyle/>
          <a:p>
            <a:fld id="{E188D7A0-20C3-4659-85DC-FFD5BE51AA73}" type="slidenum">
              <a:rPr lang="en-GB" smtClean="0"/>
              <a:t>45</a:t>
            </a:fld>
            <a:endParaRPr lang="en-GB"/>
          </a:p>
        </p:txBody>
      </p:sp>
    </p:spTree>
    <p:extLst>
      <p:ext uri="{BB962C8B-B14F-4D97-AF65-F5344CB8AC3E}">
        <p14:creationId xmlns:p14="http://schemas.microsoft.com/office/powerpoint/2010/main" val="2673904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Show example of parameter, and external</a:t>
            </a:r>
            <a:r>
              <a:rPr lang="en-GB" baseline="0" dirty="0" smtClean="0"/>
              <a:t> payment</a:t>
            </a:r>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47</a:t>
            </a:fld>
            <a:endParaRPr lang="en-GB"/>
          </a:p>
        </p:txBody>
      </p:sp>
    </p:spTree>
    <p:extLst>
      <p:ext uri="{BB962C8B-B14F-4D97-AF65-F5344CB8AC3E}">
        <p14:creationId xmlns:p14="http://schemas.microsoft.com/office/powerpoint/2010/main" val="377625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69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80661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Think of other examples</a:t>
            </a:r>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53</a:t>
            </a:fld>
            <a:endParaRPr lang="en-GB"/>
          </a:p>
        </p:txBody>
      </p:sp>
    </p:spTree>
    <p:extLst>
      <p:ext uri="{BB962C8B-B14F-4D97-AF65-F5344CB8AC3E}">
        <p14:creationId xmlns:p14="http://schemas.microsoft.com/office/powerpoint/2010/main" val="12744531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A blog entry’s introduction and main body sections are actually parts of the blog entry itself and won’t usually be shared with other parts of the system. If the blog entry is deleted, then its corresponding parts are also deleted. This is exactly what composition is all about: you are </a:t>
            </a:r>
            <a:r>
              <a:rPr lang="en-GB" dirty="0" err="1" smtClean="0"/>
              <a:t>modeling</a:t>
            </a:r>
            <a:r>
              <a:rPr lang="en-GB" dirty="0" smtClean="0"/>
              <a:t> the internal parts that make up a class. </a:t>
            </a:r>
          </a:p>
          <a:p>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54</a:t>
            </a:fld>
            <a:endParaRPr lang="en-GB"/>
          </a:p>
        </p:txBody>
      </p:sp>
    </p:spTree>
    <p:extLst>
      <p:ext uri="{BB962C8B-B14F-4D97-AF65-F5344CB8AC3E}">
        <p14:creationId xmlns:p14="http://schemas.microsoft.com/office/powerpoint/2010/main" val="430948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4" name="Slide Number Placeholder 3"/>
          <p:cNvSpPr>
            <a:spLocks noGrp="1"/>
          </p:cNvSpPr>
          <p:nvPr>
            <p:ph type="sldNum" sz="quarter" idx="5"/>
          </p:nvPr>
        </p:nvSpPr>
        <p:spPr/>
        <p:txBody>
          <a:bodyPr/>
          <a:lstStyle/>
          <a:p>
            <a:pPr>
              <a:defRPr/>
            </a:pPr>
            <a:fld id="{AE79AD40-CF03-4978-B961-02044B2AAF5C}" type="slidenum">
              <a:rPr lang="en-GB" smtClean="0"/>
              <a:pPr>
                <a:defRPr/>
              </a:pPr>
              <a:t>10</a:t>
            </a:fld>
            <a:endParaRPr lang="en-GB"/>
          </a:p>
        </p:txBody>
      </p:sp>
    </p:spTree>
    <p:extLst>
      <p:ext uri="{BB962C8B-B14F-4D97-AF65-F5344CB8AC3E}">
        <p14:creationId xmlns:p14="http://schemas.microsoft.com/office/powerpoint/2010/main" val="645953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r>
              <a:rPr lang="en-GB" smtClean="0"/>
              <a:t>Show the screen sheets</a:t>
            </a:r>
          </a:p>
        </p:txBody>
      </p:sp>
      <p:sp>
        <p:nvSpPr>
          <p:cNvPr id="4" name="Slide Number Placeholder 3"/>
          <p:cNvSpPr>
            <a:spLocks noGrp="1"/>
          </p:cNvSpPr>
          <p:nvPr>
            <p:ph type="sldNum" sz="quarter" idx="5"/>
          </p:nvPr>
        </p:nvSpPr>
        <p:spPr/>
        <p:txBody>
          <a:bodyPr/>
          <a:lstStyle/>
          <a:p>
            <a:pPr>
              <a:defRPr/>
            </a:pPr>
            <a:fld id="{C2F053AC-9021-462F-82E0-F05497CB6D0F}" type="slidenum">
              <a:rPr lang="en-GB" smtClean="0"/>
              <a:pPr>
                <a:defRPr/>
              </a:pPr>
              <a:t>11</a:t>
            </a:fld>
            <a:endParaRPr lang="en-GB"/>
          </a:p>
        </p:txBody>
      </p:sp>
    </p:spTree>
    <p:extLst>
      <p:ext uri="{BB962C8B-B14F-4D97-AF65-F5344CB8AC3E}">
        <p14:creationId xmlns:p14="http://schemas.microsoft.com/office/powerpoint/2010/main" val="534838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r>
              <a:rPr lang="en-GB" smtClean="0"/>
              <a:t>Show the showing sheets with the post it cover</a:t>
            </a:r>
          </a:p>
        </p:txBody>
      </p:sp>
      <p:sp>
        <p:nvSpPr>
          <p:cNvPr id="4" name="Slide Number Placeholder 3"/>
          <p:cNvSpPr>
            <a:spLocks noGrp="1"/>
          </p:cNvSpPr>
          <p:nvPr>
            <p:ph type="sldNum" sz="quarter" idx="5"/>
          </p:nvPr>
        </p:nvSpPr>
        <p:spPr/>
        <p:txBody>
          <a:bodyPr/>
          <a:lstStyle/>
          <a:p>
            <a:pPr>
              <a:defRPr/>
            </a:pPr>
            <a:fld id="{6338BFF5-E037-49DB-8320-CC4D86261879}" type="slidenum">
              <a:rPr lang="en-GB" smtClean="0"/>
              <a:pPr>
                <a:defRPr/>
              </a:pPr>
              <a:t>16</a:t>
            </a:fld>
            <a:endParaRPr lang="en-GB"/>
          </a:p>
        </p:txBody>
      </p:sp>
    </p:spTree>
    <p:extLst>
      <p:ext uri="{BB962C8B-B14F-4D97-AF65-F5344CB8AC3E}">
        <p14:creationId xmlns:p14="http://schemas.microsoft.com/office/powerpoint/2010/main" val="2782433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r>
              <a:rPr lang="en-GB" smtClean="0"/>
              <a:t>Show the showing sheets and introduce the links</a:t>
            </a:r>
          </a:p>
          <a:p>
            <a:r>
              <a:rPr lang="en-GB" smtClean="0"/>
              <a:t>Show the main program sheet</a:t>
            </a:r>
          </a:p>
        </p:txBody>
      </p:sp>
      <p:sp>
        <p:nvSpPr>
          <p:cNvPr id="4" name="Slide Number Placeholder 3"/>
          <p:cNvSpPr>
            <a:spLocks noGrp="1"/>
          </p:cNvSpPr>
          <p:nvPr>
            <p:ph type="sldNum" sz="quarter" idx="5"/>
          </p:nvPr>
        </p:nvSpPr>
        <p:spPr/>
        <p:txBody>
          <a:bodyPr/>
          <a:lstStyle/>
          <a:p>
            <a:pPr>
              <a:defRPr/>
            </a:pPr>
            <a:fld id="{4A31828C-6FC1-4778-BE83-97E381012233}" type="slidenum">
              <a:rPr lang="en-GB" smtClean="0"/>
              <a:pPr>
                <a:defRPr/>
              </a:pPr>
              <a:t>21</a:t>
            </a:fld>
            <a:endParaRPr lang="en-GB"/>
          </a:p>
        </p:txBody>
      </p:sp>
    </p:spTree>
    <p:extLst>
      <p:ext uri="{BB962C8B-B14F-4D97-AF65-F5344CB8AC3E}">
        <p14:creationId xmlns:p14="http://schemas.microsoft.com/office/powerpoint/2010/main" val="1794310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r>
              <a:rPr lang="en-GB" smtClean="0"/>
              <a:t>Show the showing sheets and introduce the links</a:t>
            </a:r>
          </a:p>
          <a:p>
            <a:r>
              <a:rPr lang="en-GB" smtClean="0"/>
              <a:t>Show the main program sheet</a:t>
            </a:r>
          </a:p>
        </p:txBody>
      </p:sp>
      <p:sp>
        <p:nvSpPr>
          <p:cNvPr id="4" name="Slide Number Placeholder 3"/>
          <p:cNvSpPr>
            <a:spLocks noGrp="1"/>
          </p:cNvSpPr>
          <p:nvPr>
            <p:ph type="sldNum" sz="quarter" idx="5"/>
          </p:nvPr>
        </p:nvSpPr>
        <p:spPr/>
        <p:txBody>
          <a:bodyPr/>
          <a:lstStyle/>
          <a:p>
            <a:pPr>
              <a:defRPr/>
            </a:pPr>
            <a:fld id="{4A31828C-6FC1-4778-BE83-97E381012233}" type="slidenum">
              <a:rPr lang="en-GB" smtClean="0"/>
              <a:pPr>
                <a:defRPr/>
              </a:pPr>
              <a:t>24</a:t>
            </a:fld>
            <a:endParaRPr lang="en-GB"/>
          </a:p>
        </p:txBody>
      </p:sp>
    </p:spTree>
    <p:extLst>
      <p:ext uri="{BB962C8B-B14F-4D97-AF65-F5344CB8AC3E}">
        <p14:creationId xmlns:p14="http://schemas.microsoft.com/office/powerpoint/2010/main" val="3450694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Many </a:t>
            </a:r>
          </a:p>
          <a:p>
            <a:r>
              <a:rPr lang="en-GB" sz="1200" kern="1200" dirty="0" smtClean="0">
                <a:solidFill>
                  <a:schemeClr val="tx1"/>
                </a:solidFill>
                <a:latin typeface="+mn-lt"/>
                <a:ea typeface="+mn-ea"/>
                <a:cs typeface="+mn-cs"/>
              </a:rPr>
              <a:t>object-oriented designers groan at the use of public attributes: opening a class’s </a:t>
            </a:r>
          </a:p>
          <a:p>
            <a:r>
              <a:rPr lang="en-GB" sz="1200" kern="1200" dirty="0" smtClean="0">
                <a:solidFill>
                  <a:schemeClr val="tx1"/>
                </a:solidFill>
                <a:latin typeface="+mn-lt"/>
                <a:ea typeface="+mn-ea"/>
                <a:cs typeface="+mn-cs"/>
              </a:rPr>
              <a:t>attributes to the rest of the system is like exposing your house to any person off the </a:t>
            </a:r>
          </a:p>
          <a:p>
            <a:r>
              <a:rPr lang="en-GB" sz="1200" kern="1200" dirty="0" smtClean="0">
                <a:solidFill>
                  <a:schemeClr val="tx1"/>
                </a:solidFill>
                <a:latin typeface="+mn-lt"/>
                <a:ea typeface="+mn-ea"/>
                <a:cs typeface="+mn-cs"/>
              </a:rPr>
              <a:t>street without requiring him to check with you before entering. There is just as much </a:t>
            </a:r>
          </a:p>
          <a:p>
            <a:r>
              <a:rPr lang="en-GB" sz="1200" kern="1200" dirty="0" smtClean="0">
                <a:solidFill>
                  <a:schemeClr val="tx1"/>
                </a:solidFill>
                <a:latin typeface="+mn-lt"/>
                <a:ea typeface="+mn-ea"/>
                <a:cs typeface="+mn-cs"/>
              </a:rPr>
              <a:t>potential for abuse. </a:t>
            </a:r>
          </a:p>
          <a:p>
            <a:endParaRPr lang="en-GB" dirty="0" smtClean="0"/>
          </a:p>
          <a:p>
            <a:r>
              <a:rPr lang="en-GB" sz="1200" kern="1200" dirty="0" smtClean="0">
                <a:solidFill>
                  <a:schemeClr val="tx1"/>
                </a:solidFill>
                <a:latin typeface="+mn-lt"/>
                <a:ea typeface="+mn-ea"/>
                <a:cs typeface="+mn-cs"/>
              </a:rPr>
              <a:t>Protected elements cannot be accessed by a class </a:t>
            </a:r>
          </a:p>
          <a:p>
            <a:r>
              <a:rPr lang="en-GB" sz="1200" kern="1200" dirty="0" smtClean="0">
                <a:solidFill>
                  <a:schemeClr val="tx1"/>
                </a:solidFill>
                <a:latin typeface="+mn-lt"/>
                <a:ea typeface="+mn-ea"/>
                <a:cs typeface="+mn-cs"/>
              </a:rPr>
              <a:t>that does not inherit from your class whether it’s in the same package or not, as </a:t>
            </a:r>
          </a:p>
          <a:p>
            <a:r>
              <a:rPr lang="en-GB" sz="1200" kern="1200" dirty="0" smtClean="0">
                <a:solidFill>
                  <a:schemeClr val="tx1"/>
                </a:solidFill>
                <a:latin typeface="+mn-lt"/>
                <a:ea typeface="+mn-ea"/>
                <a:cs typeface="+mn-cs"/>
              </a:rPr>
              <a:t>shown in Figure 4-8. See Chapter 5 for more information on inheritance relationships </a:t>
            </a:r>
          </a:p>
          <a:p>
            <a:r>
              <a:rPr lang="en-GB" sz="1200" kern="1200" dirty="0" smtClean="0">
                <a:solidFill>
                  <a:schemeClr val="tx1"/>
                </a:solidFill>
                <a:latin typeface="+mn-lt"/>
                <a:ea typeface="+mn-ea"/>
                <a:cs typeface="+mn-cs"/>
              </a:rPr>
              <a:t>between classes. </a:t>
            </a:r>
          </a:p>
          <a:p>
            <a:endParaRPr lang="en-GB"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Protected visibility is crucial if you want to allow specialized classes to access an </a:t>
            </a:r>
          </a:p>
          <a:p>
            <a:r>
              <a:rPr lang="en-GB" sz="1200" kern="1200" dirty="0" smtClean="0">
                <a:solidFill>
                  <a:schemeClr val="tx1"/>
                </a:solidFill>
                <a:latin typeface="+mn-lt"/>
                <a:ea typeface="+mn-ea"/>
                <a:cs typeface="+mn-cs"/>
              </a:rPr>
              <a:t>attribute or operation in the base class without opening that attribute or operation to </a:t>
            </a:r>
          </a:p>
          <a:p>
            <a:r>
              <a:rPr lang="en-GB" sz="1200" kern="1200" dirty="0" smtClean="0">
                <a:solidFill>
                  <a:schemeClr val="tx1"/>
                </a:solidFill>
                <a:latin typeface="+mn-lt"/>
                <a:ea typeface="+mn-ea"/>
                <a:cs typeface="+mn-cs"/>
              </a:rPr>
              <a:t>the entire system. Using protected visibility is like saying, “This attribute or operation </a:t>
            </a:r>
          </a:p>
          <a:p>
            <a:r>
              <a:rPr lang="en-GB" sz="1200" kern="1200" dirty="0" smtClean="0">
                <a:solidFill>
                  <a:schemeClr val="tx1"/>
                </a:solidFill>
                <a:latin typeface="+mn-lt"/>
                <a:ea typeface="+mn-ea"/>
                <a:cs typeface="+mn-cs"/>
              </a:rPr>
              <a:t>is useful inside my class and classes extending my class, but no one else should </a:t>
            </a:r>
          </a:p>
          <a:p>
            <a:r>
              <a:rPr lang="en-GB" sz="1200" kern="1200" dirty="0" smtClean="0">
                <a:solidFill>
                  <a:schemeClr val="tx1"/>
                </a:solidFill>
                <a:latin typeface="+mn-lt"/>
                <a:ea typeface="+mn-ea"/>
                <a:cs typeface="+mn-cs"/>
              </a:rPr>
              <a:t>be using it.” </a:t>
            </a:r>
          </a:p>
          <a:p>
            <a:endParaRPr lang="en-GB" sz="1200" kern="1200" dirty="0" smtClean="0">
              <a:solidFill>
                <a:schemeClr val="tx1"/>
              </a:solidFill>
              <a:latin typeface="+mn-lt"/>
              <a:ea typeface="+mn-ea"/>
              <a:cs typeface="+mn-cs"/>
            </a:endParaRPr>
          </a:p>
          <a:p>
            <a:endParaRPr lang="en-GB"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Java confuses the matter a little further by allowing access to protected </a:t>
            </a:r>
          </a:p>
          <a:p>
            <a:r>
              <a:rPr lang="en-GB" sz="1200" kern="1200" dirty="0" smtClean="0">
                <a:solidFill>
                  <a:schemeClr val="tx1"/>
                </a:solidFill>
                <a:latin typeface="+mn-lt"/>
                <a:ea typeface="+mn-ea"/>
                <a:cs typeface="+mn-cs"/>
              </a:rPr>
              <a:t>parts of a class to any other class in the same package. This is </a:t>
            </a:r>
          </a:p>
          <a:p>
            <a:r>
              <a:rPr lang="en-GB" sz="1200" kern="1200" dirty="0" smtClean="0">
                <a:solidFill>
                  <a:schemeClr val="tx1"/>
                </a:solidFill>
                <a:latin typeface="+mn-lt"/>
                <a:ea typeface="+mn-ea"/>
                <a:cs typeface="+mn-cs"/>
              </a:rPr>
              <a:t>like combining the accessibility of protected and package visibility, </a:t>
            </a:r>
          </a:p>
          <a:p>
            <a:r>
              <a:rPr lang="en-GB" sz="1200" kern="1200" dirty="0" smtClean="0">
                <a:solidFill>
                  <a:schemeClr val="tx1"/>
                </a:solidFill>
                <a:latin typeface="+mn-lt"/>
                <a:ea typeface="+mn-ea"/>
                <a:cs typeface="+mn-cs"/>
              </a:rPr>
              <a:t>which is covered in the next section. </a:t>
            </a:r>
          </a:p>
          <a:p>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31</a:t>
            </a:fld>
            <a:endParaRPr lang="en-GB"/>
          </a:p>
        </p:txBody>
      </p:sp>
    </p:spTree>
    <p:extLst>
      <p:ext uri="{BB962C8B-B14F-4D97-AF65-F5344CB8AC3E}">
        <p14:creationId xmlns:p14="http://schemas.microsoft.com/office/powerpoint/2010/main" val="3104974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example, if you were designing a package of utility classes and wanted to reuse </a:t>
            </a:r>
          </a:p>
          <a:p>
            <a:r>
              <a:rPr lang="en-GB" dirty="0" err="1" smtClean="0"/>
              <a:t>behavior</a:t>
            </a:r>
            <a:r>
              <a:rPr lang="en-GB" dirty="0" smtClean="0"/>
              <a:t> between those classes, but not expose the rest of the system to that </a:t>
            </a:r>
            <a:r>
              <a:rPr lang="en-GB" dirty="0" err="1" smtClean="0"/>
              <a:t>behavior</a:t>
            </a:r>
            <a:r>
              <a:rPr lang="en-GB" dirty="0" smtClean="0"/>
              <a:t>, </a:t>
            </a:r>
          </a:p>
          <a:p>
            <a:r>
              <a:rPr lang="en-GB" dirty="0" smtClean="0"/>
              <a:t>then you would declare package visibility to those particular operations internally </a:t>
            </a:r>
          </a:p>
          <a:p>
            <a:r>
              <a:rPr lang="en-GB" dirty="0" smtClean="0"/>
              <a:t>to the package. Any functionality of utility classes that you wanted to expose to </a:t>
            </a:r>
          </a:p>
          <a:p>
            <a:r>
              <a:rPr lang="en-GB" dirty="0" smtClean="0"/>
              <a:t>the rest of the application could then be declared with public visibility. </a:t>
            </a:r>
          </a:p>
          <a:p>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32</a:t>
            </a:fld>
            <a:endParaRPr lang="en-GB"/>
          </a:p>
        </p:txBody>
      </p:sp>
    </p:spTree>
    <p:extLst>
      <p:ext uri="{BB962C8B-B14F-4D97-AF65-F5344CB8AC3E}">
        <p14:creationId xmlns:p14="http://schemas.microsoft.com/office/powerpoint/2010/main" val="836562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this is like declaring that an attribute is an array. </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r>
              <a:rPr lang="en-GB" sz="1200" kern="1200" dirty="0" smtClean="0">
                <a:solidFill>
                  <a:schemeClr val="tx1"/>
                </a:solidFill>
                <a:latin typeface="+mn-lt"/>
                <a:ea typeface="+mn-ea"/>
                <a:cs typeface="+mn-cs"/>
              </a:rPr>
              <a:t>The entries attribute that is introduced using an association between the </a:t>
            </a:r>
          </a:p>
          <a:p>
            <a:r>
              <a:rPr lang="en-GB" sz="1200" kern="1200" dirty="0" err="1" smtClean="0">
                <a:solidFill>
                  <a:schemeClr val="tx1"/>
                </a:solidFill>
                <a:latin typeface="+mn-lt"/>
                <a:ea typeface="+mn-ea"/>
                <a:cs typeface="+mn-cs"/>
              </a:rPr>
              <a:t>BlogAccount</a:t>
            </a:r>
            <a:r>
              <a:rPr lang="en-GB" sz="1200" kern="1200" dirty="0" smtClean="0">
                <a:solidFill>
                  <a:schemeClr val="tx1"/>
                </a:solidFill>
                <a:latin typeface="+mn-lt"/>
                <a:ea typeface="+mn-ea"/>
                <a:cs typeface="+mn-cs"/>
              </a:rPr>
              <a:t> class and the </a:t>
            </a:r>
            <a:r>
              <a:rPr lang="en-GB" sz="1200" kern="1200" dirty="0" err="1" smtClean="0">
                <a:solidFill>
                  <a:schemeClr val="tx1"/>
                </a:solidFill>
                <a:latin typeface="+mn-lt"/>
                <a:ea typeface="+mn-ea"/>
                <a:cs typeface="+mn-cs"/>
              </a:rPr>
              <a:t>BlogEntry</a:t>
            </a:r>
            <a:r>
              <a:rPr lang="en-GB" sz="1200" kern="1200" dirty="0" smtClean="0">
                <a:solidFill>
                  <a:schemeClr val="tx1"/>
                </a:solidFill>
                <a:latin typeface="+mn-lt"/>
                <a:ea typeface="+mn-ea"/>
                <a:cs typeface="+mn-cs"/>
              </a:rPr>
              <a:t> class has two multiplicity properties specified at </a:t>
            </a:r>
          </a:p>
          <a:p>
            <a:r>
              <a:rPr lang="en-GB" sz="1200" kern="1200" dirty="0" smtClean="0">
                <a:solidFill>
                  <a:schemeClr val="tx1"/>
                </a:solidFill>
                <a:latin typeface="+mn-lt"/>
                <a:ea typeface="+mn-ea"/>
                <a:cs typeface="+mn-cs"/>
              </a:rPr>
              <a:t>either end of the association. A * at the </a:t>
            </a:r>
            <a:r>
              <a:rPr lang="en-GB" sz="1200" kern="1200" dirty="0" err="1" smtClean="0">
                <a:solidFill>
                  <a:schemeClr val="tx1"/>
                </a:solidFill>
                <a:latin typeface="+mn-lt"/>
                <a:ea typeface="+mn-ea"/>
                <a:cs typeface="+mn-cs"/>
              </a:rPr>
              <a:t>BlogEntry</a:t>
            </a:r>
            <a:r>
              <a:rPr lang="en-GB" sz="1200" kern="1200" dirty="0" smtClean="0">
                <a:solidFill>
                  <a:schemeClr val="tx1"/>
                </a:solidFill>
                <a:latin typeface="+mn-lt"/>
                <a:ea typeface="+mn-ea"/>
                <a:cs typeface="+mn-cs"/>
              </a:rPr>
              <a:t> class end of the association indicates </a:t>
            </a:r>
          </a:p>
          <a:p>
            <a:r>
              <a:rPr lang="en-GB" sz="1200" kern="1200" dirty="0" smtClean="0">
                <a:solidFill>
                  <a:schemeClr val="tx1"/>
                </a:solidFill>
                <a:latin typeface="+mn-lt"/>
                <a:ea typeface="+mn-ea"/>
                <a:cs typeface="+mn-cs"/>
              </a:rPr>
              <a:t>that any number of </a:t>
            </a:r>
            <a:r>
              <a:rPr lang="en-GB" sz="1200" kern="1200" dirty="0" err="1" smtClean="0">
                <a:solidFill>
                  <a:schemeClr val="tx1"/>
                </a:solidFill>
                <a:latin typeface="+mn-lt"/>
                <a:ea typeface="+mn-ea"/>
                <a:cs typeface="+mn-cs"/>
              </a:rPr>
              <a:t>BlogEntry</a:t>
            </a:r>
            <a:r>
              <a:rPr lang="en-GB" sz="1200" kern="1200" dirty="0" smtClean="0">
                <a:solidFill>
                  <a:schemeClr val="tx1"/>
                </a:solidFill>
                <a:latin typeface="+mn-lt"/>
                <a:ea typeface="+mn-ea"/>
                <a:cs typeface="+mn-cs"/>
              </a:rPr>
              <a:t> objects will be stored in the entries attribute </a:t>
            </a:r>
          </a:p>
          <a:p>
            <a:r>
              <a:rPr lang="en-GB" sz="1200" kern="1200" dirty="0" smtClean="0">
                <a:solidFill>
                  <a:schemeClr val="tx1"/>
                </a:solidFill>
                <a:latin typeface="+mn-lt"/>
                <a:ea typeface="+mn-ea"/>
                <a:cs typeface="+mn-cs"/>
              </a:rPr>
              <a:t>within the </a:t>
            </a:r>
            <a:r>
              <a:rPr lang="en-GB" sz="1200" kern="1200" dirty="0" err="1" smtClean="0">
                <a:solidFill>
                  <a:schemeClr val="tx1"/>
                </a:solidFill>
                <a:latin typeface="+mn-lt"/>
                <a:ea typeface="+mn-ea"/>
                <a:cs typeface="+mn-cs"/>
              </a:rPr>
              <a:t>BlogAccount</a:t>
            </a:r>
            <a:r>
              <a:rPr lang="en-GB" sz="1200" kern="1200" dirty="0" smtClean="0">
                <a:solidFill>
                  <a:schemeClr val="tx1"/>
                </a:solidFill>
                <a:latin typeface="+mn-lt"/>
                <a:ea typeface="+mn-ea"/>
                <a:cs typeface="+mn-cs"/>
              </a:rPr>
              <a:t> class. The 1 specified at the other end of the association indicates </a:t>
            </a:r>
          </a:p>
          <a:p>
            <a:r>
              <a:rPr lang="en-GB" sz="1200" kern="1200" dirty="0" smtClean="0">
                <a:solidFill>
                  <a:schemeClr val="tx1"/>
                </a:solidFill>
                <a:latin typeface="+mn-lt"/>
                <a:ea typeface="+mn-ea"/>
                <a:cs typeface="+mn-cs"/>
              </a:rPr>
              <a:t>that each </a:t>
            </a:r>
            <a:r>
              <a:rPr lang="en-GB" sz="1200" kern="1200" dirty="0" err="1" smtClean="0">
                <a:solidFill>
                  <a:schemeClr val="tx1"/>
                </a:solidFill>
                <a:latin typeface="+mn-lt"/>
                <a:ea typeface="+mn-ea"/>
                <a:cs typeface="+mn-cs"/>
              </a:rPr>
              <a:t>BlogEntry</a:t>
            </a:r>
            <a:r>
              <a:rPr lang="en-GB" sz="1200" kern="1200" dirty="0" smtClean="0">
                <a:solidFill>
                  <a:schemeClr val="tx1"/>
                </a:solidFill>
                <a:latin typeface="+mn-lt"/>
                <a:ea typeface="+mn-ea"/>
                <a:cs typeface="+mn-cs"/>
              </a:rPr>
              <a:t> object in the entries attribute is associated with one and </a:t>
            </a:r>
          </a:p>
          <a:p>
            <a:r>
              <a:rPr lang="en-GB" sz="1200" kern="1200" dirty="0" smtClean="0">
                <a:solidFill>
                  <a:schemeClr val="tx1"/>
                </a:solidFill>
                <a:latin typeface="+mn-lt"/>
                <a:ea typeface="+mn-ea"/>
                <a:cs typeface="+mn-cs"/>
              </a:rPr>
              <a:t>only one </a:t>
            </a:r>
            <a:r>
              <a:rPr lang="en-GB" sz="1200" kern="1200" dirty="0" err="1" smtClean="0">
                <a:solidFill>
                  <a:schemeClr val="tx1"/>
                </a:solidFill>
                <a:latin typeface="+mn-lt"/>
                <a:ea typeface="+mn-ea"/>
                <a:cs typeface="+mn-cs"/>
              </a:rPr>
              <a:t>BlogAccount</a:t>
            </a:r>
            <a:r>
              <a:rPr lang="en-GB" sz="1200" kern="1200" dirty="0" smtClean="0">
                <a:solidFill>
                  <a:schemeClr val="tx1"/>
                </a:solidFill>
                <a:latin typeface="+mn-lt"/>
                <a:ea typeface="+mn-ea"/>
                <a:cs typeface="+mn-cs"/>
              </a:rPr>
              <a:t> object. </a:t>
            </a:r>
          </a:p>
          <a:p>
            <a:endParaRPr lang="en-GB"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Those with a keen eye will have also noticed that the trackbacks, comments, and </a:t>
            </a:r>
          </a:p>
          <a:p>
            <a:r>
              <a:rPr lang="en-GB" sz="1200" kern="1200" dirty="0" smtClean="0">
                <a:solidFill>
                  <a:schemeClr val="tx1"/>
                </a:solidFill>
                <a:latin typeface="+mn-lt"/>
                <a:ea typeface="+mn-ea"/>
                <a:cs typeface="+mn-cs"/>
              </a:rPr>
              <a:t>entries attributes also have extra properties to describe in even more detail what the </a:t>
            </a:r>
          </a:p>
          <a:p>
            <a:r>
              <a:rPr lang="en-GB" sz="1200" kern="1200" dirty="0" smtClean="0">
                <a:solidFill>
                  <a:schemeClr val="tx1"/>
                </a:solidFill>
                <a:latin typeface="+mn-lt"/>
                <a:ea typeface="+mn-ea"/>
                <a:cs typeface="+mn-cs"/>
              </a:rPr>
              <a:t>multiplicity on the attributes means. The trackbacks attribute represents any number </a:t>
            </a:r>
          </a:p>
          <a:p>
            <a:r>
              <a:rPr lang="en-GB" sz="1200" kern="1200" dirty="0" smtClean="0">
                <a:solidFill>
                  <a:schemeClr val="tx1"/>
                </a:solidFill>
                <a:latin typeface="+mn-lt"/>
                <a:ea typeface="+mn-ea"/>
                <a:cs typeface="+mn-cs"/>
              </a:rPr>
              <a:t>of objects of the Trackback class, but it also has the unique multiplicity property </a:t>
            </a:r>
          </a:p>
          <a:p>
            <a:r>
              <a:rPr lang="en-GB" sz="1200" kern="1200" dirty="0" smtClean="0">
                <a:solidFill>
                  <a:schemeClr val="tx1"/>
                </a:solidFill>
                <a:latin typeface="+mn-lt"/>
                <a:ea typeface="+mn-ea"/>
                <a:cs typeface="+mn-cs"/>
              </a:rPr>
              <a:t>applied to it. The unique property dictates that no two Trackback objects within the </a:t>
            </a:r>
          </a:p>
          <a:p>
            <a:r>
              <a:rPr lang="en-GB" sz="1200" kern="1200" dirty="0" smtClean="0">
                <a:solidFill>
                  <a:schemeClr val="tx1"/>
                </a:solidFill>
                <a:latin typeface="+mn-lt"/>
                <a:ea typeface="+mn-ea"/>
                <a:cs typeface="+mn-cs"/>
              </a:rPr>
              <a:t>array should be the same. This is a reasonable constraint since we don’t want an </a:t>
            </a:r>
          </a:p>
          <a:p>
            <a:r>
              <a:rPr lang="en-GB" sz="1200" kern="1200" dirty="0" smtClean="0">
                <a:solidFill>
                  <a:schemeClr val="tx1"/>
                </a:solidFill>
                <a:latin typeface="+mn-lt"/>
                <a:ea typeface="+mn-ea"/>
                <a:cs typeface="+mn-cs"/>
              </a:rPr>
              <a:t>entry in another blog cross-referencing one of our entries more than once; otherwise </a:t>
            </a:r>
          </a:p>
          <a:p>
            <a:r>
              <a:rPr lang="en-GB" sz="1200" kern="1200" dirty="0" smtClean="0">
                <a:solidFill>
                  <a:schemeClr val="tx1"/>
                </a:solidFill>
                <a:latin typeface="+mn-lt"/>
                <a:ea typeface="+mn-ea"/>
                <a:cs typeface="+mn-cs"/>
              </a:rPr>
              <a:t>the list of trackbacks will get messy. </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41</a:t>
            </a:fld>
            <a:endParaRPr lang="en-GB"/>
          </a:p>
        </p:txBody>
      </p:sp>
    </p:spTree>
    <p:extLst>
      <p:ext uri="{BB962C8B-B14F-4D97-AF65-F5344CB8AC3E}">
        <p14:creationId xmlns:p14="http://schemas.microsoft.com/office/powerpoint/2010/main" val="959899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B110139-4BA1-451F-ABC4-78449C0DC9A8}" type="datetime3">
              <a:rPr lang="en-US" smtClean="0"/>
              <a:t>3 October 2016</a:t>
            </a:fld>
            <a:endParaRPr lang="en-US"/>
          </a:p>
        </p:txBody>
      </p:sp>
      <p:sp>
        <p:nvSpPr>
          <p:cNvPr id="17" name="Footer Placeholder 16"/>
          <p:cNvSpPr>
            <a:spLocks noGrp="1"/>
          </p:cNvSpPr>
          <p:nvPr>
            <p:ph type="ftr" sz="quarter" idx="11"/>
          </p:nvPr>
        </p:nvSpPr>
        <p:spPr/>
        <p:txBody>
          <a:bodyPr/>
          <a:lstStyle/>
          <a:p>
            <a:r>
              <a:rPr lang="en-US" smtClean="0"/>
              <a:t>UFCFB6-30-2 OOSD</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9F6F4F-6008-40C2-A49B-955BEEC304D9}" type="datetime3">
              <a:rPr lang="en-US" smtClean="0"/>
              <a:t>3 October 2016</a:t>
            </a:fld>
            <a:endParaRPr lang="en-US"/>
          </a:p>
        </p:txBody>
      </p:sp>
      <p:sp>
        <p:nvSpPr>
          <p:cNvPr id="5" name="Footer Placeholder 4"/>
          <p:cNvSpPr>
            <a:spLocks noGrp="1"/>
          </p:cNvSpPr>
          <p:nvPr>
            <p:ph type="ftr" sz="quarter" idx="11"/>
          </p:nvPr>
        </p:nvSpPr>
        <p:spPr/>
        <p:txBody>
          <a:bodyPr/>
          <a:lstStyle/>
          <a:p>
            <a:r>
              <a:rPr lang="en-US" smtClean="0"/>
              <a:t>UFCFB6-30-2 OOSD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6795B4A-714A-4C8E-BD75-81E8154C1142}" type="datetime3">
              <a:rPr lang="en-US" smtClean="0"/>
              <a:t>3 October 2016</a:t>
            </a:fld>
            <a:endParaRPr lang="en-US"/>
          </a:p>
        </p:txBody>
      </p:sp>
      <p:sp>
        <p:nvSpPr>
          <p:cNvPr id="5" name="Footer Placeholder 4"/>
          <p:cNvSpPr>
            <a:spLocks noGrp="1"/>
          </p:cNvSpPr>
          <p:nvPr>
            <p:ph type="ftr" sz="quarter" idx="11"/>
          </p:nvPr>
        </p:nvSpPr>
        <p:spPr/>
        <p:txBody>
          <a:bodyPr/>
          <a:lstStyle/>
          <a:p>
            <a:r>
              <a:rPr lang="en-US" smtClean="0"/>
              <a:t>UFCFB6-30-2 OOSD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837F772-4AF0-4E62-A092-E16D1EF9F696}" type="datetime3">
              <a:rPr lang="en-US" smtClean="0"/>
              <a:t>3 October 2016</a:t>
            </a:fld>
            <a:endParaRPr lang="en-US"/>
          </a:p>
        </p:txBody>
      </p:sp>
      <p:sp>
        <p:nvSpPr>
          <p:cNvPr id="5" name="Footer Placeholder 4"/>
          <p:cNvSpPr>
            <a:spLocks noGrp="1"/>
          </p:cNvSpPr>
          <p:nvPr>
            <p:ph type="ftr" sz="quarter" idx="11"/>
          </p:nvPr>
        </p:nvSpPr>
        <p:spPr/>
        <p:txBody>
          <a:bodyPr/>
          <a:lstStyle/>
          <a:p>
            <a:r>
              <a:rPr lang="en-US" smtClean="0"/>
              <a:t>UFCFB6-30-2 OOSD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183B958-5EEF-42DF-AD44-34559E245A26}" type="datetime3">
              <a:rPr lang="en-US" smtClean="0"/>
              <a:t>3 October 2016</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UFCFB6-30-2 OOSD</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8A30ACF-AC20-472C-84B8-3841C4A53001}" type="datetime3">
              <a:rPr lang="en-US" smtClean="0"/>
              <a:t>3 October 2016</a:t>
            </a:fld>
            <a:endParaRPr lang="en-US"/>
          </a:p>
        </p:txBody>
      </p:sp>
      <p:sp>
        <p:nvSpPr>
          <p:cNvPr id="6" name="Footer Placeholder 5"/>
          <p:cNvSpPr>
            <a:spLocks noGrp="1"/>
          </p:cNvSpPr>
          <p:nvPr>
            <p:ph type="ftr" sz="quarter" idx="11"/>
          </p:nvPr>
        </p:nvSpPr>
        <p:spPr/>
        <p:txBody>
          <a:bodyPr/>
          <a:lstStyle/>
          <a:p>
            <a:r>
              <a:rPr lang="en-US" smtClean="0"/>
              <a:t>UFCFB6-30-2 OOSD</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CA20A4C-7825-42A9-B1C3-E37416CC1A45}" type="datetime3">
              <a:rPr lang="en-US" smtClean="0"/>
              <a:t>3 October 2016</a:t>
            </a:fld>
            <a:endParaRPr lang="en-US"/>
          </a:p>
        </p:txBody>
      </p:sp>
      <p:sp>
        <p:nvSpPr>
          <p:cNvPr id="8" name="Footer Placeholder 7"/>
          <p:cNvSpPr>
            <a:spLocks noGrp="1"/>
          </p:cNvSpPr>
          <p:nvPr>
            <p:ph type="ftr" sz="quarter" idx="11"/>
          </p:nvPr>
        </p:nvSpPr>
        <p:spPr/>
        <p:txBody>
          <a:bodyPr/>
          <a:lstStyle/>
          <a:p>
            <a:r>
              <a:rPr lang="en-US" smtClean="0"/>
              <a:t>UFCFB6-30-2 OOSD</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BB6FCA4-B812-42FC-8234-203594A67C84}" type="datetime3">
              <a:rPr lang="en-US" smtClean="0"/>
              <a:t>3 October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7D1FB9-6ED0-40AE-99F2-C316E016BF57}" type="datetime3">
              <a:rPr lang="en-US" smtClean="0"/>
              <a:t>3 October 2016</a:t>
            </a:fld>
            <a:endParaRPr lang="en-US"/>
          </a:p>
        </p:txBody>
      </p:sp>
      <p:sp>
        <p:nvSpPr>
          <p:cNvPr id="3" name="Footer Placeholder 2"/>
          <p:cNvSpPr>
            <a:spLocks noGrp="1"/>
          </p:cNvSpPr>
          <p:nvPr>
            <p:ph type="ftr" sz="quarter" idx="11"/>
          </p:nvPr>
        </p:nvSpPr>
        <p:spPr/>
        <p:txBody>
          <a:bodyPr/>
          <a:lstStyle/>
          <a:p>
            <a:r>
              <a:rPr lang="en-US" smtClean="0"/>
              <a:t>UFCFB6-30-2 OOSD</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F99E7C9-5315-4482-8F6E-4E04A8CCCC89}" type="datetime3">
              <a:rPr lang="en-US" smtClean="0"/>
              <a:t>3 October 2016</a:t>
            </a:fld>
            <a:endParaRPr lang="en-US"/>
          </a:p>
        </p:txBody>
      </p:sp>
      <p:sp>
        <p:nvSpPr>
          <p:cNvPr id="6" name="Footer Placeholder 5"/>
          <p:cNvSpPr>
            <a:spLocks noGrp="1"/>
          </p:cNvSpPr>
          <p:nvPr>
            <p:ph type="ftr" sz="quarter" idx="11"/>
          </p:nvPr>
        </p:nvSpPr>
        <p:spPr/>
        <p:txBody>
          <a:bodyPr/>
          <a:lstStyle/>
          <a:p>
            <a:r>
              <a:rPr lang="en-US" smtClean="0"/>
              <a:t>UFCFB6-30-2 OOSD</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19B4960-B810-4A3F-846A-5B28CB238B81}" type="datetime3">
              <a:rPr lang="en-US" smtClean="0"/>
              <a:t>3 October 2016</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UFCFB6-30-2 OOSD</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CCB64E8-A04A-40FA-809A-1A1E2298F623}" type="datetime3">
              <a:rPr lang="en-US" smtClean="0"/>
              <a:t>3 October 2016</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UFCFB6-30-2 OOSD</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 Id="rId3" Type="http://schemas.openxmlformats.org/officeDocument/2006/relationships/image" Target="../media/image13.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 Id="rId3" Type="http://schemas.openxmlformats.org/officeDocument/2006/relationships/image" Target="../media/image15.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3.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Case%20Study%20UweFlix.doc"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a:bodyPr>
          <a:lstStyle/>
          <a:p>
            <a:r>
              <a:rPr lang="en-GB" dirty="0" smtClean="0"/>
              <a:t>Reminder: Assignment 1</a:t>
            </a:r>
            <a:r>
              <a:rPr lang="en-GB" baseline="30000" dirty="0" smtClean="0"/>
              <a:t>st</a:t>
            </a:r>
            <a:r>
              <a:rPr lang="en-GB" dirty="0" smtClean="0"/>
              <a:t> Deadline</a:t>
            </a:r>
            <a:endParaRPr lang="en-GB" dirty="0"/>
          </a:p>
        </p:txBody>
      </p:sp>
      <p:sp>
        <p:nvSpPr>
          <p:cNvPr id="3" name="Footer Placeholder 2"/>
          <p:cNvSpPr>
            <a:spLocks noGrp="1"/>
          </p:cNvSpPr>
          <p:nvPr>
            <p:ph type="ftr" sz="quarter" idx="11"/>
          </p:nvPr>
        </p:nvSpPr>
        <p:spPr/>
        <p:txBody>
          <a:bodyPr/>
          <a:lstStyle/>
          <a:p>
            <a:r>
              <a:rPr lang="en-US" smtClean="0"/>
              <a:t>UFCFB6-30-2 OOSD</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5" name="Content Placeholder 4"/>
          <p:cNvSpPr>
            <a:spLocks noGrp="1"/>
          </p:cNvSpPr>
          <p:nvPr>
            <p:ph sz="quarter" idx="1"/>
          </p:nvPr>
        </p:nvSpPr>
        <p:spPr/>
        <p:txBody>
          <a:bodyPr>
            <a:normAutofit lnSpcReduction="10000"/>
          </a:bodyPr>
          <a:lstStyle/>
          <a:p>
            <a:pPr lvl="0"/>
            <a:r>
              <a:rPr lang="en-GB" i="1" dirty="0" smtClean="0"/>
              <a:t>13 </a:t>
            </a:r>
            <a:r>
              <a:rPr lang="en-GB" i="1" dirty="0"/>
              <a:t>Oct 2016: </a:t>
            </a:r>
            <a:endParaRPr lang="en-GB" i="1" dirty="0" smtClean="0"/>
          </a:p>
          <a:p>
            <a:pPr lvl="1"/>
            <a:r>
              <a:rPr lang="en-GB" i="1" dirty="0" smtClean="0"/>
              <a:t>Submit </a:t>
            </a:r>
            <a:r>
              <a:rPr lang="en-GB" i="1" dirty="0"/>
              <a:t>your use case diagram on </a:t>
            </a:r>
            <a:r>
              <a:rPr lang="en-GB" i="1" dirty="0" smtClean="0"/>
              <a:t>Blackboard</a:t>
            </a:r>
            <a:endParaRPr lang="en-GB" dirty="0" smtClean="0"/>
          </a:p>
          <a:p>
            <a:endParaRPr lang="en-GB" dirty="0" smtClean="0"/>
          </a:p>
          <a:p>
            <a:r>
              <a:rPr lang="en-GB" dirty="0" smtClean="0"/>
              <a:t>This </a:t>
            </a:r>
            <a:r>
              <a:rPr lang="en-GB" dirty="0"/>
              <a:t>week’s practical is to reinforce the </a:t>
            </a:r>
            <a:r>
              <a:rPr lang="en-GB" dirty="0" err="1"/>
              <a:t>usecase</a:t>
            </a:r>
            <a:r>
              <a:rPr lang="en-GB" dirty="0"/>
              <a:t> lecture in week </a:t>
            </a:r>
            <a:r>
              <a:rPr lang="en-GB" dirty="0" smtClean="0"/>
              <a:t>2 and help with assignment.</a:t>
            </a:r>
          </a:p>
          <a:p>
            <a:endParaRPr lang="en-US" dirty="0"/>
          </a:p>
          <a:p>
            <a:pPr lvl="1"/>
            <a:r>
              <a:rPr lang="en-GB" dirty="0"/>
              <a:t>Get into groups to identify actors and </a:t>
            </a:r>
            <a:r>
              <a:rPr lang="en-GB" dirty="0" err="1"/>
              <a:t>usecases</a:t>
            </a:r>
            <a:r>
              <a:rPr lang="en-GB" dirty="0"/>
              <a:t> for the case study below. For each use case, write the use case description. </a:t>
            </a:r>
            <a:endParaRPr lang="en-US" dirty="0"/>
          </a:p>
          <a:p>
            <a:pPr lvl="1"/>
            <a:r>
              <a:rPr lang="en-GB" dirty="0"/>
              <a:t>Get into groups to explore some </a:t>
            </a:r>
            <a:r>
              <a:rPr lang="en-GB" dirty="0" err="1"/>
              <a:t>usecases</a:t>
            </a:r>
            <a:r>
              <a:rPr lang="en-GB" dirty="0"/>
              <a:t> identified above.</a:t>
            </a:r>
            <a:endParaRPr lang="en-US" dirty="0"/>
          </a:p>
          <a:p>
            <a:pPr lvl="1"/>
            <a:r>
              <a:rPr lang="en-GB" dirty="0"/>
              <a:t>Individual exercises, draw your </a:t>
            </a:r>
            <a:r>
              <a:rPr lang="en-GB" dirty="0" err="1"/>
              <a:t>usecase</a:t>
            </a:r>
            <a:r>
              <a:rPr lang="en-GB" dirty="0"/>
              <a:t> diagrams using </a:t>
            </a:r>
            <a:r>
              <a:rPr lang="en-GB" dirty="0" err="1"/>
              <a:t>ArgoUML</a:t>
            </a:r>
            <a:r>
              <a:rPr lang="en-GB" dirty="0"/>
              <a:t>. </a:t>
            </a:r>
            <a:endParaRPr lang="en-US" dirty="0"/>
          </a:p>
          <a:p>
            <a:endParaRPr lang="en-GB" dirty="0"/>
          </a:p>
        </p:txBody>
      </p:sp>
    </p:spTree>
    <p:extLst>
      <p:ext uri="{BB962C8B-B14F-4D97-AF65-F5344CB8AC3E}">
        <p14:creationId xmlns:p14="http://schemas.microsoft.com/office/powerpoint/2010/main" val="7233461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428625" y="285750"/>
            <a:ext cx="8229600" cy="6000770"/>
          </a:xfrm>
          <a:ln>
            <a:solidFill>
              <a:schemeClr val="accent1"/>
            </a:solidFill>
          </a:ln>
        </p:spPr>
        <p:txBody>
          <a:bodyPr/>
          <a:lstStyle/>
          <a:p>
            <a:pPr>
              <a:buFont typeface="Arial" charset="0"/>
              <a:buNone/>
            </a:pPr>
            <a:r>
              <a:rPr lang="en-GB" sz="2200" dirty="0" smtClean="0">
                <a:latin typeface="Courier New" pitchFamily="49" charset="0"/>
                <a:cs typeface="Courier New" pitchFamily="49" charset="0"/>
              </a:rPr>
              <a:t>class Screen {</a:t>
            </a:r>
          </a:p>
          <a:p>
            <a:pPr>
              <a:buFont typeface="Arial" charset="0"/>
              <a:buNone/>
            </a:pPr>
            <a:r>
              <a:rPr lang="en-GB" sz="2200" dirty="0" smtClean="0">
                <a:latin typeface="Courier New" pitchFamily="49" charset="0"/>
                <a:cs typeface="Courier New" pitchFamily="49" charset="0"/>
              </a:rPr>
              <a:t>  private </a:t>
            </a:r>
            <a:r>
              <a:rPr lang="en-GB" sz="2200" dirty="0" err="1" smtClean="0">
                <a:latin typeface="Courier New" pitchFamily="49" charset="0"/>
                <a:cs typeface="Courier New" pitchFamily="49" charset="0"/>
              </a:rPr>
              <a:t>int</a:t>
            </a:r>
            <a:r>
              <a:rPr lang="en-GB" sz="2200" dirty="0" smtClean="0">
                <a:latin typeface="Courier New" pitchFamily="49" charset="0"/>
                <a:cs typeface="Courier New" pitchFamily="49" charset="0"/>
              </a:rPr>
              <a:t> id;</a:t>
            </a:r>
          </a:p>
          <a:p>
            <a:pPr>
              <a:buFont typeface="Arial" charset="0"/>
              <a:buNone/>
            </a:pPr>
            <a:r>
              <a:rPr lang="en-GB" sz="2200" dirty="0" smtClean="0">
                <a:latin typeface="Courier New" pitchFamily="49" charset="0"/>
                <a:cs typeface="Courier New" pitchFamily="49" charset="0"/>
              </a:rPr>
              <a:t>  private </a:t>
            </a:r>
            <a:r>
              <a:rPr lang="en-GB" sz="2200" dirty="0" err="1" smtClean="0">
                <a:latin typeface="Courier New" pitchFamily="49" charset="0"/>
                <a:cs typeface="Courier New" pitchFamily="49" charset="0"/>
              </a:rPr>
              <a:t>int</a:t>
            </a:r>
            <a:r>
              <a:rPr lang="en-GB" sz="2200" dirty="0" smtClean="0">
                <a:latin typeface="Courier New" pitchFamily="49" charset="0"/>
                <a:cs typeface="Courier New" pitchFamily="49" charset="0"/>
              </a:rPr>
              <a:t> cap;</a:t>
            </a:r>
          </a:p>
          <a:p>
            <a:pPr>
              <a:buFont typeface="Arial" charset="0"/>
              <a:buNone/>
            </a:pPr>
            <a:r>
              <a:rPr lang="en-GB" sz="2200" dirty="0" smtClean="0">
                <a:latin typeface="Courier New" pitchFamily="49" charset="0"/>
                <a:cs typeface="Courier New" pitchFamily="49" charset="0"/>
              </a:rPr>
              <a:t>  public Screen(</a:t>
            </a:r>
            <a:r>
              <a:rPr lang="en-GB" sz="2200" dirty="0" err="1" smtClean="0">
                <a:latin typeface="Courier New" pitchFamily="49" charset="0"/>
                <a:cs typeface="Courier New" pitchFamily="49" charset="0"/>
              </a:rPr>
              <a:t>int</a:t>
            </a:r>
            <a:r>
              <a:rPr lang="en-GB" sz="2200" dirty="0" smtClean="0">
                <a:latin typeface="Courier New" pitchFamily="49" charset="0"/>
                <a:cs typeface="Courier New" pitchFamily="49" charset="0"/>
              </a:rPr>
              <a:t> I, </a:t>
            </a:r>
            <a:r>
              <a:rPr lang="en-GB" sz="2200" dirty="0" err="1" smtClean="0">
                <a:latin typeface="Courier New" pitchFamily="49" charset="0"/>
                <a:cs typeface="Courier New" pitchFamily="49" charset="0"/>
              </a:rPr>
              <a:t>int</a:t>
            </a:r>
            <a:r>
              <a:rPr lang="en-GB" sz="2200" dirty="0" smtClean="0">
                <a:latin typeface="Courier New" pitchFamily="49" charset="0"/>
                <a:cs typeface="Courier New" pitchFamily="49" charset="0"/>
              </a:rPr>
              <a:t> c){</a:t>
            </a:r>
          </a:p>
          <a:p>
            <a:pPr>
              <a:buFont typeface="Arial" charset="0"/>
              <a:buNone/>
            </a:pPr>
            <a:r>
              <a:rPr lang="en-GB" sz="2200" dirty="0" smtClean="0">
                <a:latin typeface="Courier New" pitchFamily="49" charset="0"/>
                <a:cs typeface="Courier New" pitchFamily="49" charset="0"/>
              </a:rPr>
              <a:t>    id=I;</a:t>
            </a:r>
          </a:p>
          <a:p>
            <a:pPr>
              <a:buFont typeface="Arial" charset="0"/>
              <a:buNone/>
            </a:pPr>
            <a:r>
              <a:rPr lang="en-GB" sz="2200" dirty="0" smtClean="0">
                <a:latin typeface="Courier New" pitchFamily="49" charset="0"/>
                <a:cs typeface="Courier New" pitchFamily="49" charset="0"/>
              </a:rPr>
              <a:t>    cap=c;</a:t>
            </a:r>
          </a:p>
          <a:p>
            <a:pPr>
              <a:buFont typeface="Arial" charset="0"/>
              <a:buNone/>
            </a:pPr>
            <a:r>
              <a:rPr lang="en-GB" sz="2200" dirty="0" smtClean="0">
                <a:latin typeface="Courier New" pitchFamily="49" charset="0"/>
                <a:cs typeface="Courier New" pitchFamily="49" charset="0"/>
              </a:rPr>
              <a:t>  }</a:t>
            </a:r>
          </a:p>
          <a:p>
            <a:pPr>
              <a:buFont typeface="Arial" charset="0"/>
              <a:buNone/>
            </a:pPr>
            <a:r>
              <a:rPr lang="en-GB" sz="2200" dirty="0" smtClean="0">
                <a:latin typeface="Courier New" pitchFamily="49" charset="0"/>
                <a:cs typeface="Courier New" pitchFamily="49" charset="0"/>
              </a:rPr>
              <a:t>  public </a:t>
            </a:r>
            <a:r>
              <a:rPr lang="en-GB" sz="2200" dirty="0" err="1" smtClean="0">
                <a:latin typeface="Courier New" pitchFamily="49" charset="0"/>
                <a:cs typeface="Courier New" pitchFamily="49" charset="0"/>
              </a:rPr>
              <a:t>int</a:t>
            </a:r>
            <a:r>
              <a:rPr lang="en-GB" sz="2200" dirty="0" smtClean="0">
                <a:latin typeface="Courier New" pitchFamily="49" charset="0"/>
                <a:cs typeface="Courier New" pitchFamily="49" charset="0"/>
              </a:rPr>
              <a:t> </a:t>
            </a:r>
            <a:r>
              <a:rPr lang="en-GB" sz="2200" dirty="0" err="1" smtClean="0">
                <a:latin typeface="Courier New" pitchFamily="49" charset="0"/>
                <a:cs typeface="Courier New" pitchFamily="49" charset="0"/>
              </a:rPr>
              <a:t>getId</a:t>
            </a:r>
            <a:r>
              <a:rPr lang="en-GB" sz="2200" dirty="0" smtClean="0">
                <a:latin typeface="Courier New" pitchFamily="49" charset="0"/>
                <a:cs typeface="Courier New" pitchFamily="49" charset="0"/>
              </a:rPr>
              <a:t>(){</a:t>
            </a:r>
          </a:p>
          <a:p>
            <a:pPr>
              <a:buFont typeface="Arial" charset="0"/>
              <a:buNone/>
            </a:pPr>
            <a:r>
              <a:rPr lang="en-GB" sz="2200" dirty="0" smtClean="0">
                <a:latin typeface="Courier New" pitchFamily="49" charset="0"/>
                <a:cs typeface="Courier New" pitchFamily="49" charset="0"/>
              </a:rPr>
              <a:t>    return id;}</a:t>
            </a:r>
          </a:p>
          <a:p>
            <a:pPr>
              <a:buFont typeface="Arial" charset="0"/>
              <a:buNone/>
            </a:pPr>
            <a:r>
              <a:rPr lang="en-GB" sz="2200" dirty="0" smtClean="0">
                <a:latin typeface="Courier New" pitchFamily="49" charset="0"/>
                <a:cs typeface="Courier New" pitchFamily="49" charset="0"/>
              </a:rPr>
              <a:t>  public </a:t>
            </a:r>
            <a:r>
              <a:rPr lang="en-GB" sz="2200" dirty="0" err="1" smtClean="0">
                <a:latin typeface="Courier New" pitchFamily="49" charset="0"/>
                <a:cs typeface="Courier New" pitchFamily="49" charset="0"/>
              </a:rPr>
              <a:t>int</a:t>
            </a:r>
            <a:r>
              <a:rPr lang="en-GB" sz="2200" dirty="0" smtClean="0">
                <a:latin typeface="Courier New" pitchFamily="49" charset="0"/>
                <a:cs typeface="Courier New" pitchFamily="49" charset="0"/>
              </a:rPr>
              <a:t> </a:t>
            </a:r>
            <a:r>
              <a:rPr lang="en-GB" sz="2200" dirty="0" err="1" smtClean="0">
                <a:latin typeface="Courier New" pitchFamily="49" charset="0"/>
                <a:cs typeface="Courier New" pitchFamily="49" charset="0"/>
              </a:rPr>
              <a:t>getCap</a:t>
            </a:r>
            <a:r>
              <a:rPr lang="en-GB" sz="2200" dirty="0" smtClean="0">
                <a:latin typeface="Courier New" pitchFamily="49" charset="0"/>
                <a:cs typeface="Courier New" pitchFamily="49" charset="0"/>
              </a:rPr>
              <a:t>(){</a:t>
            </a:r>
          </a:p>
          <a:p>
            <a:pPr>
              <a:buFont typeface="Arial" charset="0"/>
              <a:buNone/>
            </a:pPr>
            <a:r>
              <a:rPr lang="en-GB" sz="2200" dirty="0" smtClean="0">
                <a:latin typeface="Courier New" pitchFamily="49" charset="0"/>
                <a:cs typeface="Courier New" pitchFamily="49" charset="0"/>
              </a:rPr>
              <a:t>    return cap;</a:t>
            </a:r>
          </a:p>
          <a:p>
            <a:pPr>
              <a:buFont typeface="Arial" charset="0"/>
              <a:buNone/>
            </a:pPr>
            <a:r>
              <a:rPr lang="en-GB" sz="2200" dirty="0" smtClean="0">
                <a:latin typeface="Courier New" pitchFamily="49" charset="0"/>
                <a:cs typeface="Courier New" pitchFamily="49" charset="0"/>
              </a:rPr>
              <a:t>  }</a:t>
            </a:r>
          </a:p>
          <a:p>
            <a:pPr>
              <a:buFont typeface="Arial" charset="0"/>
              <a:buNone/>
            </a:pPr>
            <a:r>
              <a:rPr lang="en-GB" sz="2200" dirty="0">
                <a:latin typeface="Courier New" pitchFamily="49" charset="0"/>
                <a:cs typeface="Courier New" pitchFamily="49" charset="0"/>
              </a:rPr>
              <a:t> </a:t>
            </a:r>
            <a:r>
              <a:rPr lang="en-GB" sz="2200" dirty="0" smtClean="0">
                <a:latin typeface="Courier New" pitchFamily="49" charset="0"/>
                <a:cs typeface="Courier New" pitchFamily="49" charset="0"/>
              </a:rPr>
              <a:t> ……</a:t>
            </a:r>
          </a:p>
          <a:p>
            <a:pPr>
              <a:buFont typeface="Arial" charset="0"/>
              <a:buNone/>
            </a:pPr>
            <a:r>
              <a:rPr lang="en-GB" sz="2200" dirty="0" smtClean="0">
                <a:latin typeface="Courier New" pitchFamily="49" charset="0"/>
                <a:cs typeface="Courier New" pitchFamily="49" charset="0"/>
              </a:rPr>
              <a:t>}</a:t>
            </a:r>
          </a:p>
        </p:txBody>
      </p:sp>
      <p:sp>
        <p:nvSpPr>
          <p:cNvPr id="4" name="Date Placeholder 3"/>
          <p:cNvSpPr>
            <a:spLocks noGrp="1"/>
          </p:cNvSpPr>
          <p:nvPr>
            <p:ph type="dt" sz="quarter" idx="10"/>
          </p:nvPr>
        </p:nvSpPr>
        <p:spPr/>
        <p:txBody>
          <a:bodyPr/>
          <a:lstStyle/>
          <a:p>
            <a:pPr>
              <a:defRPr/>
            </a:pPr>
            <a:fld id="{EBCB0594-1DC7-4480-9522-F14FD0188E4F}" type="datetime1">
              <a:rPr lang="en-US" smtClean="0"/>
              <a:pPr>
                <a:defRPr/>
              </a:pPr>
              <a:t>10/3/16</a:t>
            </a:fld>
            <a:endParaRPr lang="en-GB"/>
          </a:p>
        </p:txBody>
      </p:sp>
      <p:sp>
        <p:nvSpPr>
          <p:cNvPr id="5" name="Footer Placeholder 4"/>
          <p:cNvSpPr>
            <a:spLocks noGrp="1"/>
          </p:cNvSpPr>
          <p:nvPr>
            <p:ph type="ftr" sz="quarter" idx="11"/>
          </p:nvPr>
        </p:nvSpPr>
        <p:spPr/>
        <p:txBody>
          <a:bodyPr/>
          <a:lstStyle/>
          <a:p>
            <a:pPr>
              <a:defRPr/>
            </a:pPr>
            <a:r>
              <a:rPr lang="en-GB" smtClean="0"/>
              <a:t>UFCE4B-20-2 Software Design</a:t>
            </a:r>
            <a:endParaRPr lang="en-GB"/>
          </a:p>
        </p:txBody>
      </p:sp>
      <p:sp>
        <p:nvSpPr>
          <p:cNvPr id="6" name="Slide Number Placeholder 5"/>
          <p:cNvSpPr>
            <a:spLocks noGrp="1"/>
          </p:cNvSpPr>
          <p:nvPr>
            <p:ph type="sldNum" sz="quarter" idx="12"/>
          </p:nvPr>
        </p:nvSpPr>
        <p:spPr/>
        <p:txBody>
          <a:bodyPr/>
          <a:lstStyle/>
          <a:p>
            <a:pPr>
              <a:defRPr/>
            </a:pPr>
            <a:fld id="{0F134320-2BE1-4901-829E-613550596238}" type="slidenum">
              <a:rPr lang="en-GB" smtClean="0"/>
              <a:pPr>
                <a:defRPr/>
              </a:pPr>
              <a:t>10</a:t>
            </a:fld>
            <a:endParaRPr lang="en-GB"/>
          </a:p>
        </p:txBody>
      </p:sp>
    </p:spTree>
    <p:extLst>
      <p:ext uri="{BB962C8B-B14F-4D97-AF65-F5344CB8AC3E}">
        <p14:creationId xmlns:p14="http://schemas.microsoft.com/office/powerpoint/2010/main" val="22192659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solidFill>
            <a:schemeClr val="bg1">
              <a:lumMod val="95000"/>
            </a:schemeClr>
          </a:solidFill>
        </p:spPr>
        <p:txBody>
          <a:bodyPr/>
          <a:lstStyle/>
          <a:p>
            <a:r>
              <a:rPr lang="en-GB" dirty="0" smtClean="0"/>
              <a:t>Main program</a:t>
            </a:r>
          </a:p>
        </p:txBody>
      </p:sp>
      <p:sp>
        <p:nvSpPr>
          <p:cNvPr id="9219" name="Content Placeholder 2"/>
          <p:cNvSpPr>
            <a:spLocks noGrp="1"/>
          </p:cNvSpPr>
          <p:nvPr>
            <p:ph idx="1"/>
          </p:nvPr>
        </p:nvSpPr>
        <p:spPr>
          <a:ln>
            <a:solidFill>
              <a:schemeClr val="accent1"/>
            </a:solidFill>
          </a:ln>
        </p:spPr>
        <p:txBody>
          <a:bodyPr/>
          <a:lstStyle/>
          <a:p>
            <a:pPr>
              <a:buFont typeface="Arial" charset="0"/>
              <a:buNone/>
            </a:pPr>
            <a:r>
              <a:rPr lang="en-GB" sz="2200" dirty="0" smtClean="0">
                <a:latin typeface="Courier New" pitchFamily="49" charset="0"/>
                <a:cs typeface="Courier New" pitchFamily="49" charset="0"/>
              </a:rPr>
              <a:t>… … main(String [] </a:t>
            </a:r>
            <a:r>
              <a:rPr lang="en-GB" sz="2200" dirty="0" err="1" smtClean="0">
                <a:latin typeface="Courier New" pitchFamily="49" charset="0"/>
                <a:cs typeface="Courier New" pitchFamily="49" charset="0"/>
              </a:rPr>
              <a:t>args</a:t>
            </a:r>
            <a:r>
              <a:rPr lang="en-GB" sz="2200" dirty="0" smtClean="0">
                <a:latin typeface="Courier New" pitchFamily="49" charset="0"/>
                <a:cs typeface="Courier New" pitchFamily="49" charset="0"/>
              </a:rPr>
              <a:t>){</a:t>
            </a:r>
          </a:p>
          <a:p>
            <a:pPr>
              <a:buFont typeface="Arial" charset="0"/>
              <a:buNone/>
            </a:pPr>
            <a:r>
              <a:rPr lang="en-GB" sz="2200" dirty="0" smtClean="0">
                <a:latin typeface="Courier New" pitchFamily="49" charset="0"/>
                <a:cs typeface="Courier New" pitchFamily="49" charset="0"/>
              </a:rPr>
              <a:t>  Film f1 = new Film (“Life of Pi”, “PG”);</a:t>
            </a:r>
          </a:p>
          <a:p>
            <a:pPr>
              <a:buFont typeface="Arial" charset="0"/>
              <a:buNone/>
            </a:pPr>
            <a:r>
              <a:rPr lang="en-GB" sz="2200" dirty="0" smtClean="0">
                <a:latin typeface="Courier New" pitchFamily="49" charset="0"/>
                <a:cs typeface="Courier New" pitchFamily="49" charset="0"/>
              </a:rPr>
              <a:t>  Film f2 = new Film (“The Martian”, “12a”);</a:t>
            </a:r>
          </a:p>
          <a:p>
            <a:pPr>
              <a:buFont typeface="Arial" charset="0"/>
              <a:buNone/>
            </a:pPr>
            <a:r>
              <a:rPr lang="en-GB" sz="2200" dirty="0" smtClean="0">
                <a:latin typeface="Courier New" pitchFamily="49" charset="0"/>
                <a:cs typeface="Courier New" pitchFamily="49" charset="0"/>
              </a:rPr>
              <a:t>  Screen s1 = new Screen (1, 50);</a:t>
            </a:r>
          </a:p>
          <a:p>
            <a:pPr>
              <a:buFont typeface="Arial" charset="0"/>
              <a:buNone/>
            </a:pPr>
            <a:r>
              <a:rPr lang="en-GB" sz="2200" dirty="0" smtClean="0">
                <a:latin typeface="Courier New" pitchFamily="49" charset="0"/>
                <a:cs typeface="Courier New" pitchFamily="49" charset="0"/>
              </a:rPr>
              <a:t>  Screen s2 = new Screen (2, 100);</a:t>
            </a:r>
          </a:p>
          <a:p>
            <a:pPr>
              <a:buFont typeface="Arial" charset="0"/>
              <a:buNone/>
            </a:pPr>
            <a:r>
              <a:rPr lang="en-GB" sz="2200" dirty="0" smtClean="0">
                <a:latin typeface="Courier New" pitchFamily="49" charset="0"/>
                <a:cs typeface="Courier New" pitchFamily="49" charset="0"/>
              </a:rPr>
              <a:t>}</a:t>
            </a:r>
          </a:p>
          <a:p>
            <a:endParaRPr lang="en-GB" dirty="0" smtClean="0"/>
          </a:p>
        </p:txBody>
      </p:sp>
      <p:sp>
        <p:nvSpPr>
          <p:cNvPr id="4" name="Date Placeholder 3"/>
          <p:cNvSpPr>
            <a:spLocks noGrp="1"/>
          </p:cNvSpPr>
          <p:nvPr>
            <p:ph type="dt" sz="quarter" idx="10"/>
          </p:nvPr>
        </p:nvSpPr>
        <p:spPr/>
        <p:txBody>
          <a:bodyPr/>
          <a:lstStyle/>
          <a:p>
            <a:pPr>
              <a:defRPr/>
            </a:pPr>
            <a:fld id="{EBCB0594-1DC7-4480-9522-F14FD0188E4F}" type="datetime1">
              <a:rPr lang="en-US" smtClean="0"/>
              <a:pPr>
                <a:defRPr/>
              </a:pPr>
              <a:t>10/3/16</a:t>
            </a:fld>
            <a:endParaRPr lang="en-GB"/>
          </a:p>
        </p:txBody>
      </p:sp>
      <p:sp>
        <p:nvSpPr>
          <p:cNvPr id="5" name="Footer Placeholder 4"/>
          <p:cNvSpPr>
            <a:spLocks noGrp="1"/>
          </p:cNvSpPr>
          <p:nvPr>
            <p:ph type="ftr" sz="quarter" idx="11"/>
          </p:nvPr>
        </p:nvSpPr>
        <p:spPr/>
        <p:txBody>
          <a:bodyPr/>
          <a:lstStyle/>
          <a:p>
            <a:pPr>
              <a:defRPr/>
            </a:pPr>
            <a:r>
              <a:rPr lang="en-GB" smtClean="0"/>
              <a:t>UFCE4B-20-2 Software Design</a:t>
            </a:r>
            <a:endParaRPr lang="en-GB"/>
          </a:p>
        </p:txBody>
      </p:sp>
      <p:sp>
        <p:nvSpPr>
          <p:cNvPr id="6" name="Slide Number Placeholder 5"/>
          <p:cNvSpPr>
            <a:spLocks noGrp="1"/>
          </p:cNvSpPr>
          <p:nvPr>
            <p:ph type="sldNum" sz="quarter" idx="12"/>
          </p:nvPr>
        </p:nvSpPr>
        <p:spPr/>
        <p:txBody>
          <a:bodyPr/>
          <a:lstStyle/>
          <a:p>
            <a:pPr>
              <a:defRPr/>
            </a:pPr>
            <a:fld id="{BFAD4490-2FB8-428B-B2D7-BAC2BB90A59E}" type="slidenum">
              <a:rPr lang="en-GB" smtClean="0"/>
              <a:pPr>
                <a:defRPr/>
              </a:pPr>
              <a:t>11</a:t>
            </a:fld>
            <a:endParaRPr lang="en-GB"/>
          </a:p>
        </p:txBody>
      </p:sp>
    </p:spTree>
    <p:extLst>
      <p:ext uri="{BB962C8B-B14F-4D97-AF65-F5344CB8AC3E}">
        <p14:creationId xmlns:p14="http://schemas.microsoft.com/office/powerpoint/2010/main" val="24458604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solidFill>
            <a:schemeClr val="bg1">
              <a:lumMod val="95000"/>
            </a:schemeClr>
          </a:solidFill>
        </p:spPr>
        <p:txBody>
          <a:bodyPr/>
          <a:lstStyle/>
          <a:p>
            <a:pPr eaLnBrk="1" hangingPunct="1"/>
            <a:r>
              <a:rPr lang="en-GB" dirty="0" smtClean="0"/>
              <a:t>Showing class and objects</a:t>
            </a:r>
          </a:p>
        </p:txBody>
      </p:sp>
      <p:sp>
        <p:nvSpPr>
          <p:cNvPr id="11267" name="Content Placeholder 2"/>
          <p:cNvSpPr>
            <a:spLocks noGrp="1"/>
          </p:cNvSpPr>
          <p:nvPr>
            <p:ph idx="1"/>
          </p:nvPr>
        </p:nvSpPr>
        <p:spPr/>
        <p:txBody>
          <a:bodyPr/>
          <a:lstStyle/>
          <a:p>
            <a:pPr eaLnBrk="1" hangingPunct="1"/>
            <a:endParaRPr lang="en-GB" dirty="0" smtClean="0"/>
          </a:p>
          <a:p>
            <a:pPr eaLnBrk="1" hangingPunct="1"/>
            <a:r>
              <a:rPr lang="en-GB" dirty="0" smtClean="0"/>
              <a:t>What information (attributes) do we want to have</a:t>
            </a:r>
            <a:r>
              <a:rPr lang="en-GB" dirty="0" smtClean="0"/>
              <a:t>?</a:t>
            </a:r>
            <a:endParaRPr lang="en-GB" dirty="0" smtClean="0"/>
          </a:p>
        </p:txBody>
      </p:sp>
      <p:sp>
        <p:nvSpPr>
          <p:cNvPr id="4" name="Date Placeholder 3"/>
          <p:cNvSpPr>
            <a:spLocks noGrp="1"/>
          </p:cNvSpPr>
          <p:nvPr>
            <p:ph type="dt" sz="quarter" idx="10"/>
          </p:nvPr>
        </p:nvSpPr>
        <p:spPr/>
        <p:txBody>
          <a:bodyPr/>
          <a:lstStyle/>
          <a:p>
            <a:pPr>
              <a:defRPr/>
            </a:pPr>
            <a:fld id="{3D573C12-58C4-41B2-966C-D806F110B48A}" type="datetime1">
              <a:rPr lang="en-US"/>
              <a:pPr>
                <a:defRPr/>
              </a:pPr>
              <a:t>10/3/16</a:t>
            </a:fld>
            <a:endParaRPr lang="en-GB"/>
          </a:p>
        </p:txBody>
      </p:sp>
      <p:sp>
        <p:nvSpPr>
          <p:cNvPr id="5" name="Footer Placeholder 4"/>
          <p:cNvSpPr>
            <a:spLocks noGrp="1"/>
          </p:cNvSpPr>
          <p:nvPr>
            <p:ph type="ftr" sz="quarter" idx="11"/>
          </p:nvPr>
        </p:nvSpPr>
        <p:spPr/>
        <p:txBody>
          <a:bodyPr/>
          <a:lstStyle/>
          <a:p>
            <a:pPr>
              <a:defRPr/>
            </a:pPr>
            <a:r>
              <a:rPr lang="en-GB"/>
              <a:t>UFCE4B-20-2 Software Design</a:t>
            </a:r>
          </a:p>
        </p:txBody>
      </p:sp>
      <p:sp>
        <p:nvSpPr>
          <p:cNvPr id="6" name="Slide Number Placeholder 5"/>
          <p:cNvSpPr>
            <a:spLocks noGrp="1"/>
          </p:cNvSpPr>
          <p:nvPr>
            <p:ph type="sldNum" sz="quarter" idx="12"/>
          </p:nvPr>
        </p:nvSpPr>
        <p:spPr/>
        <p:txBody>
          <a:bodyPr/>
          <a:lstStyle/>
          <a:p>
            <a:pPr>
              <a:defRPr/>
            </a:pPr>
            <a:fld id="{5C73CD8D-2AB3-4EEB-A3F5-2E49F3F1C20C}" type="slidenum">
              <a:rPr lang="en-GB"/>
              <a:pPr>
                <a:defRPr/>
              </a:pPr>
              <a:t>12</a:t>
            </a:fld>
            <a:endParaRPr lang="en-GB"/>
          </a:p>
        </p:txBody>
      </p:sp>
    </p:spTree>
    <p:extLst>
      <p:ext uri="{BB962C8B-B14F-4D97-AF65-F5344CB8AC3E}">
        <p14:creationId xmlns:p14="http://schemas.microsoft.com/office/powerpoint/2010/main" val="17654292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solidFill>
            <a:schemeClr val="bg1">
              <a:lumMod val="95000"/>
            </a:schemeClr>
          </a:solidFill>
        </p:spPr>
        <p:txBody>
          <a:bodyPr/>
          <a:lstStyle/>
          <a:p>
            <a:pPr eaLnBrk="1" hangingPunct="1"/>
            <a:r>
              <a:rPr lang="en-GB" dirty="0" smtClean="0"/>
              <a:t>Showing class and objects</a:t>
            </a:r>
          </a:p>
        </p:txBody>
      </p:sp>
      <p:sp>
        <p:nvSpPr>
          <p:cNvPr id="11267" name="Content Placeholder 2"/>
          <p:cNvSpPr>
            <a:spLocks noGrp="1"/>
          </p:cNvSpPr>
          <p:nvPr>
            <p:ph idx="1"/>
          </p:nvPr>
        </p:nvSpPr>
        <p:spPr/>
        <p:txBody>
          <a:bodyPr/>
          <a:lstStyle/>
          <a:p>
            <a:pPr eaLnBrk="1" hangingPunct="1"/>
            <a:endParaRPr lang="en-GB" dirty="0" smtClean="0"/>
          </a:p>
          <a:p>
            <a:pPr eaLnBrk="1" hangingPunct="1"/>
            <a:r>
              <a:rPr lang="en-GB" dirty="0" smtClean="0"/>
              <a:t>What information (attributes) do we want to have?</a:t>
            </a:r>
          </a:p>
          <a:p>
            <a:pPr lvl="1" eaLnBrk="1" hangingPunct="1"/>
            <a:r>
              <a:rPr lang="en-GB" dirty="0" smtClean="0">
                <a:solidFill>
                  <a:srgbClr val="FF0000"/>
                </a:solidFill>
              </a:rPr>
              <a:t>Information about the film being shown</a:t>
            </a:r>
          </a:p>
          <a:p>
            <a:pPr lvl="1"/>
            <a:r>
              <a:rPr lang="en-GB" dirty="0"/>
              <a:t>Date and time of showing</a:t>
            </a:r>
          </a:p>
          <a:p>
            <a:pPr lvl="1" eaLnBrk="1" hangingPunct="1"/>
            <a:r>
              <a:rPr lang="en-GB" dirty="0" smtClean="0"/>
              <a:t>Which screen </a:t>
            </a:r>
          </a:p>
          <a:p>
            <a:pPr lvl="1" eaLnBrk="1" hangingPunct="1"/>
            <a:r>
              <a:rPr lang="en-GB" dirty="0" smtClean="0"/>
              <a:t>How many seats left for this showing </a:t>
            </a:r>
          </a:p>
        </p:txBody>
      </p:sp>
      <p:sp>
        <p:nvSpPr>
          <p:cNvPr id="4" name="Date Placeholder 3"/>
          <p:cNvSpPr>
            <a:spLocks noGrp="1"/>
          </p:cNvSpPr>
          <p:nvPr>
            <p:ph type="dt" sz="quarter" idx="10"/>
          </p:nvPr>
        </p:nvSpPr>
        <p:spPr/>
        <p:txBody>
          <a:bodyPr/>
          <a:lstStyle/>
          <a:p>
            <a:pPr>
              <a:defRPr/>
            </a:pPr>
            <a:fld id="{3D573C12-58C4-41B2-966C-D806F110B48A}" type="datetime1">
              <a:rPr lang="en-US"/>
              <a:pPr>
                <a:defRPr/>
              </a:pPr>
              <a:t>10/3/16</a:t>
            </a:fld>
            <a:endParaRPr lang="en-GB"/>
          </a:p>
        </p:txBody>
      </p:sp>
      <p:sp>
        <p:nvSpPr>
          <p:cNvPr id="5" name="Footer Placeholder 4"/>
          <p:cNvSpPr>
            <a:spLocks noGrp="1"/>
          </p:cNvSpPr>
          <p:nvPr>
            <p:ph type="ftr" sz="quarter" idx="11"/>
          </p:nvPr>
        </p:nvSpPr>
        <p:spPr/>
        <p:txBody>
          <a:bodyPr/>
          <a:lstStyle/>
          <a:p>
            <a:pPr>
              <a:defRPr/>
            </a:pPr>
            <a:r>
              <a:rPr lang="en-GB"/>
              <a:t>UFCE4B-20-2 Software Design</a:t>
            </a:r>
          </a:p>
        </p:txBody>
      </p:sp>
      <p:sp>
        <p:nvSpPr>
          <p:cNvPr id="6" name="Slide Number Placeholder 5"/>
          <p:cNvSpPr>
            <a:spLocks noGrp="1"/>
          </p:cNvSpPr>
          <p:nvPr>
            <p:ph type="sldNum" sz="quarter" idx="12"/>
          </p:nvPr>
        </p:nvSpPr>
        <p:spPr/>
        <p:txBody>
          <a:bodyPr/>
          <a:lstStyle/>
          <a:p>
            <a:pPr>
              <a:defRPr/>
            </a:pPr>
            <a:fld id="{5C73CD8D-2AB3-4EEB-A3F5-2E49F3F1C20C}" type="slidenum">
              <a:rPr lang="en-GB"/>
              <a:pPr>
                <a:defRPr/>
              </a:pPr>
              <a:t>13</a:t>
            </a:fld>
            <a:endParaRPr lang="en-GB"/>
          </a:p>
        </p:txBody>
      </p:sp>
    </p:spTree>
    <p:extLst>
      <p:ext uri="{BB962C8B-B14F-4D97-AF65-F5344CB8AC3E}">
        <p14:creationId xmlns:p14="http://schemas.microsoft.com/office/powerpoint/2010/main" val="1585725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animEffect transition="in" filter="blinds(horizontal)">
                                      <p:cBhvr>
                                        <p:cTn id="7" dur="500"/>
                                        <p:tgtEl>
                                          <p:spTgt spid="11267">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267">
                                            <p:txEl>
                                              <p:pRg st="4" end="4"/>
                                            </p:txEl>
                                          </p:spTgt>
                                        </p:tgtEl>
                                        <p:attrNameLst>
                                          <p:attrName>style.visibility</p:attrName>
                                        </p:attrNameLst>
                                      </p:cBhvr>
                                      <p:to>
                                        <p:strVal val="visible"/>
                                      </p:to>
                                    </p:set>
                                    <p:animEffect transition="in" filter="blinds(horizontal)">
                                      <p:cBhvr>
                                        <p:cTn id="10" dur="500"/>
                                        <p:tgtEl>
                                          <p:spTgt spid="11267">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1267">
                                            <p:txEl>
                                              <p:pRg st="3" end="3"/>
                                            </p:txEl>
                                          </p:spTgt>
                                        </p:tgtEl>
                                        <p:attrNameLst>
                                          <p:attrName>style.visibility</p:attrName>
                                        </p:attrNameLst>
                                      </p:cBhvr>
                                      <p:to>
                                        <p:strVal val="visible"/>
                                      </p:to>
                                    </p:set>
                                    <p:animEffect transition="in" filter="blinds(horizontal)">
                                      <p:cBhvr>
                                        <p:cTn id="13" dur="500"/>
                                        <p:tgtEl>
                                          <p:spTgt spid="11267">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1267">
                                            <p:txEl>
                                              <p:pRg st="5" end="5"/>
                                            </p:txEl>
                                          </p:spTgt>
                                        </p:tgtEl>
                                        <p:attrNameLst>
                                          <p:attrName>style.visibility</p:attrName>
                                        </p:attrNameLst>
                                      </p:cBhvr>
                                      <p:to>
                                        <p:strVal val="visible"/>
                                      </p:to>
                                    </p:set>
                                    <p:animEffect transition="in" filter="blinds(horizontal)">
                                      <p:cBhvr>
                                        <p:cTn id="16" dur="500"/>
                                        <p:tgtEl>
                                          <p:spTgt spid="112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solidFill>
            <a:schemeClr val="bg1">
              <a:lumMod val="95000"/>
            </a:schemeClr>
          </a:solidFill>
        </p:spPr>
        <p:txBody>
          <a:bodyPr/>
          <a:lstStyle/>
          <a:p>
            <a:pPr eaLnBrk="1" hangingPunct="1"/>
            <a:r>
              <a:rPr lang="en-GB" dirty="0" smtClean="0"/>
              <a:t>Showing class and objects</a:t>
            </a:r>
          </a:p>
        </p:txBody>
      </p:sp>
      <p:sp>
        <p:nvSpPr>
          <p:cNvPr id="12291" name="Content Placeholder 2"/>
          <p:cNvSpPr>
            <a:spLocks noGrp="1"/>
          </p:cNvSpPr>
          <p:nvPr>
            <p:ph idx="1"/>
          </p:nvPr>
        </p:nvSpPr>
        <p:spPr/>
        <p:txBody>
          <a:bodyPr/>
          <a:lstStyle/>
          <a:p>
            <a:pPr eaLnBrk="1" hangingPunct="1"/>
            <a:endParaRPr lang="en-GB" dirty="0" smtClean="0"/>
          </a:p>
          <a:p>
            <a:pPr eaLnBrk="1" hangingPunct="1"/>
            <a:r>
              <a:rPr lang="en-GB" dirty="0" smtClean="0"/>
              <a:t>What behaviour (methods) do we need to have?</a:t>
            </a:r>
          </a:p>
          <a:p>
            <a:pPr lvl="1" eaLnBrk="1" hangingPunct="1"/>
            <a:r>
              <a:rPr lang="en-GB" dirty="0" err="1" smtClean="0"/>
              <a:t>toString</a:t>
            </a:r>
            <a:r>
              <a:rPr lang="en-GB" dirty="0" smtClean="0"/>
              <a:t> (include information about date and time, what film, which screen ID)</a:t>
            </a:r>
          </a:p>
          <a:p>
            <a:pPr lvl="1" eaLnBrk="1" hangingPunct="1"/>
            <a:r>
              <a:rPr lang="en-GB" dirty="0" err="1" smtClean="0"/>
              <a:t>getSeatsLeft</a:t>
            </a:r>
            <a:r>
              <a:rPr lang="en-GB" dirty="0" smtClean="0"/>
              <a:t> (returns information about how many tickets are available)</a:t>
            </a:r>
          </a:p>
          <a:p>
            <a:pPr lvl="1" eaLnBrk="1" hangingPunct="1"/>
            <a:r>
              <a:rPr lang="en-GB" dirty="0" err="1" smtClean="0"/>
              <a:t>UpdateSeatsLeft</a:t>
            </a:r>
            <a:r>
              <a:rPr lang="en-GB" dirty="0" smtClean="0"/>
              <a:t> (every time a booking is made, the </a:t>
            </a:r>
            <a:r>
              <a:rPr lang="en-GB" dirty="0" err="1" smtClean="0"/>
              <a:t>seatsLeft</a:t>
            </a:r>
            <a:r>
              <a:rPr lang="en-GB" dirty="0" smtClean="0"/>
              <a:t> attribute is reduced)</a:t>
            </a:r>
          </a:p>
          <a:p>
            <a:pPr eaLnBrk="1" hangingPunct="1"/>
            <a:endParaRPr lang="en-GB" dirty="0" smtClean="0"/>
          </a:p>
        </p:txBody>
      </p:sp>
      <p:sp>
        <p:nvSpPr>
          <p:cNvPr id="4" name="Date Placeholder 3"/>
          <p:cNvSpPr>
            <a:spLocks noGrp="1"/>
          </p:cNvSpPr>
          <p:nvPr>
            <p:ph type="dt" sz="quarter" idx="10"/>
          </p:nvPr>
        </p:nvSpPr>
        <p:spPr/>
        <p:txBody>
          <a:bodyPr/>
          <a:lstStyle/>
          <a:p>
            <a:pPr>
              <a:defRPr/>
            </a:pPr>
            <a:fld id="{3D573C12-58C4-41B2-966C-D806F110B48A}" type="datetime1">
              <a:rPr lang="en-US"/>
              <a:pPr>
                <a:defRPr/>
              </a:pPr>
              <a:t>10/3/16</a:t>
            </a:fld>
            <a:endParaRPr lang="en-GB"/>
          </a:p>
        </p:txBody>
      </p:sp>
      <p:sp>
        <p:nvSpPr>
          <p:cNvPr id="5" name="Footer Placeholder 4"/>
          <p:cNvSpPr>
            <a:spLocks noGrp="1"/>
          </p:cNvSpPr>
          <p:nvPr>
            <p:ph type="ftr" sz="quarter" idx="11"/>
          </p:nvPr>
        </p:nvSpPr>
        <p:spPr/>
        <p:txBody>
          <a:bodyPr/>
          <a:lstStyle/>
          <a:p>
            <a:pPr>
              <a:defRPr/>
            </a:pPr>
            <a:r>
              <a:rPr lang="en-GB"/>
              <a:t>UFCE4B-20-2 Software Design</a:t>
            </a:r>
          </a:p>
        </p:txBody>
      </p:sp>
      <p:sp>
        <p:nvSpPr>
          <p:cNvPr id="6" name="Slide Number Placeholder 5"/>
          <p:cNvSpPr>
            <a:spLocks noGrp="1"/>
          </p:cNvSpPr>
          <p:nvPr>
            <p:ph type="sldNum" sz="quarter" idx="12"/>
          </p:nvPr>
        </p:nvSpPr>
        <p:spPr/>
        <p:txBody>
          <a:bodyPr/>
          <a:lstStyle/>
          <a:p>
            <a:pPr>
              <a:defRPr/>
            </a:pPr>
            <a:fld id="{FF48A129-46C8-4A2C-B662-8FAFE4090A38}" type="slidenum">
              <a:rPr lang="en-GB"/>
              <a:pPr>
                <a:defRPr/>
              </a:pPr>
              <a:t>14</a:t>
            </a:fld>
            <a:endParaRPr lang="en-GB"/>
          </a:p>
        </p:txBody>
      </p:sp>
    </p:spTree>
    <p:extLst>
      <p:ext uri="{BB962C8B-B14F-4D97-AF65-F5344CB8AC3E}">
        <p14:creationId xmlns:p14="http://schemas.microsoft.com/office/powerpoint/2010/main" val="30744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1">
                                            <p:txEl>
                                              <p:pRg st="2" end="2"/>
                                            </p:txEl>
                                          </p:spTgt>
                                        </p:tgtEl>
                                        <p:attrNameLst>
                                          <p:attrName>style.visibility</p:attrName>
                                        </p:attrNameLst>
                                      </p:cBhvr>
                                      <p:to>
                                        <p:strVal val="visible"/>
                                      </p:to>
                                    </p:set>
                                    <p:animEffect transition="in" filter="blinds(horizontal)">
                                      <p:cBhvr>
                                        <p:cTn id="7" dur="500"/>
                                        <p:tgtEl>
                                          <p:spTgt spid="12291">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291">
                                            <p:txEl>
                                              <p:pRg st="3" end="3"/>
                                            </p:txEl>
                                          </p:spTgt>
                                        </p:tgtEl>
                                        <p:attrNameLst>
                                          <p:attrName>style.visibility</p:attrName>
                                        </p:attrNameLst>
                                      </p:cBhvr>
                                      <p:to>
                                        <p:strVal val="visible"/>
                                      </p:to>
                                    </p:set>
                                    <p:animEffect transition="in" filter="blinds(horizontal)">
                                      <p:cBhvr>
                                        <p:cTn id="10" dur="500"/>
                                        <p:tgtEl>
                                          <p:spTgt spid="12291">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2291">
                                            <p:txEl>
                                              <p:pRg st="4" end="4"/>
                                            </p:txEl>
                                          </p:spTgt>
                                        </p:tgtEl>
                                        <p:attrNameLst>
                                          <p:attrName>style.visibility</p:attrName>
                                        </p:attrNameLst>
                                      </p:cBhvr>
                                      <p:to>
                                        <p:strVal val="visible"/>
                                      </p:to>
                                    </p:set>
                                    <p:animEffect transition="in" filter="blinds(horizontal)">
                                      <p:cBhvr>
                                        <p:cTn id="13" dur="500"/>
                                        <p:tgtEl>
                                          <p:spTgt spid="122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solidFill>
            <a:schemeClr val="bg1">
              <a:lumMod val="95000"/>
            </a:schemeClr>
          </a:solidFill>
        </p:spPr>
        <p:txBody>
          <a:bodyPr/>
          <a:lstStyle/>
          <a:p>
            <a:r>
              <a:rPr lang="en-GB" dirty="0" smtClean="0"/>
              <a:t>Showing version 1</a:t>
            </a:r>
          </a:p>
        </p:txBody>
      </p:sp>
      <p:sp>
        <p:nvSpPr>
          <p:cNvPr id="4" name="Date Placeholder 3"/>
          <p:cNvSpPr>
            <a:spLocks noGrp="1"/>
          </p:cNvSpPr>
          <p:nvPr>
            <p:ph type="dt" sz="quarter" idx="10"/>
          </p:nvPr>
        </p:nvSpPr>
        <p:spPr/>
        <p:txBody>
          <a:bodyPr/>
          <a:lstStyle/>
          <a:p>
            <a:pPr>
              <a:defRPr/>
            </a:pPr>
            <a:fld id="{EBCB0594-1DC7-4480-9522-F14FD0188E4F}" type="datetime1">
              <a:rPr lang="en-US" smtClean="0"/>
              <a:pPr>
                <a:defRPr/>
              </a:pPr>
              <a:t>10/3/16</a:t>
            </a:fld>
            <a:endParaRPr lang="en-GB"/>
          </a:p>
        </p:txBody>
      </p:sp>
      <p:sp>
        <p:nvSpPr>
          <p:cNvPr id="5" name="Footer Placeholder 4"/>
          <p:cNvSpPr>
            <a:spLocks noGrp="1"/>
          </p:cNvSpPr>
          <p:nvPr>
            <p:ph type="ftr" sz="quarter" idx="11"/>
          </p:nvPr>
        </p:nvSpPr>
        <p:spPr/>
        <p:txBody>
          <a:bodyPr/>
          <a:lstStyle/>
          <a:p>
            <a:pPr>
              <a:defRPr/>
            </a:pPr>
            <a:r>
              <a:rPr lang="en-GB" smtClean="0"/>
              <a:t>UFCE4B-20-2 Software Design</a:t>
            </a:r>
            <a:endParaRPr lang="en-GB"/>
          </a:p>
        </p:txBody>
      </p:sp>
      <p:sp>
        <p:nvSpPr>
          <p:cNvPr id="6" name="Slide Number Placeholder 5"/>
          <p:cNvSpPr>
            <a:spLocks noGrp="1"/>
          </p:cNvSpPr>
          <p:nvPr>
            <p:ph type="sldNum" sz="quarter" idx="12"/>
          </p:nvPr>
        </p:nvSpPr>
        <p:spPr/>
        <p:txBody>
          <a:bodyPr/>
          <a:lstStyle/>
          <a:p>
            <a:pPr>
              <a:defRPr/>
            </a:pPr>
            <a:fld id="{76352EEC-43DE-4D3F-B476-766AEB0705CF}" type="slidenum">
              <a:rPr lang="en-GB" smtClean="0"/>
              <a:pPr>
                <a:defRPr/>
              </a:pPr>
              <a:t>15</a:t>
            </a:fld>
            <a:endParaRPr lang="en-GB"/>
          </a:p>
        </p:txBody>
      </p:sp>
      <p:sp>
        <p:nvSpPr>
          <p:cNvPr id="7" name="Content Placeholder 2"/>
          <p:cNvSpPr>
            <a:spLocks noGrp="1"/>
          </p:cNvSpPr>
          <p:nvPr>
            <p:ph idx="1"/>
          </p:nvPr>
        </p:nvSpPr>
        <p:spPr>
          <a:xfrm>
            <a:off x="428625" y="1500188"/>
            <a:ext cx="8229600" cy="4525962"/>
          </a:xfrm>
          <a:ln>
            <a:solidFill>
              <a:schemeClr val="accent1"/>
            </a:solidFill>
          </a:ln>
        </p:spPr>
        <p:txBody>
          <a:bodyPr>
            <a:normAutofit lnSpcReduction="10000"/>
          </a:bodyPr>
          <a:lstStyle/>
          <a:p>
            <a:pPr>
              <a:buFont typeface="Arial" charset="0"/>
              <a:buNone/>
            </a:pPr>
            <a:r>
              <a:rPr lang="en-GB" sz="2200" dirty="0" smtClean="0">
                <a:latin typeface="Courier New" pitchFamily="49" charset="0"/>
                <a:cs typeface="Courier New" pitchFamily="49" charset="0"/>
              </a:rPr>
              <a:t>class Showing {</a:t>
            </a:r>
          </a:p>
          <a:p>
            <a:pPr>
              <a:buFont typeface="Arial" charset="0"/>
              <a:buNone/>
            </a:pPr>
            <a:r>
              <a:rPr lang="en-GB" sz="2200" dirty="0" smtClean="0">
                <a:latin typeface="Courier New" pitchFamily="49" charset="0"/>
                <a:cs typeface="Courier New" pitchFamily="49" charset="0"/>
              </a:rPr>
              <a:t>  </a:t>
            </a:r>
            <a:r>
              <a:rPr lang="en-GB" sz="2200" dirty="0" smtClean="0">
                <a:solidFill>
                  <a:srgbClr val="FF0000"/>
                </a:solidFill>
                <a:latin typeface="Courier New" pitchFamily="49" charset="0"/>
                <a:cs typeface="Courier New" pitchFamily="49" charset="0"/>
              </a:rPr>
              <a:t>private String </a:t>
            </a:r>
            <a:r>
              <a:rPr lang="en-GB" sz="2200" dirty="0" err="1" smtClean="0">
                <a:solidFill>
                  <a:srgbClr val="FF0000"/>
                </a:solidFill>
                <a:latin typeface="Courier New" pitchFamily="49" charset="0"/>
                <a:cs typeface="Courier New" pitchFamily="49" charset="0"/>
              </a:rPr>
              <a:t>filmTitle</a:t>
            </a:r>
            <a:r>
              <a:rPr lang="en-GB" sz="2200" dirty="0" smtClean="0">
                <a:solidFill>
                  <a:srgbClr val="FF0000"/>
                </a:solidFill>
                <a:latin typeface="Courier New" pitchFamily="49" charset="0"/>
                <a:cs typeface="Courier New" pitchFamily="49" charset="0"/>
              </a:rPr>
              <a:t>;</a:t>
            </a:r>
          </a:p>
          <a:p>
            <a:pPr>
              <a:buFont typeface="Arial" charset="0"/>
              <a:buNone/>
            </a:pPr>
            <a:r>
              <a:rPr lang="en-GB" sz="2200" dirty="0">
                <a:solidFill>
                  <a:srgbClr val="FF0000"/>
                </a:solidFill>
                <a:latin typeface="Courier New" pitchFamily="49" charset="0"/>
                <a:cs typeface="Courier New" pitchFamily="49" charset="0"/>
              </a:rPr>
              <a:t> </a:t>
            </a:r>
            <a:r>
              <a:rPr lang="en-GB" sz="2200" dirty="0" smtClean="0">
                <a:solidFill>
                  <a:srgbClr val="FF0000"/>
                </a:solidFill>
                <a:latin typeface="Courier New" pitchFamily="49" charset="0"/>
                <a:cs typeface="Courier New" pitchFamily="49" charset="0"/>
              </a:rPr>
              <a:t> ????? </a:t>
            </a:r>
          </a:p>
          <a:p>
            <a:pPr>
              <a:buFont typeface="Arial" charset="0"/>
              <a:buNone/>
            </a:pPr>
            <a:r>
              <a:rPr lang="en-GB" sz="2200" dirty="0" smtClean="0">
                <a:solidFill>
                  <a:srgbClr val="FF0000"/>
                </a:solidFill>
                <a:latin typeface="Courier New" pitchFamily="49" charset="0"/>
                <a:cs typeface="Courier New" pitchFamily="49" charset="0"/>
              </a:rPr>
              <a:t>  </a:t>
            </a:r>
            <a:r>
              <a:rPr lang="en-GB" sz="2200" dirty="0" smtClean="0">
                <a:latin typeface="Courier New" pitchFamily="49" charset="0"/>
                <a:cs typeface="Courier New" pitchFamily="49" charset="0"/>
              </a:rPr>
              <a:t>private String </a:t>
            </a:r>
            <a:r>
              <a:rPr lang="en-GB" sz="2200" dirty="0" err="1" smtClean="0">
                <a:latin typeface="Courier New" pitchFamily="49" charset="0"/>
                <a:cs typeface="Courier New" pitchFamily="49" charset="0"/>
              </a:rPr>
              <a:t>timedate</a:t>
            </a:r>
            <a:r>
              <a:rPr lang="en-GB" sz="2200" dirty="0" smtClean="0">
                <a:latin typeface="Courier New" pitchFamily="49" charset="0"/>
                <a:cs typeface="Courier New" pitchFamily="49" charset="0"/>
              </a:rPr>
              <a:t>;</a:t>
            </a:r>
          </a:p>
          <a:p>
            <a:pPr>
              <a:buFont typeface="Arial" charset="0"/>
              <a:buNone/>
            </a:pPr>
            <a:r>
              <a:rPr lang="en-GB" sz="2200" dirty="0" smtClean="0">
                <a:latin typeface="Courier New" pitchFamily="49" charset="0"/>
                <a:cs typeface="Courier New" pitchFamily="49" charset="0"/>
              </a:rPr>
              <a:t>  private </a:t>
            </a:r>
            <a:r>
              <a:rPr lang="en-GB" sz="2200" dirty="0" err="1" smtClean="0">
                <a:latin typeface="Courier New" pitchFamily="49" charset="0"/>
                <a:cs typeface="Courier New" pitchFamily="49" charset="0"/>
              </a:rPr>
              <a:t>int</a:t>
            </a:r>
            <a:r>
              <a:rPr lang="en-GB" sz="2200" dirty="0" smtClean="0">
                <a:latin typeface="Courier New" pitchFamily="49" charset="0"/>
                <a:cs typeface="Courier New" pitchFamily="49" charset="0"/>
              </a:rPr>
              <a:t> </a:t>
            </a:r>
            <a:r>
              <a:rPr lang="en-GB" sz="2200" dirty="0" err="1" smtClean="0">
                <a:latin typeface="Courier New" pitchFamily="49" charset="0"/>
                <a:cs typeface="Courier New" pitchFamily="49" charset="0"/>
              </a:rPr>
              <a:t>screenId</a:t>
            </a:r>
            <a:r>
              <a:rPr lang="en-GB" sz="2200" dirty="0" smtClean="0">
                <a:latin typeface="Courier New" pitchFamily="49" charset="0"/>
                <a:cs typeface="Courier New" pitchFamily="49" charset="0"/>
              </a:rPr>
              <a:t>;</a:t>
            </a:r>
          </a:p>
          <a:p>
            <a:pPr>
              <a:buFont typeface="Arial" charset="0"/>
              <a:buNone/>
            </a:pPr>
            <a:r>
              <a:rPr lang="en-GB" sz="2200" dirty="0" smtClean="0">
                <a:latin typeface="Courier New" pitchFamily="49" charset="0"/>
                <a:cs typeface="Courier New" pitchFamily="49" charset="0"/>
              </a:rPr>
              <a:t>  private </a:t>
            </a:r>
            <a:r>
              <a:rPr lang="en-GB" sz="2200" dirty="0" err="1" smtClean="0">
                <a:latin typeface="Courier New" pitchFamily="49" charset="0"/>
                <a:cs typeface="Courier New" pitchFamily="49" charset="0"/>
              </a:rPr>
              <a:t>int</a:t>
            </a:r>
            <a:r>
              <a:rPr lang="en-GB" sz="2200" dirty="0" smtClean="0">
                <a:latin typeface="Courier New" pitchFamily="49" charset="0"/>
                <a:cs typeface="Courier New" pitchFamily="49" charset="0"/>
              </a:rPr>
              <a:t> </a:t>
            </a:r>
            <a:r>
              <a:rPr lang="en-GB" sz="2200" dirty="0" err="1" smtClean="0">
                <a:latin typeface="Courier New" pitchFamily="49" charset="0"/>
                <a:cs typeface="Courier New" pitchFamily="49" charset="0"/>
              </a:rPr>
              <a:t>seatsLeft</a:t>
            </a:r>
            <a:r>
              <a:rPr lang="en-GB" sz="2200" dirty="0" smtClean="0">
                <a:latin typeface="Courier New" pitchFamily="49" charset="0"/>
                <a:cs typeface="Courier New" pitchFamily="49" charset="0"/>
              </a:rPr>
              <a:t>;</a:t>
            </a:r>
          </a:p>
          <a:p>
            <a:pPr>
              <a:buFont typeface="Arial" charset="0"/>
              <a:buNone/>
            </a:pPr>
            <a:r>
              <a:rPr lang="en-GB" sz="2200" dirty="0" smtClean="0">
                <a:latin typeface="Courier New" pitchFamily="49" charset="0"/>
                <a:cs typeface="Courier New" pitchFamily="49" charset="0"/>
              </a:rPr>
              <a:t>  public Showing(……){</a:t>
            </a:r>
          </a:p>
          <a:p>
            <a:pPr>
              <a:buFont typeface="Arial" charset="0"/>
              <a:buNone/>
            </a:pPr>
            <a:r>
              <a:rPr lang="en-GB" sz="2200" dirty="0" smtClean="0">
                <a:latin typeface="Courier New" pitchFamily="49" charset="0"/>
                <a:cs typeface="Courier New" pitchFamily="49" charset="0"/>
              </a:rPr>
              <a:t>    ……</a:t>
            </a:r>
          </a:p>
          <a:p>
            <a:pPr>
              <a:buFont typeface="Arial" charset="0"/>
              <a:buNone/>
            </a:pPr>
            <a:r>
              <a:rPr lang="en-GB" sz="2200" dirty="0" smtClean="0">
                <a:latin typeface="Courier New" pitchFamily="49" charset="0"/>
                <a:cs typeface="Courier New" pitchFamily="49" charset="0"/>
              </a:rPr>
              <a:t>  }</a:t>
            </a:r>
          </a:p>
          <a:p>
            <a:pPr>
              <a:buFont typeface="Arial" charset="0"/>
              <a:buNone/>
            </a:pPr>
            <a:r>
              <a:rPr lang="en-GB" sz="2200" dirty="0" smtClean="0">
                <a:latin typeface="Courier New" pitchFamily="49" charset="0"/>
                <a:cs typeface="Courier New" pitchFamily="49" charset="0"/>
              </a:rPr>
              <a:t>//more methods</a:t>
            </a:r>
          </a:p>
          <a:p>
            <a:pPr>
              <a:buFont typeface="Arial" charset="0"/>
              <a:buNone/>
            </a:pPr>
            <a:r>
              <a:rPr lang="en-GB" sz="2200" dirty="0" smtClean="0">
                <a:latin typeface="Courier New" pitchFamily="49" charset="0"/>
                <a:cs typeface="Courier New" pitchFamily="49" charset="0"/>
              </a:rPr>
              <a:t>}</a:t>
            </a:r>
          </a:p>
        </p:txBody>
      </p:sp>
    </p:spTree>
    <p:extLst>
      <p:ext uri="{BB962C8B-B14F-4D97-AF65-F5344CB8AC3E}">
        <p14:creationId xmlns:p14="http://schemas.microsoft.com/office/powerpoint/2010/main" val="407508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solidFill>
            <a:schemeClr val="bg1">
              <a:lumMod val="95000"/>
            </a:schemeClr>
          </a:solidFill>
        </p:spPr>
        <p:txBody>
          <a:bodyPr/>
          <a:lstStyle/>
          <a:p>
            <a:r>
              <a:rPr lang="en-GB" dirty="0" smtClean="0"/>
              <a:t>Main program</a:t>
            </a:r>
          </a:p>
        </p:txBody>
      </p:sp>
      <p:sp>
        <p:nvSpPr>
          <p:cNvPr id="4" name="Date Placeholder 3"/>
          <p:cNvSpPr>
            <a:spLocks noGrp="1"/>
          </p:cNvSpPr>
          <p:nvPr>
            <p:ph type="dt" sz="quarter" idx="10"/>
          </p:nvPr>
        </p:nvSpPr>
        <p:spPr/>
        <p:txBody>
          <a:bodyPr/>
          <a:lstStyle/>
          <a:p>
            <a:pPr>
              <a:defRPr/>
            </a:pPr>
            <a:fld id="{EBCB0594-1DC7-4480-9522-F14FD0188E4F}" type="datetime1">
              <a:rPr lang="en-US" smtClean="0"/>
              <a:pPr>
                <a:defRPr/>
              </a:pPr>
              <a:t>10/3/16</a:t>
            </a:fld>
            <a:endParaRPr lang="en-GB"/>
          </a:p>
        </p:txBody>
      </p:sp>
      <p:sp>
        <p:nvSpPr>
          <p:cNvPr id="5" name="Footer Placeholder 4"/>
          <p:cNvSpPr>
            <a:spLocks noGrp="1"/>
          </p:cNvSpPr>
          <p:nvPr>
            <p:ph type="ftr" sz="quarter" idx="11"/>
          </p:nvPr>
        </p:nvSpPr>
        <p:spPr/>
        <p:txBody>
          <a:bodyPr/>
          <a:lstStyle/>
          <a:p>
            <a:pPr>
              <a:defRPr/>
            </a:pPr>
            <a:r>
              <a:rPr lang="en-GB" smtClean="0"/>
              <a:t>UFCE4B-20-2 Software Design</a:t>
            </a:r>
            <a:endParaRPr lang="en-GB"/>
          </a:p>
        </p:txBody>
      </p:sp>
      <p:sp>
        <p:nvSpPr>
          <p:cNvPr id="6" name="Slide Number Placeholder 5"/>
          <p:cNvSpPr>
            <a:spLocks noGrp="1"/>
          </p:cNvSpPr>
          <p:nvPr>
            <p:ph type="sldNum" sz="quarter" idx="12"/>
          </p:nvPr>
        </p:nvSpPr>
        <p:spPr/>
        <p:txBody>
          <a:bodyPr/>
          <a:lstStyle/>
          <a:p>
            <a:pPr>
              <a:defRPr/>
            </a:pPr>
            <a:fld id="{E4A215D1-59F2-47B7-9B85-70658C16238E}" type="slidenum">
              <a:rPr lang="en-GB" smtClean="0"/>
              <a:pPr>
                <a:defRPr/>
              </a:pPr>
              <a:t>16</a:t>
            </a:fld>
            <a:endParaRPr lang="en-GB"/>
          </a:p>
        </p:txBody>
      </p:sp>
      <p:sp>
        <p:nvSpPr>
          <p:cNvPr id="13318" name="Content Placeholder 2"/>
          <p:cNvSpPr>
            <a:spLocks noGrp="1"/>
          </p:cNvSpPr>
          <p:nvPr>
            <p:ph idx="1"/>
          </p:nvPr>
        </p:nvSpPr>
        <p:spPr>
          <a:ln>
            <a:solidFill>
              <a:schemeClr val="accent1"/>
            </a:solidFill>
          </a:ln>
        </p:spPr>
        <p:txBody>
          <a:bodyPr>
            <a:normAutofit fontScale="92500"/>
          </a:bodyPr>
          <a:lstStyle/>
          <a:p>
            <a:pPr>
              <a:buFont typeface="Arial" charset="0"/>
              <a:buNone/>
            </a:pPr>
            <a:r>
              <a:rPr lang="en-GB" sz="2400" dirty="0" smtClean="0">
                <a:latin typeface="Courier New" pitchFamily="49" charset="0"/>
                <a:cs typeface="Courier New" pitchFamily="49" charset="0"/>
              </a:rPr>
              <a:t>… … main(String [] </a:t>
            </a:r>
            <a:r>
              <a:rPr lang="en-GB" sz="2400" dirty="0" err="1" smtClean="0">
                <a:latin typeface="Courier New" pitchFamily="49" charset="0"/>
                <a:cs typeface="Courier New" pitchFamily="49" charset="0"/>
              </a:rPr>
              <a:t>args</a:t>
            </a:r>
            <a:r>
              <a:rPr lang="en-GB" sz="2400" dirty="0" smtClean="0">
                <a:latin typeface="Courier New" pitchFamily="49" charset="0"/>
                <a:cs typeface="Courier New" pitchFamily="49" charset="0"/>
              </a:rPr>
              <a:t>){</a:t>
            </a:r>
          </a:p>
          <a:p>
            <a:pPr>
              <a:buFont typeface="Arial" charset="0"/>
              <a:buNone/>
            </a:pPr>
            <a:r>
              <a:rPr lang="en-GB" sz="2400" dirty="0" smtClean="0">
                <a:latin typeface="Courier New" pitchFamily="49" charset="0"/>
                <a:cs typeface="Courier New" pitchFamily="49" charset="0"/>
              </a:rPr>
              <a:t>  Film f1 = new Film (“Life of Pi”, “PG”);</a:t>
            </a:r>
          </a:p>
          <a:p>
            <a:pPr>
              <a:buFont typeface="Arial" charset="0"/>
              <a:buNone/>
            </a:pPr>
            <a:r>
              <a:rPr lang="en-GB" sz="2400" dirty="0" smtClean="0">
                <a:latin typeface="Courier New" pitchFamily="49" charset="0"/>
                <a:cs typeface="Courier New" pitchFamily="49" charset="0"/>
              </a:rPr>
              <a:t>  Film f2 = new Film (“The Martian”, “12a”);</a:t>
            </a:r>
          </a:p>
          <a:p>
            <a:pPr>
              <a:buFont typeface="Arial" charset="0"/>
              <a:buNone/>
            </a:pPr>
            <a:r>
              <a:rPr lang="en-GB" sz="2400" dirty="0" smtClean="0">
                <a:latin typeface="Courier New" pitchFamily="49" charset="0"/>
                <a:cs typeface="Courier New" pitchFamily="49" charset="0"/>
              </a:rPr>
              <a:t>  Screen s1 = new Screen (1, 50);</a:t>
            </a:r>
          </a:p>
          <a:p>
            <a:pPr>
              <a:buFont typeface="Arial" charset="0"/>
              <a:buNone/>
            </a:pPr>
            <a:r>
              <a:rPr lang="en-GB" sz="2400" dirty="0" smtClean="0">
                <a:latin typeface="Courier New" pitchFamily="49" charset="0"/>
                <a:cs typeface="Courier New" pitchFamily="49" charset="0"/>
              </a:rPr>
              <a:t>  Screen s2 = new Screen (2, 100);</a:t>
            </a:r>
          </a:p>
          <a:p>
            <a:pPr eaLnBrk="1" hangingPunct="1">
              <a:buFont typeface="Arial" charset="0"/>
              <a:buNone/>
            </a:pPr>
            <a:r>
              <a:rPr lang="en-GB" sz="2400" dirty="0" smtClean="0">
                <a:latin typeface="Courier New" pitchFamily="49" charset="0"/>
                <a:cs typeface="Courier New" pitchFamily="49" charset="0"/>
              </a:rPr>
              <a:t>  Showing sh1 = new Showing</a:t>
            </a:r>
            <a:r>
              <a:rPr lang="en-GB" sz="2400" dirty="0" smtClean="0">
                <a:solidFill>
                  <a:srgbClr val="FF0000"/>
                </a:solidFill>
                <a:latin typeface="Courier New" pitchFamily="49" charset="0"/>
                <a:cs typeface="Courier New" pitchFamily="49" charset="0"/>
              </a:rPr>
              <a:t>(“Life of Pi”, </a:t>
            </a:r>
          </a:p>
          <a:p>
            <a:pPr eaLnBrk="1" hangingPunct="1">
              <a:buFont typeface="Arial" charset="0"/>
              <a:buNone/>
            </a:pPr>
            <a:r>
              <a:rPr lang="en-GB" sz="2400" dirty="0" smtClean="0">
                <a:latin typeface="Courier New" pitchFamily="49" charset="0"/>
                <a:cs typeface="Courier New" pitchFamily="49" charset="0"/>
              </a:rPr>
              <a:t>    “10am 11 Aug 2011”, 1, 50);</a:t>
            </a:r>
          </a:p>
          <a:p>
            <a:pPr eaLnBrk="1" hangingPunct="1">
              <a:buFont typeface="Arial" charset="0"/>
              <a:buNone/>
            </a:pPr>
            <a:r>
              <a:rPr lang="en-GB" sz="2400" dirty="0" smtClean="0">
                <a:latin typeface="Courier New" pitchFamily="49" charset="0"/>
                <a:cs typeface="Courier New" pitchFamily="49" charset="0"/>
              </a:rPr>
              <a:t>  Showing sh2 = new Showing</a:t>
            </a:r>
            <a:r>
              <a:rPr lang="en-GB" sz="2400" dirty="0" smtClean="0">
                <a:solidFill>
                  <a:srgbClr val="FF0000"/>
                </a:solidFill>
                <a:latin typeface="Courier New" pitchFamily="49" charset="0"/>
                <a:cs typeface="Courier New" pitchFamily="49" charset="0"/>
              </a:rPr>
              <a:t>(“Life of Pi”</a:t>
            </a:r>
            <a:r>
              <a:rPr lang="en-GB" sz="2400" dirty="0" smtClean="0">
                <a:latin typeface="Courier New" pitchFamily="49" charset="0"/>
                <a:cs typeface="Courier New" pitchFamily="49" charset="0"/>
              </a:rPr>
              <a:t>,</a:t>
            </a:r>
          </a:p>
          <a:p>
            <a:pPr eaLnBrk="1" hangingPunct="1">
              <a:buFont typeface="Arial" charset="0"/>
              <a:buNone/>
            </a:pPr>
            <a:r>
              <a:rPr lang="en-GB" sz="2400" dirty="0" smtClean="0">
                <a:latin typeface="Courier New" pitchFamily="49" charset="0"/>
                <a:cs typeface="Courier New" pitchFamily="49" charset="0"/>
              </a:rPr>
              <a:t>    “7pm 11 Aug 2011”, 2, 100);</a:t>
            </a:r>
          </a:p>
          <a:p>
            <a:pPr eaLnBrk="1" hangingPunct="1">
              <a:buFont typeface="Arial" charset="0"/>
              <a:buNone/>
            </a:pPr>
            <a:endParaRPr lang="en-GB" sz="2400" dirty="0" smtClean="0">
              <a:latin typeface="Courier New" pitchFamily="49" charset="0"/>
              <a:cs typeface="Courier New" pitchFamily="49" charset="0"/>
            </a:endParaRPr>
          </a:p>
          <a:p>
            <a:pPr>
              <a:buFont typeface="Arial" charset="0"/>
              <a:buNone/>
            </a:pPr>
            <a:r>
              <a:rPr lang="en-GB" sz="2400" dirty="0" smtClean="0">
                <a:latin typeface="Courier New" pitchFamily="49" charset="0"/>
                <a:cs typeface="Courier New" pitchFamily="49" charset="0"/>
              </a:rPr>
              <a:t>}</a:t>
            </a:r>
          </a:p>
          <a:p>
            <a:endParaRPr lang="en-GB" dirty="0" smtClean="0"/>
          </a:p>
        </p:txBody>
      </p:sp>
      <p:sp>
        <p:nvSpPr>
          <p:cNvPr id="10" name="TextBox 9"/>
          <p:cNvSpPr txBox="1">
            <a:spLocks noChangeArrowheads="1"/>
          </p:cNvSpPr>
          <p:nvPr/>
        </p:nvSpPr>
        <p:spPr bwMode="auto">
          <a:xfrm>
            <a:off x="6215063" y="5500688"/>
            <a:ext cx="2357437" cy="523875"/>
          </a:xfrm>
          <a:prstGeom prst="rect">
            <a:avLst/>
          </a:prstGeom>
          <a:noFill/>
          <a:ln w="9525">
            <a:noFill/>
            <a:miter lim="800000"/>
            <a:headEnd/>
            <a:tailEnd/>
          </a:ln>
        </p:spPr>
        <p:txBody>
          <a:bodyPr>
            <a:spAutoFit/>
          </a:bodyPr>
          <a:lstStyle/>
          <a:p>
            <a:r>
              <a:rPr lang="en-GB" sz="2800"/>
              <a:t>Not good …</a:t>
            </a:r>
          </a:p>
        </p:txBody>
      </p:sp>
    </p:spTree>
    <p:extLst>
      <p:ext uri="{BB962C8B-B14F-4D97-AF65-F5344CB8AC3E}">
        <p14:creationId xmlns:p14="http://schemas.microsoft.com/office/powerpoint/2010/main" val="858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solidFill>
            <a:schemeClr val="bg1">
              <a:lumMod val="95000"/>
            </a:schemeClr>
          </a:solidFill>
        </p:spPr>
        <p:txBody>
          <a:bodyPr/>
          <a:lstStyle/>
          <a:p>
            <a:pPr eaLnBrk="1" hangingPunct="1"/>
            <a:r>
              <a:rPr lang="en-GB" dirty="0" smtClean="0"/>
              <a:t>Showing class and film </a:t>
            </a:r>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itchFamily="34" charset="0"/>
              <a:buChar char="•"/>
              <a:defRPr/>
            </a:pPr>
            <a:endParaRPr lang="en-GB" dirty="0" smtClean="0"/>
          </a:p>
          <a:p>
            <a:pPr eaLnBrk="1" fontAlgn="auto" hangingPunct="1">
              <a:spcAft>
                <a:spcPts val="0"/>
              </a:spcAft>
              <a:buFont typeface="Arial" pitchFamily="34" charset="0"/>
              <a:buChar char="•"/>
              <a:defRPr/>
            </a:pPr>
            <a:r>
              <a:rPr lang="en-GB" dirty="0" smtClean="0"/>
              <a:t>How do we store information about the film being shown?</a:t>
            </a:r>
          </a:p>
          <a:p>
            <a:pPr lvl="1" eaLnBrk="1" fontAlgn="auto" hangingPunct="1">
              <a:spcAft>
                <a:spcPts val="0"/>
              </a:spcAft>
              <a:buFont typeface="Arial" pitchFamily="34" charset="0"/>
              <a:buChar char="–"/>
              <a:defRPr/>
            </a:pPr>
            <a:r>
              <a:rPr lang="en-GB" dirty="0" smtClean="0"/>
              <a:t>In the Showing class? What’s the disadvantages?</a:t>
            </a:r>
          </a:p>
          <a:p>
            <a:pPr lvl="2">
              <a:buFont typeface="Arial" pitchFamily="34" charset="0"/>
              <a:buChar char="–"/>
              <a:defRPr/>
            </a:pPr>
            <a:r>
              <a:rPr lang="en-GB" dirty="0" smtClean="0"/>
              <a:t>Discuss	</a:t>
            </a:r>
          </a:p>
          <a:p>
            <a:pPr lvl="1" eaLnBrk="1" fontAlgn="auto" hangingPunct="1">
              <a:spcAft>
                <a:spcPts val="0"/>
              </a:spcAft>
              <a:buFont typeface="Arial" pitchFamily="34" charset="0"/>
              <a:buChar char="–"/>
              <a:defRPr/>
            </a:pPr>
            <a:r>
              <a:rPr lang="en-GB" dirty="0" smtClean="0"/>
              <a:t>Use </a:t>
            </a:r>
            <a:r>
              <a:rPr lang="en-GB" dirty="0" smtClean="0"/>
              <a:t>the information in Film</a:t>
            </a:r>
          </a:p>
          <a:p>
            <a:pPr lvl="2" eaLnBrk="1" fontAlgn="auto" hangingPunct="1">
              <a:spcAft>
                <a:spcPts val="0"/>
              </a:spcAft>
              <a:buFont typeface="Arial" pitchFamily="34" charset="0"/>
              <a:buChar char="•"/>
              <a:defRPr/>
            </a:pPr>
            <a:r>
              <a:rPr lang="en-GB" dirty="0" smtClean="0"/>
              <a:t>Discuss</a:t>
            </a:r>
            <a:endParaRPr lang="en-GB" dirty="0" smtClean="0"/>
          </a:p>
        </p:txBody>
      </p:sp>
      <p:sp>
        <p:nvSpPr>
          <p:cNvPr id="4" name="Date Placeholder 3"/>
          <p:cNvSpPr>
            <a:spLocks noGrp="1"/>
          </p:cNvSpPr>
          <p:nvPr>
            <p:ph type="dt" sz="quarter" idx="10"/>
          </p:nvPr>
        </p:nvSpPr>
        <p:spPr/>
        <p:txBody>
          <a:bodyPr/>
          <a:lstStyle/>
          <a:p>
            <a:pPr>
              <a:defRPr/>
            </a:pPr>
            <a:fld id="{3D573C12-58C4-41B2-966C-D806F110B48A}" type="datetime1">
              <a:rPr lang="en-US"/>
              <a:pPr>
                <a:defRPr/>
              </a:pPr>
              <a:t>10/3/16</a:t>
            </a:fld>
            <a:endParaRPr lang="en-GB"/>
          </a:p>
        </p:txBody>
      </p:sp>
      <p:sp>
        <p:nvSpPr>
          <p:cNvPr id="5" name="Footer Placeholder 4"/>
          <p:cNvSpPr>
            <a:spLocks noGrp="1"/>
          </p:cNvSpPr>
          <p:nvPr>
            <p:ph type="ftr" sz="quarter" idx="11"/>
          </p:nvPr>
        </p:nvSpPr>
        <p:spPr/>
        <p:txBody>
          <a:bodyPr/>
          <a:lstStyle/>
          <a:p>
            <a:pPr>
              <a:defRPr/>
            </a:pPr>
            <a:r>
              <a:rPr lang="en-GB"/>
              <a:t>UFCE4B-20-2 Software Design</a:t>
            </a:r>
          </a:p>
        </p:txBody>
      </p:sp>
      <p:sp>
        <p:nvSpPr>
          <p:cNvPr id="6" name="Slide Number Placeholder 5"/>
          <p:cNvSpPr>
            <a:spLocks noGrp="1"/>
          </p:cNvSpPr>
          <p:nvPr>
            <p:ph type="sldNum" sz="quarter" idx="12"/>
          </p:nvPr>
        </p:nvSpPr>
        <p:spPr/>
        <p:txBody>
          <a:bodyPr/>
          <a:lstStyle/>
          <a:p>
            <a:pPr>
              <a:defRPr/>
            </a:pPr>
            <a:fld id="{1B5EBB33-C757-4943-8702-54CBB0B64021}" type="slidenum">
              <a:rPr lang="en-GB"/>
              <a:pPr>
                <a:defRPr/>
              </a:pPr>
              <a:t>17</a:t>
            </a:fld>
            <a:endParaRPr lang="en-GB"/>
          </a:p>
        </p:txBody>
      </p:sp>
    </p:spTree>
    <p:extLst>
      <p:ext uri="{BB962C8B-B14F-4D97-AF65-F5344CB8AC3E}">
        <p14:creationId xmlns:p14="http://schemas.microsoft.com/office/powerpoint/2010/main" val="358965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solidFill>
            <a:schemeClr val="bg1">
              <a:lumMod val="95000"/>
            </a:schemeClr>
          </a:solidFill>
        </p:spPr>
        <p:txBody>
          <a:bodyPr/>
          <a:lstStyle/>
          <a:p>
            <a:pPr eaLnBrk="1" hangingPunct="1"/>
            <a:r>
              <a:rPr lang="en-GB" dirty="0" smtClean="0"/>
              <a:t>Showing class and film </a:t>
            </a:r>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itchFamily="34" charset="0"/>
              <a:buChar char="•"/>
              <a:defRPr/>
            </a:pPr>
            <a:endParaRPr lang="en-GB" dirty="0" smtClean="0"/>
          </a:p>
          <a:p>
            <a:pPr eaLnBrk="1" fontAlgn="auto" hangingPunct="1">
              <a:spcAft>
                <a:spcPts val="0"/>
              </a:spcAft>
              <a:buFont typeface="Arial" pitchFamily="34" charset="0"/>
              <a:buChar char="•"/>
              <a:defRPr/>
            </a:pPr>
            <a:r>
              <a:rPr lang="en-GB" dirty="0" smtClean="0"/>
              <a:t>How do we store information about the film being shown?</a:t>
            </a:r>
          </a:p>
          <a:p>
            <a:pPr lvl="1" eaLnBrk="1" fontAlgn="auto" hangingPunct="1">
              <a:spcAft>
                <a:spcPts val="0"/>
              </a:spcAft>
              <a:buFont typeface="Arial" pitchFamily="34" charset="0"/>
              <a:buChar char="–"/>
              <a:defRPr/>
            </a:pPr>
            <a:r>
              <a:rPr lang="en-GB" dirty="0" smtClean="0"/>
              <a:t>In the Showing class? What’s the disadvantages?</a:t>
            </a:r>
          </a:p>
          <a:p>
            <a:pPr lvl="2" eaLnBrk="1" fontAlgn="auto" hangingPunct="1">
              <a:spcAft>
                <a:spcPts val="0"/>
              </a:spcAft>
              <a:buFont typeface="Arial" pitchFamily="34" charset="0"/>
              <a:buChar char="•"/>
              <a:defRPr/>
            </a:pPr>
            <a:r>
              <a:rPr lang="en-GB" dirty="0" smtClean="0"/>
              <a:t>Duplicate information about the film in all showing objects of this film</a:t>
            </a:r>
          </a:p>
          <a:p>
            <a:pPr lvl="2" eaLnBrk="1" fontAlgn="auto" hangingPunct="1">
              <a:spcAft>
                <a:spcPts val="0"/>
              </a:spcAft>
              <a:buFont typeface="Arial" pitchFamily="34" charset="0"/>
              <a:buChar char="•"/>
              <a:defRPr/>
            </a:pPr>
            <a:r>
              <a:rPr lang="en-GB" dirty="0" smtClean="0"/>
              <a:t>Difficult to maintain program when information is duplicated, need to change all.</a:t>
            </a:r>
          </a:p>
          <a:p>
            <a:pPr lvl="1" eaLnBrk="1" fontAlgn="auto" hangingPunct="1">
              <a:spcAft>
                <a:spcPts val="0"/>
              </a:spcAft>
              <a:buFont typeface="Arial" pitchFamily="34" charset="0"/>
              <a:buChar char="–"/>
              <a:defRPr/>
            </a:pPr>
            <a:r>
              <a:rPr lang="en-GB" dirty="0" smtClean="0"/>
              <a:t>Use the information in Film</a:t>
            </a:r>
          </a:p>
          <a:p>
            <a:pPr lvl="2" eaLnBrk="1" fontAlgn="auto" hangingPunct="1">
              <a:spcAft>
                <a:spcPts val="0"/>
              </a:spcAft>
              <a:buFont typeface="Arial" pitchFamily="34" charset="0"/>
              <a:buChar char="•"/>
              <a:defRPr/>
            </a:pPr>
            <a:r>
              <a:rPr lang="en-GB" dirty="0" smtClean="0"/>
              <a:t>Have a reference (link) to the film object</a:t>
            </a:r>
          </a:p>
          <a:p>
            <a:pPr lvl="2" eaLnBrk="1" fontAlgn="auto" hangingPunct="1">
              <a:spcAft>
                <a:spcPts val="0"/>
              </a:spcAft>
              <a:buFont typeface="Arial" pitchFamily="34" charset="0"/>
              <a:buChar char="•"/>
              <a:defRPr/>
            </a:pPr>
            <a:r>
              <a:rPr lang="en-GB" dirty="0" smtClean="0"/>
              <a:t>Send message to the film object to get information about the film when required</a:t>
            </a:r>
          </a:p>
        </p:txBody>
      </p:sp>
      <p:sp>
        <p:nvSpPr>
          <p:cNvPr id="4" name="Date Placeholder 3"/>
          <p:cNvSpPr>
            <a:spLocks noGrp="1"/>
          </p:cNvSpPr>
          <p:nvPr>
            <p:ph type="dt" sz="quarter" idx="10"/>
          </p:nvPr>
        </p:nvSpPr>
        <p:spPr/>
        <p:txBody>
          <a:bodyPr/>
          <a:lstStyle/>
          <a:p>
            <a:pPr>
              <a:defRPr/>
            </a:pPr>
            <a:fld id="{3D573C12-58C4-41B2-966C-D806F110B48A}" type="datetime1">
              <a:rPr lang="en-US"/>
              <a:pPr>
                <a:defRPr/>
              </a:pPr>
              <a:t>10/3/16</a:t>
            </a:fld>
            <a:endParaRPr lang="en-GB"/>
          </a:p>
        </p:txBody>
      </p:sp>
      <p:sp>
        <p:nvSpPr>
          <p:cNvPr id="5" name="Footer Placeholder 4"/>
          <p:cNvSpPr>
            <a:spLocks noGrp="1"/>
          </p:cNvSpPr>
          <p:nvPr>
            <p:ph type="ftr" sz="quarter" idx="11"/>
          </p:nvPr>
        </p:nvSpPr>
        <p:spPr/>
        <p:txBody>
          <a:bodyPr/>
          <a:lstStyle/>
          <a:p>
            <a:pPr>
              <a:defRPr/>
            </a:pPr>
            <a:r>
              <a:rPr lang="en-GB"/>
              <a:t>UFCE4B-20-2 Software Design</a:t>
            </a:r>
          </a:p>
        </p:txBody>
      </p:sp>
      <p:sp>
        <p:nvSpPr>
          <p:cNvPr id="6" name="Slide Number Placeholder 5"/>
          <p:cNvSpPr>
            <a:spLocks noGrp="1"/>
          </p:cNvSpPr>
          <p:nvPr>
            <p:ph type="sldNum" sz="quarter" idx="12"/>
          </p:nvPr>
        </p:nvSpPr>
        <p:spPr/>
        <p:txBody>
          <a:bodyPr/>
          <a:lstStyle/>
          <a:p>
            <a:pPr>
              <a:defRPr/>
            </a:pPr>
            <a:fld id="{1B5EBB33-C757-4943-8702-54CBB0B64021}" type="slidenum">
              <a:rPr lang="en-GB"/>
              <a:pPr>
                <a:defRPr/>
              </a:pPr>
              <a:t>18</a:t>
            </a:fld>
            <a:endParaRPr lang="en-GB"/>
          </a:p>
        </p:txBody>
      </p:sp>
    </p:spTree>
    <p:extLst>
      <p:ext uri="{BB962C8B-B14F-4D97-AF65-F5344CB8AC3E}">
        <p14:creationId xmlns:p14="http://schemas.microsoft.com/office/powerpoint/2010/main" val="1815934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blinds(horizontal)">
                                      <p:cBhvr>
                                        <p:cTn id="15" dur="500"/>
                                        <p:tgtEl>
                                          <p:spTgt spid="3">
                                            <p:txEl>
                                              <p:pRg st="6" end="6"/>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blinds(horizontal)">
                                      <p:cBhvr>
                                        <p:cTn id="1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solidFill>
            <a:schemeClr val="bg1">
              <a:lumMod val="95000"/>
            </a:schemeClr>
          </a:solidFill>
        </p:spPr>
        <p:txBody>
          <a:bodyPr/>
          <a:lstStyle/>
          <a:p>
            <a:r>
              <a:rPr lang="en-GB" dirty="0" smtClean="0"/>
              <a:t>Showing 2</a:t>
            </a:r>
          </a:p>
        </p:txBody>
      </p:sp>
      <p:sp>
        <p:nvSpPr>
          <p:cNvPr id="4" name="Date Placeholder 3"/>
          <p:cNvSpPr>
            <a:spLocks noGrp="1"/>
          </p:cNvSpPr>
          <p:nvPr>
            <p:ph type="dt" sz="quarter" idx="10"/>
          </p:nvPr>
        </p:nvSpPr>
        <p:spPr/>
        <p:txBody>
          <a:bodyPr/>
          <a:lstStyle/>
          <a:p>
            <a:pPr>
              <a:defRPr/>
            </a:pPr>
            <a:fld id="{EBCB0594-1DC7-4480-9522-F14FD0188E4F}" type="datetime1">
              <a:rPr lang="en-US" smtClean="0"/>
              <a:pPr>
                <a:defRPr/>
              </a:pPr>
              <a:t>10/3/16</a:t>
            </a:fld>
            <a:endParaRPr lang="en-GB"/>
          </a:p>
        </p:txBody>
      </p:sp>
      <p:sp>
        <p:nvSpPr>
          <p:cNvPr id="5" name="Footer Placeholder 4"/>
          <p:cNvSpPr>
            <a:spLocks noGrp="1"/>
          </p:cNvSpPr>
          <p:nvPr>
            <p:ph type="ftr" sz="quarter" idx="11"/>
          </p:nvPr>
        </p:nvSpPr>
        <p:spPr/>
        <p:txBody>
          <a:bodyPr/>
          <a:lstStyle/>
          <a:p>
            <a:pPr>
              <a:defRPr/>
            </a:pPr>
            <a:r>
              <a:rPr lang="en-GB" smtClean="0"/>
              <a:t>UFCE4B-20-2 Software Design</a:t>
            </a:r>
            <a:endParaRPr lang="en-GB"/>
          </a:p>
        </p:txBody>
      </p:sp>
      <p:sp>
        <p:nvSpPr>
          <p:cNvPr id="6" name="Slide Number Placeholder 5"/>
          <p:cNvSpPr>
            <a:spLocks noGrp="1"/>
          </p:cNvSpPr>
          <p:nvPr>
            <p:ph type="sldNum" sz="quarter" idx="12"/>
          </p:nvPr>
        </p:nvSpPr>
        <p:spPr/>
        <p:txBody>
          <a:bodyPr/>
          <a:lstStyle/>
          <a:p>
            <a:pPr>
              <a:defRPr/>
            </a:pPr>
            <a:fld id="{35582440-A6A3-4E4E-B189-21924F64BDF0}" type="slidenum">
              <a:rPr lang="en-GB" smtClean="0"/>
              <a:pPr>
                <a:defRPr/>
              </a:pPr>
              <a:t>19</a:t>
            </a:fld>
            <a:endParaRPr lang="en-GB"/>
          </a:p>
        </p:txBody>
      </p:sp>
      <p:sp>
        <p:nvSpPr>
          <p:cNvPr id="15366" name="Content Placeholder 2"/>
          <p:cNvSpPr>
            <a:spLocks noGrp="1"/>
          </p:cNvSpPr>
          <p:nvPr>
            <p:ph idx="1"/>
          </p:nvPr>
        </p:nvSpPr>
        <p:spPr>
          <a:ln>
            <a:solidFill>
              <a:schemeClr val="accent1"/>
            </a:solidFill>
          </a:ln>
        </p:spPr>
        <p:txBody>
          <a:bodyPr/>
          <a:lstStyle/>
          <a:p>
            <a:pPr>
              <a:buFont typeface="Arial" charset="0"/>
              <a:buNone/>
            </a:pPr>
            <a:r>
              <a:rPr lang="en-GB" sz="2200" smtClean="0">
                <a:latin typeface="Courier New" pitchFamily="49" charset="0"/>
                <a:cs typeface="Courier New" pitchFamily="49" charset="0"/>
              </a:rPr>
              <a:t>class Showing {</a:t>
            </a:r>
          </a:p>
          <a:p>
            <a:pPr>
              <a:buFont typeface="Arial" charset="0"/>
              <a:buNone/>
            </a:pPr>
            <a:r>
              <a:rPr lang="en-GB" sz="2200" smtClean="0">
                <a:latin typeface="Courier New" pitchFamily="49" charset="0"/>
                <a:cs typeface="Courier New" pitchFamily="49" charset="0"/>
              </a:rPr>
              <a:t>  </a:t>
            </a:r>
            <a:r>
              <a:rPr lang="en-GB" sz="2200" smtClean="0">
                <a:solidFill>
                  <a:srgbClr val="FF0000"/>
                </a:solidFill>
                <a:latin typeface="Courier New" pitchFamily="49" charset="0"/>
                <a:cs typeface="Courier New" pitchFamily="49" charset="0"/>
              </a:rPr>
              <a:t>private Film film; </a:t>
            </a:r>
          </a:p>
          <a:p>
            <a:pPr>
              <a:buFont typeface="Arial" charset="0"/>
              <a:buNone/>
            </a:pPr>
            <a:r>
              <a:rPr lang="en-GB" sz="2200" smtClean="0">
                <a:solidFill>
                  <a:srgbClr val="FF0000"/>
                </a:solidFill>
                <a:latin typeface="Courier New" pitchFamily="49" charset="0"/>
                <a:cs typeface="Courier New" pitchFamily="49" charset="0"/>
              </a:rPr>
              <a:t>  </a:t>
            </a:r>
            <a:r>
              <a:rPr lang="en-GB" sz="2200" smtClean="0">
                <a:latin typeface="Courier New" pitchFamily="49" charset="0"/>
                <a:cs typeface="Courier New" pitchFamily="49" charset="0"/>
              </a:rPr>
              <a:t>private String timedate;</a:t>
            </a:r>
          </a:p>
          <a:p>
            <a:pPr>
              <a:buFont typeface="Arial" charset="0"/>
              <a:buNone/>
            </a:pPr>
            <a:r>
              <a:rPr lang="en-GB" sz="2200" smtClean="0">
                <a:latin typeface="Courier New" pitchFamily="49" charset="0"/>
                <a:cs typeface="Courier New" pitchFamily="49" charset="0"/>
              </a:rPr>
              <a:t>  private int screenId;</a:t>
            </a:r>
          </a:p>
          <a:p>
            <a:pPr>
              <a:buFont typeface="Arial" charset="0"/>
              <a:buNone/>
            </a:pPr>
            <a:r>
              <a:rPr lang="en-GB" sz="2200" smtClean="0">
                <a:latin typeface="Courier New" pitchFamily="49" charset="0"/>
                <a:cs typeface="Courier New" pitchFamily="49" charset="0"/>
              </a:rPr>
              <a:t>  private int seatsLeft;</a:t>
            </a:r>
          </a:p>
          <a:p>
            <a:pPr>
              <a:buFont typeface="Arial" charset="0"/>
              <a:buNone/>
            </a:pPr>
            <a:r>
              <a:rPr lang="en-GB" sz="2200" smtClean="0">
                <a:latin typeface="Courier New" pitchFamily="49" charset="0"/>
                <a:cs typeface="Courier New" pitchFamily="49" charset="0"/>
              </a:rPr>
              <a:t>  //more methods</a:t>
            </a:r>
          </a:p>
          <a:p>
            <a:pPr>
              <a:buFont typeface="Arial" charset="0"/>
              <a:buNone/>
            </a:pPr>
            <a:r>
              <a:rPr lang="en-GB" sz="2200" smtClean="0">
                <a:latin typeface="Courier New" pitchFamily="49" charset="0"/>
                <a:cs typeface="Courier New" pitchFamily="49" charset="0"/>
              </a:rPr>
              <a:t>}</a:t>
            </a:r>
          </a:p>
        </p:txBody>
      </p:sp>
    </p:spTree>
    <p:extLst>
      <p:ext uri="{BB962C8B-B14F-4D97-AF65-F5344CB8AC3E}">
        <p14:creationId xmlns:p14="http://schemas.microsoft.com/office/powerpoint/2010/main" val="4886020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77500" lnSpcReduction="20000"/>
          </a:bodyPr>
          <a:lstStyle/>
          <a:p>
            <a:endParaRPr lang="en-GB" sz="3900" b="1" dirty="0" smtClean="0"/>
          </a:p>
          <a:p>
            <a:r>
              <a:rPr lang="en-GB" sz="3900" b="1" dirty="0" smtClean="0"/>
              <a:t>Unit 3 Class diagram</a:t>
            </a:r>
            <a:endParaRPr lang="en-GB" dirty="0"/>
          </a:p>
          <a:p>
            <a:r>
              <a:rPr lang="en-GB" dirty="0" smtClean="0"/>
              <a:t>Jin Sa</a:t>
            </a:r>
            <a:endParaRPr lang="en-GB" dirty="0"/>
          </a:p>
          <a:p>
            <a:r>
              <a:rPr lang="en-GB" dirty="0" smtClean="0"/>
              <a:t>2016-17</a:t>
            </a:r>
            <a:endParaRPr lang="en-GB" dirty="0"/>
          </a:p>
        </p:txBody>
      </p:sp>
      <p:sp>
        <p:nvSpPr>
          <p:cNvPr id="5" name="Footer Placeholder 4"/>
          <p:cNvSpPr>
            <a:spLocks noGrp="1"/>
          </p:cNvSpPr>
          <p:nvPr>
            <p:ph type="ftr" sz="quarter" idx="11"/>
          </p:nvPr>
        </p:nvSpPr>
        <p:spPr/>
        <p:txBody>
          <a:bodyPr/>
          <a:lstStyle/>
          <a:p>
            <a:r>
              <a:rPr lang="en-US" smtClean="0"/>
              <a:t>UFCFB6-30-2 OOSD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
        <p:nvSpPr>
          <p:cNvPr id="2" name="Title 1"/>
          <p:cNvSpPr>
            <a:spLocks noGrp="1"/>
          </p:cNvSpPr>
          <p:nvPr>
            <p:ph type="ctrTitle"/>
          </p:nvPr>
        </p:nvSpPr>
        <p:spPr/>
        <p:txBody>
          <a:bodyPr/>
          <a:lstStyle/>
          <a:p>
            <a:r>
              <a:rPr lang="en-GB" dirty="0" smtClean="0"/>
              <a:t>UFCFB6-30-2 Object-oriented Software Development</a:t>
            </a:r>
            <a:endParaRPr lang="en-GB" dirty="0"/>
          </a:p>
        </p:txBody>
      </p:sp>
    </p:spTree>
    <p:extLst>
      <p:ext uri="{BB962C8B-B14F-4D97-AF65-F5344CB8AC3E}">
        <p14:creationId xmlns:p14="http://schemas.microsoft.com/office/powerpoint/2010/main" val="30335482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914400" y="274638"/>
            <a:ext cx="7772400" cy="868362"/>
          </a:xfrm>
          <a:solidFill>
            <a:schemeClr val="bg1">
              <a:lumMod val="95000"/>
            </a:schemeClr>
          </a:solidFill>
        </p:spPr>
        <p:txBody>
          <a:bodyPr/>
          <a:lstStyle/>
          <a:p>
            <a:r>
              <a:rPr lang="en-GB" dirty="0" smtClean="0"/>
              <a:t>Showing 2</a:t>
            </a:r>
          </a:p>
        </p:txBody>
      </p:sp>
      <p:sp>
        <p:nvSpPr>
          <p:cNvPr id="4" name="Date Placeholder 3"/>
          <p:cNvSpPr>
            <a:spLocks noGrp="1"/>
          </p:cNvSpPr>
          <p:nvPr>
            <p:ph type="dt" sz="quarter" idx="10"/>
          </p:nvPr>
        </p:nvSpPr>
        <p:spPr/>
        <p:txBody>
          <a:bodyPr/>
          <a:lstStyle/>
          <a:p>
            <a:pPr>
              <a:defRPr/>
            </a:pPr>
            <a:fld id="{EBCB0594-1DC7-4480-9522-F14FD0188E4F}" type="datetime1">
              <a:rPr lang="en-US" smtClean="0"/>
              <a:pPr>
                <a:defRPr/>
              </a:pPr>
              <a:t>10/3/16</a:t>
            </a:fld>
            <a:endParaRPr lang="en-GB"/>
          </a:p>
        </p:txBody>
      </p:sp>
      <p:sp>
        <p:nvSpPr>
          <p:cNvPr id="5" name="Footer Placeholder 4"/>
          <p:cNvSpPr>
            <a:spLocks noGrp="1"/>
          </p:cNvSpPr>
          <p:nvPr>
            <p:ph type="ftr" sz="quarter" idx="11"/>
          </p:nvPr>
        </p:nvSpPr>
        <p:spPr/>
        <p:txBody>
          <a:bodyPr/>
          <a:lstStyle/>
          <a:p>
            <a:pPr>
              <a:defRPr/>
            </a:pPr>
            <a:r>
              <a:rPr lang="en-GB" smtClean="0"/>
              <a:t>UFCE4B-20-2 Software Design</a:t>
            </a:r>
            <a:endParaRPr lang="en-GB"/>
          </a:p>
        </p:txBody>
      </p:sp>
      <p:sp>
        <p:nvSpPr>
          <p:cNvPr id="6" name="Slide Number Placeholder 5"/>
          <p:cNvSpPr>
            <a:spLocks noGrp="1"/>
          </p:cNvSpPr>
          <p:nvPr>
            <p:ph type="sldNum" sz="quarter" idx="12"/>
          </p:nvPr>
        </p:nvSpPr>
        <p:spPr/>
        <p:txBody>
          <a:bodyPr/>
          <a:lstStyle/>
          <a:p>
            <a:pPr>
              <a:defRPr/>
            </a:pPr>
            <a:fld id="{FD2A5095-7032-4BD3-B1A2-1F839B1D3C3D}" type="slidenum">
              <a:rPr lang="en-GB" smtClean="0"/>
              <a:pPr>
                <a:defRPr/>
              </a:pPr>
              <a:t>20</a:t>
            </a:fld>
            <a:endParaRPr lang="en-GB"/>
          </a:p>
        </p:txBody>
      </p:sp>
      <p:sp>
        <p:nvSpPr>
          <p:cNvPr id="16390" name="Content Placeholder 2"/>
          <p:cNvSpPr>
            <a:spLocks noGrp="1"/>
          </p:cNvSpPr>
          <p:nvPr>
            <p:ph idx="1"/>
          </p:nvPr>
        </p:nvSpPr>
        <p:spPr>
          <a:xfrm>
            <a:off x="457200" y="1357313"/>
            <a:ext cx="8229600" cy="4768850"/>
          </a:xfrm>
          <a:ln>
            <a:solidFill>
              <a:schemeClr val="accent1"/>
            </a:solidFill>
          </a:ln>
        </p:spPr>
        <p:txBody>
          <a:bodyPr>
            <a:normAutofit fontScale="92500" lnSpcReduction="10000"/>
          </a:bodyPr>
          <a:lstStyle/>
          <a:p>
            <a:pPr>
              <a:buFont typeface="Arial" charset="0"/>
              <a:buNone/>
            </a:pPr>
            <a:r>
              <a:rPr lang="en-GB" sz="2200" smtClean="0">
                <a:latin typeface="Courier New" pitchFamily="49" charset="0"/>
                <a:cs typeface="Courier New" pitchFamily="49" charset="0"/>
              </a:rPr>
              <a:t> public Showing(Film f, String t, int s, </a:t>
            </a:r>
          </a:p>
          <a:p>
            <a:pPr>
              <a:buFont typeface="Arial" charset="0"/>
              <a:buNone/>
            </a:pPr>
            <a:r>
              <a:rPr lang="en-GB" sz="2200" smtClean="0">
                <a:latin typeface="Courier New" pitchFamily="49" charset="0"/>
                <a:cs typeface="Courier New" pitchFamily="49" charset="0"/>
              </a:rPr>
              <a:t>                 int seats){</a:t>
            </a:r>
          </a:p>
          <a:p>
            <a:pPr>
              <a:buFont typeface="Arial" charset="0"/>
              <a:buNone/>
            </a:pPr>
            <a:r>
              <a:rPr lang="en-GB" sz="2200" smtClean="0">
                <a:latin typeface="Courier New" pitchFamily="49" charset="0"/>
                <a:cs typeface="Courier New" pitchFamily="49" charset="0"/>
              </a:rPr>
              <a:t>    film=f;</a:t>
            </a:r>
          </a:p>
          <a:p>
            <a:pPr>
              <a:buFont typeface="Arial" charset="0"/>
              <a:buNone/>
            </a:pPr>
            <a:r>
              <a:rPr lang="en-GB" sz="2200" smtClean="0">
                <a:latin typeface="Courier New" pitchFamily="49" charset="0"/>
                <a:cs typeface="Courier New" pitchFamily="49" charset="0"/>
              </a:rPr>
              <a:t>    timedate=t;</a:t>
            </a:r>
          </a:p>
          <a:p>
            <a:pPr>
              <a:buFont typeface="Arial" charset="0"/>
              <a:buNone/>
            </a:pPr>
            <a:r>
              <a:rPr lang="en-GB" sz="2200" smtClean="0">
                <a:latin typeface="Courier New" pitchFamily="49" charset="0"/>
                <a:cs typeface="Courier New" pitchFamily="49" charset="0"/>
              </a:rPr>
              <a:t>    screenId=s;</a:t>
            </a:r>
          </a:p>
          <a:p>
            <a:pPr>
              <a:buFont typeface="Arial" charset="0"/>
              <a:buNone/>
            </a:pPr>
            <a:r>
              <a:rPr lang="en-GB" sz="2200" smtClean="0">
                <a:latin typeface="Courier New" pitchFamily="49" charset="0"/>
                <a:cs typeface="Courier New" pitchFamily="49" charset="0"/>
              </a:rPr>
              <a:t>    seatsLeft=seats;</a:t>
            </a:r>
          </a:p>
          <a:p>
            <a:pPr>
              <a:buFont typeface="Arial" charset="0"/>
              <a:buNone/>
            </a:pPr>
            <a:r>
              <a:rPr lang="en-GB" sz="2200" smtClean="0">
                <a:latin typeface="Courier New" pitchFamily="49" charset="0"/>
                <a:cs typeface="Courier New" pitchFamily="49" charset="0"/>
              </a:rPr>
              <a:t>  } </a:t>
            </a:r>
          </a:p>
          <a:p>
            <a:pPr>
              <a:buFont typeface="Arial" charset="0"/>
              <a:buNone/>
            </a:pPr>
            <a:r>
              <a:rPr lang="en-GB" sz="2200" smtClean="0">
                <a:latin typeface="Courier New" pitchFamily="49" charset="0"/>
                <a:cs typeface="Courier New" pitchFamily="49" charset="0"/>
              </a:rPr>
              <a:t>  public String toString(){</a:t>
            </a:r>
          </a:p>
          <a:p>
            <a:pPr>
              <a:buFont typeface="Arial" charset="0"/>
              <a:buNone/>
            </a:pPr>
            <a:r>
              <a:rPr lang="en-GB" sz="2200" smtClean="0">
                <a:latin typeface="Courier New" pitchFamily="49" charset="0"/>
                <a:cs typeface="Courier New" pitchFamily="49" charset="0"/>
              </a:rPr>
              <a:t>    String filmInfo= film.toString();</a:t>
            </a:r>
          </a:p>
          <a:p>
            <a:pPr>
              <a:buFont typeface="Arial" charset="0"/>
              <a:buNone/>
            </a:pPr>
            <a:r>
              <a:rPr lang="en-GB" sz="2200" smtClean="0">
                <a:latin typeface="Courier New" pitchFamily="49" charset="0"/>
                <a:cs typeface="Courier New" pitchFamily="49" charset="0"/>
              </a:rPr>
              <a:t>    return filmInfo+timedate+ …</a:t>
            </a:r>
          </a:p>
          <a:p>
            <a:pPr>
              <a:buFont typeface="Arial" charset="0"/>
              <a:buNone/>
            </a:pPr>
            <a:r>
              <a:rPr lang="en-GB" sz="2200" smtClean="0">
                <a:latin typeface="Courier New" pitchFamily="49" charset="0"/>
                <a:cs typeface="Courier New" pitchFamily="49" charset="0"/>
              </a:rPr>
              <a:t>  }</a:t>
            </a:r>
          </a:p>
          <a:p>
            <a:pPr>
              <a:buFont typeface="Arial" charset="0"/>
              <a:buNone/>
            </a:pPr>
            <a:r>
              <a:rPr lang="en-GB" sz="2200" smtClean="0">
                <a:latin typeface="Courier New" pitchFamily="49" charset="0"/>
                <a:cs typeface="Courier New" pitchFamily="49" charset="0"/>
              </a:rPr>
              <a:t>//more methods</a:t>
            </a:r>
          </a:p>
          <a:p>
            <a:pPr>
              <a:buFont typeface="Arial" charset="0"/>
              <a:buNone/>
            </a:pPr>
            <a:r>
              <a:rPr lang="en-GB" sz="2200" smtClean="0">
                <a:latin typeface="Courier New" pitchFamily="49" charset="0"/>
                <a:cs typeface="Courier New" pitchFamily="49" charset="0"/>
              </a:rPr>
              <a:t>}</a:t>
            </a:r>
          </a:p>
        </p:txBody>
      </p:sp>
    </p:spTree>
    <p:extLst>
      <p:ext uri="{BB962C8B-B14F-4D97-AF65-F5344CB8AC3E}">
        <p14:creationId xmlns:p14="http://schemas.microsoft.com/office/powerpoint/2010/main" val="132077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914400" y="274638"/>
            <a:ext cx="7772400" cy="1020762"/>
          </a:xfrm>
          <a:solidFill>
            <a:schemeClr val="bg1">
              <a:lumMod val="95000"/>
            </a:schemeClr>
          </a:solidFill>
        </p:spPr>
        <p:txBody>
          <a:bodyPr/>
          <a:lstStyle/>
          <a:p>
            <a:r>
              <a:rPr lang="en-GB" dirty="0" smtClean="0"/>
              <a:t>Main program</a:t>
            </a:r>
          </a:p>
        </p:txBody>
      </p:sp>
      <p:sp>
        <p:nvSpPr>
          <p:cNvPr id="4" name="Date Placeholder 3"/>
          <p:cNvSpPr>
            <a:spLocks noGrp="1"/>
          </p:cNvSpPr>
          <p:nvPr>
            <p:ph type="dt" sz="quarter" idx="10"/>
          </p:nvPr>
        </p:nvSpPr>
        <p:spPr/>
        <p:txBody>
          <a:bodyPr/>
          <a:lstStyle/>
          <a:p>
            <a:pPr>
              <a:defRPr/>
            </a:pPr>
            <a:fld id="{EBCB0594-1DC7-4480-9522-F14FD0188E4F}" type="datetime1">
              <a:rPr lang="en-US" smtClean="0"/>
              <a:pPr>
                <a:defRPr/>
              </a:pPr>
              <a:t>10/3/16</a:t>
            </a:fld>
            <a:endParaRPr lang="en-GB"/>
          </a:p>
        </p:txBody>
      </p:sp>
      <p:sp>
        <p:nvSpPr>
          <p:cNvPr id="5" name="Footer Placeholder 4"/>
          <p:cNvSpPr>
            <a:spLocks noGrp="1"/>
          </p:cNvSpPr>
          <p:nvPr>
            <p:ph type="ftr" sz="quarter" idx="11"/>
          </p:nvPr>
        </p:nvSpPr>
        <p:spPr/>
        <p:txBody>
          <a:bodyPr/>
          <a:lstStyle/>
          <a:p>
            <a:pPr>
              <a:defRPr/>
            </a:pPr>
            <a:r>
              <a:rPr lang="en-GB" smtClean="0"/>
              <a:t>UFCE4B-20-2 Software Design</a:t>
            </a:r>
            <a:endParaRPr lang="en-GB"/>
          </a:p>
        </p:txBody>
      </p:sp>
      <p:sp>
        <p:nvSpPr>
          <p:cNvPr id="6" name="Slide Number Placeholder 5"/>
          <p:cNvSpPr>
            <a:spLocks noGrp="1"/>
          </p:cNvSpPr>
          <p:nvPr>
            <p:ph type="sldNum" sz="quarter" idx="12"/>
          </p:nvPr>
        </p:nvSpPr>
        <p:spPr/>
        <p:txBody>
          <a:bodyPr/>
          <a:lstStyle/>
          <a:p>
            <a:pPr>
              <a:defRPr/>
            </a:pPr>
            <a:fld id="{F6CAE711-D17F-47B1-85FA-2C409FD6395E}" type="slidenum">
              <a:rPr lang="en-GB" smtClean="0"/>
              <a:pPr>
                <a:defRPr/>
              </a:pPr>
              <a:t>21</a:t>
            </a:fld>
            <a:endParaRPr lang="en-GB"/>
          </a:p>
        </p:txBody>
      </p:sp>
      <p:sp>
        <p:nvSpPr>
          <p:cNvPr id="17414" name="Content Placeholder 2"/>
          <p:cNvSpPr>
            <a:spLocks noGrp="1"/>
          </p:cNvSpPr>
          <p:nvPr>
            <p:ph idx="1"/>
          </p:nvPr>
        </p:nvSpPr>
        <p:spPr>
          <a:xfrm>
            <a:off x="467544" y="1412776"/>
            <a:ext cx="8229600" cy="4680520"/>
          </a:xfrm>
          <a:ln>
            <a:solidFill>
              <a:schemeClr val="accent1"/>
            </a:solidFill>
          </a:ln>
        </p:spPr>
        <p:txBody>
          <a:bodyPr>
            <a:normAutofit lnSpcReduction="10000"/>
          </a:bodyPr>
          <a:lstStyle/>
          <a:p>
            <a:pPr>
              <a:buFont typeface="Arial" charset="0"/>
              <a:buNone/>
            </a:pPr>
            <a:r>
              <a:rPr lang="en-GB" sz="2400" dirty="0" smtClean="0">
                <a:latin typeface="Courier New" pitchFamily="49" charset="0"/>
                <a:cs typeface="Courier New" pitchFamily="49" charset="0"/>
              </a:rPr>
              <a:t>public static void main(String [] </a:t>
            </a:r>
            <a:r>
              <a:rPr lang="en-GB" sz="2400" dirty="0" err="1" smtClean="0">
                <a:latin typeface="Courier New" pitchFamily="49" charset="0"/>
                <a:cs typeface="Courier New" pitchFamily="49" charset="0"/>
              </a:rPr>
              <a:t>args</a:t>
            </a:r>
            <a:r>
              <a:rPr lang="en-GB" sz="2400" dirty="0" smtClean="0">
                <a:latin typeface="Courier New" pitchFamily="49" charset="0"/>
                <a:cs typeface="Courier New" pitchFamily="49" charset="0"/>
              </a:rPr>
              <a:t>){</a:t>
            </a:r>
          </a:p>
          <a:p>
            <a:pPr>
              <a:buFont typeface="Arial" charset="0"/>
              <a:buNone/>
            </a:pPr>
            <a:r>
              <a:rPr lang="en-GB" sz="2400" dirty="0" smtClean="0">
                <a:latin typeface="Courier New" pitchFamily="49" charset="0"/>
                <a:cs typeface="Courier New" pitchFamily="49" charset="0"/>
              </a:rPr>
              <a:t>  Film f1 = new Film (“Life of Pi”, “PG”);</a:t>
            </a:r>
          </a:p>
          <a:p>
            <a:pPr>
              <a:buFont typeface="Arial" charset="0"/>
              <a:buNone/>
            </a:pPr>
            <a:r>
              <a:rPr lang="en-GB" sz="2400" dirty="0" smtClean="0">
                <a:latin typeface="Courier New" pitchFamily="49" charset="0"/>
                <a:cs typeface="Courier New" pitchFamily="49" charset="0"/>
              </a:rPr>
              <a:t>  Film f2 = new Film (“The Martian”, “12a”);</a:t>
            </a:r>
          </a:p>
          <a:p>
            <a:pPr>
              <a:buFont typeface="Arial" charset="0"/>
              <a:buNone/>
            </a:pPr>
            <a:r>
              <a:rPr lang="en-GB" sz="2400" dirty="0" smtClean="0">
                <a:latin typeface="Courier New" pitchFamily="49" charset="0"/>
                <a:cs typeface="Courier New" pitchFamily="49" charset="0"/>
              </a:rPr>
              <a:t>  Screen s1 = new Screen (1, 50);</a:t>
            </a:r>
          </a:p>
          <a:p>
            <a:pPr>
              <a:buFont typeface="Arial" charset="0"/>
              <a:buNone/>
            </a:pPr>
            <a:r>
              <a:rPr lang="en-GB" sz="2400" dirty="0" smtClean="0">
                <a:latin typeface="Courier New" pitchFamily="49" charset="0"/>
                <a:cs typeface="Courier New" pitchFamily="49" charset="0"/>
              </a:rPr>
              <a:t>  Screen s2 = new Screen (2, 100);</a:t>
            </a:r>
          </a:p>
          <a:p>
            <a:pPr eaLnBrk="1" hangingPunct="1">
              <a:buFont typeface="Arial" charset="0"/>
              <a:buNone/>
            </a:pPr>
            <a:r>
              <a:rPr lang="en-GB" sz="2400" dirty="0" smtClean="0">
                <a:latin typeface="Courier New" pitchFamily="49" charset="0"/>
                <a:cs typeface="Courier New" pitchFamily="49" charset="0"/>
              </a:rPr>
              <a:t>  Showing sh1 = new Showing(</a:t>
            </a:r>
            <a:r>
              <a:rPr lang="en-GB" sz="2400" dirty="0" smtClean="0">
                <a:solidFill>
                  <a:srgbClr val="FF0000"/>
                </a:solidFill>
                <a:latin typeface="Courier New" pitchFamily="49" charset="0"/>
                <a:cs typeface="Courier New" pitchFamily="49" charset="0"/>
              </a:rPr>
              <a:t>f1</a:t>
            </a:r>
            <a:r>
              <a:rPr lang="en-GB" sz="2400" dirty="0" smtClean="0">
                <a:latin typeface="Courier New" pitchFamily="49" charset="0"/>
                <a:cs typeface="Courier New" pitchFamily="49" charset="0"/>
              </a:rPr>
              <a:t>,</a:t>
            </a:r>
          </a:p>
          <a:p>
            <a:pPr eaLnBrk="1" hangingPunct="1">
              <a:buFont typeface="Arial" charset="0"/>
              <a:buNone/>
            </a:pPr>
            <a:r>
              <a:rPr lang="en-GB" sz="2400" dirty="0" smtClean="0">
                <a:latin typeface="Courier New" pitchFamily="49" charset="0"/>
                <a:cs typeface="Courier New" pitchFamily="49" charset="0"/>
              </a:rPr>
              <a:t>    “10am 11 Aug 2011”, 1, 50);</a:t>
            </a:r>
          </a:p>
          <a:p>
            <a:pPr eaLnBrk="1" hangingPunct="1">
              <a:buFont typeface="Arial" charset="0"/>
              <a:buNone/>
            </a:pPr>
            <a:r>
              <a:rPr lang="en-GB" sz="2400" dirty="0" smtClean="0">
                <a:latin typeface="Courier New" pitchFamily="49" charset="0"/>
                <a:cs typeface="Courier New" pitchFamily="49" charset="0"/>
              </a:rPr>
              <a:t>  Showing sh2 = new Showing(</a:t>
            </a:r>
            <a:r>
              <a:rPr lang="en-GB" sz="2400" dirty="0" smtClean="0">
                <a:solidFill>
                  <a:srgbClr val="FF0000"/>
                </a:solidFill>
                <a:latin typeface="Courier New" pitchFamily="49" charset="0"/>
                <a:cs typeface="Courier New" pitchFamily="49" charset="0"/>
              </a:rPr>
              <a:t>f1</a:t>
            </a:r>
            <a:r>
              <a:rPr lang="en-GB" sz="2400" dirty="0" smtClean="0">
                <a:latin typeface="Courier New" pitchFamily="49" charset="0"/>
                <a:cs typeface="Courier New" pitchFamily="49" charset="0"/>
              </a:rPr>
              <a:t>,</a:t>
            </a:r>
          </a:p>
          <a:p>
            <a:pPr eaLnBrk="1" hangingPunct="1">
              <a:buNone/>
            </a:pPr>
            <a:r>
              <a:rPr lang="en-GB" sz="2400" dirty="0" smtClean="0">
                <a:latin typeface="Courier New" pitchFamily="49" charset="0"/>
                <a:cs typeface="Courier New" pitchFamily="49" charset="0"/>
              </a:rPr>
              <a:t>    “7pm 11 Aug 2011”, 2, 100);</a:t>
            </a:r>
          </a:p>
          <a:p>
            <a:pPr eaLnBrk="1" hangingPunct="1">
              <a:buFont typeface="Arial" charset="0"/>
              <a:buNone/>
            </a:pPr>
            <a:endParaRPr lang="en-GB" sz="2400" dirty="0" smtClean="0">
              <a:latin typeface="Courier New" pitchFamily="49" charset="0"/>
              <a:cs typeface="Courier New" pitchFamily="49" charset="0"/>
            </a:endParaRPr>
          </a:p>
          <a:p>
            <a:pPr>
              <a:buFont typeface="Arial" charset="0"/>
              <a:buNone/>
            </a:pPr>
            <a:r>
              <a:rPr lang="en-GB" sz="2400" dirty="0" smtClean="0">
                <a:latin typeface="Courier New" pitchFamily="49" charset="0"/>
                <a:cs typeface="Courier New" pitchFamily="49" charset="0"/>
              </a:rPr>
              <a:t>}</a:t>
            </a:r>
          </a:p>
          <a:p>
            <a:endParaRPr lang="en-GB" dirty="0" smtClean="0"/>
          </a:p>
        </p:txBody>
      </p:sp>
    </p:spTree>
    <p:extLst>
      <p:ext uri="{BB962C8B-B14F-4D97-AF65-F5344CB8AC3E}">
        <p14:creationId xmlns:p14="http://schemas.microsoft.com/office/powerpoint/2010/main" val="23042220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solidFill>
            <a:schemeClr val="bg1">
              <a:lumMod val="95000"/>
            </a:schemeClr>
          </a:solidFill>
        </p:spPr>
        <p:txBody>
          <a:bodyPr/>
          <a:lstStyle/>
          <a:p>
            <a:pPr eaLnBrk="1" hangingPunct="1"/>
            <a:r>
              <a:rPr lang="en-GB" dirty="0" smtClean="0"/>
              <a:t>Part of the </a:t>
            </a:r>
            <a:r>
              <a:rPr lang="en-GB" dirty="0" err="1" smtClean="0"/>
              <a:t>UweFlix</a:t>
            </a:r>
            <a:r>
              <a:rPr lang="en-GB" dirty="0" smtClean="0"/>
              <a:t> system</a:t>
            </a:r>
          </a:p>
        </p:txBody>
      </p:sp>
      <p:sp>
        <p:nvSpPr>
          <p:cNvPr id="4" name="Date Placeholder 3"/>
          <p:cNvSpPr>
            <a:spLocks noGrp="1"/>
          </p:cNvSpPr>
          <p:nvPr>
            <p:ph type="dt" sz="quarter" idx="10"/>
          </p:nvPr>
        </p:nvSpPr>
        <p:spPr/>
        <p:txBody>
          <a:bodyPr/>
          <a:lstStyle/>
          <a:p>
            <a:pPr>
              <a:defRPr/>
            </a:pPr>
            <a:fld id="{3D573C12-58C4-41B2-966C-D806F110B48A}" type="datetime1">
              <a:rPr lang="en-US"/>
              <a:pPr>
                <a:defRPr/>
              </a:pPr>
              <a:t>10/3/16</a:t>
            </a:fld>
            <a:endParaRPr lang="en-GB"/>
          </a:p>
        </p:txBody>
      </p:sp>
      <p:sp>
        <p:nvSpPr>
          <p:cNvPr id="5" name="Footer Placeholder 4"/>
          <p:cNvSpPr>
            <a:spLocks noGrp="1"/>
          </p:cNvSpPr>
          <p:nvPr>
            <p:ph type="ftr" sz="quarter" idx="11"/>
          </p:nvPr>
        </p:nvSpPr>
        <p:spPr/>
        <p:txBody>
          <a:bodyPr/>
          <a:lstStyle/>
          <a:p>
            <a:pPr>
              <a:defRPr/>
            </a:pPr>
            <a:r>
              <a:rPr lang="en-GB"/>
              <a:t>UFCE4B-20-2 Software Design</a:t>
            </a:r>
          </a:p>
        </p:txBody>
      </p:sp>
      <p:sp>
        <p:nvSpPr>
          <p:cNvPr id="6" name="Slide Number Placeholder 5"/>
          <p:cNvSpPr>
            <a:spLocks noGrp="1"/>
          </p:cNvSpPr>
          <p:nvPr>
            <p:ph type="sldNum" sz="quarter" idx="12"/>
          </p:nvPr>
        </p:nvSpPr>
        <p:spPr/>
        <p:txBody>
          <a:bodyPr/>
          <a:lstStyle/>
          <a:p>
            <a:pPr>
              <a:defRPr/>
            </a:pPr>
            <a:fld id="{746DE4B4-D5CD-41AF-A226-DAA417ABE686}" type="slidenum">
              <a:rPr lang="en-GB"/>
              <a:pPr>
                <a:defRPr/>
              </a:pPr>
              <a:t>22</a:t>
            </a:fld>
            <a:endParaRPr lang="en-GB"/>
          </a:p>
        </p:txBody>
      </p:sp>
      <p:sp>
        <p:nvSpPr>
          <p:cNvPr id="19462" name="TextBox 6"/>
          <p:cNvSpPr txBox="1">
            <a:spLocks noChangeArrowheads="1"/>
          </p:cNvSpPr>
          <p:nvPr/>
        </p:nvSpPr>
        <p:spPr bwMode="auto">
          <a:xfrm>
            <a:off x="2316163" y="2192338"/>
            <a:ext cx="1285875" cy="523875"/>
          </a:xfrm>
          <a:prstGeom prst="rect">
            <a:avLst/>
          </a:prstGeom>
          <a:noFill/>
          <a:ln w="9525">
            <a:solidFill>
              <a:schemeClr val="tx1"/>
            </a:solidFill>
            <a:miter lim="800000"/>
            <a:headEnd/>
            <a:tailEnd/>
          </a:ln>
        </p:spPr>
        <p:txBody>
          <a:bodyPr>
            <a:spAutoFit/>
          </a:bodyPr>
          <a:lstStyle/>
          <a:p>
            <a:pPr algn="ctr"/>
            <a:r>
              <a:rPr lang="en-GB" sz="2800">
                <a:latin typeface="Calibri" pitchFamily="34" charset="0"/>
              </a:rPr>
              <a:t>Film</a:t>
            </a:r>
          </a:p>
        </p:txBody>
      </p:sp>
      <p:sp>
        <p:nvSpPr>
          <p:cNvPr id="19463" name="TextBox 7"/>
          <p:cNvSpPr txBox="1">
            <a:spLocks noChangeArrowheads="1"/>
          </p:cNvSpPr>
          <p:nvPr/>
        </p:nvSpPr>
        <p:spPr bwMode="auto">
          <a:xfrm>
            <a:off x="3500438" y="3786188"/>
            <a:ext cx="1571625" cy="523875"/>
          </a:xfrm>
          <a:prstGeom prst="rect">
            <a:avLst/>
          </a:prstGeom>
          <a:noFill/>
          <a:ln w="9525">
            <a:solidFill>
              <a:schemeClr val="tx1"/>
            </a:solidFill>
            <a:miter lim="800000"/>
            <a:headEnd/>
            <a:tailEnd/>
          </a:ln>
        </p:spPr>
        <p:txBody>
          <a:bodyPr>
            <a:spAutoFit/>
          </a:bodyPr>
          <a:lstStyle/>
          <a:p>
            <a:pPr algn="ctr"/>
            <a:r>
              <a:rPr lang="en-GB" sz="2800">
                <a:latin typeface="Calibri" pitchFamily="34" charset="0"/>
              </a:rPr>
              <a:t>Showing</a:t>
            </a:r>
          </a:p>
        </p:txBody>
      </p:sp>
      <p:cxnSp>
        <p:nvCxnSpPr>
          <p:cNvPr id="13" name="Straight Arrow Connector 12"/>
          <p:cNvCxnSpPr/>
          <p:nvPr/>
        </p:nvCxnSpPr>
        <p:spPr>
          <a:xfrm rot="16200000" flipV="1">
            <a:off x="3036094" y="2893219"/>
            <a:ext cx="1071563" cy="714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ular Callout 11"/>
          <p:cNvSpPr/>
          <p:nvPr/>
        </p:nvSpPr>
        <p:spPr>
          <a:xfrm>
            <a:off x="5643563" y="2357438"/>
            <a:ext cx="2428875" cy="1928812"/>
          </a:xfrm>
          <a:prstGeom prst="wedgeRectCallout">
            <a:avLst>
              <a:gd name="adj1" fmla="val -129476"/>
              <a:gd name="adj2" fmla="val -5475"/>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sz="2400" dirty="0"/>
          </a:p>
        </p:txBody>
      </p:sp>
      <p:sp>
        <p:nvSpPr>
          <p:cNvPr id="19466" name="Rectangle 13"/>
          <p:cNvSpPr>
            <a:spLocks noChangeArrowheads="1"/>
          </p:cNvSpPr>
          <p:nvPr/>
        </p:nvSpPr>
        <p:spPr bwMode="auto">
          <a:xfrm>
            <a:off x="5715000" y="2428875"/>
            <a:ext cx="2286000" cy="1938338"/>
          </a:xfrm>
          <a:prstGeom prst="rect">
            <a:avLst/>
          </a:prstGeom>
          <a:noFill/>
          <a:ln w="9525">
            <a:noFill/>
            <a:miter lim="800000"/>
            <a:headEnd/>
            <a:tailEnd/>
          </a:ln>
        </p:spPr>
        <p:txBody>
          <a:bodyPr>
            <a:spAutoFit/>
          </a:bodyPr>
          <a:lstStyle/>
          <a:p>
            <a:r>
              <a:rPr lang="en-GB" sz="2400"/>
              <a:t>The link is implemented as an object reference in oop</a:t>
            </a:r>
          </a:p>
        </p:txBody>
      </p:sp>
    </p:spTree>
    <p:extLst>
      <p:ext uri="{BB962C8B-B14F-4D97-AF65-F5344CB8AC3E}">
        <p14:creationId xmlns:p14="http://schemas.microsoft.com/office/powerpoint/2010/main" val="24501764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solidFill>
            <a:schemeClr val="bg1">
              <a:lumMod val="95000"/>
            </a:schemeClr>
          </a:solidFill>
        </p:spPr>
        <p:txBody>
          <a:bodyPr>
            <a:normAutofit fontScale="90000"/>
          </a:bodyPr>
          <a:lstStyle/>
          <a:p>
            <a:pPr eaLnBrk="1" hangingPunct="1"/>
            <a:r>
              <a:rPr lang="en-GB" dirty="0" smtClean="0"/>
              <a:t>Using the reference f1 – no duplication</a:t>
            </a:r>
          </a:p>
        </p:txBody>
      </p:sp>
      <p:sp>
        <p:nvSpPr>
          <p:cNvPr id="13315" name="Content Placeholder 2"/>
          <p:cNvSpPr>
            <a:spLocks noGrp="1"/>
          </p:cNvSpPr>
          <p:nvPr>
            <p:ph idx="1"/>
          </p:nvPr>
        </p:nvSpPr>
        <p:spPr/>
        <p:txBody>
          <a:bodyPr/>
          <a:lstStyle/>
          <a:p>
            <a:pPr eaLnBrk="1" hangingPunct="1"/>
            <a:endParaRPr lang="en-GB" dirty="0" smtClean="0"/>
          </a:p>
          <a:p>
            <a:pPr eaLnBrk="1" hangingPunct="1"/>
            <a:r>
              <a:rPr lang="en-GB" dirty="0" smtClean="0"/>
              <a:t>No need to store information about “Life of Pi” in both showings and the film.</a:t>
            </a:r>
          </a:p>
          <a:p>
            <a:pPr eaLnBrk="1" hangingPunct="1"/>
            <a:r>
              <a:rPr lang="en-GB" dirty="0" smtClean="0"/>
              <a:t>Easier to maintain if information about “Life of Pi” changes.</a:t>
            </a:r>
          </a:p>
          <a:p>
            <a:pPr eaLnBrk="1" hangingPunct="1"/>
            <a:endParaRPr lang="en-GB" dirty="0" smtClean="0"/>
          </a:p>
        </p:txBody>
      </p:sp>
      <p:sp>
        <p:nvSpPr>
          <p:cNvPr id="4" name="Date Placeholder 3"/>
          <p:cNvSpPr>
            <a:spLocks noGrp="1"/>
          </p:cNvSpPr>
          <p:nvPr>
            <p:ph type="dt" sz="quarter" idx="10"/>
          </p:nvPr>
        </p:nvSpPr>
        <p:spPr/>
        <p:txBody>
          <a:bodyPr/>
          <a:lstStyle/>
          <a:p>
            <a:pPr>
              <a:defRPr/>
            </a:pPr>
            <a:fld id="{A5164C93-598B-4CA8-9FC4-CB880D4BED81}" type="datetime1">
              <a:rPr lang="en-US" smtClean="0"/>
              <a:pPr>
                <a:defRPr/>
              </a:pPr>
              <a:t>10/3/16</a:t>
            </a:fld>
            <a:endParaRPr lang="en-GB"/>
          </a:p>
        </p:txBody>
      </p:sp>
      <p:sp>
        <p:nvSpPr>
          <p:cNvPr id="5" name="Footer Placeholder 4"/>
          <p:cNvSpPr>
            <a:spLocks noGrp="1"/>
          </p:cNvSpPr>
          <p:nvPr>
            <p:ph type="ftr" sz="quarter" idx="11"/>
          </p:nvPr>
        </p:nvSpPr>
        <p:spPr/>
        <p:txBody>
          <a:bodyPr/>
          <a:lstStyle/>
          <a:p>
            <a:pPr>
              <a:defRPr/>
            </a:pPr>
            <a:r>
              <a:rPr lang="en-GB" smtClean="0"/>
              <a:t>UFCE4B-20-2 Software Design</a:t>
            </a:r>
            <a:endParaRPr lang="en-GB"/>
          </a:p>
        </p:txBody>
      </p:sp>
      <p:sp>
        <p:nvSpPr>
          <p:cNvPr id="6" name="Slide Number Placeholder 5"/>
          <p:cNvSpPr>
            <a:spLocks noGrp="1"/>
          </p:cNvSpPr>
          <p:nvPr>
            <p:ph type="sldNum" sz="quarter" idx="12"/>
          </p:nvPr>
        </p:nvSpPr>
        <p:spPr/>
        <p:txBody>
          <a:bodyPr/>
          <a:lstStyle/>
          <a:p>
            <a:pPr>
              <a:defRPr/>
            </a:pPr>
            <a:fld id="{1654802F-1DD3-4F2B-BB5A-AA265D458C87}" type="slidenum">
              <a:rPr lang="en-GB" smtClean="0"/>
              <a:pPr>
                <a:defRPr/>
              </a:pPr>
              <a:t>23</a:t>
            </a:fld>
            <a:endParaRPr lang="en-GB"/>
          </a:p>
        </p:txBody>
      </p:sp>
    </p:spTree>
    <p:extLst>
      <p:ext uri="{BB962C8B-B14F-4D97-AF65-F5344CB8AC3E}">
        <p14:creationId xmlns:p14="http://schemas.microsoft.com/office/powerpoint/2010/main" val="229057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Effect transition="in" filter="blinds(horizontal)">
                                      <p:cBhvr>
                                        <p:cTn id="7" dur="500"/>
                                        <p:tgtEl>
                                          <p:spTgt spid="1331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315">
                                            <p:txEl>
                                              <p:pRg st="2" end="2"/>
                                            </p:txEl>
                                          </p:spTgt>
                                        </p:tgtEl>
                                        <p:attrNameLst>
                                          <p:attrName>style.visibility</p:attrName>
                                        </p:attrNameLst>
                                      </p:cBhvr>
                                      <p:to>
                                        <p:strVal val="visible"/>
                                      </p:to>
                                    </p:set>
                                    <p:animEffect transition="in" filter="blinds(horizontal)">
                                      <p:cBhvr>
                                        <p:cTn id="10" dur="500"/>
                                        <p:tgtEl>
                                          <p:spTgt spid="133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1"/>
          <p:cNvSpPr>
            <a:spLocks noGrp="1"/>
          </p:cNvSpPr>
          <p:nvPr>
            <p:ph type="title"/>
          </p:nvPr>
        </p:nvSpPr>
        <p:spPr>
          <a:solidFill>
            <a:schemeClr val="bg1">
              <a:lumMod val="95000"/>
            </a:schemeClr>
          </a:solidFill>
        </p:spPr>
        <p:txBody>
          <a:bodyPr>
            <a:normAutofit fontScale="90000"/>
          </a:bodyPr>
          <a:lstStyle/>
          <a:p>
            <a:r>
              <a:rPr lang="en-GB" dirty="0" smtClean="0"/>
              <a:t>Main program – more about using object reference (skip)</a:t>
            </a:r>
          </a:p>
        </p:txBody>
      </p:sp>
      <p:sp>
        <p:nvSpPr>
          <p:cNvPr id="4" name="Date Placeholder 3"/>
          <p:cNvSpPr>
            <a:spLocks noGrp="1"/>
          </p:cNvSpPr>
          <p:nvPr>
            <p:ph type="dt" sz="quarter" idx="10"/>
          </p:nvPr>
        </p:nvSpPr>
        <p:spPr/>
        <p:txBody>
          <a:bodyPr/>
          <a:lstStyle/>
          <a:p>
            <a:pPr>
              <a:defRPr/>
            </a:pPr>
            <a:fld id="{EBCB0594-1DC7-4480-9522-F14FD0188E4F}" type="datetime1">
              <a:rPr lang="en-US" smtClean="0"/>
              <a:pPr>
                <a:defRPr/>
              </a:pPr>
              <a:t>10/3/16</a:t>
            </a:fld>
            <a:endParaRPr lang="en-GB"/>
          </a:p>
        </p:txBody>
      </p:sp>
      <p:sp>
        <p:nvSpPr>
          <p:cNvPr id="5" name="Footer Placeholder 4"/>
          <p:cNvSpPr>
            <a:spLocks noGrp="1"/>
          </p:cNvSpPr>
          <p:nvPr>
            <p:ph type="ftr" sz="quarter" idx="11"/>
          </p:nvPr>
        </p:nvSpPr>
        <p:spPr/>
        <p:txBody>
          <a:bodyPr/>
          <a:lstStyle/>
          <a:p>
            <a:pPr>
              <a:defRPr/>
            </a:pPr>
            <a:r>
              <a:rPr lang="en-GB" smtClean="0"/>
              <a:t>UFCE4B-20-2 Software Design</a:t>
            </a:r>
            <a:endParaRPr lang="en-GB"/>
          </a:p>
        </p:txBody>
      </p:sp>
      <p:sp>
        <p:nvSpPr>
          <p:cNvPr id="6" name="Slide Number Placeholder 5"/>
          <p:cNvSpPr>
            <a:spLocks noGrp="1"/>
          </p:cNvSpPr>
          <p:nvPr>
            <p:ph type="sldNum" sz="quarter" idx="12"/>
          </p:nvPr>
        </p:nvSpPr>
        <p:spPr/>
        <p:txBody>
          <a:bodyPr/>
          <a:lstStyle/>
          <a:p>
            <a:pPr>
              <a:defRPr/>
            </a:pPr>
            <a:fld id="{F6CAE711-D17F-47B1-85FA-2C409FD6395E}" type="slidenum">
              <a:rPr lang="en-GB" smtClean="0"/>
              <a:pPr>
                <a:defRPr/>
              </a:pPr>
              <a:t>24</a:t>
            </a:fld>
            <a:endParaRPr lang="en-GB"/>
          </a:p>
        </p:txBody>
      </p:sp>
      <p:sp>
        <p:nvSpPr>
          <p:cNvPr id="17414" name="Content Placeholder 2"/>
          <p:cNvSpPr>
            <a:spLocks noGrp="1"/>
          </p:cNvSpPr>
          <p:nvPr>
            <p:ph idx="1"/>
          </p:nvPr>
        </p:nvSpPr>
        <p:spPr>
          <a:ln>
            <a:solidFill>
              <a:schemeClr val="accent1"/>
            </a:solidFill>
          </a:ln>
        </p:spPr>
        <p:txBody>
          <a:bodyPr>
            <a:normAutofit fontScale="92500"/>
          </a:bodyPr>
          <a:lstStyle/>
          <a:p>
            <a:pPr>
              <a:buFont typeface="Arial" charset="0"/>
              <a:buNone/>
            </a:pPr>
            <a:r>
              <a:rPr lang="en-GB" sz="2400" dirty="0" smtClean="0">
                <a:latin typeface="Courier New" pitchFamily="49" charset="0"/>
                <a:cs typeface="Courier New" pitchFamily="49" charset="0"/>
              </a:rPr>
              <a:t>public static void main(String [] </a:t>
            </a:r>
            <a:r>
              <a:rPr lang="en-GB" sz="2400" dirty="0" err="1" smtClean="0">
                <a:latin typeface="Courier New" pitchFamily="49" charset="0"/>
                <a:cs typeface="Courier New" pitchFamily="49" charset="0"/>
              </a:rPr>
              <a:t>args</a:t>
            </a:r>
            <a:r>
              <a:rPr lang="en-GB" sz="2400" dirty="0" smtClean="0">
                <a:latin typeface="Courier New" pitchFamily="49" charset="0"/>
                <a:cs typeface="Courier New" pitchFamily="49" charset="0"/>
              </a:rPr>
              <a:t>){</a:t>
            </a:r>
          </a:p>
          <a:p>
            <a:pPr>
              <a:buFont typeface="Arial" charset="0"/>
              <a:buNone/>
            </a:pPr>
            <a:r>
              <a:rPr lang="en-GB" sz="2400" dirty="0" smtClean="0">
                <a:latin typeface="Courier New" pitchFamily="49" charset="0"/>
                <a:cs typeface="Courier New" pitchFamily="49" charset="0"/>
              </a:rPr>
              <a:t>  Film f1 = new Film (“Dark Knight”, “12a”);</a:t>
            </a:r>
          </a:p>
          <a:p>
            <a:pPr>
              <a:buFont typeface="Arial" charset="0"/>
              <a:buNone/>
            </a:pPr>
            <a:r>
              <a:rPr lang="en-GB" sz="2400" dirty="0" smtClean="0">
                <a:latin typeface="Courier New" pitchFamily="49" charset="0"/>
                <a:cs typeface="Courier New" pitchFamily="49" charset="0"/>
              </a:rPr>
              <a:t>  Film f2 = new Film (“The Martian”, “12a”);</a:t>
            </a:r>
          </a:p>
          <a:p>
            <a:pPr>
              <a:buFont typeface="Arial" charset="0"/>
              <a:buNone/>
            </a:pPr>
            <a:r>
              <a:rPr lang="en-GB" sz="2400" dirty="0" smtClean="0">
                <a:latin typeface="Courier New" pitchFamily="49" charset="0"/>
                <a:cs typeface="Courier New" pitchFamily="49" charset="0"/>
              </a:rPr>
              <a:t>  Screen s1 = new Screen (1, 50);</a:t>
            </a:r>
          </a:p>
          <a:p>
            <a:pPr>
              <a:buFont typeface="Arial" charset="0"/>
              <a:buNone/>
            </a:pPr>
            <a:r>
              <a:rPr lang="en-GB" sz="2400" dirty="0" smtClean="0">
                <a:latin typeface="Courier New" pitchFamily="49" charset="0"/>
                <a:cs typeface="Courier New" pitchFamily="49" charset="0"/>
              </a:rPr>
              <a:t>  Screen s2 = new Screen (2, 100);</a:t>
            </a:r>
          </a:p>
          <a:p>
            <a:pPr eaLnBrk="1" hangingPunct="1">
              <a:buFont typeface="Arial" charset="0"/>
              <a:buNone/>
            </a:pPr>
            <a:r>
              <a:rPr lang="en-GB" sz="2400" dirty="0" smtClean="0">
                <a:latin typeface="Courier New" pitchFamily="49" charset="0"/>
                <a:cs typeface="Courier New" pitchFamily="49" charset="0"/>
              </a:rPr>
              <a:t>  Showing sh1 = new Showing(</a:t>
            </a:r>
            <a:r>
              <a:rPr lang="en-GB" sz="2400" dirty="0" smtClean="0">
                <a:solidFill>
                  <a:srgbClr val="FF0000"/>
                </a:solidFill>
                <a:latin typeface="Courier New" pitchFamily="49" charset="0"/>
                <a:cs typeface="Courier New" pitchFamily="49" charset="0"/>
              </a:rPr>
              <a:t>f1</a:t>
            </a:r>
            <a:r>
              <a:rPr lang="en-GB" sz="2400" dirty="0" smtClean="0">
                <a:latin typeface="Courier New" pitchFamily="49" charset="0"/>
                <a:cs typeface="Courier New" pitchFamily="49" charset="0"/>
              </a:rPr>
              <a:t>,</a:t>
            </a:r>
          </a:p>
          <a:p>
            <a:pPr eaLnBrk="1" hangingPunct="1">
              <a:buFont typeface="Arial" charset="0"/>
              <a:buNone/>
            </a:pPr>
            <a:r>
              <a:rPr lang="en-GB" sz="2400" dirty="0" smtClean="0">
                <a:latin typeface="Courier New" pitchFamily="49" charset="0"/>
                <a:cs typeface="Courier New" pitchFamily="49" charset="0"/>
              </a:rPr>
              <a:t>    “10am 11 Aug 2011”, 1, </a:t>
            </a:r>
            <a:r>
              <a:rPr lang="en-GB" sz="2400" dirty="0" smtClean="0">
                <a:solidFill>
                  <a:srgbClr val="00B050"/>
                </a:solidFill>
                <a:latin typeface="Courier New" pitchFamily="49" charset="0"/>
                <a:cs typeface="Courier New" pitchFamily="49" charset="0"/>
              </a:rPr>
              <a:t>50</a:t>
            </a:r>
            <a:r>
              <a:rPr lang="en-GB" sz="2400" dirty="0" smtClean="0">
                <a:latin typeface="Courier New" pitchFamily="49" charset="0"/>
                <a:cs typeface="Courier New" pitchFamily="49" charset="0"/>
              </a:rPr>
              <a:t>);</a:t>
            </a:r>
          </a:p>
          <a:p>
            <a:pPr eaLnBrk="1" hangingPunct="1">
              <a:buFont typeface="Arial" charset="0"/>
              <a:buNone/>
            </a:pPr>
            <a:r>
              <a:rPr lang="en-GB" sz="2400" dirty="0" smtClean="0">
                <a:latin typeface="Courier New" pitchFamily="49" charset="0"/>
                <a:cs typeface="Courier New" pitchFamily="49" charset="0"/>
              </a:rPr>
              <a:t>  Showing sh2 = new Showing(</a:t>
            </a:r>
            <a:r>
              <a:rPr lang="en-GB" sz="2400" dirty="0" smtClean="0">
                <a:solidFill>
                  <a:srgbClr val="FF0000"/>
                </a:solidFill>
                <a:latin typeface="Courier New" pitchFamily="49" charset="0"/>
                <a:cs typeface="Courier New" pitchFamily="49" charset="0"/>
              </a:rPr>
              <a:t>f1</a:t>
            </a:r>
            <a:r>
              <a:rPr lang="en-GB" sz="2400" dirty="0" smtClean="0">
                <a:latin typeface="Courier New" pitchFamily="49" charset="0"/>
                <a:cs typeface="Courier New" pitchFamily="49" charset="0"/>
              </a:rPr>
              <a:t>,</a:t>
            </a:r>
          </a:p>
          <a:p>
            <a:pPr eaLnBrk="1" hangingPunct="1">
              <a:buNone/>
            </a:pPr>
            <a:r>
              <a:rPr lang="en-GB" sz="2400" dirty="0" smtClean="0">
                <a:latin typeface="Courier New" pitchFamily="49" charset="0"/>
                <a:cs typeface="Courier New" pitchFamily="49" charset="0"/>
              </a:rPr>
              <a:t>    “7pm 11 Aug 2011”, 2, </a:t>
            </a:r>
            <a:r>
              <a:rPr lang="en-GB" sz="2400" dirty="0" smtClean="0">
                <a:solidFill>
                  <a:srgbClr val="00B050"/>
                </a:solidFill>
                <a:latin typeface="Courier New" pitchFamily="49" charset="0"/>
                <a:cs typeface="Courier New" pitchFamily="49" charset="0"/>
              </a:rPr>
              <a:t>s2.getCap(</a:t>
            </a:r>
            <a:r>
              <a:rPr lang="en-GB" sz="2400" dirty="0" smtClean="0">
                <a:solidFill>
                  <a:schemeClr val="accent5">
                    <a:lumMod val="50000"/>
                  </a:schemeClr>
                </a:solidFill>
                <a:latin typeface="Courier New" pitchFamily="49" charset="0"/>
                <a:cs typeface="Courier New" pitchFamily="49" charset="0"/>
              </a:rPr>
              <a:t>)</a:t>
            </a:r>
            <a:r>
              <a:rPr lang="en-GB" sz="2400" dirty="0" smtClean="0">
                <a:latin typeface="Courier New" pitchFamily="49" charset="0"/>
                <a:cs typeface="Courier New" pitchFamily="49" charset="0"/>
              </a:rPr>
              <a:t>);</a:t>
            </a:r>
          </a:p>
          <a:p>
            <a:pPr eaLnBrk="1" hangingPunct="1">
              <a:buFont typeface="Arial" charset="0"/>
              <a:buNone/>
            </a:pPr>
            <a:endParaRPr lang="en-GB" sz="2400" dirty="0" smtClean="0">
              <a:latin typeface="Courier New" pitchFamily="49" charset="0"/>
              <a:cs typeface="Courier New" pitchFamily="49" charset="0"/>
            </a:endParaRPr>
          </a:p>
          <a:p>
            <a:pPr>
              <a:buFont typeface="Arial" charset="0"/>
              <a:buNone/>
            </a:pPr>
            <a:r>
              <a:rPr lang="en-GB" sz="2400" dirty="0" smtClean="0">
                <a:latin typeface="Courier New" pitchFamily="49" charset="0"/>
                <a:cs typeface="Courier New" pitchFamily="49" charset="0"/>
              </a:rPr>
              <a:t>}</a:t>
            </a:r>
          </a:p>
          <a:p>
            <a:endParaRPr lang="en-GB" dirty="0" smtClean="0"/>
          </a:p>
        </p:txBody>
      </p:sp>
    </p:spTree>
    <p:extLst>
      <p:ext uri="{BB962C8B-B14F-4D97-AF65-F5344CB8AC3E}">
        <p14:creationId xmlns:p14="http://schemas.microsoft.com/office/powerpoint/2010/main" val="17409715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solidFill>
            <a:schemeClr val="bg1">
              <a:lumMod val="95000"/>
            </a:schemeClr>
          </a:solidFill>
        </p:spPr>
        <p:txBody>
          <a:bodyPr/>
          <a:lstStyle/>
          <a:p>
            <a:pPr eaLnBrk="1" hangingPunct="1"/>
            <a:r>
              <a:rPr lang="en-GB" dirty="0" smtClean="0"/>
              <a:t>UML class</a:t>
            </a:r>
          </a:p>
        </p:txBody>
      </p:sp>
      <p:sp>
        <p:nvSpPr>
          <p:cNvPr id="8195" name="Content Placeholder 2"/>
          <p:cNvSpPr>
            <a:spLocks noGrp="1"/>
          </p:cNvSpPr>
          <p:nvPr>
            <p:ph idx="1"/>
          </p:nvPr>
        </p:nvSpPr>
        <p:spPr/>
        <p:txBody>
          <a:bodyPr/>
          <a:lstStyle/>
          <a:p>
            <a:pPr eaLnBrk="1" hangingPunct="1"/>
            <a:endParaRPr lang="en-GB" dirty="0" smtClean="0"/>
          </a:p>
          <a:p>
            <a:pPr eaLnBrk="1" hangingPunct="1"/>
            <a:r>
              <a:rPr lang="en-GB" dirty="0" smtClean="0"/>
              <a:t>Every class must have a name, e.g. Showing </a:t>
            </a:r>
          </a:p>
          <a:p>
            <a:pPr eaLnBrk="1" hangingPunct="1"/>
            <a:r>
              <a:rPr lang="en-GB" dirty="0" smtClean="0"/>
              <a:t>An attribute (data) is a named property of a class that describes a range of values that instances of the property may hold, e.g. every customer has a name and an address.</a:t>
            </a:r>
          </a:p>
          <a:p>
            <a:pPr lvl="1"/>
            <a:r>
              <a:rPr lang="en-GB" dirty="0" smtClean="0">
                <a:solidFill>
                  <a:srgbClr val="FF0000"/>
                </a:solidFill>
              </a:rPr>
              <a:t>Do not include temporary variables</a:t>
            </a:r>
          </a:p>
          <a:p>
            <a:pPr eaLnBrk="1" hangingPunct="1"/>
            <a:r>
              <a:rPr lang="en-GB" dirty="0" smtClean="0"/>
              <a:t>An operation is an implementation of a service that can be requested from any object of the class to affect behaviour, e.g. </a:t>
            </a:r>
            <a:r>
              <a:rPr lang="en-GB" dirty="0" err="1" smtClean="0"/>
              <a:t>getSeatLeft</a:t>
            </a:r>
            <a:r>
              <a:rPr lang="en-GB" dirty="0" smtClean="0"/>
              <a:t>()</a:t>
            </a:r>
          </a:p>
        </p:txBody>
      </p:sp>
      <p:sp>
        <p:nvSpPr>
          <p:cNvPr id="2" name="Footer Placeholder 1"/>
          <p:cNvSpPr>
            <a:spLocks noGrp="1"/>
          </p:cNvSpPr>
          <p:nvPr>
            <p:ph type="ftr" sz="quarter" idx="11"/>
          </p:nvPr>
        </p:nvSpPr>
        <p:spPr/>
        <p:txBody>
          <a:bodyPr/>
          <a:lstStyle/>
          <a:p>
            <a:r>
              <a:rPr lang="en-US" smtClean="0"/>
              <a:t>UFCFB6-30-2 OOSD</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4366632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smtClean="0"/>
              <a:t>Class diagrams in UML</a:t>
            </a:r>
            <a:endParaRPr lang="en-GB" dirty="0"/>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
        <p:nvSpPr>
          <p:cNvPr id="6" name="Content Placeholder 5"/>
          <p:cNvSpPr>
            <a:spLocks noGrp="1"/>
          </p:cNvSpPr>
          <p:nvPr>
            <p:ph sz="quarter" idx="1"/>
          </p:nvPr>
        </p:nvSpPr>
        <p:spPr/>
        <p:txBody>
          <a:bodyPr/>
          <a:lstStyle/>
          <a:p>
            <a:r>
              <a:rPr lang="en-GB" dirty="0" smtClean="0"/>
              <a:t>A class diagram describes the types of objects in the system and the various kinds of static relationships that exist among them.</a:t>
            </a:r>
          </a:p>
          <a:p>
            <a:r>
              <a:rPr lang="en-GB" dirty="0" smtClean="0"/>
              <a:t>Class diagrams also show the properties (attributes and associations)  and operations of a class and the constraints that apply to the way objects are connected.</a:t>
            </a:r>
          </a:p>
          <a:p>
            <a:endParaRPr lang="en-GB"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191000"/>
            <a:ext cx="77724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95321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smtClean="0"/>
              <a:t>Examples of classes</a:t>
            </a:r>
            <a:endParaRPr lang="en-GB" dirty="0"/>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pic>
        <p:nvPicPr>
          <p:cNvPr id="7" name="Content Placeholder 6"/>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14400" y="2197395"/>
            <a:ext cx="7543800" cy="3441405"/>
          </a:xfrm>
        </p:spPr>
      </p:pic>
    </p:spTree>
    <p:extLst>
      <p:ext uri="{BB962C8B-B14F-4D97-AF65-F5344CB8AC3E}">
        <p14:creationId xmlns:p14="http://schemas.microsoft.com/office/powerpoint/2010/main" val="21171331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solidFill>
            <a:schemeClr val="bg1">
              <a:lumMod val="95000"/>
            </a:schemeClr>
          </a:solidFill>
        </p:spPr>
        <p:txBody>
          <a:bodyPr/>
          <a:lstStyle/>
          <a:p>
            <a:pPr eaLnBrk="1" hangingPunct="1"/>
            <a:r>
              <a:rPr lang="en-US" altLang="zh-CN" dirty="0" smtClean="0"/>
              <a:t>Encapsulation</a:t>
            </a:r>
            <a:endParaRPr lang="zh-CN" altLang="en-US" dirty="0" smtClean="0"/>
          </a:p>
        </p:txBody>
      </p:sp>
      <p:sp>
        <p:nvSpPr>
          <p:cNvPr id="16387" name="Content Placeholder 2"/>
          <p:cNvSpPr>
            <a:spLocks noGrp="1"/>
          </p:cNvSpPr>
          <p:nvPr>
            <p:ph idx="1"/>
          </p:nvPr>
        </p:nvSpPr>
        <p:spPr>
          <a:xfrm>
            <a:off x="762000" y="1520031"/>
            <a:ext cx="3733800" cy="4800600"/>
          </a:xfrm>
        </p:spPr>
        <p:txBody>
          <a:bodyPr/>
          <a:lstStyle/>
          <a:p>
            <a:r>
              <a:rPr lang="en-GB" sz="2000" dirty="0"/>
              <a:t>An object contains both data—attributes—and the instructions that affect the data—operations. </a:t>
            </a:r>
          </a:p>
          <a:p>
            <a:pPr eaLnBrk="1" hangingPunct="1"/>
            <a:r>
              <a:rPr lang="en-GB" sz="2000" dirty="0" smtClean="0"/>
              <a:t>Encapsulation refers to the process of an object controlling outside access to its internal data.</a:t>
            </a:r>
          </a:p>
          <a:p>
            <a:pPr eaLnBrk="1" hangingPunct="1"/>
            <a:r>
              <a:rPr lang="en-GB" altLang="zh-CN" sz="2000" dirty="0" smtClean="0"/>
              <a:t>Client only knows how to call the methods, not how the methods are implemented.</a:t>
            </a:r>
          </a:p>
          <a:p>
            <a:pPr eaLnBrk="1" hangingPunct="1"/>
            <a:r>
              <a:rPr lang="en-GB" altLang="zh-CN" sz="2000" dirty="0" smtClean="0"/>
              <a:t>Data attributes are made private, i.e. protected from being directly accessed from outside</a:t>
            </a:r>
          </a:p>
          <a:p>
            <a:pPr eaLnBrk="1" hangingPunct="1"/>
            <a:r>
              <a:rPr lang="en-GB" altLang="zh-CN" sz="2000" dirty="0" smtClean="0"/>
              <a:t>Visible methods (services) are made public</a:t>
            </a:r>
            <a:endParaRPr lang="zh-CN" altLang="en-US" sz="2000" dirty="0" smtClean="0"/>
          </a:p>
        </p:txBody>
      </p:sp>
      <p:pic>
        <p:nvPicPr>
          <p:cNvPr id="163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752600"/>
            <a:ext cx="4114800" cy="433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UFCFB6-30-2 OOSD</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7850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solidFill>
            <a:schemeClr val="bg1">
              <a:lumMod val="95000"/>
            </a:schemeClr>
          </a:solidFill>
        </p:spPr>
        <p:txBody>
          <a:bodyPr/>
          <a:lstStyle/>
          <a:p>
            <a:pPr eaLnBrk="1" hangingPunct="1"/>
            <a:r>
              <a:rPr lang="en-US" altLang="zh-CN" dirty="0" smtClean="0"/>
              <a:t>Benefits of encapsulation</a:t>
            </a:r>
            <a:endParaRPr lang="zh-CN" altLang="en-US" dirty="0" smtClean="0"/>
          </a:p>
        </p:txBody>
      </p:sp>
      <p:sp>
        <p:nvSpPr>
          <p:cNvPr id="17411" name="Content Placeholder 2"/>
          <p:cNvSpPr>
            <a:spLocks noGrp="1"/>
          </p:cNvSpPr>
          <p:nvPr>
            <p:ph idx="1"/>
          </p:nvPr>
        </p:nvSpPr>
        <p:spPr/>
        <p:txBody>
          <a:bodyPr/>
          <a:lstStyle/>
          <a:p>
            <a:endParaRPr lang="en-GB" sz="2400" dirty="0" smtClean="0"/>
          </a:p>
          <a:p>
            <a:r>
              <a:rPr lang="en-GB" sz="2400" dirty="0" smtClean="0"/>
              <a:t>A </a:t>
            </a:r>
            <a:r>
              <a:rPr lang="en-GB" sz="2400" dirty="0"/>
              <a:t>class can change the way it works internally and as long as those internals are not visible to the rest of the system, those changes will have </a:t>
            </a:r>
            <a:r>
              <a:rPr lang="en-GB" sz="2400" dirty="0">
                <a:solidFill>
                  <a:srgbClr val="FF0000"/>
                </a:solidFill>
              </a:rPr>
              <a:t>no effect </a:t>
            </a:r>
            <a:r>
              <a:rPr lang="en-GB" sz="2400" dirty="0"/>
              <a:t>on how the class is interacted with other parts of the system. </a:t>
            </a:r>
          </a:p>
          <a:p>
            <a:pPr eaLnBrk="1" hangingPunct="1">
              <a:lnSpc>
                <a:spcPct val="80000"/>
              </a:lnSpc>
            </a:pPr>
            <a:r>
              <a:rPr lang="en-GB" sz="2400" dirty="0" smtClean="0"/>
              <a:t>By keeping data private and providing public well-defined service methods the </a:t>
            </a:r>
            <a:r>
              <a:rPr lang="en-GB" sz="2400" dirty="0" smtClean="0">
                <a:solidFill>
                  <a:srgbClr val="FF0000"/>
                </a:solidFill>
              </a:rPr>
              <a:t>role of the object becomes clear</a:t>
            </a:r>
            <a:r>
              <a:rPr lang="en-GB" sz="2400" dirty="0" smtClean="0"/>
              <a:t> to other objects. This increases usability. </a:t>
            </a:r>
          </a:p>
          <a:p>
            <a:pPr>
              <a:lnSpc>
                <a:spcPct val="80000"/>
              </a:lnSpc>
            </a:pPr>
            <a:r>
              <a:rPr lang="en-GB" sz="2400" dirty="0"/>
              <a:t>Encapsulation of operations and data within an object is probably the single </a:t>
            </a:r>
            <a:r>
              <a:rPr lang="en-GB" sz="2400" dirty="0">
                <a:solidFill>
                  <a:srgbClr val="FF0000"/>
                </a:solidFill>
              </a:rPr>
              <a:t>most powerful </a:t>
            </a:r>
            <a:r>
              <a:rPr lang="en-GB" sz="2400" dirty="0"/>
              <a:t>and useful part of the object-oriented approach to system design. </a:t>
            </a:r>
          </a:p>
          <a:p>
            <a:pPr eaLnBrk="1" hangingPunct="1">
              <a:lnSpc>
                <a:spcPct val="80000"/>
              </a:lnSpc>
            </a:pPr>
            <a:endParaRPr lang="en-GB" sz="2400" dirty="0" smtClean="0"/>
          </a:p>
        </p:txBody>
      </p:sp>
      <p:sp>
        <p:nvSpPr>
          <p:cNvPr id="2" name="Footer Placeholder 1"/>
          <p:cNvSpPr>
            <a:spLocks noGrp="1"/>
          </p:cNvSpPr>
          <p:nvPr>
            <p:ph type="ftr" sz="quarter" idx="11"/>
          </p:nvPr>
        </p:nvSpPr>
        <p:spPr/>
        <p:txBody>
          <a:bodyPr/>
          <a:lstStyle/>
          <a:p>
            <a:r>
              <a:rPr lang="en-US" smtClean="0"/>
              <a:t>UFCFB6-30-2 OOSD</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106197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smtClean="0"/>
              <a:t>Outline</a:t>
            </a:r>
            <a:endParaRPr lang="en-GB" dirty="0"/>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6" name="Content Placeholder 5"/>
          <p:cNvSpPr>
            <a:spLocks noGrp="1"/>
          </p:cNvSpPr>
          <p:nvPr>
            <p:ph sz="quarter" idx="1"/>
          </p:nvPr>
        </p:nvSpPr>
        <p:spPr/>
        <p:txBody>
          <a:bodyPr/>
          <a:lstStyle/>
          <a:p>
            <a:endParaRPr lang="en-GB" dirty="0" smtClean="0"/>
          </a:p>
          <a:p>
            <a:r>
              <a:rPr lang="en-GB" dirty="0" smtClean="0"/>
              <a:t>Classes </a:t>
            </a:r>
            <a:r>
              <a:rPr lang="en-GB" dirty="0"/>
              <a:t>and objects : summary</a:t>
            </a:r>
          </a:p>
          <a:p>
            <a:r>
              <a:rPr lang="en-GB" dirty="0"/>
              <a:t>Class diagrams in </a:t>
            </a:r>
            <a:r>
              <a:rPr lang="en-GB" dirty="0" smtClean="0"/>
              <a:t>UML</a:t>
            </a:r>
          </a:p>
          <a:p>
            <a:r>
              <a:rPr lang="en-US" altLang="zh-CN" dirty="0"/>
              <a:t>Encapsulation </a:t>
            </a:r>
            <a:endParaRPr lang="en-US" altLang="zh-CN" dirty="0" smtClean="0"/>
          </a:p>
          <a:p>
            <a:r>
              <a:rPr lang="en-GB" dirty="0" smtClean="0"/>
              <a:t>Visibility</a:t>
            </a:r>
          </a:p>
          <a:p>
            <a:r>
              <a:rPr lang="en-GB" dirty="0"/>
              <a:t>UML class state: </a:t>
            </a:r>
            <a:r>
              <a:rPr lang="en-GB" dirty="0" smtClean="0"/>
              <a:t>attributes</a:t>
            </a:r>
          </a:p>
          <a:p>
            <a:r>
              <a:rPr lang="en-GB" dirty="0"/>
              <a:t>Multiplicity </a:t>
            </a:r>
            <a:endParaRPr lang="en-GB" dirty="0" smtClean="0"/>
          </a:p>
          <a:p>
            <a:r>
              <a:rPr lang="en-GB" dirty="0"/>
              <a:t>UML class behaviour: operations and </a:t>
            </a:r>
            <a:r>
              <a:rPr lang="en-GB" dirty="0" smtClean="0"/>
              <a:t>parameters</a:t>
            </a:r>
          </a:p>
          <a:p>
            <a:r>
              <a:rPr lang="en-GB" dirty="0" smtClean="0"/>
              <a:t>Class relationships</a:t>
            </a:r>
          </a:p>
          <a:p>
            <a:pPr marL="0" indent="0">
              <a:buNone/>
            </a:pPr>
            <a:endParaRPr lang="en-GB" dirty="0"/>
          </a:p>
          <a:p>
            <a:endParaRPr lang="en-GB" dirty="0"/>
          </a:p>
        </p:txBody>
      </p:sp>
    </p:spTree>
    <p:extLst>
      <p:ext uri="{BB962C8B-B14F-4D97-AF65-F5344CB8AC3E}">
        <p14:creationId xmlns:p14="http://schemas.microsoft.com/office/powerpoint/2010/main" val="17475126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smtClean="0"/>
              <a:t>Visibility</a:t>
            </a:r>
            <a:endParaRPr lang="en-GB" dirty="0"/>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
        <p:nvSpPr>
          <p:cNvPr id="6" name="Content Placeholder 5"/>
          <p:cNvSpPr>
            <a:spLocks noGrp="1"/>
          </p:cNvSpPr>
          <p:nvPr>
            <p:ph sz="quarter" idx="1"/>
          </p:nvPr>
        </p:nvSpPr>
        <p:spPr/>
        <p:txBody>
          <a:bodyPr/>
          <a:lstStyle/>
          <a:p>
            <a:r>
              <a:rPr lang="en-GB" dirty="0"/>
              <a:t>There are four different types of visibility that can be applied to the elements of a </a:t>
            </a:r>
            <a:r>
              <a:rPr lang="en-GB" dirty="0" smtClean="0"/>
              <a:t>UML model </a:t>
            </a:r>
          </a:p>
          <a:p>
            <a:r>
              <a:rPr lang="en-GB" dirty="0" smtClean="0"/>
              <a:t>Typically </a:t>
            </a:r>
            <a:r>
              <a:rPr lang="en-GB" dirty="0"/>
              <a:t>these visibility characteristics will be </a:t>
            </a:r>
            <a:r>
              <a:rPr lang="en-GB" dirty="0" smtClean="0"/>
              <a:t>used </a:t>
            </a:r>
            <a:r>
              <a:rPr lang="en-GB" dirty="0"/>
              <a:t>to control access to both attributes, operations, and sometimes even classes </a:t>
            </a:r>
            <a:endParaRPr lang="en-GB" dirty="0" smtClean="0"/>
          </a:p>
          <a:p>
            <a:endParaRPr lang="en-GB"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923" y="3810000"/>
            <a:ext cx="7772400" cy="195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4370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a:bodyPr>
          <a:lstStyle/>
          <a:p>
            <a:r>
              <a:rPr lang="en-GB" dirty="0" smtClean="0"/>
              <a:t>Visibility modifiers</a:t>
            </a:r>
            <a:endParaRPr lang="en-GB" dirty="0"/>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
        <p:nvSpPr>
          <p:cNvPr id="6" name="Content Placeholder 5"/>
          <p:cNvSpPr>
            <a:spLocks noGrp="1"/>
          </p:cNvSpPr>
          <p:nvPr>
            <p:ph sz="quarter" idx="1"/>
          </p:nvPr>
        </p:nvSpPr>
        <p:spPr/>
        <p:txBody>
          <a:bodyPr>
            <a:normAutofit/>
          </a:bodyPr>
          <a:lstStyle/>
          <a:p>
            <a:r>
              <a:rPr lang="en-GB" dirty="0"/>
              <a:t>Public Visibility </a:t>
            </a:r>
            <a:endParaRPr lang="en-GB" dirty="0" smtClean="0"/>
          </a:p>
          <a:p>
            <a:pPr lvl="1"/>
            <a:r>
              <a:rPr lang="en-GB" dirty="0" smtClean="0"/>
              <a:t>specified using </a:t>
            </a:r>
            <a:r>
              <a:rPr lang="en-GB" dirty="0"/>
              <a:t>the plus (+) symbol </a:t>
            </a:r>
            <a:endParaRPr lang="en-GB" dirty="0" smtClean="0"/>
          </a:p>
          <a:p>
            <a:pPr lvl="1"/>
            <a:r>
              <a:rPr lang="en-GB" dirty="0" smtClean="0"/>
              <a:t>Declare </a:t>
            </a:r>
            <a:r>
              <a:rPr lang="en-GB" dirty="0"/>
              <a:t>an attribute or operation public if you want it to be accessible </a:t>
            </a:r>
            <a:r>
              <a:rPr lang="en-GB" dirty="0" smtClean="0"/>
              <a:t>directly </a:t>
            </a:r>
            <a:r>
              <a:rPr lang="en-GB" dirty="0"/>
              <a:t>by </a:t>
            </a:r>
            <a:r>
              <a:rPr lang="en-GB" dirty="0">
                <a:solidFill>
                  <a:srgbClr val="FF0000"/>
                </a:solidFill>
              </a:rPr>
              <a:t>any</a:t>
            </a:r>
            <a:r>
              <a:rPr lang="en-GB" dirty="0"/>
              <a:t> other </a:t>
            </a:r>
            <a:r>
              <a:rPr lang="en-GB" dirty="0" smtClean="0"/>
              <a:t>class. </a:t>
            </a:r>
          </a:p>
          <a:p>
            <a:pPr lvl="1"/>
            <a:r>
              <a:rPr lang="en-GB" dirty="0" smtClean="0"/>
              <a:t>It’s </a:t>
            </a:r>
            <a:r>
              <a:rPr lang="en-GB" dirty="0"/>
              <a:t>usually best to avoid public </a:t>
            </a:r>
            <a:r>
              <a:rPr lang="en-GB" dirty="0" smtClean="0"/>
              <a:t>attributes except for constants  </a:t>
            </a:r>
            <a:endParaRPr lang="en-GB" dirty="0"/>
          </a:p>
          <a:p>
            <a:r>
              <a:rPr lang="en-GB" dirty="0"/>
              <a:t>Protected Visibility </a:t>
            </a:r>
            <a:endParaRPr lang="en-GB" dirty="0" smtClean="0"/>
          </a:p>
          <a:p>
            <a:pPr lvl="1"/>
            <a:r>
              <a:rPr lang="en-GB" dirty="0" smtClean="0"/>
              <a:t>specified </a:t>
            </a:r>
            <a:r>
              <a:rPr lang="en-GB" dirty="0"/>
              <a:t>using the hash (#) symbol </a:t>
            </a:r>
            <a:endParaRPr lang="en-GB" dirty="0" smtClean="0"/>
          </a:p>
          <a:p>
            <a:pPr lvl="1"/>
            <a:r>
              <a:rPr lang="en-GB" dirty="0" smtClean="0"/>
              <a:t>can </a:t>
            </a:r>
            <a:r>
              <a:rPr lang="en-GB" dirty="0"/>
              <a:t>be accessed by </a:t>
            </a:r>
            <a:r>
              <a:rPr lang="en-GB" dirty="0" smtClean="0"/>
              <a:t>methods </a:t>
            </a:r>
            <a:r>
              <a:rPr lang="en-GB" dirty="0"/>
              <a:t>that are part of your class and also by methods that are declared on any </a:t>
            </a:r>
            <a:r>
              <a:rPr lang="en-GB" dirty="0" smtClean="0"/>
              <a:t>class </a:t>
            </a:r>
            <a:r>
              <a:rPr lang="en-GB" dirty="0"/>
              <a:t>that </a:t>
            </a:r>
            <a:r>
              <a:rPr lang="en-GB" dirty="0">
                <a:solidFill>
                  <a:srgbClr val="FF0000"/>
                </a:solidFill>
              </a:rPr>
              <a:t>inherits from </a:t>
            </a:r>
            <a:r>
              <a:rPr lang="en-GB" dirty="0"/>
              <a:t>your class. </a:t>
            </a:r>
            <a:r>
              <a:rPr lang="en-GB" dirty="0" smtClean="0"/>
              <a:t> </a:t>
            </a:r>
          </a:p>
          <a:p>
            <a:pPr lvl="1"/>
            <a:r>
              <a:rPr lang="en-GB" dirty="0" smtClean="0"/>
              <a:t>Java has a different implementation</a:t>
            </a:r>
            <a:endParaRPr lang="en-GB" dirty="0"/>
          </a:p>
        </p:txBody>
      </p:sp>
    </p:spTree>
    <p:extLst>
      <p:ext uri="{BB962C8B-B14F-4D97-AF65-F5344CB8AC3E}">
        <p14:creationId xmlns:p14="http://schemas.microsoft.com/office/powerpoint/2010/main" val="20476164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bIns="91440" anchor="b" anchorCtr="0">
            <a:normAutofit/>
          </a:bodyPr>
          <a:lstStyle/>
          <a:p>
            <a:r>
              <a:rPr lang="en-GB" dirty="0"/>
              <a:t>Visibility modifiers</a:t>
            </a:r>
          </a:p>
        </p:txBody>
      </p:sp>
      <p:sp>
        <p:nvSpPr>
          <p:cNvPr id="3" name="Footer Placeholder 2"/>
          <p:cNvSpPr>
            <a:spLocks noGrp="1"/>
          </p:cNvSpPr>
          <p:nvPr>
            <p:ph type="ftr" sz="quarter" idx="11"/>
          </p:nvPr>
        </p:nvSpPr>
        <p:spPr/>
        <p:txBody>
          <a:bodyPr/>
          <a:lstStyle/>
          <a:p>
            <a:r>
              <a:rPr lang="en-US" smtClean="0"/>
              <a:t>UFCFB6-30-2 OOSD</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
        <p:nvSpPr>
          <p:cNvPr id="5" name="Content Placeholder 4"/>
          <p:cNvSpPr>
            <a:spLocks noGrp="1"/>
          </p:cNvSpPr>
          <p:nvPr>
            <p:ph sz="quarter" idx="1"/>
          </p:nvPr>
        </p:nvSpPr>
        <p:spPr/>
        <p:txBody>
          <a:bodyPr>
            <a:normAutofit fontScale="55000" lnSpcReduction="20000"/>
          </a:bodyPr>
          <a:lstStyle/>
          <a:p>
            <a:endParaRPr lang="en-GB" dirty="0" smtClean="0"/>
          </a:p>
          <a:p>
            <a:r>
              <a:rPr lang="en-GB" sz="3400" dirty="0" smtClean="0"/>
              <a:t>Package </a:t>
            </a:r>
            <a:r>
              <a:rPr lang="en-GB" sz="3400" dirty="0"/>
              <a:t>Visibility </a:t>
            </a:r>
            <a:r>
              <a:rPr lang="en-GB" sz="3400" dirty="0" smtClean="0"/>
              <a:t>(also called default visibility)</a:t>
            </a:r>
          </a:p>
          <a:p>
            <a:pPr lvl="1">
              <a:buFont typeface="Wingdings" pitchFamily="2" charset="2"/>
              <a:buChar char="§"/>
            </a:pPr>
            <a:r>
              <a:rPr lang="en-GB" sz="3800" dirty="0" smtClean="0"/>
              <a:t>specified </a:t>
            </a:r>
            <a:r>
              <a:rPr lang="en-GB" sz="3800" dirty="0"/>
              <a:t>with a tilde (~), </a:t>
            </a:r>
            <a:endParaRPr lang="en-GB" sz="3800" dirty="0" smtClean="0"/>
          </a:p>
          <a:p>
            <a:pPr lvl="1">
              <a:buFont typeface="Wingdings" pitchFamily="2" charset="2"/>
              <a:buChar char="§"/>
            </a:pPr>
            <a:r>
              <a:rPr lang="en-GB" sz="3800" dirty="0" smtClean="0"/>
              <a:t>any </a:t>
            </a:r>
            <a:r>
              <a:rPr lang="en-GB" sz="3800" dirty="0"/>
              <a:t>class in the </a:t>
            </a:r>
            <a:r>
              <a:rPr lang="en-GB" sz="3800" dirty="0">
                <a:solidFill>
                  <a:srgbClr val="FF0000"/>
                </a:solidFill>
              </a:rPr>
              <a:t>same package </a:t>
            </a:r>
            <a:r>
              <a:rPr lang="en-GB" sz="3800" dirty="0"/>
              <a:t>can directly access </a:t>
            </a:r>
            <a:r>
              <a:rPr lang="en-GB" sz="3800" dirty="0" smtClean="0"/>
              <a:t>attributes </a:t>
            </a:r>
            <a:r>
              <a:rPr lang="en-GB" sz="3800" dirty="0"/>
              <a:t>or </a:t>
            </a:r>
            <a:r>
              <a:rPr lang="en-GB" sz="3800" dirty="0" smtClean="0"/>
              <a:t>operations declared with package visibility modifier</a:t>
            </a:r>
          </a:p>
          <a:p>
            <a:r>
              <a:rPr lang="en-GB" sz="3400" dirty="0"/>
              <a:t>Private Visibility </a:t>
            </a:r>
          </a:p>
          <a:p>
            <a:pPr lvl="1">
              <a:buFont typeface="Wingdings" pitchFamily="2" charset="2"/>
              <a:buChar char="§"/>
            </a:pPr>
            <a:r>
              <a:rPr lang="en-GB" sz="3800" dirty="0" smtClean="0"/>
              <a:t>most tightly constrained, </a:t>
            </a:r>
            <a:r>
              <a:rPr lang="en-GB" sz="3800" dirty="0"/>
              <a:t>and </a:t>
            </a:r>
            <a:r>
              <a:rPr lang="en-GB" sz="3800" dirty="0" smtClean="0"/>
              <a:t>is </a:t>
            </a:r>
            <a:r>
              <a:rPr lang="en-GB" sz="3800" dirty="0"/>
              <a:t>shown by </a:t>
            </a:r>
            <a:r>
              <a:rPr lang="en-GB" sz="3800" dirty="0" smtClean="0"/>
              <a:t>a </a:t>
            </a:r>
            <a:r>
              <a:rPr lang="en-GB" sz="3800" dirty="0"/>
              <a:t>minus </a:t>
            </a:r>
            <a:r>
              <a:rPr lang="en-GB" sz="3800" dirty="0" smtClean="0"/>
              <a:t>(-) </a:t>
            </a:r>
            <a:r>
              <a:rPr lang="en-GB" sz="3800" dirty="0"/>
              <a:t>symbol </a:t>
            </a:r>
            <a:endParaRPr lang="en-GB" sz="3800" dirty="0" smtClean="0"/>
          </a:p>
          <a:p>
            <a:pPr lvl="1">
              <a:buFont typeface="Wingdings" pitchFamily="2" charset="2"/>
              <a:buChar char="§"/>
            </a:pPr>
            <a:r>
              <a:rPr lang="en-GB" sz="3800" dirty="0" smtClean="0">
                <a:solidFill>
                  <a:srgbClr val="FF0000"/>
                </a:solidFill>
              </a:rPr>
              <a:t>Only </a:t>
            </a:r>
            <a:r>
              <a:rPr lang="en-GB" sz="3800" dirty="0">
                <a:solidFill>
                  <a:srgbClr val="FF0000"/>
                </a:solidFill>
              </a:rPr>
              <a:t>the class </a:t>
            </a:r>
            <a:r>
              <a:rPr lang="en-GB" sz="3800" dirty="0"/>
              <a:t>that contains the private </a:t>
            </a:r>
            <a:r>
              <a:rPr lang="en-GB" sz="3800" dirty="0" smtClean="0"/>
              <a:t>element </a:t>
            </a:r>
            <a:r>
              <a:rPr lang="en-GB" sz="3800" dirty="0"/>
              <a:t>can see or work with the data stored in a private attribute or make a call to a </a:t>
            </a:r>
            <a:r>
              <a:rPr lang="en-GB" sz="3800" dirty="0" smtClean="0"/>
              <a:t>private </a:t>
            </a:r>
            <a:r>
              <a:rPr lang="en-GB" sz="3800" dirty="0"/>
              <a:t>operation, </a:t>
            </a:r>
          </a:p>
          <a:p>
            <a:pPr lvl="1">
              <a:buFont typeface="Wingdings" pitchFamily="2" charset="2"/>
              <a:buChar char="§"/>
            </a:pPr>
            <a:r>
              <a:rPr lang="en-GB" sz="3800" dirty="0"/>
              <a:t>Private visibility is most useful if you have an attribute or operation that you want no </a:t>
            </a:r>
            <a:r>
              <a:rPr lang="en-GB" sz="3800" dirty="0" smtClean="0"/>
              <a:t>other </a:t>
            </a:r>
            <a:r>
              <a:rPr lang="en-GB" sz="3800" dirty="0"/>
              <a:t>part of the system to depend on. </a:t>
            </a:r>
            <a:r>
              <a:rPr lang="en-GB" sz="3800" dirty="0" smtClean="0"/>
              <a:t>If </a:t>
            </a:r>
            <a:r>
              <a:rPr lang="en-GB" sz="3800" dirty="0"/>
              <a:t>you intend to change </a:t>
            </a:r>
            <a:r>
              <a:rPr lang="en-GB" sz="3800" dirty="0" smtClean="0"/>
              <a:t> an </a:t>
            </a:r>
            <a:r>
              <a:rPr lang="en-GB" sz="3800" dirty="0"/>
              <a:t>attribute or operation at a later time but don’t want other classes with access to </a:t>
            </a:r>
            <a:r>
              <a:rPr lang="en-GB" sz="3800" dirty="0" smtClean="0"/>
              <a:t>that </a:t>
            </a:r>
            <a:r>
              <a:rPr lang="en-GB" sz="3800" dirty="0"/>
              <a:t>element to be changed. </a:t>
            </a:r>
          </a:p>
          <a:p>
            <a:pPr lvl="1">
              <a:buFont typeface="Wingdings" pitchFamily="2" charset="2"/>
              <a:buChar char="§"/>
            </a:pPr>
            <a:r>
              <a:rPr lang="en-GB" sz="3800" dirty="0"/>
              <a:t>It’s a commonly accepted rule of thumb that </a:t>
            </a:r>
            <a:r>
              <a:rPr lang="en-GB" sz="3800" dirty="0">
                <a:solidFill>
                  <a:srgbClr val="FF0000"/>
                </a:solidFill>
              </a:rPr>
              <a:t>attributes should always be private </a:t>
            </a:r>
          </a:p>
          <a:p>
            <a:pPr marL="320040" lvl="1" indent="0">
              <a:buNone/>
            </a:pPr>
            <a:endParaRPr lang="en-GB" sz="3400"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22441983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smtClean="0"/>
              <a:t>Public visibility example</a:t>
            </a:r>
            <a:endParaRPr lang="en-GB" dirty="0"/>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pic>
        <p:nvPicPr>
          <p:cNvPr id="819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605648" y="1447800"/>
            <a:ext cx="6389904"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43709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smtClean="0"/>
              <a:t>Protected visibility example</a:t>
            </a:r>
            <a:endParaRPr lang="en-GB" dirty="0"/>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pic>
        <p:nvPicPr>
          <p:cNvPr id="921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358451" y="1447800"/>
            <a:ext cx="6884298"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43709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smtClean="0"/>
              <a:t>Package (default) visibility example</a:t>
            </a:r>
            <a:endParaRPr lang="en-GB" dirty="0"/>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pic>
        <p:nvPicPr>
          <p:cNvPr id="1024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674970" y="1447800"/>
            <a:ext cx="6251259"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38680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smtClean="0"/>
              <a:t>Private visibility modifier</a:t>
            </a:r>
            <a:endParaRPr lang="en-GB" dirty="0"/>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pic>
        <p:nvPicPr>
          <p:cNvPr id="1126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603736" y="1447800"/>
            <a:ext cx="639372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38680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smtClean="0"/>
              <a:t>Visibility summary (Java) (skip)</a:t>
            </a:r>
            <a:endParaRPr lang="en-GB" dirty="0"/>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pic>
        <p:nvPicPr>
          <p:cNvPr id="6147"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838200" y="1676400"/>
            <a:ext cx="7772400" cy="4122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47643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a:t>UML class state: attributes</a:t>
            </a:r>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
        <p:nvSpPr>
          <p:cNvPr id="6" name="Content Placeholder 5"/>
          <p:cNvSpPr>
            <a:spLocks noGrp="1"/>
          </p:cNvSpPr>
          <p:nvPr>
            <p:ph sz="quarter" idx="1"/>
          </p:nvPr>
        </p:nvSpPr>
        <p:spPr/>
        <p:txBody>
          <a:bodyPr/>
          <a:lstStyle/>
          <a:p>
            <a:r>
              <a:rPr lang="en-GB" dirty="0" smtClean="0"/>
              <a:t>Attributes </a:t>
            </a:r>
            <a:r>
              <a:rPr lang="en-GB" dirty="0"/>
              <a:t>can be represented on a class diagram either </a:t>
            </a:r>
            <a:r>
              <a:rPr lang="en-GB" dirty="0" smtClean="0"/>
              <a:t>as </a:t>
            </a:r>
            <a:r>
              <a:rPr lang="en-GB" dirty="0"/>
              <a:t>inline </a:t>
            </a:r>
            <a:r>
              <a:rPr lang="en-GB" dirty="0" smtClean="0"/>
              <a:t>attributes or </a:t>
            </a:r>
            <a:r>
              <a:rPr lang="en-GB" dirty="0"/>
              <a:t>by association with </a:t>
            </a:r>
            <a:r>
              <a:rPr lang="en-GB" dirty="0" smtClean="0"/>
              <a:t>another class</a:t>
            </a:r>
          </a:p>
          <a:p>
            <a:endParaRPr lang="en-GB"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044" y="2438400"/>
            <a:ext cx="7772400" cy="327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22538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fontScale="90000"/>
          </a:bodyPr>
          <a:lstStyle/>
          <a:p>
            <a:r>
              <a:rPr lang="en-GB" dirty="0"/>
              <a:t>Java inline and by-association attributes</a:t>
            </a:r>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
        <p:nvSpPr>
          <p:cNvPr id="6" name="Content Placeholder 5"/>
          <p:cNvSpPr>
            <a:spLocks noGrp="1"/>
          </p:cNvSpPr>
          <p:nvPr>
            <p:ph sz="quarter" idx="1"/>
          </p:nvPr>
        </p:nvSpPr>
        <p:spPr/>
        <p:txBody>
          <a:bodyPr>
            <a:normAutofit fontScale="77500" lnSpcReduction="20000"/>
          </a:bodyPr>
          <a:lstStyle/>
          <a:p>
            <a:pPr marL="0" indent="0">
              <a:buNone/>
            </a:pPr>
            <a:endParaRPr lang="en-GB" dirty="0" smtClean="0">
              <a:latin typeface="Courier New" pitchFamily="49" charset="0"/>
              <a:cs typeface="Courier New" pitchFamily="49" charset="0"/>
            </a:endParaRPr>
          </a:p>
          <a:p>
            <a:pPr marL="0" indent="0">
              <a:buNone/>
            </a:pPr>
            <a:r>
              <a:rPr lang="en-GB" dirty="0" smtClean="0">
                <a:latin typeface="Courier New" pitchFamily="49" charset="0"/>
                <a:cs typeface="Courier New" pitchFamily="49" charset="0"/>
              </a:rPr>
              <a:t>public </a:t>
            </a:r>
            <a:r>
              <a:rPr lang="en-GB" dirty="0">
                <a:latin typeface="Courier New" pitchFamily="49" charset="0"/>
                <a:cs typeface="Courier New" pitchFamily="49" charset="0"/>
              </a:rPr>
              <a:t>class </a:t>
            </a:r>
            <a:r>
              <a:rPr lang="en-GB" dirty="0" err="1">
                <a:latin typeface="Courier New" pitchFamily="49" charset="0"/>
                <a:cs typeface="Courier New" pitchFamily="49" charset="0"/>
              </a:rPr>
              <a:t>BlogAccount</a:t>
            </a:r>
            <a:r>
              <a:rPr lang="en-GB" dirty="0">
                <a:latin typeface="Courier New" pitchFamily="49" charset="0"/>
                <a:cs typeface="Courier New" pitchFamily="49" charset="0"/>
              </a:rPr>
              <a:t> </a:t>
            </a:r>
          </a:p>
          <a:p>
            <a:pPr marL="0" indent="0">
              <a:buNone/>
            </a:pPr>
            <a:r>
              <a:rPr lang="en-GB" dirty="0">
                <a:latin typeface="Courier New" pitchFamily="49" charset="0"/>
                <a:cs typeface="Courier New" pitchFamily="49" charset="0"/>
              </a:rPr>
              <a:t>{</a:t>
            </a:r>
          </a:p>
          <a:p>
            <a:pPr marL="0" indent="0">
              <a:buNone/>
            </a:pPr>
            <a:r>
              <a:rPr lang="en-GB" dirty="0" smtClean="0">
                <a:latin typeface="Courier New" pitchFamily="49" charset="0"/>
                <a:cs typeface="Courier New" pitchFamily="49" charset="0"/>
              </a:rPr>
              <a:t>   // </a:t>
            </a:r>
            <a:r>
              <a:rPr lang="en-GB" dirty="0">
                <a:latin typeface="Courier New" pitchFamily="49" charset="0"/>
                <a:cs typeface="Courier New" pitchFamily="49" charset="0"/>
              </a:rPr>
              <a:t>The two inline attributes </a:t>
            </a:r>
            <a:endParaRPr lang="en-GB" dirty="0" smtClean="0">
              <a:latin typeface="Courier New" pitchFamily="49" charset="0"/>
              <a:cs typeface="Courier New" pitchFamily="49" charset="0"/>
            </a:endParaRPr>
          </a:p>
          <a:p>
            <a:pPr marL="0" indent="0">
              <a:buNone/>
            </a:pPr>
            <a:r>
              <a:rPr lang="en-GB" dirty="0">
                <a:latin typeface="Courier New" pitchFamily="49" charset="0"/>
                <a:cs typeface="Courier New" pitchFamily="49" charset="0"/>
              </a:rPr>
              <a:t> </a:t>
            </a:r>
            <a:r>
              <a:rPr lang="en-GB" dirty="0" smtClean="0">
                <a:latin typeface="Courier New" pitchFamily="49" charset="0"/>
                <a:cs typeface="Courier New" pitchFamily="49" charset="0"/>
              </a:rPr>
              <a:t>  private </a:t>
            </a:r>
            <a:r>
              <a:rPr lang="en-GB" dirty="0">
                <a:latin typeface="Courier New" pitchFamily="49" charset="0"/>
                <a:cs typeface="Courier New" pitchFamily="49" charset="0"/>
              </a:rPr>
              <a:t>String name; </a:t>
            </a:r>
          </a:p>
          <a:p>
            <a:pPr marL="0" indent="0">
              <a:buNone/>
            </a:pPr>
            <a:r>
              <a:rPr lang="en-GB" dirty="0" smtClean="0">
                <a:latin typeface="Courier New" pitchFamily="49" charset="0"/>
                <a:cs typeface="Courier New" pitchFamily="49" charset="0"/>
              </a:rPr>
              <a:t>   public </a:t>
            </a:r>
            <a:r>
              <a:rPr lang="en-GB" dirty="0">
                <a:latin typeface="Courier New" pitchFamily="49" charset="0"/>
                <a:cs typeface="Courier New" pitchFamily="49" charset="0"/>
              </a:rPr>
              <a:t>URL </a:t>
            </a:r>
            <a:r>
              <a:rPr lang="en-GB" dirty="0" err="1">
                <a:latin typeface="Courier New" pitchFamily="49" charset="0"/>
                <a:cs typeface="Courier New" pitchFamily="49" charset="0"/>
              </a:rPr>
              <a:t>publicURL</a:t>
            </a:r>
            <a:r>
              <a:rPr lang="en-GB" dirty="0">
                <a:latin typeface="Courier New" pitchFamily="49" charset="0"/>
                <a:cs typeface="Courier New" pitchFamily="49" charset="0"/>
              </a:rPr>
              <a:t>;</a:t>
            </a:r>
          </a:p>
          <a:p>
            <a:pPr marL="0" indent="0">
              <a:buNone/>
            </a:pPr>
            <a:endParaRPr lang="en-GB" dirty="0">
              <a:latin typeface="Courier New" pitchFamily="49" charset="0"/>
              <a:cs typeface="Courier New" pitchFamily="49" charset="0"/>
            </a:endParaRPr>
          </a:p>
          <a:p>
            <a:pPr marL="0" indent="0">
              <a:buNone/>
            </a:pPr>
            <a:r>
              <a:rPr lang="en-GB" dirty="0">
                <a:latin typeface="Courier New" pitchFamily="49" charset="0"/>
                <a:cs typeface="Courier New" pitchFamily="49" charset="0"/>
              </a:rPr>
              <a:t> </a:t>
            </a:r>
            <a:r>
              <a:rPr lang="en-GB" dirty="0" smtClean="0">
                <a:latin typeface="Courier New" pitchFamily="49" charset="0"/>
                <a:cs typeface="Courier New" pitchFamily="49" charset="0"/>
              </a:rPr>
              <a:t>  // </a:t>
            </a:r>
            <a:r>
              <a:rPr lang="en-GB" dirty="0">
                <a:latin typeface="Courier New" pitchFamily="49" charset="0"/>
                <a:cs typeface="Courier New" pitchFamily="49" charset="0"/>
              </a:rPr>
              <a:t>The single attribute by </a:t>
            </a:r>
            <a:r>
              <a:rPr lang="en-GB" dirty="0" smtClean="0">
                <a:latin typeface="Courier New" pitchFamily="49" charset="0"/>
                <a:cs typeface="Courier New" pitchFamily="49" charset="0"/>
              </a:rPr>
              <a:t>association,</a:t>
            </a:r>
          </a:p>
          <a:p>
            <a:pPr marL="0" indent="0">
              <a:buNone/>
            </a:pPr>
            <a:r>
              <a:rPr lang="en-GB" dirty="0">
                <a:latin typeface="Courier New" pitchFamily="49" charset="0"/>
                <a:cs typeface="Courier New" pitchFamily="49" charset="0"/>
              </a:rPr>
              <a:t> </a:t>
            </a:r>
            <a:r>
              <a:rPr lang="en-GB" dirty="0" smtClean="0">
                <a:latin typeface="Courier New" pitchFamily="49" charset="0"/>
                <a:cs typeface="Courier New" pitchFamily="49" charset="0"/>
              </a:rPr>
              <a:t>  // given </a:t>
            </a:r>
            <a:r>
              <a:rPr lang="en-GB" dirty="0">
                <a:latin typeface="Courier New" pitchFamily="49" charset="0"/>
                <a:cs typeface="Courier New" pitchFamily="49" charset="0"/>
              </a:rPr>
              <a:t>the name 'entries'</a:t>
            </a:r>
          </a:p>
          <a:p>
            <a:pPr marL="0" indent="0">
              <a:buNone/>
            </a:pPr>
            <a:r>
              <a:rPr lang="en-GB" dirty="0">
                <a:latin typeface="Courier New" pitchFamily="49" charset="0"/>
                <a:cs typeface="Courier New" pitchFamily="49" charset="0"/>
              </a:rPr>
              <a:t> </a:t>
            </a:r>
            <a:r>
              <a:rPr lang="en-GB" dirty="0" smtClean="0">
                <a:latin typeface="Courier New" pitchFamily="49" charset="0"/>
                <a:cs typeface="Courier New" pitchFamily="49" charset="0"/>
              </a:rPr>
              <a:t>  private </a:t>
            </a:r>
            <a:r>
              <a:rPr lang="en-GB" dirty="0" err="1" smtClean="0">
                <a:latin typeface="Courier New" pitchFamily="49" charset="0"/>
                <a:cs typeface="Courier New" pitchFamily="49" charset="0"/>
              </a:rPr>
              <a:t>BlogEntry</a:t>
            </a:r>
            <a:r>
              <a:rPr lang="en-GB" dirty="0" smtClean="0">
                <a:latin typeface="Courier New" pitchFamily="49" charset="0"/>
                <a:cs typeface="Courier New" pitchFamily="49" charset="0"/>
              </a:rPr>
              <a:t>[] </a:t>
            </a:r>
            <a:r>
              <a:rPr lang="en-GB" dirty="0">
                <a:latin typeface="Courier New" pitchFamily="49" charset="0"/>
                <a:cs typeface="Courier New" pitchFamily="49" charset="0"/>
              </a:rPr>
              <a:t>entries;</a:t>
            </a:r>
          </a:p>
          <a:p>
            <a:pPr marL="0" indent="0">
              <a:buNone/>
            </a:pPr>
            <a:endParaRPr lang="en-GB" dirty="0">
              <a:latin typeface="Courier New" pitchFamily="49" charset="0"/>
              <a:cs typeface="Courier New" pitchFamily="49" charset="0"/>
            </a:endParaRPr>
          </a:p>
          <a:p>
            <a:pPr marL="0" indent="0">
              <a:buNone/>
            </a:pPr>
            <a:r>
              <a:rPr lang="en-GB" dirty="0">
                <a:latin typeface="Courier New" pitchFamily="49" charset="0"/>
                <a:cs typeface="Courier New" pitchFamily="49" charset="0"/>
              </a:rPr>
              <a:t> </a:t>
            </a:r>
            <a:r>
              <a:rPr lang="en-GB" dirty="0" smtClean="0">
                <a:latin typeface="Courier New" pitchFamily="49" charset="0"/>
                <a:cs typeface="Courier New" pitchFamily="49" charset="0"/>
              </a:rPr>
              <a:t>  // </a:t>
            </a:r>
            <a:r>
              <a:rPr lang="en-GB" dirty="0">
                <a:latin typeface="Courier New" pitchFamily="49" charset="0"/>
                <a:cs typeface="Courier New" pitchFamily="49" charset="0"/>
              </a:rPr>
              <a:t>... </a:t>
            </a:r>
          </a:p>
          <a:p>
            <a:pPr marL="0" indent="0">
              <a:buNone/>
            </a:pPr>
            <a:endParaRPr lang="en-GB" dirty="0">
              <a:latin typeface="Courier New" pitchFamily="49" charset="0"/>
              <a:cs typeface="Courier New" pitchFamily="49" charset="0"/>
            </a:endParaRPr>
          </a:p>
          <a:p>
            <a:pPr marL="0" indent="0">
              <a:buNone/>
            </a:pPr>
            <a:r>
              <a:rPr lang="en-GB" dirty="0">
                <a:latin typeface="Courier New" pitchFamily="49" charset="0"/>
                <a:cs typeface="Courier New" pitchFamily="49" charset="0"/>
              </a:rPr>
              <a:t>} </a:t>
            </a:r>
          </a:p>
          <a:p>
            <a:endParaRPr lang="en-GB" dirty="0"/>
          </a:p>
        </p:txBody>
      </p:sp>
    </p:spTree>
    <p:extLst>
      <p:ext uri="{BB962C8B-B14F-4D97-AF65-F5344CB8AC3E}">
        <p14:creationId xmlns:p14="http://schemas.microsoft.com/office/powerpoint/2010/main" val="4112253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a:spLocks noGrp="1"/>
          </p:cNvSpPr>
          <p:nvPr>
            <p:ph type="title"/>
          </p:nvPr>
        </p:nvSpPr>
        <p:spPr>
          <a:solidFill>
            <a:schemeClr val="bg1">
              <a:lumMod val="95000"/>
            </a:schemeClr>
          </a:solidFill>
        </p:spPr>
        <p:txBody>
          <a:bodyPr>
            <a:normAutofit fontScale="90000"/>
          </a:bodyPr>
          <a:lstStyle/>
          <a:p>
            <a:r>
              <a:rPr lang="en-GB" dirty="0"/>
              <a:t>Classes and objects : </a:t>
            </a:r>
            <a:r>
              <a:rPr lang="en-GB" dirty="0" smtClean="0"/>
              <a:t>summary (skip)</a:t>
            </a:r>
            <a:endParaRPr lang="en-GB" sz="4000" dirty="0" smtClean="0"/>
          </a:p>
        </p:txBody>
      </p:sp>
      <p:sp>
        <p:nvSpPr>
          <p:cNvPr id="3" name="Content Placeholder 2"/>
          <p:cNvSpPr>
            <a:spLocks noGrp="1"/>
          </p:cNvSpPr>
          <p:nvPr>
            <p:ph idx="1"/>
          </p:nvPr>
        </p:nvSpPr>
        <p:spPr>
          <a:xfrm>
            <a:off x="457200" y="1371600"/>
            <a:ext cx="8229600" cy="4754563"/>
          </a:xfrm>
        </p:spPr>
        <p:txBody>
          <a:bodyPr rtlCol="0">
            <a:normAutofit fontScale="85000" lnSpcReduction="10000"/>
          </a:bodyPr>
          <a:lstStyle/>
          <a:p>
            <a:pPr eaLnBrk="1" fontAlgn="auto" hangingPunct="1">
              <a:spcAft>
                <a:spcPts val="0"/>
              </a:spcAft>
              <a:buFont typeface="Arial" pitchFamily="34" charset="0"/>
              <a:buChar char="•"/>
              <a:defRPr/>
            </a:pPr>
            <a:endParaRPr lang="en-GB" sz="3100" dirty="0" smtClean="0"/>
          </a:p>
          <a:p>
            <a:pPr eaLnBrk="1" fontAlgn="auto" hangingPunct="1">
              <a:spcAft>
                <a:spcPts val="0"/>
              </a:spcAft>
              <a:buFont typeface="Arial" pitchFamily="34" charset="0"/>
              <a:buChar char="•"/>
              <a:defRPr/>
            </a:pPr>
            <a:r>
              <a:rPr lang="en-GB" sz="3100" dirty="0" smtClean="0"/>
              <a:t>A class is a </a:t>
            </a:r>
            <a:r>
              <a:rPr lang="en-GB" sz="3100" dirty="0" smtClean="0">
                <a:solidFill>
                  <a:srgbClr val="FF0000"/>
                </a:solidFill>
              </a:rPr>
              <a:t>blueprint</a:t>
            </a:r>
            <a:r>
              <a:rPr lang="en-GB" sz="3100" dirty="0" smtClean="0"/>
              <a:t> for an object. The class defines the generic behaviour of an object and the type of data it may store</a:t>
            </a:r>
          </a:p>
          <a:p>
            <a:pPr eaLnBrk="1" fontAlgn="auto" hangingPunct="1">
              <a:spcAft>
                <a:spcPts val="0"/>
              </a:spcAft>
              <a:buFont typeface="Arial" pitchFamily="34" charset="0"/>
              <a:buChar char="•"/>
              <a:defRPr/>
            </a:pPr>
            <a:r>
              <a:rPr lang="en-GB" sz="3100" dirty="0" smtClean="0"/>
              <a:t>Objects that behave in a manner specified by a class are called </a:t>
            </a:r>
            <a:r>
              <a:rPr lang="en-GB" sz="3100" dirty="0" smtClean="0">
                <a:solidFill>
                  <a:srgbClr val="FF0000"/>
                </a:solidFill>
              </a:rPr>
              <a:t>instances</a:t>
            </a:r>
            <a:r>
              <a:rPr lang="en-GB" sz="3100" dirty="0" smtClean="0"/>
              <a:t> of that class.</a:t>
            </a:r>
          </a:p>
          <a:p>
            <a:pPr eaLnBrk="1" fontAlgn="auto" hangingPunct="1">
              <a:spcAft>
                <a:spcPts val="0"/>
              </a:spcAft>
              <a:buFont typeface="Arial" pitchFamily="34" charset="0"/>
              <a:buChar char="•"/>
              <a:defRPr/>
            </a:pPr>
            <a:r>
              <a:rPr lang="en-GB" sz="2800" dirty="0" smtClean="0"/>
              <a:t>Example</a:t>
            </a:r>
          </a:p>
          <a:p>
            <a:pPr lvl="1" eaLnBrk="1" fontAlgn="auto" hangingPunct="1">
              <a:spcAft>
                <a:spcPts val="0"/>
              </a:spcAft>
              <a:buFont typeface="Arial" pitchFamily="34" charset="0"/>
              <a:buChar char="–"/>
              <a:defRPr/>
            </a:pPr>
            <a:r>
              <a:rPr lang="en-GB" dirty="0" smtClean="0"/>
              <a:t>A Film class : </a:t>
            </a:r>
          </a:p>
          <a:p>
            <a:pPr lvl="2" eaLnBrk="1" fontAlgn="auto" hangingPunct="1">
              <a:spcAft>
                <a:spcPts val="0"/>
              </a:spcAft>
              <a:buFont typeface="Arial" pitchFamily="34" charset="0"/>
              <a:buChar char="•"/>
              <a:defRPr/>
            </a:pPr>
            <a:r>
              <a:rPr lang="en-GB" dirty="0" smtClean="0"/>
              <a:t>data could include title of the film and the certification rank</a:t>
            </a:r>
          </a:p>
          <a:p>
            <a:pPr lvl="2" eaLnBrk="1" fontAlgn="auto" hangingPunct="1">
              <a:spcAft>
                <a:spcPts val="0"/>
              </a:spcAft>
              <a:buFont typeface="Arial" pitchFamily="34" charset="0"/>
              <a:buChar char="•"/>
              <a:defRPr/>
            </a:pPr>
            <a:r>
              <a:rPr lang="en-GB" dirty="0" smtClean="0"/>
              <a:t>Methods could be modifying certification rank</a:t>
            </a:r>
          </a:p>
          <a:p>
            <a:pPr lvl="1" eaLnBrk="1" fontAlgn="auto" hangingPunct="1">
              <a:spcAft>
                <a:spcPts val="0"/>
              </a:spcAft>
              <a:buFont typeface="Arial" pitchFamily="34" charset="0"/>
              <a:buChar char="–"/>
              <a:defRPr/>
            </a:pPr>
            <a:r>
              <a:rPr lang="en-GB" dirty="0" smtClean="0"/>
              <a:t>One instance of the Film class could contain details of the film “Lincoln” and another “Life of Pi”. </a:t>
            </a:r>
          </a:p>
          <a:p>
            <a:pPr lvl="1" eaLnBrk="1" fontAlgn="auto" hangingPunct="1">
              <a:spcAft>
                <a:spcPts val="0"/>
              </a:spcAft>
              <a:buFont typeface="Arial" pitchFamily="34" charset="0"/>
              <a:buChar char="–"/>
              <a:defRPr/>
            </a:pPr>
            <a:r>
              <a:rPr lang="en-GB" dirty="0" smtClean="0"/>
              <a:t>Each of the instances stores exactly the same type of data, film name, certification and classification yet each one represents a different film. </a:t>
            </a:r>
            <a:endParaRPr lang="en-GB" dirty="0"/>
          </a:p>
        </p:txBody>
      </p:sp>
      <p:sp>
        <p:nvSpPr>
          <p:cNvPr id="2" name="Date Placeholder 1"/>
          <p:cNvSpPr>
            <a:spLocks noGrp="1"/>
          </p:cNvSpPr>
          <p:nvPr>
            <p:ph type="dt" sz="half" idx="10"/>
          </p:nvPr>
        </p:nvSpPr>
        <p:spPr/>
        <p:txBody>
          <a:bodyPr/>
          <a:lstStyle/>
          <a:p>
            <a:fld id="{4837F772-4AF0-4E62-A092-E16D1EF9F696}" type="datetime3">
              <a:rPr lang="en-US" smtClean="0"/>
              <a:t>3 October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1946539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fontScale="90000"/>
          </a:bodyPr>
          <a:lstStyle/>
          <a:p>
            <a:r>
              <a:rPr lang="en-GB" dirty="0"/>
              <a:t>Inline Attributes Versus Attributes by Association </a:t>
            </a:r>
          </a:p>
        </p:txBody>
      </p:sp>
      <p:sp>
        <p:nvSpPr>
          <p:cNvPr id="3" name="Footer Placeholder 2"/>
          <p:cNvSpPr>
            <a:spLocks noGrp="1"/>
          </p:cNvSpPr>
          <p:nvPr>
            <p:ph type="ftr" sz="quarter" idx="11"/>
          </p:nvPr>
        </p:nvSpPr>
        <p:spPr/>
        <p:txBody>
          <a:bodyPr/>
          <a:lstStyle/>
          <a:p>
            <a:r>
              <a:rPr lang="en-US" smtClean="0"/>
              <a:t>UFCFB6-30-2 OOSD</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
        <p:nvSpPr>
          <p:cNvPr id="5" name="Content Placeholder 4"/>
          <p:cNvSpPr>
            <a:spLocks noGrp="1"/>
          </p:cNvSpPr>
          <p:nvPr>
            <p:ph sz="quarter" idx="1"/>
          </p:nvPr>
        </p:nvSpPr>
        <p:spPr/>
        <p:txBody>
          <a:bodyPr/>
          <a:lstStyle/>
          <a:p>
            <a:r>
              <a:rPr lang="en-GB" dirty="0"/>
              <a:t>One useful rule of thumb: “simple” classes, such as the String class in </a:t>
            </a:r>
            <a:r>
              <a:rPr lang="en-GB" dirty="0" smtClean="0"/>
              <a:t>Java</a:t>
            </a:r>
            <a:r>
              <a:rPr lang="en-GB" dirty="0"/>
              <a:t>, or </a:t>
            </a:r>
            <a:r>
              <a:rPr lang="en-GB" dirty="0" smtClean="0"/>
              <a:t>standard </a:t>
            </a:r>
            <a:r>
              <a:rPr lang="en-GB" dirty="0"/>
              <a:t>library </a:t>
            </a:r>
            <a:r>
              <a:rPr lang="en-GB" dirty="0" smtClean="0"/>
              <a:t>classes are </a:t>
            </a:r>
            <a:r>
              <a:rPr lang="en-GB" dirty="0"/>
              <a:t>generally best </a:t>
            </a:r>
            <a:r>
              <a:rPr lang="en-GB" dirty="0" smtClean="0"/>
              <a:t>shown </a:t>
            </a:r>
            <a:r>
              <a:rPr lang="en-GB" dirty="0"/>
              <a:t>as inline attributes. </a:t>
            </a:r>
            <a:endParaRPr lang="en-GB" dirty="0" smtClean="0"/>
          </a:p>
          <a:p>
            <a:endParaRPr lang="en-GB"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895599"/>
            <a:ext cx="5722937" cy="2659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3463784"/>
            <a:ext cx="188277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50179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a:bodyPr>
          <a:lstStyle/>
          <a:p>
            <a:r>
              <a:rPr lang="en-GB" dirty="0"/>
              <a:t>Multiplicity </a:t>
            </a:r>
          </a:p>
        </p:txBody>
      </p:sp>
      <p:sp>
        <p:nvSpPr>
          <p:cNvPr id="3" name="Footer Placeholder 2"/>
          <p:cNvSpPr>
            <a:spLocks noGrp="1"/>
          </p:cNvSpPr>
          <p:nvPr>
            <p:ph type="ftr" sz="quarter" idx="11"/>
          </p:nvPr>
        </p:nvSpPr>
        <p:spPr/>
        <p:txBody>
          <a:bodyPr/>
          <a:lstStyle/>
          <a:p>
            <a:r>
              <a:rPr lang="en-US" smtClean="0"/>
              <a:t>UFCFB6-30-2 OOSD</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
        <p:nvSpPr>
          <p:cNvPr id="5" name="Content Placeholder 4"/>
          <p:cNvSpPr>
            <a:spLocks noGrp="1"/>
          </p:cNvSpPr>
          <p:nvPr>
            <p:ph sz="quarter" idx="1"/>
          </p:nvPr>
        </p:nvSpPr>
        <p:spPr/>
        <p:txBody>
          <a:bodyPr>
            <a:normAutofit/>
          </a:bodyPr>
          <a:lstStyle/>
          <a:p>
            <a:r>
              <a:rPr lang="en-GB" sz="2400" dirty="0"/>
              <a:t>A</a:t>
            </a:r>
            <a:r>
              <a:rPr lang="en-GB" sz="2400" dirty="0" smtClean="0"/>
              <a:t>n </a:t>
            </a:r>
            <a:r>
              <a:rPr lang="en-GB" sz="2400" dirty="0"/>
              <a:t>attribute </a:t>
            </a:r>
            <a:r>
              <a:rPr lang="en-GB" sz="2400" dirty="0" smtClean="0"/>
              <a:t>could </a:t>
            </a:r>
            <a:r>
              <a:rPr lang="en-GB" sz="2400" dirty="0"/>
              <a:t>represent any number of objects of its </a:t>
            </a:r>
            <a:r>
              <a:rPr lang="en-GB" sz="2400" dirty="0" smtClean="0"/>
              <a:t>type </a:t>
            </a:r>
          </a:p>
          <a:p>
            <a:r>
              <a:rPr lang="en-GB" sz="2400" dirty="0" smtClean="0"/>
              <a:t>Multiplicity </a:t>
            </a:r>
            <a:r>
              <a:rPr lang="en-GB" sz="2400" dirty="0"/>
              <a:t>allows you to specify that an attribute </a:t>
            </a:r>
            <a:r>
              <a:rPr lang="en-GB" sz="2400" dirty="0" smtClean="0"/>
              <a:t>represents </a:t>
            </a:r>
            <a:r>
              <a:rPr lang="en-GB" sz="2400" dirty="0"/>
              <a:t>a collection of </a:t>
            </a:r>
            <a:r>
              <a:rPr lang="en-GB" sz="2400" dirty="0" smtClean="0"/>
              <a:t>objects</a:t>
            </a:r>
          </a:p>
          <a:p>
            <a:r>
              <a:rPr lang="en-GB" sz="2400" dirty="0" smtClean="0"/>
              <a:t>it </a:t>
            </a:r>
            <a:r>
              <a:rPr lang="en-GB" sz="2400" dirty="0"/>
              <a:t>can </a:t>
            </a:r>
            <a:r>
              <a:rPr lang="en-GB" sz="2400" dirty="0" smtClean="0"/>
              <a:t>be </a:t>
            </a:r>
            <a:r>
              <a:rPr lang="en-GB" sz="2400" dirty="0"/>
              <a:t>applied to both inline and </a:t>
            </a:r>
            <a:r>
              <a:rPr lang="en-GB" sz="2400" dirty="0" smtClean="0"/>
              <a:t>attributes </a:t>
            </a:r>
            <a:r>
              <a:rPr lang="en-GB" sz="2400" dirty="0"/>
              <a:t>by association, </a:t>
            </a:r>
            <a:endParaRPr lang="en-GB" sz="2400" dirty="0" smtClean="0"/>
          </a:p>
          <a:p>
            <a:r>
              <a:rPr lang="en-GB" sz="2400" dirty="0"/>
              <a:t> A * at the </a:t>
            </a:r>
            <a:r>
              <a:rPr lang="en-GB" sz="2400" dirty="0" err="1"/>
              <a:t>BlogEntry</a:t>
            </a:r>
            <a:r>
              <a:rPr lang="en-GB" sz="2400" dirty="0"/>
              <a:t> class end of the association indicates </a:t>
            </a:r>
            <a:r>
              <a:rPr lang="en-GB" sz="2400" dirty="0" smtClean="0"/>
              <a:t>that </a:t>
            </a:r>
            <a:r>
              <a:rPr lang="en-GB" sz="2400" dirty="0"/>
              <a:t>any number of </a:t>
            </a:r>
            <a:r>
              <a:rPr lang="en-GB" sz="2400" dirty="0" err="1"/>
              <a:t>BlogEntry</a:t>
            </a:r>
            <a:r>
              <a:rPr lang="en-GB" sz="2400" dirty="0"/>
              <a:t> objects will be stored in the entries attribute </a:t>
            </a:r>
            <a:r>
              <a:rPr lang="en-GB" sz="2400" dirty="0" smtClean="0"/>
              <a:t>within </a:t>
            </a:r>
            <a:r>
              <a:rPr lang="en-GB" sz="2400" dirty="0"/>
              <a:t>the </a:t>
            </a:r>
            <a:r>
              <a:rPr lang="en-GB" sz="2400" dirty="0" err="1"/>
              <a:t>BlogAccount</a:t>
            </a:r>
            <a:r>
              <a:rPr lang="en-GB" sz="2400" dirty="0"/>
              <a:t> class. </a:t>
            </a:r>
            <a:endParaRPr lang="en-GB" sz="2400" dirty="0" smtClean="0"/>
          </a:p>
          <a:p>
            <a:r>
              <a:rPr lang="en-GB" sz="2400" dirty="0" smtClean="0"/>
              <a:t>The </a:t>
            </a:r>
            <a:r>
              <a:rPr lang="en-GB" sz="2400" dirty="0"/>
              <a:t>1 specified at the other end of the association indicates </a:t>
            </a:r>
            <a:r>
              <a:rPr lang="en-GB" sz="2400" dirty="0" smtClean="0"/>
              <a:t>that </a:t>
            </a:r>
            <a:r>
              <a:rPr lang="en-GB" sz="2400" dirty="0"/>
              <a:t>each </a:t>
            </a:r>
            <a:r>
              <a:rPr lang="en-GB" sz="2400" dirty="0" err="1"/>
              <a:t>BlogEntry</a:t>
            </a:r>
            <a:r>
              <a:rPr lang="en-GB" sz="2400" dirty="0"/>
              <a:t> object in the entries attribute is associated with one and </a:t>
            </a:r>
            <a:r>
              <a:rPr lang="en-GB" sz="2400" dirty="0" smtClean="0"/>
              <a:t>only </a:t>
            </a:r>
            <a:r>
              <a:rPr lang="en-GB" sz="2400" dirty="0"/>
              <a:t>one </a:t>
            </a:r>
            <a:r>
              <a:rPr lang="en-GB" sz="2400" dirty="0" err="1"/>
              <a:t>BlogAccount</a:t>
            </a:r>
            <a:r>
              <a:rPr lang="en-GB" sz="2400" dirty="0"/>
              <a:t> object. </a:t>
            </a:r>
          </a:p>
          <a:p>
            <a:endParaRPr lang="en-GB" dirty="0"/>
          </a:p>
          <a:p>
            <a:endParaRPr lang="en-GB" dirty="0"/>
          </a:p>
        </p:txBody>
      </p:sp>
      <p:sp>
        <p:nvSpPr>
          <p:cNvPr id="6" name="Date Placeholder 5"/>
          <p:cNvSpPr>
            <a:spLocks noGrp="1"/>
          </p:cNvSpPr>
          <p:nvPr>
            <p:ph type="dt" sz="half" idx="10"/>
          </p:nvPr>
        </p:nvSpPr>
        <p:spPr/>
        <p:txBody>
          <a:bodyPr/>
          <a:lstStyle/>
          <a:p>
            <a:fld id="{4837F772-4AF0-4E62-A092-E16D1EF9F696}" type="datetime3">
              <a:rPr lang="en-US" smtClean="0"/>
              <a:t>3 October 2016</a:t>
            </a:fld>
            <a:endParaRPr lang="en-US"/>
          </a:p>
        </p:txBody>
      </p:sp>
    </p:spTree>
    <p:extLst>
      <p:ext uri="{BB962C8B-B14F-4D97-AF65-F5344CB8AC3E}">
        <p14:creationId xmlns:p14="http://schemas.microsoft.com/office/powerpoint/2010/main" val="8114011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1"/>
          <p:cNvSpPr>
            <a:spLocks noGrp="1" noChangeArrowheads="1"/>
          </p:cNvSpPr>
          <p:nvPr>
            <p:ph type="title"/>
          </p:nvPr>
        </p:nvSpPr>
        <p:spPr>
          <a:noFill/>
        </p:spPr>
        <p:txBody>
          <a:bodyPr lIns="92075" tIns="46038" rIns="92075" bIns="46038"/>
          <a:lstStyle/>
          <a:p>
            <a:pPr eaLnBrk="1" hangingPunct="1"/>
            <a:r>
              <a:rPr lang="en-US" altLang="zh-CN" smtClean="0"/>
              <a:t>Multiplicity of instances</a:t>
            </a:r>
          </a:p>
        </p:txBody>
      </p:sp>
      <p:sp>
        <p:nvSpPr>
          <p:cNvPr id="32" name="Footer Placeholder 2"/>
          <p:cNvSpPr>
            <a:spLocks noGrp="1"/>
          </p:cNvSpPr>
          <p:nvPr>
            <p:ph type="ftr" sz="quarter" idx="11"/>
          </p:nvPr>
        </p:nvSpPr>
        <p:spPr/>
        <p:txBody>
          <a:bodyPr/>
          <a:lstStyle/>
          <a:p>
            <a:pPr>
              <a:defRPr/>
            </a:pPr>
            <a:r>
              <a:rPr lang="en-GB"/>
              <a:t>Department of Computer Science</a:t>
            </a:r>
          </a:p>
        </p:txBody>
      </p:sp>
      <p:sp>
        <p:nvSpPr>
          <p:cNvPr id="1331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marL="742950" indent="-285750">
              <a:defRPr sz="2800">
                <a:solidFill>
                  <a:schemeClr val="tx1"/>
                </a:solidFill>
                <a:latin typeface="Tahoma" pitchFamily="34" charset="0"/>
              </a:defRPr>
            </a:lvl2pPr>
            <a:lvl3pPr marL="1143000" indent="-228600">
              <a:defRPr sz="2800">
                <a:solidFill>
                  <a:schemeClr val="tx1"/>
                </a:solidFill>
                <a:latin typeface="Tahoma" pitchFamily="34" charset="0"/>
              </a:defRPr>
            </a:lvl3pPr>
            <a:lvl4pPr marL="1600200" indent="-228600">
              <a:defRPr sz="2800">
                <a:solidFill>
                  <a:schemeClr val="tx1"/>
                </a:solidFill>
                <a:latin typeface="Tahoma" pitchFamily="34" charset="0"/>
              </a:defRPr>
            </a:lvl4pPr>
            <a:lvl5pPr marL="2057400" indent="-228600">
              <a:defRPr sz="2800">
                <a:solidFill>
                  <a:schemeClr val="tx1"/>
                </a:solidFill>
                <a:latin typeface="Tahoma" pitchFamily="34" charset="0"/>
              </a:defRPr>
            </a:lvl5pPr>
            <a:lvl6pPr marL="2514600" indent="-228600" algn="ctr" eaLnBrk="0" fontAlgn="base" hangingPunct="0">
              <a:spcBef>
                <a:spcPct val="0"/>
              </a:spcBef>
              <a:spcAft>
                <a:spcPct val="0"/>
              </a:spcAft>
              <a:defRPr sz="2800">
                <a:solidFill>
                  <a:schemeClr val="tx1"/>
                </a:solidFill>
                <a:latin typeface="Tahoma" pitchFamily="34" charset="0"/>
              </a:defRPr>
            </a:lvl6pPr>
            <a:lvl7pPr marL="2971800" indent="-228600" algn="ctr" eaLnBrk="0" fontAlgn="base" hangingPunct="0">
              <a:spcBef>
                <a:spcPct val="0"/>
              </a:spcBef>
              <a:spcAft>
                <a:spcPct val="0"/>
              </a:spcAft>
              <a:defRPr sz="2800">
                <a:solidFill>
                  <a:schemeClr val="tx1"/>
                </a:solidFill>
                <a:latin typeface="Tahoma" pitchFamily="34" charset="0"/>
              </a:defRPr>
            </a:lvl7pPr>
            <a:lvl8pPr marL="3429000" indent="-228600" algn="ctr" eaLnBrk="0" fontAlgn="base" hangingPunct="0">
              <a:spcBef>
                <a:spcPct val="0"/>
              </a:spcBef>
              <a:spcAft>
                <a:spcPct val="0"/>
              </a:spcAft>
              <a:defRPr sz="2800">
                <a:solidFill>
                  <a:schemeClr val="tx1"/>
                </a:solidFill>
                <a:latin typeface="Tahoma" pitchFamily="34" charset="0"/>
              </a:defRPr>
            </a:lvl8pPr>
            <a:lvl9pPr marL="3886200" indent="-228600" algn="ctr" eaLnBrk="0" fontAlgn="base" hangingPunct="0">
              <a:spcBef>
                <a:spcPct val="0"/>
              </a:spcBef>
              <a:spcAft>
                <a:spcPct val="0"/>
              </a:spcAft>
              <a:defRPr sz="2800">
                <a:solidFill>
                  <a:schemeClr val="tx1"/>
                </a:solidFill>
                <a:latin typeface="Tahoma" pitchFamily="34" charset="0"/>
              </a:defRPr>
            </a:lvl9pPr>
          </a:lstStyle>
          <a:p>
            <a:r>
              <a:rPr lang="en-GB" altLang="zh-CN" sz="1200" smtClean="0">
                <a:solidFill>
                  <a:srgbClr val="898989"/>
                </a:solidFill>
              </a:rPr>
              <a:t>UFCE4B-20-2</a:t>
            </a:r>
          </a:p>
          <a:p>
            <a:r>
              <a:rPr lang="en-GB" altLang="zh-CN" sz="1200" smtClean="0">
                <a:solidFill>
                  <a:srgbClr val="898989"/>
                </a:solidFill>
              </a:rPr>
              <a:t>Unit 7 Slide </a:t>
            </a:r>
            <a:fld id="{CF671571-7D11-4233-AFB2-02C3BFFDDAFC}" type="slidenum">
              <a:rPr lang="en-GB" altLang="zh-CN" sz="1200" smtClean="0">
                <a:solidFill>
                  <a:srgbClr val="898989"/>
                </a:solidFill>
              </a:rPr>
              <a:pPr/>
              <a:t>42</a:t>
            </a:fld>
            <a:endParaRPr lang="en-GB" altLang="zh-CN" sz="1200" smtClean="0">
              <a:solidFill>
                <a:srgbClr val="898989"/>
              </a:solidFill>
            </a:endParaRPr>
          </a:p>
        </p:txBody>
      </p:sp>
      <p:sp>
        <p:nvSpPr>
          <p:cNvPr id="13317" name="AutoShape 2"/>
          <p:cNvSpPr>
            <a:spLocks noChangeArrowheads="1"/>
          </p:cNvSpPr>
          <p:nvPr/>
        </p:nvSpPr>
        <p:spPr bwMode="auto">
          <a:xfrm>
            <a:off x="1981200" y="1676400"/>
            <a:ext cx="5181600" cy="4124325"/>
          </a:xfrm>
          <a:prstGeom prst="roundRect">
            <a:avLst>
              <a:gd name="adj" fmla="val 4333"/>
            </a:avLst>
          </a:prstGeom>
          <a:solidFill>
            <a:srgbClr val="FFFF99"/>
          </a:solidFill>
          <a:ln w="25400">
            <a:solidFill>
              <a:schemeClr val="tx1"/>
            </a:solidFill>
            <a:round/>
            <a:headEnd/>
            <a:tailEnd/>
          </a:ln>
          <a:effectLst>
            <a:outerShdw dist="107763" dir="2700000" algn="ctr" rotWithShape="0">
              <a:schemeClr val="bg2"/>
            </a:outerShdw>
          </a:effectLst>
        </p:spPr>
        <p:txBody>
          <a:bodyPr wrap="none" anchor="ctr"/>
          <a:lstStyle/>
          <a:p>
            <a:endParaRPr lang="en-GB" altLang="zh-CN"/>
          </a:p>
        </p:txBody>
      </p:sp>
      <p:grpSp>
        <p:nvGrpSpPr>
          <p:cNvPr id="13318" name="Group 4"/>
          <p:cNvGrpSpPr>
            <a:grpSpLocks/>
          </p:cNvGrpSpPr>
          <p:nvPr/>
        </p:nvGrpSpPr>
        <p:grpSpPr bwMode="auto">
          <a:xfrm>
            <a:off x="3192463" y="3884613"/>
            <a:ext cx="3368675" cy="831850"/>
            <a:chOff x="2045" y="2369"/>
            <a:chExt cx="1968" cy="454"/>
          </a:xfrm>
        </p:grpSpPr>
        <p:sp>
          <p:nvSpPr>
            <p:cNvPr id="13341" name="Rectangle 5"/>
            <p:cNvSpPr>
              <a:spLocks noChangeArrowheads="1"/>
            </p:cNvSpPr>
            <p:nvPr/>
          </p:nvSpPr>
          <p:spPr bwMode="auto">
            <a:xfrm>
              <a:off x="2461" y="2494"/>
              <a:ext cx="720" cy="329"/>
            </a:xfrm>
            <a:prstGeom prst="rect">
              <a:avLst/>
            </a:prstGeom>
            <a:solidFill>
              <a:srgbClr val="FFFFFF"/>
            </a:solidFill>
            <a:ln w="19050">
              <a:solidFill>
                <a:srgbClr val="000000"/>
              </a:solidFill>
              <a:miter lim="800000"/>
              <a:headEnd/>
              <a:tailEnd/>
            </a:ln>
          </p:spPr>
          <p:txBody>
            <a:bodyPr wrap="none" lIns="92075" tIns="46038" rIns="92075" bIns="46038" anchor="ctr"/>
            <a:lstStyle/>
            <a:p>
              <a:r>
                <a:rPr lang="en-US" altLang="zh-CN" sz="1600">
                  <a:solidFill>
                    <a:srgbClr val="000000"/>
                  </a:solidFill>
                  <a:latin typeface="Arial" charset="0"/>
                </a:rPr>
                <a:t>class</a:t>
              </a:r>
            </a:p>
          </p:txBody>
        </p:sp>
        <p:sp>
          <p:nvSpPr>
            <p:cNvPr id="13342" name="Line 6"/>
            <p:cNvSpPr>
              <a:spLocks noChangeShapeType="1"/>
            </p:cNvSpPr>
            <p:nvPr/>
          </p:nvSpPr>
          <p:spPr bwMode="auto">
            <a:xfrm flipH="1">
              <a:off x="2045" y="2660"/>
              <a:ext cx="416"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3343" name="Rectangle 7"/>
            <p:cNvSpPr>
              <a:spLocks noChangeArrowheads="1"/>
            </p:cNvSpPr>
            <p:nvPr/>
          </p:nvSpPr>
          <p:spPr bwMode="auto">
            <a:xfrm>
              <a:off x="2138" y="2369"/>
              <a:ext cx="318"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2075" tIns="46038" rIns="92075" bIns="46038">
              <a:spAutoFit/>
            </a:bodyPr>
            <a:lstStyle/>
            <a:p>
              <a:pPr algn="l"/>
              <a:r>
                <a:rPr lang="en-US" altLang="zh-CN" sz="1600" b="1">
                  <a:latin typeface="Arial" charset="0"/>
                </a:rPr>
                <a:t>1..</a:t>
              </a:r>
              <a:r>
                <a:rPr lang="en-US" altLang="zh-CN" sz="4000" b="1" baseline="-25000">
                  <a:latin typeface="Arial" charset="0"/>
                </a:rPr>
                <a:t>*</a:t>
              </a:r>
            </a:p>
          </p:txBody>
        </p:sp>
        <p:sp>
          <p:nvSpPr>
            <p:cNvPr id="13344" name="Rectangle 8"/>
            <p:cNvSpPr>
              <a:spLocks noChangeArrowheads="1"/>
            </p:cNvSpPr>
            <p:nvPr/>
          </p:nvSpPr>
          <p:spPr bwMode="auto">
            <a:xfrm>
              <a:off x="3186" y="2524"/>
              <a:ext cx="827"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2075" tIns="46038" rIns="92075" bIns="46038">
              <a:spAutoFit/>
            </a:bodyPr>
            <a:lstStyle/>
            <a:p>
              <a:pPr algn="l"/>
              <a:r>
                <a:rPr lang="en-US" altLang="zh-CN" sz="1800" i="1">
                  <a:latin typeface="Arial" charset="0"/>
                </a:rPr>
                <a:t>one or more</a:t>
              </a:r>
            </a:p>
          </p:txBody>
        </p:sp>
      </p:grpSp>
      <p:grpSp>
        <p:nvGrpSpPr>
          <p:cNvPr id="13319" name="Group 9"/>
          <p:cNvGrpSpPr>
            <a:grpSpLocks/>
          </p:cNvGrpSpPr>
          <p:nvPr/>
        </p:nvGrpSpPr>
        <p:grpSpPr bwMode="auto">
          <a:xfrm>
            <a:off x="2814638" y="4733925"/>
            <a:ext cx="3671887" cy="700088"/>
            <a:chOff x="1824" y="2860"/>
            <a:chExt cx="2145" cy="382"/>
          </a:xfrm>
        </p:grpSpPr>
        <p:sp>
          <p:nvSpPr>
            <p:cNvPr id="13337" name="Rectangle 10"/>
            <p:cNvSpPr>
              <a:spLocks noChangeArrowheads="1"/>
            </p:cNvSpPr>
            <p:nvPr/>
          </p:nvSpPr>
          <p:spPr bwMode="auto">
            <a:xfrm>
              <a:off x="2454" y="2908"/>
              <a:ext cx="720" cy="327"/>
            </a:xfrm>
            <a:prstGeom prst="rect">
              <a:avLst/>
            </a:prstGeom>
            <a:solidFill>
              <a:srgbClr val="FFFFFF"/>
            </a:solidFill>
            <a:ln w="19050">
              <a:solidFill>
                <a:srgbClr val="000000"/>
              </a:solidFill>
              <a:miter lim="800000"/>
              <a:headEnd/>
              <a:tailEnd/>
            </a:ln>
          </p:spPr>
          <p:txBody>
            <a:bodyPr wrap="none" lIns="92075" tIns="46038" rIns="92075" bIns="46038" anchor="ctr"/>
            <a:lstStyle/>
            <a:p>
              <a:r>
                <a:rPr lang="en-US" altLang="zh-CN" sz="1600">
                  <a:solidFill>
                    <a:srgbClr val="000000"/>
                  </a:solidFill>
                  <a:latin typeface="Arial" charset="0"/>
                </a:rPr>
                <a:t>class</a:t>
              </a:r>
            </a:p>
          </p:txBody>
        </p:sp>
        <p:sp>
          <p:nvSpPr>
            <p:cNvPr id="13338" name="Line 11"/>
            <p:cNvSpPr>
              <a:spLocks noChangeShapeType="1"/>
            </p:cNvSpPr>
            <p:nvPr/>
          </p:nvSpPr>
          <p:spPr bwMode="auto">
            <a:xfrm flipH="1">
              <a:off x="2038" y="3075"/>
              <a:ext cx="416"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3339" name="Rectangle 12"/>
            <p:cNvSpPr>
              <a:spLocks noChangeArrowheads="1"/>
            </p:cNvSpPr>
            <p:nvPr/>
          </p:nvSpPr>
          <p:spPr bwMode="auto">
            <a:xfrm>
              <a:off x="1824" y="2860"/>
              <a:ext cx="57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2075" tIns="46038" rIns="92075" bIns="46038">
              <a:spAutoFit/>
            </a:bodyPr>
            <a:lstStyle/>
            <a:p>
              <a:pPr algn="l"/>
              <a:r>
                <a:rPr lang="en-US" altLang="zh-CN" sz="1600" b="1">
                  <a:latin typeface="Arial" charset="0"/>
                </a:rPr>
                <a:t>1..2, 4..6</a:t>
              </a:r>
            </a:p>
          </p:txBody>
        </p:sp>
        <p:sp>
          <p:nvSpPr>
            <p:cNvPr id="13340" name="Rectangle 13"/>
            <p:cNvSpPr>
              <a:spLocks noChangeArrowheads="1"/>
            </p:cNvSpPr>
            <p:nvPr/>
          </p:nvSpPr>
          <p:spPr bwMode="auto">
            <a:xfrm>
              <a:off x="3186" y="2892"/>
              <a:ext cx="78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2075" tIns="46038" rIns="92075" bIns="46038">
              <a:spAutoFit/>
            </a:bodyPr>
            <a:lstStyle/>
            <a:p>
              <a:pPr algn="l"/>
              <a:r>
                <a:rPr lang="en-US" altLang="zh-CN" sz="1800" i="1">
                  <a:latin typeface="Arial" charset="0"/>
                </a:rPr>
                <a:t>numerically</a:t>
              </a:r>
            </a:p>
            <a:p>
              <a:pPr algn="l"/>
              <a:r>
                <a:rPr lang="en-US" altLang="zh-CN" sz="1800" i="1">
                  <a:latin typeface="Arial" charset="0"/>
                </a:rPr>
                <a:t>specified</a:t>
              </a:r>
            </a:p>
          </p:txBody>
        </p:sp>
      </p:grpSp>
      <p:grpSp>
        <p:nvGrpSpPr>
          <p:cNvPr id="13320" name="Group 34"/>
          <p:cNvGrpSpPr>
            <a:grpSpLocks/>
          </p:cNvGrpSpPr>
          <p:nvPr/>
        </p:nvGrpSpPr>
        <p:grpSpPr bwMode="auto">
          <a:xfrm>
            <a:off x="3181350" y="1857375"/>
            <a:ext cx="3305175" cy="676275"/>
            <a:chOff x="2004" y="1170"/>
            <a:chExt cx="2082" cy="426"/>
          </a:xfrm>
        </p:grpSpPr>
        <p:grpSp>
          <p:nvGrpSpPr>
            <p:cNvPr id="13331" name="Group 15"/>
            <p:cNvGrpSpPr>
              <a:grpSpLocks/>
            </p:cNvGrpSpPr>
            <p:nvPr/>
          </p:nvGrpSpPr>
          <p:grpSpPr bwMode="auto">
            <a:xfrm>
              <a:off x="2004" y="1215"/>
              <a:ext cx="1225" cy="381"/>
              <a:chOff x="2038" y="1224"/>
              <a:chExt cx="1136" cy="330"/>
            </a:xfrm>
          </p:grpSpPr>
          <p:sp>
            <p:nvSpPr>
              <p:cNvPr id="13334" name="Rectangle 16"/>
              <p:cNvSpPr>
                <a:spLocks noChangeArrowheads="1"/>
              </p:cNvSpPr>
              <p:nvPr/>
            </p:nvSpPr>
            <p:spPr bwMode="auto">
              <a:xfrm>
                <a:off x="2454" y="1224"/>
                <a:ext cx="720" cy="330"/>
              </a:xfrm>
              <a:prstGeom prst="rect">
                <a:avLst/>
              </a:prstGeom>
              <a:solidFill>
                <a:srgbClr val="FFFFFF"/>
              </a:solidFill>
              <a:ln w="19050">
                <a:solidFill>
                  <a:srgbClr val="000000"/>
                </a:solidFill>
                <a:miter lim="800000"/>
                <a:headEnd/>
                <a:tailEnd/>
              </a:ln>
            </p:spPr>
            <p:txBody>
              <a:bodyPr wrap="none" lIns="92075" tIns="46038" rIns="92075" bIns="46038" anchor="ctr"/>
              <a:lstStyle/>
              <a:p>
                <a:r>
                  <a:rPr lang="en-US" altLang="zh-CN" sz="1600">
                    <a:solidFill>
                      <a:srgbClr val="000000"/>
                    </a:solidFill>
                    <a:latin typeface="Arial" charset="0"/>
                  </a:rPr>
                  <a:t>class</a:t>
                </a:r>
              </a:p>
            </p:txBody>
          </p:sp>
          <p:sp>
            <p:nvSpPr>
              <p:cNvPr id="13335" name="Rectangle 17"/>
              <p:cNvSpPr>
                <a:spLocks noChangeArrowheads="1"/>
              </p:cNvSpPr>
              <p:nvPr/>
            </p:nvSpPr>
            <p:spPr bwMode="auto">
              <a:xfrm>
                <a:off x="2625" y="1284"/>
                <a:ext cx="108"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2075" tIns="46038" rIns="92075" bIns="46038">
                <a:spAutoFit/>
              </a:bodyPr>
              <a:lstStyle/>
              <a:p>
                <a:pPr algn="l"/>
                <a:endParaRPr lang="en-GB" altLang="zh-CN" sz="2400">
                  <a:latin typeface="Times New Roman" pitchFamily="18" charset="0"/>
                </a:endParaRPr>
              </a:p>
            </p:txBody>
          </p:sp>
          <p:sp>
            <p:nvSpPr>
              <p:cNvPr id="13336" name="Line 18"/>
              <p:cNvSpPr>
                <a:spLocks noChangeShapeType="1"/>
              </p:cNvSpPr>
              <p:nvPr/>
            </p:nvSpPr>
            <p:spPr bwMode="auto">
              <a:xfrm flipH="1">
                <a:off x="2038" y="1394"/>
                <a:ext cx="416"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grpSp>
        <p:sp>
          <p:nvSpPr>
            <p:cNvPr id="13332" name="Rectangle 19"/>
            <p:cNvSpPr>
              <a:spLocks noChangeArrowheads="1"/>
            </p:cNvSpPr>
            <p:nvPr/>
          </p:nvSpPr>
          <p:spPr bwMode="auto">
            <a:xfrm>
              <a:off x="3242" y="1262"/>
              <a:ext cx="8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2075" tIns="46038" rIns="92075" bIns="46038">
              <a:spAutoFit/>
            </a:bodyPr>
            <a:lstStyle/>
            <a:p>
              <a:pPr algn="l"/>
              <a:r>
                <a:rPr lang="en-US" altLang="zh-CN" sz="1800" i="1">
                  <a:latin typeface="Arial" charset="0"/>
                </a:rPr>
                <a:t>exactly one</a:t>
              </a:r>
            </a:p>
          </p:txBody>
        </p:sp>
        <p:sp>
          <p:nvSpPr>
            <p:cNvPr id="13333" name="Rectangle 20"/>
            <p:cNvSpPr>
              <a:spLocks noChangeArrowheads="1"/>
            </p:cNvSpPr>
            <p:nvPr/>
          </p:nvSpPr>
          <p:spPr bwMode="auto">
            <a:xfrm>
              <a:off x="2216" y="1170"/>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2075" tIns="46038" rIns="92075" bIns="46038">
              <a:spAutoFit/>
            </a:bodyPr>
            <a:lstStyle/>
            <a:p>
              <a:pPr algn="l"/>
              <a:r>
                <a:rPr lang="en-US" altLang="zh-CN" sz="1600" b="1">
                  <a:latin typeface="Arial" charset="0"/>
                </a:rPr>
                <a:t>1</a:t>
              </a:r>
            </a:p>
          </p:txBody>
        </p:sp>
      </p:grpSp>
      <p:grpSp>
        <p:nvGrpSpPr>
          <p:cNvPr id="13321" name="Group 21"/>
          <p:cNvGrpSpPr>
            <a:grpSpLocks/>
          </p:cNvGrpSpPr>
          <p:nvPr/>
        </p:nvGrpSpPr>
        <p:grpSpPr bwMode="auto">
          <a:xfrm>
            <a:off x="3181350" y="3294063"/>
            <a:ext cx="3457575" cy="684212"/>
            <a:chOff x="2038" y="2021"/>
            <a:chExt cx="2020" cy="374"/>
          </a:xfrm>
        </p:grpSpPr>
        <p:sp>
          <p:nvSpPr>
            <p:cNvPr id="13327" name="Rectangle 22"/>
            <p:cNvSpPr>
              <a:spLocks noChangeArrowheads="1"/>
            </p:cNvSpPr>
            <p:nvPr/>
          </p:nvSpPr>
          <p:spPr bwMode="auto">
            <a:xfrm>
              <a:off x="2454" y="2068"/>
              <a:ext cx="720" cy="327"/>
            </a:xfrm>
            <a:prstGeom prst="rect">
              <a:avLst/>
            </a:prstGeom>
            <a:solidFill>
              <a:srgbClr val="FFFFFF"/>
            </a:solidFill>
            <a:ln w="19050">
              <a:solidFill>
                <a:srgbClr val="000000"/>
              </a:solidFill>
              <a:miter lim="800000"/>
              <a:headEnd/>
              <a:tailEnd/>
            </a:ln>
          </p:spPr>
          <p:txBody>
            <a:bodyPr wrap="none" lIns="92075" tIns="46038" rIns="92075" bIns="46038" anchor="ctr"/>
            <a:lstStyle/>
            <a:p>
              <a:r>
                <a:rPr lang="en-US" altLang="zh-CN" sz="1600">
                  <a:solidFill>
                    <a:srgbClr val="000000"/>
                  </a:solidFill>
                  <a:latin typeface="Arial" charset="0"/>
                </a:rPr>
                <a:t>class</a:t>
              </a:r>
            </a:p>
          </p:txBody>
        </p:sp>
        <p:sp>
          <p:nvSpPr>
            <p:cNvPr id="13328" name="Line 23"/>
            <p:cNvSpPr>
              <a:spLocks noChangeShapeType="1"/>
            </p:cNvSpPr>
            <p:nvPr/>
          </p:nvSpPr>
          <p:spPr bwMode="auto">
            <a:xfrm flipH="1">
              <a:off x="2038" y="2234"/>
              <a:ext cx="416"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3329" name="Rectangle 24"/>
            <p:cNvSpPr>
              <a:spLocks noChangeArrowheads="1"/>
            </p:cNvSpPr>
            <p:nvPr/>
          </p:nvSpPr>
          <p:spPr bwMode="auto">
            <a:xfrm>
              <a:off x="3186" y="2033"/>
              <a:ext cx="872"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2075" tIns="46038" rIns="92075" bIns="46038">
              <a:spAutoFit/>
            </a:bodyPr>
            <a:lstStyle/>
            <a:p>
              <a:pPr algn="l"/>
              <a:r>
                <a:rPr lang="en-US" altLang="zh-CN" sz="1800" i="1">
                  <a:latin typeface="Arial" charset="0"/>
                </a:rPr>
                <a:t>optional</a:t>
              </a:r>
            </a:p>
            <a:p>
              <a:pPr algn="l"/>
              <a:r>
                <a:rPr lang="en-US" altLang="zh-CN" sz="1800" i="1">
                  <a:latin typeface="Arial" charset="0"/>
                </a:rPr>
                <a:t>(zero or one)</a:t>
              </a:r>
            </a:p>
          </p:txBody>
        </p:sp>
        <p:sp>
          <p:nvSpPr>
            <p:cNvPr id="13330" name="Rectangle 25"/>
            <p:cNvSpPr>
              <a:spLocks noChangeArrowheads="1"/>
            </p:cNvSpPr>
            <p:nvPr/>
          </p:nvSpPr>
          <p:spPr bwMode="auto">
            <a:xfrm>
              <a:off x="2125" y="2021"/>
              <a:ext cx="30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2075" tIns="46038" rIns="92075" bIns="46038">
              <a:spAutoFit/>
            </a:bodyPr>
            <a:lstStyle/>
            <a:p>
              <a:pPr algn="l"/>
              <a:r>
                <a:rPr lang="en-US" altLang="zh-CN" sz="1600" b="1">
                  <a:latin typeface="Arial" charset="0"/>
                </a:rPr>
                <a:t>0..1</a:t>
              </a:r>
            </a:p>
          </p:txBody>
        </p:sp>
      </p:grpSp>
      <p:grpSp>
        <p:nvGrpSpPr>
          <p:cNvPr id="13322" name="Group 36"/>
          <p:cNvGrpSpPr>
            <a:grpSpLocks/>
          </p:cNvGrpSpPr>
          <p:nvPr/>
        </p:nvGrpSpPr>
        <p:grpSpPr bwMode="auto">
          <a:xfrm>
            <a:off x="3189288" y="2438400"/>
            <a:ext cx="3444875" cy="804863"/>
            <a:chOff x="2009" y="1536"/>
            <a:chExt cx="2170" cy="507"/>
          </a:xfrm>
        </p:grpSpPr>
        <p:sp>
          <p:nvSpPr>
            <p:cNvPr id="13323" name="Rectangle 27"/>
            <p:cNvSpPr>
              <a:spLocks noChangeArrowheads="1"/>
            </p:cNvSpPr>
            <p:nvPr/>
          </p:nvSpPr>
          <p:spPr bwMode="auto">
            <a:xfrm>
              <a:off x="2458" y="1666"/>
              <a:ext cx="776" cy="377"/>
            </a:xfrm>
            <a:prstGeom prst="rect">
              <a:avLst/>
            </a:prstGeom>
            <a:solidFill>
              <a:srgbClr val="FFFFFF"/>
            </a:solidFill>
            <a:ln w="19050">
              <a:solidFill>
                <a:srgbClr val="000000"/>
              </a:solidFill>
              <a:miter lim="800000"/>
              <a:headEnd/>
              <a:tailEnd/>
            </a:ln>
          </p:spPr>
          <p:txBody>
            <a:bodyPr wrap="none" lIns="92075" tIns="46038" rIns="92075" bIns="46038" anchor="ctr"/>
            <a:lstStyle/>
            <a:p>
              <a:r>
                <a:rPr lang="en-US" altLang="zh-CN" sz="1600">
                  <a:solidFill>
                    <a:srgbClr val="000000"/>
                  </a:solidFill>
                  <a:latin typeface="Arial" charset="0"/>
                </a:rPr>
                <a:t>class</a:t>
              </a:r>
            </a:p>
          </p:txBody>
        </p:sp>
        <p:sp>
          <p:nvSpPr>
            <p:cNvPr id="13324" name="Line 28"/>
            <p:cNvSpPr>
              <a:spLocks noChangeShapeType="1"/>
            </p:cNvSpPr>
            <p:nvPr/>
          </p:nvSpPr>
          <p:spPr bwMode="auto">
            <a:xfrm flipH="1">
              <a:off x="2009" y="1866"/>
              <a:ext cx="449"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3325" name="Rectangle 29"/>
            <p:cNvSpPr>
              <a:spLocks noChangeArrowheads="1"/>
            </p:cNvSpPr>
            <p:nvPr/>
          </p:nvSpPr>
          <p:spPr bwMode="auto">
            <a:xfrm>
              <a:off x="2255" y="1536"/>
              <a:ext cx="20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2075" tIns="46038" rIns="92075" bIns="46038">
              <a:spAutoFit/>
            </a:bodyPr>
            <a:lstStyle/>
            <a:p>
              <a:pPr algn="l"/>
              <a:r>
                <a:rPr lang="en-US" altLang="zh-CN" sz="4000" b="1" baseline="-25000">
                  <a:latin typeface="Arial" charset="0"/>
                </a:rPr>
                <a:t>*</a:t>
              </a:r>
            </a:p>
          </p:txBody>
        </p:sp>
        <p:sp>
          <p:nvSpPr>
            <p:cNvPr id="13326" name="Rectangle 30"/>
            <p:cNvSpPr>
              <a:spLocks noChangeArrowheads="1"/>
            </p:cNvSpPr>
            <p:nvPr/>
          </p:nvSpPr>
          <p:spPr bwMode="auto">
            <a:xfrm>
              <a:off x="3247" y="1722"/>
              <a:ext cx="9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2075" tIns="46038" rIns="92075" bIns="46038">
              <a:spAutoFit/>
            </a:bodyPr>
            <a:lstStyle/>
            <a:p>
              <a:pPr algn="l"/>
              <a:r>
                <a:rPr lang="en-US" altLang="zh-CN" sz="1800" i="1">
                  <a:latin typeface="Arial" charset="0"/>
                </a:rPr>
                <a:t>zero or more</a:t>
              </a:r>
            </a:p>
          </p:txBody>
        </p:sp>
      </p:grpSp>
    </p:spTree>
    <p:extLst>
      <p:ext uri="{BB962C8B-B14F-4D97-AF65-F5344CB8AC3E}">
        <p14:creationId xmlns:p14="http://schemas.microsoft.com/office/powerpoint/2010/main" val="29790317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fontScale="90000"/>
          </a:bodyPr>
          <a:lstStyle/>
          <a:p>
            <a:r>
              <a:rPr lang="en-GB" dirty="0" smtClean="0"/>
              <a:t>Examples of classes </a:t>
            </a:r>
            <a:r>
              <a:rPr lang="en-GB" smtClean="0"/>
              <a:t>with multiplicities</a:t>
            </a:r>
            <a:endParaRPr lang="en-GB" dirty="0"/>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a:p>
        </p:txBody>
      </p:sp>
      <p:pic>
        <p:nvPicPr>
          <p:cNvPr id="7" name="Content Placeholder 6"/>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14400" y="2197395"/>
            <a:ext cx="7543800" cy="3441405"/>
          </a:xfrm>
        </p:spPr>
      </p:pic>
    </p:spTree>
    <p:extLst>
      <p:ext uri="{BB962C8B-B14F-4D97-AF65-F5344CB8AC3E}">
        <p14:creationId xmlns:p14="http://schemas.microsoft.com/office/powerpoint/2010/main" val="21877005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fontScale="90000"/>
          </a:bodyPr>
          <a:lstStyle/>
          <a:p>
            <a:r>
              <a:rPr lang="en-GB" dirty="0" smtClean="0"/>
              <a:t>UML class behaviour: operations and parameters</a:t>
            </a:r>
            <a:endParaRPr lang="en-GB" dirty="0"/>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pic>
        <p:nvPicPr>
          <p:cNvPr id="1331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14400" y="1752600"/>
            <a:ext cx="7772400" cy="2814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4648200"/>
            <a:ext cx="3535956" cy="1471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95321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smtClean="0"/>
              <a:t>Static parts of your class</a:t>
            </a:r>
            <a:endParaRPr lang="en-GB" dirty="0"/>
          </a:p>
        </p:txBody>
      </p:sp>
      <p:sp>
        <p:nvSpPr>
          <p:cNvPr id="3" name="Footer Placeholder 2"/>
          <p:cNvSpPr>
            <a:spLocks noGrp="1"/>
          </p:cNvSpPr>
          <p:nvPr>
            <p:ph type="ftr" sz="quarter" idx="11"/>
          </p:nvPr>
        </p:nvSpPr>
        <p:spPr/>
        <p:txBody>
          <a:bodyPr/>
          <a:lstStyle/>
          <a:p>
            <a:r>
              <a:rPr lang="en-US" smtClean="0"/>
              <a:t>UFCFB6-30-2 OOSD</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pic>
        <p:nvPicPr>
          <p:cNvPr id="17410"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914400" y="2427064"/>
            <a:ext cx="7772400" cy="2613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14011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smtClean="0"/>
              <a:t>Class relationships</a:t>
            </a:r>
            <a:endParaRPr lang="en-GB" dirty="0"/>
          </a:p>
        </p:txBody>
      </p:sp>
      <p:sp>
        <p:nvSpPr>
          <p:cNvPr id="3" name="Date Placeholder 2"/>
          <p:cNvSpPr>
            <a:spLocks noGrp="1"/>
          </p:cNvSpPr>
          <p:nvPr>
            <p:ph type="dt" sz="half" idx="10"/>
          </p:nvPr>
        </p:nvSpPr>
        <p:spPr/>
        <p:txBody>
          <a:bodyPr/>
          <a:lstStyle/>
          <a:p>
            <a:fld id="{1A2841A2-FCCD-4A47-A76B-BB3F520ABDEB}" type="datetime3">
              <a:rPr lang="en-US" smtClean="0"/>
              <a:t>3 October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14400" y="2119954"/>
            <a:ext cx="7772400" cy="3227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67796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smtClean="0"/>
              <a:t>Dependency</a:t>
            </a:r>
            <a:endParaRPr lang="en-GB" dirty="0"/>
          </a:p>
        </p:txBody>
      </p:sp>
      <p:sp>
        <p:nvSpPr>
          <p:cNvPr id="3" name="Date Placeholder 2"/>
          <p:cNvSpPr>
            <a:spLocks noGrp="1"/>
          </p:cNvSpPr>
          <p:nvPr>
            <p:ph type="dt" sz="half" idx="10"/>
          </p:nvPr>
        </p:nvSpPr>
        <p:spPr/>
        <p:txBody>
          <a:bodyPr/>
          <a:lstStyle/>
          <a:p>
            <a:fld id="{1A2841A2-FCCD-4A47-A76B-BB3F520ABDEB}" type="datetime3">
              <a:rPr lang="en-US" smtClean="0"/>
              <a:t>3 October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
        <p:nvSpPr>
          <p:cNvPr id="6" name="Content Placeholder 5"/>
          <p:cNvSpPr>
            <a:spLocks noGrp="1"/>
          </p:cNvSpPr>
          <p:nvPr>
            <p:ph sz="quarter" idx="1"/>
          </p:nvPr>
        </p:nvSpPr>
        <p:spPr/>
        <p:txBody>
          <a:bodyPr>
            <a:normAutofit/>
          </a:bodyPr>
          <a:lstStyle/>
          <a:p>
            <a:r>
              <a:rPr lang="en-GB" dirty="0" smtClean="0"/>
              <a:t>A </a:t>
            </a:r>
            <a:r>
              <a:rPr lang="en-GB" dirty="0"/>
              <a:t>dependency between two classes declares that a class needs to know about another </a:t>
            </a:r>
            <a:r>
              <a:rPr lang="en-GB" dirty="0" smtClean="0"/>
              <a:t>class </a:t>
            </a:r>
            <a:r>
              <a:rPr lang="en-GB" dirty="0"/>
              <a:t>to use objects of that class. </a:t>
            </a:r>
            <a:endParaRPr lang="en-GB" dirty="0" smtClean="0"/>
          </a:p>
          <a:p>
            <a:r>
              <a:rPr lang="en-GB" dirty="0" smtClean="0"/>
              <a:t>often </a:t>
            </a:r>
            <a:r>
              <a:rPr lang="en-GB" dirty="0"/>
              <a:t>used when you have a class that </a:t>
            </a:r>
            <a:r>
              <a:rPr lang="en-GB" dirty="0" smtClean="0"/>
              <a:t>is </a:t>
            </a:r>
            <a:r>
              <a:rPr lang="en-GB" dirty="0"/>
              <a:t>providing a set of general-purpose utility functions, such as in Java’s </a:t>
            </a:r>
            <a:r>
              <a:rPr lang="en-GB" dirty="0" smtClean="0"/>
              <a:t>mathematics </a:t>
            </a:r>
            <a:r>
              <a:rPr lang="en-GB" dirty="0"/>
              <a:t>(</a:t>
            </a:r>
            <a:r>
              <a:rPr lang="en-GB" dirty="0" err="1"/>
              <a:t>java.math</a:t>
            </a:r>
            <a:r>
              <a:rPr lang="en-GB" dirty="0"/>
              <a:t>) </a:t>
            </a:r>
            <a:r>
              <a:rPr lang="en-GB" dirty="0" smtClean="0"/>
              <a:t>packages</a:t>
            </a:r>
            <a:r>
              <a:rPr lang="en-GB" dirty="0"/>
              <a:t>. Classes depend on the </a:t>
            </a:r>
            <a:r>
              <a:rPr lang="en-GB" dirty="0" err="1" smtClean="0"/>
              <a:t>java.math</a:t>
            </a:r>
            <a:r>
              <a:rPr lang="en-GB" dirty="0" smtClean="0"/>
              <a:t> classes </a:t>
            </a:r>
            <a:r>
              <a:rPr lang="en-GB" dirty="0"/>
              <a:t>to use the utilities that those classes offer. </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1436" y="4038600"/>
            <a:ext cx="6392863"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48010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457200" y="274638"/>
            <a:ext cx="8229600" cy="1143000"/>
          </a:xfrm>
          <a:prstGeom prst="rect">
            <a:avLst/>
          </a:prstGeom>
          <a:solidFill>
            <a:schemeClr val="bg1">
              <a:lumMod val="95000"/>
            </a:schemeClr>
          </a:solidFill>
          <a:ln>
            <a:noFill/>
          </a:ln>
          <a:effectLs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cs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cs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cs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cs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cs typeface="Arial"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cs typeface="Arial"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cs typeface="Arial"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cs typeface="Arial"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cs typeface="Arial" charset="0"/>
              </a:defRPr>
            </a:lvl9pPr>
          </a:lstStyle>
          <a:p>
            <a:pPr algn="ctr">
              <a:buClrTx/>
              <a:buFontTx/>
              <a:buNone/>
            </a:pPr>
            <a:r>
              <a:rPr lang="en-US" sz="4400" dirty="0">
                <a:latin typeface="Calibri" pitchFamily="32" charset="0"/>
                <a:ea typeface="SimSun" charset="-122"/>
              </a:rPr>
              <a:t>Example  of dependency</a:t>
            </a:r>
          </a:p>
        </p:txBody>
      </p:sp>
      <p:sp>
        <p:nvSpPr>
          <p:cNvPr id="9218" name="Text Box 2"/>
          <p:cNvSpPr txBox="1">
            <a:spLocks noChangeArrowheads="1"/>
          </p:cNvSpPr>
          <p:nvPr/>
        </p:nvSpPr>
        <p:spPr bwMode="auto">
          <a:xfrm>
            <a:off x="457200" y="1600200"/>
            <a:ext cx="8229600" cy="2028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cs typeface="Arial"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cs typeface="Arial"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cs typeface="Arial"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cs typeface="Arial"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cs typeface="Arial" charset="0"/>
              </a:defRPr>
            </a:lvl5pPr>
            <a:lvl6pPr marL="2514600" indent="-228600"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cs typeface="Arial" charset="0"/>
              </a:defRPr>
            </a:lvl6pPr>
            <a:lvl7pPr marL="2971800" indent="-228600"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cs typeface="Arial" charset="0"/>
              </a:defRPr>
            </a:lvl7pPr>
            <a:lvl8pPr marL="3429000" indent="-228600"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cs typeface="Arial" charset="0"/>
              </a:defRPr>
            </a:lvl8pPr>
            <a:lvl9pPr marL="3886200" indent="-228600"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cs typeface="Arial" charset="0"/>
              </a:defRPr>
            </a:lvl9pPr>
          </a:lstStyle>
          <a:p>
            <a:pPr>
              <a:lnSpc>
                <a:spcPct val="80000"/>
              </a:lnSpc>
              <a:spcBef>
                <a:spcPts val="500"/>
              </a:spcBef>
              <a:buFont typeface="Arial" charset="0"/>
              <a:buChar char="•"/>
            </a:pPr>
            <a:r>
              <a:rPr lang="en-GB" sz="2000" dirty="0">
                <a:latin typeface="Calibri" pitchFamily="32" charset="0"/>
                <a:ea typeface="SimSun" charset="-122"/>
              </a:rPr>
              <a:t>Accessing service to an external system</a:t>
            </a:r>
          </a:p>
          <a:p>
            <a:pPr>
              <a:lnSpc>
                <a:spcPct val="80000"/>
              </a:lnSpc>
              <a:spcBef>
                <a:spcPts val="500"/>
              </a:spcBef>
              <a:buFont typeface="Arial" charset="0"/>
              <a:buChar char="•"/>
            </a:pPr>
            <a:r>
              <a:rPr lang="en-GB" sz="2000" dirty="0">
                <a:latin typeface="Calibri" pitchFamily="32" charset="0"/>
                <a:ea typeface="SimSun" charset="-122"/>
              </a:rPr>
              <a:t>A dependency will occur when passing an object type as a method argument. </a:t>
            </a:r>
          </a:p>
          <a:p>
            <a:pPr>
              <a:lnSpc>
                <a:spcPct val="80000"/>
              </a:lnSpc>
              <a:spcBef>
                <a:spcPts val="500"/>
              </a:spcBef>
              <a:buFont typeface="Arial" charset="0"/>
              <a:buChar char="•"/>
            </a:pPr>
            <a:r>
              <a:rPr lang="en-GB" sz="2000" dirty="0">
                <a:latin typeface="Calibri" pitchFamily="32" charset="0"/>
                <a:ea typeface="SimSun" charset="-122"/>
              </a:rPr>
              <a:t>In this situation a class (class 1) sends a message to another class (class 2) passing a parameter of third type of class (class 3). This is illustrated in the diagram below.</a:t>
            </a:r>
          </a:p>
          <a:p>
            <a:pPr>
              <a:lnSpc>
                <a:spcPct val="80000"/>
              </a:lnSpc>
              <a:spcBef>
                <a:spcPts val="500"/>
              </a:spcBef>
              <a:buFont typeface="Arial" charset="0"/>
              <a:buNone/>
            </a:pPr>
            <a:endParaRPr lang="en-US" sz="2000" dirty="0">
              <a:latin typeface="Calibri" pitchFamily="32" charset="0"/>
              <a:ea typeface="SimSun" charset="-122"/>
            </a:endParaRP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663" y="3486150"/>
            <a:ext cx="5367337" cy="2667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idx="11"/>
          </p:nvPr>
        </p:nvSpPr>
        <p:spPr/>
        <p:txBody>
          <a:bodyPr/>
          <a:lstStyle/>
          <a:p>
            <a:fld id="{40305671-0D3E-4286-A694-C5D651BED284}" type="slidenum">
              <a:rPr lang="en-US" smtClean="0"/>
              <a:pPr/>
              <a:t>48</a:t>
            </a:fld>
            <a:endParaRPr lang="en-US"/>
          </a:p>
        </p:txBody>
      </p:sp>
    </p:spTree>
    <p:extLst>
      <p:ext uri="{BB962C8B-B14F-4D97-AF65-F5344CB8AC3E}">
        <p14:creationId xmlns:p14="http://schemas.microsoft.com/office/powerpoint/2010/main" val="278732886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fontScale="90000"/>
          </a:bodyPr>
          <a:lstStyle/>
          <a:p>
            <a:r>
              <a:rPr lang="en-GB" dirty="0" smtClean="0"/>
              <a:t>Association </a:t>
            </a:r>
            <a:r>
              <a:rPr lang="en-GB" dirty="0"/>
              <a:t>without navigability applied to their association relationship </a:t>
            </a:r>
          </a:p>
        </p:txBody>
      </p:sp>
      <p:sp>
        <p:nvSpPr>
          <p:cNvPr id="3" name="Date Placeholder 2"/>
          <p:cNvSpPr>
            <a:spLocks noGrp="1"/>
          </p:cNvSpPr>
          <p:nvPr>
            <p:ph type="dt" sz="half" idx="10"/>
          </p:nvPr>
        </p:nvSpPr>
        <p:spPr/>
        <p:txBody>
          <a:bodyPr/>
          <a:lstStyle/>
          <a:p>
            <a:fld id="{1A2841A2-FCCD-4A47-A76B-BB3F520ABDEB}" type="datetime3">
              <a:rPr lang="en-US" smtClean="0"/>
              <a:t>3 October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sp>
        <p:nvSpPr>
          <p:cNvPr id="6" name="Content Placeholder 5"/>
          <p:cNvSpPr>
            <a:spLocks noGrp="1"/>
          </p:cNvSpPr>
          <p:nvPr>
            <p:ph sz="quarter" idx="1"/>
          </p:nvPr>
        </p:nvSpPr>
        <p:spPr/>
        <p:txBody>
          <a:bodyPr/>
          <a:lstStyle/>
          <a:p>
            <a:r>
              <a:rPr lang="en-GB" dirty="0"/>
              <a:t>A</a:t>
            </a:r>
            <a:r>
              <a:rPr lang="en-GB" dirty="0" smtClean="0"/>
              <a:t>ssociation means </a:t>
            </a:r>
            <a:r>
              <a:rPr lang="en-GB" dirty="0"/>
              <a:t>that a class will actually contain a reference to an object, or objects, of </a:t>
            </a:r>
            <a:r>
              <a:rPr lang="en-GB" dirty="0" smtClean="0"/>
              <a:t>the </a:t>
            </a:r>
            <a:r>
              <a:rPr lang="en-GB" dirty="0"/>
              <a:t>other class in the form of an </a:t>
            </a:r>
            <a:r>
              <a:rPr lang="en-GB" dirty="0" smtClean="0"/>
              <a:t>attribute</a:t>
            </a:r>
          </a:p>
          <a:p>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769" y="3124200"/>
            <a:ext cx="645477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73895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itle 1"/>
          <p:cNvSpPr>
            <a:spLocks noGrp="1"/>
          </p:cNvSpPr>
          <p:nvPr>
            <p:ph type="title"/>
          </p:nvPr>
        </p:nvSpPr>
        <p:spPr>
          <a:solidFill>
            <a:schemeClr val="bg1">
              <a:lumMod val="95000"/>
            </a:schemeClr>
          </a:solidFill>
        </p:spPr>
        <p:txBody>
          <a:bodyPr>
            <a:normAutofit fontScale="90000"/>
          </a:bodyPr>
          <a:lstStyle/>
          <a:p>
            <a:pPr eaLnBrk="1" hangingPunct="1"/>
            <a:r>
              <a:rPr lang="en-GB" dirty="0" smtClean="0"/>
              <a:t>Classes and objects : summary (skip)</a:t>
            </a:r>
          </a:p>
        </p:txBody>
      </p:sp>
      <p:sp>
        <p:nvSpPr>
          <p:cNvPr id="6147" name="Content Placeholder 2"/>
          <p:cNvSpPr>
            <a:spLocks noGrp="1"/>
          </p:cNvSpPr>
          <p:nvPr>
            <p:ph idx="1"/>
          </p:nvPr>
        </p:nvSpPr>
        <p:spPr/>
        <p:txBody>
          <a:bodyPr/>
          <a:lstStyle/>
          <a:p>
            <a:pPr eaLnBrk="1" hangingPunct="1"/>
            <a:endParaRPr lang="en-GB" dirty="0" smtClean="0"/>
          </a:p>
          <a:p>
            <a:pPr eaLnBrk="1" hangingPunct="1"/>
            <a:r>
              <a:rPr lang="en-GB" dirty="0" smtClean="0"/>
              <a:t>Classes define the behaviour and the data types for an object</a:t>
            </a:r>
          </a:p>
          <a:p>
            <a:pPr eaLnBrk="1" hangingPunct="1"/>
            <a:r>
              <a:rPr lang="en-GB" dirty="0" smtClean="0"/>
              <a:t>Values of the data held in instances of the same class will typically vary.</a:t>
            </a:r>
          </a:p>
          <a:p>
            <a:pPr eaLnBrk="1" hangingPunct="1"/>
            <a:r>
              <a:rPr lang="en-GB" dirty="0" smtClean="0"/>
              <a:t>Instances of the same class provide exactly the same services (subject to the data not controlling the flow).</a:t>
            </a:r>
          </a:p>
        </p:txBody>
      </p:sp>
    </p:spTree>
    <p:extLst>
      <p:ext uri="{BB962C8B-B14F-4D97-AF65-F5344CB8AC3E}">
        <p14:creationId xmlns:p14="http://schemas.microsoft.com/office/powerpoint/2010/main" val="15933916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Autofit/>
          </a:bodyPr>
          <a:lstStyle/>
          <a:p>
            <a:r>
              <a:rPr lang="en-GB" sz="2600" dirty="0"/>
              <a:t>The </a:t>
            </a:r>
            <a:r>
              <a:rPr lang="en-GB" sz="2600" dirty="0" err="1"/>
              <a:t>BlogAccount</a:t>
            </a:r>
            <a:r>
              <a:rPr lang="en-GB" sz="2600" dirty="0"/>
              <a:t> and </a:t>
            </a:r>
            <a:r>
              <a:rPr lang="en-GB" sz="2600" dirty="0" err="1"/>
              <a:t>BlogEntry</a:t>
            </a:r>
            <a:r>
              <a:rPr lang="en-GB" sz="2600" dirty="0"/>
              <a:t> </a:t>
            </a:r>
            <a:r>
              <a:rPr lang="en-GB" sz="2600" dirty="0" smtClean="0"/>
              <a:t>classes: Java implementation</a:t>
            </a:r>
            <a:endParaRPr lang="en-GB" sz="2600" dirty="0"/>
          </a:p>
        </p:txBody>
      </p:sp>
      <p:sp>
        <p:nvSpPr>
          <p:cNvPr id="3" name="Date Placeholder 2"/>
          <p:cNvSpPr>
            <a:spLocks noGrp="1"/>
          </p:cNvSpPr>
          <p:nvPr>
            <p:ph type="dt" sz="half" idx="10"/>
          </p:nvPr>
        </p:nvSpPr>
        <p:spPr/>
        <p:txBody>
          <a:bodyPr/>
          <a:lstStyle/>
          <a:p>
            <a:fld id="{1A2841A2-FCCD-4A47-A76B-BB3F520ABDEB}" type="datetime3">
              <a:rPr lang="en-US" smtClean="0"/>
              <a:t>3 October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50</a:t>
            </a:fld>
            <a:endParaRPr lang="en-US"/>
          </a:p>
        </p:txBody>
      </p:sp>
      <p:sp>
        <p:nvSpPr>
          <p:cNvPr id="6" name="Content Placeholder 5"/>
          <p:cNvSpPr>
            <a:spLocks noGrp="1"/>
          </p:cNvSpPr>
          <p:nvPr>
            <p:ph sz="quarter" idx="1"/>
          </p:nvPr>
        </p:nvSpPr>
        <p:spPr/>
        <p:txBody>
          <a:bodyPr>
            <a:normAutofit fontScale="47500" lnSpcReduction="20000"/>
          </a:bodyPr>
          <a:lstStyle/>
          <a:p>
            <a:pPr marL="0" indent="0">
              <a:buNone/>
            </a:pPr>
            <a:endParaRPr lang="en-GB" dirty="0" smtClean="0"/>
          </a:p>
          <a:p>
            <a:pPr marL="0" indent="0">
              <a:buNone/>
            </a:pPr>
            <a:r>
              <a:rPr lang="en-GB" dirty="0" smtClean="0">
                <a:latin typeface="Courier New" pitchFamily="49" charset="0"/>
                <a:cs typeface="Courier New" pitchFamily="49" charset="0"/>
              </a:rPr>
              <a:t>public </a:t>
            </a:r>
            <a:r>
              <a:rPr lang="en-GB" dirty="0">
                <a:latin typeface="Courier New" pitchFamily="49" charset="0"/>
                <a:cs typeface="Courier New" pitchFamily="49" charset="0"/>
              </a:rPr>
              <a:t>class </a:t>
            </a:r>
            <a:r>
              <a:rPr lang="en-GB" dirty="0" err="1">
                <a:latin typeface="Courier New" pitchFamily="49" charset="0"/>
                <a:cs typeface="Courier New" pitchFamily="49" charset="0"/>
              </a:rPr>
              <a:t>BlogAccount</a:t>
            </a:r>
            <a:r>
              <a:rPr lang="en-GB" dirty="0">
                <a:latin typeface="Courier New" pitchFamily="49" charset="0"/>
                <a:cs typeface="Courier New" pitchFamily="49" charset="0"/>
              </a:rPr>
              <a:t> {</a:t>
            </a:r>
          </a:p>
          <a:p>
            <a:pPr marL="0" indent="0">
              <a:buNone/>
            </a:pPr>
            <a:endParaRPr lang="en-GB" dirty="0">
              <a:latin typeface="Courier New" pitchFamily="49" charset="0"/>
              <a:cs typeface="Courier New" pitchFamily="49" charset="0"/>
            </a:endParaRPr>
          </a:p>
          <a:p>
            <a:pPr marL="0" indent="0">
              <a:buNone/>
            </a:pPr>
            <a:r>
              <a:rPr lang="en-GB" dirty="0">
                <a:latin typeface="Courier New" pitchFamily="49" charset="0"/>
                <a:cs typeface="Courier New" pitchFamily="49" charset="0"/>
              </a:rPr>
              <a:t> // Attribute introduced thanks to the association with the </a:t>
            </a:r>
            <a:endParaRPr lang="en-GB" dirty="0" smtClean="0">
              <a:latin typeface="Courier New" pitchFamily="49" charset="0"/>
              <a:cs typeface="Courier New" pitchFamily="49" charset="0"/>
            </a:endParaRPr>
          </a:p>
          <a:p>
            <a:pPr marL="0" indent="0">
              <a:buNone/>
            </a:pPr>
            <a:r>
              <a:rPr lang="en-GB" dirty="0">
                <a:latin typeface="Courier New" pitchFamily="49" charset="0"/>
                <a:cs typeface="Courier New" pitchFamily="49" charset="0"/>
              </a:rPr>
              <a:t> </a:t>
            </a:r>
            <a:r>
              <a:rPr lang="en-GB" dirty="0" smtClean="0">
                <a:latin typeface="Courier New" pitchFamily="49" charset="0"/>
                <a:cs typeface="Courier New" pitchFamily="49" charset="0"/>
              </a:rPr>
              <a:t>// </a:t>
            </a:r>
            <a:r>
              <a:rPr lang="en-GB" dirty="0" err="1" smtClean="0">
                <a:latin typeface="Courier New" pitchFamily="49" charset="0"/>
                <a:cs typeface="Courier New" pitchFamily="49" charset="0"/>
              </a:rPr>
              <a:t>BlogEntry</a:t>
            </a:r>
            <a:r>
              <a:rPr lang="en-GB" dirty="0" smtClean="0">
                <a:latin typeface="Courier New" pitchFamily="49" charset="0"/>
                <a:cs typeface="Courier New" pitchFamily="49" charset="0"/>
              </a:rPr>
              <a:t> </a:t>
            </a:r>
            <a:r>
              <a:rPr lang="en-GB" dirty="0">
                <a:latin typeface="Courier New" pitchFamily="49" charset="0"/>
                <a:cs typeface="Courier New" pitchFamily="49" charset="0"/>
              </a:rPr>
              <a:t>class </a:t>
            </a:r>
          </a:p>
          <a:p>
            <a:pPr marL="0" indent="0">
              <a:buNone/>
            </a:pPr>
            <a:r>
              <a:rPr lang="en-GB" dirty="0" smtClean="0">
                <a:latin typeface="Courier New" pitchFamily="49" charset="0"/>
                <a:cs typeface="Courier New" pitchFamily="49" charset="0"/>
              </a:rPr>
              <a:t> private </a:t>
            </a:r>
            <a:r>
              <a:rPr lang="en-GB" dirty="0" err="1">
                <a:latin typeface="Courier New" pitchFamily="49" charset="0"/>
                <a:cs typeface="Courier New" pitchFamily="49" charset="0"/>
              </a:rPr>
              <a:t>BlogEntry</a:t>
            </a:r>
            <a:r>
              <a:rPr lang="en-GB" dirty="0">
                <a:latin typeface="Courier New" pitchFamily="49" charset="0"/>
                <a:cs typeface="Courier New" pitchFamily="49" charset="0"/>
              </a:rPr>
              <a:t>[] entries;</a:t>
            </a:r>
          </a:p>
          <a:p>
            <a:pPr marL="0" indent="0">
              <a:buNone/>
            </a:pPr>
            <a:endParaRPr lang="en-GB" dirty="0">
              <a:latin typeface="Courier New" pitchFamily="49" charset="0"/>
              <a:cs typeface="Courier New" pitchFamily="49" charset="0"/>
            </a:endParaRPr>
          </a:p>
          <a:p>
            <a:pPr marL="0" indent="0">
              <a:buNone/>
            </a:pPr>
            <a:endParaRPr lang="en-GB" dirty="0">
              <a:latin typeface="Courier New" pitchFamily="49" charset="0"/>
              <a:cs typeface="Courier New" pitchFamily="49" charset="0"/>
            </a:endParaRPr>
          </a:p>
          <a:p>
            <a:pPr marL="0" indent="0">
              <a:buNone/>
            </a:pPr>
            <a:r>
              <a:rPr lang="en-GB" dirty="0">
                <a:latin typeface="Courier New" pitchFamily="49" charset="0"/>
                <a:cs typeface="Courier New" pitchFamily="49" charset="0"/>
              </a:rPr>
              <a:t> // ... Other Attributes and Methods declared here ... </a:t>
            </a:r>
          </a:p>
          <a:p>
            <a:pPr marL="0" indent="0">
              <a:buNone/>
            </a:pPr>
            <a:r>
              <a:rPr lang="en-GB" dirty="0">
                <a:latin typeface="Courier New" pitchFamily="49" charset="0"/>
                <a:cs typeface="Courier New" pitchFamily="49" charset="0"/>
              </a:rPr>
              <a:t>} </a:t>
            </a:r>
          </a:p>
          <a:p>
            <a:pPr marL="0" indent="0">
              <a:buNone/>
            </a:pPr>
            <a:endParaRPr lang="en-GB" dirty="0">
              <a:latin typeface="Courier New" pitchFamily="49" charset="0"/>
              <a:cs typeface="Courier New" pitchFamily="49" charset="0"/>
            </a:endParaRPr>
          </a:p>
          <a:p>
            <a:pPr marL="0" indent="0">
              <a:buNone/>
            </a:pPr>
            <a:r>
              <a:rPr lang="en-GB" dirty="0">
                <a:latin typeface="Courier New" pitchFamily="49" charset="0"/>
                <a:cs typeface="Courier New" pitchFamily="49" charset="0"/>
              </a:rPr>
              <a:t>public class </a:t>
            </a:r>
            <a:r>
              <a:rPr lang="en-GB" dirty="0" err="1">
                <a:latin typeface="Courier New" pitchFamily="49" charset="0"/>
                <a:cs typeface="Courier New" pitchFamily="49" charset="0"/>
              </a:rPr>
              <a:t>BlogEntry</a:t>
            </a:r>
            <a:r>
              <a:rPr lang="en-GB" dirty="0">
                <a:latin typeface="Courier New" pitchFamily="49" charset="0"/>
                <a:cs typeface="Courier New" pitchFamily="49" charset="0"/>
              </a:rPr>
              <a:t> {</a:t>
            </a:r>
          </a:p>
          <a:p>
            <a:pPr marL="0" indent="0">
              <a:buNone/>
            </a:pPr>
            <a:endParaRPr lang="en-GB" dirty="0">
              <a:latin typeface="Courier New" pitchFamily="49" charset="0"/>
              <a:cs typeface="Courier New" pitchFamily="49" charset="0"/>
            </a:endParaRPr>
          </a:p>
          <a:p>
            <a:pPr marL="0" indent="0">
              <a:buNone/>
            </a:pPr>
            <a:r>
              <a:rPr lang="en-GB" dirty="0">
                <a:latin typeface="Courier New" pitchFamily="49" charset="0"/>
                <a:cs typeface="Courier New" pitchFamily="49" charset="0"/>
              </a:rPr>
              <a:t> // Attribute introduced thanks to the association with the Blog class </a:t>
            </a:r>
          </a:p>
          <a:p>
            <a:pPr marL="0" indent="0">
              <a:buNone/>
            </a:pPr>
            <a:r>
              <a:rPr lang="en-GB" dirty="0" smtClean="0">
                <a:latin typeface="Courier New" pitchFamily="49" charset="0"/>
                <a:cs typeface="Courier New" pitchFamily="49" charset="0"/>
              </a:rPr>
              <a:t> private </a:t>
            </a:r>
            <a:r>
              <a:rPr lang="en-GB" dirty="0" err="1">
                <a:latin typeface="Courier New" pitchFamily="49" charset="0"/>
                <a:cs typeface="Courier New" pitchFamily="49" charset="0"/>
              </a:rPr>
              <a:t>BlogAccount</a:t>
            </a:r>
            <a:r>
              <a:rPr lang="en-GB" dirty="0">
                <a:latin typeface="Courier New" pitchFamily="49" charset="0"/>
                <a:cs typeface="Courier New" pitchFamily="49" charset="0"/>
              </a:rPr>
              <a:t> blog;</a:t>
            </a:r>
          </a:p>
          <a:p>
            <a:pPr marL="0" indent="0">
              <a:buNone/>
            </a:pPr>
            <a:endParaRPr lang="en-GB" dirty="0">
              <a:latin typeface="Courier New" pitchFamily="49" charset="0"/>
              <a:cs typeface="Courier New" pitchFamily="49" charset="0"/>
            </a:endParaRPr>
          </a:p>
          <a:p>
            <a:pPr marL="0" indent="0">
              <a:buNone/>
            </a:pPr>
            <a:endParaRPr lang="en-GB" dirty="0">
              <a:latin typeface="Courier New" pitchFamily="49" charset="0"/>
              <a:cs typeface="Courier New" pitchFamily="49" charset="0"/>
            </a:endParaRPr>
          </a:p>
          <a:p>
            <a:pPr marL="0" indent="0">
              <a:buNone/>
            </a:pPr>
            <a:r>
              <a:rPr lang="en-GB" dirty="0">
                <a:latin typeface="Courier New" pitchFamily="49" charset="0"/>
                <a:cs typeface="Courier New" pitchFamily="49" charset="0"/>
              </a:rPr>
              <a:t> // ... Other Attributes and Methods declared here ... </a:t>
            </a:r>
          </a:p>
          <a:p>
            <a:pPr marL="0" indent="0">
              <a:buNone/>
            </a:pPr>
            <a:r>
              <a:rPr lang="en-GB" dirty="0">
                <a:latin typeface="Courier New" pitchFamily="49" charset="0"/>
                <a:cs typeface="Courier New" pitchFamily="49" charset="0"/>
              </a:rPr>
              <a:t>} </a:t>
            </a:r>
          </a:p>
          <a:p>
            <a:pPr marL="0" indent="0">
              <a:buNone/>
            </a:pPr>
            <a:endParaRPr lang="en-GB" dirty="0"/>
          </a:p>
        </p:txBody>
      </p:sp>
    </p:spTree>
    <p:extLst>
      <p:ext uri="{BB962C8B-B14F-4D97-AF65-F5344CB8AC3E}">
        <p14:creationId xmlns:p14="http://schemas.microsoft.com/office/powerpoint/2010/main" val="2489047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a:bodyPr>
          <a:lstStyle/>
          <a:p>
            <a:r>
              <a:rPr lang="en-GB" sz="2600" dirty="0" smtClean="0"/>
              <a:t>Association with </a:t>
            </a:r>
            <a:r>
              <a:rPr lang="en-GB" sz="2600" dirty="0"/>
              <a:t>navigability applied to their association relationship </a:t>
            </a:r>
          </a:p>
        </p:txBody>
      </p:sp>
      <p:sp>
        <p:nvSpPr>
          <p:cNvPr id="3" name="Date Placeholder 2"/>
          <p:cNvSpPr>
            <a:spLocks noGrp="1"/>
          </p:cNvSpPr>
          <p:nvPr>
            <p:ph type="dt" sz="half" idx="10"/>
          </p:nvPr>
        </p:nvSpPr>
        <p:spPr/>
        <p:txBody>
          <a:bodyPr/>
          <a:lstStyle/>
          <a:p>
            <a:fld id="{1A2841A2-FCCD-4A47-A76B-BB3F520ABDEB}" type="datetime3">
              <a:rPr lang="en-US" smtClean="0"/>
              <a:t>3 October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51</a:t>
            </a:fld>
            <a:endParaRPr lang="en-US"/>
          </a:p>
        </p:txBody>
      </p:sp>
      <p:sp>
        <p:nvSpPr>
          <p:cNvPr id="6" name="Content Placeholder 5"/>
          <p:cNvSpPr>
            <a:spLocks noGrp="1"/>
          </p:cNvSpPr>
          <p:nvPr>
            <p:ph sz="quarter" idx="1"/>
          </p:nvPr>
        </p:nvSpPr>
        <p:spPr/>
        <p:txBody>
          <a:bodyPr/>
          <a:lstStyle/>
          <a:p>
            <a:pPr marL="0" indent="0">
              <a:buNone/>
            </a:pPr>
            <a:endParaRPr lang="en-GB" dirty="0" smtClean="0"/>
          </a:p>
          <a:p>
            <a:pPr marL="0" indent="0">
              <a:buNone/>
            </a:pPr>
            <a:endParaRPr lang="en-GB"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190750"/>
            <a:ext cx="8039100" cy="2476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15824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Autofit/>
          </a:bodyPr>
          <a:lstStyle/>
          <a:p>
            <a:r>
              <a:rPr lang="en-GB" sz="2600" dirty="0"/>
              <a:t>The </a:t>
            </a:r>
            <a:r>
              <a:rPr lang="en-GB" sz="2600" dirty="0" err="1"/>
              <a:t>BlogAccount</a:t>
            </a:r>
            <a:r>
              <a:rPr lang="en-GB" sz="2600" dirty="0"/>
              <a:t> and </a:t>
            </a:r>
            <a:r>
              <a:rPr lang="en-GB" sz="2600" dirty="0" err="1"/>
              <a:t>BlogEntry</a:t>
            </a:r>
            <a:r>
              <a:rPr lang="en-GB" sz="2600" dirty="0"/>
              <a:t> classes: Java implementation</a:t>
            </a:r>
          </a:p>
        </p:txBody>
      </p:sp>
      <p:sp>
        <p:nvSpPr>
          <p:cNvPr id="3" name="Date Placeholder 2"/>
          <p:cNvSpPr>
            <a:spLocks noGrp="1"/>
          </p:cNvSpPr>
          <p:nvPr>
            <p:ph type="dt" sz="half" idx="10"/>
          </p:nvPr>
        </p:nvSpPr>
        <p:spPr/>
        <p:txBody>
          <a:bodyPr/>
          <a:lstStyle/>
          <a:p>
            <a:fld id="{1A2841A2-FCCD-4A47-A76B-BB3F520ABDEB}" type="datetime3">
              <a:rPr lang="en-US" smtClean="0"/>
              <a:t>3 October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a:p>
        </p:txBody>
      </p:sp>
      <p:sp>
        <p:nvSpPr>
          <p:cNvPr id="6" name="Content Placeholder 5"/>
          <p:cNvSpPr>
            <a:spLocks noGrp="1"/>
          </p:cNvSpPr>
          <p:nvPr>
            <p:ph sz="quarter" idx="1"/>
          </p:nvPr>
        </p:nvSpPr>
        <p:spPr/>
        <p:txBody>
          <a:bodyPr>
            <a:normAutofit fontScale="47500" lnSpcReduction="20000"/>
          </a:bodyPr>
          <a:lstStyle/>
          <a:p>
            <a:pPr marL="0" indent="0">
              <a:buNone/>
            </a:pPr>
            <a:endParaRPr lang="en-GB" dirty="0"/>
          </a:p>
          <a:p>
            <a:pPr marL="0" indent="0">
              <a:buNone/>
            </a:pPr>
            <a:r>
              <a:rPr lang="en-GB" dirty="0">
                <a:latin typeface="Courier New" pitchFamily="49" charset="0"/>
                <a:cs typeface="Courier New" pitchFamily="49" charset="0"/>
              </a:rPr>
              <a:t>public class </a:t>
            </a:r>
            <a:r>
              <a:rPr lang="en-GB" dirty="0" err="1">
                <a:latin typeface="Courier New" pitchFamily="49" charset="0"/>
                <a:cs typeface="Courier New" pitchFamily="49" charset="0"/>
              </a:rPr>
              <a:t>BlogAccount</a:t>
            </a:r>
            <a:r>
              <a:rPr lang="en-GB" dirty="0">
                <a:latin typeface="Courier New" pitchFamily="49" charset="0"/>
                <a:cs typeface="Courier New" pitchFamily="49" charset="0"/>
              </a:rPr>
              <a:t> {</a:t>
            </a:r>
          </a:p>
          <a:p>
            <a:pPr marL="0" indent="0">
              <a:buNone/>
            </a:pPr>
            <a:endParaRPr lang="en-GB" dirty="0">
              <a:latin typeface="Courier New" pitchFamily="49" charset="0"/>
              <a:cs typeface="Courier New" pitchFamily="49" charset="0"/>
            </a:endParaRPr>
          </a:p>
          <a:p>
            <a:pPr marL="0" indent="0">
              <a:buNone/>
            </a:pPr>
            <a:r>
              <a:rPr lang="en-GB" dirty="0">
                <a:latin typeface="Courier New" pitchFamily="49" charset="0"/>
                <a:cs typeface="Courier New" pitchFamily="49" charset="0"/>
              </a:rPr>
              <a:t> // Attribute introduced thanks to the association with the </a:t>
            </a:r>
            <a:r>
              <a:rPr lang="en-GB" dirty="0" err="1">
                <a:latin typeface="Courier New" pitchFamily="49" charset="0"/>
                <a:cs typeface="Courier New" pitchFamily="49" charset="0"/>
              </a:rPr>
              <a:t>BlogEntry</a:t>
            </a:r>
            <a:r>
              <a:rPr lang="en-GB" dirty="0">
                <a:latin typeface="Courier New" pitchFamily="49" charset="0"/>
                <a:cs typeface="Courier New" pitchFamily="49" charset="0"/>
              </a:rPr>
              <a:t> class </a:t>
            </a:r>
          </a:p>
          <a:p>
            <a:pPr marL="0" indent="0">
              <a:buNone/>
            </a:pPr>
            <a:r>
              <a:rPr lang="en-GB" dirty="0" smtClean="0">
                <a:latin typeface="Courier New" pitchFamily="49" charset="0"/>
                <a:cs typeface="Courier New" pitchFamily="49" charset="0"/>
              </a:rPr>
              <a:t> private </a:t>
            </a:r>
            <a:r>
              <a:rPr lang="en-GB" dirty="0" err="1">
                <a:latin typeface="Courier New" pitchFamily="49" charset="0"/>
                <a:cs typeface="Courier New" pitchFamily="49" charset="0"/>
              </a:rPr>
              <a:t>BlogEntry</a:t>
            </a:r>
            <a:r>
              <a:rPr lang="en-GB" dirty="0">
                <a:latin typeface="Courier New" pitchFamily="49" charset="0"/>
                <a:cs typeface="Courier New" pitchFamily="49" charset="0"/>
              </a:rPr>
              <a:t>[] entries ;</a:t>
            </a:r>
          </a:p>
          <a:p>
            <a:pPr marL="0" indent="0">
              <a:buNone/>
            </a:pPr>
            <a:endParaRPr lang="en-GB" dirty="0">
              <a:latin typeface="Courier New" pitchFamily="49" charset="0"/>
              <a:cs typeface="Courier New" pitchFamily="49" charset="0"/>
            </a:endParaRPr>
          </a:p>
          <a:p>
            <a:pPr marL="0" indent="0">
              <a:buNone/>
            </a:pPr>
            <a:endParaRPr lang="en-GB" dirty="0">
              <a:latin typeface="Courier New" pitchFamily="49" charset="0"/>
              <a:cs typeface="Courier New" pitchFamily="49" charset="0"/>
            </a:endParaRPr>
          </a:p>
          <a:p>
            <a:pPr marL="0" indent="0">
              <a:buNone/>
            </a:pPr>
            <a:r>
              <a:rPr lang="en-GB" dirty="0">
                <a:latin typeface="Courier New" pitchFamily="49" charset="0"/>
                <a:cs typeface="Courier New" pitchFamily="49" charset="0"/>
              </a:rPr>
              <a:t> // ... Other Attributes and Methods declared here ... </a:t>
            </a:r>
          </a:p>
          <a:p>
            <a:pPr marL="0" indent="0">
              <a:buNone/>
            </a:pPr>
            <a:r>
              <a:rPr lang="en-GB" dirty="0">
                <a:latin typeface="Courier New" pitchFamily="49" charset="0"/>
                <a:cs typeface="Courier New" pitchFamily="49" charset="0"/>
              </a:rPr>
              <a:t>} </a:t>
            </a:r>
          </a:p>
          <a:p>
            <a:pPr marL="0" indent="0">
              <a:buNone/>
            </a:pPr>
            <a:endParaRPr lang="en-GB" dirty="0">
              <a:latin typeface="Courier New" pitchFamily="49" charset="0"/>
              <a:cs typeface="Courier New" pitchFamily="49" charset="0"/>
            </a:endParaRPr>
          </a:p>
          <a:p>
            <a:pPr marL="0" indent="0">
              <a:buNone/>
            </a:pPr>
            <a:r>
              <a:rPr lang="en-GB" dirty="0">
                <a:latin typeface="Courier New" pitchFamily="49" charset="0"/>
                <a:cs typeface="Courier New" pitchFamily="49" charset="0"/>
              </a:rPr>
              <a:t>public class </a:t>
            </a:r>
            <a:r>
              <a:rPr lang="en-GB" dirty="0" err="1">
                <a:latin typeface="Courier New" pitchFamily="49" charset="0"/>
                <a:cs typeface="Courier New" pitchFamily="49" charset="0"/>
              </a:rPr>
              <a:t>BlogEntry</a:t>
            </a:r>
            <a:r>
              <a:rPr lang="en-GB" dirty="0">
                <a:latin typeface="Courier New" pitchFamily="49" charset="0"/>
                <a:cs typeface="Courier New" pitchFamily="49" charset="0"/>
              </a:rPr>
              <a:t> </a:t>
            </a:r>
          </a:p>
          <a:p>
            <a:pPr marL="0" indent="0">
              <a:buNone/>
            </a:pPr>
            <a:endParaRPr lang="en-GB" dirty="0">
              <a:latin typeface="Courier New" pitchFamily="49" charset="0"/>
              <a:cs typeface="Courier New" pitchFamily="49" charset="0"/>
            </a:endParaRPr>
          </a:p>
          <a:p>
            <a:pPr marL="0" indent="0">
              <a:buNone/>
            </a:pPr>
            <a:r>
              <a:rPr lang="en-GB" dirty="0">
                <a:latin typeface="Courier New" pitchFamily="49" charset="0"/>
                <a:cs typeface="Courier New" pitchFamily="49" charset="0"/>
              </a:rPr>
              <a:t>{</a:t>
            </a:r>
          </a:p>
          <a:p>
            <a:pPr marL="0" indent="0">
              <a:buNone/>
            </a:pPr>
            <a:r>
              <a:rPr lang="en-GB" dirty="0" smtClean="0">
                <a:latin typeface="Courier New" pitchFamily="49" charset="0"/>
                <a:cs typeface="Courier New" pitchFamily="49" charset="0"/>
              </a:rPr>
              <a:t>  </a:t>
            </a:r>
            <a:r>
              <a:rPr lang="en-GB" strike="sngStrike" dirty="0" smtClean="0">
                <a:latin typeface="Courier New" pitchFamily="49" charset="0"/>
                <a:cs typeface="Courier New" pitchFamily="49" charset="0"/>
              </a:rPr>
              <a:t>private </a:t>
            </a:r>
            <a:r>
              <a:rPr lang="en-GB" strike="sngStrike" dirty="0" err="1">
                <a:latin typeface="Courier New" pitchFamily="49" charset="0"/>
                <a:cs typeface="Courier New" pitchFamily="49" charset="0"/>
              </a:rPr>
              <a:t>BlogAccount</a:t>
            </a:r>
            <a:r>
              <a:rPr lang="en-GB" strike="sngStrike" dirty="0">
                <a:latin typeface="Courier New" pitchFamily="49" charset="0"/>
                <a:cs typeface="Courier New" pitchFamily="49" charset="0"/>
              </a:rPr>
              <a:t> blog</a:t>
            </a:r>
            <a:r>
              <a:rPr lang="en-GB" strike="sngStrike" dirty="0" smtClean="0">
                <a:latin typeface="Courier New" pitchFamily="49" charset="0"/>
                <a:cs typeface="Courier New" pitchFamily="49" charset="0"/>
              </a:rPr>
              <a:t>;</a:t>
            </a:r>
            <a:endParaRPr lang="en-GB" strike="sngStrike" dirty="0">
              <a:latin typeface="Courier New" pitchFamily="49" charset="0"/>
              <a:cs typeface="Courier New" pitchFamily="49" charset="0"/>
            </a:endParaRPr>
          </a:p>
          <a:p>
            <a:pPr marL="0" indent="0">
              <a:buNone/>
            </a:pPr>
            <a:r>
              <a:rPr lang="en-GB" dirty="0">
                <a:latin typeface="Courier New" pitchFamily="49" charset="0"/>
                <a:cs typeface="Courier New" pitchFamily="49" charset="0"/>
              </a:rPr>
              <a:t> // The blog attribute has been removed as it is not necessary for the</a:t>
            </a:r>
          </a:p>
          <a:p>
            <a:pPr marL="0" indent="0">
              <a:buNone/>
            </a:pPr>
            <a:endParaRPr lang="en-GB" dirty="0">
              <a:latin typeface="Courier New" pitchFamily="49" charset="0"/>
              <a:cs typeface="Courier New" pitchFamily="49" charset="0"/>
            </a:endParaRPr>
          </a:p>
          <a:p>
            <a:pPr marL="0" indent="0">
              <a:buNone/>
            </a:pPr>
            <a:r>
              <a:rPr lang="en-GB" dirty="0">
                <a:latin typeface="Courier New" pitchFamily="49" charset="0"/>
                <a:cs typeface="Courier New" pitchFamily="49" charset="0"/>
              </a:rPr>
              <a:t> // </a:t>
            </a:r>
            <a:r>
              <a:rPr lang="en-GB" dirty="0" err="1">
                <a:latin typeface="Courier New" pitchFamily="49" charset="0"/>
                <a:cs typeface="Courier New" pitchFamily="49" charset="0"/>
              </a:rPr>
              <a:t>BlogEntry</a:t>
            </a:r>
            <a:r>
              <a:rPr lang="en-GB" dirty="0">
                <a:latin typeface="Courier New" pitchFamily="49" charset="0"/>
                <a:cs typeface="Courier New" pitchFamily="49" charset="0"/>
              </a:rPr>
              <a:t> to know about the </a:t>
            </a:r>
            <a:r>
              <a:rPr lang="en-GB" dirty="0" err="1">
                <a:latin typeface="Courier New" pitchFamily="49" charset="0"/>
                <a:cs typeface="Courier New" pitchFamily="49" charset="0"/>
              </a:rPr>
              <a:t>BlogAccount</a:t>
            </a:r>
            <a:r>
              <a:rPr lang="en-GB" dirty="0">
                <a:latin typeface="Courier New" pitchFamily="49" charset="0"/>
                <a:cs typeface="Courier New" pitchFamily="49" charset="0"/>
              </a:rPr>
              <a:t> that it belongs to.</a:t>
            </a:r>
          </a:p>
          <a:p>
            <a:pPr marL="0" indent="0">
              <a:buNone/>
            </a:pPr>
            <a:endParaRPr lang="en-GB" dirty="0">
              <a:latin typeface="Courier New" pitchFamily="49" charset="0"/>
              <a:cs typeface="Courier New" pitchFamily="49" charset="0"/>
            </a:endParaRPr>
          </a:p>
          <a:p>
            <a:pPr marL="0" indent="0">
              <a:buNone/>
            </a:pPr>
            <a:r>
              <a:rPr lang="en-GB" dirty="0">
                <a:latin typeface="Courier New" pitchFamily="49" charset="0"/>
                <a:cs typeface="Courier New" pitchFamily="49" charset="0"/>
              </a:rPr>
              <a:t> // ... Other Attributes and Methods declared here ... </a:t>
            </a:r>
          </a:p>
          <a:p>
            <a:pPr marL="0" indent="0">
              <a:buNone/>
            </a:pPr>
            <a:r>
              <a:rPr lang="en-GB" dirty="0">
                <a:latin typeface="Courier New" pitchFamily="49" charset="0"/>
                <a:cs typeface="Courier New" pitchFamily="49" charset="0"/>
              </a:rPr>
              <a:t>} </a:t>
            </a:r>
          </a:p>
          <a:p>
            <a:endParaRPr lang="en-GB" dirty="0"/>
          </a:p>
        </p:txBody>
      </p:sp>
    </p:spTree>
    <p:extLst>
      <p:ext uri="{BB962C8B-B14F-4D97-AF65-F5344CB8AC3E}">
        <p14:creationId xmlns:p14="http://schemas.microsoft.com/office/powerpoint/2010/main" val="23138730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smtClean="0"/>
              <a:t>Aggregation</a:t>
            </a:r>
            <a:endParaRPr lang="en-GB" dirty="0"/>
          </a:p>
        </p:txBody>
      </p:sp>
      <p:sp>
        <p:nvSpPr>
          <p:cNvPr id="3" name="Date Placeholder 2"/>
          <p:cNvSpPr>
            <a:spLocks noGrp="1"/>
          </p:cNvSpPr>
          <p:nvPr>
            <p:ph type="dt" sz="half" idx="10"/>
          </p:nvPr>
        </p:nvSpPr>
        <p:spPr/>
        <p:txBody>
          <a:bodyPr/>
          <a:lstStyle/>
          <a:p>
            <a:fld id="{1A2841A2-FCCD-4A47-A76B-BB3F520ABDEB}" type="datetime3">
              <a:rPr lang="en-US" smtClean="0"/>
              <a:t>3 October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a:p>
        </p:txBody>
      </p:sp>
      <p:sp>
        <p:nvSpPr>
          <p:cNvPr id="6" name="Content Placeholder 5"/>
          <p:cNvSpPr>
            <a:spLocks noGrp="1"/>
          </p:cNvSpPr>
          <p:nvPr>
            <p:ph sz="quarter" idx="1"/>
          </p:nvPr>
        </p:nvSpPr>
        <p:spPr/>
        <p:txBody>
          <a:bodyPr>
            <a:normAutofit fontScale="92500" lnSpcReduction="20000"/>
          </a:bodyPr>
          <a:lstStyle/>
          <a:p>
            <a:r>
              <a:rPr lang="en-GB" dirty="0" smtClean="0"/>
              <a:t>Aggregation </a:t>
            </a:r>
            <a:r>
              <a:rPr lang="en-GB" dirty="0"/>
              <a:t>is really just a stronger version of association and is used to indicate that </a:t>
            </a:r>
            <a:r>
              <a:rPr lang="en-GB" dirty="0" smtClean="0"/>
              <a:t>a </a:t>
            </a:r>
            <a:r>
              <a:rPr lang="en-GB" dirty="0"/>
              <a:t>class actually owns but may share objects of another class. </a:t>
            </a:r>
            <a:endParaRPr lang="en-GB" dirty="0" smtClean="0"/>
          </a:p>
          <a:p>
            <a:endParaRPr lang="en-GB" dirty="0"/>
          </a:p>
          <a:p>
            <a:endParaRPr lang="en-GB" dirty="0" smtClean="0"/>
          </a:p>
          <a:p>
            <a:endParaRPr lang="en-GB" dirty="0"/>
          </a:p>
          <a:p>
            <a:endParaRPr lang="en-GB" dirty="0"/>
          </a:p>
          <a:p>
            <a:endParaRPr lang="en-GB" dirty="0" smtClean="0"/>
          </a:p>
          <a:p>
            <a:endParaRPr lang="en-GB" dirty="0"/>
          </a:p>
          <a:p>
            <a:r>
              <a:rPr lang="en-GB" dirty="0" smtClean="0"/>
              <a:t>The </a:t>
            </a:r>
            <a:r>
              <a:rPr lang="en-GB" dirty="0"/>
              <a:t>Java code implementation for an aggregation relationship is exactly the same as the implementation for an association relationship; it results in the introduction of an attribute. </a:t>
            </a:r>
          </a:p>
          <a:p>
            <a:endParaRPr lang="en-GB"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624" y="2438400"/>
            <a:ext cx="7972425"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03891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smtClean="0"/>
              <a:t>Composition</a:t>
            </a:r>
            <a:endParaRPr lang="en-GB" dirty="0"/>
          </a:p>
        </p:txBody>
      </p:sp>
      <p:sp>
        <p:nvSpPr>
          <p:cNvPr id="3" name="Date Placeholder 2"/>
          <p:cNvSpPr>
            <a:spLocks noGrp="1"/>
          </p:cNvSpPr>
          <p:nvPr>
            <p:ph type="dt" sz="half" idx="10"/>
          </p:nvPr>
        </p:nvSpPr>
        <p:spPr/>
        <p:txBody>
          <a:bodyPr/>
          <a:lstStyle/>
          <a:p>
            <a:fld id="{1A2841A2-FCCD-4A47-A76B-BB3F520ABDEB}" type="datetime3">
              <a:rPr lang="en-US" smtClean="0"/>
              <a:t>3 October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54</a:t>
            </a:fld>
            <a:endParaRPr lang="en-US"/>
          </a:p>
        </p:txBody>
      </p:sp>
      <p:sp>
        <p:nvSpPr>
          <p:cNvPr id="6" name="Content Placeholder 5"/>
          <p:cNvSpPr>
            <a:spLocks noGrp="1"/>
          </p:cNvSpPr>
          <p:nvPr>
            <p:ph sz="quarter" idx="1"/>
          </p:nvPr>
        </p:nvSpPr>
        <p:spPr/>
        <p:txBody>
          <a:bodyPr/>
          <a:lstStyle/>
          <a:p>
            <a:r>
              <a:rPr lang="en-GB" dirty="0" smtClean="0"/>
              <a:t>Composition models the </a:t>
            </a:r>
            <a:r>
              <a:rPr lang="en-GB" dirty="0"/>
              <a:t>internal parts that make up a class. </a:t>
            </a:r>
            <a:endParaRPr lang="en-GB" dirty="0" smtClean="0"/>
          </a:p>
          <a:p>
            <a:r>
              <a:rPr lang="en-GB" dirty="0" smtClean="0"/>
              <a:t>Usually </a:t>
            </a:r>
            <a:r>
              <a:rPr lang="en-GB" dirty="0"/>
              <a:t>be </a:t>
            </a:r>
            <a:r>
              <a:rPr lang="en-GB" dirty="0" smtClean="0"/>
              <a:t>not shared </a:t>
            </a:r>
            <a:r>
              <a:rPr lang="en-GB" dirty="0"/>
              <a:t>with other parts of the system. </a:t>
            </a:r>
            <a:endParaRPr lang="en-GB" dirty="0" smtClean="0"/>
          </a:p>
          <a:p>
            <a:r>
              <a:rPr lang="en-GB" dirty="0" smtClean="0"/>
              <a:t>If </a:t>
            </a:r>
            <a:r>
              <a:rPr lang="en-GB" dirty="0"/>
              <a:t>the </a:t>
            </a:r>
            <a:r>
              <a:rPr lang="en-GB" dirty="0" smtClean="0"/>
              <a:t>“whole” is </a:t>
            </a:r>
            <a:r>
              <a:rPr lang="en-GB" dirty="0"/>
              <a:t>deleted, then its corresponding parts are also deleted. </a:t>
            </a:r>
          </a:p>
          <a:p>
            <a:endParaRPr lang="en-GB"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124200"/>
            <a:ext cx="6392863" cy="310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11634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smtClean="0"/>
              <a:t>References</a:t>
            </a:r>
            <a:endParaRPr lang="en-GB" dirty="0"/>
          </a:p>
        </p:txBody>
      </p:sp>
      <p:sp>
        <p:nvSpPr>
          <p:cNvPr id="3" name="Footer Placeholder 2"/>
          <p:cNvSpPr>
            <a:spLocks noGrp="1"/>
          </p:cNvSpPr>
          <p:nvPr>
            <p:ph type="ftr" sz="quarter" idx="11"/>
          </p:nvPr>
        </p:nvSpPr>
        <p:spPr/>
        <p:txBody>
          <a:bodyPr/>
          <a:lstStyle/>
          <a:p>
            <a:r>
              <a:rPr lang="en-US" smtClean="0"/>
              <a:t>UFCFB6-30-2 OOSD</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
        <p:nvSpPr>
          <p:cNvPr id="5" name="Content Placeholder 4"/>
          <p:cNvSpPr>
            <a:spLocks noGrp="1"/>
          </p:cNvSpPr>
          <p:nvPr>
            <p:ph sz="quarter" idx="1"/>
          </p:nvPr>
        </p:nvSpPr>
        <p:spPr/>
        <p:txBody>
          <a:bodyPr/>
          <a:lstStyle/>
          <a:p>
            <a:r>
              <a:rPr lang="en-GB" dirty="0" smtClean="0"/>
              <a:t>Learning UML 2.0</a:t>
            </a:r>
          </a:p>
          <a:p>
            <a:r>
              <a:rPr lang="en-GB" dirty="0" smtClean="0"/>
              <a:t>UML distilled</a:t>
            </a:r>
            <a:endParaRPr lang="en-GB" dirty="0"/>
          </a:p>
        </p:txBody>
      </p:sp>
    </p:spTree>
    <p:extLst>
      <p:ext uri="{BB962C8B-B14F-4D97-AF65-F5344CB8AC3E}">
        <p14:creationId xmlns:p14="http://schemas.microsoft.com/office/powerpoint/2010/main" val="8114011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err="1" smtClean="0"/>
              <a:t>UWEFlix</a:t>
            </a:r>
            <a:r>
              <a:rPr lang="en-GB" dirty="0" smtClean="0"/>
              <a:t> Case study</a:t>
            </a:r>
            <a:endParaRPr lang="en-GB" dirty="0"/>
          </a:p>
        </p:txBody>
      </p:sp>
      <p:sp>
        <p:nvSpPr>
          <p:cNvPr id="3" name="Footer Placeholder 2"/>
          <p:cNvSpPr>
            <a:spLocks noGrp="1"/>
          </p:cNvSpPr>
          <p:nvPr>
            <p:ph type="ftr" sz="quarter" idx="11"/>
          </p:nvPr>
        </p:nvSpPr>
        <p:spPr/>
        <p:txBody>
          <a:bodyPr/>
          <a:lstStyle/>
          <a:p>
            <a:r>
              <a:rPr lang="en-US" smtClean="0"/>
              <a:t>UFCFB6-30-2 OOSD</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Content Placeholder 4"/>
          <p:cNvSpPr>
            <a:spLocks noGrp="1"/>
          </p:cNvSpPr>
          <p:nvPr>
            <p:ph sz="quarter" idx="1"/>
          </p:nvPr>
        </p:nvSpPr>
        <p:spPr/>
        <p:txBody>
          <a:bodyPr/>
          <a:lstStyle/>
          <a:p>
            <a:r>
              <a:rPr lang="en-GB" dirty="0" smtClean="0">
                <a:hlinkClick r:id="rId2" action="ppaction://hlinkfile"/>
              </a:rPr>
              <a:t>Case Study UweFlix.doc</a:t>
            </a:r>
            <a:endParaRPr lang="en-GB" dirty="0"/>
          </a:p>
        </p:txBody>
      </p:sp>
    </p:spTree>
    <p:extLst>
      <p:ext uri="{BB962C8B-B14F-4D97-AF65-F5344CB8AC3E}">
        <p14:creationId xmlns:p14="http://schemas.microsoft.com/office/powerpoint/2010/main" val="41178667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solidFill>
            <a:schemeClr val="bg1">
              <a:lumMod val="95000"/>
            </a:schemeClr>
          </a:solidFill>
        </p:spPr>
        <p:txBody>
          <a:bodyPr/>
          <a:lstStyle/>
          <a:p>
            <a:pPr eaLnBrk="1" hangingPunct="1"/>
            <a:r>
              <a:rPr lang="en-GB" dirty="0" smtClean="0"/>
              <a:t>Film class and objects</a:t>
            </a:r>
          </a:p>
        </p:txBody>
      </p:sp>
      <p:sp>
        <p:nvSpPr>
          <p:cNvPr id="6147" name="Content Placeholder 2"/>
          <p:cNvSpPr>
            <a:spLocks noGrp="1"/>
          </p:cNvSpPr>
          <p:nvPr>
            <p:ph idx="1"/>
          </p:nvPr>
        </p:nvSpPr>
        <p:spPr>
          <a:xfrm>
            <a:off x="609600" y="1617662"/>
            <a:ext cx="3543300" cy="4525963"/>
          </a:xfrm>
          <a:ln>
            <a:solidFill>
              <a:schemeClr val="accent1"/>
            </a:solidFill>
          </a:ln>
        </p:spPr>
        <p:txBody>
          <a:bodyPr/>
          <a:lstStyle/>
          <a:p>
            <a:pPr eaLnBrk="1" hangingPunct="1">
              <a:buFont typeface="Arial" charset="0"/>
              <a:buNone/>
            </a:pPr>
            <a:r>
              <a:rPr lang="en-GB" dirty="0" smtClean="0"/>
              <a:t>Class</a:t>
            </a:r>
          </a:p>
          <a:p>
            <a:pPr eaLnBrk="1" hangingPunct="1"/>
            <a:r>
              <a:rPr lang="en-GB" dirty="0" smtClean="0"/>
              <a:t>Attributes: </a:t>
            </a:r>
          </a:p>
          <a:p>
            <a:pPr lvl="1" eaLnBrk="1" hangingPunct="1"/>
            <a:r>
              <a:rPr lang="en-GB" dirty="0" smtClean="0"/>
              <a:t>string title</a:t>
            </a:r>
          </a:p>
          <a:p>
            <a:pPr lvl="1" eaLnBrk="1" hangingPunct="1"/>
            <a:r>
              <a:rPr lang="en-GB" dirty="0" smtClean="0"/>
              <a:t>string </a:t>
            </a:r>
            <a:r>
              <a:rPr lang="en-GB" dirty="0" err="1" smtClean="0"/>
              <a:t>ageRating</a:t>
            </a:r>
            <a:endParaRPr lang="en-GB" dirty="0" smtClean="0"/>
          </a:p>
          <a:p>
            <a:pPr eaLnBrk="1" hangingPunct="1"/>
            <a:r>
              <a:rPr lang="en-GB" dirty="0" smtClean="0"/>
              <a:t>Methods:</a:t>
            </a:r>
          </a:p>
          <a:p>
            <a:pPr lvl="1" eaLnBrk="1" hangingPunct="1"/>
            <a:r>
              <a:rPr lang="en-GB" dirty="0" err="1" smtClean="0"/>
              <a:t>getTitle</a:t>
            </a:r>
            <a:endParaRPr lang="en-GB" dirty="0" smtClean="0"/>
          </a:p>
          <a:p>
            <a:pPr lvl="1" eaLnBrk="1" hangingPunct="1"/>
            <a:r>
              <a:rPr lang="en-GB" dirty="0" err="1" smtClean="0"/>
              <a:t>getAgeRating</a:t>
            </a:r>
            <a:endParaRPr lang="en-GB" dirty="0" smtClean="0"/>
          </a:p>
          <a:p>
            <a:pPr lvl="1" eaLnBrk="1" hangingPunct="1"/>
            <a:r>
              <a:rPr lang="en-GB" dirty="0" err="1" smtClean="0"/>
              <a:t>toString</a:t>
            </a:r>
            <a:endParaRPr lang="en-GB" dirty="0" smtClean="0"/>
          </a:p>
        </p:txBody>
      </p:sp>
      <p:sp>
        <p:nvSpPr>
          <p:cNvPr id="4" name="Date Placeholder 3"/>
          <p:cNvSpPr>
            <a:spLocks noGrp="1"/>
          </p:cNvSpPr>
          <p:nvPr>
            <p:ph type="dt" sz="quarter" idx="10"/>
          </p:nvPr>
        </p:nvSpPr>
        <p:spPr/>
        <p:txBody>
          <a:bodyPr/>
          <a:lstStyle/>
          <a:p>
            <a:pPr>
              <a:defRPr/>
            </a:pPr>
            <a:fld id="{3D573C12-58C4-41B2-966C-D806F110B48A}" type="datetime1">
              <a:rPr lang="en-US"/>
              <a:pPr>
                <a:defRPr/>
              </a:pPr>
              <a:t>10/3/16</a:t>
            </a:fld>
            <a:endParaRPr lang="en-GB"/>
          </a:p>
        </p:txBody>
      </p:sp>
      <p:sp>
        <p:nvSpPr>
          <p:cNvPr id="5" name="Footer Placeholder 4"/>
          <p:cNvSpPr>
            <a:spLocks noGrp="1"/>
          </p:cNvSpPr>
          <p:nvPr>
            <p:ph type="ftr" sz="quarter" idx="11"/>
          </p:nvPr>
        </p:nvSpPr>
        <p:spPr/>
        <p:txBody>
          <a:bodyPr/>
          <a:lstStyle/>
          <a:p>
            <a:pPr>
              <a:defRPr/>
            </a:pPr>
            <a:r>
              <a:rPr lang="en-GB"/>
              <a:t>UFCE4B-20-2 Software Design</a:t>
            </a:r>
          </a:p>
        </p:txBody>
      </p:sp>
      <p:sp>
        <p:nvSpPr>
          <p:cNvPr id="6" name="Slide Number Placeholder 5"/>
          <p:cNvSpPr>
            <a:spLocks noGrp="1"/>
          </p:cNvSpPr>
          <p:nvPr>
            <p:ph type="sldNum" sz="quarter" idx="12"/>
          </p:nvPr>
        </p:nvSpPr>
        <p:spPr/>
        <p:txBody>
          <a:bodyPr/>
          <a:lstStyle/>
          <a:p>
            <a:pPr>
              <a:defRPr/>
            </a:pPr>
            <a:fld id="{238766B8-12AD-4025-ABAB-D91205AFD4F2}" type="slidenum">
              <a:rPr lang="en-GB"/>
              <a:pPr>
                <a:defRPr/>
              </a:pPr>
              <a:t>7</a:t>
            </a:fld>
            <a:endParaRPr lang="en-GB"/>
          </a:p>
        </p:txBody>
      </p:sp>
      <p:sp>
        <p:nvSpPr>
          <p:cNvPr id="6151" name="Content Placeholder 2"/>
          <p:cNvSpPr txBox="1">
            <a:spLocks/>
          </p:cNvSpPr>
          <p:nvPr/>
        </p:nvSpPr>
        <p:spPr bwMode="auto">
          <a:xfrm>
            <a:off x="4343400" y="1617663"/>
            <a:ext cx="4143375" cy="4525962"/>
          </a:xfrm>
          <a:prstGeom prst="rect">
            <a:avLst/>
          </a:prstGeom>
          <a:noFill/>
          <a:ln w="9525">
            <a:solidFill>
              <a:schemeClr val="accent1"/>
            </a:solidFill>
            <a:miter lim="800000"/>
            <a:headEnd/>
            <a:tailEnd/>
          </a:ln>
        </p:spPr>
        <p:txBody>
          <a:bodyPr/>
          <a:lstStyle/>
          <a:p>
            <a:pPr marL="342900" indent="-342900">
              <a:spcBef>
                <a:spcPct val="20000"/>
              </a:spcBef>
              <a:buFont typeface="Arial" charset="0"/>
              <a:buNone/>
            </a:pPr>
            <a:r>
              <a:rPr lang="en-GB" sz="2400" dirty="0">
                <a:latin typeface="Calibri" pitchFamily="34" charset="0"/>
              </a:rPr>
              <a:t>Objects</a:t>
            </a:r>
          </a:p>
          <a:p>
            <a:pPr marL="342900" indent="-342900">
              <a:spcBef>
                <a:spcPct val="20000"/>
              </a:spcBef>
              <a:buFont typeface="Arial" charset="0"/>
              <a:buChar char="•"/>
            </a:pPr>
            <a:r>
              <a:rPr lang="en-GB" sz="2200" dirty="0">
                <a:latin typeface="Calibri" pitchFamily="34" charset="0"/>
              </a:rPr>
              <a:t>Film f1 has</a:t>
            </a:r>
          </a:p>
          <a:p>
            <a:pPr marL="742950" lvl="1" indent="-285750">
              <a:spcBef>
                <a:spcPct val="20000"/>
              </a:spcBef>
              <a:buFont typeface="Arial" charset="0"/>
              <a:buChar char="–"/>
            </a:pPr>
            <a:r>
              <a:rPr lang="en-GB" sz="2200" dirty="0">
                <a:latin typeface="Calibri" pitchFamily="34" charset="0"/>
              </a:rPr>
              <a:t>title</a:t>
            </a:r>
            <a:r>
              <a:rPr lang="en-GB" sz="2200" dirty="0" smtClean="0">
                <a:latin typeface="Calibri" pitchFamily="34" charset="0"/>
              </a:rPr>
              <a:t>=“Life of Pi”</a:t>
            </a:r>
            <a:endParaRPr lang="en-GB" sz="2200" dirty="0">
              <a:latin typeface="Calibri" pitchFamily="34" charset="0"/>
            </a:endParaRPr>
          </a:p>
          <a:p>
            <a:pPr marL="742950" lvl="1" indent="-285750">
              <a:spcBef>
                <a:spcPct val="20000"/>
              </a:spcBef>
              <a:buFont typeface="Arial" charset="0"/>
              <a:buChar char="–"/>
            </a:pPr>
            <a:r>
              <a:rPr lang="en-GB" sz="2200" dirty="0" err="1">
                <a:latin typeface="Calibri" pitchFamily="34" charset="0"/>
              </a:rPr>
              <a:t>ageRating</a:t>
            </a:r>
            <a:r>
              <a:rPr lang="en-GB" sz="2200" dirty="0" smtClean="0">
                <a:latin typeface="Calibri" pitchFamily="34" charset="0"/>
              </a:rPr>
              <a:t>=“PG”</a:t>
            </a:r>
            <a:endParaRPr lang="en-GB" sz="2200" dirty="0">
              <a:latin typeface="Calibri" pitchFamily="34" charset="0"/>
            </a:endParaRPr>
          </a:p>
          <a:p>
            <a:pPr marL="342900" indent="-342900">
              <a:spcBef>
                <a:spcPct val="20000"/>
              </a:spcBef>
              <a:buFont typeface="Arial" charset="0"/>
              <a:buChar char="•"/>
            </a:pPr>
            <a:r>
              <a:rPr lang="en-GB" sz="2200" dirty="0">
                <a:latin typeface="Calibri" pitchFamily="34" charset="0"/>
              </a:rPr>
              <a:t>Film f2 has</a:t>
            </a:r>
          </a:p>
          <a:p>
            <a:pPr marL="742950" lvl="1" indent="-285750">
              <a:spcBef>
                <a:spcPct val="20000"/>
              </a:spcBef>
              <a:buFont typeface="Arial" charset="0"/>
              <a:buChar char="–"/>
            </a:pPr>
            <a:r>
              <a:rPr lang="en-GB" sz="2200" dirty="0">
                <a:latin typeface="Calibri" pitchFamily="34" charset="0"/>
              </a:rPr>
              <a:t>title</a:t>
            </a:r>
            <a:r>
              <a:rPr lang="en-GB" sz="2200" dirty="0" smtClean="0">
                <a:latin typeface="Calibri" pitchFamily="34" charset="0"/>
              </a:rPr>
              <a:t>=“The Martian”</a:t>
            </a:r>
            <a:endParaRPr lang="en-GB" sz="2200" dirty="0">
              <a:latin typeface="Calibri" pitchFamily="34" charset="0"/>
            </a:endParaRPr>
          </a:p>
          <a:p>
            <a:pPr marL="742950" lvl="1" indent="-285750">
              <a:spcBef>
                <a:spcPct val="20000"/>
              </a:spcBef>
              <a:buFont typeface="Arial" charset="0"/>
              <a:buChar char="–"/>
            </a:pPr>
            <a:r>
              <a:rPr lang="en-GB" sz="2200" dirty="0" err="1">
                <a:latin typeface="Calibri" pitchFamily="34" charset="0"/>
              </a:rPr>
              <a:t>ageRating</a:t>
            </a:r>
            <a:r>
              <a:rPr lang="en-GB" sz="2200" dirty="0" smtClean="0">
                <a:latin typeface="Calibri" pitchFamily="34" charset="0"/>
              </a:rPr>
              <a:t>=“12a”</a:t>
            </a:r>
            <a:endParaRPr lang="en-GB" sz="2200" dirty="0">
              <a:latin typeface="Calibri" pitchFamily="34" charset="0"/>
            </a:endParaRPr>
          </a:p>
          <a:p>
            <a:pPr marL="342900" indent="-342900">
              <a:spcBef>
                <a:spcPct val="20000"/>
              </a:spcBef>
              <a:buFont typeface="Arial" charset="0"/>
              <a:buChar char="•"/>
            </a:pPr>
            <a:r>
              <a:rPr lang="en-GB" sz="2200" dirty="0">
                <a:latin typeface="Calibri" pitchFamily="34" charset="0"/>
              </a:rPr>
              <a:t>Film f3 has</a:t>
            </a:r>
          </a:p>
          <a:p>
            <a:pPr marL="742950" lvl="1" indent="-285750">
              <a:spcBef>
                <a:spcPct val="20000"/>
              </a:spcBef>
              <a:buFont typeface="Arial" charset="0"/>
              <a:buChar char="–"/>
            </a:pPr>
            <a:r>
              <a:rPr lang="en-GB" sz="2200" dirty="0">
                <a:latin typeface="Calibri" pitchFamily="34" charset="0"/>
              </a:rPr>
              <a:t>title=“House of flying dagger…”</a:t>
            </a:r>
          </a:p>
          <a:p>
            <a:pPr marL="742950" lvl="1" indent="-285750">
              <a:spcBef>
                <a:spcPct val="20000"/>
              </a:spcBef>
              <a:buFont typeface="Arial" charset="0"/>
              <a:buChar char="–"/>
            </a:pPr>
            <a:r>
              <a:rPr lang="en-GB" sz="2200" dirty="0" err="1">
                <a:latin typeface="Calibri" pitchFamily="34" charset="0"/>
              </a:rPr>
              <a:t>ageRating</a:t>
            </a:r>
            <a:r>
              <a:rPr lang="en-GB" sz="2200" dirty="0">
                <a:latin typeface="Calibri" pitchFamily="34" charset="0"/>
              </a:rPr>
              <a:t>=“15”</a:t>
            </a:r>
          </a:p>
        </p:txBody>
      </p:sp>
    </p:spTree>
    <p:extLst>
      <p:ext uri="{BB962C8B-B14F-4D97-AF65-F5344CB8AC3E}">
        <p14:creationId xmlns:p14="http://schemas.microsoft.com/office/powerpoint/2010/main" val="79292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2" end="2"/>
                                            </p:txEl>
                                          </p:spTgt>
                                        </p:tgtEl>
                                        <p:attrNameLst>
                                          <p:attrName>style.visibility</p:attrName>
                                        </p:attrNameLst>
                                      </p:cBhvr>
                                      <p:to>
                                        <p:strVal val="visible"/>
                                      </p:to>
                                    </p:set>
                                    <p:animEffect transition="in" filter="blinds(horizontal)">
                                      <p:cBhvr>
                                        <p:cTn id="7" dur="500"/>
                                        <p:tgtEl>
                                          <p:spTgt spid="6147">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147">
                                            <p:txEl>
                                              <p:pRg st="3" end="3"/>
                                            </p:txEl>
                                          </p:spTgt>
                                        </p:tgtEl>
                                        <p:attrNameLst>
                                          <p:attrName>style.visibility</p:attrName>
                                        </p:attrNameLst>
                                      </p:cBhvr>
                                      <p:to>
                                        <p:strVal val="visible"/>
                                      </p:to>
                                    </p:set>
                                    <p:animEffect transition="in" filter="blinds(horizontal)">
                                      <p:cBhvr>
                                        <p:cTn id="10" dur="500"/>
                                        <p:tgtEl>
                                          <p:spTgt spid="6147">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147">
                                            <p:txEl>
                                              <p:pRg st="5" end="5"/>
                                            </p:txEl>
                                          </p:spTgt>
                                        </p:tgtEl>
                                        <p:attrNameLst>
                                          <p:attrName>style.visibility</p:attrName>
                                        </p:attrNameLst>
                                      </p:cBhvr>
                                      <p:to>
                                        <p:strVal val="visible"/>
                                      </p:to>
                                    </p:set>
                                    <p:animEffect transition="in" filter="blinds(horizontal)">
                                      <p:cBhvr>
                                        <p:cTn id="15" dur="500"/>
                                        <p:tgtEl>
                                          <p:spTgt spid="6147">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147">
                                            <p:txEl>
                                              <p:pRg st="6" end="6"/>
                                            </p:txEl>
                                          </p:spTgt>
                                        </p:tgtEl>
                                        <p:attrNameLst>
                                          <p:attrName>style.visibility</p:attrName>
                                        </p:attrNameLst>
                                      </p:cBhvr>
                                      <p:to>
                                        <p:strVal val="visible"/>
                                      </p:to>
                                    </p:set>
                                    <p:animEffect transition="in" filter="blinds(horizontal)">
                                      <p:cBhvr>
                                        <p:cTn id="18" dur="500"/>
                                        <p:tgtEl>
                                          <p:spTgt spid="6147">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147">
                                            <p:txEl>
                                              <p:pRg st="7" end="7"/>
                                            </p:txEl>
                                          </p:spTgt>
                                        </p:tgtEl>
                                        <p:attrNameLst>
                                          <p:attrName>style.visibility</p:attrName>
                                        </p:attrNameLst>
                                      </p:cBhvr>
                                      <p:to>
                                        <p:strVal val="visible"/>
                                      </p:to>
                                    </p:set>
                                    <p:animEffect transition="in" filter="blinds(horizontal)">
                                      <p:cBhvr>
                                        <p:cTn id="21" dur="500"/>
                                        <p:tgtEl>
                                          <p:spTgt spid="6147">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6151">
                                            <p:txEl>
                                              <p:pRg st="1" end="1"/>
                                            </p:txEl>
                                          </p:spTgt>
                                        </p:tgtEl>
                                        <p:attrNameLst>
                                          <p:attrName>style.visibility</p:attrName>
                                        </p:attrNameLst>
                                      </p:cBhvr>
                                      <p:to>
                                        <p:strVal val="visible"/>
                                      </p:to>
                                    </p:set>
                                    <p:animEffect transition="in" filter="blinds(horizontal)">
                                      <p:cBhvr>
                                        <p:cTn id="26" dur="500"/>
                                        <p:tgtEl>
                                          <p:spTgt spid="6151">
                                            <p:txEl>
                                              <p:pRg st="1" end="1"/>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6151">
                                            <p:txEl>
                                              <p:pRg st="2" end="2"/>
                                            </p:txEl>
                                          </p:spTgt>
                                        </p:tgtEl>
                                        <p:attrNameLst>
                                          <p:attrName>style.visibility</p:attrName>
                                        </p:attrNameLst>
                                      </p:cBhvr>
                                      <p:to>
                                        <p:strVal val="visible"/>
                                      </p:to>
                                    </p:set>
                                    <p:animEffect transition="in" filter="blinds(horizontal)">
                                      <p:cBhvr>
                                        <p:cTn id="29" dur="500"/>
                                        <p:tgtEl>
                                          <p:spTgt spid="6151">
                                            <p:txEl>
                                              <p:pRg st="2" end="2"/>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6151">
                                            <p:txEl>
                                              <p:pRg st="3" end="3"/>
                                            </p:txEl>
                                          </p:spTgt>
                                        </p:tgtEl>
                                        <p:attrNameLst>
                                          <p:attrName>style.visibility</p:attrName>
                                        </p:attrNameLst>
                                      </p:cBhvr>
                                      <p:to>
                                        <p:strVal val="visible"/>
                                      </p:to>
                                    </p:set>
                                    <p:animEffect transition="in" filter="blinds(horizontal)">
                                      <p:cBhvr>
                                        <p:cTn id="32" dur="500"/>
                                        <p:tgtEl>
                                          <p:spTgt spid="6151">
                                            <p:txEl>
                                              <p:pRg st="3" end="3"/>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6151">
                                            <p:txEl>
                                              <p:pRg st="4" end="4"/>
                                            </p:txEl>
                                          </p:spTgt>
                                        </p:tgtEl>
                                        <p:attrNameLst>
                                          <p:attrName>style.visibility</p:attrName>
                                        </p:attrNameLst>
                                      </p:cBhvr>
                                      <p:to>
                                        <p:strVal val="visible"/>
                                      </p:to>
                                    </p:set>
                                    <p:animEffect transition="in" filter="blinds(horizontal)">
                                      <p:cBhvr>
                                        <p:cTn id="35" dur="500"/>
                                        <p:tgtEl>
                                          <p:spTgt spid="6151">
                                            <p:txEl>
                                              <p:pRg st="4" end="4"/>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6151">
                                            <p:txEl>
                                              <p:pRg st="5" end="5"/>
                                            </p:txEl>
                                          </p:spTgt>
                                        </p:tgtEl>
                                        <p:attrNameLst>
                                          <p:attrName>style.visibility</p:attrName>
                                        </p:attrNameLst>
                                      </p:cBhvr>
                                      <p:to>
                                        <p:strVal val="visible"/>
                                      </p:to>
                                    </p:set>
                                    <p:animEffect transition="in" filter="blinds(horizontal)">
                                      <p:cBhvr>
                                        <p:cTn id="38" dur="500"/>
                                        <p:tgtEl>
                                          <p:spTgt spid="6151">
                                            <p:txEl>
                                              <p:pRg st="5" end="5"/>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6151">
                                            <p:txEl>
                                              <p:pRg st="6" end="6"/>
                                            </p:txEl>
                                          </p:spTgt>
                                        </p:tgtEl>
                                        <p:attrNameLst>
                                          <p:attrName>style.visibility</p:attrName>
                                        </p:attrNameLst>
                                      </p:cBhvr>
                                      <p:to>
                                        <p:strVal val="visible"/>
                                      </p:to>
                                    </p:set>
                                    <p:animEffect transition="in" filter="blinds(horizontal)">
                                      <p:cBhvr>
                                        <p:cTn id="41" dur="500"/>
                                        <p:tgtEl>
                                          <p:spTgt spid="6151">
                                            <p:txEl>
                                              <p:pRg st="6" end="6"/>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6151">
                                            <p:txEl>
                                              <p:pRg st="7" end="7"/>
                                            </p:txEl>
                                          </p:spTgt>
                                        </p:tgtEl>
                                        <p:attrNameLst>
                                          <p:attrName>style.visibility</p:attrName>
                                        </p:attrNameLst>
                                      </p:cBhvr>
                                      <p:to>
                                        <p:strVal val="visible"/>
                                      </p:to>
                                    </p:set>
                                    <p:animEffect transition="in" filter="blinds(horizontal)">
                                      <p:cBhvr>
                                        <p:cTn id="44" dur="500"/>
                                        <p:tgtEl>
                                          <p:spTgt spid="6151">
                                            <p:txEl>
                                              <p:pRg st="7" end="7"/>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6151">
                                            <p:txEl>
                                              <p:pRg st="8" end="8"/>
                                            </p:txEl>
                                          </p:spTgt>
                                        </p:tgtEl>
                                        <p:attrNameLst>
                                          <p:attrName>style.visibility</p:attrName>
                                        </p:attrNameLst>
                                      </p:cBhvr>
                                      <p:to>
                                        <p:strVal val="visible"/>
                                      </p:to>
                                    </p:set>
                                    <p:animEffect transition="in" filter="blinds(horizontal)">
                                      <p:cBhvr>
                                        <p:cTn id="47" dur="500"/>
                                        <p:tgtEl>
                                          <p:spTgt spid="6151">
                                            <p:txEl>
                                              <p:pRg st="8" end="8"/>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6151">
                                            <p:txEl>
                                              <p:pRg st="9" end="9"/>
                                            </p:txEl>
                                          </p:spTgt>
                                        </p:tgtEl>
                                        <p:attrNameLst>
                                          <p:attrName>style.visibility</p:attrName>
                                        </p:attrNameLst>
                                      </p:cBhvr>
                                      <p:to>
                                        <p:strVal val="visible"/>
                                      </p:to>
                                    </p:set>
                                    <p:animEffect transition="in" filter="blinds(horizontal)">
                                      <p:cBhvr>
                                        <p:cTn id="50" dur="500"/>
                                        <p:tgtEl>
                                          <p:spTgt spid="615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a:xfrm>
            <a:off x="428625" y="428625"/>
            <a:ext cx="8229600" cy="4429125"/>
          </a:xfrm>
          <a:ln>
            <a:solidFill>
              <a:schemeClr val="accent1"/>
            </a:solidFill>
          </a:ln>
        </p:spPr>
        <p:txBody>
          <a:bodyPr>
            <a:normAutofit fontScale="92500" lnSpcReduction="10000"/>
          </a:bodyPr>
          <a:lstStyle/>
          <a:p>
            <a:pPr>
              <a:buFont typeface="Arial" charset="0"/>
              <a:buNone/>
            </a:pPr>
            <a:r>
              <a:rPr lang="en-GB" sz="2000" dirty="0" smtClean="0">
                <a:latin typeface="Courier New" pitchFamily="49" charset="0"/>
                <a:cs typeface="Courier New" pitchFamily="49" charset="0"/>
              </a:rPr>
              <a:t>class Film {</a:t>
            </a:r>
          </a:p>
          <a:p>
            <a:pPr>
              <a:buFont typeface="Arial" charset="0"/>
              <a:buNone/>
            </a:pPr>
            <a:r>
              <a:rPr lang="en-GB" sz="2000" dirty="0" smtClean="0">
                <a:latin typeface="Courier New" pitchFamily="49" charset="0"/>
                <a:cs typeface="Courier New" pitchFamily="49" charset="0"/>
              </a:rPr>
              <a:t>  private String title;</a:t>
            </a:r>
          </a:p>
          <a:p>
            <a:pPr>
              <a:buFont typeface="Arial" charset="0"/>
              <a:buNone/>
            </a:pPr>
            <a:r>
              <a:rPr lang="en-GB" sz="2000" dirty="0" smtClean="0">
                <a:latin typeface="Courier New" pitchFamily="49" charset="0"/>
                <a:cs typeface="Courier New" pitchFamily="49" charset="0"/>
              </a:rPr>
              <a:t>  private String </a:t>
            </a:r>
            <a:r>
              <a:rPr lang="en-GB" sz="2000" dirty="0" err="1" smtClean="0">
                <a:latin typeface="Courier New" pitchFamily="49" charset="0"/>
                <a:cs typeface="Courier New" pitchFamily="49" charset="0"/>
              </a:rPr>
              <a:t>ageR</a:t>
            </a:r>
            <a:r>
              <a:rPr lang="en-GB" sz="2000" dirty="0" smtClean="0">
                <a:latin typeface="Courier New" pitchFamily="49" charset="0"/>
                <a:cs typeface="Courier New" pitchFamily="49" charset="0"/>
              </a:rPr>
              <a:t>;</a:t>
            </a:r>
          </a:p>
          <a:p>
            <a:pPr>
              <a:buFont typeface="Arial" charset="0"/>
              <a:buNone/>
            </a:pPr>
            <a:r>
              <a:rPr lang="en-GB" sz="2000" dirty="0" smtClean="0">
                <a:latin typeface="Courier New" pitchFamily="49" charset="0"/>
                <a:cs typeface="Courier New" pitchFamily="49" charset="0"/>
              </a:rPr>
              <a:t>  public Film(String t, String r){</a:t>
            </a:r>
          </a:p>
          <a:p>
            <a:pPr>
              <a:buFont typeface="Arial" charset="0"/>
              <a:buNone/>
            </a:pPr>
            <a:r>
              <a:rPr lang="en-GB" sz="2000" dirty="0" smtClean="0">
                <a:latin typeface="Courier New" pitchFamily="49" charset="0"/>
                <a:cs typeface="Courier New" pitchFamily="49" charset="0"/>
              </a:rPr>
              <a:t>    title=t;</a:t>
            </a:r>
          </a:p>
          <a:p>
            <a:pPr>
              <a:buFont typeface="Arial" charset="0"/>
              <a:buNone/>
            </a:pPr>
            <a:r>
              <a:rPr lang="en-GB" sz="2000" dirty="0" smtClean="0">
                <a:latin typeface="Courier New" pitchFamily="49" charset="0"/>
                <a:cs typeface="Courier New" pitchFamily="49" charset="0"/>
              </a:rPr>
              <a:t>    </a:t>
            </a:r>
            <a:r>
              <a:rPr lang="en-GB" sz="2000" dirty="0" err="1" smtClean="0">
                <a:latin typeface="Courier New" pitchFamily="49" charset="0"/>
                <a:cs typeface="Courier New" pitchFamily="49" charset="0"/>
              </a:rPr>
              <a:t>ageR</a:t>
            </a:r>
            <a:r>
              <a:rPr lang="en-GB" sz="2000" dirty="0" smtClean="0">
                <a:latin typeface="Courier New" pitchFamily="49" charset="0"/>
                <a:cs typeface="Courier New" pitchFamily="49" charset="0"/>
              </a:rPr>
              <a:t>=r;</a:t>
            </a:r>
          </a:p>
          <a:p>
            <a:pPr>
              <a:buFont typeface="Arial" charset="0"/>
              <a:buNone/>
            </a:pPr>
            <a:r>
              <a:rPr lang="en-GB" sz="2000" dirty="0" smtClean="0">
                <a:latin typeface="Courier New" pitchFamily="49" charset="0"/>
                <a:cs typeface="Courier New" pitchFamily="49" charset="0"/>
              </a:rPr>
              <a:t>  }</a:t>
            </a:r>
          </a:p>
          <a:p>
            <a:pPr>
              <a:buFont typeface="Arial" charset="0"/>
              <a:buNone/>
            </a:pPr>
            <a:r>
              <a:rPr lang="en-GB" sz="2000" dirty="0">
                <a:latin typeface="Courier New" pitchFamily="49" charset="0"/>
                <a:cs typeface="Courier New" pitchFamily="49" charset="0"/>
              </a:rPr>
              <a:t> </a:t>
            </a:r>
            <a:r>
              <a:rPr lang="en-GB" sz="2000" dirty="0" smtClean="0">
                <a:latin typeface="Courier New" pitchFamily="49" charset="0"/>
                <a:cs typeface="Courier New" pitchFamily="49" charset="0"/>
              </a:rPr>
              <a:t> ……</a:t>
            </a:r>
          </a:p>
          <a:p>
            <a:pPr>
              <a:buFont typeface="Arial" charset="0"/>
              <a:buNone/>
            </a:pPr>
            <a:r>
              <a:rPr lang="en-GB" sz="2000" dirty="0" smtClean="0">
                <a:latin typeface="Courier New" pitchFamily="49" charset="0"/>
                <a:cs typeface="Courier New" pitchFamily="49" charset="0"/>
              </a:rPr>
              <a:t>  public String </a:t>
            </a:r>
            <a:r>
              <a:rPr lang="en-GB" sz="2000" dirty="0" err="1" smtClean="0">
                <a:latin typeface="Courier New" pitchFamily="49" charset="0"/>
                <a:cs typeface="Courier New" pitchFamily="49" charset="0"/>
              </a:rPr>
              <a:t>toString</a:t>
            </a:r>
            <a:r>
              <a:rPr lang="en-GB" sz="2000" dirty="0" smtClean="0">
                <a:latin typeface="Courier New" pitchFamily="49" charset="0"/>
                <a:cs typeface="Courier New" pitchFamily="49" charset="0"/>
              </a:rPr>
              <a:t>(){</a:t>
            </a:r>
          </a:p>
          <a:p>
            <a:pPr>
              <a:buFont typeface="Arial" charset="0"/>
              <a:buNone/>
            </a:pPr>
            <a:r>
              <a:rPr lang="en-GB" sz="2000" dirty="0" smtClean="0">
                <a:latin typeface="Courier New" pitchFamily="49" charset="0"/>
                <a:cs typeface="Courier New" pitchFamily="49" charset="0"/>
              </a:rPr>
              <a:t>    return “title is:” + title + </a:t>
            </a:r>
          </a:p>
          <a:p>
            <a:pPr>
              <a:buFont typeface="Arial" charset="0"/>
              <a:buNone/>
            </a:pPr>
            <a:r>
              <a:rPr lang="en-GB" sz="2000" dirty="0">
                <a:latin typeface="Courier New" pitchFamily="49" charset="0"/>
                <a:cs typeface="Courier New" pitchFamily="49" charset="0"/>
              </a:rPr>
              <a:t> </a:t>
            </a:r>
            <a:r>
              <a:rPr lang="en-GB" sz="2000" dirty="0" smtClean="0">
                <a:latin typeface="Courier New" pitchFamily="49" charset="0"/>
                <a:cs typeface="Courier New" pitchFamily="49" charset="0"/>
              </a:rPr>
              <a:t>          “age rating is:”+ </a:t>
            </a:r>
            <a:r>
              <a:rPr lang="en-GB" sz="2000" dirty="0" err="1" smtClean="0">
                <a:latin typeface="Courier New" pitchFamily="49" charset="0"/>
                <a:cs typeface="Courier New" pitchFamily="49" charset="0"/>
              </a:rPr>
              <a:t>ageR</a:t>
            </a:r>
            <a:r>
              <a:rPr lang="en-GB" sz="2000" dirty="0" smtClean="0">
                <a:latin typeface="Courier New" pitchFamily="49" charset="0"/>
                <a:cs typeface="Courier New" pitchFamily="49" charset="0"/>
              </a:rPr>
              <a:t>;}</a:t>
            </a:r>
          </a:p>
          <a:p>
            <a:pPr>
              <a:buFont typeface="Arial" charset="0"/>
              <a:buNone/>
            </a:pPr>
            <a:r>
              <a:rPr lang="en-GB" sz="2000" dirty="0" smtClean="0">
                <a:latin typeface="Courier New" pitchFamily="49" charset="0"/>
                <a:cs typeface="Courier New" pitchFamily="49" charset="0"/>
              </a:rPr>
              <a:t>  //more methods</a:t>
            </a:r>
          </a:p>
          <a:p>
            <a:pPr>
              <a:buFont typeface="Arial" charset="0"/>
              <a:buNone/>
            </a:pPr>
            <a:r>
              <a:rPr lang="en-GB" sz="2200" dirty="0" smtClean="0">
                <a:latin typeface="Courier New" pitchFamily="49" charset="0"/>
                <a:cs typeface="Courier New" pitchFamily="49" charset="0"/>
              </a:rPr>
              <a:t>}</a:t>
            </a:r>
          </a:p>
        </p:txBody>
      </p:sp>
      <p:sp>
        <p:nvSpPr>
          <p:cNvPr id="4" name="Date Placeholder 3"/>
          <p:cNvSpPr>
            <a:spLocks noGrp="1"/>
          </p:cNvSpPr>
          <p:nvPr>
            <p:ph type="dt" sz="quarter" idx="10"/>
          </p:nvPr>
        </p:nvSpPr>
        <p:spPr/>
        <p:txBody>
          <a:bodyPr/>
          <a:lstStyle/>
          <a:p>
            <a:pPr>
              <a:defRPr/>
            </a:pPr>
            <a:fld id="{EBCB0594-1DC7-4480-9522-F14FD0188E4F}" type="datetime1">
              <a:rPr lang="en-US" smtClean="0"/>
              <a:pPr>
                <a:defRPr/>
              </a:pPr>
              <a:t>10/3/16</a:t>
            </a:fld>
            <a:endParaRPr lang="en-GB"/>
          </a:p>
        </p:txBody>
      </p:sp>
      <p:sp>
        <p:nvSpPr>
          <p:cNvPr id="5" name="Footer Placeholder 4"/>
          <p:cNvSpPr>
            <a:spLocks noGrp="1"/>
          </p:cNvSpPr>
          <p:nvPr>
            <p:ph type="ftr" sz="quarter" idx="11"/>
          </p:nvPr>
        </p:nvSpPr>
        <p:spPr/>
        <p:txBody>
          <a:bodyPr/>
          <a:lstStyle/>
          <a:p>
            <a:pPr>
              <a:defRPr/>
            </a:pPr>
            <a:r>
              <a:rPr lang="en-GB" smtClean="0"/>
              <a:t>UFCE4B-20-2 Software Design</a:t>
            </a:r>
            <a:endParaRPr lang="en-GB"/>
          </a:p>
        </p:txBody>
      </p:sp>
      <p:sp>
        <p:nvSpPr>
          <p:cNvPr id="6" name="Slide Number Placeholder 5"/>
          <p:cNvSpPr>
            <a:spLocks noGrp="1"/>
          </p:cNvSpPr>
          <p:nvPr>
            <p:ph type="sldNum" sz="quarter" idx="12"/>
          </p:nvPr>
        </p:nvSpPr>
        <p:spPr/>
        <p:txBody>
          <a:bodyPr/>
          <a:lstStyle/>
          <a:p>
            <a:pPr>
              <a:defRPr/>
            </a:pPr>
            <a:fld id="{1E8DFFC3-0A09-44FD-82DA-994042FF0BE9}" type="slidenum">
              <a:rPr lang="en-GB" smtClean="0"/>
              <a:pPr>
                <a:defRPr/>
              </a:pPr>
              <a:t>8</a:t>
            </a:fld>
            <a:endParaRPr lang="en-GB"/>
          </a:p>
        </p:txBody>
      </p:sp>
      <p:sp>
        <p:nvSpPr>
          <p:cNvPr id="6150" name="TextBox 6"/>
          <p:cNvSpPr txBox="1">
            <a:spLocks noChangeArrowheads="1"/>
          </p:cNvSpPr>
          <p:nvPr/>
        </p:nvSpPr>
        <p:spPr bwMode="auto">
          <a:xfrm>
            <a:off x="428625" y="4929188"/>
            <a:ext cx="8215313" cy="1323439"/>
          </a:xfrm>
          <a:prstGeom prst="rect">
            <a:avLst/>
          </a:prstGeom>
          <a:noFill/>
          <a:ln w="9525">
            <a:solidFill>
              <a:schemeClr val="accent1"/>
            </a:solidFill>
            <a:miter lim="800000"/>
            <a:headEnd/>
            <a:tailEnd/>
          </a:ln>
        </p:spPr>
        <p:txBody>
          <a:bodyPr>
            <a:spAutoFit/>
          </a:bodyPr>
          <a:lstStyle/>
          <a:p>
            <a:r>
              <a:rPr lang="en-GB" sz="2000" dirty="0">
                <a:latin typeface="Courier New" pitchFamily="49" charset="0"/>
                <a:cs typeface="Courier New" pitchFamily="49" charset="0"/>
              </a:rPr>
              <a:t>… … main(String [] </a:t>
            </a:r>
            <a:r>
              <a:rPr lang="en-GB" sz="2000" dirty="0" err="1">
                <a:latin typeface="Courier New" pitchFamily="49" charset="0"/>
                <a:cs typeface="Courier New" pitchFamily="49" charset="0"/>
              </a:rPr>
              <a:t>args</a:t>
            </a:r>
            <a:r>
              <a:rPr lang="en-GB" sz="2000" dirty="0">
                <a:latin typeface="Courier New" pitchFamily="49" charset="0"/>
                <a:cs typeface="Courier New" pitchFamily="49" charset="0"/>
              </a:rPr>
              <a:t>){</a:t>
            </a:r>
          </a:p>
          <a:p>
            <a:r>
              <a:rPr lang="en-GB" sz="2000" dirty="0">
                <a:latin typeface="Courier New" pitchFamily="49" charset="0"/>
                <a:cs typeface="Courier New" pitchFamily="49" charset="0"/>
              </a:rPr>
              <a:t>  Film f1 = new Film </a:t>
            </a:r>
            <a:r>
              <a:rPr lang="en-GB" sz="2000" dirty="0" smtClean="0">
                <a:latin typeface="Courier New" pitchFamily="49" charset="0"/>
                <a:cs typeface="Courier New" pitchFamily="49" charset="0"/>
              </a:rPr>
              <a:t>(“Life of Pi”, “PG”);</a:t>
            </a:r>
            <a:endParaRPr lang="en-GB" sz="2000" dirty="0">
              <a:latin typeface="Courier New" pitchFamily="49" charset="0"/>
              <a:cs typeface="Courier New" pitchFamily="49" charset="0"/>
            </a:endParaRPr>
          </a:p>
          <a:p>
            <a:r>
              <a:rPr lang="en-GB" sz="2000" dirty="0">
                <a:latin typeface="Courier New" pitchFamily="49" charset="0"/>
                <a:cs typeface="Courier New" pitchFamily="49" charset="0"/>
              </a:rPr>
              <a:t>  Film f2 = new Film </a:t>
            </a:r>
            <a:r>
              <a:rPr lang="en-GB" sz="2000" dirty="0" smtClean="0">
                <a:latin typeface="Courier New" pitchFamily="49" charset="0"/>
                <a:cs typeface="Courier New" pitchFamily="49" charset="0"/>
              </a:rPr>
              <a:t>(“The Martian”, “12a”);</a:t>
            </a:r>
            <a:endParaRPr lang="en-GB" sz="2000" dirty="0">
              <a:latin typeface="Courier New" pitchFamily="49" charset="0"/>
              <a:cs typeface="Courier New" pitchFamily="49" charset="0"/>
            </a:endParaRPr>
          </a:p>
          <a:p>
            <a:r>
              <a:rPr lang="en-GB" sz="2000" dirty="0">
                <a:latin typeface="Courier New" pitchFamily="49" charset="0"/>
                <a:cs typeface="Courier New" pitchFamily="49" charset="0"/>
              </a:rPr>
              <a:t>}</a:t>
            </a:r>
          </a:p>
        </p:txBody>
      </p:sp>
    </p:spTree>
    <p:extLst>
      <p:ext uri="{BB962C8B-B14F-4D97-AF65-F5344CB8AC3E}">
        <p14:creationId xmlns:p14="http://schemas.microsoft.com/office/powerpoint/2010/main" val="22109066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Title 1"/>
          <p:cNvSpPr>
            <a:spLocks noGrp="1"/>
          </p:cNvSpPr>
          <p:nvPr>
            <p:ph type="title"/>
          </p:nvPr>
        </p:nvSpPr>
        <p:spPr>
          <a:solidFill>
            <a:schemeClr val="bg1">
              <a:lumMod val="95000"/>
            </a:schemeClr>
          </a:solidFill>
        </p:spPr>
        <p:txBody>
          <a:bodyPr/>
          <a:lstStyle/>
          <a:p>
            <a:pPr eaLnBrk="1" hangingPunct="1"/>
            <a:r>
              <a:rPr lang="en-GB" dirty="0" smtClean="0"/>
              <a:t>Screen class and objects (skip)</a:t>
            </a:r>
          </a:p>
        </p:txBody>
      </p:sp>
      <p:sp>
        <p:nvSpPr>
          <p:cNvPr id="8195" name="Content Placeholder 2"/>
          <p:cNvSpPr>
            <a:spLocks noGrp="1"/>
          </p:cNvSpPr>
          <p:nvPr>
            <p:ph idx="1"/>
          </p:nvPr>
        </p:nvSpPr>
        <p:spPr>
          <a:xfrm>
            <a:off x="457200" y="1600200"/>
            <a:ext cx="3543300" cy="4525963"/>
          </a:xfrm>
          <a:ln>
            <a:solidFill>
              <a:schemeClr val="accent1"/>
            </a:solidFill>
          </a:ln>
        </p:spPr>
        <p:txBody>
          <a:bodyPr/>
          <a:lstStyle/>
          <a:p>
            <a:pPr eaLnBrk="1" hangingPunct="1">
              <a:buFont typeface="Arial" charset="0"/>
              <a:buNone/>
            </a:pPr>
            <a:r>
              <a:rPr lang="en-GB" dirty="0" smtClean="0"/>
              <a:t>Class</a:t>
            </a:r>
          </a:p>
          <a:p>
            <a:pPr eaLnBrk="1" hangingPunct="1"/>
            <a:r>
              <a:rPr lang="en-GB" dirty="0" smtClean="0"/>
              <a:t>Attributes: </a:t>
            </a:r>
          </a:p>
          <a:p>
            <a:pPr lvl="1" eaLnBrk="1" hangingPunct="1"/>
            <a:r>
              <a:rPr lang="en-GB" dirty="0" err="1" smtClean="0"/>
              <a:t>int</a:t>
            </a:r>
            <a:r>
              <a:rPr lang="en-GB" dirty="0" smtClean="0"/>
              <a:t> id</a:t>
            </a:r>
          </a:p>
          <a:p>
            <a:pPr lvl="1" eaLnBrk="1" hangingPunct="1"/>
            <a:r>
              <a:rPr lang="en-GB" dirty="0" err="1" smtClean="0"/>
              <a:t>int</a:t>
            </a:r>
            <a:r>
              <a:rPr lang="en-GB" dirty="0" smtClean="0"/>
              <a:t>  capacity</a:t>
            </a:r>
          </a:p>
          <a:p>
            <a:pPr eaLnBrk="1" hangingPunct="1"/>
            <a:r>
              <a:rPr lang="en-GB" dirty="0" smtClean="0"/>
              <a:t>Methods:</a:t>
            </a:r>
          </a:p>
          <a:p>
            <a:pPr lvl="1" eaLnBrk="1" hangingPunct="1"/>
            <a:r>
              <a:rPr lang="en-GB" dirty="0" err="1" smtClean="0"/>
              <a:t>getID</a:t>
            </a:r>
            <a:endParaRPr lang="en-GB" dirty="0" smtClean="0"/>
          </a:p>
          <a:p>
            <a:pPr lvl="1" eaLnBrk="1" hangingPunct="1"/>
            <a:r>
              <a:rPr lang="en-GB" dirty="0" err="1" smtClean="0"/>
              <a:t>getCap</a:t>
            </a:r>
            <a:endParaRPr lang="en-GB" dirty="0" smtClean="0"/>
          </a:p>
          <a:p>
            <a:pPr lvl="1" eaLnBrk="1" hangingPunct="1"/>
            <a:r>
              <a:rPr lang="en-GB" dirty="0" err="1" smtClean="0"/>
              <a:t>toString</a:t>
            </a:r>
            <a:endParaRPr lang="en-GB" dirty="0" smtClean="0"/>
          </a:p>
          <a:p>
            <a:pPr lvl="1" eaLnBrk="1" hangingPunct="1"/>
            <a:r>
              <a:rPr lang="en-GB" dirty="0" smtClean="0"/>
              <a:t>Update Capacity</a:t>
            </a:r>
          </a:p>
        </p:txBody>
      </p:sp>
      <p:sp>
        <p:nvSpPr>
          <p:cNvPr id="4" name="Date Placeholder 3"/>
          <p:cNvSpPr>
            <a:spLocks noGrp="1"/>
          </p:cNvSpPr>
          <p:nvPr>
            <p:ph type="dt" sz="quarter" idx="10"/>
          </p:nvPr>
        </p:nvSpPr>
        <p:spPr/>
        <p:txBody>
          <a:bodyPr/>
          <a:lstStyle/>
          <a:p>
            <a:pPr>
              <a:defRPr/>
            </a:pPr>
            <a:fld id="{3D573C12-58C4-41B2-966C-D806F110B48A}" type="datetime1">
              <a:rPr lang="en-US"/>
              <a:pPr>
                <a:defRPr/>
              </a:pPr>
              <a:t>10/3/16</a:t>
            </a:fld>
            <a:endParaRPr lang="en-GB"/>
          </a:p>
        </p:txBody>
      </p:sp>
      <p:sp>
        <p:nvSpPr>
          <p:cNvPr id="5" name="Footer Placeholder 4"/>
          <p:cNvSpPr>
            <a:spLocks noGrp="1"/>
          </p:cNvSpPr>
          <p:nvPr>
            <p:ph type="ftr" sz="quarter" idx="11"/>
          </p:nvPr>
        </p:nvSpPr>
        <p:spPr/>
        <p:txBody>
          <a:bodyPr/>
          <a:lstStyle/>
          <a:p>
            <a:pPr>
              <a:defRPr/>
            </a:pPr>
            <a:r>
              <a:rPr lang="en-GB"/>
              <a:t>UFCE4B-20-2 Software Design</a:t>
            </a:r>
          </a:p>
        </p:txBody>
      </p:sp>
      <p:sp>
        <p:nvSpPr>
          <p:cNvPr id="6" name="Slide Number Placeholder 5"/>
          <p:cNvSpPr>
            <a:spLocks noGrp="1"/>
          </p:cNvSpPr>
          <p:nvPr>
            <p:ph type="sldNum" sz="quarter" idx="12"/>
          </p:nvPr>
        </p:nvSpPr>
        <p:spPr/>
        <p:txBody>
          <a:bodyPr/>
          <a:lstStyle/>
          <a:p>
            <a:pPr>
              <a:defRPr/>
            </a:pPr>
            <a:fld id="{80D15E94-C3B4-49F7-9D3D-C00C9ACD58A0}" type="slidenum">
              <a:rPr lang="en-GB"/>
              <a:pPr>
                <a:defRPr/>
              </a:pPr>
              <a:t>9</a:t>
            </a:fld>
            <a:endParaRPr lang="en-GB"/>
          </a:p>
        </p:txBody>
      </p:sp>
      <p:sp>
        <p:nvSpPr>
          <p:cNvPr id="8199" name="Content Placeholder 2"/>
          <p:cNvSpPr txBox="1">
            <a:spLocks/>
          </p:cNvSpPr>
          <p:nvPr/>
        </p:nvSpPr>
        <p:spPr bwMode="auto">
          <a:xfrm>
            <a:off x="4214813" y="1582738"/>
            <a:ext cx="4143375" cy="4525962"/>
          </a:xfrm>
          <a:prstGeom prst="rect">
            <a:avLst/>
          </a:prstGeom>
          <a:noFill/>
          <a:ln w="9525">
            <a:solidFill>
              <a:schemeClr val="accent1"/>
            </a:solidFill>
            <a:miter lim="800000"/>
            <a:headEnd/>
            <a:tailEnd/>
          </a:ln>
        </p:spPr>
        <p:txBody>
          <a:bodyPr/>
          <a:lstStyle/>
          <a:p>
            <a:pPr marL="342900" indent="-342900">
              <a:spcBef>
                <a:spcPct val="20000"/>
              </a:spcBef>
              <a:buFont typeface="Arial" charset="0"/>
              <a:buNone/>
            </a:pPr>
            <a:r>
              <a:rPr lang="en-GB" sz="2400">
                <a:latin typeface="Calibri" pitchFamily="34" charset="0"/>
              </a:rPr>
              <a:t>Objects</a:t>
            </a:r>
          </a:p>
          <a:p>
            <a:pPr marL="342900" indent="-342900">
              <a:spcBef>
                <a:spcPct val="20000"/>
              </a:spcBef>
              <a:buFont typeface="Arial" charset="0"/>
              <a:buChar char="•"/>
            </a:pPr>
            <a:r>
              <a:rPr lang="en-GB" sz="2400">
                <a:latin typeface="Calibri" pitchFamily="34" charset="0"/>
              </a:rPr>
              <a:t>Screen s1 has</a:t>
            </a:r>
          </a:p>
          <a:p>
            <a:pPr marL="742950" lvl="1" indent="-285750">
              <a:spcBef>
                <a:spcPct val="20000"/>
              </a:spcBef>
              <a:buFont typeface="Arial" charset="0"/>
              <a:buChar char="–"/>
            </a:pPr>
            <a:r>
              <a:rPr lang="en-GB" sz="2400">
                <a:latin typeface="Calibri" pitchFamily="34" charset="0"/>
              </a:rPr>
              <a:t>id=1</a:t>
            </a:r>
          </a:p>
          <a:p>
            <a:pPr marL="742950" lvl="1" indent="-285750">
              <a:spcBef>
                <a:spcPct val="20000"/>
              </a:spcBef>
              <a:buFont typeface="Arial" charset="0"/>
              <a:buChar char="–"/>
            </a:pPr>
            <a:r>
              <a:rPr lang="en-GB" sz="2400">
                <a:latin typeface="Calibri" pitchFamily="34" charset="0"/>
              </a:rPr>
              <a:t>capacity=50</a:t>
            </a:r>
          </a:p>
          <a:p>
            <a:pPr marL="342900" indent="-342900">
              <a:spcBef>
                <a:spcPct val="20000"/>
              </a:spcBef>
              <a:buFont typeface="Arial" charset="0"/>
              <a:buChar char="•"/>
            </a:pPr>
            <a:r>
              <a:rPr lang="en-GB" sz="2400">
                <a:latin typeface="Calibri" pitchFamily="34" charset="0"/>
              </a:rPr>
              <a:t>Screen s2 has</a:t>
            </a:r>
          </a:p>
          <a:p>
            <a:pPr marL="742950" lvl="1" indent="-285750">
              <a:spcBef>
                <a:spcPct val="20000"/>
              </a:spcBef>
              <a:buFont typeface="Arial" charset="0"/>
              <a:buChar char="–"/>
            </a:pPr>
            <a:r>
              <a:rPr lang="en-GB" sz="2400">
                <a:latin typeface="Calibri" pitchFamily="34" charset="0"/>
              </a:rPr>
              <a:t>id=2</a:t>
            </a:r>
          </a:p>
          <a:p>
            <a:pPr marL="742950" lvl="1" indent="-285750">
              <a:spcBef>
                <a:spcPct val="20000"/>
              </a:spcBef>
              <a:buFont typeface="Arial" charset="0"/>
              <a:buChar char="–"/>
            </a:pPr>
            <a:r>
              <a:rPr lang="en-GB" sz="2400">
                <a:latin typeface="Calibri" pitchFamily="34" charset="0"/>
              </a:rPr>
              <a:t>capacity=100</a:t>
            </a:r>
          </a:p>
        </p:txBody>
      </p:sp>
    </p:spTree>
    <p:extLst>
      <p:ext uri="{BB962C8B-B14F-4D97-AF65-F5344CB8AC3E}">
        <p14:creationId xmlns:p14="http://schemas.microsoft.com/office/powerpoint/2010/main" val="17512177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animEffect transition="in" filter="blinds(horizontal)">
                                      <p:cBhvr>
                                        <p:cTn id="7" dur="500"/>
                                        <p:tgtEl>
                                          <p:spTgt spid="819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195">
                                            <p:txEl>
                                              <p:pRg st="3" end="3"/>
                                            </p:txEl>
                                          </p:spTgt>
                                        </p:tgtEl>
                                        <p:attrNameLst>
                                          <p:attrName>style.visibility</p:attrName>
                                        </p:attrNameLst>
                                      </p:cBhvr>
                                      <p:to>
                                        <p:strVal val="visible"/>
                                      </p:to>
                                    </p:set>
                                    <p:animEffect transition="in" filter="blinds(horizontal)">
                                      <p:cBhvr>
                                        <p:cTn id="10" dur="500"/>
                                        <p:tgtEl>
                                          <p:spTgt spid="8195">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8195">
                                            <p:txEl>
                                              <p:pRg st="5" end="5"/>
                                            </p:txEl>
                                          </p:spTgt>
                                        </p:tgtEl>
                                        <p:attrNameLst>
                                          <p:attrName>style.visibility</p:attrName>
                                        </p:attrNameLst>
                                      </p:cBhvr>
                                      <p:to>
                                        <p:strVal val="visible"/>
                                      </p:to>
                                    </p:set>
                                    <p:animEffect transition="in" filter="blinds(horizontal)">
                                      <p:cBhvr>
                                        <p:cTn id="15" dur="500"/>
                                        <p:tgtEl>
                                          <p:spTgt spid="8195">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8195">
                                            <p:txEl>
                                              <p:pRg st="6" end="6"/>
                                            </p:txEl>
                                          </p:spTgt>
                                        </p:tgtEl>
                                        <p:attrNameLst>
                                          <p:attrName>style.visibility</p:attrName>
                                        </p:attrNameLst>
                                      </p:cBhvr>
                                      <p:to>
                                        <p:strVal val="visible"/>
                                      </p:to>
                                    </p:set>
                                    <p:animEffect transition="in" filter="blinds(horizontal)">
                                      <p:cBhvr>
                                        <p:cTn id="18" dur="500"/>
                                        <p:tgtEl>
                                          <p:spTgt spid="8195">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8195">
                                            <p:txEl>
                                              <p:pRg st="7" end="7"/>
                                            </p:txEl>
                                          </p:spTgt>
                                        </p:tgtEl>
                                        <p:attrNameLst>
                                          <p:attrName>style.visibility</p:attrName>
                                        </p:attrNameLst>
                                      </p:cBhvr>
                                      <p:to>
                                        <p:strVal val="visible"/>
                                      </p:to>
                                    </p:set>
                                    <p:animEffect transition="in" filter="blinds(horizontal)">
                                      <p:cBhvr>
                                        <p:cTn id="21" dur="500"/>
                                        <p:tgtEl>
                                          <p:spTgt spid="8195">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8195">
                                            <p:txEl>
                                              <p:pRg st="8" end="8"/>
                                            </p:txEl>
                                          </p:spTgt>
                                        </p:tgtEl>
                                        <p:attrNameLst>
                                          <p:attrName>style.visibility</p:attrName>
                                        </p:attrNameLst>
                                      </p:cBhvr>
                                      <p:to>
                                        <p:strVal val="visible"/>
                                      </p:to>
                                    </p:set>
                                    <p:animEffect transition="in" filter="blinds(horizontal)">
                                      <p:cBhvr>
                                        <p:cTn id="24" dur="500"/>
                                        <p:tgtEl>
                                          <p:spTgt spid="8195">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8199">
                                            <p:txEl>
                                              <p:pRg st="1" end="1"/>
                                            </p:txEl>
                                          </p:spTgt>
                                        </p:tgtEl>
                                        <p:attrNameLst>
                                          <p:attrName>style.visibility</p:attrName>
                                        </p:attrNameLst>
                                      </p:cBhvr>
                                      <p:to>
                                        <p:strVal val="visible"/>
                                      </p:to>
                                    </p:set>
                                    <p:animEffect transition="in" filter="blinds(horizontal)">
                                      <p:cBhvr>
                                        <p:cTn id="29" dur="500"/>
                                        <p:tgtEl>
                                          <p:spTgt spid="8199">
                                            <p:txEl>
                                              <p:pRg st="1" end="1"/>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8199">
                                            <p:txEl>
                                              <p:pRg st="2" end="2"/>
                                            </p:txEl>
                                          </p:spTgt>
                                        </p:tgtEl>
                                        <p:attrNameLst>
                                          <p:attrName>style.visibility</p:attrName>
                                        </p:attrNameLst>
                                      </p:cBhvr>
                                      <p:to>
                                        <p:strVal val="visible"/>
                                      </p:to>
                                    </p:set>
                                    <p:animEffect transition="in" filter="blinds(horizontal)">
                                      <p:cBhvr>
                                        <p:cTn id="32" dur="500"/>
                                        <p:tgtEl>
                                          <p:spTgt spid="8199">
                                            <p:txEl>
                                              <p:pRg st="2" end="2"/>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8199">
                                            <p:txEl>
                                              <p:pRg st="3" end="3"/>
                                            </p:txEl>
                                          </p:spTgt>
                                        </p:tgtEl>
                                        <p:attrNameLst>
                                          <p:attrName>style.visibility</p:attrName>
                                        </p:attrNameLst>
                                      </p:cBhvr>
                                      <p:to>
                                        <p:strVal val="visible"/>
                                      </p:to>
                                    </p:set>
                                    <p:animEffect transition="in" filter="blinds(horizontal)">
                                      <p:cBhvr>
                                        <p:cTn id="35" dur="500"/>
                                        <p:tgtEl>
                                          <p:spTgt spid="8199">
                                            <p:txEl>
                                              <p:pRg st="3" end="3"/>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8199">
                                            <p:txEl>
                                              <p:pRg st="4" end="4"/>
                                            </p:txEl>
                                          </p:spTgt>
                                        </p:tgtEl>
                                        <p:attrNameLst>
                                          <p:attrName>style.visibility</p:attrName>
                                        </p:attrNameLst>
                                      </p:cBhvr>
                                      <p:to>
                                        <p:strVal val="visible"/>
                                      </p:to>
                                    </p:set>
                                    <p:animEffect transition="in" filter="blinds(horizontal)">
                                      <p:cBhvr>
                                        <p:cTn id="38" dur="500"/>
                                        <p:tgtEl>
                                          <p:spTgt spid="8199">
                                            <p:txEl>
                                              <p:pRg st="4" end="4"/>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8199">
                                            <p:txEl>
                                              <p:pRg st="5" end="5"/>
                                            </p:txEl>
                                          </p:spTgt>
                                        </p:tgtEl>
                                        <p:attrNameLst>
                                          <p:attrName>style.visibility</p:attrName>
                                        </p:attrNameLst>
                                      </p:cBhvr>
                                      <p:to>
                                        <p:strVal val="visible"/>
                                      </p:to>
                                    </p:set>
                                    <p:animEffect transition="in" filter="blinds(horizontal)">
                                      <p:cBhvr>
                                        <p:cTn id="41" dur="500"/>
                                        <p:tgtEl>
                                          <p:spTgt spid="8199">
                                            <p:txEl>
                                              <p:pRg st="5" end="5"/>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8199">
                                            <p:txEl>
                                              <p:pRg st="6" end="6"/>
                                            </p:txEl>
                                          </p:spTgt>
                                        </p:tgtEl>
                                        <p:attrNameLst>
                                          <p:attrName>style.visibility</p:attrName>
                                        </p:attrNameLst>
                                      </p:cBhvr>
                                      <p:to>
                                        <p:strVal val="visible"/>
                                      </p:to>
                                    </p:set>
                                    <p:animEffect transition="in" filter="blinds(horizontal)">
                                      <p:cBhvr>
                                        <p:cTn id="44" dur="500"/>
                                        <p:tgtEl>
                                          <p:spTgt spid="81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1347</TotalTime>
  <Words>3528</Words>
  <Application>Microsoft Macintosh PowerPoint</Application>
  <PresentationFormat>On-screen Show (4:3)</PresentationFormat>
  <Paragraphs>612</Paragraphs>
  <Slides>55</Slides>
  <Notes>15</Notes>
  <HiddenSlides>4</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55</vt:i4>
      </vt:variant>
    </vt:vector>
  </HeadingPairs>
  <TitlesOfParts>
    <vt:vector size="68" baseType="lpstr">
      <vt:lpstr>Calibri</vt:lpstr>
      <vt:lpstr>Courier New</vt:lpstr>
      <vt:lpstr>Franklin Gothic Book</vt:lpstr>
      <vt:lpstr>Perpetua</vt:lpstr>
      <vt:lpstr>SimSun</vt:lpstr>
      <vt:lpstr>Tahoma</vt:lpstr>
      <vt:lpstr>Times New Roman</vt:lpstr>
      <vt:lpstr>Wingdings</vt:lpstr>
      <vt:lpstr>Wingdings 2</vt:lpstr>
      <vt:lpstr>宋体</vt:lpstr>
      <vt:lpstr>幼圆</vt:lpstr>
      <vt:lpstr>Arial</vt:lpstr>
      <vt:lpstr>Equity</vt:lpstr>
      <vt:lpstr>Reminder: Assignment 1st Deadline</vt:lpstr>
      <vt:lpstr>UFCFB6-30-2 Object-oriented Software Development</vt:lpstr>
      <vt:lpstr>Outline</vt:lpstr>
      <vt:lpstr>Classes and objects : summary (skip)</vt:lpstr>
      <vt:lpstr>Classes and objects : summary (skip)</vt:lpstr>
      <vt:lpstr>UWEFlix Case study</vt:lpstr>
      <vt:lpstr>Film class and objects</vt:lpstr>
      <vt:lpstr>PowerPoint Presentation</vt:lpstr>
      <vt:lpstr>Screen class and objects (skip)</vt:lpstr>
      <vt:lpstr>PowerPoint Presentation</vt:lpstr>
      <vt:lpstr>Main program</vt:lpstr>
      <vt:lpstr>Showing class and objects</vt:lpstr>
      <vt:lpstr>Showing class and objects</vt:lpstr>
      <vt:lpstr>Showing class and objects</vt:lpstr>
      <vt:lpstr>Showing version 1</vt:lpstr>
      <vt:lpstr>Main program</vt:lpstr>
      <vt:lpstr>Showing class and film </vt:lpstr>
      <vt:lpstr>Showing class and film </vt:lpstr>
      <vt:lpstr>Showing 2</vt:lpstr>
      <vt:lpstr>Showing 2</vt:lpstr>
      <vt:lpstr>Main program</vt:lpstr>
      <vt:lpstr>Part of the UweFlix system</vt:lpstr>
      <vt:lpstr>Using the reference f1 – no duplication</vt:lpstr>
      <vt:lpstr>Main program – more about using object reference (skip)</vt:lpstr>
      <vt:lpstr>UML class</vt:lpstr>
      <vt:lpstr>Class diagrams in UML</vt:lpstr>
      <vt:lpstr>Examples of classes</vt:lpstr>
      <vt:lpstr>Encapsulation</vt:lpstr>
      <vt:lpstr>Benefits of encapsulation</vt:lpstr>
      <vt:lpstr>Visibility</vt:lpstr>
      <vt:lpstr>Visibility modifiers</vt:lpstr>
      <vt:lpstr>Visibility modifiers</vt:lpstr>
      <vt:lpstr>Public visibility example</vt:lpstr>
      <vt:lpstr>Protected visibility example</vt:lpstr>
      <vt:lpstr>Package (default) visibility example</vt:lpstr>
      <vt:lpstr>Private visibility modifier</vt:lpstr>
      <vt:lpstr>Visibility summary (Java) (skip)</vt:lpstr>
      <vt:lpstr>UML class state: attributes</vt:lpstr>
      <vt:lpstr>Java inline and by-association attributes</vt:lpstr>
      <vt:lpstr>Inline Attributes Versus Attributes by Association </vt:lpstr>
      <vt:lpstr>Multiplicity </vt:lpstr>
      <vt:lpstr>Multiplicity of instances</vt:lpstr>
      <vt:lpstr>Examples of classes with multiplicities</vt:lpstr>
      <vt:lpstr>UML class behaviour: operations and parameters</vt:lpstr>
      <vt:lpstr>Static parts of your class</vt:lpstr>
      <vt:lpstr>Class relationships</vt:lpstr>
      <vt:lpstr>Dependency</vt:lpstr>
      <vt:lpstr>PowerPoint Presentation</vt:lpstr>
      <vt:lpstr>Association without navigability applied to their association relationship </vt:lpstr>
      <vt:lpstr>The BlogAccount and BlogEntry classes: Java implementation</vt:lpstr>
      <vt:lpstr>Association with navigability applied to their association relationship </vt:lpstr>
      <vt:lpstr>The BlogAccount and BlogEntry classes: Java implementation</vt:lpstr>
      <vt:lpstr>Aggregation</vt:lpstr>
      <vt:lpstr>Composition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UFCFB6-30-2 Object-oriented Software Development</dc:title>
  <dc:creator>jin</dc:creator>
  <cp:lastModifiedBy>Benedict Gaster</cp:lastModifiedBy>
  <cp:revision>91</cp:revision>
  <dcterms:created xsi:type="dcterms:W3CDTF">2006-08-16T00:00:00Z</dcterms:created>
  <dcterms:modified xsi:type="dcterms:W3CDTF">2016-10-03T12:52:12Z</dcterms:modified>
</cp:coreProperties>
</file>