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86" r:id="rId4"/>
    <p:sldId id="259" r:id="rId5"/>
    <p:sldId id="260" r:id="rId6"/>
    <p:sldId id="288" r:id="rId7"/>
    <p:sldId id="261" r:id="rId8"/>
    <p:sldId id="268" r:id="rId9"/>
    <p:sldId id="262" r:id="rId10"/>
    <p:sldId id="267" r:id="rId11"/>
    <p:sldId id="265" r:id="rId12"/>
    <p:sldId id="266" r:id="rId13"/>
    <p:sldId id="28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0953" autoAdjust="0"/>
  </p:normalViewPr>
  <p:slideViewPr>
    <p:cSldViewPr>
      <p:cViewPr varScale="1">
        <p:scale>
          <a:sx n="114" d="100"/>
          <a:sy n="114" d="100"/>
        </p:scale>
        <p:origin x="156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C98239-A3BB-4AC9-A9F3-537438915A76}" type="datetimeFigureOut">
              <a:rPr lang="en-GB" smtClean="0"/>
              <a:t>13/09/2016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88D7A0-20C3-4659-85DC-FFD5BE51AA73}" type="slidenum">
              <a:rPr lang="en-GB" smtClean="0"/>
              <a:t>‹#›</a:t>
            </a:fld>
            <a:endParaRPr lang="en-GB"/>
          </a:p>
        </p:txBody>
      </p:sp>
    </p:spTree>
    <p:extLst>
      <p:ext uri="{BB962C8B-B14F-4D97-AF65-F5344CB8AC3E}">
        <p14:creationId xmlns:p14="http://schemas.microsoft.com/office/powerpoint/2010/main" val="364779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Show example of parameter, and external</a:t>
            </a:r>
            <a:r>
              <a:rPr lang="en-GB" baseline="0" dirty="0" smtClean="0"/>
              <a:t> payment</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5</a:t>
            </a:fld>
            <a:endParaRPr lang="en-GB"/>
          </a:p>
        </p:txBody>
      </p:sp>
    </p:spTree>
    <p:extLst>
      <p:ext uri="{BB962C8B-B14F-4D97-AF65-F5344CB8AC3E}">
        <p14:creationId xmlns:p14="http://schemas.microsoft.com/office/powerpoint/2010/main" val="377625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76417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Think of other examples</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11</a:t>
            </a:fld>
            <a:endParaRPr lang="en-GB"/>
          </a:p>
        </p:txBody>
      </p:sp>
    </p:spTree>
    <p:extLst>
      <p:ext uri="{BB962C8B-B14F-4D97-AF65-F5344CB8AC3E}">
        <p14:creationId xmlns:p14="http://schemas.microsoft.com/office/powerpoint/2010/main" val="1274453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 blog entry’s introduction and main body sections are actually parts of the blog entry itself and won’t usually be shared with other parts of the system. If the blog entry is deleted, then its corresponding parts are also deleted. This is exactly what composition is all about: you are </a:t>
            </a:r>
            <a:r>
              <a:rPr lang="en-GB" dirty="0" err="1" smtClean="0"/>
              <a:t>modeling</a:t>
            </a:r>
            <a:r>
              <a:rPr lang="en-GB" dirty="0" smtClean="0"/>
              <a:t> the internal parts that make up a class. </a:t>
            </a:r>
          </a:p>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12</a:t>
            </a:fld>
            <a:endParaRPr lang="en-GB"/>
          </a:p>
        </p:txBody>
      </p:sp>
    </p:spTree>
    <p:extLst>
      <p:ext uri="{BB962C8B-B14F-4D97-AF65-F5344CB8AC3E}">
        <p14:creationId xmlns:p14="http://schemas.microsoft.com/office/powerpoint/2010/main" val="430948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1906D1A-F50B-4413-AB83-698FE9EFFF13}" type="datetime3">
              <a:rPr lang="en-US" smtClean="0"/>
              <a:t>13 September 2016</a:t>
            </a:fld>
            <a:endParaRPr lang="en-US"/>
          </a:p>
        </p:txBody>
      </p:sp>
      <p:sp>
        <p:nvSpPr>
          <p:cNvPr id="17" name="Footer Placeholder 16"/>
          <p:cNvSpPr>
            <a:spLocks noGrp="1"/>
          </p:cNvSpPr>
          <p:nvPr>
            <p:ph type="ftr" sz="quarter" idx="11"/>
          </p:nvPr>
        </p:nvSpPr>
        <p:spPr/>
        <p:txBody>
          <a:bodyPr/>
          <a:lstStyle/>
          <a:p>
            <a:r>
              <a:rPr lang="en-US" smtClean="0"/>
              <a:t>UFCFB6-30-2 OOSD</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1473A9-8150-45F1-931F-B5E69CE05B30}"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73D623-BD96-492E-B740-769E9512741B}"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A2841A2-FCCD-4A47-A76B-BB3F520ABDEB}"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C0CEF92-E9AE-456C-B189-42487DCE92A4}" type="datetime3">
              <a:rPr lang="en-US" smtClean="0"/>
              <a:t>13 September 2016</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UFCFB6-30-2 OOSD</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EE05C77-C9DB-40EE-92B6-A38ADCAE1609}" type="datetime3">
              <a:rPr lang="en-US" smtClean="0"/>
              <a:t>13 September 2016</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1106DB7-517B-4B2A-9836-14301A95B207}"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16148DD-A835-47D1-8877-A314788014A7}"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CDCF7C-50FF-4BB0-B117-149A27B48A7E}" type="datetime3">
              <a:rPr lang="en-US" smtClean="0"/>
              <a:t>13 September 2016</a:t>
            </a:fld>
            <a:endParaRPr lang="en-US"/>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99795B1-F6AA-4BC4-8EB8-C300EC9AF80C}" type="datetime3">
              <a:rPr lang="en-US" smtClean="0"/>
              <a:t>13 September 2016</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8C27C6F-69E1-4682-87C4-A3434884BA2C}" type="datetime3">
              <a:rPr lang="en-US" smtClean="0"/>
              <a:t>13 September 2016</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UFCFB6-30-2 OOSD</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4DEBDA7-F4A2-4B6E-A042-7B1BD05A5421}" type="datetime3">
              <a:rPr lang="en-US" smtClean="0"/>
              <a:t>13 September 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UFCFB6-30-2 OOSD</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62500" lnSpcReduction="20000"/>
          </a:bodyPr>
          <a:lstStyle/>
          <a:p>
            <a:endParaRPr lang="en-GB" sz="3900" b="1" dirty="0" smtClean="0"/>
          </a:p>
          <a:p>
            <a:r>
              <a:rPr lang="en-GB" sz="3900" b="1" dirty="0" smtClean="0"/>
              <a:t>Unit 3b Advanced class diagrams</a:t>
            </a:r>
          </a:p>
          <a:p>
            <a:endParaRPr lang="en-GB" dirty="0"/>
          </a:p>
          <a:p>
            <a:r>
              <a:rPr lang="en-GB" dirty="0" smtClean="0"/>
              <a:t>Benedict R. Gaster</a:t>
            </a:r>
            <a:endParaRPr lang="en-GB" dirty="0"/>
          </a:p>
          <a:p>
            <a:r>
              <a:rPr lang="en-GB" dirty="0" smtClean="0"/>
              <a:t>2016-17</a:t>
            </a:r>
          </a:p>
          <a:p>
            <a:endParaRPr lang="en-GB" dirty="0"/>
          </a:p>
        </p:txBody>
      </p:sp>
      <p:sp>
        <p:nvSpPr>
          <p:cNvPr id="4" name="Date Placeholder 3"/>
          <p:cNvSpPr>
            <a:spLocks noGrp="1"/>
          </p:cNvSpPr>
          <p:nvPr>
            <p:ph type="dt" sz="half" idx="10"/>
          </p:nvPr>
        </p:nvSpPr>
        <p:spPr/>
        <p:txBody>
          <a:bodyPr/>
          <a:lstStyle/>
          <a:p>
            <a:fld id="{FB2CBCC1-0DD5-40D4-87F5-551970D0070A}"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2" name="Title 1"/>
          <p:cNvSpPr>
            <a:spLocks noGrp="1"/>
          </p:cNvSpPr>
          <p:nvPr>
            <p:ph type="ctrTitle"/>
          </p:nvPr>
        </p:nvSpPr>
        <p:spPr/>
        <p:txBody>
          <a:bodyPr/>
          <a:lstStyle/>
          <a:p>
            <a:r>
              <a:rPr lang="en-GB" dirty="0" smtClean="0"/>
              <a:t>UFCFB6-30-2 Object-oriented Software Development</a:t>
            </a:r>
            <a:endParaRPr lang="en-GB" dirty="0"/>
          </a:p>
        </p:txBody>
      </p:sp>
    </p:spTree>
    <p:extLst>
      <p:ext uri="{BB962C8B-B14F-4D97-AF65-F5344CB8AC3E}">
        <p14:creationId xmlns:p14="http://schemas.microsoft.com/office/powerpoint/2010/main" val="3033548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Autofit/>
          </a:bodyPr>
          <a:lstStyle/>
          <a:p>
            <a:r>
              <a:rPr lang="en-GB" sz="2600" dirty="0"/>
              <a:t>The </a:t>
            </a:r>
            <a:r>
              <a:rPr lang="en-GB" sz="2600" dirty="0" err="1"/>
              <a:t>BlogAccount</a:t>
            </a:r>
            <a:r>
              <a:rPr lang="en-GB" sz="2600" dirty="0"/>
              <a:t> and </a:t>
            </a:r>
            <a:r>
              <a:rPr lang="en-GB" sz="2600" dirty="0" err="1"/>
              <a:t>BlogEntry</a:t>
            </a:r>
            <a:r>
              <a:rPr lang="en-GB" sz="2600" dirty="0"/>
              <a:t> classes: Java implementation</a:t>
            </a:r>
          </a:p>
        </p:txBody>
      </p:sp>
      <p:sp>
        <p:nvSpPr>
          <p:cNvPr id="3" name="Date Placeholder 2"/>
          <p:cNvSpPr>
            <a:spLocks noGrp="1"/>
          </p:cNvSpPr>
          <p:nvPr>
            <p:ph type="dt" sz="half" idx="10"/>
          </p:nvPr>
        </p:nvSpPr>
        <p:spPr/>
        <p:txBody>
          <a:bodyPr/>
          <a:lstStyle/>
          <a:p>
            <a:fld id="{1A2841A2-FCCD-4A47-A76B-BB3F520ABDEB}"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Content Placeholder 5"/>
          <p:cNvSpPr>
            <a:spLocks noGrp="1"/>
          </p:cNvSpPr>
          <p:nvPr>
            <p:ph sz="quarter" idx="1"/>
          </p:nvPr>
        </p:nvSpPr>
        <p:spPr/>
        <p:txBody>
          <a:bodyPr>
            <a:normAutofit fontScale="47500" lnSpcReduction="20000"/>
          </a:bodyPr>
          <a:lstStyle/>
          <a:p>
            <a:pPr marL="0" indent="0">
              <a:buNone/>
            </a:pPr>
            <a:endParaRPr lang="en-GB" dirty="0"/>
          </a:p>
          <a:p>
            <a:pPr marL="0" indent="0">
              <a:buNone/>
            </a:pPr>
            <a:r>
              <a:rPr lang="en-GB" dirty="0">
                <a:latin typeface="Courier New" pitchFamily="49" charset="0"/>
                <a:cs typeface="Courier New" pitchFamily="49" charset="0"/>
              </a:rPr>
              <a:t>public class </a:t>
            </a:r>
            <a:r>
              <a:rPr lang="en-GB" dirty="0" err="1">
                <a:latin typeface="Courier New" pitchFamily="49" charset="0"/>
                <a:cs typeface="Courier New" pitchFamily="49" charset="0"/>
              </a:rPr>
              <a:t>BlogAccount</a:t>
            </a:r>
            <a:r>
              <a:rPr lang="en-GB" dirty="0">
                <a:latin typeface="Courier New" pitchFamily="49" charset="0"/>
                <a:cs typeface="Courier New" pitchFamily="49" charset="0"/>
              </a:rPr>
              <a:t> {</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 Attribute introduced thanks to the association with the </a:t>
            </a:r>
            <a:r>
              <a:rPr lang="en-GB" dirty="0" err="1">
                <a:latin typeface="Courier New" pitchFamily="49" charset="0"/>
                <a:cs typeface="Courier New" pitchFamily="49" charset="0"/>
              </a:rPr>
              <a:t>BlogEntry</a:t>
            </a:r>
            <a:r>
              <a:rPr lang="en-GB" dirty="0">
                <a:latin typeface="Courier New" pitchFamily="49" charset="0"/>
                <a:cs typeface="Courier New" pitchFamily="49" charset="0"/>
              </a:rPr>
              <a:t> class </a:t>
            </a:r>
          </a:p>
          <a:p>
            <a:pPr marL="0" indent="0">
              <a:buNone/>
            </a:pPr>
            <a:r>
              <a:rPr lang="en-GB" dirty="0" smtClean="0">
                <a:latin typeface="Courier New" pitchFamily="49" charset="0"/>
                <a:cs typeface="Courier New" pitchFamily="49" charset="0"/>
              </a:rPr>
              <a:t> private </a:t>
            </a:r>
            <a:r>
              <a:rPr lang="en-GB" dirty="0" err="1">
                <a:latin typeface="Courier New" pitchFamily="49" charset="0"/>
                <a:cs typeface="Courier New" pitchFamily="49" charset="0"/>
              </a:rPr>
              <a:t>BlogEntry</a:t>
            </a:r>
            <a:r>
              <a:rPr lang="en-GB" dirty="0">
                <a:latin typeface="Courier New" pitchFamily="49" charset="0"/>
                <a:cs typeface="Courier New" pitchFamily="49" charset="0"/>
              </a:rPr>
              <a:t>[] entries ;</a:t>
            </a:r>
          </a:p>
          <a:p>
            <a:pPr marL="0" indent="0">
              <a:buNone/>
            </a:pPr>
            <a:endParaRPr lang="en-GB" dirty="0">
              <a:latin typeface="Courier New" pitchFamily="49" charset="0"/>
              <a:cs typeface="Courier New" pitchFamily="49" charset="0"/>
            </a:endParaRP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 ... Other Attributes and Methods declared here ... </a:t>
            </a:r>
          </a:p>
          <a:p>
            <a:pPr marL="0" indent="0">
              <a:buNone/>
            </a:pPr>
            <a:r>
              <a:rPr lang="en-GB" dirty="0">
                <a:latin typeface="Courier New" pitchFamily="49" charset="0"/>
                <a:cs typeface="Courier New" pitchFamily="49" charset="0"/>
              </a:rPr>
              <a:t>} </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public class </a:t>
            </a:r>
            <a:r>
              <a:rPr lang="en-GB" dirty="0" err="1">
                <a:latin typeface="Courier New" pitchFamily="49" charset="0"/>
                <a:cs typeface="Courier New" pitchFamily="49" charset="0"/>
              </a:rPr>
              <a:t>BlogEntry</a:t>
            </a:r>
            <a:r>
              <a:rPr lang="en-GB" dirty="0">
                <a:latin typeface="Courier New" pitchFamily="49" charset="0"/>
                <a:cs typeface="Courier New" pitchFamily="49" charset="0"/>
              </a:rPr>
              <a:t> </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a:t>
            </a:r>
          </a:p>
          <a:p>
            <a:pPr marL="0" indent="0">
              <a:buNone/>
            </a:pPr>
            <a:r>
              <a:rPr lang="en-GB" dirty="0" smtClean="0">
                <a:latin typeface="Courier New" pitchFamily="49" charset="0"/>
                <a:cs typeface="Courier New" pitchFamily="49" charset="0"/>
              </a:rPr>
              <a:t>  </a:t>
            </a:r>
            <a:r>
              <a:rPr lang="en-GB" strike="sngStrike" dirty="0" smtClean="0">
                <a:latin typeface="Courier New" pitchFamily="49" charset="0"/>
                <a:cs typeface="Courier New" pitchFamily="49" charset="0"/>
              </a:rPr>
              <a:t>private </a:t>
            </a:r>
            <a:r>
              <a:rPr lang="en-GB" strike="sngStrike" dirty="0" err="1">
                <a:latin typeface="Courier New" pitchFamily="49" charset="0"/>
                <a:cs typeface="Courier New" pitchFamily="49" charset="0"/>
              </a:rPr>
              <a:t>BlogAccount</a:t>
            </a:r>
            <a:r>
              <a:rPr lang="en-GB" strike="sngStrike" dirty="0">
                <a:latin typeface="Courier New" pitchFamily="49" charset="0"/>
                <a:cs typeface="Courier New" pitchFamily="49" charset="0"/>
              </a:rPr>
              <a:t> blog</a:t>
            </a:r>
            <a:r>
              <a:rPr lang="en-GB" strike="sngStrike" dirty="0" smtClean="0">
                <a:latin typeface="Courier New" pitchFamily="49" charset="0"/>
                <a:cs typeface="Courier New" pitchFamily="49" charset="0"/>
              </a:rPr>
              <a:t>;</a:t>
            </a:r>
            <a:endParaRPr lang="en-GB" strike="sngStrike"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 The blog attribute has been removed as it is not necessary for the</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 </a:t>
            </a:r>
            <a:r>
              <a:rPr lang="en-GB" dirty="0" err="1">
                <a:latin typeface="Courier New" pitchFamily="49" charset="0"/>
                <a:cs typeface="Courier New" pitchFamily="49" charset="0"/>
              </a:rPr>
              <a:t>BlogEntry</a:t>
            </a:r>
            <a:r>
              <a:rPr lang="en-GB" dirty="0">
                <a:latin typeface="Courier New" pitchFamily="49" charset="0"/>
                <a:cs typeface="Courier New" pitchFamily="49" charset="0"/>
              </a:rPr>
              <a:t> to know about the </a:t>
            </a:r>
            <a:r>
              <a:rPr lang="en-GB" dirty="0" err="1">
                <a:latin typeface="Courier New" pitchFamily="49" charset="0"/>
                <a:cs typeface="Courier New" pitchFamily="49" charset="0"/>
              </a:rPr>
              <a:t>BlogAccount</a:t>
            </a:r>
            <a:r>
              <a:rPr lang="en-GB" dirty="0">
                <a:latin typeface="Courier New" pitchFamily="49" charset="0"/>
                <a:cs typeface="Courier New" pitchFamily="49" charset="0"/>
              </a:rPr>
              <a:t> that it belongs to.</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 ... Other Attributes and Methods declared here ... </a:t>
            </a:r>
          </a:p>
          <a:p>
            <a:pPr marL="0" indent="0">
              <a:buNone/>
            </a:pPr>
            <a:r>
              <a:rPr lang="en-GB" dirty="0">
                <a:latin typeface="Courier New" pitchFamily="49" charset="0"/>
                <a:cs typeface="Courier New" pitchFamily="49" charset="0"/>
              </a:rPr>
              <a:t>} </a:t>
            </a:r>
          </a:p>
          <a:p>
            <a:endParaRPr lang="en-GB" dirty="0"/>
          </a:p>
        </p:txBody>
      </p:sp>
    </p:spTree>
    <p:extLst>
      <p:ext uri="{BB962C8B-B14F-4D97-AF65-F5344CB8AC3E}">
        <p14:creationId xmlns:p14="http://schemas.microsoft.com/office/powerpoint/2010/main" val="2382948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Aggregation</a:t>
            </a:r>
            <a:endParaRPr lang="en-GB" dirty="0"/>
          </a:p>
        </p:txBody>
      </p:sp>
      <p:sp>
        <p:nvSpPr>
          <p:cNvPr id="3" name="Date Placeholder 2"/>
          <p:cNvSpPr>
            <a:spLocks noGrp="1"/>
          </p:cNvSpPr>
          <p:nvPr>
            <p:ph type="dt" sz="half" idx="10"/>
          </p:nvPr>
        </p:nvSpPr>
        <p:spPr/>
        <p:txBody>
          <a:bodyPr/>
          <a:lstStyle/>
          <a:p>
            <a:fld id="{1A2841A2-FCCD-4A47-A76B-BB3F520ABDEB}"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Content Placeholder 5"/>
          <p:cNvSpPr>
            <a:spLocks noGrp="1"/>
          </p:cNvSpPr>
          <p:nvPr>
            <p:ph sz="quarter" idx="1"/>
          </p:nvPr>
        </p:nvSpPr>
        <p:spPr/>
        <p:txBody>
          <a:bodyPr>
            <a:normAutofit fontScale="92500" lnSpcReduction="20000"/>
          </a:bodyPr>
          <a:lstStyle/>
          <a:p>
            <a:r>
              <a:rPr lang="en-GB" dirty="0" smtClean="0"/>
              <a:t>Aggregation </a:t>
            </a:r>
            <a:r>
              <a:rPr lang="en-GB" dirty="0"/>
              <a:t>is really just a stronger version of association and is used to indicate that </a:t>
            </a:r>
            <a:r>
              <a:rPr lang="en-GB" dirty="0" smtClean="0"/>
              <a:t>a </a:t>
            </a:r>
            <a:r>
              <a:rPr lang="en-GB" dirty="0"/>
              <a:t>class actually owns but may share objects of another class. </a:t>
            </a:r>
            <a:endParaRPr lang="en-GB" dirty="0" smtClean="0"/>
          </a:p>
          <a:p>
            <a:endParaRPr lang="en-GB" dirty="0"/>
          </a:p>
          <a:p>
            <a:endParaRPr lang="en-GB" dirty="0" smtClean="0"/>
          </a:p>
          <a:p>
            <a:endParaRPr lang="en-GB" dirty="0"/>
          </a:p>
          <a:p>
            <a:endParaRPr lang="en-GB" dirty="0"/>
          </a:p>
          <a:p>
            <a:endParaRPr lang="en-GB" dirty="0" smtClean="0"/>
          </a:p>
          <a:p>
            <a:endParaRPr lang="en-GB" dirty="0"/>
          </a:p>
          <a:p>
            <a:r>
              <a:rPr lang="en-GB" dirty="0" smtClean="0"/>
              <a:t>The </a:t>
            </a:r>
            <a:r>
              <a:rPr lang="en-GB" dirty="0"/>
              <a:t>Java code implementation for an aggregation relationship is exactly the same as the implementation for an association relationship; it results in the introduction of an attribute. </a:t>
            </a:r>
          </a:p>
          <a:p>
            <a:endParaRPr lang="en-GB"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624" y="2438400"/>
            <a:ext cx="7972425"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2948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Composition</a:t>
            </a:r>
            <a:endParaRPr lang="en-GB" dirty="0"/>
          </a:p>
        </p:txBody>
      </p:sp>
      <p:sp>
        <p:nvSpPr>
          <p:cNvPr id="3" name="Date Placeholder 2"/>
          <p:cNvSpPr>
            <a:spLocks noGrp="1"/>
          </p:cNvSpPr>
          <p:nvPr>
            <p:ph type="dt" sz="half" idx="10"/>
          </p:nvPr>
        </p:nvSpPr>
        <p:spPr/>
        <p:txBody>
          <a:bodyPr/>
          <a:lstStyle/>
          <a:p>
            <a:fld id="{1A2841A2-FCCD-4A47-A76B-BB3F520ABDEB}"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Content Placeholder 5"/>
          <p:cNvSpPr>
            <a:spLocks noGrp="1"/>
          </p:cNvSpPr>
          <p:nvPr>
            <p:ph sz="quarter" idx="1"/>
          </p:nvPr>
        </p:nvSpPr>
        <p:spPr/>
        <p:txBody>
          <a:bodyPr/>
          <a:lstStyle/>
          <a:p>
            <a:r>
              <a:rPr lang="en-GB" dirty="0" smtClean="0"/>
              <a:t>Composition models the </a:t>
            </a:r>
            <a:r>
              <a:rPr lang="en-GB" dirty="0"/>
              <a:t>internal parts that make up a class. </a:t>
            </a:r>
            <a:endParaRPr lang="en-GB" dirty="0" smtClean="0"/>
          </a:p>
          <a:p>
            <a:r>
              <a:rPr lang="en-GB" dirty="0" smtClean="0"/>
              <a:t>Usually </a:t>
            </a:r>
            <a:r>
              <a:rPr lang="en-GB" dirty="0"/>
              <a:t>be </a:t>
            </a:r>
            <a:r>
              <a:rPr lang="en-GB" dirty="0" smtClean="0"/>
              <a:t>not shared </a:t>
            </a:r>
            <a:r>
              <a:rPr lang="en-GB" dirty="0"/>
              <a:t>with other parts of the system. </a:t>
            </a:r>
            <a:endParaRPr lang="en-GB" dirty="0" smtClean="0"/>
          </a:p>
          <a:p>
            <a:r>
              <a:rPr lang="en-GB" dirty="0" smtClean="0"/>
              <a:t>If </a:t>
            </a:r>
            <a:r>
              <a:rPr lang="en-GB" dirty="0"/>
              <a:t>the </a:t>
            </a:r>
            <a:r>
              <a:rPr lang="en-GB" dirty="0" smtClean="0"/>
              <a:t>“whole” is </a:t>
            </a:r>
            <a:r>
              <a:rPr lang="en-GB" dirty="0"/>
              <a:t>deleted, then its corresponding parts are also deleted. </a:t>
            </a:r>
          </a:p>
          <a:p>
            <a:endParaRPr lang="en-GB"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124200"/>
            <a:ext cx="6392863"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948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a:t>R</a:t>
            </a:r>
            <a:r>
              <a:rPr lang="en-GB" dirty="0" smtClean="0"/>
              <a:t>eferences</a:t>
            </a:r>
            <a:endParaRPr lang="en-GB" dirty="0"/>
          </a:p>
        </p:txBody>
      </p:sp>
      <p:sp>
        <p:nvSpPr>
          <p:cNvPr id="3" name="Date Placeholder 2"/>
          <p:cNvSpPr>
            <a:spLocks noGrp="1"/>
          </p:cNvSpPr>
          <p:nvPr>
            <p:ph type="dt" sz="half" idx="10"/>
          </p:nvPr>
        </p:nvSpPr>
        <p:spPr/>
        <p:txBody>
          <a:bodyPr/>
          <a:lstStyle/>
          <a:p>
            <a:fld id="{1A2841A2-FCCD-4A47-A76B-BB3F520ABDEB}"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Content Placeholder 5"/>
          <p:cNvSpPr>
            <a:spLocks noGrp="1"/>
          </p:cNvSpPr>
          <p:nvPr>
            <p:ph sz="quarter" idx="1"/>
          </p:nvPr>
        </p:nvSpPr>
        <p:spPr/>
        <p:txBody>
          <a:bodyPr/>
          <a:lstStyle/>
          <a:p>
            <a:r>
              <a:rPr lang="en-GB" dirty="0" smtClean="0"/>
              <a:t>Learning </a:t>
            </a:r>
            <a:r>
              <a:rPr lang="en-GB" dirty="0" err="1" smtClean="0"/>
              <a:t>uml</a:t>
            </a:r>
            <a:r>
              <a:rPr lang="en-GB" dirty="0" smtClean="0"/>
              <a:t> 2.0 </a:t>
            </a:r>
          </a:p>
          <a:p>
            <a:r>
              <a:rPr lang="en-GB" dirty="0" err="1" smtClean="0"/>
              <a:t>Uml</a:t>
            </a:r>
            <a:r>
              <a:rPr lang="en-GB" smtClean="0"/>
              <a:t> distilled</a:t>
            </a:r>
            <a:endParaRPr lang="en-GB"/>
          </a:p>
        </p:txBody>
      </p:sp>
    </p:spTree>
    <p:extLst>
      <p:ext uri="{BB962C8B-B14F-4D97-AF65-F5344CB8AC3E}">
        <p14:creationId xmlns:p14="http://schemas.microsoft.com/office/powerpoint/2010/main" val="3271827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Outline</a:t>
            </a:r>
            <a:endParaRPr lang="en-GB" dirty="0"/>
          </a:p>
        </p:txBody>
      </p:sp>
      <p:sp>
        <p:nvSpPr>
          <p:cNvPr id="3" name="Date Placeholder 2"/>
          <p:cNvSpPr>
            <a:spLocks noGrp="1"/>
          </p:cNvSpPr>
          <p:nvPr>
            <p:ph type="dt" sz="half" idx="10"/>
          </p:nvPr>
        </p:nvSpPr>
        <p:spPr/>
        <p:txBody>
          <a:bodyPr/>
          <a:lstStyle/>
          <a:p>
            <a:fld id="{1A2841A2-FCCD-4A47-A76B-BB3F520ABDEB}"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Content Placeholder 5"/>
          <p:cNvSpPr>
            <a:spLocks noGrp="1"/>
          </p:cNvSpPr>
          <p:nvPr>
            <p:ph sz="quarter" idx="1"/>
          </p:nvPr>
        </p:nvSpPr>
        <p:spPr/>
        <p:txBody>
          <a:bodyPr/>
          <a:lstStyle/>
          <a:p>
            <a:r>
              <a:rPr lang="en-GB" dirty="0"/>
              <a:t>Class relationships</a:t>
            </a:r>
          </a:p>
          <a:p>
            <a:r>
              <a:rPr lang="en-GB" dirty="0"/>
              <a:t>Dependency</a:t>
            </a:r>
          </a:p>
          <a:p>
            <a:r>
              <a:rPr lang="en-GB" dirty="0"/>
              <a:t>Association without navigability applied to their association relationship </a:t>
            </a:r>
          </a:p>
          <a:p>
            <a:r>
              <a:rPr lang="en-GB" dirty="0"/>
              <a:t>Aggregation</a:t>
            </a:r>
          </a:p>
          <a:p>
            <a:r>
              <a:rPr lang="en-GB" dirty="0"/>
              <a:t>Composition</a:t>
            </a:r>
          </a:p>
          <a:p>
            <a:r>
              <a:rPr lang="en-GB" dirty="0"/>
              <a:t>Generalization (known as Inheritance) </a:t>
            </a:r>
            <a:endParaRPr lang="en-GB" dirty="0" smtClean="0"/>
          </a:p>
          <a:p>
            <a:r>
              <a:rPr lang="en-GB" dirty="0"/>
              <a:t>Abstract </a:t>
            </a:r>
            <a:r>
              <a:rPr lang="en-GB" dirty="0" smtClean="0"/>
              <a:t>classes</a:t>
            </a:r>
          </a:p>
          <a:p>
            <a:r>
              <a:rPr lang="en-GB" dirty="0"/>
              <a:t>Interfaces</a:t>
            </a:r>
          </a:p>
        </p:txBody>
      </p:sp>
    </p:spTree>
    <p:extLst>
      <p:ext uri="{BB962C8B-B14F-4D97-AF65-F5344CB8AC3E}">
        <p14:creationId xmlns:p14="http://schemas.microsoft.com/office/powerpoint/2010/main" val="1747512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smtClean="0"/>
              <a:t>An example of a </a:t>
            </a:r>
            <a:r>
              <a:rPr lang="en-GB" dirty="0" err="1" smtClean="0"/>
              <a:t>UWEFlix</a:t>
            </a:r>
            <a:r>
              <a:rPr lang="en-GB" dirty="0" smtClean="0"/>
              <a:t> class diagram</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2197395"/>
            <a:ext cx="7543800" cy="3441405"/>
          </a:xfrm>
        </p:spPr>
      </p:pic>
    </p:spTree>
    <p:extLst>
      <p:ext uri="{BB962C8B-B14F-4D97-AF65-F5344CB8AC3E}">
        <p14:creationId xmlns:p14="http://schemas.microsoft.com/office/powerpoint/2010/main" val="3096878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Class relationships</a:t>
            </a:r>
            <a:endParaRPr lang="en-GB" dirty="0"/>
          </a:p>
        </p:txBody>
      </p:sp>
      <p:sp>
        <p:nvSpPr>
          <p:cNvPr id="3" name="Date Placeholder 2"/>
          <p:cNvSpPr>
            <a:spLocks noGrp="1"/>
          </p:cNvSpPr>
          <p:nvPr>
            <p:ph type="dt" sz="half" idx="10"/>
          </p:nvPr>
        </p:nvSpPr>
        <p:spPr/>
        <p:txBody>
          <a:bodyPr/>
          <a:lstStyle/>
          <a:p>
            <a:fld id="{1A2841A2-FCCD-4A47-A76B-BB3F520ABDEB}"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2119954"/>
            <a:ext cx="7772400" cy="3227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1317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Dependency</a:t>
            </a:r>
            <a:endParaRPr lang="en-GB" dirty="0"/>
          </a:p>
        </p:txBody>
      </p:sp>
      <p:sp>
        <p:nvSpPr>
          <p:cNvPr id="3" name="Date Placeholder 2"/>
          <p:cNvSpPr>
            <a:spLocks noGrp="1"/>
          </p:cNvSpPr>
          <p:nvPr>
            <p:ph type="dt" sz="half" idx="10"/>
          </p:nvPr>
        </p:nvSpPr>
        <p:spPr/>
        <p:txBody>
          <a:bodyPr/>
          <a:lstStyle/>
          <a:p>
            <a:fld id="{1A2841A2-FCCD-4A47-A76B-BB3F520ABDEB}"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Content Placeholder 5"/>
          <p:cNvSpPr>
            <a:spLocks noGrp="1"/>
          </p:cNvSpPr>
          <p:nvPr>
            <p:ph sz="quarter" idx="1"/>
          </p:nvPr>
        </p:nvSpPr>
        <p:spPr/>
        <p:txBody>
          <a:bodyPr>
            <a:normAutofit/>
          </a:bodyPr>
          <a:lstStyle/>
          <a:p>
            <a:r>
              <a:rPr lang="en-GB" dirty="0" smtClean="0"/>
              <a:t>A </a:t>
            </a:r>
            <a:r>
              <a:rPr lang="en-GB" dirty="0"/>
              <a:t>dependency between two classes declares that a class needs to know about another </a:t>
            </a:r>
            <a:r>
              <a:rPr lang="en-GB" dirty="0" smtClean="0"/>
              <a:t>class </a:t>
            </a:r>
            <a:r>
              <a:rPr lang="en-GB" dirty="0"/>
              <a:t>to use objects of that class. </a:t>
            </a:r>
            <a:endParaRPr lang="en-GB" dirty="0" smtClean="0"/>
          </a:p>
          <a:p>
            <a:r>
              <a:rPr lang="en-GB" dirty="0" smtClean="0"/>
              <a:t>often </a:t>
            </a:r>
            <a:r>
              <a:rPr lang="en-GB" dirty="0"/>
              <a:t>used when you have a class that </a:t>
            </a:r>
            <a:r>
              <a:rPr lang="en-GB" dirty="0" smtClean="0"/>
              <a:t>is </a:t>
            </a:r>
            <a:r>
              <a:rPr lang="en-GB" dirty="0"/>
              <a:t>providing a set of general-purpose utility functions, such as in Java’s </a:t>
            </a:r>
            <a:r>
              <a:rPr lang="en-GB" dirty="0" smtClean="0"/>
              <a:t>mathematics </a:t>
            </a:r>
            <a:r>
              <a:rPr lang="en-GB" dirty="0"/>
              <a:t>(</a:t>
            </a:r>
            <a:r>
              <a:rPr lang="en-GB" dirty="0" err="1"/>
              <a:t>java.math</a:t>
            </a:r>
            <a:r>
              <a:rPr lang="en-GB" dirty="0"/>
              <a:t>) </a:t>
            </a:r>
            <a:r>
              <a:rPr lang="en-GB" dirty="0" smtClean="0"/>
              <a:t>packages</a:t>
            </a:r>
            <a:r>
              <a:rPr lang="en-GB" dirty="0"/>
              <a:t>. Classes depend on the </a:t>
            </a:r>
            <a:r>
              <a:rPr lang="en-GB" dirty="0" err="1" smtClean="0"/>
              <a:t>java.math</a:t>
            </a:r>
            <a:r>
              <a:rPr lang="en-GB" dirty="0" smtClean="0"/>
              <a:t> classes </a:t>
            </a:r>
            <a:r>
              <a:rPr lang="en-GB" dirty="0"/>
              <a:t>to use the utilities that those classes offer.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436" y="4038600"/>
            <a:ext cx="6392863"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532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457200" y="274638"/>
            <a:ext cx="8229600" cy="1143000"/>
          </a:xfrm>
          <a:prstGeom prst="rect">
            <a:avLst/>
          </a:prstGeom>
          <a:solidFill>
            <a:schemeClr val="bg1">
              <a:lumMod val="95000"/>
            </a:schemeClr>
          </a:solidFill>
          <a:ln>
            <a:noFill/>
          </a:ln>
          <a:effectLs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9pPr>
          </a:lstStyle>
          <a:p>
            <a:pPr algn="ctr">
              <a:buClrTx/>
              <a:buFontTx/>
              <a:buNone/>
            </a:pPr>
            <a:r>
              <a:rPr lang="en-US" sz="4400" dirty="0">
                <a:latin typeface="Calibri" pitchFamily="32" charset="0"/>
                <a:ea typeface="SimSun" charset="-122"/>
              </a:rPr>
              <a:t>Example  of dependency</a:t>
            </a:r>
          </a:p>
        </p:txBody>
      </p:sp>
      <p:sp>
        <p:nvSpPr>
          <p:cNvPr id="9218" name="Text Box 2"/>
          <p:cNvSpPr txBox="1">
            <a:spLocks noChangeArrowheads="1"/>
          </p:cNvSpPr>
          <p:nvPr/>
        </p:nvSpPr>
        <p:spPr bwMode="auto">
          <a:xfrm>
            <a:off x="457200" y="1600200"/>
            <a:ext cx="8229600" cy="202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cs typeface="Arial"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cs typeface="Arial"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cs typeface="Arial"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cs typeface="Arial"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cs typeface="Arial" charset="0"/>
              </a:defRPr>
            </a:lvl5pPr>
            <a:lvl6pPr marL="25146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cs typeface="Arial" charset="0"/>
              </a:defRPr>
            </a:lvl6pPr>
            <a:lvl7pPr marL="29718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cs typeface="Arial" charset="0"/>
              </a:defRPr>
            </a:lvl7pPr>
            <a:lvl8pPr marL="34290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cs typeface="Arial" charset="0"/>
              </a:defRPr>
            </a:lvl8pPr>
            <a:lvl9pPr marL="38862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cs typeface="Arial" charset="0"/>
              </a:defRPr>
            </a:lvl9pPr>
          </a:lstStyle>
          <a:p>
            <a:pPr>
              <a:lnSpc>
                <a:spcPct val="80000"/>
              </a:lnSpc>
              <a:spcBef>
                <a:spcPts val="500"/>
              </a:spcBef>
              <a:buFont typeface="Arial" charset="0"/>
              <a:buChar char="•"/>
            </a:pPr>
            <a:r>
              <a:rPr lang="en-GB" sz="2000" dirty="0">
                <a:latin typeface="Calibri" pitchFamily="32" charset="0"/>
                <a:ea typeface="SimSun" charset="-122"/>
              </a:rPr>
              <a:t>Accessing service to an external system</a:t>
            </a:r>
          </a:p>
          <a:p>
            <a:pPr>
              <a:lnSpc>
                <a:spcPct val="80000"/>
              </a:lnSpc>
              <a:spcBef>
                <a:spcPts val="500"/>
              </a:spcBef>
              <a:buFont typeface="Arial" charset="0"/>
              <a:buChar char="•"/>
            </a:pPr>
            <a:r>
              <a:rPr lang="en-GB" sz="2000" dirty="0">
                <a:latin typeface="Calibri" pitchFamily="32" charset="0"/>
                <a:ea typeface="SimSun" charset="-122"/>
              </a:rPr>
              <a:t>A dependency will occur when passing an object type as a method argument. </a:t>
            </a:r>
          </a:p>
          <a:p>
            <a:pPr>
              <a:lnSpc>
                <a:spcPct val="80000"/>
              </a:lnSpc>
              <a:spcBef>
                <a:spcPts val="500"/>
              </a:spcBef>
              <a:buFont typeface="Arial" charset="0"/>
              <a:buChar char="•"/>
            </a:pPr>
            <a:r>
              <a:rPr lang="en-GB" sz="2000" dirty="0">
                <a:latin typeface="Calibri" pitchFamily="32" charset="0"/>
                <a:ea typeface="SimSun" charset="-122"/>
              </a:rPr>
              <a:t>In this situation a class (class 1) sends a message to another class (class 2) passing a parameter of third type of class (class 3). This is illustrated in the diagram below.</a:t>
            </a:r>
          </a:p>
          <a:p>
            <a:pPr>
              <a:lnSpc>
                <a:spcPct val="80000"/>
              </a:lnSpc>
              <a:spcBef>
                <a:spcPts val="500"/>
              </a:spcBef>
              <a:buFont typeface="Arial" charset="0"/>
              <a:buNone/>
            </a:pPr>
            <a:endParaRPr lang="en-US" sz="2000" dirty="0">
              <a:latin typeface="Calibri" pitchFamily="32" charset="0"/>
              <a:ea typeface="SimSun" charset="-122"/>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663" y="3486150"/>
            <a:ext cx="5367337" cy="2667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idx="11"/>
          </p:nvPr>
        </p:nvSpPr>
        <p:spPr/>
        <p:txBody>
          <a:bodyPr/>
          <a:lstStyle/>
          <a:p>
            <a:fld id="{40305671-0D3E-4286-A694-C5D651BED284}" type="slidenum">
              <a:rPr lang="en-US" smtClean="0"/>
              <a:pPr/>
              <a:t>6</a:t>
            </a:fld>
            <a:endParaRPr lang="en-US"/>
          </a:p>
        </p:txBody>
      </p:sp>
    </p:spTree>
    <p:extLst>
      <p:ext uri="{BB962C8B-B14F-4D97-AF65-F5344CB8AC3E}">
        <p14:creationId xmlns:p14="http://schemas.microsoft.com/office/powerpoint/2010/main" val="17513932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smtClean="0"/>
              <a:t>Association </a:t>
            </a:r>
            <a:r>
              <a:rPr lang="en-GB" dirty="0"/>
              <a:t>without navigability applied to their association relationship </a:t>
            </a:r>
          </a:p>
        </p:txBody>
      </p:sp>
      <p:sp>
        <p:nvSpPr>
          <p:cNvPr id="3" name="Date Placeholder 2"/>
          <p:cNvSpPr>
            <a:spLocks noGrp="1"/>
          </p:cNvSpPr>
          <p:nvPr>
            <p:ph type="dt" sz="half" idx="10"/>
          </p:nvPr>
        </p:nvSpPr>
        <p:spPr/>
        <p:txBody>
          <a:bodyPr/>
          <a:lstStyle/>
          <a:p>
            <a:fld id="{1A2841A2-FCCD-4A47-A76B-BB3F520ABDEB}"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sz="quarter" idx="1"/>
          </p:nvPr>
        </p:nvSpPr>
        <p:spPr/>
        <p:txBody>
          <a:bodyPr/>
          <a:lstStyle/>
          <a:p>
            <a:r>
              <a:rPr lang="en-GB" dirty="0"/>
              <a:t>A</a:t>
            </a:r>
            <a:r>
              <a:rPr lang="en-GB" dirty="0" smtClean="0"/>
              <a:t>ssociation means </a:t>
            </a:r>
            <a:r>
              <a:rPr lang="en-GB" dirty="0"/>
              <a:t>that a class will actually contain a reference to an object, or objects, of </a:t>
            </a:r>
            <a:r>
              <a:rPr lang="en-GB" dirty="0" smtClean="0"/>
              <a:t>the </a:t>
            </a:r>
            <a:r>
              <a:rPr lang="en-GB" dirty="0"/>
              <a:t>other class in the form of an </a:t>
            </a:r>
            <a:r>
              <a:rPr lang="en-GB" dirty="0" smtClean="0"/>
              <a:t>attribute</a:t>
            </a:r>
          </a:p>
          <a:p>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69" y="3124200"/>
            <a:ext cx="64547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532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Autofit/>
          </a:bodyPr>
          <a:lstStyle/>
          <a:p>
            <a:r>
              <a:rPr lang="en-GB" sz="2600" dirty="0"/>
              <a:t>The </a:t>
            </a:r>
            <a:r>
              <a:rPr lang="en-GB" sz="2600" dirty="0" err="1"/>
              <a:t>BlogAccount</a:t>
            </a:r>
            <a:r>
              <a:rPr lang="en-GB" sz="2600" dirty="0"/>
              <a:t> and </a:t>
            </a:r>
            <a:r>
              <a:rPr lang="en-GB" sz="2600" dirty="0" err="1"/>
              <a:t>BlogEntry</a:t>
            </a:r>
            <a:r>
              <a:rPr lang="en-GB" sz="2600" dirty="0"/>
              <a:t> </a:t>
            </a:r>
            <a:r>
              <a:rPr lang="en-GB" sz="2600" dirty="0" smtClean="0"/>
              <a:t>classes: Java implementation</a:t>
            </a:r>
            <a:endParaRPr lang="en-GB" sz="2600" dirty="0"/>
          </a:p>
        </p:txBody>
      </p:sp>
      <p:sp>
        <p:nvSpPr>
          <p:cNvPr id="3" name="Date Placeholder 2"/>
          <p:cNvSpPr>
            <a:spLocks noGrp="1"/>
          </p:cNvSpPr>
          <p:nvPr>
            <p:ph type="dt" sz="half" idx="10"/>
          </p:nvPr>
        </p:nvSpPr>
        <p:spPr/>
        <p:txBody>
          <a:bodyPr/>
          <a:lstStyle/>
          <a:p>
            <a:fld id="{1A2841A2-FCCD-4A47-A76B-BB3F520ABDEB}"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Content Placeholder 5"/>
          <p:cNvSpPr>
            <a:spLocks noGrp="1"/>
          </p:cNvSpPr>
          <p:nvPr>
            <p:ph sz="quarter" idx="1"/>
          </p:nvPr>
        </p:nvSpPr>
        <p:spPr/>
        <p:txBody>
          <a:bodyPr>
            <a:normAutofit fontScale="47500" lnSpcReduction="20000"/>
          </a:bodyPr>
          <a:lstStyle/>
          <a:p>
            <a:pPr marL="0" indent="0">
              <a:buNone/>
            </a:pPr>
            <a:endParaRPr lang="en-GB" dirty="0" smtClean="0"/>
          </a:p>
          <a:p>
            <a:pPr marL="0" indent="0">
              <a:buNone/>
            </a:pPr>
            <a:r>
              <a:rPr lang="en-GB" dirty="0" smtClean="0">
                <a:latin typeface="Courier New" pitchFamily="49" charset="0"/>
                <a:cs typeface="Courier New" pitchFamily="49" charset="0"/>
              </a:rPr>
              <a:t>public </a:t>
            </a:r>
            <a:r>
              <a:rPr lang="en-GB" dirty="0">
                <a:latin typeface="Courier New" pitchFamily="49" charset="0"/>
                <a:cs typeface="Courier New" pitchFamily="49" charset="0"/>
              </a:rPr>
              <a:t>class </a:t>
            </a:r>
            <a:r>
              <a:rPr lang="en-GB" dirty="0" err="1">
                <a:latin typeface="Courier New" pitchFamily="49" charset="0"/>
                <a:cs typeface="Courier New" pitchFamily="49" charset="0"/>
              </a:rPr>
              <a:t>BlogAccount</a:t>
            </a:r>
            <a:r>
              <a:rPr lang="en-GB" dirty="0">
                <a:latin typeface="Courier New" pitchFamily="49" charset="0"/>
                <a:cs typeface="Courier New" pitchFamily="49" charset="0"/>
              </a:rPr>
              <a:t> {</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 Attribute introduced thanks to the association with the </a:t>
            </a:r>
            <a:endParaRPr lang="en-GB" dirty="0" smtClean="0">
              <a:latin typeface="Courier New" pitchFamily="49" charset="0"/>
              <a:cs typeface="Courier New" pitchFamily="49" charset="0"/>
            </a:endParaRPr>
          </a:p>
          <a:p>
            <a:pPr marL="0" indent="0">
              <a:buNone/>
            </a:pPr>
            <a:r>
              <a:rPr lang="en-GB" dirty="0">
                <a:latin typeface="Courier New" pitchFamily="49" charset="0"/>
                <a:cs typeface="Courier New" pitchFamily="49" charset="0"/>
              </a:rPr>
              <a:t> </a:t>
            </a: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BlogEntry</a:t>
            </a:r>
            <a:r>
              <a:rPr lang="en-GB" dirty="0" smtClean="0">
                <a:latin typeface="Courier New" pitchFamily="49" charset="0"/>
                <a:cs typeface="Courier New" pitchFamily="49" charset="0"/>
              </a:rPr>
              <a:t> </a:t>
            </a:r>
            <a:r>
              <a:rPr lang="en-GB" dirty="0">
                <a:latin typeface="Courier New" pitchFamily="49" charset="0"/>
                <a:cs typeface="Courier New" pitchFamily="49" charset="0"/>
              </a:rPr>
              <a:t>class </a:t>
            </a:r>
          </a:p>
          <a:p>
            <a:pPr marL="0" indent="0">
              <a:buNone/>
            </a:pPr>
            <a:r>
              <a:rPr lang="en-GB" dirty="0" smtClean="0">
                <a:latin typeface="Courier New" pitchFamily="49" charset="0"/>
                <a:cs typeface="Courier New" pitchFamily="49" charset="0"/>
              </a:rPr>
              <a:t> private </a:t>
            </a:r>
            <a:r>
              <a:rPr lang="en-GB" dirty="0" err="1">
                <a:latin typeface="Courier New" pitchFamily="49" charset="0"/>
                <a:cs typeface="Courier New" pitchFamily="49" charset="0"/>
              </a:rPr>
              <a:t>BlogEntry</a:t>
            </a:r>
            <a:r>
              <a:rPr lang="en-GB" dirty="0">
                <a:latin typeface="Courier New" pitchFamily="49" charset="0"/>
                <a:cs typeface="Courier New" pitchFamily="49" charset="0"/>
              </a:rPr>
              <a:t>[] entries;</a:t>
            </a:r>
          </a:p>
          <a:p>
            <a:pPr marL="0" indent="0">
              <a:buNone/>
            </a:pPr>
            <a:endParaRPr lang="en-GB" dirty="0">
              <a:latin typeface="Courier New" pitchFamily="49" charset="0"/>
              <a:cs typeface="Courier New" pitchFamily="49" charset="0"/>
            </a:endParaRP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 ... Other Attributes and Methods declared here ... </a:t>
            </a:r>
          </a:p>
          <a:p>
            <a:pPr marL="0" indent="0">
              <a:buNone/>
            </a:pPr>
            <a:r>
              <a:rPr lang="en-GB" dirty="0">
                <a:latin typeface="Courier New" pitchFamily="49" charset="0"/>
                <a:cs typeface="Courier New" pitchFamily="49" charset="0"/>
              </a:rPr>
              <a:t>} </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public class </a:t>
            </a:r>
            <a:r>
              <a:rPr lang="en-GB" dirty="0" err="1">
                <a:latin typeface="Courier New" pitchFamily="49" charset="0"/>
                <a:cs typeface="Courier New" pitchFamily="49" charset="0"/>
              </a:rPr>
              <a:t>BlogEntry</a:t>
            </a:r>
            <a:r>
              <a:rPr lang="en-GB" dirty="0">
                <a:latin typeface="Courier New" pitchFamily="49" charset="0"/>
                <a:cs typeface="Courier New" pitchFamily="49" charset="0"/>
              </a:rPr>
              <a:t> {</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 Attribute introduced thanks to the association with the Blog class </a:t>
            </a:r>
          </a:p>
          <a:p>
            <a:pPr marL="0" indent="0">
              <a:buNone/>
            </a:pPr>
            <a:r>
              <a:rPr lang="en-GB" dirty="0" smtClean="0">
                <a:latin typeface="Courier New" pitchFamily="49" charset="0"/>
                <a:cs typeface="Courier New" pitchFamily="49" charset="0"/>
              </a:rPr>
              <a:t> private </a:t>
            </a:r>
            <a:r>
              <a:rPr lang="en-GB" dirty="0" err="1">
                <a:latin typeface="Courier New" pitchFamily="49" charset="0"/>
                <a:cs typeface="Courier New" pitchFamily="49" charset="0"/>
              </a:rPr>
              <a:t>BlogAccount</a:t>
            </a:r>
            <a:r>
              <a:rPr lang="en-GB" dirty="0">
                <a:latin typeface="Courier New" pitchFamily="49" charset="0"/>
                <a:cs typeface="Courier New" pitchFamily="49" charset="0"/>
              </a:rPr>
              <a:t> blog;</a:t>
            </a:r>
          </a:p>
          <a:p>
            <a:pPr marL="0" indent="0">
              <a:buNone/>
            </a:pPr>
            <a:endParaRPr lang="en-GB" dirty="0">
              <a:latin typeface="Courier New" pitchFamily="49" charset="0"/>
              <a:cs typeface="Courier New" pitchFamily="49" charset="0"/>
            </a:endParaRP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 ... Other Attributes and Methods declared here ... </a:t>
            </a:r>
          </a:p>
          <a:p>
            <a:pPr marL="0" indent="0">
              <a:buNone/>
            </a:pPr>
            <a:r>
              <a:rPr lang="en-GB" dirty="0">
                <a:latin typeface="Courier New" pitchFamily="49" charset="0"/>
                <a:cs typeface="Courier New" pitchFamily="49" charset="0"/>
              </a:rPr>
              <a:t>} </a:t>
            </a:r>
          </a:p>
          <a:p>
            <a:pPr marL="0" indent="0">
              <a:buNone/>
            </a:pPr>
            <a:endParaRPr lang="en-GB" dirty="0"/>
          </a:p>
        </p:txBody>
      </p:sp>
    </p:spTree>
    <p:extLst>
      <p:ext uri="{BB962C8B-B14F-4D97-AF65-F5344CB8AC3E}">
        <p14:creationId xmlns:p14="http://schemas.microsoft.com/office/powerpoint/2010/main" val="2382948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GB" sz="2600" dirty="0" smtClean="0"/>
              <a:t>Association with </a:t>
            </a:r>
            <a:r>
              <a:rPr lang="en-GB" sz="2600" dirty="0"/>
              <a:t>navigability applied to their association relationship </a:t>
            </a:r>
          </a:p>
        </p:txBody>
      </p:sp>
      <p:sp>
        <p:nvSpPr>
          <p:cNvPr id="3" name="Date Placeholder 2"/>
          <p:cNvSpPr>
            <a:spLocks noGrp="1"/>
          </p:cNvSpPr>
          <p:nvPr>
            <p:ph type="dt" sz="half" idx="10"/>
          </p:nvPr>
        </p:nvSpPr>
        <p:spPr/>
        <p:txBody>
          <a:bodyPr/>
          <a:lstStyle/>
          <a:p>
            <a:fld id="{1A2841A2-FCCD-4A47-A76B-BB3F520ABDEB}"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Content Placeholder 5"/>
          <p:cNvSpPr>
            <a:spLocks noGrp="1"/>
          </p:cNvSpPr>
          <p:nvPr>
            <p:ph sz="quarter" idx="1"/>
          </p:nvPr>
        </p:nvSpPr>
        <p:spPr/>
        <p:txBody>
          <a:bodyPr/>
          <a:lstStyle/>
          <a:p>
            <a:pPr marL="0" indent="0">
              <a:buNone/>
            </a:pPr>
            <a:endParaRPr lang="en-GB" dirty="0" smtClean="0"/>
          </a:p>
          <a:p>
            <a:pPr marL="0" indent="0">
              <a:buNone/>
            </a:pP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90750"/>
            <a:ext cx="8039100"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95321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1079</TotalTime>
  <Words>609</Words>
  <Application>Microsoft Macintosh PowerPoint</Application>
  <PresentationFormat>On-screen Show (4:3)</PresentationFormat>
  <Paragraphs>126</Paragraphs>
  <Slides>13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Courier New</vt:lpstr>
      <vt:lpstr>Franklin Gothic Book</vt:lpstr>
      <vt:lpstr>Perpetua</vt:lpstr>
      <vt:lpstr>SimSun</vt:lpstr>
      <vt:lpstr>Wingdings 2</vt:lpstr>
      <vt:lpstr>Arial</vt:lpstr>
      <vt:lpstr>Equity</vt:lpstr>
      <vt:lpstr>UFCFB6-30-2 Object-oriented Software Development</vt:lpstr>
      <vt:lpstr>Outline</vt:lpstr>
      <vt:lpstr>An example of a UWEFlix class diagram</vt:lpstr>
      <vt:lpstr>Class relationships</vt:lpstr>
      <vt:lpstr>Dependency</vt:lpstr>
      <vt:lpstr>PowerPoint Presentation</vt:lpstr>
      <vt:lpstr>Association without navigability applied to their association relationship </vt:lpstr>
      <vt:lpstr>The BlogAccount and BlogEntry classes: Java implementation</vt:lpstr>
      <vt:lpstr>Association with navigability applied to their association relationship </vt:lpstr>
      <vt:lpstr>The BlogAccount and BlogEntry classes: Java implementation</vt:lpstr>
      <vt:lpstr>Aggregation</vt:lpstr>
      <vt:lpstr>Composition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UFCFB6-30-2 Object-oriented Software Development</dc:title>
  <dc:creator>jin</dc:creator>
  <cp:lastModifiedBy>Benedict Gaster</cp:lastModifiedBy>
  <cp:revision>79</cp:revision>
  <dcterms:created xsi:type="dcterms:W3CDTF">2006-08-16T00:00:00Z</dcterms:created>
  <dcterms:modified xsi:type="dcterms:W3CDTF">2016-09-13T12:31:24Z</dcterms:modified>
</cp:coreProperties>
</file>