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66" r:id="rId4"/>
    <p:sldId id="267" r:id="rId5"/>
    <p:sldId id="268" r:id="rId6"/>
    <p:sldId id="269" r:id="rId7"/>
    <p:sldId id="270" r:id="rId8"/>
    <p:sldId id="273" r:id="rId9"/>
    <p:sldId id="274" r:id="rId10"/>
    <p:sldId id="305" r:id="rId11"/>
    <p:sldId id="279" r:id="rId12"/>
    <p:sldId id="280" r:id="rId13"/>
    <p:sldId id="281" r:id="rId14"/>
    <p:sldId id="282" r:id="rId15"/>
    <p:sldId id="283" r:id="rId16"/>
    <p:sldId id="284" r:id="rId17"/>
    <p:sldId id="285" r:id="rId18"/>
    <p:sldId id="286" r:id="rId19"/>
    <p:sldId id="294" r:id="rId20"/>
    <p:sldId id="288" r:id="rId21"/>
    <p:sldId id="289" r:id="rId22"/>
    <p:sldId id="290" r:id="rId23"/>
    <p:sldId id="302" r:id="rId24"/>
    <p:sldId id="303" r:id="rId25"/>
    <p:sldId id="30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8" autoAdjust="0"/>
    <p:restoredTop sz="83633" autoAdjust="0"/>
  </p:normalViewPr>
  <p:slideViewPr>
    <p:cSldViewPr>
      <p:cViewPr varScale="1">
        <p:scale>
          <a:sx n="104" d="100"/>
          <a:sy n="104" d="100"/>
        </p:scale>
        <p:origin x="192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C98239-A3BB-4AC9-A9F3-537438915A76}" type="datetimeFigureOut">
              <a:rPr lang="en-GB" smtClean="0"/>
              <a:t>13/09/2016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8D7A0-20C3-4659-85DC-FFD5BE51AA73}" type="slidenum">
              <a:rPr lang="en-GB" smtClean="0"/>
              <a:t>‹#›</a:t>
            </a:fld>
            <a:endParaRPr lang="en-GB"/>
          </a:p>
        </p:txBody>
      </p:sp>
    </p:spTree>
    <p:extLst>
      <p:ext uri="{BB962C8B-B14F-4D97-AF65-F5344CB8AC3E}">
        <p14:creationId xmlns:p14="http://schemas.microsoft.com/office/powerpoint/2010/main" val="364779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en.wikipedia.org/wiki/Code_refactoring#cite_note-1"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s://en.wikipedia.org/wiki/Requirement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e.g. add book in bookshop example,</a:t>
            </a:r>
            <a:r>
              <a:rPr lang="en-GB" baseline="0" dirty="0" smtClean="0"/>
              <a:t> you enter a new book, and then check it is in the list.</a:t>
            </a:r>
          </a:p>
          <a:p>
            <a:r>
              <a:rPr lang="en-GB" baseline="0" dirty="0" err="1" smtClean="0"/>
              <a:t>Purchasebook</a:t>
            </a:r>
            <a:r>
              <a:rPr lang="en-GB" baseline="0" dirty="0" smtClean="0"/>
              <a:t>, enter books that already in the system. </a:t>
            </a:r>
          </a:p>
          <a:p>
            <a:endParaRPr lang="en-GB" baseline="0" dirty="0" smtClean="0"/>
          </a:p>
          <a:p>
            <a:r>
              <a:rPr lang="en-GB" baseline="0" dirty="0" smtClean="0"/>
              <a:t>Defect: you deliberately enter invalid books. To see if system can detect and how it deals with it</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4</a:t>
            </a:fld>
            <a:endParaRPr lang="en-GB"/>
          </a:p>
        </p:txBody>
      </p:sp>
    </p:spTree>
    <p:extLst>
      <p:ext uri="{BB962C8B-B14F-4D97-AF65-F5344CB8AC3E}">
        <p14:creationId xmlns:p14="http://schemas.microsoft.com/office/powerpoint/2010/main" val="397046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p>
          <a:p>
            <a:endParaRPr lang="en-US" dirty="0" smtClean="0"/>
          </a:p>
          <a:p>
            <a:r>
              <a:rPr lang="en-GB" sz="1200" b="1" i="0" kern="1200" dirty="0" smtClean="0">
                <a:solidFill>
                  <a:schemeClr val="tx1"/>
                </a:solidFill>
                <a:effectLst/>
                <a:latin typeface="+mn-lt"/>
                <a:ea typeface="+mn-ea"/>
                <a:cs typeface="+mn-cs"/>
              </a:rPr>
              <a:t>Code refactoring</a:t>
            </a:r>
            <a:r>
              <a:rPr lang="en-GB" sz="1200" b="0" i="0" kern="1200" dirty="0" smtClean="0">
                <a:solidFill>
                  <a:schemeClr val="tx1"/>
                </a:solidFill>
                <a:effectLst/>
                <a:latin typeface="+mn-lt"/>
                <a:ea typeface="+mn-ea"/>
                <a:cs typeface="+mn-cs"/>
              </a:rPr>
              <a:t> is a "disciplined technique for restructuring an existing body of code, altering its internal structure without changing its external </a:t>
            </a:r>
            <a:r>
              <a:rPr lang="en-GB" sz="1200" b="0" i="0" kern="1200" dirty="0" err="1" smtClean="0">
                <a:solidFill>
                  <a:schemeClr val="tx1"/>
                </a:solidFill>
                <a:effectLst/>
                <a:latin typeface="+mn-lt"/>
                <a:ea typeface="+mn-ea"/>
                <a:cs typeface="+mn-cs"/>
              </a:rPr>
              <a:t>behavior</a:t>
            </a:r>
            <a:r>
              <a:rPr lang="en-GB" sz="1200" b="0" i="0" kern="1200" dirty="0" smtClean="0">
                <a:solidFill>
                  <a:schemeClr val="tx1"/>
                </a:solidFill>
                <a:effectLst/>
                <a:latin typeface="+mn-lt"/>
                <a:ea typeface="+mn-ea"/>
                <a:cs typeface="+mn-cs"/>
              </a:rPr>
              <a:t>",</a:t>
            </a:r>
            <a:r>
              <a:rPr lang="en-GB" sz="1200" b="0" i="0" u="none" strike="noStrike" kern="1200" baseline="30000" dirty="0" smtClean="0">
                <a:solidFill>
                  <a:schemeClr val="tx1"/>
                </a:solidFill>
                <a:effectLst/>
                <a:latin typeface="+mn-lt"/>
                <a:ea typeface="+mn-ea"/>
                <a:cs typeface="+mn-cs"/>
                <a:hlinkClick r:id="rId3"/>
              </a:rPr>
              <a:t>[1]</a:t>
            </a:r>
            <a:endParaRPr lang="en-GB" dirty="0" smtClean="0"/>
          </a:p>
          <a:p>
            <a:endParaRPr lang="en-GB" dirty="0" smtClean="0"/>
          </a:p>
          <a:p>
            <a:endParaRPr lang="en-GB" dirty="0" smtClean="0"/>
          </a:p>
          <a:p>
            <a:r>
              <a:rPr lang="en-GB" sz="1200" b="0" i="0" kern="1200" dirty="0" smtClean="0">
                <a:solidFill>
                  <a:schemeClr val="tx1"/>
                </a:solidFill>
                <a:effectLst/>
                <a:latin typeface="+mn-lt"/>
                <a:ea typeface="+mn-ea"/>
                <a:cs typeface="+mn-cs"/>
              </a:rPr>
              <a:t>Refactoring is "the process of changing a software system in such a way that it does not alter the external </a:t>
            </a:r>
            <a:r>
              <a:rPr lang="en-GB" sz="1200" b="0" i="0" kern="1200" dirty="0" err="1" smtClean="0">
                <a:solidFill>
                  <a:schemeClr val="tx1"/>
                </a:solidFill>
                <a:effectLst/>
                <a:latin typeface="+mn-lt"/>
                <a:ea typeface="+mn-ea"/>
                <a:cs typeface="+mn-cs"/>
              </a:rPr>
              <a:t>behavior</a:t>
            </a:r>
            <a:r>
              <a:rPr lang="en-GB" sz="1200" b="0" i="0" kern="1200" dirty="0" smtClean="0">
                <a:solidFill>
                  <a:schemeClr val="tx1"/>
                </a:solidFill>
                <a:effectLst/>
                <a:latin typeface="+mn-lt"/>
                <a:ea typeface="+mn-ea"/>
                <a:cs typeface="+mn-cs"/>
              </a:rPr>
              <a:t> of the code yet improves its internal structure," according to Martin Fowler</a:t>
            </a:r>
            <a:endParaRPr lang="en-GB"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21</a:t>
            </a:fld>
            <a:endParaRPr lang="en-US"/>
          </a:p>
        </p:txBody>
      </p:sp>
    </p:spTree>
    <p:extLst>
      <p:ext uri="{BB962C8B-B14F-4D97-AF65-F5344CB8AC3E}">
        <p14:creationId xmlns:p14="http://schemas.microsoft.com/office/powerpoint/2010/main" val="1379371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Regression testing is any type of software testing that seeks to uncover new software bugs, or regressions, in existing functional and non-functional areas of a system after changes such as enhancements, patches or configuration changes, have been made to them.</a:t>
            </a:r>
          </a:p>
          <a:p>
            <a:r>
              <a:rPr lang="en-GB" sz="1200" b="0" i="0" kern="1200" dirty="0" smtClean="0">
                <a:solidFill>
                  <a:schemeClr val="tx1"/>
                </a:solidFill>
                <a:effectLst/>
                <a:latin typeface="+mn-lt"/>
                <a:ea typeface="+mn-ea"/>
                <a:cs typeface="+mn-cs"/>
              </a:rPr>
              <a:t>i.e.</a:t>
            </a:r>
            <a:r>
              <a:rPr lang="en-GB" sz="1200" b="0" i="0" kern="1200" baseline="0" dirty="0" smtClean="0">
                <a:solidFill>
                  <a:schemeClr val="tx1"/>
                </a:solidFill>
                <a:effectLst/>
                <a:latin typeface="+mn-lt"/>
                <a:ea typeface="+mn-ea"/>
                <a:cs typeface="+mn-cs"/>
              </a:rPr>
              <a:t> after each new feature, bugs may be found with the current system.</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88D7A0-20C3-4659-85DC-FFD5BE51AA73}" type="slidenum">
              <a:rPr lang="en-GB" smtClean="0"/>
              <a:t>22</a:t>
            </a:fld>
            <a:endParaRPr lang="en-GB"/>
          </a:p>
        </p:txBody>
      </p:sp>
    </p:spTree>
    <p:extLst>
      <p:ext uri="{BB962C8B-B14F-4D97-AF65-F5344CB8AC3E}">
        <p14:creationId xmlns:p14="http://schemas.microsoft.com/office/powerpoint/2010/main" val="2539445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Alpha:</a:t>
            </a:r>
          </a:p>
          <a:p>
            <a:r>
              <a:rPr lang="en-GB" sz="1200" b="0" i="0" kern="1200" dirty="0" smtClean="0">
                <a:solidFill>
                  <a:schemeClr val="tx1"/>
                </a:solidFill>
                <a:effectLst/>
                <a:latin typeface="+mn-lt"/>
                <a:ea typeface="+mn-ea"/>
                <a:cs typeface="+mn-cs"/>
              </a:rPr>
              <a:t>Normally performed by test engineers, employees, and sometimes “friends and family”. Focuses on testing that would emulate ~80% of the customers.</a:t>
            </a:r>
          </a:p>
          <a:p>
            <a:r>
              <a:rPr lang="en-GB" sz="1200" b="0" i="0" kern="1200" dirty="0" smtClean="0">
                <a:solidFill>
                  <a:schemeClr val="tx1"/>
                </a:solidFill>
                <a:effectLst/>
                <a:latin typeface="+mn-lt"/>
                <a:ea typeface="+mn-ea"/>
                <a:cs typeface="+mn-cs"/>
              </a:rPr>
              <a:t>Alpha testing is performed by the users within the organization developing the software. It is done in a lab environment so that user actions can be measured and </a:t>
            </a:r>
            <a:r>
              <a:rPr lang="en-GB" sz="1200" b="0" i="0" kern="1200" dirty="0" err="1" smtClean="0">
                <a:solidFill>
                  <a:schemeClr val="tx1"/>
                </a:solidFill>
                <a:effectLst/>
                <a:latin typeface="+mn-lt"/>
                <a:ea typeface="+mn-ea"/>
                <a:cs typeface="+mn-cs"/>
              </a:rPr>
              <a:t>analyzed</a:t>
            </a:r>
            <a:r>
              <a:rPr lang="en-GB" sz="1200" b="0" i="0" kern="1200" dirty="0" smtClean="0">
                <a:solidFill>
                  <a:schemeClr val="tx1"/>
                </a:solidFill>
                <a:effectLst/>
                <a:latin typeface="+mn-lt"/>
                <a:ea typeface="+mn-ea"/>
                <a:cs typeface="+mn-cs"/>
              </a:rPr>
              <a:t>. Its purpose is to measure real users’ abilities to use and navigate the software before it can be released to the general public. Alpha testing includes unit testing, component testing, and system testing. The developers use either debugger software, or hardware-assisted debuggers, that help catch bugs in the system quickly.</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Beta:</a:t>
            </a:r>
          </a:p>
          <a:p>
            <a:r>
              <a:rPr lang="en-GB" sz="1200" b="0" i="0" kern="1200" dirty="0" smtClean="0">
                <a:solidFill>
                  <a:schemeClr val="tx1"/>
                </a:solidFill>
                <a:effectLst/>
                <a:latin typeface="+mn-lt"/>
                <a:ea typeface="+mn-ea"/>
                <a:cs typeface="+mn-cs"/>
              </a:rPr>
              <a:t>Tested in the “real world” with “real customers” and the feedback can cover every element of the product.</a:t>
            </a:r>
          </a:p>
          <a:p>
            <a:r>
              <a:rPr lang="en-GB" sz="1200" b="0" i="0" kern="1200" dirty="0" smtClean="0">
                <a:solidFill>
                  <a:schemeClr val="tx1"/>
                </a:solidFill>
                <a:effectLst/>
                <a:latin typeface="+mn-lt"/>
                <a:ea typeface="+mn-ea"/>
                <a:cs typeface="+mn-cs"/>
              </a:rPr>
              <a:t>Beta testing, generally involves a limited number of external users. At this time, beta test versions of software are distributed to a select group of external users, in order to give the program a real-world test. This is done to ensure that the product has few faults or bugs and that it can handle normal usage by its intended audience. Sometimes, the beta versions are made available to the open public to increase the feedback</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5</a:t>
            </a:fld>
            <a:endParaRPr lang="en-GB"/>
          </a:p>
        </p:txBody>
      </p:sp>
    </p:spTree>
    <p:extLst>
      <p:ext uri="{BB962C8B-B14F-4D97-AF65-F5344CB8AC3E}">
        <p14:creationId xmlns:p14="http://schemas.microsoft.com/office/powerpoint/2010/main" val="1733497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 unit test is an automated piece of code that invokes a </a:t>
            </a:r>
            <a:r>
              <a:rPr lang="en-US" sz="1200" b="1" i="1" u="sng" kern="1200" dirty="0" smtClean="0">
                <a:solidFill>
                  <a:schemeClr val="tx1"/>
                </a:solidFill>
                <a:effectLst/>
                <a:latin typeface="+mn-lt"/>
                <a:ea typeface="+mn-ea"/>
                <a:cs typeface="+mn-cs"/>
              </a:rPr>
              <a:t>unit of work</a:t>
            </a:r>
            <a:r>
              <a:rPr lang="en-US" sz="1200" b="1" i="0" kern="1200" dirty="0" smtClean="0">
                <a:solidFill>
                  <a:schemeClr val="tx1"/>
                </a:solidFill>
                <a:effectLst/>
                <a:latin typeface="+mn-lt"/>
                <a:ea typeface="+mn-ea"/>
                <a:cs typeface="+mn-cs"/>
              </a:rPr>
              <a:t> in the system </a:t>
            </a:r>
            <a:r>
              <a:rPr lang="en-US" sz="1200" b="1" i="1" kern="1200" dirty="0" smtClean="0">
                <a:solidFill>
                  <a:schemeClr val="tx1"/>
                </a:solidFill>
                <a:effectLst/>
                <a:latin typeface="+mn-lt"/>
                <a:ea typeface="+mn-ea"/>
                <a:cs typeface="+mn-cs"/>
              </a:rPr>
              <a:t>and then checks a single assumption about the behavior of that unit of work</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0" u="sng" kern="1200" dirty="0" smtClean="0">
                <a:solidFill>
                  <a:schemeClr val="tx1"/>
                </a:solidFill>
                <a:effectLst/>
                <a:latin typeface="+mn-lt"/>
                <a:ea typeface="+mn-ea"/>
                <a:cs typeface="+mn-cs"/>
              </a:rPr>
              <a:t>unit of work</a:t>
            </a:r>
            <a:r>
              <a:rPr lang="en-US" sz="1200" b="0" i="0" kern="1200" dirty="0" smtClean="0">
                <a:solidFill>
                  <a:schemeClr val="tx1"/>
                </a:solidFill>
                <a:effectLst/>
                <a:latin typeface="+mn-lt"/>
                <a:ea typeface="+mn-ea"/>
                <a:cs typeface="+mn-cs"/>
              </a:rPr>
              <a:t> is a single logical functional use case in the system that can be invoked by some public interface (in most cases). A </a:t>
            </a:r>
            <a:r>
              <a:rPr lang="en-US" sz="1200" b="0" i="0" u="sng" kern="1200" dirty="0" smtClean="0">
                <a:solidFill>
                  <a:schemeClr val="tx1"/>
                </a:solidFill>
                <a:effectLst/>
                <a:latin typeface="+mn-lt"/>
                <a:ea typeface="+mn-ea"/>
                <a:cs typeface="+mn-cs"/>
              </a:rPr>
              <a:t>unit of work</a:t>
            </a:r>
            <a:r>
              <a:rPr lang="en-US" sz="1200" b="0" i="0" kern="1200" dirty="0" smtClean="0">
                <a:solidFill>
                  <a:schemeClr val="tx1"/>
                </a:solidFill>
                <a:effectLst/>
                <a:latin typeface="+mn-lt"/>
                <a:ea typeface="+mn-ea"/>
                <a:cs typeface="+mn-cs"/>
              </a:rPr>
              <a:t> can span a single method, a whole class or multiple classes working together to achieve one single logical purpose that can be verified.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Unit Testing</a:t>
            </a:r>
            <a:r>
              <a:rPr lang="en-US" sz="1200" b="0" i="0" kern="1200" dirty="0" smtClean="0">
                <a:solidFill>
                  <a:schemeClr val="tx1"/>
                </a:solidFill>
                <a:effectLst/>
                <a:latin typeface="+mn-lt"/>
                <a:ea typeface="+mn-ea"/>
                <a:cs typeface="+mn-cs"/>
              </a:rPr>
              <a:t> involves testing of individual programs, modules, or components to demonstrate that the program executes as per the specification and it validates the design and technical quality of the application. In Unit Testing, the Called Components (or Communicating Components) are replaced with Stubs, Simulators, or Trusted Components. Testing Stubs or Drivers are used to simulate the behavior of interfacing modules. </a:t>
            </a:r>
            <a:r>
              <a:rPr lang="en-US" dirty="0" smtClean="0"/>
              <a:t/>
            </a:r>
            <a:br>
              <a:rPr lang="en-US" dirty="0" smtClean="0"/>
            </a:b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Component Testing</a:t>
            </a:r>
            <a:r>
              <a:rPr lang="en-US" sz="1200" b="0" i="0" kern="1200" dirty="0" smtClean="0">
                <a:solidFill>
                  <a:schemeClr val="tx1"/>
                </a:solidFill>
                <a:effectLst/>
                <a:latin typeface="+mn-lt"/>
                <a:ea typeface="+mn-ea"/>
                <a:cs typeface="+mn-cs"/>
              </a:rPr>
              <a:t> is like </a:t>
            </a:r>
            <a:r>
              <a:rPr lang="en-US" sz="1200" b="1" i="0" kern="1200" dirty="0" smtClean="0">
                <a:solidFill>
                  <a:schemeClr val="tx1"/>
                </a:solidFill>
                <a:effectLst/>
                <a:latin typeface="+mn-lt"/>
                <a:ea typeface="+mn-ea"/>
                <a:cs typeface="+mn-cs"/>
              </a:rPr>
              <a:t>Unit Testing</a:t>
            </a:r>
            <a:r>
              <a:rPr lang="en-US" sz="1200" b="0" i="0" kern="1200" dirty="0" smtClean="0">
                <a:solidFill>
                  <a:schemeClr val="tx1"/>
                </a:solidFill>
                <a:effectLst/>
                <a:latin typeface="+mn-lt"/>
                <a:ea typeface="+mn-ea"/>
                <a:cs typeface="+mn-cs"/>
              </a:rPr>
              <a:t> with the difference that all Stubs and Simulators are replaced with the real objects. Here a Unit is a component, and integration of one or more such components is also a Component.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Whereas </a:t>
            </a:r>
            <a:r>
              <a:rPr lang="en-US" sz="1200" b="1" i="0" kern="1200" dirty="0" smtClean="0">
                <a:solidFill>
                  <a:schemeClr val="tx1"/>
                </a:solidFill>
                <a:effectLst/>
                <a:latin typeface="+mn-lt"/>
                <a:ea typeface="+mn-ea"/>
                <a:cs typeface="+mn-cs"/>
              </a:rPr>
              <a:t>Integration Testing</a:t>
            </a:r>
            <a:r>
              <a:rPr lang="en-US" sz="1200" b="0" i="0" kern="1200" dirty="0" smtClean="0">
                <a:solidFill>
                  <a:schemeClr val="tx1"/>
                </a:solidFill>
                <a:effectLst/>
                <a:latin typeface="+mn-lt"/>
                <a:ea typeface="+mn-ea"/>
                <a:cs typeface="+mn-cs"/>
              </a:rPr>
              <a:t> is the test process which begins after two or more programs components have been successfully unit tested. It is conducted by the development team to validate the interaction or communication/flow of information between the individual components that will be integrated.</a:t>
            </a:r>
          </a:p>
          <a:p>
            <a:endParaRPr lang="en-US" sz="1200" b="0" i="0" kern="1200" dirty="0" smtClean="0">
              <a:solidFill>
                <a:schemeClr val="tx1"/>
              </a:solidFill>
              <a:effectLst/>
              <a:latin typeface="+mn-lt"/>
              <a:ea typeface="+mn-ea"/>
              <a:cs typeface="+mn-cs"/>
            </a:endParaRPr>
          </a:p>
          <a:p>
            <a:r>
              <a:rPr lang="en-GB" dirty="0" smtClean="0"/>
              <a:t>testing, e.g. for the part that deals with book catalogues, </a:t>
            </a:r>
            <a:r>
              <a:rPr lang="en-GB" dirty="0" err="1" smtClean="0"/>
              <a:t>listAllBooks</a:t>
            </a:r>
            <a:r>
              <a:rPr lang="en-GB" baseline="0" dirty="0" smtClean="0"/>
              <a:t> interface needs to use methods in the </a:t>
            </a:r>
            <a:r>
              <a:rPr lang="en-GB" baseline="0" dirty="0" err="1" smtClean="0"/>
              <a:t>BookContainer</a:t>
            </a:r>
            <a:r>
              <a:rPr lang="en-GB" baseline="0" dirty="0" smtClean="0"/>
              <a:t> and the Book class</a:t>
            </a:r>
            <a:r>
              <a:rPr lang="en-GB" dirty="0" smtClean="0"/>
              <a:t> </a:t>
            </a:r>
          </a:p>
          <a:p>
            <a:endParaRPr lang="en-GB" dirty="0" smtClean="0"/>
          </a:p>
          <a:p>
            <a:r>
              <a:rPr lang="en-US" sz="1200" b="1" i="0" kern="1200" smtClean="0">
                <a:solidFill>
                  <a:schemeClr val="tx1"/>
                </a:solidFill>
                <a:effectLst/>
                <a:latin typeface="+mn-lt"/>
                <a:ea typeface="+mn-ea"/>
                <a:cs typeface="+mn-cs"/>
              </a:rPr>
              <a:t>System testing</a:t>
            </a:r>
            <a:r>
              <a:rPr lang="en-US" sz="1200" b="0" i="0" kern="1200" smtClean="0">
                <a:solidFill>
                  <a:schemeClr val="tx1"/>
                </a:solidFill>
                <a:effectLst/>
                <a:latin typeface="+mn-lt"/>
                <a:ea typeface="+mn-ea"/>
                <a:cs typeface="+mn-cs"/>
              </a:rPr>
              <a:t> of software or hardware is testing conducted on a complete, integrated system to evaluate the system's compliance with its specified </a:t>
            </a:r>
            <a:r>
              <a:rPr lang="en-US" sz="1200" b="0" i="0" u="none" strike="noStrike" kern="1200" smtClean="0">
                <a:solidFill>
                  <a:schemeClr val="tx1"/>
                </a:solidFill>
                <a:effectLst/>
                <a:latin typeface="+mn-lt"/>
                <a:ea typeface="+mn-ea"/>
                <a:cs typeface="+mn-cs"/>
                <a:hlinkClick r:id="rId3" tooltip="Requirements"/>
              </a:rPr>
              <a:t>requirements</a:t>
            </a:r>
            <a:r>
              <a:rPr lang="en-US" sz="1200" b="0" i="0" kern="1200" smtClean="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6</a:t>
            </a:fld>
            <a:endParaRPr lang="en-GB"/>
          </a:p>
        </p:txBody>
      </p:sp>
    </p:spTree>
    <p:extLst>
      <p:ext uri="{BB962C8B-B14F-4D97-AF65-F5344CB8AC3E}">
        <p14:creationId xmlns:p14="http://schemas.microsoft.com/office/powerpoint/2010/main" val="1575809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endParaRPr lang="en-GB" dirty="0" smtClean="0"/>
          </a:p>
          <a:p>
            <a:r>
              <a:rPr lang="en-GB" dirty="0" smtClean="0"/>
              <a:t>Example of adding book </a:t>
            </a:r>
          </a:p>
          <a:p>
            <a:endParaRPr lang="en-GB" dirty="0" smtClean="0"/>
          </a:p>
          <a:p>
            <a:r>
              <a:rPr lang="en-GB" dirty="0" smtClean="0"/>
              <a:t>If book not initialised, trying to get details of book leads to null pointer</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8</a:t>
            </a:fld>
            <a:endParaRPr lang="en-GB"/>
          </a:p>
        </p:txBody>
      </p:sp>
    </p:spTree>
    <p:extLst>
      <p:ext uri="{BB962C8B-B14F-4D97-AF65-F5344CB8AC3E}">
        <p14:creationId xmlns:p14="http://schemas.microsoft.com/office/powerpoint/2010/main" val="414526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Partition example, application involves mapping marks to grades, 0-34</a:t>
            </a:r>
            <a:r>
              <a:rPr lang="en-GB" baseline="0" dirty="0" smtClean="0"/>
              <a:t> is one group, 35-39 is one group, 40-49 is one group and 50-59 ….. No need to test every possible number within each group.</a:t>
            </a:r>
          </a:p>
          <a:p>
            <a:endParaRPr lang="en-GB" baseline="0" dirty="0" smtClean="0"/>
          </a:p>
          <a:p>
            <a:r>
              <a:rPr lang="en-GB" baseline="0" dirty="0" smtClean="0"/>
              <a:t>e.g. Triangle, inputting the 3 sides in different orders may result in different types because the algorithm is written wrongly.</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9</a:t>
            </a:fld>
            <a:endParaRPr lang="en-GB"/>
          </a:p>
        </p:txBody>
      </p:sp>
    </p:spTree>
    <p:extLst>
      <p:ext uri="{BB962C8B-B14F-4D97-AF65-F5344CB8AC3E}">
        <p14:creationId xmlns:p14="http://schemas.microsoft.com/office/powerpoint/2010/main" val="4153655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Expecting number, enter non-numbers</a:t>
            </a:r>
          </a:p>
          <a:p>
            <a:r>
              <a:rPr lang="en-GB" dirty="0" smtClean="0"/>
              <a:t>Expect positive integer, enter negative numbers</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11</a:t>
            </a:fld>
            <a:endParaRPr lang="en-GB"/>
          </a:p>
        </p:txBody>
      </p:sp>
    </p:spTree>
    <p:extLst>
      <p:ext uri="{BB962C8B-B14F-4D97-AF65-F5344CB8AC3E}">
        <p14:creationId xmlns:p14="http://schemas.microsoft.com/office/powerpoint/2010/main" val="4147034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e.g. book</a:t>
            </a:r>
            <a:r>
              <a:rPr lang="en-GB" baseline="0" dirty="0" smtClean="0"/>
              <a:t> ticket will update number of tickets sold in the showing class. Or not?</a:t>
            </a:r>
          </a:p>
          <a:p>
            <a:endParaRPr lang="en-GB" baseline="0" dirty="0" smtClean="0"/>
          </a:p>
          <a:p>
            <a:r>
              <a:rPr lang="en-GB" baseline="0" dirty="0" smtClean="0"/>
              <a:t>If control variables are used in the method signature, it is easy to make mistakes</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14</a:t>
            </a:fld>
            <a:endParaRPr lang="en-GB"/>
          </a:p>
        </p:txBody>
      </p:sp>
    </p:spTree>
    <p:extLst>
      <p:ext uri="{BB962C8B-B14F-4D97-AF65-F5344CB8AC3E}">
        <p14:creationId xmlns:p14="http://schemas.microsoft.com/office/powerpoint/2010/main" val="4283146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 some companies, system testing may involve a separate testing team with no involvement from designers and programmers. e.g. submit scores and then view Match</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17</a:t>
            </a:fld>
            <a:endParaRPr lang="en-GB"/>
          </a:p>
        </p:txBody>
      </p:sp>
    </p:spTree>
    <p:extLst>
      <p:ext uri="{BB962C8B-B14F-4D97-AF65-F5344CB8AC3E}">
        <p14:creationId xmlns:p14="http://schemas.microsoft.com/office/powerpoint/2010/main" val="3097829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Produce traces to see the message passing</a:t>
            </a:r>
            <a:r>
              <a:rPr lang="en-GB" baseline="0" dirty="0" smtClean="0"/>
              <a:t> against the sequence diagram?</a:t>
            </a:r>
          </a:p>
          <a:p>
            <a:endParaRPr lang="en-GB" baseline="0" dirty="0" smtClean="0"/>
          </a:p>
          <a:p>
            <a:r>
              <a:rPr lang="en-GB" baseline="0" dirty="0" smtClean="0"/>
              <a:t>Show the </a:t>
            </a:r>
            <a:r>
              <a:rPr lang="en-GB" baseline="0" dirty="0" err="1" smtClean="0"/>
              <a:t>purchaseBook</a:t>
            </a:r>
            <a:r>
              <a:rPr lang="en-GB" baseline="0" dirty="0" smtClean="0"/>
              <a:t> sequence diagram</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18</a:t>
            </a:fld>
            <a:endParaRPr lang="en-GB"/>
          </a:p>
        </p:txBody>
      </p:sp>
    </p:spTree>
    <p:extLst>
      <p:ext uri="{BB962C8B-B14F-4D97-AF65-F5344CB8AC3E}">
        <p14:creationId xmlns:p14="http://schemas.microsoft.com/office/powerpoint/2010/main" val="272439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9D50354-9E81-4504-AE22-0610E8100A80}" type="datetime3">
              <a:rPr lang="en-US" smtClean="0"/>
              <a:t>13 September 2016</a:t>
            </a:fld>
            <a:endParaRPr lang="en-US"/>
          </a:p>
        </p:txBody>
      </p:sp>
      <p:sp>
        <p:nvSpPr>
          <p:cNvPr id="17" name="Footer Placeholder 16"/>
          <p:cNvSpPr>
            <a:spLocks noGrp="1"/>
          </p:cNvSpPr>
          <p:nvPr>
            <p:ph type="ftr" sz="quarter" idx="11"/>
          </p:nvPr>
        </p:nvSpPr>
        <p:spPr/>
        <p:txBody>
          <a:bodyPr/>
          <a:lstStyle/>
          <a:p>
            <a:r>
              <a:rPr lang="en-US" smtClean="0"/>
              <a:t>UFCFB6-30-2 OOSD</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3D4A47-160C-4B33-83E3-FEF0D1C2135B}"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2BF734-5667-4086-85FF-F53079C40E36}"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8F54C27-4F69-4B05-9D73-632457D52AF9}"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DF33FC-8B47-4B48-965D-A35FCA67D4D9}" type="datetime3">
              <a:rPr lang="en-US" smtClean="0"/>
              <a:t>13 September 2016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UFCFB6-30-2 OOSD</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84F2D67-FCD8-4D3E-A50C-795CAF1807EE}"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CDEC086-547F-4E99-A696-0F62433088E9}"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5D2981-3A57-49E1-B3AD-1C323C316BB1}"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27CD5-4212-4579-86D5-A7A5D49B7940}" type="datetime3">
              <a:rPr lang="en-US" smtClean="0"/>
              <a:t>13 September 2016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89C9803-3FE5-48F0-B82C-768515A803D7}"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5885FF-B51F-4F0C-8937-2804E250E853}" type="datetime3">
              <a:rPr lang="en-US" smtClean="0"/>
              <a:t>13 September 2016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UFCFB6-30-2 OOSD</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0A9F623-5053-4A11-AADD-A62A9B82DE7D}" type="datetime3">
              <a:rPr lang="en-US" smtClean="0"/>
              <a:t>13 September 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UFCFB6-30-2 OOSD</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fs.host.cs.st-andrews.ac.uk/Books/SE9/Presentations/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62500" lnSpcReduction="20000"/>
          </a:bodyPr>
          <a:lstStyle/>
          <a:p>
            <a:endParaRPr lang="en-GB" sz="3900" b="1" dirty="0" smtClean="0"/>
          </a:p>
          <a:p>
            <a:r>
              <a:rPr lang="en-GB" sz="3900" b="1" dirty="0" smtClean="0"/>
              <a:t>Unit 8  Software testing</a:t>
            </a:r>
          </a:p>
          <a:p>
            <a:endParaRPr lang="en-GB" dirty="0"/>
          </a:p>
          <a:p>
            <a:r>
              <a:rPr lang="en-GB" dirty="0" smtClean="0"/>
              <a:t>Benedict R. </a:t>
            </a:r>
            <a:r>
              <a:rPr lang="en-GB" smtClean="0"/>
              <a:t>Gaster</a:t>
            </a:r>
            <a:endParaRPr lang="en-GB" dirty="0"/>
          </a:p>
          <a:p>
            <a:r>
              <a:rPr lang="en-GB" dirty="0" smtClean="0"/>
              <a:t>2016-17</a:t>
            </a:r>
            <a:endParaRPr lang="en-GB" dirty="0"/>
          </a:p>
        </p:txBody>
      </p:sp>
      <p:sp>
        <p:nvSpPr>
          <p:cNvPr id="4" name="Date Placeholder 3"/>
          <p:cNvSpPr>
            <a:spLocks noGrp="1"/>
          </p:cNvSpPr>
          <p:nvPr>
            <p:ph type="dt" sz="half" idx="10"/>
          </p:nvPr>
        </p:nvSpPr>
        <p:spPr/>
        <p:txBody>
          <a:bodyPr/>
          <a:lstStyle/>
          <a:p>
            <a:fld id="{C6912386-F180-4879-9BE1-C3BD15DED65C}"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p:txBody>
          <a:bodyPr/>
          <a:lstStyle/>
          <a:p>
            <a:r>
              <a:rPr lang="en-GB" dirty="0" smtClean="0"/>
              <a:t>UFCFB6-30-2 Object-oriented Software Development</a:t>
            </a:r>
            <a:endParaRPr lang="en-GB" dirty="0"/>
          </a:p>
        </p:txBody>
      </p:sp>
    </p:spTree>
    <p:extLst>
      <p:ext uri="{BB962C8B-B14F-4D97-AF65-F5344CB8AC3E}">
        <p14:creationId xmlns:p14="http://schemas.microsoft.com/office/powerpoint/2010/main" val="3033548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a:t>Guideline-based testing</a:t>
            </a:r>
            <a:endParaRPr lang="en-GB" dirty="0"/>
          </a:p>
        </p:txBody>
      </p:sp>
      <p:sp>
        <p:nvSpPr>
          <p:cNvPr id="3" name="Date Placeholder 2"/>
          <p:cNvSpPr>
            <a:spLocks noGrp="1"/>
          </p:cNvSpPr>
          <p:nvPr>
            <p:ph type="dt" sz="half" idx="10"/>
          </p:nvPr>
        </p:nvSpPr>
        <p:spPr/>
        <p:txBody>
          <a:bodyPr/>
          <a:lstStyle/>
          <a:p>
            <a:fld id="{58F54C27-4F69-4B05-9D73-632457D52AF9}"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Content Placeholder 5"/>
          <p:cNvSpPr>
            <a:spLocks noGrp="1"/>
          </p:cNvSpPr>
          <p:nvPr>
            <p:ph sz="quarter" idx="1"/>
          </p:nvPr>
        </p:nvSpPr>
        <p:spPr/>
        <p:txBody>
          <a:bodyPr/>
          <a:lstStyle/>
          <a:p>
            <a:endParaRPr lang="en-US" dirty="0" smtClean="0"/>
          </a:p>
          <a:p>
            <a:r>
              <a:rPr lang="en-US" dirty="0" smtClean="0"/>
              <a:t>Guideline-based </a:t>
            </a:r>
            <a:r>
              <a:rPr lang="en-US" dirty="0"/>
              <a:t>testing, where you use testing guidelines to choose test cases that reflect previous experience of the kinds of errors that programmers often make when developing components.</a:t>
            </a:r>
            <a:endParaRPr lang="en-GB" dirty="0"/>
          </a:p>
          <a:p>
            <a:endParaRPr lang="en-US" dirty="0"/>
          </a:p>
          <a:p>
            <a:endParaRPr lang="en-GB" dirty="0"/>
          </a:p>
        </p:txBody>
      </p:sp>
    </p:spTree>
    <p:extLst>
      <p:ext uri="{BB962C8B-B14F-4D97-AF65-F5344CB8AC3E}">
        <p14:creationId xmlns:p14="http://schemas.microsoft.com/office/powerpoint/2010/main" val="335709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US" dirty="0" smtClean="0"/>
              <a:t>General testing guidelines to cause common problems</a:t>
            </a:r>
            <a:endParaRPr lang="en-US" dirty="0"/>
          </a:p>
        </p:txBody>
      </p:sp>
      <p:sp>
        <p:nvSpPr>
          <p:cNvPr id="3" name="Content Placeholder 2"/>
          <p:cNvSpPr>
            <a:spLocks noGrp="1"/>
          </p:cNvSpPr>
          <p:nvPr>
            <p:ph idx="1"/>
          </p:nvPr>
        </p:nvSpPr>
        <p:spPr/>
        <p:txBody>
          <a:bodyPr/>
          <a:lstStyle/>
          <a:p>
            <a:pPr lvl="0"/>
            <a:endParaRPr lang="en-US" dirty="0" smtClean="0"/>
          </a:p>
          <a:p>
            <a:r>
              <a:rPr lang="en-US" dirty="0" smtClean="0"/>
              <a:t>Design inputs that cause input buffers to </a:t>
            </a:r>
            <a:r>
              <a:rPr lang="en-US" dirty="0" smtClean="0">
                <a:solidFill>
                  <a:srgbClr val="FF0000"/>
                </a:solidFill>
              </a:rPr>
              <a:t>overflow</a:t>
            </a:r>
            <a:r>
              <a:rPr lang="en-US" dirty="0" smtClean="0"/>
              <a:t>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a:t>
            </a:r>
            <a:r>
              <a:rPr lang="en-US" dirty="0" smtClean="0">
                <a:solidFill>
                  <a:srgbClr val="FF0000"/>
                </a:solidFill>
              </a:rPr>
              <a:t>computation</a:t>
            </a:r>
            <a:r>
              <a:rPr lang="en-US" dirty="0" smtClean="0"/>
              <a:t> results to be too large or too small.</a:t>
            </a:r>
          </a:p>
          <a:p>
            <a:r>
              <a:rPr lang="en-US" dirty="0" smtClean="0"/>
              <a:t>Boundary values</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Date Placeholder 5"/>
          <p:cNvSpPr>
            <a:spLocks noGrp="1"/>
          </p:cNvSpPr>
          <p:nvPr>
            <p:ph type="dt" sz="half" idx="10"/>
          </p:nvPr>
        </p:nvSpPr>
        <p:spPr/>
        <p:txBody>
          <a:bodyPr/>
          <a:lstStyle/>
          <a:p>
            <a:fld id="{DDC3E5CA-650B-4C25-BE9F-A80FBA1B5E38}" type="datetime3">
              <a:rPr lang="en-US" smtClean="0"/>
              <a:t>13 September 2016</a:t>
            </a:fld>
            <a:endParaRPr lang="en-US"/>
          </a:p>
        </p:txBody>
      </p:sp>
    </p:spTree>
    <p:extLst>
      <p:ext uri="{BB962C8B-B14F-4D97-AF65-F5344CB8AC3E}">
        <p14:creationId xmlns:p14="http://schemas.microsoft.com/office/powerpoint/2010/main" val="17935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Component testing</a:t>
            </a:r>
            <a:endParaRPr lang="en-US" dirty="0"/>
          </a:p>
        </p:txBody>
      </p:sp>
      <p:sp>
        <p:nvSpPr>
          <p:cNvPr id="3" name="Content Placeholder 2"/>
          <p:cNvSpPr>
            <a:spLocks noGrp="1"/>
          </p:cNvSpPr>
          <p:nvPr>
            <p:ph idx="1"/>
          </p:nvPr>
        </p:nvSpPr>
        <p:spPr/>
        <p:txBody>
          <a:bodyPr/>
          <a:lstStyle/>
          <a:p>
            <a:endParaRPr lang="en-US" dirty="0" smtClean="0"/>
          </a:p>
          <a:p>
            <a:r>
              <a:rPr lang="en-US" dirty="0" smtClean="0"/>
              <a:t>Software components are often composite components that are made up of several interacting objects. </a:t>
            </a:r>
          </a:p>
          <a:p>
            <a:r>
              <a:rPr lang="en-US" dirty="0" smtClean="0"/>
              <a:t>You access the functionality of these objects through the defined component interface. </a:t>
            </a:r>
          </a:p>
          <a:p>
            <a:r>
              <a:rPr lang="en-US" dirty="0" smtClean="0"/>
              <a:t>Testing composite components should therefore focus on showing that the </a:t>
            </a:r>
            <a:r>
              <a:rPr lang="en-US" dirty="0" smtClean="0">
                <a:solidFill>
                  <a:srgbClr val="FF0000"/>
                </a:solidFill>
              </a:rPr>
              <a:t>component interface </a:t>
            </a:r>
            <a:r>
              <a:rPr lang="en-US" dirty="0" smtClean="0"/>
              <a:t>behaves according to its specification. </a:t>
            </a:r>
          </a:p>
          <a:p>
            <a:pPr lvl="1">
              <a:buFont typeface="Wingdings" pitchFamily="2" charset="2"/>
              <a:buChar char="§"/>
            </a:pPr>
            <a:r>
              <a:rPr lang="en-US" dirty="0" smtClean="0"/>
              <a:t>You can </a:t>
            </a:r>
            <a:r>
              <a:rPr lang="en-US" dirty="0" smtClean="0">
                <a:solidFill>
                  <a:srgbClr val="FF0000"/>
                </a:solidFill>
              </a:rPr>
              <a:t>assume that unit tests </a:t>
            </a:r>
            <a:r>
              <a:rPr lang="en-US" dirty="0" smtClean="0"/>
              <a:t>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6" name="Date Placeholder 5"/>
          <p:cNvSpPr>
            <a:spLocks noGrp="1"/>
          </p:cNvSpPr>
          <p:nvPr>
            <p:ph type="dt" sz="half" idx="10"/>
          </p:nvPr>
        </p:nvSpPr>
        <p:spPr/>
        <p:txBody>
          <a:bodyPr/>
          <a:lstStyle/>
          <a:p>
            <a:fld id="{F3E88619-B95F-4851-963C-BE11F6E7C5FD}" type="datetime3">
              <a:rPr lang="en-US" smtClean="0"/>
              <a:t>13 September 2016</a:t>
            </a:fld>
            <a:endParaRPr lang="en-US"/>
          </a:p>
        </p:txBody>
      </p:sp>
    </p:spTree>
    <p:extLst>
      <p:ext uri="{BB962C8B-B14F-4D97-AF65-F5344CB8AC3E}">
        <p14:creationId xmlns:p14="http://schemas.microsoft.com/office/powerpoint/2010/main" val="3287831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p:blipFill>
          <a:blip r:embed="rId2"/>
          <a:srcRect l="-35390" r="-35390"/>
          <a:stretch>
            <a:fillRect/>
          </a:stretch>
        </p:blipFill>
        <p:spPr/>
      </p:pic>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3" name="Date Placeholder 2"/>
          <p:cNvSpPr>
            <a:spLocks noGrp="1"/>
          </p:cNvSpPr>
          <p:nvPr>
            <p:ph type="dt" sz="half" idx="10"/>
          </p:nvPr>
        </p:nvSpPr>
        <p:spPr/>
        <p:txBody>
          <a:bodyPr/>
          <a:lstStyle/>
          <a:p>
            <a:fld id="{994E5DFF-61C4-4D8A-9CAE-0E93D053FCB3}" type="datetime3">
              <a:rPr lang="en-US" smtClean="0"/>
              <a:t>13 September 2016</a:t>
            </a:fld>
            <a:endParaRPr lang="en-US"/>
          </a:p>
        </p:txBody>
      </p:sp>
    </p:spTree>
    <p:extLst>
      <p:ext uri="{BB962C8B-B14F-4D97-AF65-F5344CB8AC3E}">
        <p14:creationId xmlns:p14="http://schemas.microsoft.com/office/powerpoint/2010/main" val="282764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solidFill>
            <a:schemeClr val="bg1">
              <a:lumMod val="95000"/>
            </a:schemeClr>
          </a:solidFill>
        </p:spPr>
        <p:txBody>
          <a:bodyPr lIns="90840" tIns="44623" rIns="90840" bIns="44623"/>
          <a:lstStyle/>
          <a:p>
            <a:r>
              <a:rPr lang="en-GB" dirty="0"/>
              <a:t>Interface errors</a:t>
            </a:r>
          </a:p>
        </p:txBody>
      </p:sp>
      <p:sp>
        <p:nvSpPr>
          <p:cNvPr id="49155" name="Rectangle 3"/>
          <p:cNvSpPr>
            <a:spLocks noGrp="1" noChangeArrowheads="1"/>
          </p:cNvSpPr>
          <p:nvPr>
            <p:ph idx="1"/>
          </p:nvPr>
        </p:nvSpPr>
        <p:spPr>
          <a:noFill/>
        </p:spPr>
        <p:txBody>
          <a:bodyPr lIns="90840" tIns="44623" rIns="90840" bIns="44623"/>
          <a:lstStyle/>
          <a:p>
            <a:endParaRPr lang="en-GB" sz="2400" dirty="0" smtClean="0"/>
          </a:p>
          <a:p>
            <a:r>
              <a:rPr lang="en-GB" sz="2400" dirty="0" smtClean="0"/>
              <a:t>Interface </a:t>
            </a:r>
            <a:r>
              <a:rPr lang="en-GB" sz="2400" dirty="0"/>
              <a:t>misuse</a:t>
            </a:r>
          </a:p>
          <a:p>
            <a:pPr lvl="1">
              <a:buFont typeface="Wingdings" pitchFamily="2" charset="2"/>
              <a:buChar char="§"/>
            </a:pPr>
            <a:r>
              <a:rPr lang="en-GB" sz="2000" dirty="0"/>
              <a:t>A calling component calls another component and makes an error in its use of its interface e.g. </a:t>
            </a:r>
            <a:r>
              <a:rPr lang="en-GB" sz="2000" dirty="0">
                <a:solidFill>
                  <a:srgbClr val="FF0000"/>
                </a:solidFill>
              </a:rPr>
              <a:t>parameters in the wrong order</a:t>
            </a:r>
            <a:r>
              <a:rPr lang="en-GB" sz="2000" dirty="0"/>
              <a:t>.</a:t>
            </a:r>
          </a:p>
          <a:p>
            <a:r>
              <a:rPr lang="en-GB" sz="2400" dirty="0"/>
              <a:t>Interface </a:t>
            </a:r>
            <a:r>
              <a:rPr lang="en-GB" sz="2400" dirty="0">
                <a:solidFill>
                  <a:srgbClr val="FF0000"/>
                </a:solidFill>
              </a:rPr>
              <a:t>misunderstanding</a:t>
            </a:r>
          </a:p>
          <a:p>
            <a:pPr lvl="1">
              <a:buFont typeface="Wingdings" pitchFamily="2" charset="2"/>
              <a:buChar char="§"/>
            </a:pPr>
            <a:r>
              <a:rPr lang="en-GB" sz="2000" dirty="0"/>
              <a:t>A calling component embeds assumptions about the behaviour of the called component which are incorrect</a:t>
            </a:r>
            <a:r>
              <a:rPr lang="en-GB" sz="2000" dirty="0" smtClean="0"/>
              <a:t>.</a:t>
            </a:r>
            <a:endParaRPr lang="en-GB" sz="20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2" name="Date Placeholder 1"/>
          <p:cNvSpPr>
            <a:spLocks noGrp="1"/>
          </p:cNvSpPr>
          <p:nvPr>
            <p:ph type="dt" sz="half" idx="10"/>
          </p:nvPr>
        </p:nvSpPr>
        <p:spPr/>
        <p:txBody>
          <a:bodyPr/>
          <a:lstStyle/>
          <a:p>
            <a:fld id="{3C35A0A0-3A1C-49A5-B8FC-13BB2695A346}" type="datetime3">
              <a:rPr lang="en-US" smtClean="0"/>
              <a:t>13 September 2016</a:t>
            </a:fld>
            <a:endParaRPr lang="en-US"/>
          </a:p>
        </p:txBody>
      </p:sp>
    </p:spTree>
    <p:extLst>
      <p:ext uri="{BB962C8B-B14F-4D97-AF65-F5344CB8AC3E}">
        <p14:creationId xmlns:p14="http://schemas.microsoft.com/office/powerpoint/2010/main" val="31163453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solidFill>
            <a:schemeClr val="bg1">
              <a:lumMod val="95000"/>
            </a:schemeClr>
          </a:solidFill>
        </p:spPr>
        <p:txBody>
          <a:bodyPr lIns="90840" tIns="44623" rIns="90840" bIns="44623"/>
          <a:lstStyle/>
          <a:p>
            <a:r>
              <a:rPr lang="en-GB" dirty="0"/>
              <a:t>Interface testing guidelines</a:t>
            </a:r>
          </a:p>
        </p:txBody>
      </p:sp>
      <p:sp>
        <p:nvSpPr>
          <p:cNvPr id="50179" name="Rectangle 3"/>
          <p:cNvSpPr>
            <a:spLocks noGrp="1" noChangeArrowheads="1"/>
          </p:cNvSpPr>
          <p:nvPr>
            <p:ph idx="1"/>
          </p:nvPr>
        </p:nvSpPr>
        <p:spPr>
          <a:noFill/>
        </p:spPr>
        <p:txBody>
          <a:bodyPr lIns="90840" tIns="44623" rIns="90840" bIns="44623"/>
          <a:lstStyle/>
          <a:p>
            <a:endParaRPr lang="en-GB" sz="2400" dirty="0" smtClean="0"/>
          </a:p>
          <a:p>
            <a:r>
              <a:rPr lang="en-GB" sz="2400" dirty="0" smtClean="0"/>
              <a:t>Design </a:t>
            </a:r>
            <a:r>
              <a:rPr lang="en-GB" sz="2400" dirty="0"/>
              <a:t>tests so that </a:t>
            </a:r>
            <a:r>
              <a:rPr lang="en-GB" sz="2400" dirty="0">
                <a:solidFill>
                  <a:srgbClr val="FF0000"/>
                </a:solidFill>
              </a:rPr>
              <a:t>parameters</a:t>
            </a:r>
            <a:r>
              <a:rPr lang="en-GB" sz="2400" dirty="0"/>
              <a:t> to a called procedure are at the extreme </a:t>
            </a:r>
            <a:r>
              <a:rPr lang="en-GB" sz="2400" dirty="0">
                <a:solidFill>
                  <a:srgbClr val="FF0000"/>
                </a:solidFill>
              </a:rPr>
              <a:t>ends of their ranges</a:t>
            </a:r>
            <a:r>
              <a:rPr lang="en-GB" sz="2400" dirty="0"/>
              <a:t>.</a:t>
            </a:r>
          </a:p>
          <a:p>
            <a:r>
              <a:rPr lang="en-GB" sz="2400" dirty="0"/>
              <a:t>Always test </a:t>
            </a:r>
            <a:r>
              <a:rPr lang="en-GB" sz="2400" dirty="0">
                <a:solidFill>
                  <a:srgbClr val="FF0000"/>
                </a:solidFill>
              </a:rPr>
              <a:t>pointer</a:t>
            </a:r>
            <a:r>
              <a:rPr lang="en-GB" sz="2400" dirty="0"/>
              <a:t> parameters with </a:t>
            </a:r>
            <a:r>
              <a:rPr lang="en-GB" sz="2400" dirty="0">
                <a:solidFill>
                  <a:srgbClr val="FF0000"/>
                </a:solidFill>
              </a:rPr>
              <a:t>null</a:t>
            </a:r>
            <a:r>
              <a:rPr lang="en-GB" sz="2400" dirty="0"/>
              <a:t> pointers.</a:t>
            </a:r>
          </a:p>
          <a:p>
            <a:r>
              <a:rPr lang="en-GB" sz="2400" dirty="0"/>
              <a:t>Design tests which cause the component to fail</a:t>
            </a:r>
            <a:r>
              <a:rPr lang="en-GB" sz="2400" dirty="0" smtClean="0"/>
              <a:t>.</a:t>
            </a:r>
            <a:endParaRPr lang="en-GB" sz="24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2" name="Date Placeholder 1"/>
          <p:cNvSpPr>
            <a:spLocks noGrp="1"/>
          </p:cNvSpPr>
          <p:nvPr>
            <p:ph type="dt" sz="half" idx="10"/>
          </p:nvPr>
        </p:nvSpPr>
        <p:spPr/>
        <p:txBody>
          <a:bodyPr/>
          <a:lstStyle/>
          <a:p>
            <a:fld id="{31E3C646-9140-45F0-8661-709C005E5E3A}" type="datetime3">
              <a:rPr lang="en-US" smtClean="0"/>
              <a:t>13 September 2016</a:t>
            </a:fld>
            <a:endParaRPr lang="en-US"/>
          </a:p>
        </p:txBody>
      </p:sp>
    </p:spTree>
    <p:extLst>
      <p:ext uri="{BB962C8B-B14F-4D97-AF65-F5344CB8AC3E}">
        <p14:creationId xmlns:p14="http://schemas.microsoft.com/office/powerpoint/2010/main" val="328452108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endParaRPr lang="en-US" dirty="0" smtClean="0"/>
          </a:p>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Date Placeholder 5"/>
          <p:cNvSpPr>
            <a:spLocks noGrp="1"/>
          </p:cNvSpPr>
          <p:nvPr>
            <p:ph type="dt" sz="half" idx="10"/>
          </p:nvPr>
        </p:nvSpPr>
        <p:spPr/>
        <p:txBody>
          <a:bodyPr/>
          <a:lstStyle/>
          <a:p>
            <a:fld id="{8F44760F-1393-42EF-A47C-68C7C77A11E9}" type="datetime3">
              <a:rPr lang="en-US" smtClean="0"/>
              <a:t>13 September 2016</a:t>
            </a:fld>
            <a:endParaRPr lang="en-US"/>
          </a:p>
        </p:txBody>
      </p:sp>
    </p:spTree>
    <p:extLst>
      <p:ext uri="{BB962C8B-B14F-4D97-AF65-F5344CB8AC3E}">
        <p14:creationId xmlns:p14="http://schemas.microsoft.com/office/powerpoint/2010/main" val="2999827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endParaRPr lang="en-US" dirty="0" smtClean="0"/>
          </a:p>
          <a:p>
            <a:r>
              <a:rPr lang="en-US" dirty="0" smtClean="0"/>
              <a:t>During system testing, reusable components that have been separately developed and off-the-shelf systems may be </a:t>
            </a:r>
            <a:r>
              <a:rPr lang="en-US" dirty="0" smtClean="0">
                <a:solidFill>
                  <a:srgbClr val="FF0000"/>
                </a:solidFill>
              </a:rPr>
              <a:t>integrated</a:t>
            </a:r>
            <a:r>
              <a:rPr lang="en-US" dirty="0" smtClean="0"/>
              <a:t> with newly developed components. The complete system is then tested.</a:t>
            </a:r>
            <a:endParaRPr lang="en-GB" dirty="0" smtClean="0"/>
          </a:p>
          <a:p>
            <a:r>
              <a:rPr lang="en-US" dirty="0" smtClean="0"/>
              <a:t>Components developed by </a:t>
            </a:r>
            <a:r>
              <a:rPr lang="en-US" dirty="0" smtClean="0">
                <a:solidFill>
                  <a:srgbClr val="FF0000"/>
                </a:solidFill>
              </a:rPr>
              <a:t>different team members </a:t>
            </a:r>
            <a:r>
              <a:rPr lang="en-US" dirty="0" smtClean="0"/>
              <a:t>or sub-teams may be integrated at this stage. System testing is a collective rather than an individual process. </a:t>
            </a:r>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fld id="{779B045A-B707-49AC-81D4-4B2A0448664E}" type="datetime3">
              <a:rPr lang="en-US" smtClean="0"/>
              <a:t>13 September 2016</a:t>
            </a:fld>
            <a:endParaRPr lang="en-US"/>
          </a:p>
        </p:txBody>
      </p:sp>
    </p:spTree>
    <p:extLst>
      <p:ext uri="{BB962C8B-B14F-4D97-AF65-F5344CB8AC3E}">
        <p14:creationId xmlns:p14="http://schemas.microsoft.com/office/powerpoint/2010/main" val="3058994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use-cases developed to identify system interactions can be used as a basis for </a:t>
            </a:r>
            <a:r>
              <a:rPr lang="en-US" dirty="0" smtClean="0">
                <a:solidFill>
                  <a:srgbClr val="FF0000"/>
                </a:solidFill>
              </a:rPr>
              <a:t>system</a:t>
            </a:r>
            <a:r>
              <a:rPr lang="en-US" dirty="0" smtClean="0"/>
              <a:t> testing.</a:t>
            </a:r>
          </a:p>
          <a:p>
            <a:r>
              <a:rPr lang="en-US" dirty="0" smtClean="0"/>
              <a:t>Each use case usually involves several system components so testing the use case forces these interactions to occur.</a:t>
            </a:r>
          </a:p>
          <a:p>
            <a:r>
              <a:rPr lang="en-US" dirty="0" smtClean="0"/>
              <a:t>The </a:t>
            </a:r>
            <a:r>
              <a:rPr lang="en-US" dirty="0" smtClean="0">
                <a:solidFill>
                  <a:srgbClr val="FF0000"/>
                </a:solidFill>
              </a:rPr>
              <a:t>sequence diagrams </a:t>
            </a:r>
            <a:r>
              <a:rPr lang="en-US" dirty="0" smtClean="0"/>
              <a:t>associated with the use case documents the components and </a:t>
            </a:r>
            <a:r>
              <a:rPr lang="en-US" dirty="0" smtClean="0">
                <a:solidFill>
                  <a:srgbClr val="FF0000"/>
                </a:solidFill>
              </a:rPr>
              <a:t>interactions </a:t>
            </a:r>
            <a:r>
              <a:rPr lang="en-US" dirty="0" smtClean="0"/>
              <a:t>that are being tested.</a:t>
            </a:r>
          </a:p>
          <a:p>
            <a:r>
              <a:rPr lang="en-GB" dirty="0"/>
              <a:t>Produce traces to see the message passing against the sequence </a:t>
            </a:r>
            <a:r>
              <a:rPr lang="en-GB" dirty="0" smtClean="0"/>
              <a:t>diagram</a:t>
            </a:r>
            <a:endParaRPr lang="en-GB" dirty="0"/>
          </a:p>
          <a:p>
            <a:endParaRPr lang="en-US"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fld id="{50DA0DD3-631E-4B05-81D2-90258BB51032}" type="datetime3">
              <a:rPr lang="en-US" smtClean="0"/>
              <a:t>13 September 2016</a:t>
            </a:fld>
            <a:endParaRPr lang="en-US"/>
          </a:p>
        </p:txBody>
      </p:sp>
    </p:spTree>
    <p:extLst>
      <p:ext uri="{BB962C8B-B14F-4D97-AF65-F5344CB8AC3E}">
        <p14:creationId xmlns:p14="http://schemas.microsoft.com/office/powerpoint/2010/main" val="819879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PurchaseBook</a:t>
            </a:r>
            <a:endParaRPr lang="en-GB" dirty="0"/>
          </a:p>
        </p:txBody>
      </p:sp>
      <p:sp>
        <p:nvSpPr>
          <p:cNvPr id="3" name="Date Placeholder 2"/>
          <p:cNvSpPr>
            <a:spLocks noGrp="1"/>
          </p:cNvSpPr>
          <p:nvPr>
            <p:ph type="dt" sz="half" idx="10"/>
          </p:nvPr>
        </p:nvSpPr>
        <p:spPr/>
        <p:txBody>
          <a:bodyPr/>
          <a:lstStyle/>
          <a:p>
            <a:fld id="{58F54C27-4F69-4B05-9D73-632457D52AF9}"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447800"/>
            <a:ext cx="8750054" cy="4935006"/>
          </a:xfrm>
        </p:spPr>
      </p:pic>
    </p:spTree>
    <p:extLst>
      <p:ext uri="{BB962C8B-B14F-4D97-AF65-F5344CB8AC3E}">
        <p14:creationId xmlns:p14="http://schemas.microsoft.com/office/powerpoint/2010/main" val="732840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Outline</a:t>
            </a:r>
            <a:endParaRPr lang="en-GB" dirty="0"/>
          </a:p>
        </p:txBody>
      </p:sp>
      <p:sp>
        <p:nvSpPr>
          <p:cNvPr id="3" name="Date Placeholder 2"/>
          <p:cNvSpPr>
            <a:spLocks noGrp="1"/>
          </p:cNvSpPr>
          <p:nvPr>
            <p:ph type="dt" sz="half" idx="10"/>
          </p:nvPr>
        </p:nvSpPr>
        <p:spPr/>
        <p:txBody>
          <a:bodyPr/>
          <a:lstStyle/>
          <a:p>
            <a:fld id="{9208CBF9-81AE-4270-88ED-837B5683CC14}"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Content Placeholder 5"/>
          <p:cNvSpPr>
            <a:spLocks noGrp="1"/>
          </p:cNvSpPr>
          <p:nvPr>
            <p:ph sz="quarter" idx="1"/>
          </p:nvPr>
        </p:nvSpPr>
        <p:spPr/>
        <p:txBody>
          <a:bodyPr/>
          <a:lstStyle/>
          <a:p>
            <a:r>
              <a:rPr lang="en-US" dirty="0"/>
              <a:t>Testing: Validation and defect testing</a:t>
            </a:r>
            <a:endParaRPr lang="en-GB" dirty="0"/>
          </a:p>
          <a:p>
            <a:r>
              <a:rPr lang="en-US" dirty="0"/>
              <a:t>Stages of testing</a:t>
            </a:r>
            <a:endParaRPr lang="en-GB" dirty="0"/>
          </a:p>
          <a:p>
            <a:r>
              <a:rPr lang="en-US" dirty="0"/>
              <a:t>Testing </a:t>
            </a:r>
            <a:r>
              <a:rPr lang="en-US" dirty="0" smtClean="0"/>
              <a:t>techniques</a:t>
            </a:r>
            <a:endParaRPr lang="en-GB" dirty="0"/>
          </a:p>
          <a:p>
            <a:r>
              <a:rPr lang="en-US" dirty="0"/>
              <a:t>Test-driven development</a:t>
            </a:r>
            <a:endParaRPr lang="en-GB" dirty="0"/>
          </a:p>
          <a:p>
            <a:endParaRPr lang="en-GB" dirty="0"/>
          </a:p>
          <a:p>
            <a:endParaRPr lang="en-GB" dirty="0"/>
          </a:p>
        </p:txBody>
      </p:sp>
    </p:spTree>
    <p:extLst>
      <p:ext uri="{BB962C8B-B14F-4D97-AF65-F5344CB8AC3E}">
        <p14:creationId xmlns:p14="http://schemas.microsoft.com/office/powerpoint/2010/main" val="1747512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Test-driven development</a:t>
            </a:r>
            <a:endParaRPr lang="en-US" dirty="0"/>
          </a:p>
        </p:txBody>
      </p:sp>
      <p:sp>
        <p:nvSpPr>
          <p:cNvPr id="3" name="Content Placeholder 2"/>
          <p:cNvSpPr>
            <a:spLocks noGrp="1"/>
          </p:cNvSpPr>
          <p:nvPr>
            <p:ph idx="1"/>
          </p:nvPr>
        </p:nvSpPr>
        <p:spPr/>
        <p:txBody>
          <a:bodyPr>
            <a:normAutofit lnSpcReduction="10000"/>
          </a:bodyPr>
          <a:lstStyle/>
          <a:p>
            <a:r>
              <a:rPr lang="en-US" dirty="0" smtClean="0"/>
              <a:t>Test-driven development (TDD) is an approach to program development in which you </a:t>
            </a:r>
            <a:r>
              <a:rPr lang="en-US" dirty="0" smtClean="0">
                <a:solidFill>
                  <a:srgbClr val="FF0000"/>
                </a:solidFill>
              </a:rPr>
              <a:t>inter-leave testing and </a:t>
            </a:r>
            <a:r>
              <a:rPr lang="en-US" dirty="0" smtClean="0"/>
              <a:t>code </a:t>
            </a:r>
            <a:r>
              <a:rPr lang="en-US" dirty="0" smtClean="0">
                <a:solidFill>
                  <a:srgbClr val="FF0000"/>
                </a:solidFill>
              </a:rPr>
              <a:t>development</a:t>
            </a:r>
            <a:r>
              <a:rPr lang="en-US" dirty="0" smtClean="0"/>
              <a:t>.</a:t>
            </a:r>
          </a:p>
          <a:p>
            <a:r>
              <a:rPr lang="en-US" dirty="0" smtClean="0"/>
              <a:t>Tests are written </a:t>
            </a:r>
            <a:r>
              <a:rPr lang="en-US" dirty="0" smtClean="0">
                <a:solidFill>
                  <a:srgbClr val="FF0000"/>
                </a:solidFill>
              </a:rPr>
              <a:t>before</a:t>
            </a:r>
            <a:r>
              <a:rPr lang="en-US" dirty="0" smtClean="0"/>
              <a:t> code and ‘passing’ the tests is the critical driver of development. </a:t>
            </a:r>
          </a:p>
          <a:p>
            <a:r>
              <a:rPr lang="en-US" dirty="0" smtClean="0"/>
              <a:t>You develop code </a:t>
            </a:r>
            <a:r>
              <a:rPr lang="en-US" dirty="0" smtClean="0">
                <a:solidFill>
                  <a:srgbClr val="FF0000"/>
                </a:solidFill>
              </a:rPr>
              <a:t>incrementally</a:t>
            </a:r>
            <a:r>
              <a:rPr lang="en-US" dirty="0" smtClean="0"/>
              <a:t>, along with a test for that increment. You don’t move on to the next increment until the code that you have developed </a:t>
            </a:r>
            <a:r>
              <a:rPr lang="en-US" dirty="0" smtClean="0">
                <a:solidFill>
                  <a:srgbClr val="FF0000"/>
                </a:solidFill>
              </a:rPr>
              <a:t>passes</a:t>
            </a:r>
            <a:r>
              <a:rPr lang="en-US" dirty="0" smtClean="0"/>
              <a:t> its test. </a:t>
            </a:r>
          </a:p>
          <a:p>
            <a:r>
              <a:rPr lang="en-US" dirty="0" smtClean="0"/>
              <a:t>TDD was introduced as part of </a:t>
            </a:r>
            <a:r>
              <a:rPr lang="en-US" dirty="0" smtClean="0">
                <a:solidFill>
                  <a:srgbClr val="FF0000"/>
                </a:solidFill>
              </a:rPr>
              <a:t>agile</a:t>
            </a:r>
            <a:r>
              <a:rPr lang="en-US" dirty="0" smtClean="0"/>
              <a:t>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Date Placeholder 5"/>
          <p:cNvSpPr>
            <a:spLocks noGrp="1"/>
          </p:cNvSpPr>
          <p:nvPr>
            <p:ph type="dt" sz="half" idx="10"/>
          </p:nvPr>
        </p:nvSpPr>
        <p:spPr/>
        <p:txBody>
          <a:bodyPr/>
          <a:lstStyle/>
          <a:p>
            <a:fld id="{FFD95E86-19E8-455F-830B-332098C21D3F}" type="datetime3">
              <a:rPr lang="en-US" smtClean="0"/>
              <a:t>13 September 2016</a:t>
            </a:fld>
            <a:endParaRPr lang="en-US"/>
          </a:p>
        </p:txBody>
      </p:sp>
    </p:spTree>
    <p:extLst>
      <p:ext uri="{BB962C8B-B14F-4D97-AF65-F5344CB8AC3E}">
        <p14:creationId xmlns:p14="http://schemas.microsoft.com/office/powerpoint/2010/main" val="3553518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p:blipFill>
          <a:blip r:embed="rId3"/>
          <a:srcRect t="-43665" b="-43665"/>
          <a:stretch>
            <a:fillRect/>
          </a:stretch>
        </p:blipFill>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3" name="Date Placeholder 2"/>
          <p:cNvSpPr>
            <a:spLocks noGrp="1"/>
          </p:cNvSpPr>
          <p:nvPr>
            <p:ph type="dt" sz="half" idx="10"/>
          </p:nvPr>
        </p:nvSpPr>
        <p:spPr/>
        <p:txBody>
          <a:bodyPr/>
          <a:lstStyle/>
          <a:p>
            <a:fld id="{BC9AEBB9-E476-46C9-AF59-595F8E0757C9}" type="datetime3">
              <a:rPr lang="en-US" smtClean="0"/>
              <a:t>13 September 2016</a:t>
            </a:fld>
            <a:endParaRPr lang="en-US"/>
          </a:p>
        </p:txBody>
      </p:sp>
    </p:spTree>
    <p:extLst>
      <p:ext uri="{BB962C8B-B14F-4D97-AF65-F5344CB8AC3E}">
        <p14:creationId xmlns:p14="http://schemas.microsoft.com/office/powerpoint/2010/main" val="3706947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US" dirty="0" smtClean="0"/>
              <a:t>Benefits of test-driven development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Date Placeholder 5"/>
          <p:cNvSpPr>
            <a:spLocks noGrp="1"/>
          </p:cNvSpPr>
          <p:nvPr>
            <p:ph type="dt" sz="half" idx="10"/>
          </p:nvPr>
        </p:nvSpPr>
        <p:spPr/>
        <p:txBody>
          <a:bodyPr/>
          <a:lstStyle/>
          <a:p>
            <a:fld id="{AC47FFF3-F93C-4332-B22B-9D35E355A84B}" type="datetime3">
              <a:rPr lang="en-US" smtClean="0"/>
              <a:t>13 September 2016</a:t>
            </a:fld>
            <a:endParaRPr lang="en-US"/>
          </a:p>
        </p:txBody>
      </p:sp>
    </p:spTree>
    <p:extLst>
      <p:ext uri="{BB962C8B-B14F-4D97-AF65-F5344CB8AC3E}">
        <p14:creationId xmlns:p14="http://schemas.microsoft.com/office/powerpoint/2010/main" val="461455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Key points</a:t>
            </a:r>
            <a:endParaRPr lang="en-US" dirty="0"/>
          </a:p>
        </p:txBody>
      </p:sp>
      <p:sp>
        <p:nvSpPr>
          <p:cNvPr id="3" name="Content Placeholder 2"/>
          <p:cNvSpPr>
            <a:spLocks noGrp="1"/>
          </p:cNvSpPr>
          <p:nvPr>
            <p:ph idx="1"/>
          </p:nvPr>
        </p:nvSpPr>
        <p:spPr/>
        <p:txBody>
          <a:bodyPr/>
          <a:lstStyle/>
          <a:p>
            <a:endParaRPr lang="en-US" dirty="0" smtClean="0"/>
          </a:p>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Date Placeholder 5"/>
          <p:cNvSpPr>
            <a:spLocks noGrp="1"/>
          </p:cNvSpPr>
          <p:nvPr>
            <p:ph type="dt" sz="half" idx="10"/>
          </p:nvPr>
        </p:nvSpPr>
        <p:spPr/>
        <p:txBody>
          <a:bodyPr/>
          <a:lstStyle/>
          <a:p>
            <a:fld id="{6C19D58C-CBB6-4184-BC96-6C7AB0542080}" type="datetime3">
              <a:rPr lang="en-US" smtClean="0"/>
              <a:t>13 September 2016</a:t>
            </a:fld>
            <a:endParaRPr lang="en-US"/>
          </a:p>
        </p:txBody>
      </p:sp>
    </p:spTree>
    <p:extLst>
      <p:ext uri="{BB962C8B-B14F-4D97-AF65-F5344CB8AC3E}">
        <p14:creationId xmlns:p14="http://schemas.microsoft.com/office/powerpoint/2010/main" val="2227532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Key points for the unit</a:t>
            </a:r>
            <a:endParaRPr lang="en-US" dirty="0"/>
          </a:p>
        </p:txBody>
      </p:sp>
      <p:sp>
        <p:nvSpPr>
          <p:cNvPr id="3" name="Content Placeholder 2"/>
          <p:cNvSpPr>
            <a:spLocks noGrp="1"/>
          </p:cNvSpPr>
          <p:nvPr>
            <p:ph idx="1"/>
          </p:nvPr>
        </p:nvSpPr>
        <p:spPr/>
        <p:txBody>
          <a:bodyPr>
            <a:normAutofit lnSpcReduction="10000"/>
          </a:bodyPr>
          <a:lstStyle/>
          <a:p>
            <a:r>
              <a:rPr lang="en-US" dirty="0"/>
              <a:t>Development testing includes unit testing, in which you test individual objects and </a:t>
            </a:r>
            <a:r>
              <a:rPr lang="en-US" dirty="0" smtClean="0"/>
              <a:t>methods.</a:t>
            </a:r>
          </a:p>
          <a:p>
            <a:r>
              <a:rPr lang="en-US" dirty="0" smtClean="0"/>
              <a:t>Component </a:t>
            </a:r>
            <a:r>
              <a:rPr lang="en-US" dirty="0"/>
              <a:t>testing in which you test related groups of objects  and system testing, in which you test partial or complete systems.</a:t>
            </a:r>
            <a:endParaRPr lang="en-GB" dirty="0"/>
          </a:p>
          <a:p>
            <a:r>
              <a:rPr lang="en-US" dirty="0" smtClean="0"/>
              <a:t>When testing software, you should try to ‘break’ the software by using experience and guidelines to choose types of test case that have been effective in discovering defects in other systems.</a:t>
            </a:r>
            <a:endParaRPr lang="en-GB" dirty="0" smtClean="0"/>
          </a:p>
          <a:p>
            <a:r>
              <a:rPr lang="en-US" dirty="0" smtClean="0"/>
              <a:t>Test-first development is an approach to development where tests are written before the code to be tested.</a:t>
            </a:r>
          </a:p>
          <a:p>
            <a:pPr marL="0" indent="0">
              <a:buNone/>
            </a:pPr>
            <a:endParaRPr lang="en-GB" dirty="0" smtClean="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Date Placeholder 5"/>
          <p:cNvSpPr>
            <a:spLocks noGrp="1"/>
          </p:cNvSpPr>
          <p:nvPr>
            <p:ph type="dt" sz="half" idx="10"/>
          </p:nvPr>
        </p:nvSpPr>
        <p:spPr/>
        <p:txBody>
          <a:bodyPr/>
          <a:lstStyle/>
          <a:p>
            <a:fld id="{67FE5219-18B7-4ECB-A633-718C7C8E3D90}" type="datetime3">
              <a:rPr lang="en-US" smtClean="0"/>
              <a:t>13 September 2016</a:t>
            </a:fld>
            <a:endParaRPr lang="en-US"/>
          </a:p>
        </p:txBody>
      </p:sp>
    </p:spTree>
    <p:extLst>
      <p:ext uri="{BB962C8B-B14F-4D97-AF65-F5344CB8AC3E}">
        <p14:creationId xmlns:p14="http://schemas.microsoft.com/office/powerpoint/2010/main" val="4287095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Reference</a:t>
            </a:r>
            <a:endParaRPr lang="en-GB" dirty="0"/>
          </a:p>
        </p:txBody>
      </p:sp>
      <p:sp>
        <p:nvSpPr>
          <p:cNvPr id="3" name="Date Placeholder 2"/>
          <p:cNvSpPr>
            <a:spLocks noGrp="1"/>
          </p:cNvSpPr>
          <p:nvPr>
            <p:ph type="dt" sz="half" idx="10"/>
          </p:nvPr>
        </p:nvSpPr>
        <p:spPr/>
        <p:txBody>
          <a:bodyPr/>
          <a:lstStyle/>
          <a:p>
            <a:fld id="{C937942C-02D7-4CF9-A85C-87FC1E58C799}"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5"/>
          <p:cNvSpPr>
            <a:spLocks noGrp="1"/>
          </p:cNvSpPr>
          <p:nvPr>
            <p:ph sz="quarter" idx="1"/>
          </p:nvPr>
        </p:nvSpPr>
        <p:spPr/>
        <p:txBody>
          <a:bodyPr/>
          <a:lstStyle/>
          <a:p>
            <a:r>
              <a:rPr lang="en-GB" dirty="0" smtClean="0"/>
              <a:t>Most of the slides in this unit are based on the lecture slides from chapter 8 Software Testing in Software Engineering 9/E by </a:t>
            </a:r>
            <a:r>
              <a:rPr lang="en-GB" dirty="0"/>
              <a:t>Ian </a:t>
            </a:r>
            <a:r>
              <a:rPr lang="en-GB" dirty="0" err="1"/>
              <a:t>Sommerville</a:t>
            </a:r>
            <a:endParaRPr lang="en-GB" dirty="0"/>
          </a:p>
          <a:p>
            <a:r>
              <a:rPr lang="en-GB" dirty="0">
                <a:hlinkClick r:id="rId2"/>
              </a:rPr>
              <a:t>http://</a:t>
            </a:r>
            <a:r>
              <a:rPr lang="en-GB" dirty="0" smtClean="0">
                <a:hlinkClick r:id="rId2"/>
              </a:rPr>
              <a:t>ifs.host.cs.st-andrews.ac.uk/Books/SE9/Presentations/index.html</a:t>
            </a:r>
            <a:endParaRPr lang="en-GB" dirty="0" smtClean="0"/>
          </a:p>
        </p:txBody>
      </p:sp>
    </p:spTree>
    <p:extLst>
      <p:ext uri="{BB962C8B-B14F-4D97-AF65-F5344CB8AC3E}">
        <p14:creationId xmlns:p14="http://schemas.microsoft.com/office/powerpoint/2010/main" val="552126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Characteristics of software</a:t>
            </a:r>
            <a:endParaRPr lang="en-US" dirty="0"/>
          </a:p>
        </p:txBody>
      </p:sp>
      <p:sp>
        <p:nvSpPr>
          <p:cNvPr id="3" name="Content Placeholder 2"/>
          <p:cNvSpPr>
            <a:spLocks noGrp="1"/>
          </p:cNvSpPr>
          <p:nvPr>
            <p:ph idx="1"/>
          </p:nvPr>
        </p:nvSpPr>
        <p:spPr/>
        <p:txBody>
          <a:bodyPr/>
          <a:lstStyle/>
          <a:p>
            <a:endParaRPr lang="en-GB" dirty="0" smtClean="0"/>
          </a:p>
          <a:p>
            <a:r>
              <a:rPr lang="en-GB" dirty="0" smtClean="0"/>
              <a:t>All large software </a:t>
            </a:r>
            <a:r>
              <a:rPr lang="en-GB" dirty="0"/>
              <a:t>contains </a:t>
            </a:r>
            <a:r>
              <a:rPr lang="en-GB" dirty="0">
                <a:solidFill>
                  <a:srgbClr val="FF0000"/>
                </a:solidFill>
              </a:rPr>
              <a:t>errors</a:t>
            </a:r>
            <a:r>
              <a:rPr lang="en-GB" dirty="0"/>
              <a:t> </a:t>
            </a:r>
          </a:p>
          <a:p>
            <a:pPr lvl="1">
              <a:buFont typeface="Wingdings" pitchFamily="2" charset="2"/>
              <a:buChar char="§"/>
            </a:pPr>
            <a:r>
              <a:rPr lang="en-GB" dirty="0" smtClean="0"/>
              <a:t>Problems </a:t>
            </a:r>
            <a:r>
              <a:rPr lang="en-GB" dirty="0"/>
              <a:t>with requirements capture </a:t>
            </a:r>
          </a:p>
          <a:p>
            <a:pPr lvl="1">
              <a:buFont typeface="Wingdings" pitchFamily="2" charset="2"/>
              <a:buChar char="§"/>
            </a:pPr>
            <a:r>
              <a:rPr lang="en-GB" dirty="0" smtClean="0"/>
              <a:t>Design </a:t>
            </a:r>
            <a:r>
              <a:rPr lang="en-GB" dirty="0"/>
              <a:t>is never optimal first time </a:t>
            </a:r>
          </a:p>
          <a:p>
            <a:pPr lvl="1">
              <a:buFont typeface="Wingdings" pitchFamily="2" charset="2"/>
              <a:buChar char="§"/>
            </a:pPr>
            <a:r>
              <a:rPr lang="en-GB" dirty="0" smtClean="0"/>
              <a:t>Implementation </a:t>
            </a:r>
            <a:r>
              <a:rPr lang="en-GB" dirty="0"/>
              <a:t>issues </a:t>
            </a:r>
          </a:p>
          <a:p>
            <a:r>
              <a:rPr lang="en-GB" dirty="0" smtClean="0"/>
              <a:t>We </a:t>
            </a:r>
            <a:r>
              <a:rPr lang="en-GB" dirty="0"/>
              <a:t>can </a:t>
            </a:r>
            <a:r>
              <a:rPr lang="en-GB" dirty="0" smtClean="0"/>
              <a:t>almost never </a:t>
            </a:r>
            <a:r>
              <a:rPr lang="en-GB" dirty="0"/>
              <a:t>find all the errors in </a:t>
            </a:r>
            <a:r>
              <a:rPr lang="en-GB" dirty="0" smtClean="0"/>
              <a:t>software. It </a:t>
            </a:r>
            <a:r>
              <a:rPr lang="en-GB" dirty="0"/>
              <a:t>is impossible to state that software is error </a:t>
            </a:r>
            <a:r>
              <a:rPr lang="en-GB" dirty="0" smtClean="0"/>
              <a:t>free. </a:t>
            </a:r>
          </a:p>
          <a:p>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fld id="{2B5C4401-F14D-487E-8CE9-FBD412D4159C}" type="datetime3">
              <a:rPr lang="en-US" smtClean="0"/>
              <a:t>13 September 2016</a:t>
            </a:fld>
            <a:endParaRPr lang="en-US"/>
          </a:p>
        </p:txBody>
      </p:sp>
      <p:sp>
        <p:nvSpPr>
          <p:cNvPr id="7" name="Footer Placeholder 6"/>
          <p:cNvSpPr>
            <a:spLocks noGrp="1"/>
          </p:cNvSpPr>
          <p:nvPr>
            <p:ph type="ftr" sz="quarter" idx="11"/>
          </p:nvPr>
        </p:nvSpPr>
        <p:spPr/>
        <p:txBody>
          <a:bodyPr/>
          <a:lstStyle/>
          <a:p>
            <a:r>
              <a:rPr lang="en-US" smtClean="0"/>
              <a:t>UFCFB6-30-2 OOSD</a:t>
            </a:r>
            <a:endParaRPr lang="en-US"/>
          </a:p>
        </p:txBody>
      </p:sp>
    </p:spTree>
    <p:extLst>
      <p:ext uri="{BB962C8B-B14F-4D97-AF65-F5344CB8AC3E}">
        <p14:creationId xmlns:p14="http://schemas.microsoft.com/office/powerpoint/2010/main" val="384881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US" dirty="0" smtClean="0"/>
              <a:t>Testing: Validation and defect testing</a:t>
            </a:r>
            <a:endParaRPr lang="en-US" dirty="0"/>
          </a:p>
        </p:txBody>
      </p:sp>
      <p:sp>
        <p:nvSpPr>
          <p:cNvPr id="3" name="Content Placeholder 2"/>
          <p:cNvSpPr>
            <a:spLocks noGrp="1"/>
          </p:cNvSpPr>
          <p:nvPr>
            <p:ph idx="1"/>
          </p:nvPr>
        </p:nvSpPr>
        <p:spPr/>
        <p:txBody>
          <a:bodyPr/>
          <a:lstStyle/>
          <a:p>
            <a:r>
              <a:rPr lang="en-US" dirty="0"/>
              <a:t>Testing is intended to show that a program does what it is intended to do and to discover program defects before it is put into use. </a:t>
            </a:r>
          </a:p>
          <a:p>
            <a:r>
              <a:rPr lang="en-US" dirty="0" smtClean="0"/>
              <a:t>The first goal leads to validation testing</a:t>
            </a:r>
          </a:p>
          <a:p>
            <a:pPr marL="320040" lvl="1" indent="0">
              <a:buNone/>
            </a:pPr>
            <a:r>
              <a:rPr lang="en-US" dirty="0" smtClean="0"/>
              <a:t>You expect the system to perform </a:t>
            </a:r>
            <a:r>
              <a:rPr lang="en-US" dirty="0" smtClean="0">
                <a:solidFill>
                  <a:srgbClr val="FF0000"/>
                </a:solidFill>
              </a:rPr>
              <a:t>correctly</a:t>
            </a:r>
            <a:r>
              <a:rPr lang="en-US" dirty="0" smtClean="0"/>
              <a:t> using a given set of test cases that reflect the system’s expected use. </a:t>
            </a:r>
          </a:p>
          <a:p>
            <a:r>
              <a:rPr lang="en-US" dirty="0" smtClean="0"/>
              <a:t>The second goal leads to defect testing</a:t>
            </a:r>
          </a:p>
          <a:p>
            <a:pPr marL="320040" lvl="1" indent="0">
              <a:buNone/>
            </a:pPr>
            <a:r>
              <a:rPr lang="en-US" dirty="0" smtClean="0"/>
              <a:t>The test cases are designed to expose defects. The test cases in defect testing can be deliberately obscure and need </a:t>
            </a:r>
            <a:r>
              <a:rPr lang="en-US" dirty="0" smtClean="0">
                <a:solidFill>
                  <a:srgbClr val="FF0000"/>
                </a:solidFill>
              </a:rPr>
              <a:t>not reflect </a:t>
            </a:r>
            <a:r>
              <a:rPr lang="en-US" dirty="0" smtClean="0"/>
              <a:t>how the system is normally used.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Date Placeholder 5"/>
          <p:cNvSpPr>
            <a:spLocks noGrp="1"/>
          </p:cNvSpPr>
          <p:nvPr>
            <p:ph type="dt" sz="half" idx="10"/>
          </p:nvPr>
        </p:nvSpPr>
        <p:spPr/>
        <p:txBody>
          <a:bodyPr/>
          <a:lstStyle/>
          <a:p>
            <a:fld id="{F2152FE6-323D-4DB0-A74E-C8DD0A98C9EA}" type="datetime3">
              <a:rPr lang="en-US" smtClean="0"/>
              <a:t>13 September 2016</a:t>
            </a:fld>
            <a:endParaRPr lang="en-US"/>
          </a:p>
        </p:txBody>
      </p:sp>
    </p:spTree>
    <p:extLst>
      <p:ext uri="{BB962C8B-B14F-4D97-AF65-F5344CB8AC3E}">
        <p14:creationId xmlns:p14="http://schemas.microsoft.com/office/powerpoint/2010/main" val="1963580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endParaRPr lang="en-US" dirty="0" smtClean="0">
              <a:solidFill>
                <a:srgbClr val="FF0000"/>
              </a:solidFill>
            </a:endParaRPr>
          </a:p>
          <a:p>
            <a:r>
              <a:rPr lang="en-US" dirty="0" smtClean="0">
                <a:solidFill>
                  <a:srgbClr val="FF0000"/>
                </a:solidFill>
              </a:rPr>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fld id="{F8E1FE61-3FB0-486D-A252-613971C0472B}" type="datetime3">
              <a:rPr lang="en-US" smtClean="0"/>
              <a:t>13 September 2016</a:t>
            </a:fld>
            <a:endParaRPr lang="en-US"/>
          </a:p>
        </p:txBody>
      </p:sp>
    </p:spTree>
    <p:extLst>
      <p:ext uri="{BB962C8B-B14F-4D97-AF65-F5344CB8AC3E}">
        <p14:creationId xmlns:p14="http://schemas.microsoft.com/office/powerpoint/2010/main" val="1436295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developing team. </a:t>
            </a:r>
          </a:p>
          <a:p>
            <a:pPr lvl="1">
              <a:buFont typeface="Wingdings" pitchFamily="2" charset="2"/>
              <a:buChar char="§"/>
            </a:pPr>
            <a:r>
              <a:rPr lang="en-US" dirty="0" smtClean="0">
                <a:solidFill>
                  <a:srgbClr val="FF0000"/>
                </a:solidFill>
              </a:rPr>
              <a:t>Unit</a:t>
            </a:r>
            <a:r>
              <a:rPr lang="en-US" dirty="0" smtClean="0"/>
              <a:t> testing, where individual program units or object classes are tested. Unit testing should focus on testing the functionality of objects or methods.</a:t>
            </a:r>
            <a:endParaRPr lang="en-GB" dirty="0" smtClean="0"/>
          </a:p>
          <a:p>
            <a:pPr lvl="1">
              <a:buFont typeface="Wingdings" pitchFamily="2" charset="2"/>
              <a:buChar char="§"/>
            </a:pPr>
            <a:r>
              <a:rPr lang="en-US" dirty="0" smtClean="0">
                <a:solidFill>
                  <a:srgbClr val="FF0000"/>
                </a:solidFill>
              </a:rPr>
              <a:t>Component</a:t>
            </a:r>
            <a:r>
              <a:rPr lang="en-US" dirty="0" smtClean="0"/>
              <a:t> testing, where several individual units are integrated to create composite components. Component testing should focus on testing component interfaces.</a:t>
            </a:r>
            <a:endParaRPr lang="en-GB" dirty="0" smtClean="0"/>
          </a:p>
          <a:p>
            <a:pPr lvl="1">
              <a:buFont typeface="Wingdings" pitchFamily="2" charset="2"/>
              <a:buChar char="§"/>
            </a:pPr>
            <a:r>
              <a:rPr lang="en-US" dirty="0" smtClean="0">
                <a:solidFill>
                  <a:srgbClr val="FF0000"/>
                </a:solidFill>
              </a:rPr>
              <a:t>System</a:t>
            </a:r>
            <a:r>
              <a:rPr lang="en-US" dirty="0" smtClean="0"/>
              <a:t>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a:t>
            </a:fld>
            <a:endParaRPr lang="en-US"/>
          </a:p>
        </p:txBody>
      </p:sp>
      <p:sp>
        <p:nvSpPr>
          <p:cNvPr id="6" name="Date Placeholder 5"/>
          <p:cNvSpPr>
            <a:spLocks noGrp="1"/>
          </p:cNvSpPr>
          <p:nvPr>
            <p:ph type="dt" sz="half" idx="10"/>
          </p:nvPr>
        </p:nvSpPr>
        <p:spPr/>
        <p:txBody>
          <a:bodyPr/>
          <a:lstStyle/>
          <a:p>
            <a:fld id="{126250B6-233F-49DD-B9D5-0028A547D415}" type="datetime3">
              <a:rPr lang="en-US" smtClean="0"/>
              <a:t>13 September 2016</a:t>
            </a:fld>
            <a:endParaRPr lang="en-US"/>
          </a:p>
        </p:txBody>
      </p:sp>
    </p:spTree>
    <p:extLst>
      <p:ext uri="{BB962C8B-B14F-4D97-AF65-F5344CB8AC3E}">
        <p14:creationId xmlns:p14="http://schemas.microsoft.com/office/powerpoint/2010/main" val="3018333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solidFill>
            <a:schemeClr val="bg1">
              <a:lumMod val="95000"/>
            </a:schemeClr>
          </a:solidFill>
        </p:spPr>
        <p:txBody>
          <a:bodyPr/>
          <a:lstStyle/>
          <a:p>
            <a:r>
              <a:rPr lang="en-GB" dirty="0"/>
              <a:t>Object class testing</a:t>
            </a:r>
          </a:p>
        </p:txBody>
      </p:sp>
      <p:sp>
        <p:nvSpPr>
          <p:cNvPr id="41987" name="Rectangle 3"/>
          <p:cNvSpPr>
            <a:spLocks noGrp="1" noChangeArrowheads="1"/>
          </p:cNvSpPr>
          <p:nvPr>
            <p:ph type="body" idx="1"/>
          </p:nvPr>
        </p:nvSpPr>
        <p:spPr/>
        <p:txBody>
          <a:bodyPr/>
          <a:lstStyle/>
          <a:p>
            <a:endParaRPr lang="en-GB" dirty="0" smtClean="0"/>
          </a:p>
          <a:p>
            <a:r>
              <a:rPr lang="en-GB" dirty="0" smtClean="0"/>
              <a:t>Complete </a:t>
            </a:r>
            <a:r>
              <a:rPr lang="en-GB" dirty="0"/>
              <a:t>test coverage of a class involves</a:t>
            </a:r>
          </a:p>
          <a:p>
            <a:pPr lvl="1">
              <a:buFont typeface="Wingdings" pitchFamily="2" charset="2"/>
              <a:buChar char="§"/>
            </a:pPr>
            <a:r>
              <a:rPr lang="en-GB" dirty="0"/>
              <a:t>Testing </a:t>
            </a:r>
            <a:r>
              <a:rPr lang="en-GB" dirty="0">
                <a:solidFill>
                  <a:srgbClr val="FF0000"/>
                </a:solidFill>
              </a:rPr>
              <a:t>all operations </a:t>
            </a:r>
            <a:r>
              <a:rPr lang="en-GB" dirty="0"/>
              <a:t>associated with an </a:t>
            </a:r>
            <a:r>
              <a:rPr lang="en-GB" dirty="0" smtClean="0"/>
              <a:t>object</a:t>
            </a:r>
            <a:r>
              <a:rPr lang="en-US" dirty="0" smtClean="0"/>
              <a:t> </a:t>
            </a:r>
            <a:endParaRPr lang="en-GB" dirty="0" smtClean="0"/>
          </a:p>
          <a:p>
            <a:pPr lvl="1">
              <a:buFont typeface="Wingdings" pitchFamily="2" charset="2"/>
              <a:buChar char="§"/>
            </a:pPr>
            <a:r>
              <a:rPr lang="en-GB" dirty="0"/>
              <a:t>Setting and interrogating </a:t>
            </a:r>
            <a:r>
              <a:rPr lang="en-GB" dirty="0">
                <a:solidFill>
                  <a:srgbClr val="FF0000"/>
                </a:solidFill>
              </a:rPr>
              <a:t>all object </a:t>
            </a:r>
            <a:r>
              <a:rPr lang="en-GB" dirty="0" smtClean="0">
                <a:solidFill>
                  <a:srgbClr val="FF0000"/>
                </a:solidFill>
              </a:rPr>
              <a:t>attributes</a:t>
            </a:r>
            <a:r>
              <a:rPr lang="en-US" dirty="0" smtClean="0">
                <a:solidFill>
                  <a:srgbClr val="FF0000"/>
                </a:solidFill>
              </a:rPr>
              <a:t> </a:t>
            </a:r>
            <a:endParaRPr lang="en-GB" dirty="0" smtClean="0">
              <a:solidFill>
                <a:srgbClr val="FF0000"/>
              </a:solidFill>
            </a:endParaRPr>
          </a:p>
          <a:p>
            <a:pPr lvl="1">
              <a:buFont typeface="Wingdings" pitchFamily="2" charset="2"/>
              <a:buChar char="§"/>
            </a:pPr>
            <a:r>
              <a:rPr lang="en-GB" dirty="0"/>
              <a:t>Exercising the object in </a:t>
            </a:r>
            <a:r>
              <a:rPr lang="en-GB" dirty="0">
                <a:solidFill>
                  <a:srgbClr val="FF0000"/>
                </a:solidFill>
              </a:rPr>
              <a:t>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2" name="Date Placeholder 1"/>
          <p:cNvSpPr>
            <a:spLocks noGrp="1"/>
          </p:cNvSpPr>
          <p:nvPr>
            <p:ph type="dt" sz="half" idx="10"/>
          </p:nvPr>
        </p:nvSpPr>
        <p:spPr/>
        <p:txBody>
          <a:bodyPr/>
          <a:lstStyle/>
          <a:p>
            <a:fld id="{5FE24045-5229-4E87-B8C3-08A490C43A82}" type="datetime3">
              <a:rPr lang="en-US" smtClean="0"/>
              <a:t>13 September 2016</a:t>
            </a:fld>
            <a:endParaRPr lang="en-US"/>
          </a:p>
        </p:txBody>
      </p:sp>
    </p:spTree>
    <p:extLst>
      <p:ext uri="{BB962C8B-B14F-4D97-AF65-F5344CB8AC3E}">
        <p14:creationId xmlns:p14="http://schemas.microsoft.com/office/powerpoint/2010/main" val="3959643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Unit test effectiveness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This leads to 2 types of unit test case:</a:t>
            </a:r>
          </a:p>
          <a:p>
            <a:pPr lvl="1">
              <a:buFont typeface="Wingdings" pitchFamily="2" charset="2"/>
              <a:buChar char="§"/>
            </a:pPr>
            <a:r>
              <a:rPr lang="en-US" dirty="0" smtClean="0"/>
              <a:t>The first of these should reflect </a:t>
            </a:r>
            <a:r>
              <a:rPr lang="en-US" dirty="0" smtClean="0">
                <a:solidFill>
                  <a:srgbClr val="FF0000"/>
                </a:solidFill>
              </a:rPr>
              <a:t>normal</a:t>
            </a:r>
            <a:r>
              <a:rPr lang="en-US" dirty="0" smtClean="0"/>
              <a:t> operation of a program and should show that the component works as expected. </a:t>
            </a:r>
          </a:p>
          <a:p>
            <a:pPr lvl="1">
              <a:buFont typeface="Wingdings" pitchFamily="2" charset="2"/>
              <a:buChar char="§"/>
            </a:pPr>
            <a:r>
              <a:rPr lang="en-US" dirty="0" smtClean="0"/>
              <a:t>The other kind of test case should be based on testing experience of where </a:t>
            </a:r>
            <a:r>
              <a:rPr lang="en-US" dirty="0" smtClean="0">
                <a:solidFill>
                  <a:srgbClr val="FF0000"/>
                </a:solidFill>
              </a:rPr>
              <a:t>common problems </a:t>
            </a:r>
            <a:r>
              <a:rPr lang="en-US" dirty="0" smtClean="0"/>
              <a:t>arise. It should use abnormal inputs to check that these are properly processed and do not crash the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Date Placeholder 5"/>
          <p:cNvSpPr>
            <a:spLocks noGrp="1"/>
          </p:cNvSpPr>
          <p:nvPr>
            <p:ph type="dt" sz="half" idx="10"/>
          </p:nvPr>
        </p:nvSpPr>
        <p:spPr/>
        <p:txBody>
          <a:bodyPr/>
          <a:lstStyle/>
          <a:p>
            <a:fld id="{12BD5F28-4A3B-4FEF-B129-3F35786A6159}" type="datetime3">
              <a:rPr lang="en-US" smtClean="0"/>
              <a:t>13 September 2016</a:t>
            </a:fld>
            <a:endParaRPr lang="en-US"/>
          </a:p>
        </p:txBody>
      </p:sp>
    </p:spTree>
    <p:extLst>
      <p:ext uri="{BB962C8B-B14F-4D97-AF65-F5344CB8AC3E}">
        <p14:creationId xmlns:p14="http://schemas.microsoft.com/office/powerpoint/2010/main" val="170757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smtClean="0"/>
              <a:t>Testing techniques</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dirty="0" smtClean="0"/>
              <a:t>Partition testing, where you identify groups of inputs that have common characteristics and should be processed in the same way. </a:t>
            </a:r>
          </a:p>
          <a:p>
            <a:r>
              <a:rPr lang="en-GB" dirty="0" smtClean="0"/>
              <a:t>Each </a:t>
            </a:r>
            <a:r>
              <a:rPr lang="en-GB" dirty="0"/>
              <a:t>of these </a:t>
            </a:r>
            <a:r>
              <a:rPr lang="en-GB" dirty="0" smtClean="0"/>
              <a:t>groups is </a:t>
            </a:r>
            <a:r>
              <a:rPr lang="en-GB" dirty="0"/>
              <a:t>an </a:t>
            </a:r>
            <a:r>
              <a:rPr lang="en-GB" dirty="0">
                <a:solidFill>
                  <a:srgbClr val="FF0000"/>
                </a:solidFill>
              </a:rPr>
              <a:t>equivalence partition</a:t>
            </a:r>
            <a:r>
              <a:rPr lang="en-GB" dirty="0"/>
              <a:t> or domain where the program behaves in an equivalent way for each class member.</a:t>
            </a:r>
          </a:p>
          <a:p>
            <a:pPr marL="0" indent="0">
              <a:buNone/>
            </a:pPr>
            <a:endParaRPr lang="en-GB" dirty="0"/>
          </a:p>
          <a:p>
            <a:r>
              <a:rPr lang="en-GB" dirty="0" smtClean="0"/>
              <a:t>Examples: application </a:t>
            </a:r>
            <a:r>
              <a:rPr lang="en-GB" dirty="0"/>
              <a:t>involves mapping marks to grades, 0-34 is one group, 35-39 is one group, 40-49 is one group and 50-59 ….. No need to test every possible number within each </a:t>
            </a:r>
            <a:r>
              <a:rPr lang="en-GB" dirty="0" smtClean="0"/>
              <a:t>group.</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9</a:t>
            </a:fld>
            <a:endParaRPr lang="en-US"/>
          </a:p>
        </p:txBody>
      </p:sp>
      <p:sp>
        <p:nvSpPr>
          <p:cNvPr id="6" name="Date Placeholder 5"/>
          <p:cNvSpPr>
            <a:spLocks noGrp="1"/>
          </p:cNvSpPr>
          <p:nvPr>
            <p:ph type="dt" sz="half" idx="10"/>
          </p:nvPr>
        </p:nvSpPr>
        <p:spPr/>
        <p:txBody>
          <a:bodyPr/>
          <a:lstStyle/>
          <a:p>
            <a:fld id="{FA41371F-9A42-40B0-B1D6-1F8155CC2461}" type="datetime3">
              <a:rPr lang="en-US" smtClean="0"/>
              <a:t>13 September 2016</a:t>
            </a:fld>
            <a:endParaRPr lang="en-US"/>
          </a:p>
        </p:txBody>
      </p:sp>
    </p:spTree>
    <p:extLst>
      <p:ext uri="{BB962C8B-B14F-4D97-AF65-F5344CB8AC3E}">
        <p14:creationId xmlns:p14="http://schemas.microsoft.com/office/powerpoint/2010/main" val="17104895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1513</TotalTime>
  <Words>2066</Words>
  <Application>Microsoft Macintosh PowerPoint</Application>
  <PresentationFormat>On-screen Show (4:3)</PresentationFormat>
  <Paragraphs>259</Paragraphs>
  <Slides>25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Franklin Gothic Book</vt:lpstr>
      <vt:lpstr>Perpetua</vt:lpstr>
      <vt:lpstr>Wingdings</vt:lpstr>
      <vt:lpstr>Wingdings 2</vt:lpstr>
      <vt:lpstr>Equity</vt:lpstr>
      <vt:lpstr>UFCFB6-30-2 Object-oriented Software Development</vt:lpstr>
      <vt:lpstr>Outline</vt:lpstr>
      <vt:lpstr>Characteristics of software</vt:lpstr>
      <vt:lpstr>Testing: Validation and defect testing</vt:lpstr>
      <vt:lpstr>Stages of testing</vt:lpstr>
      <vt:lpstr>Development testing</vt:lpstr>
      <vt:lpstr>Object class testing</vt:lpstr>
      <vt:lpstr>Unit test effectiveness</vt:lpstr>
      <vt:lpstr>Testing techniques</vt:lpstr>
      <vt:lpstr>Guideline-based testing</vt:lpstr>
      <vt:lpstr>General testing guidelines to cause common problems</vt:lpstr>
      <vt:lpstr>Component testing</vt:lpstr>
      <vt:lpstr>Interface testing </vt:lpstr>
      <vt:lpstr>Interface errors</vt:lpstr>
      <vt:lpstr>Interface testing guidelines</vt:lpstr>
      <vt:lpstr>System testing</vt:lpstr>
      <vt:lpstr>System and component testing</vt:lpstr>
      <vt:lpstr>Use-case testing</vt:lpstr>
      <vt:lpstr>PurchaseBook</vt:lpstr>
      <vt:lpstr>Test-driven development</vt:lpstr>
      <vt:lpstr>Test-driven development</vt:lpstr>
      <vt:lpstr>Benefits of test-driven development</vt:lpstr>
      <vt:lpstr>Key points</vt:lpstr>
      <vt:lpstr>Key points for the unit</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UFCFB6-30-2 Object-oriented Software Development</dc:title>
  <dc:creator>jin</dc:creator>
  <cp:lastModifiedBy>Benedict Gaster</cp:lastModifiedBy>
  <cp:revision>85</cp:revision>
  <dcterms:created xsi:type="dcterms:W3CDTF">2006-08-16T00:00:00Z</dcterms:created>
  <dcterms:modified xsi:type="dcterms:W3CDTF">2016-09-13T12:33:19Z</dcterms:modified>
</cp:coreProperties>
</file>