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24" r:id="rId3"/>
    <p:sldId id="258" r:id="rId4"/>
    <p:sldId id="315" r:id="rId5"/>
    <p:sldId id="317" r:id="rId6"/>
    <p:sldId id="330" r:id="rId7"/>
    <p:sldId id="333" r:id="rId8"/>
    <p:sldId id="336" r:id="rId9"/>
    <p:sldId id="338" r:id="rId10"/>
    <p:sldId id="339" r:id="rId11"/>
    <p:sldId id="340" r:id="rId12"/>
    <p:sldId id="341" r:id="rId13"/>
    <p:sldId id="337" r:id="rId14"/>
    <p:sldId id="342" r:id="rId15"/>
    <p:sldId id="328" r:id="rId16"/>
    <p:sldId id="273" r:id="rId17"/>
    <p:sldId id="318" r:id="rId18"/>
    <p:sldId id="280" r:id="rId19"/>
    <p:sldId id="319" r:id="rId20"/>
    <p:sldId id="281" r:id="rId21"/>
    <p:sldId id="320" r:id="rId22"/>
    <p:sldId id="321" r:id="rId23"/>
    <p:sldId id="282" r:id="rId24"/>
    <p:sldId id="322" r:id="rId25"/>
    <p:sldId id="298" r:id="rId26"/>
    <p:sldId id="283" r:id="rId27"/>
    <p:sldId id="306" r:id="rId28"/>
    <p:sldId id="325" r:id="rId29"/>
    <p:sldId id="326" r:id="rId30"/>
    <p:sldId id="327" r:id="rId31"/>
    <p:sldId id="301" r:id="rId32"/>
    <p:sldId id="302" r:id="rId33"/>
    <p:sldId id="312" r:id="rId34"/>
    <p:sldId id="303" r:id="rId35"/>
    <p:sldId id="304" r:id="rId36"/>
    <p:sldId id="314" r:id="rId37"/>
    <p:sldId id="307" r:id="rId38"/>
    <p:sldId id="308" r:id="rId39"/>
    <p:sldId id="323" r:id="rId40"/>
    <p:sldId id="309" r:id="rId41"/>
    <p:sldId id="310" r:id="rId42"/>
    <p:sldId id="313" r:id="rId43"/>
    <p:sldId id="31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782" autoAdjust="0"/>
  </p:normalViewPr>
  <p:slideViewPr>
    <p:cSldViewPr>
      <p:cViewPr varScale="1">
        <p:scale>
          <a:sx n="115" d="100"/>
          <a:sy n="115" d="100"/>
        </p:scale>
        <p:origin x="156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98239-A3BB-4AC9-A9F3-537438915A76}" type="datetimeFigureOut">
              <a:rPr lang="en-GB" smtClean="0"/>
              <a:t>13/09/2016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8D7A0-20C3-4659-85DC-FFD5BE51AA73}" type="slidenum">
              <a:rPr lang="en-GB" smtClean="0"/>
              <a:t>‹#›</a:t>
            </a:fld>
            <a:endParaRPr lang="en-GB"/>
          </a:p>
        </p:txBody>
      </p:sp>
    </p:spTree>
    <p:extLst>
      <p:ext uri="{BB962C8B-B14F-4D97-AF65-F5344CB8AC3E}">
        <p14:creationId xmlns:p14="http://schemas.microsoft.com/office/powerpoint/2010/main" val="364779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F9FD06-AF1D-40C1-9EBA-C351D66C7E89}" type="slidenum">
              <a:rPr lang="en-US" altLang="en-US"/>
              <a:pPr/>
              <a:t>6</a:t>
            </a:fld>
            <a:endParaRPr lang="en-US" altLang="en-US"/>
          </a:p>
        </p:txBody>
      </p:sp>
      <p:sp>
        <p:nvSpPr>
          <p:cNvPr id="12290" name="Rectangle 2"/>
          <p:cNvSpPr>
            <a:spLocks noGrp="1" noRot="1" noChangeAspect="1" noChangeArrowheads="1"/>
          </p:cNvSpPr>
          <p:nvPr>
            <p:ph type="sldImg"/>
          </p:nvPr>
        </p:nvSpPr>
        <p:spPr bwMode="auto">
          <a:xfrm>
            <a:off x="1289050" y="793750"/>
            <a:ext cx="4279900" cy="3209925"/>
          </a:xfrm>
          <a:prstGeom prst="rect">
            <a:avLst/>
          </a:prstGeom>
          <a:solidFill>
            <a:srgbClr val="FFFFFF"/>
          </a:solidFill>
          <a:ln>
            <a:solidFill>
              <a:srgbClr val="000000"/>
            </a:solidFill>
            <a:miter lim="800000"/>
            <a:headEnd/>
            <a:tailEnd/>
          </a:ln>
        </p:spPr>
      </p:sp>
      <p:sp>
        <p:nvSpPr>
          <p:cNvPr id="12291" name="Rectangle 3"/>
          <p:cNvSpPr>
            <a:spLocks noGrp="1" noChangeArrowheads="1"/>
          </p:cNvSpPr>
          <p:nvPr>
            <p:ph type="body" idx="1"/>
          </p:nvPr>
        </p:nvSpPr>
        <p:spPr bwMode="auto">
          <a:xfrm>
            <a:off x="914400" y="4346575"/>
            <a:ext cx="5029200" cy="3852863"/>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923131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 the Select Component Factory tool, the use case description describes the sequence and flow of dialogue between the actor and the system.  </a:t>
            </a:r>
          </a:p>
          <a:p>
            <a:r>
              <a:rPr lang="en-US" altLang="zh-CN" dirty="0" smtClean="0"/>
              <a:t>The dialogue must be two way  and conversational i.e.</a:t>
            </a:r>
          </a:p>
          <a:p>
            <a:pPr lvl="1"/>
            <a:r>
              <a:rPr lang="en-US" altLang="zh-CN" dirty="0" smtClean="0"/>
              <a:t>  Actor requests….</a:t>
            </a:r>
          </a:p>
          <a:p>
            <a:pPr lvl="1"/>
            <a:r>
              <a:rPr lang="en-US" altLang="zh-CN" dirty="0" smtClean="0"/>
              <a:t>  System responds….</a:t>
            </a:r>
          </a:p>
          <a:p>
            <a:pPr lvl="1"/>
            <a:r>
              <a:rPr lang="en-US" altLang="zh-CN" dirty="0" smtClean="0"/>
              <a:t>  Actor requests….</a:t>
            </a:r>
          </a:p>
          <a:p>
            <a:pPr lvl="1"/>
            <a:r>
              <a:rPr lang="en-US" altLang="zh-CN" dirty="0" smtClean="0"/>
              <a:t>  Etc...</a:t>
            </a:r>
          </a:p>
          <a:p>
            <a:endParaRPr lang="en-US" altLang="zh-CN" dirty="0" smtClean="0"/>
          </a:p>
          <a:p>
            <a:r>
              <a:rPr lang="en-US" altLang="zh-CN" dirty="0" smtClean="0"/>
              <a:t>Alternative flow …</a:t>
            </a:r>
          </a:p>
          <a:p>
            <a:endParaRPr lang="en-US" altLang="zh-CN" dirty="0" smtClean="0"/>
          </a:p>
          <a:p>
            <a:r>
              <a:rPr lang="en-US" altLang="zh-CN" dirty="0" smtClean="0"/>
              <a:t>The use case:</a:t>
            </a:r>
          </a:p>
          <a:p>
            <a:pPr lvl="1"/>
            <a:r>
              <a:rPr lang="en-US" altLang="zh-CN" dirty="0" smtClean="0"/>
              <a:t>  Describes basic and alternate courses in natural language;</a:t>
            </a:r>
          </a:p>
          <a:p>
            <a:pPr lvl="1"/>
            <a:r>
              <a:rPr lang="en-US" altLang="zh-CN" dirty="0" smtClean="0"/>
              <a:t>  Is written from the users perspective;</a:t>
            </a:r>
          </a:p>
          <a:p>
            <a:pPr lvl="1"/>
            <a:r>
              <a:rPr lang="en-US" altLang="zh-CN" dirty="0" smtClean="0"/>
              <a:t>  Use actors own vocabulary;</a:t>
            </a:r>
          </a:p>
          <a:p>
            <a:pPr lvl="1"/>
            <a:r>
              <a:rPr lang="en-US" altLang="zh-CN" dirty="0" smtClean="0"/>
              <a:t>  Clearly define users intent;</a:t>
            </a:r>
          </a:p>
          <a:p>
            <a:pPr lvl="1"/>
            <a:r>
              <a:rPr lang="en-US" altLang="zh-CN" dirty="0" smtClean="0"/>
              <a:t>  Present terminology that is consistent (i.e. Customer or Client).</a:t>
            </a:r>
          </a:p>
          <a:p>
            <a:pPr lvl="1"/>
            <a:r>
              <a:rPr lang="en-US" altLang="zh-CN" dirty="0" smtClean="0"/>
              <a:t>  Clearly define start of end points - end point typically yielding value to the actor.</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24</a:t>
            </a:fld>
            <a:endParaRPr lang="en-GB"/>
          </a:p>
        </p:txBody>
      </p:sp>
    </p:spTree>
    <p:extLst>
      <p:ext uri="{BB962C8B-B14F-4D97-AF65-F5344CB8AC3E}">
        <p14:creationId xmlns:p14="http://schemas.microsoft.com/office/powerpoint/2010/main" val="2860444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A865EB63-CE83-4446-81E6-10043B4B9485}" type="datetime1">
              <a:rPr lang="en-US" altLang="zh-CN" sz="1100">
                <a:latin typeface="Times New Roman" pitchFamily="18" charset="0"/>
              </a:rPr>
              <a:pPr/>
              <a:t>9/13/16</a:t>
            </a:fld>
            <a:endParaRPr lang="en-US" altLang="zh-CN" sz="1100">
              <a:latin typeface="Times New Roman" pitchFamily="18" charset="0"/>
            </a:endParaRPr>
          </a:p>
        </p:txBody>
      </p:sp>
      <p:sp>
        <p:nvSpPr>
          <p:cNvPr id="471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r>
              <a:rPr lang="en-US" altLang="zh-CN" sz="1100">
                <a:latin typeface="Times New Roman" pitchFamily="18" charset="0"/>
              </a:rPr>
              <a:t>Department of Computer Science</a:t>
            </a:r>
          </a:p>
        </p:txBody>
      </p:sp>
      <p:sp>
        <p:nvSpPr>
          <p:cNvPr id="47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32250774-01C4-4290-9F8C-2F512285CA5E}" type="slidenum">
              <a:rPr lang="en-US" altLang="zh-CN" sz="1100">
                <a:latin typeface="Times New Roman" pitchFamily="18" charset="0"/>
              </a:rPr>
              <a:pPr/>
              <a:t>25</a:t>
            </a:fld>
            <a:endParaRPr lang="en-US" altLang="zh-CN" sz="1100">
              <a:latin typeface="Times New Roman" pitchFamily="18" charset="0"/>
            </a:endParaRPr>
          </a:p>
        </p:txBody>
      </p:sp>
      <p:sp>
        <p:nvSpPr>
          <p:cNvPr id="47109" name="Rectangle 2"/>
          <p:cNvSpPr>
            <a:spLocks noGrp="1" noRot="1" noChangeAspect="1" noChangeArrowheads="1" noTextEdit="1"/>
          </p:cNvSpPr>
          <p:nvPr>
            <p:ph type="sldImg"/>
          </p:nvPr>
        </p:nvSpPr>
        <p:spPr>
          <a:xfrm>
            <a:off x="1143000" y="701675"/>
            <a:ext cx="4587875" cy="3441700"/>
          </a:xfrm>
          <a:ln/>
        </p:spPr>
      </p:sp>
      <p:sp>
        <p:nvSpPr>
          <p:cNvPr id="471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nchor="t"/>
          <a:lstStyle/>
          <a:p>
            <a:r>
              <a:rPr lang="en-US" altLang="zh-CN" smtClean="0"/>
              <a:t>A scenario is an instance of a course or flow through a use case. </a:t>
            </a:r>
          </a:p>
          <a:p>
            <a:endParaRPr lang="en-US" altLang="zh-CN" smtClean="0"/>
          </a:p>
          <a:p>
            <a:r>
              <a:rPr lang="en-US" altLang="zh-CN" smtClean="0"/>
              <a:t>A use case is not a single scenario - a specific history of specifics events exchanged among system and actors - but rather a description of a set of potential scenarios.  Each scenario must begin with some initial event from an actor to the system.</a:t>
            </a:r>
          </a:p>
          <a:p>
            <a:endParaRPr lang="en-US" altLang="zh-CN" smtClean="0"/>
          </a:p>
          <a:p>
            <a:r>
              <a:rPr lang="en-US" altLang="zh-CN" smtClean="0"/>
              <a:t>It is desirable to separate the basic course from alternatives because a use case describes a set of sequences, not just a single sequence, and it would be impossible to to express all the details of an interesting use case in just one sequence. </a:t>
            </a:r>
          </a:p>
          <a:p>
            <a:endParaRPr lang="en-US" altLang="zh-CN" smtClean="0"/>
          </a:p>
          <a:p>
            <a:r>
              <a:rPr lang="en-US" altLang="zh-CN" smtClean="0"/>
              <a:t>Typically, there is an expansion factor from use cases to scenarios. A more complex use case may be described by a basic course scenario and a number of alternate course scenarios of interest.</a:t>
            </a:r>
          </a:p>
        </p:txBody>
      </p:sp>
    </p:spTree>
    <p:extLst>
      <p:ext uri="{BB962C8B-B14F-4D97-AF65-F5344CB8AC3E}">
        <p14:creationId xmlns:p14="http://schemas.microsoft.com/office/powerpoint/2010/main" val="29748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26624672-CC65-484F-A5A8-495312F827AE}" type="datetime1">
              <a:rPr lang="en-US" altLang="zh-CN" sz="1100">
                <a:latin typeface="Times New Roman" pitchFamily="18" charset="0"/>
              </a:rPr>
              <a:pPr/>
              <a:t>9/13/16</a:t>
            </a:fld>
            <a:endParaRPr lang="en-US" altLang="zh-CN" sz="1100">
              <a:latin typeface="Times New Roman" pitchFamily="18" charset="0"/>
            </a:endParaRP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r>
              <a:rPr lang="en-US" altLang="zh-CN" sz="1100">
                <a:latin typeface="Times New Roman" pitchFamily="18" charset="0"/>
              </a:rPr>
              <a:t>Department of Computer Science</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9B2A7C18-BB50-4FE4-BE39-BB3261EF17FF}" type="slidenum">
              <a:rPr lang="en-US" altLang="zh-CN" sz="1100">
                <a:latin typeface="Times New Roman" pitchFamily="18" charset="0"/>
              </a:rPr>
              <a:pPr/>
              <a:t>31</a:t>
            </a:fld>
            <a:endParaRPr lang="en-US" altLang="zh-CN" sz="1100">
              <a:latin typeface="Times New Roman" pitchFamily="18" charset="0"/>
            </a:endParaRPr>
          </a:p>
        </p:txBody>
      </p:sp>
      <p:sp>
        <p:nvSpPr>
          <p:cNvPr id="49157" name="Rectangle 2"/>
          <p:cNvSpPr>
            <a:spLocks noGrp="1" noRot="1" noChangeAspect="1" noChangeArrowheads="1" noTextEdit="1"/>
          </p:cNvSpPr>
          <p:nvPr>
            <p:ph type="sldImg"/>
          </p:nvPr>
        </p:nvSpPr>
        <p:spPr>
          <a:xfrm>
            <a:off x="1143000" y="701675"/>
            <a:ext cx="4587875" cy="3441700"/>
          </a:xfrm>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nchor="t"/>
          <a:lstStyle/>
          <a:p>
            <a:r>
              <a:rPr lang="en-US" altLang="zh-CN" smtClean="0"/>
              <a:t>During analysis, it may be recognized that certain sequences of narrative text appear repeatedly among a number of use cases I.e. the same narrative text may be common to a number of use cases. It is possible to factor out this commonality into a use case in its own right with the intent of making it useable by other use cases. </a:t>
            </a:r>
          </a:p>
          <a:p>
            <a:endParaRPr lang="en-US" altLang="zh-CN" smtClean="0"/>
          </a:p>
          <a:p>
            <a:r>
              <a:rPr lang="en-US" altLang="zh-CN" smtClean="0"/>
              <a:t>Note that the narrative text of the included use case may be used by the including use case at </a:t>
            </a:r>
            <a:r>
              <a:rPr lang="en-US" altLang="zh-CN" i="1" smtClean="0"/>
              <a:t>any </a:t>
            </a:r>
            <a:r>
              <a:rPr lang="en-US" altLang="zh-CN" smtClean="0"/>
              <a:t>point in the sequence of its narrative text.</a:t>
            </a:r>
          </a:p>
          <a:p>
            <a:endParaRPr lang="en-US" altLang="zh-CN" smtClean="0"/>
          </a:p>
          <a:p>
            <a:r>
              <a:rPr lang="en-US" altLang="zh-CN" smtClean="0"/>
              <a:t>Note also that the included use case never stands alone, but is only instantiated as part of another use case that includes it. Put another way, included use cases yield no benefit to the actor in themselves, and so are not triggered by an event supplied by an actor. Rather, they are “triggered” by the including use case.   </a:t>
            </a:r>
          </a:p>
          <a:p>
            <a:endParaRPr lang="en-US" altLang="zh-CN" smtClean="0"/>
          </a:p>
        </p:txBody>
      </p:sp>
    </p:spTree>
    <p:extLst>
      <p:ext uri="{BB962C8B-B14F-4D97-AF65-F5344CB8AC3E}">
        <p14:creationId xmlns:p14="http://schemas.microsoft.com/office/powerpoint/2010/main" val="376678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666B8DF5-3ED5-4443-B5CC-BB8C9B736934}" type="datetime1">
              <a:rPr lang="en-US" altLang="zh-CN" sz="1100">
                <a:latin typeface="Times New Roman" pitchFamily="18" charset="0"/>
              </a:rPr>
              <a:pPr/>
              <a:t>9/13/16</a:t>
            </a:fld>
            <a:endParaRPr lang="en-US" altLang="zh-CN" sz="1100">
              <a:latin typeface="Times New Roman" pitchFamily="18" charset="0"/>
            </a:endParaRPr>
          </a:p>
        </p:txBody>
      </p:sp>
      <p:sp>
        <p:nvSpPr>
          <p:cNvPr id="501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r>
              <a:rPr lang="en-US" altLang="zh-CN" sz="1100">
                <a:latin typeface="Times New Roman" pitchFamily="18" charset="0"/>
              </a:rPr>
              <a:t>Department of Computer Science</a:t>
            </a:r>
          </a:p>
        </p:txBody>
      </p:sp>
      <p:sp>
        <p:nvSpPr>
          <p:cNvPr id="50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05C8DFEE-8ADB-479F-8E44-6FF12B2163DE}" type="slidenum">
              <a:rPr lang="en-US" altLang="zh-CN" sz="1100">
                <a:latin typeface="Times New Roman" pitchFamily="18" charset="0"/>
              </a:rPr>
              <a:pPr/>
              <a:t>32</a:t>
            </a:fld>
            <a:endParaRPr lang="en-US" altLang="zh-CN" sz="1100">
              <a:latin typeface="Times New Roman" pitchFamily="18"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nchor="t"/>
          <a:lstStyle/>
          <a:p>
            <a:r>
              <a:rPr lang="en-US" altLang="zh-CN" smtClean="0"/>
              <a:t>Within UML use case diagrams, the include relationship is graphically rendered as dependency (a connecting line with an open arrow head), stereotyped as &lt;&lt;include&gt;&gt;. The arrow head points to the use case being included. </a:t>
            </a:r>
          </a:p>
          <a:p>
            <a:endParaRPr lang="en-US" altLang="zh-CN" smtClean="0"/>
          </a:p>
          <a:p>
            <a:endParaRPr lang="en-US" altLang="zh-CN" smtClean="0"/>
          </a:p>
          <a:p>
            <a:endParaRPr lang="en-US" altLang="zh-CN" smtClean="0"/>
          </a:p>
        </p:txBody>
      </p:sp>
    </p:spTree>
    <p:extLst>
      <p:ext uri="{BB962C8B-B14F-4D97-AF65-F5344CB8AC3E}">
        <p14:creationId xmlns:p14="http://schemas.microsoft.com/office/powerpoint/2010/main" val="3452212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5454216B-9403-4B8F-AD6F-94EA2C6CF6BC}" type="datetime1">
              <a:rPr lang="en-US" altLang="zh-CN" sz="1100">
                <a:latin typeface="Times New Roman" pitchFamily="18" charset="0"/>
              </a:rPr>
              <a:pPr/>
              <a:t>9/13/16</a:t>
            </a:fld>
            <a:endParaRPr lang="en-US" altLang="zh-CN" sz="1100">
              <a:latin typeface="Times New Roman" pitchFamily="18" charset="0"/>
            </a:endParaRPr>
          </a:p>
        </p:txBody>
      </p:sp>
      <p:sp>
        <p:nvSpPr>
          <p:cNvPr id="512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r>
              <a:rPr lang="en-US" altLang="zh-CN" sz="1100">
                <a:latin typeface="Times New Roman" pitchFamily="18" charset="0"/>
              </a:rPr>
              <a:t>Department of Computer Science</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587E929B-F385-4C94-9A00-1BD4EB0E630F}" type="slidenum">
              <a:rPr lang="en-US" altLang="zh-CN" sz="1100">
                <a:latin typeface="Times New Roman" pitchFamily="18" charset="0"/>
              </a:rPr>
              <a:pPr/>
              <a:t>34</a:t>
            </a:fld>
            <a:endParaRPr lang="en-US" altLang="zh-CN" sz="1100">
              <a:latin typeface="Times New Roman" pitchFamily="18" charset="0"/>
            </a:endParaRPr>
          </a:p>
        </p:txBody>
      </p:sp>
      <p:sp>
        <p:nvSpPr>
          <p:cNvPr id="51205" name="Rectangle 2"/>
          <p:cNvSpPr>
            <a:spLocks noGrp="1" noRot="1" noChangeAspect="1" noChangeArrowheads="1" noTextEdit="1"/>
          </p:cNvSpPr>
          <p:nvPr>
            <p:ph type="sldImg"/>
          </p:nvPr>
        </p:nvSpPr>
        <p:spPr>
          <a:xfrm>
            <a:off x="1143000" y="701675"/>
            <a:ext cx="4587875" cy="3441700"/>
          </a:xfrm>
          <a:ln/>
        </p:spPr>
      </p:sp>
      <p:sp>
        <p:nvSpPr>
          <p:cNvPr id="512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nchor="t"/>
          <a:lstStyle/>
          <a:p>
            <a:r>
              <a:rPr lang="en-US" altLang="zh-CN" smtClean="0"/>
              <a:t>A powerful concept that is used to structure and relate use case descriptions is the extension association.  Extension specifies how a significant alternate course may be inserted as a use case in its own right, and thus extend another use case description.  Extensions to use cases can be described in a simple way and, in particular, changes and additions to functionality are more easily made.</a:t>
            </a:r>
          </a:p>
          <a:p>
            <a:endParaRPr lang="en-US" altLang="zh-CN" smtClean="0"/>
          </a:p>
          <a:p>
            <a:r>
              <a:rPr lang="en-US" altLang="zh-CN" smtClean="0"/>
              <a:t>The use case that is extended must be a complete use case in itself, and typically encapsulates a significant alternate course within a use case. </a:t>
            </a:r>
          </a:p>
          <a:p>
            <a:endParaRPr lang="en-US" altLang="zh-CN" smtClean="0"/>
          </a:p>
          <a:p>
            <a:r>
              <a:rPr lang="en-US" altLang="zh-CN" smtClean="0"/>
              <a:t>Being derived from an alternate course, the extends use case is only executed when its particular scenario is followed.</a:t>
            </a:r>
          </a:p>
          <a:p>
            <a:r>
              <a:rPr lang="en-US" altLang="zh-CN" smtClean="0"/>
              <a:t>Some examples of when to use extends:</a:t>
            </a:r>
          </a:p>
          <a:p>
            <a:pPr lvl="1"/>
            <a:r>
              <a:rPr lang="en-US" altLang="zh-CN" smtClean="0"/>
              <a:t>  To model optional parts of use cases (e.g. error handling);</a:t>
            </a:r>
          </a:p>
          <a:p>
            <a:pPr lvl="1"/>
            <a:r>
              <a:rPr lang="en-US" altLang="zh-CN" smtClean="0"/>
              <a:t>  To model complex and alternate courses which seldom occur;</a:t>
            </a:r>
          </a:p>
          <a:p>
            <a:pPr lvl="1"/>
            <a:r>
              <a:rPr lang="en-US" altLang="zh-CN" smtClean="0"/>
              <a:t>  To model separate sub-courses which are executed only in certain cases.</a:t>
            </a:r>
          </a:p>
        </p:txBody>
      </p:sp>
    </p:spTree>
    <p:extLst>
      <p:ext uri="{BB962C8B-B14F-4D97-AF65-F5344CB8AC3E}">
        <p14:creationId xmlns:p14="http://schemas.microsoft.com/office/powerpoint/2010/main" val="1649289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D73A8E9F-7E08-4220-9891-F08A8B454AB0}" type="datetime1">
              <a:rPr lang="en-US" altLang="zh-CN" sz="1100">
                <a:latin typeface="Times New Roman" pitchFamily="18" charset="0"/>
              </a:rPr>
              <a:pPr/>
              <a:t>9/13/16</a:t>
            </a:fld>
            <a:endParaRPr lang="en-US" altLang="zh-CN" sz="1100">
              <a:latin typeface="Times New Roman" pitchFamily="18" charset="0"/>
            </a:endParaRPr>
          </a:p>
        </p:txBody>
      </p:sp>
      <p:sp>
        <p:nvSpPr>
          <p:cNvPr id="522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r>
              <a:rPr lang="en-US" altLang="zh-CN" sz="1100">
                <a:latin typeface="Times New Roman" pitchFamily="18" charset="0"/>
              </a:rPr>
              <a:t>Department of Computer Science</a:t>
            </a:r>
          </a:p>
        </p:txBody>
      </p:sp>
      <p:sp>
        <p:nvSpPr>
          <p:cNvPr id="52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C98AAB83-E62F-4EC7-8E99-B55FFA45B851}" type="slidenum">
              <a:rPr lang="en-US" altLang="zh-CN" sz="1100">
                <a:latin typeface="Times New Roman" pitchFamily="18" charset="0"/>
              </a:rPr>
              <a:pPr/>
              <a:t>35</a:t>
            </a:fld>
            <a:endParaRPr lang="en-US" altLang="zh-CN" sz="1100">
              <a:latin typeface="Times New Roman" pitchFamily="18" charset="0"/>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nchor="t"/>
          <a:lstStyle/>
          <a:p>
            <a:r>
              <a:rPr lang="en-US" altLang="zh-CN" smtClean="0"/>
              <a:t>Within UML use case diagrams, the extend relationship is graphically rendered as dependency (a connecting line with an open arrow head), stereotyped as &lt;&lt;extend&gt;&gt;. The arrow head points to the use case from which the extension is being made. Note that when reading UML use case diagrams, extend relationships read the other way around to include relationship. </a:t>
            </a:r>
          </a:p>
        </p:txBody>
      </p:sp>
    </p:spTree>
    <p:extLst>
      <p:ext uri="{BB962C8B-B14F-4D97-AF65-F5344CB8AC3E}">
        <p14:creationId xmlns:p14="http://schemas.microsoft.com/office/powerpoint/2010/main" val="4271045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GB" altLang="zh-CN" smtClean="0"/>
              <a:t>Practically, when organising the use case model, include, extend and generalisation relationships can be useful to create a balanced and understandable set of use cases at a similar level of granularity. However, care should be exercised as these relationships should only be applied when appropriate to the simplification, understandability and organisation of the use case model. Not that excessive use of include, extend and generalisation relationships can destroy the understandability and consistent level of granularity of the use case model.    </a:t>
            </a:r>
          </a:p>
          <a:p>
            <a:endParaRPr lang="en-GB" altLang="zh-CN" smtClean="0"/>
          </a:p>
        </p:txBody>
      </p:sp>
      <p:sp>
        <p:nvSpPr>
          <p:cNvPr id="5427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EEB37395-8102-44F1-9731-09A353810900}" type="datetime1">
              <a:rPr lang="en-US" altLang="zh-CN" sz="1100">
                <a:latin typeface="Times New Roman" pitchFamily="18" charset="0"/>
              </a:rPr>
              <a:pPr/>
              <a:t>9/13/16</a:t>
            </a:fld>
            <a:endParaRPr lang="en-US" altLang="zh-CN" sz="1100">
              <a:latin typeface="Times New Roman" pitchFamily="18" charset="0"/>
            </a:endParaRPr>
          </a:p>
        </p:txBody>
      </p:sp>
      <p:sp>
        <p:nvSpPr>
          <p:cNvPr id="5427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r>
              <a:rPr lang="en-US" altLang="zh-CN" sz="1100">
                <a:latin typeface="Times New Roman" pitchFamily="18" charset="0"/>
              </a:rPr>
              <a:t>Department of Computer Science</a:t>
            </a:r>
          </a:p>
        </p:txBody>
      </p:sp>
      <p:sp>
        <p:nvSpPr>
          <p:cNvPr id="5427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EFF25542-B4AA-407F-8964-C9C5F341929F}" type="slidenum">
              <a:rPr lang="en-US" altLang="zh-CN" sz="1100">
                <a:latin typeface="Times New Roman" pitchFamily="18" charset="0"/>
              </a:rPr>
              <a:pPr/>
              <a:t>37</a:t>
            </a:fld>
            <a:endParaRPr lang="en-US" altLang="zh-CN" sz="1100">
              <a:latin typeface="Times New Roman" pitchFamily="18" charset="0"/>
            </a:endParaRPr>
          </a:p>
        </p:txBody>
      </p:sp>
    </p:spTree>
    <p:extLst>
      <p:ext uri="{BB962C8B-B14F-4D97-AF65-F5344CB8AC3E}">
        <p14:creationId xmlns:p14="http://schemas.microsoft.com/office/powerpoint/2010/main" val="275670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54B92CE1-BC44-4D25-98A5-BA612494AF2A}" type="datetime1">
              <a:rPr lang="en-US" altLang="zh-CN" sz="1100">
                <a:latin typeface="Times New Roman" pitchFamily="18" charset="0"/>
              </a:rPr>
              <a:pPr/>
              <a:t>9/13/16</a:t>
            </a:fld>
            <a:endParaRPr lang="en-US" altLang="zh-CN" sz="1100">
              <a:latin typeface="Times New Roman" pitchFamily="18" charset="0"/>
            </a:endParaRPr>
          </a:p>
        </p:txBody>
      </p:sp>
      <p:sp>
        <p:nvSpPr>
          <p:cNvPr id="552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r>
              <a:rPr lang="en-US" altLang="zh-CN" sz="1100">
                <a:latin typeface="Times New Roman" pitchFamily="18" charset="0"/>
              </a:rPr>
              <a:t>Department of Computer Science</a:t>
            </a:r>
          </a:p>
        </p:txBody>
      </p:sp>
      <p:sp>
        <p:nvSpPr>
          <p:cNvPr id="55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8F46BEEC-0406-46C7-9B90-431B899B1A71}" type="slidenum">
              <a:rPr lang="en-US" altLang="zh-CN" sz="1100">
                <a:latin typeface="Times New Roman" pitchFamily="18" charset="0"/>
              </a:rPr>
              <a:pPr/>
              <a:t>40</a:t>
            </a:fld>
            <a:endParaRPr lang="en-US" altLang="zh-CN" sz="1100">
              <a:latin typeface="Times New Roman" pitchFamily="18" charset="0"/>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nchor="t"/>
          <a:lstStyle/>
          <a:p>
            <a:r>
              <a:rPr lang="en-US" altLang="zh-CN" smtClean="0"/>
              <a:t>Where business process modelling has been performed, a good place to start on use case identification is to examine the Elementary Business Processes as revealed in Process Thread diagrams. Next, identify candidate actors for the system-to-be and their likely events or requests that would trigger a use case. This may then be contrasted with Business Actors.</a:t>
            </a:r>
          </a:p>
          <a:p>
            <a:endParaRPr lang="en-US" altLang="zh-CN" smtClean="0"/>
          </a:p>
          <a:p>
            <a:r>
              <a:rPr lang="en-US" altLang="zh-CN" smtClean="0"/>
              <a:t>When scoping the start and finish of the use case, it is useful to adopt the view point of the actor in deriving a result of value from useful work conducted by the use case. The end point of the use case often yields the post-condition of the use case which reflects the system’s side of the bargain in the use case ‘contract’.</a:t>
            </a:r>
          </a:p>
          <a:p>
            <a:endParaRPr lang="en-US" altLang="zh-CN" smtClean="0"/>
          </a:p>
          <a:p>
            <a:r>
              <a:rPr lang="en-US" altLang="zh-CN" smtClean="0"/>
              <a:t>Remember that the process of identifying use cases scopes the extent of the automated system-to-be, and so balanced judgements should be arrived at as to which Business Processes are candidates for automation. </a:t>
            </a:r>
          </a:p>
        </p:txBody>
      </p:sp>
    </p:spTree>
    <p:extLst>
      <p:ext uri="{BB962C8B-B14F-4D97-AF65-F5344CB8AC3E}">
        <p14:creationId xmlns:p14="http://schemas.microsoft.com/office/powerpoint/2010/main" val="9402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AF359-6C82-447E-AF65-003E2543FDD7}" type="slidenum">
              <a:rPr lang="en-US" altLang="en-US"/>
              <a:pPr/>
              <a:t>7</a:t>
            </a:fld>
            <a:endParaRPr lang="en-US" altLang="en-US"/>
          </a:p>
        </p:txBody>
      </p:sp>
      <p:sp>
        <p:nvSpPr>
          <p:cNvPr id="18434" name="Rectangle 2"/>
          <p:cNvSpPr>
            <a:spLocks noGrp="1" noRot="1" noChangeAspect="1" noChangeArrowheads="1"/>
          </p:cNvSpPr>
          <p:nvPr>
            <p:ph type="sldImg"/>
          </p:nvPr>
        </p:nvSpPr>
        <p:spPr bwMode="auto">
          <a:xfrm>
            <a:off x="1289050" y="793750"/>
            <a:ext cx="4279900" cy="3209925"/>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914400" y="4346575"/>
            <a:ext cx="5029200" cy="3852863"/>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66287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50223-3972-4708-8ABA-6B5942B2E6D6}" type="slidenum">
              <a:rPr lang="en-US" altLang="en-US"/>
              <a:pPr/>
              <a:t>8</a:t>
            </a:fld>
            <a:endParaRPr lang="en-US" altLang="en-US"/>
          </a:p>
        </p:txBody>
      </p:sp>
      <p:sp>
        <p:nvSpPr>
          <p:cNvPr id="24578" name="Rectangle 2"/>
          <p:cNvSpPr>
            <a:spLocks noGrp="1" noRot="1" noChangeAspect="1" noChangeArrowheads="1"/>
          </p:cNvSpPr>
          <p:nvPr>
            <p:ph type="sldImg"/>
          </p:nvPr>
        </p:nvSpPr>
        <p:spPr bwMode="auto">
          <a:xfrm>
            <a:off x="1289050" y="793750"/>
            <a:ext cx="4279900" cy="3209925"/>
          </a:xfrm>
          <a:prstGeom prst="rect">
            <a:avLst/>
          </a:prstGeom>
          <a:solidFill>
            <a:srgbClr val="FFFFFF"/>
          </a:solidFill>
          <a:ln>
            <a:solidFill>
              <a:srgbClr val="000000"/>
            </a:solidFill>
            <a:miter lim="800000"/>
            <a:headEnd/>
            <a:tailEnd/>
          </a:ln>
        </p:spPr>
      </p:sp>
      <p:sp>
        <p:nvSpPr>
          <p:cNvPr id="24579" name="Rectangle 3"/>
          <p:cNvSpPr>
            <a:spLocks noGrp="1" noChangeArrowheads="1"/>
          </p:cNvSpPr>
          <p:nvPr>
            <p:ph type="body" idx="1"/>
          </p:nvPr>
        </p:nvSpPr>
        <p:spPr bwMode="auto">
          <a:xfrm>
            <a:off x="914400" y="4346575"/>
            <a:ext cx="5029200" cy="3852863"/>
          </a:xfrm>
          <a:prstGeom prst="rect">
            <a:avLst/>
          </a:prstGeom>
          <a:solidFill>
            <a:srgbClr val="FFFFFF"/>
          </a:solidFill>
          <a:ln>
            <a:solidFill>
              <a:srgbClr val="000000"/>
            </a:solidFill>
            <a:miter lim="800000"/>
            <a:headEnd/>
            <a:tailEnd/>
          </a:ln>
        </p:spPr>
        <p:txBody>
          <a:bodyPr/>
          <a:lstStyle/>
          <a:p>
            <a:pPr>
              <a:lnSpc>
                <a:spcPct val="90000"/>
              </a:lnSpc>
            </a:pPr>
            <a:r>
              <a:rPr lang="en-GB" altLang="en-US" sz="2400" dirty="0" smtClean="0"/>
              <a:t>Domain requirements</a:t>
            </a:r>
          </a:p>
          <a:p>
            <a:pPr lvl="1">
              <a:lnSpc>
                <a:spcPct val="90000"/>
              </a:lnSpc>
            </a:pPr>
            <a:r>
              <a:rPr lang="en-GB" altLang="en-US" sz="2000" dirty="0" smtClean="0"/>
              <a:t>Requirements that come from the application domain of the system and that reflect characteristics of that domain.</a:t>
            </a:r>
          </a:p>
          <a:p>
            <a:endParaRPr lang="en-US" altLang="en-US" dirty="0"/>
          </a:p>
        </p:txBody>
      </p:sp>
    </p:spTree>
    <p:extLst>
      <p:ext uri="{BB962C8B-B14F-4D97-AF65-F5344CB8AC3E}">
        <p14:creationId xmlns:p14="http://schemas.microsoft.com/office/powerpoint/2010/main" val="915869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39966A-998F-4AED-AABF-049934C1138D}" type="slidenum">
              <a:rPr lang="en-US" altLang="en-US"/>
              <a:pPr/>
              <a:t>9</a:t>
            </a:fld>
            <a:endParaRPr lang="en-US" altLang="en-US"/>
          </a:p>
        </p:txBody>
      </p:sp>
      <p:sp>
        <p:nvSpPr>
          <p:cNvPr id="26626" name="Rectangle 2"/>
          <p:cNvSpPr>
            <a:spLocks noGrp="1" noRot="1" noChangeAspect="1" noChangeArrowheads="1"/>
          </p:cNvSpPr>
          <p:nvPr>
            <p:ph type="sldImg"/>
          </p:nvPr>
        </p:nvSpPr>
        <p:spPr bwMode="auto">
          <a:xfrm>
            <a:off x="1289050" y="793750"/>
            <a:ext cx="4279900" cy="3209925"/>
          </a:xfrm>
          <a:prstGeom prst="rect">
            <a:avLst/>
          </a:prstGeom>
          <a:solidFill>
            <a:srgbClr val="FFFFFF"/>
          </a:solidFill>
          <a:ln>
            <a:solidFill>
              <a:srgbClr val="000000"/>
            </a:solidFill>
            <a:miter lim="800000"/>
            <a:headEnd/>
            <a:tailEnd/>
          </a:ln>
        </p:spPr>
      </p:sp>
      <p:sp>
        <p:nvSpPr>
          <p:cNvPr id="26627" name="Rectangle 3"/>
          <p:cNvSpPr>
            <a:spLocks noGrp="1" noChangeArrowheads="1"/>
          </p:cNvSpPr>
          <p:nvPr>
            <p:ph type="body" idx="1"/>
          </p:nvPr>
        </p:nvSpPr>
        <p:spPr bwMode="auto">
          <a:xfrm>
            <a:off x="914400" y="4346575"/>
            <a:ext cx="5029200" cy="3852863"/>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27585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73397-8871-447C-9206-17DDA6750EF7}" type="slidenum">
              <a:rPr lang="en-US" altLang="en-US"/>
              <a:pPr/>
              <a:t>10</a:t>
            </a:fld>
            <a:endParaRPr lang="en-US" altLang="en-US"/>
          </a:p>
        </p:txBody>
      </p:sp>
      <p:sp>
        <p:nvSpPr>
          <p:cNvPr id="36866" name="Rectangle 2"/>
          <p:cNvSpPr>
            <a:spLocks noGrp="1" noRot="1" noChangeAspect="1" noChangeArrowheads="1"/>
          </p:cNvSpPr>
          <p:nvPr>
            <p:ph type="sldImg"/>
          </p:nvPr>
        </p:nvSpPr>
        <p:spPr bwMode="auto">
          <a:xfrm>
            <a:off x="1289050" y="793750"/>
            <a:ext cx="4279900" cy="3209925"/>
          </a:xfrm>
          <a:prstGeom prst="rect">
            <a:avLst/>
          </a:prstGeom>
          <a:solidFill>
            <a:srgbClr val="FFFFFF"/>
          </a:solidFill>
          <a:ln>
            <a:solidFill>
              <a:srgbClr val="000000"/>
            </a:solidFill>
            <a:miter lim="800000"/>
            <a:headEnd/>
            <a:tailEnd/>
          </a:ln>
        </p:spPr>
      </p:sp>
      <p:sp>
        <p:nvSpPr>
          <p:cNvPr id="36867" name="Rectangle 3"/>
          <p:cNvSpPr>
            <a:spLocks noGrp="1" noChangeArrowheads="1"/>
          </p:cNvSpPr>
          <p:nvPr>
            <p:ph type="body" idx="1"/>
          </p:nvPr>
        </p:nvSpPr>
        <p:spPr bwMode="auto">
          <a:xfrm>
            <a:off x="914400" y="4346575"/>
            <a:ext cx="5029200" cy="3852863"/>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8011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3B8521-3097-4C0A-BCAF-531F0DB125D0}" type="slidenum">
              <a:rPr lang="en-US" altLang="en-US"/>
              <a:pPr/>
              <a:t>11</a:t>
            </a:fld>
            <a:endParaRPr lang="en-US" altLang="en-US"/>
          </a:p>
        </p:txBody>
      </p:sp>
      <p:sp>
        <p:nvSpPr>
          <p:cNvPr id="38914" name="Rectangle 2"/>
          <p:cNvSpPr>
            <a:spLocks noGrp="1" noRot="1" noChangeAspect="1" noChangeArrowheads="1"/>
          </p:cNvSpPr>
          <p:nvPr>
            <p:ph type="sldImg"/>
          </p:nvPr>
        </p:nvSpPr>
        <p:spPr bwMode="auto">
          <a:xfrm>
            <a:off x="1289050" y="793750"/>
            <a:ext cx="4279900" cy="3209925"/>
          </a:xfrm>
          <a:prstGeom prst="rect">
            <a:avLst/>
          </a:prstGeo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6575"/>
            <a:ext cx="5029200" cy="3852863"/>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625068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5DDBF2-F7A2-4850-8AE4-231CD3CF327B}" type="slidenum">
              <a:rPr lang="en-US" altLang="en-US"/>
              <a:pPr/>
              <a:t>12</a:t>
            </a:fld>
            <a:endParaRPr lang="en-US" altLang="en-US"/>
          </a:p>
        </p:txBody>
      </p:sp>
      <p:sp>
        <p:nvSpPr>
          <p:cNvPr id="54274" name="Rectangle 2"/>
          <p:cNvSpPr>
            <a:spLocks noGrp="1" noRot="1" noChangeAspect="1" noChangeArrowheads="1"/>
          </p:cNvSpPr>
          <p:nvPr>
            <p:ph type="sldImg"/>
          </p:nvPr>
        </p:nvSpPr>
        <p:spPr bwMode="auto">
          <a:xfrm>
            <a:off x="1289050" y="793750"/>
            <a:ext cx="4279900" cy="3209925"/>
          </a:xfrm>
          <a:prstGeom prst="rect">
            <a:avLst/>
          </a:prstGeom>
          <a:solidFill>
            <a:srgbClr val="FFFFFF"/>
          </a:solidFill>
          <a:ln>
            <a:solidFill>
              <a:srgbClr val="000000"/>
            </a:solidFill>
            <a:miter lim="800000"/>
            <a:headEnd/>
            <a:tailEnd/>
          </a:ln>
        </p:spPr>
      </p:sp>
      <p:sp>
        <p:nvSpPr>
          <p:cNvPr id="54275" name="Rectangle 3"/>
          <p:cNvSpPr>
            <a:spLocks noGrp="1" noChangeArrowheads="1"/>
          </p:cNvSpPr>
          <p:nvPr>
            <p:ph type="body" idx="1"/>
          </p:nvPr>
        </p:nvSpPr>
        <p:spPr bwMode="auto">
          <a:xfrm>
            <a:off x="914400" y="4346575"/>
            <a:ext cx="5029200" cy="3852863"/>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0071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Logical view </a:t>
            </a:r>
          </a:p>
          <a:p>
            <a:r>
              <a:rPr lang="en-GB" dirty="0" smtClean="0"/>
              <a:t>Describes the abstract descriptions of a system’s parts. Used to model what a </a:t>
            </a:r>
          </a:p>
          <a:p>
            <a:r>
              <a:rPr lang="en-GB" dirty="0" smtClean="0"/>
              <a:t>system is made up of and how the parts interact with each other. The types of </a:t>
            </a:r>
          </a:p>
          <a:p>
            <a:r>
              <a:rPr lang="en-GB" dirty="0" smtClean="0"/>
              <a:t>UML diagrams that typically make up this view include class, object, state </a:t>
            </a:r>
          </a:p>
          <a:p>
            <a:r>
              <a:rPr lang="en-GB" dirty="0" smtClean="0"/>
              <a:t>machine, and interaction diagrams. </a:t>
            </a:r>
          </a:p>
          <a:p>
            <a:endParaRPr lang="en-GB" dirty="0" smtClean="0"/>
          </a:p>
          <a:p>
            <a:r>
              <a:rPr lang="en-GB" dirty="0" smtClean="0"/>
              <a:t>Process view </a:t>
            </a:r>
          </a:p>
          <a:p>
            <a:r>
              <a:rPr lang="en-GB" dirty="0" smtClean="0"/>
              <a:t>Describes the processes within your system. It is particularly helpful when visualizing </a:t>
            </a:r>
          </a:p>
          <a:p>
            <a:r>
              <a:rPr lang="en-GB" dirty="0" smtClean="0"/>
              <a:t>what must happen within your system. This view typically contains </a:t>
            </a:r>
          </a:p>
          <a:p>
            <a:r>
              <a:rPr lang="en-GB" dirty="0" smtClean="0"/>
              <a:t>activity diagrams. </a:t>
            </a:r>
          </a:p>
          <a:p>
            <a:endParaRPr lang="en-GB" dirty="0" smtClean="0"/>
          </a:p>
          <a:p>
            <a:r>
              <a:rPr lang="en-GB" dirty="0" smtClean="0"/>
              <a:t>Development view </a:t>
            </a:r>
          </a:p>
          <a:p>
            <a:r>
              <a:rPr lang="en-GB" dirty="0" smtClean="0"/>
              <a:t>Describes how your system’s parts are organized into modules and components. </a:t>
            </a:r>
          </a:p>
          <a:p>
            <a:r>
              <a:rPr lang="en-GB" dirty="0" smtClean="0"/>
              <a:t>It is very useful to manage layers within your system’s architecture. This view </a:t>
            </a:r>
          </a:p>
          <a:p>
            <a:r>
              <a:rPr lang="en-GB" dirty="0" smtClean="0"/>
              <a:t>typically contains package and component diagrams. </a:t>
            </a:r>
          </a:p>
          <a:p>
            <a:endParaRPr lang="en-GB" dirty="0" smtClean="0"/>
          </a:p>
          <a:p>
            <a:r>
              <a:rPr lang="en-GB" dirty="0" smtClean="0"/>
              <a:t>Physical view </a:t>
            </a:r>
          </a:p>
          <a:p>
            <a:r>
              <a:rPr lang="en-GB" dirty="0" smtClean="0"/>
              <a:t>Describes how the system’s design, as described in the three previous views, is </a:t>
            </a:r>
          </a:p>
          <a:p>
            <a:r>
              <a:rPr lang="en-GB" dirty="0" smtClean="0"/>
              <a:t>then brought to life as a set of real-world entities. The diagrams in this view </a:t>
            </a:r>
          </a:p>
          <a:p>
            <a:r>
              <a:rPr lang="en-GB" dirty="0" smtClean="0"/>
              <a:t>show how the abstract parts map into the final deployed system. This view typically </a:t>
            </a:r>
          </a:p>
          <a:p>
            <a:r>
              <a:rPr lang="en-GB" dirty="0" smtClean="0"/>
              <a:t>contains deployment diagrams. </a:t>
            </a:r>
          </a:p>
          <a:p>
            <a:endParaRPr lang="en-GB" dirty="0" smtClean="0"/>
          </a:p>
          <a:p>
            <a:r>
              <a:rPr lang="en-GB" dirty="0" smtClean="0"/>
              <a:t>Use case view </a:t>
            </a:r>
          </a:p>
          <a:p>
            <a:r>
              <a:rPr lang="en-GB" dirty="0" smtClean="0"/>
              <a:t>Describes the functionality of the system being </a:t>
            </a:r>
            <a:r>
              <a:rPr lang="en-GB" dirty="0" err="1" smtClean="0"/>
              <a:t>modeled</a:t>
            </a:r>
            <a:r>
              <a:rPr lang="en-GB" dirty="0" smtClean="0"/>
              <a:t> from the perspective of </a:t>
            </a:r>
          </a:p>
          <a:p>
            <a:r>
              <a:rPr lang="en-GB" dirty="0" smtClean="0"/>
              <a:t>the outside world. This view is needed to describe what the system is supposed </a:t>
            </a:r>
          </a:p>
          <a:p>
            <a:r>
              <a:rPr lang="en-GB" dirty="0" smtClean="0"/>
              <a:t>to do. All of the other views rely on the use case view to guide them—that’s why </a:t>
            </a:r>
          </a:p>
          <a:p>
            <a:r>
              <a:rPr lang="en-GB" dirty="0" smtClean="0"/>
              <a:t>the model is called 4+1. This view typically contains use case diagrams, </a:t>
            </a:r>
          </a:p>
          <a:p>
            <a:r>
              <a:rPr lang="en-GB" dirty="0" smtClean="0"/>
              <a:t>descriptions, and overview diagrams. </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14</a:t>
            </a:fld>
            <a:endParaRPr lang="en-GB"/>
          </a:p>
        </p:txBody>
      </p:sp>
    </p:spTree>
    <p:extLst>
      <p:ext uri="{BB962C8B-B14F-4D97-AF65-F5344CB8AC3E}">
        <p14:creationId xmlns:p14="http://schemas.microsoft.com/office/powerpoint/2010/main" val="338620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23</a:t>
            </a:fld>
            <a:endParaRPr lang="en-GB"/>
          </a:p>
        </p:txBody>
      </p:sp>
    </p:spTree>
    <p:extLst>
      <p:ext uri="{BB962C8B-B14F-4D97-AF65-F5344CB8AC3E}">
        <p14:creationId xmlns:p14="http://schemas.microsoft.com/office/powerpoint/2010/main" val="48935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A2E055E-96BA-4AF0-AD18-EC6AADFDAC68}" type="datetime3">
              <a:rPr lang="en-US" smtClean="0"/>
              <a:t>13 September 2016</a:t>
            </a:fld>
            <a:endParaRPr lang="en-US"/>
          </a:p>
        </p:txBody>
      </p:sp>
      <p:sp>
        <p:nvSpPr>
          <p:cNvPr id="17" name="Footer Placeholder 16"/>
          <p:cNvSpPr>
            <a:spLocks noGrp="1"/>
          </p:cNvSpPr>
          <p:nvPr>
            <p:ph type="ftr" sz="quarter" idx="11"/>
          </p:nvPr>
        </p:nvSpPr>
        <p:spPr/>
        <p:txBody>
          <a:bodyPr/>
          <a:lstStyle/>
          <a:p>
            <a:r>
              <a:rPr lang="en-US" smtClean="0"/>
              <a:t>UFCFB6-30-2 OOSD</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6D4C41-202B-4C2E-947A-A1C27C9E3BC6}"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86A473-A9EE-412E-A7D7-EC7A7FCFF91C}"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06B6CDB-71DB-4AB9-9268-5A7133517E95}"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D1E51A-4424-4D4E-8C7B-10DB47B5EEAC}" type="datetime3">
              <a:rPr lang="en-US" smtClean="0"/>
              <a:t>13 September 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UFCFB6-30-2 OOSD</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F765B9B-B9CB-41DD-AF49-565524D0F244}"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3591D78-EE13-44C3-9625-5FD27A72F20F}"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89C5F5-020B-4948-8855-D51BB12D46E0}"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2D038-4DEC-4EBE-8B5F-1E80EE943F61}" type="datetime3">
              <a:rPr lang="en-US" smtClean="0"/>
              <a:t>13 September 2016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8565D4-8562-4335-BD25-69808C85D7A9}"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402275-C049-4D6C-A688-2EF59AE51194}" type="datetime3">
              <a:rPr lang="en-US" smtClean="0"/>
              <a:t>13 September 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UFCFB6-30-2 OOSD</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9029B7-C75F-4745-8A05-90DB10230019}" type="datetime3">
              <a:rPr lang="en-US" smtClean="0"/>
              <a:t>13 September 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UFCFB6-30-2 OOSD</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International_Standard_Book_Number" TargetMode="External"/><Relationship Id="rId3" Type="http://schemas.openxmlformats.org/officeDocument/2006/relationships/hyperlink" Target="https://en.wikipedia.org/wiki/Special:BookSources/978-0-201-62432-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oleObject" Target="../embeddings/oleObject2.bin"/><Relationship Id="rId6"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Case%20Study%20UweFlix.do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emf"/><Relationship Id="rId3" Type="http://schemas.openxmlformats.org/officeDocument/2006/relationships/image" Target="../media/image1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endParaRPr lang="en-GB" sz="3900" b="1" dirty="0" smtClean="0"/>
          </a:p>
          <a:p>
            <a:r>
              <a:rPr lang="en-GB" sz="3900" b="1" dirty="0" smtClean="0"/>
              <a:t>Unit </a:t>
            </a:r>
            <a:r>
              <a:rPr lang="en-GB" sz="3900" b="1" dirty="0"/>
              <a:t>2</a:t>
            </a:r>
            <a:r>
              <a:rPr lang="en-GB" sz="3900" b="1" dirty="0" smtClean="0"/>
              <a:t> Modelling </a:t>
            </a:r>
            <a:r>
              <a:rPr lang="en-GB" sz="3900" b="1" dirty="0"/>
              <a:t>Requirements: Use Cases </a:t>
            </a:r>
            <a:endParaRPr lang="en-GB" dirty="0"/>
          </a:p>
          <a:p>
            <a:r>
              <a:rPr lang="en-GB" dirty="0" smtClean="0"/>
              <a:t>Benedict R. Gaster</a:t>
            </a:r>
            <a:endParaRPr lang="en-GB" dirty="0"/>
          </a:p>
          <a:p>
            <a:r>
              <a:rPr lang="en-GB" dirty="0" smtClean="0"/>
              <a:t>2016-17</a:t>
            </a:r>
          </a:p>
          <a:p>
            <a:endParaRPr lang="en-GB" dirty="0"/>
          </a:p>
        </p:txBody>
      </p:sp>
      <p:sp>
        <p:nvSpPr>
          <p:cNvPr id="4" name="Date Placeholder 3"/>
          <p:cNvSpPr>
            <a:spLocks noGrp="1"/>
          </p:cNvSpPr>
          <p:nvPr>
            <p:ph type="dt" sz="half" idx="10"/>
          </p:nvPr>
        </p:nvSpPr>
        <p:spPr/>
        <p:txBody>
          <a:bodyPr/>
          <a:lstStyle/>
          <a:p>
            <a:fld id="{FD7B68CE-1BDD-4BEC-81E1-65E92EE521DE}" type="datetime3">
              <a:rPr lang="en-US" smtClean="0"/>
              <a:t>13 September 2016</a:t>
            </a:fld>
            <a:endParaRPr lang="en-US"/>
          </a:p>
        </p:txBody>
      </p:sp>
      <p:sp>
        <p:nvSpPr>
          <p:cNvPr id="2" name="Title 1"/>
          <p:cNvSpPr>
            <a:spLocks noGrp="1"/>
          </p:cNvSpPr>
          <p:nvPr>
            <p:ph type="ctrTitle"/>
          </p:nvPr>
        </p:nvSpPr>
        <p:spPr/>
        <p:txBody>
          <a:bodyPr/>
          <a:lstStyle/>
          <a:p>
            <a:r>
              <a:rPr lang="en-GB" dirty="0" smtClean="0"/>
              <a:t>UFCFB6-30-2 Object-oriented Software Development</a:t>
            </a:r>
            <a:endParaRPr lang="en-GB" dirty="0"/>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033548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solidFill>
            <a:schemeClr val="bg1">
              <a:lumMod val="95000"/>
            </a:schemeClr>
          </a:solidFill>
          <a:ln/>
        </p:spPr>
        <p:txBody>
          <a:bodyPr lIns="90487" tIns="44450" rIns="90487" bIns="44450"/>
          <a:lstStyle/>
          <a:p>
            <a:r>
              <a:rPr lang="en-GB" altLang="en-US" dirty="0"/>
              <a:t>Non-functional </a:t>
            </a:r>
            <a:r>
              <a:rPr lang="en-GB" altLang="en-US" dirty="0" smtClean="0"/>
              <a:t>requirements (skip)</a:t>
            </a:r>
            <a:endParaRPr lang="en-GB" altLang="en-US" dirty="0"/>
          </a:p>
        </p:txBody>
      </p:sp>
      <p:sp>
        <p:nvSpPr>
          <p:cNvPr id="35843" name="Rectangle 3"/>
          <p:cNvSpPr>
            <a:spLocks noGrp="1" noChangeArrowheads="1"/>
          </p:cNvSpPr>
          <p:nvPr>
            <p:ph type="body" idx="1"/>
          </p:nvPr>
        </p:nvSpPr>
        <p:spPr>
          <a:noFill/>
          <a:ln/>
        </p:spPr>
        <p:txBody>
          <a:bodyPr lIns="90487" tIns="44450" rIns="90487" bIns="44450"/>
          <a:lstStyle/>
          <a:p>
            <a:pPr>
              <a:lnSpc>
                <a:spcPct val="90000"/>
              </a:lnSpc>
            </a:pPr>
            <a:endParaRPr lang="en-GB" altLang="en-US" sz="2400" dirty="0" smtClean="0"/>
          </a:p>
          <a:p>
            <a:pPr>
              <a:lnSpc>
                <a:spcPct val="90000"/>
              </a:lnSpc>
            </a:pPr>
            <a:r>
              <a:rPr lang="en-GB" altLang="en-US" sz="2400" dirty="0" smtClean="0"/>
              <a:t>These </a:t>
            </a:r>
            <a:r>
              <a:rPr lang="en-GB" altLang="en-US" sz="2400" dirty="0"/>
              <a:t>define system properties and constraints e.g. reliability, response time and storage requirements. Constraints are I/O device capability, system representations, etc.</a:t>
            </a:r>
          </a:p>
          <a:p>
            <a:pPr>
              <a:lnSpc>
                <a:spcPct val="90000"/>
              </a:lnSpc>
            </a:pPr>
            <a:r>
              <a:rPr lang="en-GB" altLang="en-US" sz="2400" dirty="0"/>
              <a:t>Process requirements may also be specified mandating a particular CASE system, programming language or development method.</a:t>
            </a:r>
          </a:p>
          <a:p>
            <a:pPr>
              <a:lnSpc>
                <a:spcPct val="90000"/>
              </a:lnSpc>
            </a:pPr>
            <a:r>
              <a:rPr lang="en-GB" altLang="en-US" sz="2400" dirty="0"/>
              <a:t>Non-functional requirements may be more critical than functional requirements. If these are not met, the system is useless.</a:t>
            </a:r>
          </a:p>
        </p:txBody>
      </p:sp>
      <p:sp>
        <p:nvSpPr>
          <p:cNvPr id="2" name="Date Placeholder 1"/>
          <p:cNvSpPr>
            <a:spLocks noGrp="1"/>
          </p:cNvSpPr>
          <p:nvPr>
            <p:ph type="dt" sz="half" idx="10"/>
          </p:nvPr>
        </p:nvSpPr>
        <p:spPr/>
        <p:txBody>
          <a:bodyPr/>
          <a:lstStyle/>
          <a:p>
            <a:fld id="{17F3960A-641F-44AC-A996-4FD658FA0EC1}"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7259017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solidFill>
            <a:schemeClr val="bg1">
              <a:lumMod val="95000"/>
            </a:schemeClr>
          </a:solidFill>
          <a:ln/>
        </p:spPr>
        <p:txBody>
          <a:bodyPr lIns="90487" tIns="44450" rIns="90487" bIns="44450"/>
          <a:lstStyle/>
          <a:p>
            <a:r>
              <a:rPr lang="en-GB" altLang="en-US" dirty="0"/>
              <a:t>Non-functional </a:t>
            </a:r>
            <a:r>
              <a:rPr lang="en-GB" altLang="en-US" dirty="0" smtClean="0"/>
              <a:t>classifications (skip)</a:t>
            </a:r>
            <a:endParaRPr lang="en-GB" altLang="en-US" dirty="0"/>
          </a:p>
        </p:txBody>
      </p:sp>
      <p:sp>
        <p:nvSpPr>
          <p:cNvPr id="37891" name="Rectangle 3"/>
          <p:cNvSpPr>
            <a:spLocks noGrp="1" noChangeArrowheads="1"/>
          </p:cNvSpPr>
          <p:nvPr>
            <p:ph type="body" idx="1"/>
          </p:nvPr>
        </p:nvSpPr>
        <p:spPr>
          <a:noFill/>
          <a:ln/>
        </p:spPr>
        <p:txBody>
          <a:bodyPr lIns="90487" tIns="44450" rIns="90487" bIns="44450">
            <a:normAutofit lnSpcReduction="10000"/>
          </a:bodyPr>
          <a:lstStyle/>
          <a:p>
            <a:endParaRPr lang="en-GB" altLang="en-US" sz="2000" dirty="0" smtClean="0"/>
          </a:p>
          <a:p>
            <a:r>
              <a:rPr lang="en-GB" altLang="en-US" sz="2400" dirty="0" smtClean="0"/>
              <a:t>Product </a:t>
            </a:r>
            <a:r>
              <a:rPr lang="en-GB" altLang="en-US" sz="2400" dirty="0"/>
              <a:t>requirements</a:t>
            </a:r>
          </a:p>
          <a:p>
            <a:pPr lvl="1"/>
            <a:r>
              <a:rPr lang="en-GB" altLang="en-US" dirty="0"/>
              <a:t>Requirements which specify that the delivered product must behave in a particular way e.g. </a:t>
            </a:r>
            <a:r>
              <a:rPr lang="en-GB" altLang="en-US" dirty="0">
                <a:solidFill>
                  <a:srgbClr val="FF0000"/>
                </a:solidFill>
              </a:rPr>
              <a:t>execution speed</a:t>
            </a:r>
            <a:r>
              <a:rPr lang="en-GB" altLang="en-US" dirty="0"/>
              <a:t>, reliability, etc.</a:t>
            </a:r>
          </a:p>
          <a:p>
            <a:r>
              <a:rPr lang="en-GB" altLang="en-US" sz="2400" dirty="0"/>
              <a:t>Organisational requirements</a:t>
            </a:r>
          </a:p>
          <a:p>
            <a:pPr lvl="1"/>
            <a:r>
              <a:rPr lang="en-GB" altLang="en-US" dirty="0"/>
              <a:t>Requirements which are a consequence of organisational policies and procedures e.g. </a:t>
            </a:r>
            <a:r>
              <a:rPr lang="en-GB" altLang="en-US" dirty="0">
                <a:solidFill>
                  <a:srgbClr val="FF0000"/>
                </a:solidFill>
              </a:rPr>
              <a:t>process standards used</a:t>
            </a:r>
            <a:r>
              <a:rPr lang="en-GB" altLang="en-US" dirty="0"/>
              <a:t>, implementation requirements, etc.</a:t>
            </a:r>
          </a:p>
          <a:p>
            <a:r>
              <a:rPr lang="en-GB" altLang="en-US" sz="2400" dirty="0"/>
              <a:t>External requirements</a:t>
            </a:r>
          </a:p>
          <a:p>
            <a:pPr lvl="1"/>
            <a:r>
              <a:rPr lang="en-GB" altLang="en-US" dirty="0"/>
              <a:t>Requirements which arise from factors which are external to the system and its development process e.g. </a:t>
            </a:r>
            <a:r>
              <a:rPr lang="en-GB" altLang="en-US" dirty="0">
                <a:solidFill>
                  <a:srgbClr val="FF0000"/>
                </a:solidFill>
              </a:rPr>
              <a:t>interoperability</a:t>
            </a:r>
            <a:r>
              <a:rPr lang="en-GB" altLang="en-US" dirty="0"/>
              <a:t> requirements, legislative requirements, etc.</a:t>
            </a:r>
          </a:p>
        </p:txBody>
      </p:sp>
      <p:sp>
        <p:nvSpPr>
          <p:cNvPr id="2" name="Date Placeholder 1"/>
          <p:cNvSpPr>
            <a:spLocks noGrp="1"/>
          </p:cNvSpPr>
          <p:nvPr>
            <p:ph type="dt" sz="half" idx="10"/>
          </p:nvPr>
        </p:nvSpPr>
        <p:spPr/>
        <p:txBody>
          <a:bodyPr/>
          <a:lstStyle/>
          <a:p>
            <a:fld id="{39043841-F97A-4AE0-8755-E283F3E531A5}"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27601263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solidFill>
            <a:schemeClr val="bg1">
              <a:lumMod val="95000"/>
            </a:schemeClr>
          </a:solidFill>
          <a:ln/>
        </p:spPr>
        <p:txBody>
          <a:bodyPr lIns="90487" tIns="44450" rIns="90487" bIns="44450"/>
          <a:lstStyle/>
          <a:p>
            <a:r>
              <a:rPr lang="en-GB" altLang="en-US" dirty="0"/>
              <a:t>Key points</a:t>
            </a:r>
          </a:p>
        </p:txBody>
      </p:sp>
      <p:sp>
        <p:nvSpPr>
          <p:cNvPr id="53251" name="Rectangle 3"/>
          <p:cNvSpPr>
            <a:spLocks noGrp="1" noChangeArrowheads="1"/>
          </p:cNvSpPr>
          <p:nvPr>
            <p:ph type="body" idx="1"/>
          </p:nvPr>
        </p:nvSpPr>
        <p:spPr>
          <a:noFill/>
          <a:ln/>
        </p:spPr>
        <p:txBody>
          <a:bodyPr lIns="90487" tIns="44450" rIns="90487" bIns="44450"/>
          <a:lstStyle/>
          <a:p>
            <a:endParaRPr lang="en-GB" altLang="en-US" sz="2400" dirty="0" smtClean="0"/>
          </a:p>
          <a:p>
            <a:r>
              <a:rPr lang="en-GB" altLang="en-US" sz="2400" dirty="0" smtClean="0"/>
              <a:t>Requirements </a:t>
            </a:r>
            <a:r>
              <a:rPr lang="en-GB" altLang="en-US" sz="2400" dirty="0"/>
              <a:t>set out what the system </a:t>
            </a:r>
            <a:r>
              <a:rPr lang="en-GB" altLang="en-US" sz="2400" dirty="0">
                <a:solidFill>
                  <a:srgbClr val="FF0000"/>
                </a:solidFill>
              </a:rPr>
              <a:t>should do </a:t>
            </a:r>
            <a:r>
              <a:rPr lang="en-GB" altLang="en-US" sz="2400" dirty="0"/>
              <a:t>and define </a:t>
            </a:r>
            <a:r>
              <a:rPr lang="en-GB" altLang="en-US" sz="2400" dirty="0">
                <a:solidFill>
                  <a:srgbClr val="FF0000"/>
                </a:solidFill>
              </a:rPr>
              <a:t>constraints</a:t>
            </a:r>
            <a:r>
              <a:rPr lang="en-GB" altLang="en-US" sz="2400" dirty="0"/>
              <a:t> on its operation and implementation.</a:t>
            </a:r>
          </a:p>
          <a:p>
            <a:r>
              <a:rPr lang="en-GB" altLang="en-US" sz="2400" dirty="0"/>
              <a:t>Functional requirements set out </a:t>
            </a:r>
            <a:r>
              <a:rPr lang="en-GB" altLang="en-US" sz="2400" dirty="0">
                <a:solidFill>
                  <a:srgbClr val="FF0000"/>
                </a:solidFill>
              </a:rPr>
              <a:t>services</a:t>
            </a:r>
            <a:r>
              <a:rPr lang="en-GB" altLang="en-US" sz="2400" dirty="0"/>
              <a:t> the system should provide.</a:t>
            </a:r>
          </a:p>
          <a:p>
            <a:r>
              <a:rPr lang="en-GB" altLang="en-US" sz="2400" dirty="0"/>
              <a:t>Non-functional requirements </a:t>
            </a:r>
            <a:r>
              <a:rPr lang="en-GB" altLang="en-US" sz="2400" dirty="0">
                <a:solidFill>
                  <a:srgbClr val="FF0000"/>
                </a:solidFill>
              </a:rPr>
              <a:t>constrain</a:t>
            </a:r>
            <a:r>
              <a:rPr lang="en-GB" altLang="en-US" sz="2400" dirty="0"/>
              <a:t> the system being developed or the development process.</a:t>
            </a:r>
          </a:p>
          <a:p>
            <a:r>
              <a:rPr lang="en-GB" altLang="en-US" sz="2400" dirty="0"/>
              <a:t>User requirements are </a:t>
            </a:r>
            <a:r>
              <a:rPr lang="en-GB" altLang="en-US" sz="2400" dirty="0">
                <a:solidFill>
                  <a:srgbClr val="FF0000"/>
                </a:solidFill>
              </a:rPr>
              <a:t>high-level</a:t>
            </a:r>
            <a:r>
              <a:rPr lang="en-GB" altLang="en-US" sz="2400" dirty="0"/>
              <a:t> statements of what the system should do. User requirements should be written using natural language, tables and diagrams.</a:t>
            </a:r>
          </a:p>
        </p:txBody>
      </p:sp>
      <p:sp>
        <p:nvSpPr>
          <p:cNvPr id="2" name="Date Placeholder 1"/>
          <p:cNvSpPr>
            <a:spLocks noGrp="1"/>
          </p:cNvSpPr>
          <p:nvPr>
            <p:ph type="dt" sz="half" idx="10"/>
          </p:nvPr>
        </p:nvSpPr>
        <p:spPr/>
        <p:txBody>
          <a:bodyPr/>
          <a:lstStyle/>
          <a:p>
            <a:fld id="{8E360829-1325-4F4F-AC7F-D31B7133C8B1}"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311188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a:t>Prioritization </a:t>
            </a:r>
            <a:r>
              <a:rPr lang="en-GB" dirty="0" smtClean="0"/>
              <a:t>of requirements</a:t>
            </a:r>
            <a:endParaRPr lang="en-GB" dirty="0"/>
          </a:p>
        </p:txBody>
      </p:sp>
      <p:sp>
        <p:nvSpPr>
          <p:cNvPr id="3" name="Date Placeholder 2"/>
          <p:cNvSpPr>
            <a:spLocks noGrp="1"/>
          </p:cNvSpPr>
          <p:nvPr>
            <p:ph type="dt" sz="half" idx="10"/>
          </p:nvPr>
        </p:nvSpPr>
        <p:spPr/>
        <p:txBody>
          <a:bodyPr/>
          <a:lstStyle/>
          <a:p>
            <a:fld id="{52964FA6-48C5-47E5-91E8-1E07EDDF9FB9}" type="datetime3">
              <a:rPr lang="en-US" smtClean="0"/>
              <a:t>13 September 2016</a:t>
            </a:fld>
            <a:endParaRPr lang="en-US"/>
          </a:p>
        </p:txBody>
      </p:sp>
      <p:sp>
        <p:nvSpPr>
          <p:cNvPr id="6" name="Content Placeholder 5"/>
          <p:cNvSpPr>
            <a:spLocks noGrp="1"/>
          </p:cNvSpPr>
          <p:nvPr>
            <p:ph sz="quarter" idx="1"/>
          </p:nvPr>
        </p:nvSpPr>
        <p:spPr/>
        <p:txBody>
          <a:bodyPr>
            <a:normAutofit fontScale="92500" lnSpcReduction="20000"/>
          </a:bodyPr>
          <a:lstStyle/>
          <a:p>
            <a:endParaRPr lang="en-GB" dirty="0" smtClean="0"/>
          </a:p>
          <a:p>
            <a:r>
              <a:rPr lang="en-GB" dirty="0" smtClean="0"/>
              <a:t>One </a:t>
            </a:r>
            <a:r>
              <a:rPr lang="en-US" dirty="0" smtClean="0"/>
              <a:t>prioritization method, called </a:t>
            </a:r>
            <a:r>
              <a:rPr lang="en-GB" dirty="0" err="1"/>
              <a:t>MoSCoW</a:t>
            </a:r>
            <a:r>
              <a:rPr lang="en-GB" dirty="0"/>
              <a:t> </a:t>
            </a:r>
            <a:r>
              <a:rPr lang="en-GB" dirty="0" smtClean="0"/>
              <a:t>, </a:t>
            </a:r>
            <a:r>
              <a:rPr lang="en-US" dirty="0" smtClean="0"/>
              <a:t>was </a:t>
            </a:r>
            <a:r>
              <a:rPr lang="en-US" dirty="0"/>
              <a:t>developed by Dai </a:t>
            </a:r>
            <a:r>
              <a:rPr lang="en-US" dirty="0" smtClean="0"/>
              <a:t>Clegg</a:t>
            </a:r>
            <a:endParaRPr lang="en-US" baseline="30000" dirty="0" smtClean="0"/>
          </a:p>
          <a:p>
            <a:r>
              <a:rPr lang="en-GB" dirty="0" smtClean="0"/>
              <a:t>It separates </a:t>
            </a:r>
            <a:r>
              <a:rPr lang="en-GB" dirty="0"/>
              <a:t>the Functional Requirements into four different categories:</a:t>
            </a:r>
          </a:p>
          <a:p>
            <a:pPr lvl="1"/>
            <a:r>
              <a:rPr lang="en-GB" i="1" dirty="0"/>
              <a:t>Must</a:t>
            </a:r>
            <a:r>
              <a:rPr lang="en-GB" dirty="0"/>
              <a:t> have – Highest level priority.</a:t>
            </a:r>
          </a:p>
          <a:p>
            <a:pPr lvl="1"/>
            <a:r>
              <a:rPr lang="en-GB" i="1" dirty="0"/>
              <a:t>Should</a:t>
            </a:r>
            <a:r>
              <a:rPr lang="en-GB" dirty="0"/>
              <a:t> have – Medium level priority.</a:t>
            </a:r>
          </a:p>
          <a:p>
            <a:pPr lvl="1"/>
            <a:r>
              <a:rPr lang="en-GB" i="1" dirty="0"/>
              <a:t>Could </a:t>
            </a:r>
            <a:r>
              <a:rPr lang="en-GB" dirty="0"/>
              <a:t>have – Lowest level priority.</a:t>
            </a:r>
          </a:p>
          <a:p>
            <a:pPr lvl="1"/>
            <a:r>
              <a:rPr lang="en-GB" i="1" dirty="0"/>
              <a:t>Won’t</a:t>
            </a:r>
            <a:r>
              <a:rPr lang="en-GB" dirty="0"/>
              <a:t> have – for requirements that are determined to not be necessary.</a:t>
            </a:r>
          </a:p>
          <a:p>
            <a:pPr marL="0" indent="0">
              <a:buNone/>
            </a:pPr>
            <a:endParaRPr lang="en-US" baseline="30000" dirty="0" smtClean="0"/>
          </a:p>
          <a:p>
            <a:r>
              <a:rPr lang="en-US" dirty="0" smtClean="0"/>
              <a:t>Ref: Clegg</a:t>
            </a:r>
            <a:r>
              <a:rPr lang="en-US" dirty="0"/>
              <a:t>, Dai; Barker, Richard (2004-11-09). </a:t>
            </a:r>
            <a:r>
              <a:rPr lang="en-US" i="1" dirty="0"/>
              <a:t>Case Method Fast-Track: A RAD Approach</a:t>
            </a:r>
            <a:r>
              <a:rPr lang="en-US" dirty="0"/>
              <a:t>. Addison-</a:t>
            </a:r>
            <a:r>
              <a:rPr lang="en-US" dirty="0" err="1"/>
              <a:t>Wesley.</a:t>
            </a:r>
            <a:r>
              <a:rPr lang="en-US" dirty="0" err="1">
                <a:hlinkClick r:id="rId2" tooltip="International Standard Book Number"/>
              </a:rPr>
              <a:t>ISBN</a:t>
            </a:r>
            <a:r>
              <a:rPr lang="en-US" dirty="0"/>
              <a:t> </a:t>
            </a:r>
            <a:r>
              <a:rPr lang="en-US" u="sng" dirty="0">
                <a:hlinkClick r:id="rId3" tooltip="Special:BookSources/978-0-201-62432-8"/>
              </a:rPr>
              <a:t>978-0-201-62432-8</a:t>
            </a:r>
            <a:r>
              <a:rPr lang="en-US" dirty="0"/>
              <a:t>.</a:t>
            </a:r>
            <a:endParaRPr lang="en-GB" dirty="0"/>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361091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a:solidFill>
            <a:schemeClr val="bg1">
              <a:lumMod val="95000"/>
            </a:schemeClr>
          </a:solidFill>
        </p:spPr>
        <p:txBody>
          <a:bodyPr/>
          <a:lstStyle/>
          <a:p>
            <a:r>
              <a:rPr lang="en-GB" dirty="0" smtClean="0"/>
              <a:t>Use case view (skip)</a:t>
            </a:r>
            <a:endParaRPr lang="en-GB" dirty="0"/>
          </a:p>
        </p:txBody>
      </p:sp>
      <p:sp>
        <p:nvSpPr>
          <p:cNvPr id="3" name="Date Placeholder 2"/>
          <p:cNvSpPr>
            <a:spLocks noGrp="1"/>
          </p:cNvSpPr>
          <p:nvPr>
            <p:ph type="dt" sz="half" idx="10"/>
          </p:nvPr>
        </p:nvSpPr>
        <p:spPr/>
        <p:txBody>
          <a:bodyPr/>
          <a:lstStyle/>
          <a:p>
            <a:fld id="{F9C5E030-5F20-4F11-96F8-53B95903F658}" type="datetime3">
              <a:rPr lang="en-US" smtClean="0"/>
              <a:t>13 September 2016</a:t>
            </a:fld>
            <a:endParaRPr lang="en-US"/>
          </a:p>
        </p:txBody>
      </p:sp>
      <p:pic>
        <p:nvPicPr>
          <p:cNvPr id="205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14400" y="2186376"/>
            <a:ext cx="7772400" cy="309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289206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t>What is a use case?</a:t>
            </a:r>
          </a:p>
        </p:txBody>
      </p:sp>
      <p:sp>
        <p:nvSpPr>
          <p:cNvPr id="3" name="Date Placeholder 2"/>
          <p:cNvSpPr>
            <a:spLocks noGrp="1"/>
          </p:cNvSpPr>
          <p:nvPr>
            <p:ph type="dt" sz="half" idx="10"/>
          </p:nvPr>
        </p:nvSpPr>
        <p:spPr/>
        <p:txBody>
          <a:bodyPr/>
          <a:lstStyle/>
          <a:p>
            <a:fld id="{9AC3D6C0-C668-4374-A6DE-2917018236EC}" type="datetime3">
              <a:rPr lang="en-US" smtClean="0"/>
              <a:t>13 September 2016</a:t>
            </a:fld>
            <a:endParaRPr lang="en-US"/>
          </a:p>
        </p:txBody>
      </p:sp>
      <p:sp>
        <p:nvSpPr>
          <p:cNvPr id="6" name="Content Placeholder 5"/>
          <p:cNvSpPr>
            <a:spLocks noGrp="1"/>
          </p:cNvSpPr>
          <p:nvPr>
            <p:ph sz="quarter" idx="1"/>
          </p:nvPr>
        </p:nvSpPr>
        <p:spPr/>
        <p:txBody>
          <a:bodyPr>
            <a:normAutofit fontScale="77500" lnSpcReduction="20000"/>
          </a:bodyPr>
          <a:lstStyle/>
          <a:p>
            <a:endParaRPr lang="en-US" dirty="0" smtClean="0"/>
          </a:p>
          <a:p>
            <a:r>
              <a:rPr lang="en-US" dirty="0" smtClean="0"/>
              <a:t>A </a:t>
            </a:r>
            <a:r>
              <a:rPr lang="en-US" dirty="0"/>
              <a:t>use case is a structure for documenting the </a:t>
            </a:r>
            <a:r>
              <a:rPr lang="en-US" dirty="0">
                <a:solidFill>
                  <a:srgbClr val="FF0000"/>
                </a:solidFill>
              </a:rPr>
              <a:t>functional requirements </a:t>
            </a:r>
            <a:r>
              <a:rPr lang="en-US" dirty="0"/>
              <a:t>for a </a:t>
            </a:r>
            <a:r>
              <a:rPr lang="en-US" dirty="0" smtClean="0"/>
              <a:t>software system.</a:t>
            </a:r>
          </a:p>
          <a:p>
            <a:r>
              <a:rPr lang="en-US" dirty="0" smtClean="0"/>
              <a:t>Each </a:t>
            </a:r>
            <a:r>
              <a:rPr lang="en-US" dirty="0"/>
              <a:t>use case provides a set of </a:t>
            </a:r>
            <a:r>
              <a:rPr lang="en-US" dirty="0">
                <a:solidFill>
                  <a:srgbClr val="FF0000"/>
                </a:solidFill>
              </a:rPr>
              <a:t>scenarios</a:t>
            </a:r>
            <a:r>
              <a:rPr lang="en-US" dirty="0"/>
              <a:t> that convey how the system should </a:t>
            </a:r>
            <a:r>
              <a:rPr lang="en-US" dirty="0">
                <a:solidFill>
                  <a:srgbClr val="FF0000"/>
                </a:solidFill>
              </a:rPr>
              <a:t>interact</a:t>
            </a:r>
            <a:r>
              <a:rPr lang="en-US" dirty="0"/>
              <a:t> with a human user or another system, to achieve a specific business </a:t>
            </a:r>
            <a:r>
              <a:rPr lang="en-US" dirty="0">
                <a:solidFill>
                  <a:srgbClr val="FF0000"/>
                </a:solidFill>
              </a:rPr>
              <a:t>goal</a:t>
            </a:r>
            <a:r>
              <a:rPr lang="en-US" dirty="0"/>
              <a:t>. </a:t>
            </a:r>
            <a:endParaRPr lang="en-US" dirty="0" smtClean="0"/>
          </a:p>
          <a:p>
            <a:r>
              <a:rPr lang="en-US" dirty="0" smtClean="0"/>
              <a:t>Use </a:t>
            </a:r>
            <a:r>
              <a:rPr lang="en-US" dirty="0"/>
              <a:t>cases typically avoid technical jargon, preferring instead the </a:t>
            </a:r>
            <a:r>
              <a:rPr lang="en-US" dirty="0">
                <a:solidFill>
                  <a:srgbClr val="FF0000"/>
                </a:solidFill>
              </a:rPr>
              <a:t>language of the end-use</a:t>
            </a:r>
            <a:r>
              <a:rPr lang="en-US" dirty="0"/>
              <a:t>r </a:t>
            </a:r>
            <a:r>
              <a:rPr lang="en-US" dirty="0" smtClean="0"/>
              <a:t>or </a:t>
            </a:r>
            <a:r>
              <a:rPr lang="en-US" i="1" dirty="0" smtClean="0"/>
              <a:t>domain </a:t>
            </a:r>
            <a:r>
              <a:rPr lang="en-US" i="1" dirty="0"/>
              <a:t>expert</a:t>
            </a:r>
            <a:r>
              <a:rPr lang="en-US" dirty="0"/>
              <a:t>. </a:t>
            </a:r>
            <a:endParaRPr lang="en-US" dirty="0" smtClean="0"/>
          </a:p>
          <a:p>
            <a:r>
              <a:rPr lang="en-US" dirty="0" smtClean="0"/>
              <a:t>Use </a:t>
            </a:r>
            <a:r>
              <a:rPr lang="en-US" dirty="0"/>
              <a:t>cases are often co-authored by </a:t>
            </a:r>
            <a:r>
              <a:rPr lang="en-US" dirty="0">
                <a:solidFill>
                  <a:srgbClr val="FF0000"/>
                </a:solidFill>
              </a:rPr>
              <a:t>requirements engineers and stakeholders</a:t>
            </a:r>
            <a:r>
              <a:rPr lang="en-US" dirty="0"/>
              <a:t>.</a:t>
            </a:r>
          </a:p>
          <a:p>
            <a:r>
              <a:rPr lang="en-US" dirty="0"/>
              <a:t>Use cases are deceptively simple tools for describing the behavior of software or systems. </a:t>
            </a:r>
            <a:endParaRPr lang="en-US" dirty="0" smtClean="0"/>
          </a:p>
          <a:p>
            <a:r>
              <a:rPr lang="en-US" dirty="0" smtClean="0"/>
              <a:t>A </a:t>
            </a:r>
            <a:r>
              <a:rPr lang="en-US" dirty="0"/>
              <a:t>use case contains a </a:t>
            </a:r>
            <a:r>
              <a:rPr lang="en-US" dirty="0">
                <a:solidFill>
                  <a:srgbClr val="FF0000"/>
                </a:solidFill>
              </a:rPr>
              <a:t>textual description </a:t>
            </a:r>
            <a:r>
              <a:rPr lang="en-US" dirty="0"/>
              <a:t>of the ways in which users are intended to work with the software or system. </a:t>
            </a:r>
            <a:endParaRPr lang="en-US" dirty="0" smtClean="0"/>
          </a:p>
          <a:p>
            <a:r>
              <a:rPr lang="en-US" dirty="0" smtClean="0"/>
              <a:t>Use </a:t>
            </a:r>
            <a:r>
              <a:rPr lang="en-US" dirty="0"/>
              <a:t>cases </a:t>
            </a:r>
            <a:r>
              <a:rPr lang="en-US" dirty="0">
                <a:solidFill>
                  <a:srgbClr val="FF0000"/>
                </a:solidFill>
              </a:rPr>
              <a:t>should not describe internal workings of the system</a:t>
            </a:r>
            <a:r>
              <a:rPr lang="en-US" dirty="0"/>
              <a:t>, nor should they explain how that system will be implemented. Instead, they show the steps needed to perform a task</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244506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Use case</a:t>
            </a:r>
            <a:endParaRPr lang="en-GB" dirty="0"/>
          </a:p>
        </p:txBody>
      </p:sp>
      <p:sp>
        <p:nvSpPr>
          <p:cNvPr id="3" name="Date Placeholder 2"/>
          <p:cNvSpPr>
            <a:spLocks noGrp="1"/>
          </p:cNvSpPr>
          <p:nvPr>
            <p:ph type="dt" sz="half" idx="10"/>
          </p:nvPr>
        </p:nvSpPr>
        <p:spPr/>
        <p:txBody>
          <a:bodyPr/>
          <a:lstStyle/>
          <a:p>
            <a:fld id="{0184C135-3EFC-4B73-A26F-A38083E4FA0B}" type="datetime3">
              <a:rPr lang="en-US" smtClean="0"/>
              <a:t>13 September 2016</a:t>
            </a:fld>
            <a:endParaRPr lang="en-US"/>
          </a:p>
        </p:txBody>
      </p:sp>
      <p:sp>
        <p:nvSpPr>
          <p:cNvPr id="6" name="Content Placeholder 5"/>
          <p:cNvSpPr>
            <a:spLocks noGrp="1"/>
          </p:cNvSpPr>
          <p:nvPr>
            <p:ph sz="quarter" idx="1"/>
          </p:nvPr>
        </p:nvSpPr>
        <p:spPr/>
        <p:txBody>
          <a:bodyPr/>
          <a:lstStyle/>
          <a:p>
            <a:endParaRPr lang="en-GB" dirty="0" smtClean="0"/>
          </a:p>
          <a:p>
            <a:r>
              <a:rPr lang="en-GB" altLang="zh-CN" dirty="0" smtClean="0"/>
              <a:t>A </a:t>
            </a:r>
            <a:r>
              <a:rPr lang="en-GB" altLang="zh-CN" dirty="0"/>
              <a:t>use case defines the </a:t>
            </a:r>
            <a:r>
              <a:rPr lang="en-GB" altLang="zh-CN" dirty="0">
                <a:solidFill>
                  <a:srgbClr val="FF0000"/>
                </a:solidFill>
              </a:rPr>
              <a:t>interactions</a:t>
            </a:r>
            <a:r>
              <a:rPr lang="en-GB" altLang="zh-CN" dirty="0"/>
              <a:t> between external </a:t>
            </a:r>
            <a:r>
              <a:rPr lang="en-GB" altLang="zh-CN" dirty="0">
                <a:solidFill>
                  <a:srgbClr val="FF0000"/>
                </a:solidFill>
              </a:rPr>
              <a:t>actors</a:t>
            </a:r>
            <a:r>
              <a:rPr lang="en-GB" altLang="zh-CN" dirty="0"/>
              <a:t> and the </a:t>
            </a:r>
            <a:r>
              <a:rPr lang="en-GB" altLang="zh-CN" dirty="0">
                <a:solidFill>
                  <a:srgbClr val="FF0000"/>
                </a:solidFill>
              </a:rPr>
              <a:t>system</a:t>
            </a:r>
            <a:r>
              <a:rPr lang="en-GB" altLang="zh-CN" dirty="0"/>
              <a:t> under consideration to accomplish a </a:t>
            </a:r>
            <a:r>
              <a:rPr lang="en-GB" altLang="zh-CN" dirty="0">
                <a:solidFill>
                  <a:srgbClr val="FF0000"/>
                </a:solidFill>
              </a:rPr>
              <a:t>goal</a:t>
            </a:r>
            <a:r>
              <a:rPr lang="en-GB" altLang="zh-CN" dirty="0"/>
              <a:t>.</a:t>
            </a:r>
          </a:p>
          <a:p>
            <a:endParaRPr lang="en-GB" dirty="0"/>
          </a:p>
          <a:p>
            <a:endParaRPr lang="en-GB" dirty="0"/>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74913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ltLang="zh-CN" dirty="0"/>
              <a:t>What is an Actor?</a:t>
            </a:r>
            <a:endParaRPr lang="en-GB" dirty="0"/>
          </a:p>
        </p:txBody>
      </p:sp>
      <p:sp>
        <p:nvSpPr>
          <p:cNvPr id="3" name="Date Placeholder 2"/>
          <p:cNvSpPr>
            <a:spLocks noGrp="1"/>
          </p:cNvSpPr>
          <p:nvPr>
            <p:ph type="dt" sz="half" idx="10"/>
          </p:nvPr>
        </p:nvSpPr>
        <p:spPr/>
        <p:txBody>
          <a:bodyPr/>
          <a:lstStyle/>
          <a:p>
            <a:fld id="{CEB00864-82C5-4226-9076-7D534BF1E436}" type="datetime3">
              <a:rPr lang="en-US" smtClean="0"/>
              <a:t>13 September 2016</a:t>
            </a:fld>
            <a:endParaRPr lang="en-US"/>
          </a:p>
        </p:txBody>
      </p:sp>
      <p:pic>
        <p:nvPicPr>
          <p:cNvPr id="7"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508500"/>
            <a:ext cx="1012825"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gray">
          <a:xfrm>
            <a:off x="6948488" y="4221163"/>
            <a:ext cx="1987550" cy="925512"/>
          </a:xfrm>
          <a:prstGeom prst="rect">
            <a:avLst/>
          </a:prstGeom>
          <a:solidFill>
            <a:srgbClr val="FF0000"/>
          </a:solidFill>
          <a:ln w="9525">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a:defRPr/>
            </a:pPr>
            <a:r>
              <a:rPr lang="en-US" altLang="zh-CN" sz="1800" b="1">
                <a:solidFill>
                  <a:srgbClr val="FFFFCC"/>
                </a:solidFill>
                <a:effectLst>
                  <a:outerShdw blurRad="38100" dist="38100" dir="2700000" algn="tl">
                    <a:srgbClr val="000000"/>
                  </a:outerShdw>
                </a:effectLst>
                <a:latin typeface="Arial" charset="0"/>
              </a:rPr>
              <a:t>Other external components, </a:t>
            </a:r>
          </a:p>
          <a:p>
            <a:pPr algn="ctr">
              <a:defRPr/>
            </a:pPr>
            <a:r>
              <a:rPr lang="en-US" altLang="zh-CN" sz="1800" b="1">
                <a:solidFill>
                  <a:srgbClr val="FFFFCC"/>
                </a:solidFill>
                <a:effectLst>
                  <a:outerShdw blurRad="38100" dist="38100" dir="2700000" algn="tl">
                    <a:srgbClr val="000000"/>
                  </a:outerShdw>
                </a:effectLst>
                <a:latin typeface="Arial" charset="0"/>
              </a:rPr>
              <a:t>or Systems</a:t>
            </a:r>
            <a:endParaRPr lang="en-US" altLang="zh-CN" sz="1800" b="1">
              <a:effectLst>
                <a:outerShdw blurRad="38100" dist="38100" dir="2700000" algn="tl">
                  <a:srgbClr val="FFFFFF"/>
                </a:outerShdw>
              </a:effectLst>
              <a:latin typeface="Arial" charset="0"/>
            </a:endParaRPr>
          </a:p>
        </p:txBody>
      </p:sp>
      <p:grpSp>
        <p:nvGrpSpPr>
          <p:cNvPr id="9" name="Group 5"/>
          <p:cNvGrpSpPr>
            <a:grpSpLocks/>
          </p:cNvGrpSpPr>
          <p:nvPr/>
        </p:nvGrpSpPr>
        <p:grpSpPr bwMode="auto">
          <a:xfrm>
            <a:off x="4427538" y="1557338"/>
            <a:ext cx="3352800" cy="2667000"/>
            <a:chOff x="2592" y="288"/>
            <a:chExt cx="2543" cy="2352"/>
          </a:xfrm>
        </p:grpSpPr>
        <p:sp>
          <p:nvSpPr>
            <p:cNvPr id="10" name="Freeform 6"/>
            <p:cNvSpPr>
              <a:spLocks/>
            </p:cNvSpPr>
            <p:nvPr/>
          </p:nvSpPr>
          <p:spPr bwMode="auto">
            <a:xfrm>
              <a:off x="2592" y="288"/>
              <a:ext cx="2543" cy="2352"/>
            </a:xfrm>
            <a:custGeom>
              <a:avLst/>
              <a:gdLst>
                <a:gd name="T0" fmla="*/ 102 w 2543"/>
                <a:gd name="T1" fmla="*/ 1644 h 2352"/>
                <a:gd name="T2" fmla="*/ 0 w 2543"/>
                <a:gd name="T3" fmla="*/ 1444 h 2352"/>
                <a:gd name="T4" fmla="*/ 49 w 2543"/>
                <a:gd name="T5" fmla="*/ 1262 h 2352"/>
                <a:gd name="T6" fmla="*/ 34 w 2543"/>
                <a:gd name="T7" fmla="*/ 1113 h 2352"/>
                <a:gd name="T8" fmla="*/ 0 w 2543"/>
                <a:gd name="T9" fmla="*/ 939 h 2352"/>
                <a:gd name="T10" fmla="*/ 136 w 2543"/>
                <a:gd name="T11" fmla="*/ 756 h 2352"/>
                <a:gd name="T12" fmla="*/ 170 w 2543"/>
                <a:gd name="T13" fmla="*/ 627 h 2352"/>
                <a:gd name="T14" fmla="*/ 204 w 2543"/>
                <a:gd name="T15" fmla="*/ 487 h 2352"/>
                <a:gd name="T16" fmla="*/ 392 w 2543"/>
                <a:gd name="T17" fmla="*/ 356 h 2352"/>
                <a:gd name="T18" fmla="*/ 545 w 2543"/>
                <a:gd name="T19" fmla="*/ 286 h 2352"/>
                <a:gd name="T20" fmla="*/ 717 w 2543"/>
                <a:gd name="T21" fmla="*/ 121 h 2352"/>
                <a:gd name="T22" fmla="*/ 955 w 2543"/>
                <a:gd name="T23" fmla="*/ 34 h 2352"/>
                <a:gd name="T24" fmla="*/ 1263 w 2543"/>
                <a:gd name="T25" fmla="*/ 70 h 2352"/>
                <a:gd name="T26" fmla="*/ 1466 w 2543"/>
                <a:gd name="T27" fmla="*/ 51 h 2352"/>
                <a:gd name="T28" fmla="*/ 1738 w 2543"/>
                <a:gd name="T29" fmla="*/ 0 h 2352"/>
                <a:gd name="T30" fmla="*/ 1962 w 2543"/>
                <a:gd name="T31" fmla="*/ 87 h 2352"/>
                <a:gd name="T32" fmla="*/ 2100 w 2543"/>
                <a:gd name="T33" fmla="*/ 252 h 2352"/>
                <a:gd name="T34" fmla="*/ 2148 w 2543"/>
                <a:gd name="T35" fmla="*/ 460 h 2352"/>
                <a:gd name="T36" fmla="*/ 2424 w 2543"/>
                <a:gd name="T37" fmla="*/ 583 h 2352"/>
                <a:gd name="T38" fmla="*/ 2525 w 2543"/>
                <a:gd name="T39" fmla="*/ 835 h 2352"/>
                <a:gd name="T40" fmla="*/ 2439 w 2543"/>
                <a:gd name="T41" fmla="*/ 1043 h 2352"/>
                <a:gd name="T42" fmla="*/ 2439 w 2543"/>
                <a:gd name="T43" fmla="*/ 1210 h 2352"/>
                <a:gd name="T44" fmla="*/ 2542 w 2543"/>
                <a:gd name="T45" fmla="*/ 1488 h 2352"/>
                <a:gd name="T46" fmla="*/ 2439 w 2543"/>
                <a:gd name="T47" fmla="*/ 1758 h 2352"/>
                <a:gd name="T48" fmla="*/ 2236 w 2543"/>
                <a:gd name="T49" fmla="*/ 1914 h 2352"/>
                <a:gd name="T50" fmla="*/ 2030 w 2543"/>
                <a:gd name="T51" fmla="*/ 1950 h 2352"/>
                <a:gd name="T52" fmla="*/ 1910 w 2543"/>
                <a:gd name="T53" fmla="*/ 2159 h 2352"/>
                <a:gd name="T54" fmla="*/ 1670 w 2543"/>
                <a:gd name="T55" fmla="*/ 2298 h 2352"/>
                <a:gd name="T56" fmla="*/ 1381 w 2543"/>
                <a:gd name="T57" fmla="*/ 2306 h 2352"/>
                <a:gd name="T58" fmla="*/ 1091 w 2543"/>
                <a:gd name="T59" fmla="*/ 2334 h 2352"/>
                <a:gd name="T60" fmla="*/ 785 w 2543"/>
                <a:gd name="T61" fmla="*/ 2306 h 2352"/>
                <a:gd name="T62" fmla="*/ 631 w 2543"/>
                <a:gd name="T63" fmla="*/ 2203 h 2352"/>
                <a:gd name="T64" fmla="*/ 477 w 2543"/>
                <a:gd name="T65" fmla="*/ 2088 h 2352"/>
                <a:gd name="T66" fmla="*/ 305 w 2543"/>
                <a:gd name="T67" fmla="*/ 2001 h 2352"/>
                <a:gd name="T68" fmla="*/ 204 w 2543"/>
                <a:gd name="T69" fmla="*/ 1872 h 2352"/>
                <a:gd name="T70" fmla="*/ 188 w 2543"/>
                <a:gd name="T71" fmla="*/ 1698 h 2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3" h="2352">
                  <a:moveTo>
                    <a:pt x="188" y="1698"/>
                  </a:moveTo>
                  <a:lnTo>
                    <a:pt x="102" y="1644"/>
                  </a:lnTo>
                  <a:lnTo>
                    <a:pt x="16" y="1549"/>
                  </a:lnTo>
                  <a:lnTo>
                    <a:pt x="0" y="1444"/>
                  </a:lnTo>
                  <a:lnTo>
                    <a:pt x="0" y="1357"/>
                  </a:lnTo>
                  <a:lnTo>
                    <a:pt x="49" y="1262"/>
                  </a:lnTo>
                  <a:lnTo>
                    <a:pt x="102" y="1200"/>
                  </a:lnTo>
                  <a:lnTo>
                    <a:pt x="34" y="1113"/>
                  </a:lnTo>
                  <a:lnTo>
                    <a:pt x="0" y="1028"/>
                  </a:lnTo>
                  <a:lnTo>
                    <a:pt x="0" y="939"/>
                  </a:lnTo>
                  <a:lnTo>
                    <a:pt x="49" y="826"/>
                  </a:lnTo>
                  <a:lnTo>
                    <a:pt x="136" y="756"/>
                  </a:lnTo>
                  <a:lnTo>
                    <a:pt x="221" y="714"/>
                  </a:lnTo>
                  <a:lnTo>
                    <a:pt x="170" y="627"/>
                  </a:lnTo>
                  <a:lnTo>
                    <a:pt x="170" y="574"/>
                  </a:lnTo>
                  <a:lnTo>
                    <a:pt x="204" y="487"/>
                  </a:lnTo>
                  <a:lnTo>
                    <a:pt x="274" y="409"/>
                  </a:lnTo>
                  <a:lnTo>
                    <a:pt x="392" y="356"/>
                  </a:lnTo>
                  <a:lnTo>
                    <a:pt x="529" y="356"/>
                  </a:lnTo>
                  <a:lnTo>
                    <a:pt x="545" y="286"/>
                  </a:lnTo>
                  <a:lnTo>
                    <a:pt x="613" y="182"/>
                  </a:lnTo>
                  <a:lnTo>
                    <a:pt x="717" y="121"/>
                  </a:lnTo>
                  <a:lnTo>
                    <a:pt x="819" y="70"/>
                  </a:lnTo>
                  <a:lnTo>
                    <a:pt x="955" y="34"/>
                  </a:lnTo>
                  <a:lnTo>
                    <a:pt x="1111" y="34"/>
                  </a:lnTo>
                  <a:lnTo>
                    <a:pt x="1263" y="70"/>
                  </a:lnTo>
                  <a:lnTo>
                    <a:pt x="1346" y="121"/>
                  </a:lnTo>
                  <a:lnTo>
                    <a:pt x="1466" y="51"/>
                  </a:lnTo>
                  <a:lnTo>
                    <a:pt x="1602" y="8"/>
                  </a:lnTo>
                  <a:lnTo>
                    <a:pt x="1738" y="0"/>
                  </a:lnTo>
                  <a:lnTo>
                    <a:pt x="1878" y="34"/>
                  </a:lnTo>
                  <a:lnTo>
                    <a:pt x="1962" y="87"/>
                  </a:lnTo>
                  <a:lnTo>
                    <a:pt x="2030" y="140"/>
                  </a:lnTo>
                  <a:lnTo>
                    <a:pt x="2100" y="252"/>
                  </a:lnTo>
                  <a:lnTo>
                    <a:pt x="2148" y="356"/>
                  </a:lnTo>
                  <a:lnTo>
                    <a:pt x="2148" y="460"/>
                  </a:lnTo>
                  <a:lnTo>
                    <a:pt x="2301" y="495"/>
                  </a:lnTo>
                  <a:lnTo>
                    <a:pt x="2424" y="583"/>
                  </a:lnTo>
                  <a:lnTo>
                    <a:pt x="2492" y="714"/>
                  </a:lnTo>
                  <a:lnTo>
                    <a:pt x="2525" y="835"/>
                  </a:lnTo>
                  <a:lnTo>
                    <a:pt x="2507" y="939"/>
                  </a:lnTo>
                  <a:lnTo>
                    <a:pt x="2439" y="1043"/>
                  </a:lnTo>
                  <a:lnTo>
                    <a:pt x="2353" y="1113"/>
                  </a:lnTo>
                  <a:lnTo>
                    <a:pt x="2439" y="1210"/>
                  </a:lnTo>
                  <a:lnTo>
                    <a:pt x="2507" y="1322"/>
                  </a:lnTo>
                  <a:lnTo>
                    <a:pt x="2542" y="1488"/>
                  </a:lnTo>
                  <a:lnTo>
                    <a:pt x="2507" y="1636"/>
                  </a:lnTo>
                  <a:lnTo>
                    <a:pt x="2439" y="1758"/>
                  </a:lnTo>
                  <a:lnTo>
                    <a:pt x="2336" y="1863"/>
                  </a:lnTo>
                  <a:lnTo>
                    <a:pt x="2236" y="1914"/>
                  </a:lnTo>
                  <a:lnTo>
                    <a:pt x="2132" y="1923"/>
                  </a:lnTo>
                  <a:lnTo>
                    <a:pt x="2030" y="1950"/>
                  </a:lnTo>
                  <a:lnTo>
                    <a:pt x="1977" y="2063"/>
                  </a:lnTo>
                  <a:lnTo>
                    <a:pt x="1910" y="2159"/>
                  </a:lnTo>
                  <a:lnTo>
                    <a:pt x="1809" y="2245"/>
                  </a:lnTo>
                  <a:lnTo>
                    <a:pt x="1670" y="2298"/>
                  </a:lnTo>
                  <a:lnTo>
                    <a:pt x="1518" y="2324"/>
                  </a:lnTo>
                  <a:lnTo>
                    <a:pt x="1381" y="2306"/>
                  </a:lnTo>
                  <a:lnTo>
                    <a:pt x="1210" y="2272"/>
                  </a:lnTo>
                  <a:lnTo>
                    <a:pt x="1091" y="2334"/>
                  </a:lnTo>
                  <a:lnTo>
                    <a:pt x="903" y="2351"/>
                  </a:lnTo>
                  <a:lnTo>
                    <a:pt x="785" y="2306"/>
                  </a:lnTo>
                  <a:lnTo>
                    <a:pt x="699" y="2262"/>
                  </a:lnTo>
                  <a:lnTo>
                    <a:pt x="631" y="2203"/>
                  </a:lnTo>
                  <a:lnTo>
                    <a:pt x="595" y="2124"/>
                  </a:lnTo>
                  <a:lnTo>
                    <a:pt x="477" y="2088"/>
                  </a:lnTo>
                  <a:lnTo>
                    <a:pt x="373" y="2037"/>
                  </a:lnTo>
                  <a:lnTo>
                    <a:pt x="305" y="2001"/>
                  </a:lnTo>
                  <a:lnTo>
                    <a:pt x="256" y="1931"/>
                  </a:lnTo>
                  <a:lnTo>
                    <a:pt x="204" y="1872"/>
                  </a:lnTo>
                  <a:lnTo>
                    <a:pt x="188" y="1785"/>
                  </a:lnTo>
                  <a:lnTo>
                    <a:pt x="188" y="1698"/>
                  </a:lnTo>
                </a:path>
              </a:pathLst>
            </a:custGeom>
            <a:solidFill>
              <a:schemeClr val="folHlink"/>
            </a:solidFill>
            <a:ln w="12700" cap="rnd" cmpd="sng">
              <a:solidFill>
                <a:schemeClr val="tx1"/>
              </a:solidFill>
              <a:prstDash val="solid"/>
              <a:round/>
              <a:headEnd type="none" w="sm" len="sm"/>
              <a:tailEnd type="none" w="sm" len="sm"/>
            </a:ln>
            <a:effectLst>
              <a:outerShdw dist="35921" dir="2700000" algn="ctr" rotWithShape="0">
                <a:schemeClr val="bg2"/>
              </a:outerShdw>
            </a:effectLst>
          </p:spPr>
          <p:txBody>
            <a:bodyPr/>
            <a:lstStyle/>
            <a:p>
              <a:endParaRPr lang="en-GB"/>
            </a:p>
          </p:txBody>
        </p:sp>
        <p:pic>
          <p:nvPicPr>
            <p:cNvPr id="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0" y="672"/>
              <a:ext cx="1526" cy="146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2" name="Rectangle 8"/>
          <p:cNvSpPr>
            <a:spLocks noChangeArrowheads="1"/>
          </p:cNvSpPr>
          <p:nvPr/>
        </p:nvSpPr>
        <p:spPr bwMode="gray">
          <a:xfrm>
            <a:off x="971550" y="2044700"/>
            <a:ext cx="1066800" cy="1200150"/>
          </a:xfrm>
          <a:prstGeom prst="rect">
            <a:avLst/>
          </a:prstGeom>
          <a:solidFill>
            <a:srgbClr val="FF0000"/>
          </a:solidFill>
          <a:ln w="9525">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a:defRPr/>
            </a:pPr>
            <a:r>
              <a:rPr lang="en-US" altLang="zh-CN" sz="1800" b="1">
                <a:solidFill>
                  <a:srgbClr val="FFFFCC"/>
                </a:solidFill>
                <a:effectLst>
                  <a:outerShdw blurRad="38100" dist="38100" dir="2700000" algn="tl">
                    <a:srgbClr val="000000"/>
                  </a:outerShdw>
                </a:effectLst>
                <a:latin typeface="Arial" charset="0"/>
              </a:rPr>
              <a:t>Human being in a Role</a:t>
            </a:r>
            <a:endParaRPr lang="en-US" altLang="zh-CN" sz="1800" b="1">
              <a:effectLst>
                <a:outerShdw blurRad="38100" dist="38100" dir="2700000" algn="tl">
                  <a:srgbClr val="FFFFFF"/>
                </a:outerShdw>
              </a:effectLst>
              <a:latin typeface="Arial" charset="0"/>
            </a:endParaRPr>
          </a:p>
        </p:txBody>
      </p:sp>
      <p:sp>
        <p:nvSpPr>
          <p:cNvPr id="13" name="Rectangle 9"/>
          <p:cNvSpPr>
            <a:spLocks noChangeArrowheads="1"/>
          </p:cNvSpPr>
          <p:nvPr/>
        </p:nvSpPr>
        <p:spPr bwMode="gray">
          <a:xfrm>
            <a:off x="1908175" y="3789363"/>
            <a:ext cx="1227138" cy="925512"/>
          </a:xfrm>
          <a:prstGeom prst="rect">
            <a:avLst/>
          </a:prstGeom>
          <a:solidFill>
            <a:srgbClr val="FF0000"/>
          </a:solidFill>
          <a:ln w="9525">
            <a:solidFill>
              <a:schemeClr val="tx1"/>
            </a:solidFill>
            <a:miter lim="800000"/>
            <a:headEnd/>
            <a:tailEnd/>
          </a:ln>
          <a:effectLst>
            <a:outerShdw dist="35921" dir="2700000" algn="ctr" rotWithShape="0">
              <a:schemeClr val="bg2"/>
            </a:outerShdw>
          </a:effectLst>
        </p:spPr>
        <p:txBody>
          <a:bodyPr lIns="92075" tIns="46038" rIns="92075" bIns="46038" anchor="ctr">
            <a:spAutoFit/>
          </a:bodyPr>
          <a:lstStyle/>
          <a:p>
            <a:pPr algn="ctr">
              <a:defRPr/>
            </a:pPr>
            <a:r>
              <a:rPr lang="en-US" sz="1800" b="1">
                <a:solidFill>
                  <a:srgbClr val="FFFFCC"/>
                </a:solidFill>
                <a:effectLst>
                  <a:outerShdw blurRad="38100" dist="38100" dir="2700000" algn="tl">
                    <a:srgbClr val="000000"/>
                  </a:outerShdw>
                </a:effectLst>
                <a:latin typeface="Arial" charset="0"/>
              </a:rPr>
              <a:t>Time-based events</a:t>
            </a:r>
          </a:p>
        </p:txBody>
      </p:sp>
      <p:grpSp>
        <p:nvGrpSpPr>
          <p:cNvPr id="14" name="Group 10"/>
          <p:cNvGrpSpPr>
            <a:grpSpLocks/>
          </p:cNvGrpSpPr>
          <p:nvPr/>
        </p:nvGrpSpPr>
        <p:grpSpPr bwMode="auto">
          <a:xfrm>
            <a:off x="3203575" y="3789363"/>
            <a:ext cx="1674813" cy="2089150"/>
            <a:chOff x="1836" y="2448"/>
            <a:chExt cx="1055" cy="1316"/>
          </a:xfrm>
        </p:grpSpPr>
        <p:graphicFrame>
          <p:nvGraphicFramePr>
            <p:cNvPr id="15" name="Object 11"/>
            <p:cNvGraphicFramePr>
              <a:graphicFrameLocks/>
            </p:cNvGraphicFramePr>
            <p:nvPr/>
          </p:nvGraphicFramePr>
          <p:xfrm>
            <a:off x="1920" y="2448"/>
            <a:ext cx="907" cy="1106"/>
          </p:xfrm>
          <a:graphic>
            <a:graphicData uri="http://schemas.openxmlformats.org/presentationml/2006/ole">
              <mc:AlternateContent xmlns:mc="http://schemas.openxmlformats.org/markup-compatibility/2006">
                <mc:Choice xmlns:v="urn:schemas-microsoft-com:vml" Requires="v">
                  <p:oleObj spid="_x0000_s12379" name="Clip" r:id="rId5" imgW="1439863" imgH="1755775" progId="MS_ClipArt_Gallery.2">
                    <p:embed/>
                  </p:oleObj>
                </mc:Choice>
                <mc:Fallback>
                  <p:oleObj name="Clip" r:id="rId5" imgW="1439863" imgH="1755775" progId="MS_ClipArt_Gallery.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2448"/>
                          <a:ext cx="907" cy="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2"/>
            <p:cNvSpPr>
              <a:spLocks noChangeArrowheads="1"/>
            </p:cNvSpPr>
            <p:nvPr/>
          </p:nvSpPr>
          <p:spPr bwMode="auto">
            <a:xfrm>
              <a:off x="1836" y="3552"/>
              <a:ext cx="105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altLang="zh-CN" sz="1600" b="1">
                  <a:latin typeface="Arial" charset="0"/>
                </a:rPr>
                <a:t>E.g. End of Day</a:t>
              </a:r>
              <a:endParaRPr lang="en-US" altLang="zh-CN" sz="1600">
                <a:latin typeface="Arial" charset="0"/>
              </a:endParaRPr>
            </a:p>
          </p:txBody>
        </p:sp>
      </p:grpSp>
      <p:sp>
        <p:nvSpPr>
          <p:cNvPr id="17" name="Line 13"/>
          <p:cNvSpPr>
            <a:spLocks noChangeShapeType="1"/>
          </p:cNvSpPr>
          <p:nvPr/>
        </p:nvSpPr>
        <p:spPr bwMode="auto">
          <a:xfrm>
            <a:off x="2819400" y="1752600"/>
            <a:ext cx="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18" name="Line 14"/>
          <p:cNvSpPr>
            <a:spLocks noChangeShapeType="1"/>
          </p:cNvSpPr>
          <p:nvPr/>
        </p:nvSpPr>
        <p:spPr bwMode="auto">
          <a:xfrm flipH="1">
            <a:off x="2514600" y="2362200"/>
            <a:ext cx="3048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19" name="Line 15"/>
          <p:cNvSpPr>
            <a:spLocks noChangeShapeType="1"/>
          </p:cNvSpPr>
          <p:nvPr/>
        </p:nvSpPr>
        <p:spPr bwMode="auto">
          <a:xfrm>
            <a:off x="2819400" y="2362200"/>
            <a:ext cx="3048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20" name="Line 16"/>
          <p:cNvSpPr>
            <a:spLocks noChangeShapeType="1"/>
          </p:cNvSpPr>
          <p:nvPr/>
        </p:nvSpPr>
        <p:spPr bwMode="auto">
          <a:xfrm>
            <a:off x="2514600" y="2133600"/>
            <a:ext cx="60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21" name="Oval 17"/>
          <p:cNvSpPr>
            <a:spLocks noChangeArrowheads="1"/>
          </p:cNvSpPr>
          <p:nvPr/>
        </p:nvSpPr>
        <p:spPr bwMode="auto">
          <a:xfrm>
            <a:off x="2667000" y="1600200"/>
            <a:ext cx="304800" cy="304800"/>
          </a:xfrm>
          <a:prstGeom prst="ellipse">
            <a:avLst/>
          </a:prstGeom>
          <a:solidFill>
            <a:schemeClr val="tx1"/>
          </a:solidFill>
          <a:ln w="9525">
            <a:solidFill>
              <a:schemeClr val="tx1"/>
            </a:solidFill>
            <a:round/>
            <a:headEnd/>
            <a:tailEnd/>
          </a:ln>
        </p:spPr>
        <p:txBody>
          <a:bodyPr wrap="none" lIns="90000" tIns="46800" rIns="90000" bIns="46800" anchor="ctr"/>
          <a:lstStyle/>
          <a:p>
            <a:endParaRPr lang="en-GB" altLang="zh-CN"/>
          </a:p>
        </p:txBody>
      </p:sp>
      <p:sp>
        <p:nvSpPr>
          <p:cNvPr id="22" name="Text Box 18"/>
          <p:cNvSpPr txBox="1">
            <a:spLocks noChangeArrowheads="1"/>
          </p:cNvSpPr>
          <p:nvPr/>
        </p:nvSpPr>
        <p:spPr bwMode="auto">
          <a:xfrm>
            <a:off x="2057400" y="3124200"/>
            <a:ext cx="1892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7625" rIns="93662" bIns="47625" anchor="ct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pPr>
              <a:lnSpc>
                <a:spcPct val="87000"/>
              </a:lnSpc>
              <a:spcBef>
                <a:spcPct val="50000"/>
              </a:spcBef>
              <a:buClr>
                <a:srgbClr val="FE0000"/>
              </a:buClr>
              <a:buSzPct val="56000"/>
              <a:buFont typeface="Wingdings" pitchFamily="2" charset="2"/>
              <a:buNone/>
            </a:pPr>
            <a:r>
              <a:rPr lang="en-US" altLang="zh-CN" sz="1600" b="1">
                <a:latin typeface="Arial" charset="0"/>
              </a:rPr>
              <a:t>E.g. Sales Person</a:t>
            </a:r>
            <a:endParaRPr lang="en-US" altLang="zh-CN" sz="1000">
              <a:latin typeface="Times New Roman" pitchFamily="18" charset="0"/>
            </a:endParaRPr>
          </a:p>
        </p:txBody>
      </p:sp>
      <p:sp>
        <p:nvSpPr>
          <p:cNvPr id="23" name="Text Box 19"/>
          <p:cNvSpPr txBox="1">
            <a:spLocks noChangeArrowheads="1"/>
          </p:cNvSpPr>
          <p:nvPr/>
        </p:nvSpPr>
        <p:spPr bwMode="auto">
          <a:xfrm>
            <a:off x="818316" y="4862850"/>
            <a:ext cx="215334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GB" altLang="zh-CN" sz="2000" i="1" dirty="0">
                <a:solidFill>
                  <a:schemeClr val="accent2"/>
                </a:solidFill>
              </a:rPr>
              <a:t>External to </a:t>
            </a:r>
          </a:p>
          <a:p>
            <a:r>
              <a:rPr lang="en-GB" altLang="zh-CN" sz="2000" i="1" dirty="0">
                <a:solidFill>
                  <a:schemeClr val="accent2"/>
                </a:solidFill>
              </a:rPr>
              <a:t>(i.e. NOT part of)</a:t>
            </a:r>
          </a:p>
          <a:p>
            <a:r>
              <a:rPr lang="en-GB" altLang="zh-CN" sz="2000" i="1" dirty="0">
                <a:solidFill>
                  <a:schemeClr val="accent2"/>
                </a:solidFill>
              </a:rPr>
              <a:t> the system</a:t>
            </a:r>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24" name="Slide Number Placeholder 2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143529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What is an actor?</a:t>
            </a:r>
            <a:endParaRPr lang="en-GB" dirty="0"/>
          </a:p>
        </p:txBody>
      </p:sp>
      <p:sp>
        <p:nvSpPr>
          <p:cNvPr id="3" name="Date Placeholder 2"/>
          <p:cNvSpPr>
            <a:spLocks noGrp="1"/>
          </p:cNvSpPr>
          <p:nvPr>
            <p:ph type="dt" sz="half" idx="10"/>
          </p:nvPr>
        </p:nvSpPr>
        <p:spPr/>
        <p:txBody>
          <a:bodyPr/>
          <a:lstStyle/>
          <a:p>
            <a:fld id="{DD352A11-2299-4F28-99D2-5858F7922213}" type="datetime3">
              <a:rPr lang="en-US" smtClean="0"/>
              <a:t>13 September 2016</a:t>
            </a:fld>
            <a:endParaRPr lang="en-US"/>
          </a:p>
        </p:txBody>
      </p:sp>
      <p:sp>
        <p:nvSpPr>
          <p:cNvPr id="6" name="Content Placeholder 5"/>
          <p:cNvSpPr>
            <a:spLocks noGrp="1"/>
          </p:cNvSpPr>
          <p:nvPr>
            <p:ph sz="quarter" idx="1"/>
          </p:nvPr>
        </p:nvSpPr>
        <p:spPr/>
        <p:txBody>
          <a:bodyPr>
            <a:normAutofit fontScale="92500" lnSpcReduction="20000"/>
          </a:bodyPr>
          <a:lstStyle/>
          <a:p>
            <a:endParaRPr lang="en-US" altLang="zh-CN" dirty="0" smtClean="0"/>
          </a:p>
          <a:p>
            <a:r>
              <a:rPr lang="en-US" altLang="zh-CN" dirty="0" smtClean="0"/>
              <a:t>In </a:t>
            </a:r>
            <a:r>
              <a:rPr lang="en-US" altLang="zh-CN" dirty="0"/>
              <a:t>Use Case </a:t>
            </a:r>
            <a:r>
              <a:rPr lang="en-US" altLang="zh-CN" dirty="0" err="1"/>
              <a:t>modelling</a:t>
            </a:r>
            <a:r>
              <a:rPr lang="en-US" altLang="zh-CN" dirty="0"/>
              <a:t> with the UML, actors can be anything that interacts directly with the </a:t>
            </a:r>
            <a:r>
              <a:rPr lang="en-US" altLang="zh-CN" dirty="0" smtClean="0"/>
              <a:t>system, examples </a:t>
            </a:r>
            <a:r>
              <a:rPr lang="en-US" altLang="zh-CN" dirty="0"/>
              <a:t>include:</a:t>
            </a:r>
          </a:p>
          <a:p>
            <a:pPr lvl="1">
              <a:buFont typeface="Wingdings" pitchFamily="2" charset="2"/>
              <a:buChar char="§"/>
            </a:pPr>
            <a:r>
              <a:rPr lang="en-US" altLang="zh-CN" dirty="0">
                <a:solidFill>
                  <a:srgbClr val="FF0000"/>
                </a:solidFill>
              </a:rPr>
              <a:t>people</a:t>
            </a:r>
            <a:r>
              <a:rPr lang="en-US" altLang="zh-CN" dirty="0"/>
              <a:t> using the system in a particular role (or set of roles), </a:t>
            </a:r>
          </a:p>
          <a:p>
            <a:pPr lvl="1">
              <a:buFont typeface="Wingdings" pitchFamily="2" charset="2"/>
              <a:buChar char="§"/>
            </a:pPr>
            <a:r>
              <a:rPr lang="en-US" altLang="zh-CN" dirty="0"/>
              <a:t>other electronic </a:t>
            </a:r>
            <a:r>
              <a:rPr lang="en-US" altLang="zh-CN" dirty="0">
                <a:solidFill>
                  <a:srgbClr val="FF0000"/>
                </a:solidFill>
              </a:rPr>
              <a:t>devices</a:t>
            </a:r>
            <a:r>
              <a:rPr lang="en-US" altLang="zh-CN" dirty="0"/>
              <a:t> or computer systems, </a:t>
            </a:r>
          </a:p>
          <a:p>
            <a:pPr lvl="1">
              <a:buFont typeface="Wingdings" pitchFamily="2" charset="2"/>
              <a:buChar char="§"/>
            </a:pPr>
            <a:r>
              <a:rPr lang="en-US" altLang="zh-CN" dirty="0"/>
              <a:t>abstract concepts such as </a:t>
            </a:r>
            <a:r>
              <a:rPr lang="en-US" altLang="zh-CN" dirty="0">
                <a:solidFill>
                  <a:srgbClr val="FF0000"/>
                </a:solidFill>
              </a:rPr>
              <a:t>time</a:t>
            </a:r>
            <a:r>
              <a:rPr lang="en-US" altLang="zh-CN" dirty="0"/>
              <a:t> or dates.  </a:t>
            </a:r>
          </a:p>
          <a:p>
            <a:r>
              <a:rPr lang="en-US" altLang="zh-CN" dirty="0" smtClean="0"/>
              <a:t>Actors </a:t>
            </a:r>
            <a:r>
              <a:rPr lang="en-US" altLang="zh-CN" dirty="0"/>
              <a:t>must be :</a:t>
            </a:r>
          </a:p>
          <a:p>
            <a:pPr lvl="1">
              <a:buFont typeface="Wingdings" pitchFamily="2" charset="2"/>
              <a:buChar char="§"/>
            </a:pPr>
            <a:r>
              <a:rPr lang="en-US" altLang="zh-CN" dirty="0"/>
              <a:t>  </a:t>
            </a:r>
            <a:r>
              <a:rPr lang="en-US" altLang="zh-CN" dirty="0">
                <a:solidFill>
                  <a:srgbClr val="FF0000"/>
                </a:solidFill>
              </a:rPr>
              <a:t>External</a:t>
            </a:r>
            <a:r>
              <a:rPr lang="en-US" altLang="zh-CN" dirty="0"/>
              <a:t> to the system being </a:t>
            </a:r>
            <a:r>
              <a:rPr lang="en-US" altLang="zh-CN" dirty="0" err="1"/>
              <a:t>modelled</a:t>
            </a:r>
            <a:r>
              <a:rPr lang="en-US" altLang="zh-CN" dirty="0"/>
              <a:t>,</a:t>
            </a:r>
          </a:p>
          <a:p>
            <a:pPr lvl="1">
              <a:buFont typeface="Wingdings" pitchFamily="2" charset="2"/>
              <a:buChar char="§"/>
            </a:pPr>
            <a:r>
              <a:rPr lang="en-US" altLang="zh-CN" dirty="0"/>
              <a:t>  Provide </a:t>
            </a:r>
            <a:r>
              <a:rPr lang="en-US" altLang="zh-CN" dirty="0">
                <a:solidFill>
                  <a:srgbClr val="FF0000"/>
                </a:solidFill>
              </a:rPr>
              <a:t>direct interaction </a:t>
            </a:r>
            <a:r>
              <a:rPr lang="en-US" altLang="zh-CN" dirty="0"/>
              <a:t>and exchange information with the system.</a:t>
            </a:r>
          </a:p>
          <a:p>
            <a:r>
              <a:rPr lang="en-US" altLang="zh-CN" dirty="0"/>
              <a:t>Entities that are indirectly connected to the system are not actors because their needs must be communicated to the system by an actor. E.g. Customer talks to customer service agent.</a:t>
            </a:r>
            <a:endParaRPr lang="en-GB" dirty="0"/>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106869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ltLang="zh-CN" dirty="0"/>
              <a:t>Identifying a</a:t>
            </a:r>
            <a:r>
              <a:rPr lang="en-US" altLang="zh-CN" dirty="0" smtClean="0"/>
              <a:t>ctor</a:t>
            </a:r>
            <a:endParaRPr lang="en-GB" dirty="0"/>
          </a:p>
        </p:txBody>
      </p:sp>
      <p:sp>
        <p:nvSpPr>
          <p:cNvPr id="3" name="Date Placeholder 2"/>
          <p:cNvSpPr>
            <a:spLocks noGrp="1"/>
          </p:cNvSpPr>
          <p:nvPr>
            <p:ph type="dt" sz="half" idx="10"/>
          </p:nvPr>
        </p:nvSpPr>
        <p:spPr/>
        <p:txBody>
          <a:bodyPr/>
          <a:lstStyle/>
          <a:p>
            <a:fld id="{2C823C68-71CD-4C45-87B6-8F950E5BDF63}" type="datetime3">
              <a:rPr lang="en-US" smtClean="0"/>
              <a:t>13 September 2016</a:t>
            </a:fld>
            <a:endParaRPr lang="en-US"/>
          </a:p>
        </p:txBody>
      </p:sp>
      <p:sp>
        <p:nvSpPr>
          <p:cNvPr id="6" name="Content Placeholder 5"/>
          <p:cNvSpPr>
            <a:spLocks noGrp="1"/>
          </p:cNvSpPr>
          <p:nvPr>
            <p:ph sz="quarter" idx="1"/>
          </p:nvPr>
        </p:nvSpPr>
        <p:spPr/>
        <p:txBody>
          <a:bodyPr/>
          <a:lstStyle/>
          <a:p>
            <a:endParaRPr lang="en-US" altLang="zh-CN" dirty="0" smtClean="0"/>
          </a:p>
          <a:p>
            <a:r>
              <a:rPr lang="en-US" altLang="zh-CN" dirty="0" smtClean="0"/>
              <a:t>Ask </a:t>
            </a:r>
            <a:r>
              <a:rPr lang="en-US" altLang="zh-CN" dirty="0"/>
              <a:t>the following questions:</a:t>
            </a:r>
          </a:p>
          <a:p>
            <a:pPr marL="320040" lvl="1" indent="0">
              <a:lnSpc>
                <a:spcPct val="80000"/>
              </a:lnSpc>
              <a:buNone/>
            </a:pPr>
            <a:endParaRPr lang="en-US" altLang="zh-CN" dirty="0"/>
          </a:p>
          <a:p>
            <a:pPr lvl="1">
              <a:lnSpc>
                <a:spcPct val="80000"/>
              </a:lnSpc>
              <a:buFont typeface="Wingdings" pitchFamily="2" charset="2"/>
              <a:buChar char="§"/>
            </a:pPr>
            <a:r>
              <a:rPr lang="en-US" altLang="zh-CN" sz="2200" dirty="0"/>
              <a:t>Who uses the system?</a:t>
            </a:r>
          </a:p>
          <a:p>
            <a:pPr lvl="1">
              <a:lnSpc>
                <a:spcPct val="80000"/>
              </a:lnSpc>
              <a:buFont typeface="Wingdings" pitchFamily="2" charset="2"/>
              <a:buChar char="§"/>
            </a:pPr>
            <a:r>
              <a:rPr lang="en-US" altLang="zh-CN" sz="2200" dirty="0"/>
              <a:t> Who starts up / shuts down the system?</a:t>
            </a:r>
          </a:p>
          <a:p>
            <a:pPr lvl="1">
              <a:lnSpc>
                <a:spcPct val="80000"/>
              </a:lnSpc>
              <a:buFont typeface="Wingdings" pitchFamily="2" charset="2"/>
              <a:buChar char="§"/>
            </a:pPr>
            <a:r>
              <a:rPr lang="en-US" altLang="zh-CN" sz="2200" dirty="0"/>
              <a:t> Who maintains the system?</a:t>
            </a:r>
          </a:p>
          <a:p>
            <a:pPr lvl="1">
              <a:lnSpc>
                <a:spcPct val="80000"/>
              </a:lnSpc>
              <a:buFont typeface="Wingdings" pitchFamily="2" charset="2"/>
              <a:buChar char="§"/>
            </a:pPr>
            <a:r>
              <a:rPr lang="en-US" altLang="zh-CN" sz="2200" dirty="0"/>
              <a:t> What other system(s) use this system?</a:t>
            </a:r>
          </a:p>
          <a:p>
            <a:pPr lvl="1">
              <a:lnSpc>
                <a:spcPct val="80000"/>
              </a:lnSpc>
              <a:buFont typeface="Wingdings" pitchFamily="2" charset="2"/>
              <a:buChar char="§"/>
            </a:pPr>
            <a:r>
              <a:rPr lang="en-US" altLang="zh-CN" sz="2200" dirty="0"/>
              <a:t> Who gets information from the system?</a:t>
            </a:r>
          </a:p>
          <a:p>
            <a:pPr lvl="1">
              <a:lnSpc>
                <a:spcPct val="80000"/>
              </a:lnSpc>
              <a:buFont typeface="Wingdings" pitchFamily="2" charset="2"/>
              <a:buChar char="§"/>
            </a:pPr>
            <a:r>
              <a:rPr lang="en-US" altLang="zh-CN" sz="2200" dirty="0"/>
              <a:t> Who provides information to the system?</a:t>
            </a:r>
          </a:p>
          <a:p>
            <a:pPr lvl="1">
              <a:lnSpc>
                <a:spcPct val="80000"/>
              </a:lnSpc>
              <a:buFont typeface="Wingdings" pitchFamily="2" charset="2"/>
              <a:buChar char="§"/>
            </a:pPr>
            <a:r>
              <a:rPr lang="en-US" altLang="zh-CN" sz="2200" dirty="0"/>
              <a:t> Does anything happen automatically at a preset time?</a:t>
            </a:r>
          </a:p>
          <a:p>
            <a:endParaRPr lang="en-GB" dirty="0"/>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60580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From Week 1 --- A </a:t>
            </a:r>
            <a:r>
              <a:rPr lang="en-GB" dirty="0"/>
              <a:t>taster of the </a:t>
            </a:r>
            <a:r>
              <a:rPr lang="en-GB" dirty="0" smtClean="0"/>
              <a:t>design</a:t>
            </a:r>
            <a:endParaRPr lang="en-GB" dirty="0"/>
          </a:p>
        </p:txBody>
      </p:sp>
      <p:sp>
        <p:nvSpPr>
          <p:cNvPr id="3" name="Date Placeholder 2"/>
          <p:cNvSpPr>
            <a:spLocks noGrp="1"/>
          </p:cNvSpPr>
          <p:nvPr>
            <p:ph type="dt" sz="half" idx="10"/>
          </p:nvPr>
        </p:nvSpPr>
        <p:spPr/>
        <p:txBody>
          <a:bodyPr/>
          <a:lstStyle/>
          <a:p>
            <a:fld id="{57D7F520-CC34-4E60-82FC-04AE3BB0EB80}" type="datetime3">
              <a:rPr lang="en-US" smtClean="0"/>
              <a:t>13 September 2016</a:t>
            </a:fld>
            <a:endParaRPr lang="en-US"/>
          </a:p>
        </p:txBody>
      </p:sp>
      <p:sp>
        <p:nvSpPr>
          <p:cNvPr id="6" name="Content Placeholder 5"/>
          <p:cNvSpPr>
            <a:spLocks noGrp="1"/>
          </p:cNvSpPr>
          <p:nvPr>
            <p:ph sz="quarter" idx="1"/>
          </p:nvPr>
        </p:nvSpPr>
        <p:spPr/>
        <p:txBody>
          <a:bodyPr/>
          <a:lstStyle/>
          <a:p>
            <a:r>
              <a:rPr lang="en-GB" dirty="0" smtClean="0">
                <a:hlinkClick r:id="rId2" action="ppaction://hlinkfile"/>
              </a:rPr>
              <a:t>Case Study UweFlix.doc</a:t>
            </a:r>
            <a:endParaRPr lang="en-GB" dirty="0" smtClean="0"/>
          </a:p>
          <a:p>
            <a:r>
              <a:rPr lang="en-GB" dirty="0" smtClean="0"/>
              <a:t>Produce </a:t>
            </a:r>
            <a:r>
              <a:rPr lang="en-GB" dirty="0"/>
              <a:t>a software design using UML to capture </a:t>
            </a:r>
          </a:p>
          <a:p>
            <a:pPr lvl="1">
              <a:buFont typeface="Wingdings" pitchFamily="2" charset="2"/>
              <a:buChar char="§"/>
            </a:pPr>
            <a:r>
              <a:rPr lang="en-GB" dirty="0"/>
              <a:t> The requirements</a:t>
            </a:r>
          </a:p>
          <a:p>
            <a:pPr lvl="1">
              <a:buFont typeface="Wingdings" pitchFamily="2" charset="2"/>
              <a:buChar char="§"/>
            </a:pPr>
            <a:r>
              <a:rPr lang="en-GB" dirty="0"/>
              <a:t>The structure of the system</a:t>
            </a:r>
          </a:p>
          <a:p>
            <a:pPr lvl="1">
              <a:buFont typeface="Wingdings" pitchFamily="2" charset="2"/>
              <a:buChar char="§"/>
            </a:pPr>
            <a:r>
              <a:rPr lang="en-GB" dirty="0"/>
              <a:t>The dynamic behaviour of the system</a:t>
            </a:r>
          </a:p>
          <a:p>
            <a:r>
              <a:rPr lang="en-GB" dirty="0"/>
              <a:t>Implement it using Java or </a:t>
            </a:r>
            <a:r>
              <a:rPr lang="en-GB" dirty="0" smtClean="0"/>
              <a:t>any other OO language</a:t>
            </a:r>
            <a:endParaRPr lang="en-GB" dirty="0"/>
          </a:p>
          <a:p>
            <a:endParaRPr lang="en-GB" dirty="0"/>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2801688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a:solidFill>
            <a:schemeClr val="bg1">
              <a:lumMod val="95000"/>
            </a:schemeClr>
          </a:solidFill>
        </p:spPr>
        <p:txBody>
          <a:bodyPr/>
          <a:lstStyle/>
          <a:p>
            <a:r>
              <a:rPr lang="en-US" altLang="zh-CN" dirty="0"/>
              <a:t>Identifying </a:t>
            </a:r>
            <a:r>
              <a:rPr lang="en-US" altLang="zh-CN" dirty="0" smtClean="0"/>
              <a:t>actor? (skip)</a:t>
            </a:r>
            <a:endParaRPr lang="en-GB" dirty="0"/>
          </a:p>
        </p:txBody>
      </p:sp>
      <p:sp>
        <p:nvSpPr>
          <p:cNvPr id="3" name="Date Placeholder 2"/>
          <p:cNvSpPr>
            <a:spLocks noGrp="1"/>
          </p:cNvSpPr>
          <p:nvPr>
            <p:ph type="dt" sz="half" idx="10"/>
          </p:nvPr>
        </p:nvSpPr>
        <p:spPr/>
        <p:txBody>
          <a:bodyPr/>
          <a:lstStyle/>
          <a:p>
            <a:fld id="{F3C5E174-C76F-4667-A6CF-A8D65E3500C5}" type="datetime3">
              <a:rPr lang="en-US" smtClean="0"/>
              <a:t>13 September 2016</a:t>
            </a:fld>
            <a:endParaRPr lang="en-US"/>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28800" y="1676400"/>
            <a:ext cx="606974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302458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ltLang="zh-CN" dirty="0"/>
              <a:t>Use Case diagram in UML?</a:t>
            </a:r>
            <a:endParaRPr lang="en-GB" dirty="0"/>
          </a:p>
        </p:txBody>
      </p:sp>
      <p:sp>
        <p:nvSpPr>
          <p:cNvPr id="3" name="Date Placeholder 2"/>
          <p:cNvSpPr>
            <a:spLocks noGrp="1"/>
          </p:cNvSpPr>
          <p:nvPr>
            <p:ph type="dt" sz="half" idx="10"/>
          </p:nvPr>
        </p:nvSpPr>
        <p:spPr/>
        <p:txBody>
          <a:bodyPr/>
          <a:lstStyle/>
          <a:p>
            <a:fld id="{4C489E21-56CE-4B58-AD44-44B4CE84DA5F}" type="datetime3">
              <a:rPr lang="en-US" smtClean="0"/>
              <a:t>13 September 2016</a:t>
            </a:fld>
            <a:endParaRPr lang="en-US"/>
          </a:p>
        </p:txBody>
      </p:sp>
      <p:sp>
        <p:nvSpPr>
          <p:cNvPr id="6" name="Content Placeholder 5"/>
          <p:cNvSpPr>
            <a:spLocks noGrp="1"/>
          </p:cNvSpPr>
          <p:nvPr>
            <p:ph sz="quarter" idx="1"/>
          </p:nvPr>
        </p:nvSpPr>
        <p:spPr/>
        <p:txBody>
          <a:bodyPr/>
          <a:lstStyle/>
          <a:p>
            <a:pPr>
              <a:lnSpc>
                <a:spcPct val="90000"/>
              </a:lnSpc>
            </a:pPr>
            <a:endParaRPr lang="en-US" altLang="zh-CN" sz="2800" dirty="0" smtClean="0"/>
          </a:p>
          <a:p>
            <a:pPr>
              <a:lnSpc>
                <a:spcPct val="90000"/>
              </a:lnSpc>
            </a:pPr>
            <a:r>
              <a:rPr lang="en-US" altLang="zh-CN" sz="2800" dirty="0" smtClean="0"/>
              <a:t>Unit </a:t>
            </a:r>
            <a:r>
              <a:rPr lang="en-US" altLang="zh-CN" sz="2800" dirty="0"/>
              <a:t>of interaction between actor and system</a:t>
            </a:r>
          </a:p>
          <a:p>
            <a:pPr>
              <a:lnSpc>
                <a:spcPct val="90000"/>
              </a:lnSpc>
            </a:pPr>
            <a:r>
              <a:rPr lang="en-GB" altLang="zh-CN" sz="2800" dirty="0"/>
              <a:t>In UML </a:t>
            </a:r>
            <a:r>
              <a:rPr lang="en-GB" altLang="zh-CN" sz="2800" dirty="0" smtClean="0"/>
              <a:t>it is </a:t>
            </a:r>
            <a:r>
              <a:rPr lang="en-GB" altLang="zh-CN" sz="2800" dirty="0"/>
              <a:t>drawn as an oval with a name that describes the interaction</a:t>
            </a:r>
            <a:endParaRPr lang="en-US" altLang="zh-CN" sz="2800" dirty="0"/>
          </a:p>
          <a:p>
            <a:pPr>
              <a:lnSpc>
                <a:spcPct val="90000"/>
              </a:lnSpc>
            </a:pPr>
            <a:r>
              <a:rPr lang="en-GB" altLang="zh-CN" sz="2800" dirty="0"/>
              <a:t>A communication line connects an actor and a use case to show the actor participating in the use case. </a:t>
            </a:r>
          </a:p>
          <a:p>
            <a:pPr>
              <a:lnSpc>
                <a:spcPct val="90000"/>
              </a:lnSpc>
            </a:pPr>
            <a:r>
              <a:rPr lang="en-US" altLang="zh-CN" sz="2800" dirty="0"/>
              <a:t>Sum of all use cases represents the scope of design</a:t>
            </a:r>
          </a:p>
          <a:p>
            <a:endParaRPr lang="en-GB" dirty="0"/>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38146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US" altLang="zh-CN" dirty="0"/>
              <a:t>Use </a:t>
            </a:r>
            <a:r>
              <a:rPr lang="en-US" altLang="zh-CN" dirty="0" smtClean="0"/>
              <a:t>Case </a:t>
            </a:r>
            <a:r>
              <a:rPr lang="en-US" altLang="zh-CN" dirty="0"/>
              <a:t>diagram for a Student record system</a:t>
            </a:r>
            <a:endParaRPr lang="en-GB" dirty="0"/>
          </a:p>
        </p:txBody>
      </p:sp>
      <p:sp>
        <p:nvSpPr>
          <p:cNvPr id="3" name="Date Placeholder 2"/>
          <p:cNvSpPr>
            <a:spLocks noGrp="1"/>
          </p:cNvSpPr>
          <p:nvPr>
            <p:ph type="dt" sz="half" idx="10"/>
          </p:nvPr>
        </p:nvSpPr>
        <p:spPr/>
        <p:txBody>
          <a:bodyPr/>
          <a:lstStyle/>
          <a:p>
            <a:fld id="{B043B105-F88A-459B-A12A-A5EC37F1CD91}" type="datetime3">
              <a:rPr lang="en-US" smtClean="0"/>
              <a:t>13 September 2016</a:t>
            </a:fld>
            <a:endParaRPr lang="en-US"/>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4298053" cy="426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0441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Use case diagram for </a:t>
            </a:r>
            <a:r>
              <a:rPr lang="en-GB" dirty="0" err="1" smtClean="0"/>
              <a:t>UweFlix</a:t>
            </a:r>
            <a:endParaRPr lang="en-GB" dirty="0"/>
          </a:p>
        </p:txBody>
      </p:sp>
      <p:sp>
        <p:nvSpPr>
          <p:cNvPr id="3" name="Date Placeholder 2"/>
          <p:cNvSpPr>
            <a:spLocks noGrp="1"/>
          </p:cNvSpPr>
          <p:nvPr>
            <p:ph type="dt" sz="half" idx="10"/>
          </p:nvPr>
        </p:nvSpPr>
        <p:spPr/>
        <p:txBody>
          <a:bodyPr/>
          <a:lstStyle/>
          <a:p>
            <a:fld id="{E51E8805-A4F9-498F-871E-9023C691933F}" type="datetime3">
              <a:rPr lang="en-US" smtClean="0"/>
              <a:t>13 September 2016</a:t>
            </a:fld>
            <a:endParaRPr lang="en-US"/>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95400" y="1828800"/>
            <a:ext cx="7010400" cy="4329369"/>
          </a:xfrm>
        </p:spPr>
      </p:pic>
      <p:sp>
        <p:nvSpPr>
          <p:cNvPr id="6" name="TextBox 5"/>
          <p:cNvSpPr txBox="1"/>
          <p:nvPr/>
        </p:nvSpPr>
        <p:spPr>
          <a:xfrm>
            <a:off x="6781800" y="4343400"/>
            <a:ext cx="1524000" cy="923330"/>
          </a:xfrm>
          <a:prstGeom prst="rect">
            <a:avLst/>
          </a:prstGeom>
          <a:noFill/>
        </p:spPr>
        <p:txBody>
          <a:bodyPr wrap="square" rtlCol="0">
            <a:spAutoFit/>
          </a:bodyPr>
          <a:lstStyle/>
          <a:p>
            <a:r>
              <a:rPr lang="en-GB" dirty="0" smtClean="0"/>
              <a:t>Do not have orders between the use cases</a:t>
            </a:r>
            <a:endParaRPr lang="en-GB" dirty="0"/>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302458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ltLang="zh-CN" dirty="0"/>
              <a:t>How </a:t>
            </a:r>
            <a:r>
              <a:rPr lang="en-US" altLang="zh-CN" dirty="0" smtClean="0"/>
              <a:t>to describe </a:t>
            </a:r>
            <a:r>
              <a:rPr lang="en-US" altLang="zh-CN" dirty="0"/>
              <a:t>Use Cases?</a:t>
            </a:r>
            <a:endParaRPr lang="en-GB" dirty="0"/>
          </a:p>
        </p:txBody>
      </p:sp>
      <p:sp>
        <p:nvSpPr>
          <p:cNvPr id="3" name="Date Placeholder 2"/>
          <p:cNvSpPr>
            <a:spLocks noGrp="1"/>
          </p:cNvSpPr>
          <p:nvPr>
            <p:ph type="dt" sz="half" idx="10"/>
          </p:nvPr>
        </p:nvSpPr>
        <p:spPr/>
        <p:txBody>
          <a:bodyPr/>
          <a:lstStyle/>
          <a:p>
            <a:fld id="{E55A66AC-1488-4BF2-AE79-3712D7788344}" type="datetime3">
              <a:rPr lang="en-US" smtClean="0"/>
              <a:t>13 September 2016</a:t>
            </a:fld>
            <a:endParaRPr lang="en-US" dirty="0"/>
          </a:p>
        </p:txBody>
      </p:sp>
      <p:sp>
        <p:nvSpPr>
          <p:cNvPr id="7" name="Rectangle 3"/>
          <p:cNvSpPr>
            <a:spLocks noChangeArrowheads="1"/>
          </p:cNvSpPr>
          <p:nvPr/>
        </p:nvSpPr>
        <p:spPr bwMode="auto">
          <a:xfrm>
            <a:off x="354806" y="1627118"/>
            <a:ext cx="15763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1400" b="1" dirty="0">
                <a:solidFill>
                  <a:srgbClr val="000000"/>
                </a:solidFill>
                <a:latin typeface="Arial" charset="0"/>
              </a:rPr>
              <a:t>Widget Store System</a:t>
            </a:r>
          </a:p>
        </p:txBody>
      </p:sp>
      <p:sp>
        <p:nvSpPr>
          <p:cNvPr id="8" name="Line 4"/>
          <p:cNvSpPr>
            <a:spLocks noChangeShapeType="1"/>
          </p:cNvSpPr>
          <p:nvPr/>
        </p:nvSpPr>
        <p:spPr bwMode="auto">
          <a:xfrm flipV="1">
            <a:off x="1241426" y="2411413"/>
            <a:ext cx="1587" cy="354013"/>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9" name="Freeform 5"/>
          <p:cNvSpPr>
            <a:spLocks/>
          </p:cNvSpPr>
          <p:nvPr/>
        </p:nvSpPr>
        <p:spPr bwMode="auto">
          <a:xfrm>
            <a:off x="973138" y="2767013"/>
            <a:ext cx="541338" cy="450850"/>
          </a:xfrm>
          <a:custGeom>
            <a:avLst/>
            <a:gdLst>
              <a:gd name="T0" fmla="*/ 0 w 341"/>
              <a:gd name="T1" fmla="*/ 2147483647 h 284"/>
              <a:gd name="T2" fmla="*/ 2147483647 w 341"/>
              <a:gd name="T3" fmla="*/ 0 h 284"/>
              <a:gd name="T4" fmla="*/ 2147483647 w 341"/>
              <a:gd name="T5" fmla="*/ 2147483647 h 284"/>
              <a:gd name="T6" fmla="*/ 0 60000 65536"/>
              <a:gd name="T7" fmla="*/ 0 60000 65536"/>
              <a:gd name="T8" fmla="*/ 0 60000 65536"/>
              <a:gd name="T9" fmla="*/ 0 w 341"/>
              <a:gd name="T10" fmla="*/ 0 h 284"/>
              <a:gd name="T11" fmla="*/ 341 w 341"/>
              <a:gd name="T12" fmla="*/ 284 h 284"/>
            </a:gdLst>
            <a:ahLst/>
            <a:cxnLst>
              <a:cxn ang="T6">
                <a:pos x="T0" y="T1"/>
              </a:cxn>
              <a:cxn ang="T7">
                <a:pos x="T2" y="T3"/>
              </a:cxn>
              <a:cxn ang="T8">
                <a:pos x="T4" y="T5"/>
              </a:cxn>
            </a:cxnLst>
            <a:rect l="T9" t="T10" r="T11" b="T12"/>
            <a:pathLst>
              <a:path w="341" h="284">
                <a:moveTo>
                  <a:pt x="0" y="283"/>
                </a:moveTo>
                <a:lnTo>
                  <a:pt x="170" y="0"/>
                </a:lnTo>
                <a:lnTo>
                  <a:pt x="340" y="283"/>
                </a:lnTo>
              </a:path>
            </a:pathLst>
          </a:custGeom>
          <a:noFill/>
          <a:ln w="190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0" name="Oval 6"/>
          <p:cNvSpPr>
            <a:spLocks noChangeArrowheads="1"/>
          </p:cNvSpPr>
          <p:nvPr/>
        </p:nvSpPr>
        <p:spPr bwMode="auto">
          <a:xfrm>
            <a:off x="1155701" y="2141538"/>
            <a:ext cx="173037" cy="26352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ltLang="zh-CN"/>
          </a:p>
        </p:txBody>
      </p:sp>
      <p:sp>
        <p:nvSpPr>
          <p:cNvPr id="11" name="Rectangle 7"/>
          <p:cNvSpPr>
            <a:spLocks noChangeArrowheads="1"/>
          </p:cNvSpPr>
          <p:nvPr/>
        </p:nvSpPr>
        <p:spPr bwMode="auto">
          <a:xfrm>
            <a:off x="1063836" y="3284538"/>
            <a:ext cx="4488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b="1" dirty="0" smtClean="0">
                <a:solidFill>
                  <a:srgbClr val="000000"/>
                </a:solidFill>
                <a:latin typeface="Arial" charset="0"/>
              </a:rPr>
              <a:t>Clerk</a:t>
            </a:r>
            <a:endParaRPr lang="en-US" altLang="zh-CN" sz="1400" b="1" dirty="0">
              <a:solidFill>
                <a:srgbClr val="000000"/>
              </a:solidFill>
              <a:latin typeface="Arial" charset="0"/>
            </a:endParaRPr>
          </a:p>
        </p:txBody>
      </p:sp>
      <p:sp>
        <p:nvSpPr>
          <p:cNvPr id="12" name="Line 8"/>
          <p:cNvSpPr>
            <a:spLocks noChangeShapeType="1"/>
          </p:cNvSpPr>
          <p:nvPr/>
        </p:nvSpPr>
        <p:spPr bwMode="auto">
          <a:xfrm>
            <a:off x="896938" y="2557463"/>
            <a:ext cx="685800" cy="158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 name="Line 9"/>
          <p:cNvSpPr>
            <a:spLocks noChangeShapeType="1"/>
          </p:cNvSpPr>
          <p:nvPr/>
        </p:nvSpPr>
        <p:spPr bwMode="auto">
          <a:xfrm flipV="1">
            <a:off x="1500188" y="2514600"/>
            <a:ext cx="862012" cy="128588"/>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 name="Oval 10"/>
          <p:cNvSpPr>
            <a:spLocks noChangeArrowheads="1"/>
          </p:cNvSpPr>
          <p:nvPr/>
        </p:nvSpPr>
        <p:spPr bwMode="auto">
          <a:xfrm>
            <a:off x="2209800" y="1752600"/>
            <a:ext cx="1970088" cy="1071563"/>
          </a:xfrm>
          <a:prstGeom prst="ellipse">
            <a:avLst/>
          </a:prstGeom>
          <a:solidFill>
            <a:schemeClr val="bg1"/>
          </a:solidFill>
          <a:ln w="19050">
            <a:solidFill>
              <a:srgbClr val="000000"/>
            </a:solidFill>
            <a:round/>
            <a:headEnd/>
            <a:tailEnd/>
          </a:ln>
        </p:spPr>
        <p:txBody>
          <a:bodyPr wrap="none" anchor="ctr"/>
          <a:lstStyle/>
          <a:p>
            <a:pPr algn="ctr"/>
            <a:r>
              <a:rPr lang="en-US" altLang="zh-CN" sz="1400" b="1" dirty="0">
                <a:solidFill>
                  <a:srgbClr val="000000"/>
                </a:solidFill>
                <a:latin typeface="Arial" charset="0"/>
              </a:rPr>
              <a:t>Amend </a:t>
            </a:r>
          </a:p>
          <a:p>
            <a:pPr algn="ctr"/>
            <a:r>
              <a:rPr lang="en-US" altLang="zh-CN" sz="1400" b="1" dirty="0">
                <a:solidFill>
                  <a:srgbClr val="000000"/>
                </a:solidFill>
                <a:latin typeface="Arial" charset="0"/>
              </a:rPr>
              <a:t>Widget Details</a:t>
            </a:r>
          </a:p>
        </p:txBody>
      </p:sp>
      <p:sp>
        <p:nvSpPr>
          <p:cNvPr id="15" name="Rectangle 11"/>
          <p:cNvSpPr>
            <a:spLocks noChangeArrowheads="1"/>
          </p:cNvSpPr>
          <p:nvPr/>
        </p:nvSpPr>
        <p:spPr bwMode="auto">
          <a:xfrm>
            <a:off x="4193140" y="3478143"/>
            <a:ext cx="4429125" cy="2593975"/>
          </a:xfrm>
          <a:prstGeom prst="rect">
            <a:avLst/>
          </a:prstGeom>
          <a:solidFill>
            <a:srgbClr val="FFFF99"/>
          </a:solidFill>
          <a:ln w="12700">
            <a:solidFill>
              <a:schemeClr val="tx1"/>
            </a:solidFill>
            <a:miter lim="800000"/>
            <a:headEnd/>
            <a:tailEnd/>
          </a:ln>
          <a:effectLst>
            <a:outerShdw dist="107763" dir="2700000" algn="ctr" rotWithShape="0">
              <a:schemeClr val="bg2"/>
            </a:outerShdw>
          </a:effectLst>
        </p:spPr>
        <p:txBody>
          <a:bodyPr wrap="square" lIns="92075" tIns="46038" rIns="92075" bIns="46038">
            <a:spAutoFit/>
          </a:bodyPr>
          <a:lstStyle/>
          <a:p>
            <a:pPr>
              <a:lnSpc>
                <a:spcPct val="105000"/>
              </a:lnSpc>
              <a:spcBef>
                <a:spcPct val="40000"/>
              </a:spcBef>
            </a:pPr>
            <a:r>
              <a:rPr lang="en-US" altLang="zh-CN" sz="1800" b="1">
                <a:latin typeface="Arial" charset="0"/>
              </a:rPr>
              <a:t>Use Case: Amend Widget Details</a:t>
            </a:r>
            <a:endParaRPr lang="en-US" altLang="zh-CN" sz="1800">
              <a:latin typeface="Arial" charset="0"/>
            </a:endParaRPr>
          </a:p>
          <a:p>
            <a:r>
              <a:rPr lang="en-US" altLang="zh-CN" sz="1600" b="1">
                <a:latin typeface="Times New Roman" pitchFamily="18" charset="0"/>
              </a:rPr>
              <a:t>  Actor requests to search for a Widget  </a:t>
            </a:r>
          </a:p>
          <a:p>
            <a:r>
              <a:rPr lang="en-US" altLang="zh-CN" sz="1600" b="1">
                <a:latin typeface="Times New Roman" pitchFamily="18" charset="0"/>
              </a:rPr>
              <a:t>  System displays list of potential Widgets</a:t>
            </a:r>
          </a:p>
          <a:p>
            <a:endParaRPr lang="en-US" altLang="zh-CN" sz="1600" b="1">
              <a:latin typeface="Times New Roman" pitchFamily="18" charset="0"/>
            </a:endParaRPr>
          </a:p>
          <a:p>
            <a:r>
              <a:rPr lang="en-US" altLang="zh-CN" sz="1600" b="1">
                <a:latin typeface="Times New Roman" pitchFamily="18" charset="0"/>
              </a:rPr>
              <a:t>  Actor chooses Widget</a:t>
            </a:r>
          </a:p>
          <a:p>
            <a:r>
              <a:rPr lang="en-US" altLang="zh-CN" sz="1600" b="1">
                <a:latin typeface="Times New Roman" pitchFamily="18" charset="0"/>
              </a:rPr>
              <a:t>  System provides Widget Details</a:t>
            </a:r>
          </a:p>
          <a:p>
            <a:r>
              <a:rPr lang="en-US" altLang="zh-CN" sz="1600" b="1">
                <a:latin typeface="Times New Roman" pitchFamily="18" charset="0"/>
              </a:rPr>
              <a:t>  </a:t>
            </a:r>
          </a:p>
          <a:p>
            <a:r>
              <a:rPr lang="en-US" altLang="zh-CN" sz="1600" b="1">
                <a:latin typeface="Times New Roman" pitchFamily="18" charset="0"/>
              </a:rPr>
              <a:t>  Actor amends Widget Details</a:t>
            </a:r>
          </a:p>
          <a:p>
            <a:r>
              <a:rPr lang="en-US" altLang="zh-CN" sz="1600" b="1">
                <a:latin typeface="Times New Roman" pitchFamily="18" charset="0"/>
              </a:rPr>
              <a:t>  System updates Widget Details</a:t>
            </a:r>
          </a:p>
          <a:p>
            <a:endParaRPr lang="en-US" altLang="zh-CN" sz="1600" b="1">
              <a:latin typeface="Times New Roman" pitchFamily="18" charset="0"/>
            </a:endParaRPr>
          </a:p>
        </p:txBody>
      </p:sp>
      <p:sp>
        <p:nvSpPr>
          <p:cNvPr id="16" name="Freeform 12"/>
          <p:cNvSpPr>
            <a:spLocks/>
          </p:cNvSpPr>
          <p:nvPr/>
        </p:nvSpPr>
        <p:spPr bwMode="auto">
          <a:xfrm>
            <a:off x="4146758" y="2330520"/>
            <a:ext cx="2057400" cy="914400"/>
          </a:xfrm>
          <a:custGeom>
            <a:avLst/>
            <a:gdLst>
              <a:gd name="T0" fmla="*/ 2147483647 w 784"/>
              <a:gd name="T1" fmla="*/ 2147483647 h 425"/>
              <a:gd name="T2" fmla="*/ 2147483647 w 784"/>
              <a:gd name="T3" fmla="*/ 2147483647 h 425"/>
              <a:gd name="T4" fmla="*/ 2147483647 w 784"/>
              <a:gd name="T5" fmla="*/ 2147483647 h 425"/>
              <a:gd name="T6" fmla="*/ 2147483647 w 784"/>
              <a:gd name="T7" fmla="*/ 2147483647 h 425"/>
              <a:gd name="T8" fmla="*/ 2147483647 w 784"/>
              <a:gd name="T9" fmla="*/ 2147483647 h 425"/>
              <a:gd name="T10" fmla="*/ 2147483647 w 784"/>
              <a:gd name="T11" fmla="*/ 2147483647 h 425"/>
              <a:gd name="T12" fmla="*/ 2147483647 w 784"/>
              <a:gd name="T13" fmla="*/ 2147483647 h 425"/>
              <a:gd name="T14" fmla="*/ 2147483647 w 784"/>
              <a:gd name="T15" fmla="*/ 2147483647 h 425"/>
              <a:gd name="T16" fmla="*/ 2147483647 w 784"/>
              <a:gd name="T17" fmla="*/ 2147483647 h 425"/>
              <a:gd name="T18" fmla="*/ 2147483647 w 784"/>
              <a:gd name="T19" fmla="*/ 2147483647 h 425"/>
              <a:gd name="T20" fmla="*/ 2147483647 w 784"/>
              <a:gd name="T21" fmla="*/ 2147483647 h 425"/>
              <a:gd name="T22" fmla="*/ 2147483647 w 784"/>
              <a:gd name="T23" fmla="*/ 2147483647 h 425"/>
              <a:gd name="T24" fmla="*/ 2147483647 w 784"/>
              <a:gd name="T25" fmla="*/ 2147483647 h 425"/>
              <a:gd name="T26" fmla="*/ 2147483647 w 784"/>
              <a:gd name="T27" fmla="*/ 0 h 425"/>
              <a:gd name="T28" fmla="*/ 2147483647 w 784"/>
              <a:gd name="T29" fmla="*/ 2147483647 h 425"/>
              <a:gd name="T30" fmla="*/ 2147483647 w 784"/>
              <a:gd name="T31" fmla="*/ 2147483647 h 425"/>
              <a:gd name="T32" fmla="*/ 2147483647 w 784"/>
              <a:gd name="T33" fmla="*/ 2147483647 h 425"/>
              <a:gd name="T34" fmla="*/ 2147483647 w 784"/>
              <a:gd name="T35" fmla="*/ 2147483647 h 425"/>
              <a:gd name="T36" fmla="*/ 2147483647 w 784"/>
              <a:gd name="T37" fmla="*/ 2147483647 h 425"/>
              <a:gd name="T38" fmla="*/ 2147483647 w 784"/>
              <a:gd name="T39" fmla="*/ 2147483647 h 425"/>
              <a:gd name="T40" fmla="*/ 2147483647 w 784"/>
              <a:gd name="T41" fmla="*/ 2147483647 h 425"/>
              <a:gd name="T42" fmla="*/ 2147483647 w 784"/>
              <a:gd name="T43" fmla="*/ 2147483647 h 425"/>
              <a:gd name="T44" fmla="*/ 2147483647 w 784"/>
              <a:gd name="T45" fmla="*/ 2147483647 h 425"/>
              <a:gd name="T46" fmla="*/ 2147483647 w 784"/>
              <a:gd name="T47" fmla="*/ 2147483647 h 425"/>
              <a:gd name="T48" fmla="*/ 2147483647 w 784"/>
              <a:gd name="T49" fmla="*/ 2147483647 h 425"/>
              <a:gd name="T50" fmla="*/ 2147483647 w 784"/>
              <a:gd name="T51" fmla="*/ 2147483647 h 425"/>
              <a:gd name="T52" fmla="*/ 2147483647 w 784"/>
              <a:gd name="T53" fmla="*/ 2147483647 h 425"/>
              <a:gd name="T54" fmla="*/ 2147483647 w 784"/>
              <a:gd name="T55" fmla="*/ 2147483647 h 425"/>
              <a:gd name="T56" fmla="*/ 2147483647 w 784"/>
              <a:gd name="T57" fmla="*/ 2147483647 h 425"/>
              <a:gd name="T58" fmla="*/ 2147483647 w 784"/>
              <a:gd name="T59" fmla="*/ 2147483647 h 425"/>
              <a:gd name="T60" fmla="*/ 2147483647 w 784"/>
              <a:gd name="T61" fmla="*/ 2147483647 h 425"/>
              <a:gd name="T62" fmla="*/ 2147483647 w 784"/>
              <a:gd name="T63" fmla="*/ 2147483647 h 425"/>
              <a:gd name="T64" fmla="*/ 2147483647 w 784"/>
              <a:gd name="T65" fmla="*/ 2147483647 h 425"/>
              <a:gd name="T66" fmla="*/ 2147483647 w 784"/>
              <a:gd name="T67" fmla="*/ 2147483647 h 425"/>
              <a:gd name="T68" fmla="*/ 2147483647 w 784"/>
              <a:gd name="T69" fmla="*/ 2147483647 h 4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84" h="425">
                <a:moveTo>
                  <a:pt x="697" y="215"/>
                </a:moveTo>
                <a:lnTo>
                  <a:pt x="697" y="215"/>
                </a:lnTo>
                <a:lnTo>
                  <a:pt x="681" y="200"/>
                </a:lnTo>
                <a:lnTo>
                  <a:pt x="664" y="183"/>
                </a:lnTo>
                <a:lnTo>
                  <a:pt x="647" y="169"/>
                </a:lnTo>
                <a:lnTo>
                  <a:pt x="630" y="155"/>
                </a:lnTo>
                <a:lnTo>
                  <a:pt x="611" y="141"/>
                </a:lnTo>
                <a:lnTo>
                  <a:pt x="592" y="128"/>
                </a:lnTo>
                <a:lnTo>
                  <a:pt x="574" y="116"/>
                </a:lnTo>
                <a:lnTo>
                  <a:pt x="552" y="103"/>
                </a:lnTo>
                <a:lnTo>
                  <a:pt x="533" y="92"/>
                </a:lnTo>
                <a:lnTo>
                  <a:pt x="512" y="82"/>
                </a:lnTo>
                <a:lnTo>
                  <a:pt x="492" y="71"/>
                </a:lnTo>
                <a:lnTo>
                  <a:pt x="471" y="63"/>
                </a:lnTo>
                <a:lnTo>
                  <a:pt x="449" y="54"/>
                </a:lnTo>
                <a:lnTo>
                  <a:pt x="427" y="46"/>
                </a:lnTo>
                <a:lnTo>
                  <a:pt x="405" y="39"/>
                </a:lnTo>
                <a:lnTo>
                  <a:pt x="382" y="32"/>
                </a:lnTo>
                <a:lnTo>
                  <a:pt x="359" y="26"/>
                </a:lnTo>
                <a:lnTo>
                  <a:pt x="337" y="21"/>
                </a:lnTo>
                <a:lnTo>
                  <a:pt x="312" y="16"/>
                </a:lnTo>
                <a:lnTo>
                  <a:pt x="289" y="12"/>
                </a:lnTo>
                <a:lnTo>
                  <a:pt x="265" y="8"/>
                </a:lnTo>
                <a:lnTo>
                  <a:pt x="242" y="5"/>
                </a:lnTo>
                <a:lnTo>
                  <a:pt x="218" y="4"/>
                </a:lnTo>
                <a:lnTo>
                  <a:pt x="194" y="2"/>
                </a:lnTo>
                <a:lnTo>
                  <a:pt x="170" y="1"/>
                </a:lnTo>
                <a:lnTo>
                  <a:pt x="147" y="0"/>
                </a:lnTo>
                <a:lnTo>
                  <a:pt x="123" y="0"/>
                </a:lnTo>
                <a:lnTo>
                  <a:pt x="98" y="2"/>
                </a:lnTo>
                <a:lnTo>
                  <a:pt x="75" y="4"/>
                </a:lnTo>
                <a:lnTo>
                  <a:pt x="49" y="6"/>
                </a:lnTo>
                <a:lnTo>
                  <a:pt x="26" y="8"/>
                </a:lnTo>
                <a:lnTo>
                  <a:pt x="3" y="13"/>
                </a:lnTo>
                <a:lnTo>
                  <a:pt x="0" y="32"/>
                </a:lnTo>
                <a:lnTo>
                  <a:pt x="19" y="32"/>
                </a:lnTo>
                <a:lnTo>
                  <a:pt x="40" y="32"/>
                </a:lnTo>
                <a:lnTo>
                  <a:pt x="62" y="34"/>
                </a:lnTo>
                <a:lnTo>
                  <a:pt x="82" y="36"/>
                </a:lnTo>
                <a:lnTo>
                  <a:pt x="102" y="39"/>
                </a:lnTo>
                <a:lnTo>
                  <a:pt x="122" y="42"/>
                </a:lnTo>
                <a:lnTo>
                  <a:pt x="142" y="45"/>
                </a:lnTo>
                <a:lnTo>
                  <a:pt x="161" y="50"/>
                </a:lnTo>
                <a:lnTo>
                  <a:pt x="181" y="53"/>
                </a:lnTo>
                <a:lnTo>
                  <a:pt x="200" y="60"/>
                </a:lnTo>
                <a:lnTo>
                  <a:pt x="218" y="66"/>
                </a:lnTo>
                <a:lnTo>
                  <a:pt x="238" y="73"/>
                </a:lnTo>
                <a:lnTo>
                  <a:pt x="256" y="79"/>
                </a:lnTo>
                <a:lnTo>
                  <a:pt x="273" y="88"/>
                </a:lnTo>
                <a:lnTo>
                  <a:pt x="291" y="95"/>
                </a:lnTo>
                <a:lnTo>
                  <a:pt x="309" y="104"/>
                </a:lnTo>
                <a:lnTo>
                  <a:pt x="327" y="112"/>
                </a:lnTo>
                <a:lnTo>
                  <a:pt x="345" y="123"/>
                </a:lnTo>
                <a:lnTo>
                  <a:pt x="361" y="134"/>
                </a:lnTo>
                <a:lnTo>
                  <a:pt x="377" y="144"/>
                </a:lnTo>
                <a:lnTo>
                  <a:pt x="393" y="155"/>
                </a:lnTo>
                <a:lnTo>
                  <a:pt x="408" y="168"/>
                </a:lnTo>
                <a:lnTo>
                  <a:pt x="423" y="180"/>
                </a:lnTo>
                <a:lnTo>
                  <a:pt x="439" y="194"/>
                </a:lnTo>
                <a:lnTo>
                  <a:pt x="453" y="206"/>
                </a:lnTo>
                <a:lnTo>
                  <a:pt x="467" y="221"/>
                </a:lnTo>
                <a:lnTo>
                  <a:pt x="481" y="234"/>
                </a:lnTo>
                <a:lnTo>
                  <a:pt x="494" y="251"/>
                </a:lnTo>
                <a:lnTo>
                  <a:pt x="507" y="265"/>
                </a:lnTo>
                <a:lnTo>
                  <a:pt x="519" y="282"/>
                </a:lnTo>
                <a:lnTo>
                  <a:pt x="532" y="297"/>
                </a:lnTo>
                <a:lnTo>
                  <a:pt x="543" y="315"/>
                </a:lnTo>
                <a:lnTo>
                  <a:pt x="448" y="376"/>
                </a:lnTo>
                <a:lnTo>
                  <a:pt x="728" y="424"/>
                </a:lnTo>
                <a:lnTo>
                  <a:pt x="783" y="159"/>
                </a:lnTo>
                <a:lnTo>
                  <a:pt x="697" y="215"/>
                </a:lnTo>
              </a:path>
            </a:pathLst>
          </a:custGeom>
          <a:solidFill>
            <a:srgbClr val="CF0E30"/>
          </a:solidFill>
          <a:ln w="12700" cap="rnd" cmpd="sng">
            <a:solidFill>
              <a:srgbClr val="00000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18" name="TextBox 16"/>
          <p:cNvSpPr txBox="1">
            <a:spLocks noChangeArrowheads="1"/>
          </p:cNvSpPr>
          <p:nvPr/>
        </p:nvSpPr>
        <p:spPr bwMode="auto">
          <a:xfrm>
            <a:off x="526256" y="3959155"/>
            <a:ext cx="336708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buFont typeface="Arial" charset="0"/>
              <a:buChar char="•"/>
            </a:pPr>
            <a:r>
              <a:rPr lang="en-US" altLang="zh-CN" sz="2000" dirty="0"/>
              <a:t> in natural language;</a:t>
            </a:r>
          </a:p>
          <a:p>
            <a:pPr>
              <a:buFont typeface="Arial" charset="0"/>
              <a:buChar char="•"/>
            </a:pPr>
            <a:r>
              <a:rPr lang="en-US" altLang="zh-CN" sz="2000" dirty="0"/>
              <a:t> users perspective; </a:t>
            </a:r>
          </a:p>
          <a:p>
            <a:pPr>
              <a:buFont typeface="Arial" charset="0"/>
              <a:buChar char="•"/>
            </a:pPr>
            <a:r>
              <a:rPr lang="en-US" altLang="zh-CN" sz="2000" dirty="0"/>
              <a:t> actors own vocabulary;</a:t>
            </a:r>
          </a:p>
          <a:p>
            <a:pPr>
              <a:buFont typeface="Arial" charset="0"/>
              <a:buChar char="•"/>
            </a:pPr>
            <a:r>
              <a:rPr lang="en-US" altLang="zh-CN" sz="2000" dirty="0"/>
              <a:t> users intent</a:t>
            </a:r>
          </a:p>
          <a:p>
            <a:pPr>
              <a:buFont typeface="Arial" charset="0"/>
              <a:buChar char="•"/>
            </a:pPr>
            <a:r>
              <a:rPr lang="en-US" altLang="zh-CN" sz="2000" dirty="0"/>
              <a:t> start and end </a:t>
            </a:r>
            <a:r>
              <a:rPr lang="en-US" altLang="zh-CN" sz="2000" dirty="0" smtClean="0"/>
              <a:t>points</a:t>
            </a:r>
          </a:p>
          <a:p>
            <a:pPr>
              <a:buFont typeface="Arial" charset="0"/>
              <a:buChar char="•"/>
            </a:pPr>
            <a:r>
              <a:rPr lang="en-US" altLang="zh-CN" sz="2000" dirty="0"/>
              <a:t> </a:t>
            </a:r>
            <a:r>
              <a:rPr lang="en-US" altLang="zh-CN" sz="2000" dirty="0" smtClean="0"/>
              <a:t>clear separation of actor and system</a:t>
            </a:r>
            <a:endParaRPr lang="en-GB" altLang="zh-CN" sz="2000" dirty="0"/>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63889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solidFill>
            <a:schemeClr val="bg1">
              <a:lumMod val="95000"/>
            </a:schemeClr>
          </a:solidFill>
        </p:spPr>
        <p:txBody>
          <a:bodyPr>
            <a:normAutofit fontScale="90000"/>
          </a:bodyPr>
          <a:lstStyle/>
          <a:p>
            <a:pPr eaLnBrk="1" hangingPunct="1"/>
            <a:r>
              <a:rPr lang="en-US" altLang="zh-CN" dirty="0" smtClean="0"/>
              <a:t>Use case: basic flow and alternative flow</a:t>
            </a:r>
          </a:p>
        </p:txBody>
      </p:sp>
      <p:pic>
        <p:nvPicPr>
          <p:cNvPr id="18435"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1600200"/>
            <a:ext cx="4154488" cy="46164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a:spLocks noChangeArrowheads="1"/>
          </p:cNvSpPr>
          <p:nvPr/>
        </p:nvSpPr>
        <p:spPr bwMode="auto">
          <a:xfrm flipH="1">
            <a:off x="3535363" y="1931988"/>
            <a:ext cx="2811462" cy="36512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endParaRPr lang="en-GB" altLang="zh-CN" sz="2400">
              <a:latin typeface="Times New Roman" pitchFamily="18" charset="0"/>
            </a:endParaRPr>
          </a:p>
        </p:txBody>
      </p:sp>
      <p:grpSp>
        <p:nvGrpSpPr>
          <p:cNvPr id="18437" name="Group 5"/>
          <p:cNvGrpSpPr>
            <a:grpSpLocks/>
          </p:cNvGrpSpPr>
          <p:nvPr/>
        </p:nvGrpSpPr>
        <p:grpSpPr bwMode="auto">
          <a:xfrm>
            <a:off x="3886200" y="2362200"/>
            <a:ext cx="2209800" cy="381000"/>
            <a:chOff x="3651" y="2448"/>
            <a:chExt cx="717" cy="192"/>
          </a:xfrm>
        </p:grpSpPr>
        <p:sp>
          <p:nvSpPr>
            <p:cNvPr id="18474" name="Line 6"/>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8475" name="Line 7"/>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8476" name="Line 8"/>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18438" name="Text Box 9"/>
          <p:cNvSpPr txBox="1">
            <a:spLocks noChangeArrowheads="1"/>
          </p:cNvSpPr>
          <p:nvPr/>
        </p:nvSpPr>
        <p:spPr bwMode="auto">
          <a:xfrm>
            <a:off x="3657600" y="1905000"/>
            <a:ext cx="14589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7625" rIns="93662" bIns="47625" anchor="ct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pPr>
              <a:lnSpc>
                <a:spcPct val="87000"/>
              </a:lnSpc>
              <a:spcBef>
                <a:spcPct val="50000"/>
              </a:spcBef>
              <a:buClr>
                <a:srgbClr val="FE0000"/>
              </a:buClr>
              <a:buSzPct val="56000"/>
              <a:buFont typeface="Wingdings" pitchFamily="2" charset="2"/>
              <a:buNone/>
            </a:pPr>
            <a:r>
              <a:rPr lang="en-US" altLang="zh-CN" sz="2000" i="1">
                <a:latin typeface="Arial" charset="0"/>
              </a:rPr>
              <a:t>Description</a:t>
            </a:r>
            <a:endParaRPr lang="en-US" altLang="zh-CN" sz="1000">
              <a:latin typeface="Times New Roman" pitchFamily="18" charset="0"/>
            </a:endParaRPr>
          </a:p>
        </p:txBody>
      </p:sp>
      <p:sp>
        <p:nvSpPr>
          <p:cNvPr id="18439" name="Line 10"/>
          <p:cNvSpPr>
            <a:spLocks noChangeShapeType="1"/>
          </p:cNvSpPr>
          <p:nvPr/>
        </p:nvSpPr>
        <p:spPr bwMode="auto">
          <a:xfrm>
            <a:off x="3886200" y="3048000"/>
            <a:ext cx="2209800"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nvGrpSpPr>
          <p:cNvPr id="18440" name="Group 11"/>
          <p:cNvGrpSpPr>
            <a:grpSpLocks/>
          </p:cNvGrpSpPr>
          <p:nvPr/>
        </p:nvGrpSpPr>
        <p:grpSpPr bwMode="auto">
          <a:xfrm>
            <a:off x="762000" y="1524000"/>
            <a:ext cx="1981200" cy="1143000"/>
            <a:chOff x="480" y="1056"/>
            <a:chExt cx="4786" cy="1920"/>
          </a:xfrm>
        </p:grpSpPr>
        <p:sp>
          <p:nvSpPr>
            <p:cNvPr id="18472" name="AutoShape 12"/>
            <p:cNvSpPr>
              <a:spLocks noChangeArrowheads="1"/>
            </p:cNvSpPr>
            <p:nvPr/>
          </p:nvSpPr>
          <p:spPr bwMode="auto">
            <a:xfrm>
              <a:off x="480" y="1056"/>
              <a:ext cx="4786" cy="1920"/>
            </a:xfrm>
            <a:prstGeom prst="roundRect">
              <a:avLst>
                <a:gd name="adj" fmla="val 5194"/>
              </a:avLst>
            </a:prstGeom>
            <a:solidFill>
              <a:srgbClr val="FFFF00"/>
            </a:solidFill>
            <a:ln w="25400">
              <a:solidFill>
                <a:schemeClr val="tx1"/>
              </a:solidFill>
              <a:round/>
              <a:headEnd/>
              <a:tailEnd/>
            </a:ln>
            <a:effectLst>
              <a:outerShdw dist="107763" dir="2700000" algn="ctr" rotWithShape="0">
                <a:schemeClr val="bg2"/>
              </a:outerShdw>
            </a:effectLst>
          </p:spPr>
          <p:txBody>
            <a:bodyPr wrap="none" anchor="ctr"/>
            <a:lstStyle/>
            <a:p>
              <a:endParaRPr lang="en-GB" altLang="zh-CN"/>
            </a:p>
          </p:txBody>
        </p:sp>
        <p:sp>
          <p:nvSpPr>
            <p:cNvPr id="18473" name="Rectangle 13"/>
            <p:cNvSpPr>
              <a:spLocks noChangeArrowheads="1"/>
            </p:cNvSpPr>
            <p:nvPr/>
          </p:nvSpPr>
          <p:spPr bwMode="auto">
            <a:xfrm>
              <a:off x="550" y="1080"/>
              <a:ext cx="698" cy="24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defTabSz="377825"/>
              <a:r>
                <a:rPr lang="en-GB" altLang="zh-CN" sz="2000" b="1">
                  <a:latin typeface="Arial" charset="0"/>
                </a:rPr>
                <a:t> </a:t>
              </a:r>
            </a:p>
          </p:txBody>
        </p:sp>
      </p:grpSp>
      <p:sp>
        <p:nvSpPr>
          <p:cNvPr id="201742" name="Text Box 14"/>
          <p:cNvSpPr txBox="1">
            <a:spLocks noChangeArrowheads="1"/>
          </p:cNvSpPr>
          <p:nvPr/>
        </p:nvSpPr>
        <p:spPr bwMode="auto">
          <a:xfrm>
            <a:off x="609600" y="1676400"/>
            <a:ext cx="2241550" cy="912813"/>
          </a:xfrm>
          <a:prstGeom prst="rect">
            <a:avLst/>
          </a:prstGeom>
          <a:noFill/>
          <a:ln w="9525">
            <a:noFill/>
            <a:miter lim="800000"/>
            <a:headEnd/>
            <a:tailEnd/>
          </a:ln>
          <a:effectLst/>
        </p:spPr>
        <p:txBody>
          <a:bodyPr lIns="93662" tIns="47625" rIns="93662" bIns="47625" anchor="ctr">
            <a:spAutoFit/>
          </a:bodyPr>
          <a:lstStyle/>
          <a:p>
            <a:pPr algn="ctr" defTabSz="947738">
              <a:lnSpc>
                <a:spcPct val="87000"/>
              </a:lnSpc>
              <a:spcBef>
                <a:spcPct val="50000"/>
              </a:spcBef>
              <a:buClr>
                <a:srgbClr val="FE0000"/>
              </a:buClr>
              <a:buSzPct val="56000"/>
              <a:buFont typeface="Wingdings" pitchFamily="2" charset="2"/>
              <a:buNone/>
              <a:defRPr/>
            </a:pPr>
            <a:r>
              <a:rPr lang="en-US" altLang="zh-CN" sz="2400" b="1" i="1" u="sng">
                <a:effectLst>
                  <a:outerShdw blurRad="38100" dist="38100" dir="2700000" algn="tl">
                    <a:srgbClr val="C0C0C0"/>
                  </a:outerShdw>
                </a:effectLst>
                <a:latin typeface="Arial" charset="0"/>
              </a:rPr>
              <a:t>Instances </a:t>
            </a:r>
            <a:endParaRPr lang="en-US" altLang="zh-CN" sz="2400" b="1" i="1">
              <a:effectLst>
                <a:outerShdw blurRad="38100" dist="38100" dir="2700000" algn="tl">
                  <a:srgbClr val="C0C0C0"/>
                </a:outerShdw>
              </a:effectLst>
              <a:latin typeface="Arial" charset="0"/>
            </a:endParaRPr>
          </a:p>
          <a:p>
            <a:pPr algn="ctr" defTabSz="947738">
              <a:lnSpc>
                <a:spcPct val="87000"/>
              </a:lnSpc>
              <a:spcBef>
                <a:spcPct val="50000"/>
              </a:spcBef>
              <a:buClr>
                <a:srgbClr val="FE0000"/>
              </a:buClr>
              <a:buSzPct val="56000"/>
              <a:buFont typeface="Wingdings" pitchFamily="2" charset="2"/>
              <a:buNone/>
              <a:defRPr/>
            </a:pPr>
            <a:r>
              <a:rPr lang="en-US" altLang="zh-CN" sz="2400" b="1" i="1">
                <a:effectLst>
                  <a:outerShdw blurRad="38100" dist="38100" dir="2700000" algn="tl">
                    <a:srgbClr val="C0C0C0"/>
                  </a:outerShdw>
                </a:effectLst>
                <a:latin typeface="Arial" charset="0"/>
              </a:rPr>
              <a:t>of Flows</a:t>
            </a:r>
            <a:endParaRPr lang="en-US" altLang="zh-CN" sz="1000">
              <a:latin typeface="Times New Roman" pitchFamily="18" charset="0"/>
            </a:endParaRPr>
          </a:p>
        </p:txBody>
      </p:sp>
      <p:grpSp>
        <p:nvGrpSpPr>
          <p:cNvPr id="18442" name="Group 15"/>
          <p:cNvGrpSpPr>
            <a:grpSpLocks/>
          </p:cNvGrpSpPr>
          <p:nvPr/>
        </p:nvGrpSpPr>
        <p:grpSpPr bwMode="auto">
          <a:xfrm>
            <a:off x="3886200" y="3429000"/>
            <a:ext cx="2209800" cy="381000"/>
            <a:chOff x="3651" y="2448"/>
            <a:chExt cx="717" cy="192"/>
          </a:xfrm>
        </p:grpSpPr>
        <p:sp>
          <p:nvSpPr>
            <p:cNvPr id="18469" name="Line 16"/>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8470" name="Line 17"/>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8471" name="Line 18"/>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18443" name="Line 19"/>
          <p:cNvSpPr>
            <a:spLocks noChangeShapeType="1"/>
          </p:cNvSpPr>
          <p:nvPr/>
        </p:nvSpPr>
        <p:spPr bwMode="auto">
          <a:xfrm>
            <a:off x="3886200" y="4114800"/>
            <a:ext cx="2209800"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nvGrpSpPr>
          <p:cNvPr id="18444" name="Group 20"/>
          <p:cNvGrpSpPr>
            <a:grpSpLocks/>
          </p:cNvGrpSpPr>
          <p:nvPr/>
        </p:nvGrpSpPr>
        <p:grpSpPr bwMode="auto">
          <a:xfrm>
            <a:off x="3886200" y="4419600"/>
            <a:ext cx="2209800" cy="381000"/>
            <a:chOff x="3651" y="2448"/>
            <a:chExt cx="717" cy="192"/>
          </a:xfrm>
        </p:grpSpPr>
        <p:sp>
          <p:nvSpPr>
            <p:cNvPr id="18466" name="Line 21"/>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8467" name="Line 22"/>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8468" name="Line 23"/>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8445" name="Group 24"/>
          <p:cNvGrpSpPr>
            <a:grpSpLocks/>
          </p:cNvGrpSpPr>
          <p:nvPr/>
        </p:nvGrpSpPr>
        <p:grpSpPr bwMode="auto">
          <a:xfrm>
            <a:off x="3886200" y="5029200"/>
            <a:ext cx="2209800" cy="381000"/>
            <a:chOff x="3651" y="2448"/>
            <a:chExt cx="717" cy="192"/>
          </a:xfrm>
        </p:grpSpPr>
        <p:sp>
          <p:nvSpPr>
            <p:cNvPr id="18463" name="Line 25"/>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8464" name="Line 26"/>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8465" name="Line 27"/>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18446" name="Line 28"/>
          <p:cNvSpPr>
            <a:spLocks noChangeShapeType="1"/>
          </p:cNvSpPr>
          <p:nvPr/>
        </p:nvSpPr>
        <p:spPr bwMode="auto">
          <a:xfrm>
            <a:off x="4114800" y="2362200"/>
            <a:ext cx="0" cy="3048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3662" tIns="47625" rIns="93662" bIns="47625" anchor="ctr"/>
          <a:lstStyle/>
          <a:p>
            <a:endParaRPr lang="en-GB"/>
          </a:p>
        </p:txBody>
      </p:sp>
      <p:sp>
        <p:nvSpPr>
          <p:cNvPr id="18447" name="Freeform 29"/>
          <p:cNvSpPr>
            <a:spLocks/>
          </p:cNvSpPr>
          <p:nvPr/>
        </p:nvSpPr>
        <p:spPr bwMode="auto">
          <a:xfrm>
            <a:off x="4152900" y="3429000"/>
            <a:ext cx="704850" cy="1155700"/>
          </a:xfrm>
          <a:custGeom>
            <a:avLst/>
            <a:gdLst>
              <a:gd name="T0" fmla="*/ 2147483647 w 444"/>
              <a:gd name="T1" fmla="*/ 0 h 728"/>
              <a:gd name="T2" fmla="*/ 2147483647 w 444"/>
              <a:gd name="T3" fmla="*/ 2147483647 h 728"/>
              <a:gd name="T4" fmla="*/ 0 w 444"/>
              <a:gd name="T5" fmla="*/ 2147483647 h 728"/>
              <a:gd name="T6" fmla="*/ 0 60000 65536"/>
              <a:gd name="T7" fmla="*/ 0 60000 65536"/>
              <a:gd name="T8" fmla="*/ 0 60000 65536"/>
              <a:gd name="T9" fmla="*/ 0 w 444"/>
              <a:gd name="T10" fmla="*/ 0 h 728"/>
              <a:gd name="T11" fmla="*/ 444 w 444"/>
              <a:gd name="T12" fmla="*/ 728 h 728"/>
            </a:gdLst>
            <a:ahLst/>
            <a:cxnLst>
              <a:cxn ang="T6">
                <a:pos x="T0" y="T1"/>
              </a:cxn>
              <a:cxn ang="T7">
                <a:pos x="T2" y="T3"/>
              </a:cxn>
              <a:cxn ang="T8">
                <a:pos x="T4" y="T5"/>
              </a:cxn>
            </a:cxnLst>
            <a:rect l="T9" t="T10" r="T11" b="T12"/>
            <a:pathLst>
              <a:path w="444" h="728">
                <a:moveTo>
                  <a:pt x="16" y="0"/>
                </a:moveTo>
                <a:lnTo>
                  <a:pt x="444" y="174"/>
                </a:lnTo>
                <a:lnTo>
                  <a:pt x="0" y="728"/>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sp>
        <p:nvSpPr>
          <p:cNvPr id="18448" name="Freeform 30"/>
          <p:cNvSpPr>
            <a:spLocks/>
          </p:cNvSpPr>
          <p:nvPr/>
        </p:nvSpPr>
        <p:spPr bwMode="auto">
          <a:xfrm>
            <a:off x="4146550" y="2501900"/>
            <a:ext cx="711200" cy="381000"/>
          </a:xfrm>
          <a:custGeom>
            <a:avLst/>
            <a:gdLst>
              <a:gd name="T0" fmla="*/ 2147483647 w 448"/>
              <a:gd name="T1" fmla="*/ 0 h 240"/>
              <a:gd name="T2" fmla="*/ 2147483647 w 448"/>
              <a:gd name="T3" fmla="*/ 2147483647 h 240"/>
              <a:gd name="T4" fmla="*/ 0 w 448"/>
              <a:gd name="T5" fmla="*/ 2147483647 h 240"/>
              <a:gd name="T6" fmla="*/ 0 60000 65536"/>
              <a:gd name="T7" fmla="*/ 0 60000 65536"/>
              <a:gd name="T8" fmla="*/ 0 60000 65536"/>
              <a:gd name="T9" fmla="*/ 0 w 448"/>
              <a:gd name="T10" fmla="*/ 0 h 240"/>
              <a:gd name="T11" fmla="*/ 448 w 448"/>
              <a:gd name="T12" fmla="*/ 240 h 240"/>
            </a:gdLst>
            <a:ahLst/>
            <a:cxnLst>
              <a:cxn ang="T6">
                <a:pos x="T0" y="T1"/>
              </a:cxn>
              <a:cxn ang="T7">
                <a:pos x="T2" y="T3"/>
              </a:cxn>
              <a:cxn ang="T8">
                <a:pos x="T4" y="T5"/>
              </a:cxn>
            </a:cxnLst>
            <a:rect l="T9" t="T10" r="T11" b="T12"/>
            <a:pathLst>
              <a:path w="448" h="240">
                <a:moveTo>
                  <a:pt x="4" y="0"/>
                </a:moveTo>
                <a:lnTo>
                  <a:pt x="448" y="86"/>
                </a:lnTo>
                <a:lnTo>
                  <a:pt x="0" y="24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sp>
        <p:nvSpPr>
          <p:cNvPr id="18449" name="Freeform 31"/>
          <p:cNvSpPr>
            <a:spLocks/>
          </p:cNvSpPr>
          <p:nvPr/>
        </p:nvSpPr>
        <p:spPr bwMode="auto">
          <a:xfrm>
            <a:off x="4171950" y="3200400"/>
            <a:ext cx="1082675" cy="1803400"/>
          </a:xfrm>
          <a:custGeom>
            <a:avLst/>
            <a:gdLst>
              <a:gd name="T0" fmla="*/ 0 w 682"/>
              <a:gd name="T1" fmla="*/ 0 h 1136"/>
              <a:gd name="T2" fmla="*/ 2147483647 w 682"/>
              <a:gd name="T3" fmla="*/ 2147483647 h 1136"/>
              <a:gd name="T4" fmla="*/ 0 w 682"/>
              <a:gd name="T5" fmla="*/ 2147483647 h 1136"/>
              <a:gd name="T6" fmla="*/ 0 60000 65536"/>
              <a:gd name="T7" fmla="*/ 0 60000 65536"/>
              <a:gd name="T8" fmla="*/ 0 60000 65536"/>
              <a:gd name="T9" fmla="*/ 0 w 682"/>
              <a:gd name="T10" fmla="*/ 0 h 1136"/>
              <a:gd name="T11" fmla="*/ 682 w 682"/>
              <a:gd name="T12" fmla="*/ 1136 h 1136"/>
            </a:gdLst>
            <a:ahLst/>
            <a:cxnLst>
              <a:cxn ang="T6">
                <a:pos x="T0" y="T1"/>
              </a:cxn>
              <a:cxn ang="T7">
                <a:pos x="T2" y="T3"/>
              </a:cxn>
              <a:cxn ang="T8">
                <a:pos x="T4" y="T5"/>
              </a:cxn>
            </a:cxnLst>
            <a:rect l="T9" t="T10" r="T11" b="T12"/>
            <a:pathLst>
              <a:path w="682" h="1136">
                <a:moveTo>
                  <a:pt x="0" y="0"/>
                </a:moveTo>
                <a:lnTo>
                  <a:pt x="682" y="274"/>
                </a:lnTo>
                <a:lnTo>
                  <a:pt x="0" y="1136"/>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sp>
        <p:nvSpPr>
          <p:cNvPr id="18450" name="Freeform 32"/>
          <p:cNvSpPr>
            <a:spLocks/>
          </p:cNvSpPr>
          <p:nvPr/>
        </p:nvSpPr>
        <p:spPr bwMode="auto">
          <a:xfrm>
            <a:off x="4165600" y="3035300"/>
            <a:ext cx="1449388" cy="2386013"/>
          </a:xfrm>
          <a:custGeom>
            <a:avLst/>
            <a:gdLst>
              <a:gd name="T0" fmla="*/ 0 w 913"/>
              <a:gd name="T1" fmla="*/ 0 h 1503"/>
              <a:gd name="T2" fmla="*/ 2147483647 w 913"/>
              <a:gd name="T3" fmla="*/ 2147483647 h 1503"/>
              <a:gd name="T4" fmla="*/ 2147483647 w 913"/>
              <a:gd name="T5" fmla="*/ 2147483647 h 1503"/>
              <a:gd name="T6" fmla="*/ 0 60000 65536"/>
              <a:gd name="T7" fmla="*/ 0 60000 65536"/>
              <a:gd name="T8" fmla="*/ 0 60000 65536"/>
              <a:gd name="T9" fmla="*/ 0 w 913"/>
              <a:gd name="T10" fmla="*/ 0 h 1503"/>
              <a:gd name="T11" fmla="*/ 913 w 913"/>
              <a:gd name="T12" fmla="*/ 1503 h 1503"/>
            </a:gdLst>
            <a:ahLst/>
            <a:cxnLst>
              <a:cxn ang="T6">
                <a:pos x="T0" y="T1"/>
              </a:cxn>
              <a:cxn ang="T7">
                <a:pos x="T2" y="T3"/>
              </a:cxn>
              <a:cxn ang="T8">
                <a:pos x="T4" y="T5"/>
              </a:cxn>
            </a:cxnLst>
            <a:rect l="T9" t="T10" r="T11" b="T12"/>
            <a:pathLst>
              <a:path w="913" h="1503">
                <a:moveTo>
                  <a:pt x="0" y="0"/>
                </a:moveTo>
                <a:lnTo>
                  <a:pt x="913" y="304"/>
                </a:lnTo>
                <a:lnTo>
                  <a:pt x="913" y="1503"/>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sp>
        <p:nvSpPr>
          <p:cNvPr id="18451" name="AutoShape 33"/>
          <p:cNvSpPr>
            <a:spLocks noChangeArrowheads="1"/>
          </p:cNvSpPr>
          <p:nvPr/>
        </p:nvSpPr>
        <p:spPr bwMode="auto">
          <a:xfrm>
            <a:off x="684213" y="3429000"/>
            <a:ext cx="2447925" cy="1295400"/>
          </a:xfrm>
          <a:prstGeom prst="roundRect">
            <a:avLst>
              <a:gd name="adj" fmla="val 5194"/>
            </a:avLst>
          </a:prstGeom>
          <a:solidFill>
            <a:srgbClr val="FF0000"/>
          </a:solidFill>
          <a:ln w="25400">
            <a:solidFill>
              <a:schemeClr val="tx1"/>
            </a:solidFill>
            <a:round/>
            <a:headEnd/>
            <a:tailEnd/>
          </a:ln>
          <a:effectLst>
            <a:outerShdw dist="107763" dir="2700000" algn="ctr" rotWithShape="0">
              <a:schemeClr val="bg2"/>
            </a:outerShdw>
          </a:effectLst>
        </p:spPr>
        <p:txBody>
          <a:bodyPr wrap="none" anchor="ctr"/>
          <a:lstStyle/>
          <a:p>
            <a:endParaRPr lang="en-GB" altLang="zh-CN"/>
          </a:p>
        </p:txBody>
      </p:sp>
      <p:sp>
        <p:nvSpPr>
          <p:cNvPr id="18452" name="Rectangle 34"/>
          <p:cNvSpPr>
            <a:spLocks noChangeArrowheads="1"/>
          </p:cNvSpPr>
          <p:nvPr/>
        </p:nvSpPr>
        <p:spPr bwMode="auto">
          <a:xfrm>
            <a:off x="1169988" y="3440113"/>
            <a:ext cx="266700" cy="1158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defTabSz="377825"/>
            <a:r>
              <a:rPr lang="en-GB" altLang="zh-CN" sz="2000" b="1">
                <a:latin typeface="Arial" charset="0"/>
              </a:rPr>
              <a:t> </a:t>
            </a:r>
          </a:p>
        </p:txBody>
      </p:sp>
      <p:sp>
        <p:nvSpPr>
          <p:cNvPr id="18453" name="Text Box 35"/>
          <p:cNvSpPr txBox="1">
            <a:spLocks noChangeArrowheads="1"/>
          </p:cNvSpPr>
          <p:nvPr/>
        </p:nvSpPr>
        <p:spPr bwMode="gray">
          <a:xfrm>
            <a:off x="539750" y="3573463"/>
            <a:ext cx="268763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nchor="ct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pPr algn="ctr">
              <a:lnSpc>
                <a:spcPct val="87000"/>
              </a:lnSpc>
              <a:spcBef>
                <a:spcPct val="50000"/>
              </a:spcBef>
              <a:buClr>
                <a:srgbClr val="FE0000"/>
              </a:buClr>
              <a:buSzPct val="56000"/>
              <a:buFont typeface="Wingdings" pitchFamily="2" charset="2"/>
              <a:buNone/>
            </a:pPr>
            <a:r>
              <a:rPr lang="en-US" altLang="zh-CN" sz="2000" b="1">
                <a:solidFill>
                  <a:schemeClr val="bg1"/>
                </a:solidFill>
                <a:latin typeface="Arial" charset="0"/>
              </a:rPr>
              <a:t>Basic Flow</a:t>
            </a:r>
          </a:p>
          <a:p>
            <a:pPr algn="ctr">
              <a:lnSpc>
                <a:spcPct val="87000"/>
              </a:lnSpc>
              <a:spcBef>
                <a:spcPct val="50000"/>
              </a:spcBef>
              <a:buClr>
                <a:srgbClr val="FE0000"/>
              </a:buClr>
              <a:buSzPct val="56000"/>
              <a:buFont typeface="Wingdings" pitchFamily="2" charset="2"/>
              <a:buNone/>
            </a:pPr>
            <a:r>
              <a:rPr lang="en-US" altLang="zh-CN" sz="2000" b="1">
                <a:solidFill>
                  <a:schemeClr val="bg1"/>
                </a:solidFill>
                <a:latin typeface="Arial" charset="0"/>
              </a:rPr>
              <a:t>(primary scenario)</a:t>
            </a:r>
            <a:endParaRPr lang="en-US" altLang="zh-CN" sz="1000">
              <a:solidFill>
                <a:schemeClr val="bg1"/>
              </a:solidFill>
              <a:latin typeface="Times New Roman" pitchFamily="18" charset="0"/>
            </a:endParaRPr>
          </a:p>
        </p:txBody>
      </p:sp>
      <p:grpSp>
        <p:nvGrpSpPr>
          <p:cNvPr id="18454" name="Group 36"/>
          <p:cNvGrpSpPr>
            <a:grpSpLocks/>
          </p:cNvGrpSpPr>
          <p:nvPr/>
        </p:nvGrpSpPr>
        <p:grpSpPr bwMode="auto">
          <a:xfrm>
            <a:off x="6858000" y="1905000"/>
            <a:ext cx="1828800" cy="1955800"/>
            <a:chOff x="480" y="1056"/>
            <a:chExt cx="4786" cy="1920"/>
          </a:xfrm>
        </p:grpSpPr>
        <p:sp>
          <p:nvSpPr>
            <p:cNvPr id="18461" name="AutoShape 37"/>
            <p:cNvSpPr>
              <a:spLocks noChangeArrowheads="1"/>
            </p:cNvSpPr>
            <p:nvPr/>
          </p:nvSpPr>
          <p:spPr bwMode="auto">
            <a:xfrm>
              <a:off x="480" y="1056"/>
              <a:ext cx="4786" cy="1920"/>
            </a:xfrm>
            <a:prstGeom prst="roundRect">
              <a:avLst>
                <a:gd name="adj" fmla="val 5194"/>
              </a:avLst>
            </a:prstGeom>
            <a:solidFill>
              <a:srgbClr val="3366FF"/>
            </a:solidFill>
            <a:ln w="25400">
              <a:solidFill>
                <a:schemeClr val="tx1"/>
              </a:solidFill>
              <a:round/>
              <a:headEnd/>
              <a:tailEnd/>
            </a:ln>
            <a:effectLst>
              <a:outerShdw dist="107763" dir="2700000" algn="ctr" rotWithShape="0">
                <a:schemeClr val="bg2"/>
              </a:outerShdw>
            </a:effectLst>
          </p:spPr>
          <p:txBody>
            <a:bodyPr wrap="none" anchor="ctr"/>
            <a:lstStyle/>
            <a:p>
              <a:endParaRPr lang="en-GB" altLang="zh-CN"/>
            </a:p>
          </p:txBody>
        </p:sp>
        <p:sp>
          <p:nvSpPr>
            <p:cNvPr id="18462" name="Rectangle 38"/>
            <p:cNvSpPr>
              <a:spLocks noChangeArrowheads="1"/>
            </p:cNvSpPr>
            <p:nvPr/>
          </p:nvSpPr>
          <p:spPr bwMode="auto">
            <a:xfrm>
              <a:off x="550" y="1080"/>
              <a:ext cx="698" cy="241"/>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defTabSz="377825"/>
              <a:r>
                <a:rPr lang="en-GB" altLang="zh-CN" sz="2000" b="1">
                  <a:latin typeface="Arial" charset="0"/>
                </a:rPr>
                <a:t> </a:t>
              </a:r>
            </a:p>
          </p:txBody>
        </p:sp>
      </p:grpSp>
      <p:sp>
        <p:nvSpPr>
          <p:cNvPr id="18455" name="Text Box 39"/>
          <p:cNvSpPr txBox="1">
            <a:spLocks noChangeArrowheads="1"/>
          </p:cNvSpPr>
          <p:nvPr/>
        </p:nvSpPr>
        <p:spPr bwMode="gray">
          <a:xfrm>
            <a:off x="6659563" y="2205038"/>
            <a:ext cx="224155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nchor="ct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pPr algn="ctr">
              <a:lnSpc>
                <a:spcPct val="87000"/>
              </a:lnSpc>
              <a:spcBef>
                <a:spcPct val="50000"/>
              </a:spcBef>
              <a:buClr>
                <a:srgbClr val="FE0000"/>
              </a:buClr>
              <a:buSzPct val="56000"/>
              <a:buFont typeface="Wingdings" pitchFamily="2" charset="2"/>
              <a:buNone/>
            </a:pPr>
            <a:r>
              <a:rPr lang="en-US" altLang="zh-CN" sz="2000" b="1">
                <a:solidFill>
                  <a:schemeClr val="bg1"/>
                </a:solidFill>
                <a:latin typeface="Arial" charset="0"/>
              </a:rPr>
              <a:t>Alternate </a:t>
            </a:r>
          </a:p>
          <a:p>
            <a:pPr algn="ctr">
              <a:lnSpc>
                <a:spcPct val="87000"/>
              </a:lnSpc>
              <a:spcBef>
                <a:spcPct val="50000"/>
              </a:spcBef>
              <a:buClr>
                <a:srgbClr val="FE0000"/>
              </a:buClr>
              <a:buSzPct val="56000"/>
              <a:buFont typeface="Wingdings" pitchFamily="2" charset="2"/>
              <a:buNone/>
            </a:pPr>
            <a:r>
              <a:rPr lang="en-US" altLang="zh-CN" sz="2000" b="1">
                <a:solidFill>
                  <a:schemeClr val="bg1"/>
                </a:solidFill>
                <a:latin typeface="Arial" charset="0"/>
              </a:rPr>
              <a:t>Flows</a:t>
            </a:r>
          </a:p>
          <a:p>
            <a:pPr algn="ctr">
              <a:lnSpc>
                <a:spcPct val="87000"/>
              </a:lnSpc>
              <a:spcBef>
                <a:spcPct val="50000"/>
              </a:spcBef>
              <a:buClr>
                <a:srgbClr val="FE0000"/>
              </a:buClr>
              <a:buSzPct val="56000"/>
              <a:buFont typeface="Wingdings" pitchFamily="2" charset="2"/>
              <a:buNone/>
            </a:pPr>
            <a:r>
              <a:rPr lang="en-US" altLang="zh-CN" sz="2000" b="1">
                <a:solidFill>
                  <a:schemeClr val="bg1"/>
                </a:solidFill>
                <a:latin typeface="Arial" charset="0"/>
              </a:rPr>
              <a:t>(extensions)</a:t>
            </a:r>
            <a:endParaRPr lang="en-US" altLang="zh-CN" sz="1000">
              <a:solidFill>
                <a:schemeClr val="bg1"/>
              </a:solidFill>
              <a:latin typeface="Times New Roman" pitchFamily="18" charset="0"/>
            </a:endParaRPr>
          </a:p>
        </p:txBody>
      </p:sp>
      <p:sp>
        <p:nvSpPr>
          <p:cNvPr id="18456" name="Freeform 40"/>
          <p:cNvSpPr>
            <a:spLocks/>
          </p:cNvSpPr>
          <p:nvPr/>
        </p:nvSpPr>
        <p:spPr bwMode="auto">
          <a:xfrm>
            <a:off x="5105400" y="2286000"/>
            <a:ext cx="1676400" cy="838200"/>
          </a:xfrm>
          <a:custGeom>
            <a:avLst/>
            <a:gdLst>
              <a:gd name="T0" fmla="*/ 2147483647 w 692"/>
              <a:gd name="T1" fmla="*/ 2147483647 h 492"/>
              <a:gd name="T2" fmla="*/ 2147483647 w 692"/>
              <a:gd name="T3" fmla="*/ 2147483647 h 492"/>
              <a:gd name="T4" fmla="*/ 2147483647 w 692"/>
              <a:gd name="T5" fmla="*/ 2147483647 h 492"/>
              <a:gd name="T6" fmla="*/ 2147483647 w 692"/>
              <a:gd name="T7" fmla="*/ 2147483647 h 492"/>
              <a:gd name="T8" fmla="*/ 2147483647 w 692"/>
              <a:gd name="T9" fmla="*/ 2147483647 h 492"/>
              <a:gd name="T10" fmla="*/ 2147483647 w 692"/>
              <a:gd name="T11" fmla="*/ 2147483647 h 492"/>
              <a:gd name="T12" fmla="*/ 2147483647 w 692"/>
              <a:gd name="T13" fmla="*/ 2147483647 h 492"/>
              <a:gd name="T14" fmla="*/ 2147483647 w 692"/>
              <a:gd name="T15" fmla="*/ 2147483647 h 492"/>
              <a:gd name="T16" fmla="*/ 2147483647 w 692"/>
              <a:gd name="T17" fmla="*/ 2147483647 h 492"/>
              <a:gd name="T18" fmla="*/ 2147483647 w 692"/>
              <a:gd name="T19" fmla="*/ 2147483647 h 492"/>
              <a:gd name="T20" fmla="*/ 2147483647 w 692"/>
              <a:gd name="T21" fmla="*/ 2147483647 h 492"/>
              <a:gd name="T22" fmla="*/ 2147483647 w 692"/>
              <a:gd name="T23" fmla="*/ 2147483647 h 492"/>
              <a:gd name="T24" fmla="*/ 2147483647 w 692"/>
              <a:gd name="T25" fmla="*/ 2147483647 h 492"/>
              <a:gd name="T26" fmla="*/ 2147483647 w 692"/>
              <a:gd name="T27" fmla="*/ 2147483647 h 492"/>
              <a:gd name="T28" fmla="*/ 2147483647 w 692"/>
              <a:gd name="T29" fmla="*/ 2147483647 h 492"/>
              <a:gd name="T30" fmla="*/ 2147483647 w 692"/>
              <a:gd name="T31" fmla="*/ 0 h 492"/>
              <a:gd name="T32" fmla="*/ 2147483647 w 692"/>
              <a:gd name="T33" fmla="*/ 2147483647 h 492"/>
              <a:gd name="T34" fmla="*/ 2147483647 w 692"/>
              <a:gd name="T35" fmla="*/ 2147483647 h 492"/>
              <a:gd name="T36" fmla="*/ 2147483647 w 692"/>
              <a:gd name="T37" fmla="*/ 2147483647 h 492"/>
              <a:gd name="T38" fmla="*/ 2147483647 w 692"/>
              <a:gd name="T39" fmla="*/ 2147483647 h 492"/>
              <a:gd name="T40" fmla="*/ 2147483647 w 692"/>
              <a:gd name="T41" fmla="*/ 2147483647 h 492"/>
              <a:gd name="T42" fmla="*/ 2147483647 w 692"/>
              <a:gd name="T43" fmla="*/ 2147483647 h 492"/>
              <a:gd name="T44" fmla="*/ 2147483647 w 692"/>
              <a:gd name="T45" fmla="*/ 2147483647 h 492"/>
              <a:gd name="T46" fmla="*/ 2147483647 w 692"/>
              <a:gd name="T47" fmla="*/ 2147483647 h 492"/>
              <a:gd name="T48" fmla="*/ 2147483647 w 692"/>
              <a:gd name="T49" fmla="*/ 2147483647 h 492"/>
              <a:gd name="T50" fmla="*/ 2147483647 w 692"/>
              <a:gd name="T51" fmla="*/ 2147483647 h 492"/>
              <a:gd name="T52" fmla="*/ 2147483647 w 692"/>
              <a:gd name="T53" fmla="*/ 2147483647 h 492"/>
              <a:gd name="T54" fmla="*/ 2147483647 w 692"/>
              <a:gd name="T55" fmla="*/ 2147483647 h 492"/>
              <a:gd name="T56" fmla="*/ 2147483647 w 692"/>
              <a:gd name="T57" fmla="*/ 2147483647 h 492"/>
              <a:gd name="T58" fmla="*/ 2147483647 w 692"/>
              <a:gd name="T59" fmla="*/ 2147483647 h 492"/>
              <a:gd name="T60" fmla="*/ 2147483647 w 692"/>
              <a:gd name="T61" fmla="*/ 2147483647 h 492"/>
              <a:gd name="T62" fmla="*/ 2147483647 w 692"/>
              <a:gd name="T63" fmla="*/ 2147483647 h 492"/>
              <a:gd name="T64" fmla="*/ 2147483647 w 692"/>
              <a:gd name="T65" fmla="*/ 2147483647 h 492"/>
              <a:gd name="T66" fmla="*/ 2147483647 w 692"/>
              <a:gd name="T67" fmla="*/ 2147483647 h 492"/>
              <a:gd name="T68" fmla="*/ 0 w 692"/>
              <a:gd name="T69" fmla="*/ 2147483647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92" h="492">
                <a:moveTo>
                  <a:pt x="83" y="281"/>
                </a:moveTo>
                <a:lnTo>
                  <a:pt x="83" y="281"/>
                </a:lnTo>
                <a:lnTo>
                  <a:pt x="96" y="264"/>
                </a:lnTo>
                <a:lnTo>
                  <a:pt x="109" y="245"/>
                </a:lnTo>
                <a:lnTo>
                  <a:pt x="123" y="230"/>
                </a:lnTo>
                <a:lnTo>
                  <a:pt x="136" y="213"/>
                </a:lnTo>
                <a:lnTo>
                  <a:pt x="152" y="197"/>
                </a:lnTo>
                <a:lnTo>
                  <a:pt x="168" y="182"/>
                </a:lnTo>
                <a:lnTo>
                  <a:pt x="183" y="168"/>
                </a:lnTo>
                <a:lnTo>
                  <a:pt x="201" y="154"/>
                </a:lnTo>
                <a:lnTo>
                  <a:pt x="217" y="140"/>
                </a:lnTo>
                <a:lnTo>
                  <a:pt x="235" y="128"/>
                </a:lnTo>
                <a:lnTo>
                  <a:pt x="251" y="115"/>
                </a:lnTo>
                <a:lnTo>
                  <a:pt x="270" y="104"/>
                </a:lnTo>
                <a:lnTo>
                  <a:pt x="288" y="93"/>
                </a:lnTo>
                <a:lnTo>
                  <a:pt x="308" y="83"/>
                </a:lnTo>
                <a:lnTo>
                  <a:pt x="327" y="73"/>
                </a:lnTo>
                <a:lnTo>
                  <a:pt x="347" y="64"/>
                </a:lnTo>
                <a:lnTo>
                  <a:pt x="367" y="55"/>
                </a:lnTo>
                <a:lnTo>
                  <a:pt x="386" y="48"/>
                </a:lnTo>
                <a:lnTo>
                  <a:pt x="408" y="40"/>
                </a:lnTo>
                <a:lnTo>
                  <a:pt x="428" y="33"/>
                </a:lnTo>
                <a:lnTo>
                  <a:pt x="449" y="26"/>
                </a:lnTo>
                <a:lnTo>
                  <a:pt x="469" y="21"/>
                </a:lnTo>
                <a:lnTo>
                  <a:pt x="491" y="17"/>
                </a:lnTo>
                <a:lnTo>
                  <a:pt x="512" y="12"/>
                </a:lnTo>
                <a:lnTo>
                  <a:pt x="534" y="9"/>
                </a:lnTo>
                <a:lnTo>
                  <a:pt x="555" y="5"/>
                </a:lnTo>
                <a:lnTo>
                  <a:pt x="576" y="2"/>
                </a:lnTo>
                <a:lnTo>
                  <a:pt x="599" y="1"/>
                </a:lnTo>
                <a:lnTo>
                  <a:pt x="620" y="1"/>
                </a:lnTo>
                <a:lnTo>
                  <a:pt x="643" y="0"/>
                </a:lnTo>
                <a:lnTo>
                  <a:pt x="664" y="0"/>
                </a:lnTo>
                <a:lnTo>
                  <a:pt x="686" y="1"/>
                </a:lnTo>
                <a:lnTo>
                  <a:pt x="691" y="21"/>
                </a:lnTo>
                <a:lnTo>
                  <a:pt x="673" y="23"/>
                </a:lnTo>
                <a:lnTo>
                  <a:pt x="654" y="25"/>
                </a:lnTo>
                <a:lnTo>
                  <a:pt x="635" y="29"/>
                </a:lnTo>
                <a:lnTo>
                  <a:pt x="616" y="33"/>
                </a:lnTo>
                <a:lnTo>
                  <a:pt x="599" y="39"/>
                </a:lnTo>
                <a:lnTo>
                  <a:pt x="581" y="44"/>
                </a:lnTo>
                <a:lnTo>
                  <a:pt x="564" y="50"/>
                </a:lnTo>
                <a:lnTo>
                  <a:pt x="547" y="57"/>
                </a:lnTo>
                <a:lnTo>
                  <a:pt x="529" y="62"/>
                </a:lnTo>
                <a:lnTo>
                  <a:pt x="513" y="71"/>
                </a:lnTo>
                <a:lnTo>
                  <a:pt x="497" y="79"/>
                </a:lnTo>
                <a:lnTo>
                  <a:pt x="480" y="88"/>
                </a:lnTo>
                <a:lnTo>
                  <a:pt x="465" y="96"/>
                </a:lnTo>
                <a:lnTo>
                  <a:pt x="451" y="106"/>
                </a:lnTo>
                <a:lnTo>
                  <a:pt x="435" y="116"/>
                </a:lnTo>
                <a:lnTo>
                  <a:pt x="420" y="127"/>
                </a:lnTo>
                <a:lnTo>
                  <a:pt x="405" y="137"/>
                </a:lnTo>
                <a:lnTo>
                  <a:pt x="389" y="150"/>
                </a:lnTo>
                <a:lnTo>
                  <a:pt x="377" y="162"/>
                </a:lnTo>
                <a:lnTo>
                  <a:pt x="363" y="173"/>
                </a:lnTo>
                <a:lnTo>
                  <a:pt x="350" y="187"/>
                </a:lnTo>
                <a:lnTo>
                  <a:pt x="337" y="201"/>
                </a:lnTo>
                <a:lnTo>
                  <a:pt x="325" y="215"/>
                </a:lnTo>
                <a:lnTo>
                  <a:pt x="312" y="230"/>
                </a:lnTo>
                <a:lnTo>
                  <a:pt x="301" y="244"/>
                </a:lnTo>
                <a:lnTo>
                  <a:pt x="291" y="260"/>
                </a:lnTo>
                <a:lnTo>
                  <a:pt x="279" y="275"/>
                </a:lnTo>
                <a:lnTo>
                  <a:pt x="269" y="293"/>
                </a:lnTo>
                <a:lnTo>
                  <a:pt x="259" y="309"/>
                </a:lnTo>
                <a:lnTo>
                  <a:pt x="250" y="326"/>
                </a:lnTo>
                <a:lnTo>
                  <a:pt x="240" y="343"/>
                </a:lnTo>
                <a:lnTo>
                  <a:pt x="232" y="362"/>
                </a:lnTo>
                <a:lnTo>
                  <a:pt x="324" y="412"/>
                </a:lnTo>
                <a:lnTo>
                  <a:pt x="77" y="491"/>
                </a:lnTo>
                <a:lnTo>
                  <a:pt x="0" y="235"/>
                </a:lnTo>
                <a:lnTo>
                  <a:pt x="83" y="281"/>
                </a:lnTo>
              </a:path>
            </a:pathLst>
          </a:custGeom>
          <a:solidFill>
            <a:srgbClr val="0000FF"/>
          </a:solidFill>
          <a:ln w="12700" cap="rnd" cmpd="sng">
            <a:solidFill>
              <a:srgbClr val="3366FF"/>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18457" name="Freeform 41"/>
          <p:cNvSpPr>
            <a:spLocks/>
          </p:cNvSpPr>
          <p:nvPr/>
        </p:nvSpPr>
        <p:spPr bwMode="auto">
          <a:xfrm>
            <a:off x="2743200" y="3962400"/>
            <a:ext cx="1244600" cy="674688"/>
          </a:xfrm>
          <a:custGeom>
            <a:avLst/>
            <a:gdLst>
              <a:gd name="T0" fmla="*/ 2147483647 w 784"/>
              <a:gd name="T1" fmla="*/ 2147483647 h 425"/>
              <a:gd name="T2" fmla="*/ 2147483647 w 784"/>
              <a:gd name="T3" fmla="*/ 2147483647 h 425"/>
              <a:gd name="T4" fmla="*/ 2147483647 w 784"/>
              <a:gd name="T5" fmla="*/ 2147483647 h 425"/>
              <a:gd name="T6" fmla="*/ 2147483647 w 784"/>
              <a:gd name="T7" fmla="*/ 2147483647 h 425"/>
              <a:gd name="T8" fmla="*/ 2147483647 w 784"/>
              <a:gd name="T9" fmla="*/ 2147483647 h 425"/>
              <a:gd name="T10" fmla="*/ 2147483647 w 784"/>
              <a:gd name="T11" fmla="*/ 2147483647 h 425"/>
              <a:gd name="T12" fmla="*/ 2147483647 w 784"/>
              <a:gd name="T13" fmla="*/ 2147483647 h 425"/>
              <a:gd name="T14" fmla="*/ 2147483647 w 784"/>
              <a:gd name="T15" fmla="*/ 2147483647 h 425"/>
              <a:gd name="T16" fmla="*/ 2147483647 w 784"/>
              <a:gd name="T17" fmla="*/ 2147483647 h 425"/>
              <a:gd name="T18" fmla="*/ 2147483647 w 784"/>
              <a:gd name="T19" fmla="*/ 2147483647 h 425"/>
              <a:gd name="T20" fmla="*/ 2147483647 w 784"/>
              <a:gd name="T21" fmla="*/ 2147483647 h 425"/>
              <a:gd name="T22" fmla="*/ 2147483647 w 784"/>
              <a:gd name="T23" fmla="*/ 2147483647 h 425"/>
              <a:gd name="T24" fmla="*/ 2147483647 w 784"/>
              <a:gd name="T25" fmla="*/ 2147483647 h 425"/>
              <a:gd name="T26" fmla="*/ 2147483647 w 784"/>
              <a:gd name="T27" fmla="*/ 0 h 425"/>
              <a:gd name="T28" fmla="*/ 2147483647 w 784"/>
              <a:gd name="T29" fmla="*/ 2147483647 h 425"/>
              <a:gd name="T30" fmla="*/ 2147483647 w 784"/>
              <a:gd name="T31" fmla="*/ 2147483647 h 425"/>
              <a:gd name="T32" fmla="*/ 2147483647 w 784"/>
              <a:gd name="T33" fmla="*/ 2147483647 h 425"/>
              <a:gd name="T34" fmla="*/ 2147483647 w 784"/>
              <a:gd name="T35" fmla="*/ 2147483647 h 425"/>
              <a:gd name="T36" fmla="*/ 2147483647 w 784"/>
              <a:gd name="T37" fmla="*/ 2147483647 h 425"/>
              <a:gd name="T38" fmla="*/ 2147483647 w 784"/>
              <a:gd name="T39" fmla="*/ 2147483647 h 425"/>
              <a:gd name="T40" fmla="*/ 2147483647 w 784"/>
              <a:gd name="T41" fmla="*/ 2147483647 h 425"/>
              <a:gd name="T42" fmla="*/ 2147483647 w 784"/>
              <a:gd name="T43" fmla="*/ 2147483647 h 425"/>
              <a:gd name="T44" fmla="*/ 2147483647 w 784"/>
              <a:gd name="T45" fmla="*/ 2147483647 h 425"/>
              <a:gd name="T46" fmla="*/ 2147483647 w 784"/>
              <a:gd name="T47" fmla="*/ 2147483647 h 425"/>
              <a:gd name="T48" fmla="*/ 2147483647 w 784"/>
              <a:gd name="T49" fmla="*/ 2147483647 h 425"/>
              <a:gd name="T50" fmla="*/ 2147483647 w 784"/>
              <a:gd name="T51" fmla="*/ 2147483647 h 425"/>
              <a:gd name="T52" fmla="*/ 2147483647 w 784"/>
              <a:gd name="T53" fmla="*/ 2147483647 h 425"/>
              <a:gd name="T54" fmla="*/ 2147483647 w 784"/>
              <a:gd name="T55" fmla="*/ 2147483647 h 425"/>
              <a:gd name="T56" fmla="*/ 2147483647 w 784"/>
              <a:gd name="T57" fmla="*/ 2147483647 h 425"/>
              <a:gd name="T58" fmla="*/ 2147483647 w 784"/>
              <a:gd name="T59" fmla="*/ 2147483647 h 425"/>
              <a:gd name="T60" fmla="*/ 2147483647 w 784"/>
              <a:gd name="T61" fmla="*/ 2147483647 h 425"/>
              <a:gd name="T62" fmla="*/ 2147483647 w 784"/>
              <a:gd name="T63" fmla="*/ 2147483647 h 425"/>
              <a:gd name="T64" fmla="*/ 2147483647 w 784"/>
              <a:gd name="T65" fmla="*/ 2147483647 h 425"/>
              <a:gd name="T66" fmla="*/ 2147483647 w 784"/>
              <a:gd name="T67" fmla="*/ 2147483647 h 425"/>
              <a:gd name="T68" fmla="*/ 2147483647 w 784"/>
              <a:gd name="T69" fmla="*/ 2147483647 h 4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84" h="425">
                <a:moveTo>
                  <a:pt x="697" y="215"/>
                </a:moveTo>
                <a:lnTo>
                  <a:pt x="697" y="215"/>
                </a:lnTo>
                <a:lnTo>
                  <a:pt x="681" y="200"/>
                </a:lnTo>
                <a:lnTo>
                  <a:pt x="664" y="183"/>
                </a:lnTo>
                <a:lnTo>
                  <a:pt x="647" y="169"/>
                </a:lnTo>
                <a:lnTo>
                  <a:pt x="630" y="155"/>
                </a:lnTo>
                <a:lnTo>
                  <a:pt x="611" y="141"/>
                </a:lnTo>
                <a:lnTo>
                  <a:pt x="592" y="128"/>
                </a:lnTo>
                <a:lnTo>
                  <a:pt x="574" y="116"/>
                </a:lnTo>
                <a:lnTo>
                  <a:pt x="552" y="103"/>
                </a:lnTo>
                <a:lnTo>
                  <a:pt x="533" y="92"/>
                </a:lnTo>
                <a:lnTo>
                  <a:pt x="512" y="82"/>
                </a:lnTo>
                <a:lnTo>
                  <a:pt x="492" y="71"/>
                </a:lnTo>
                <a:lnTo>
                  <a:pt x="471" y="63"/>
                </a:lnTo>
                <a:lnTo>
                  <a:pt x="449" y="54"/>
                </a:lnTo>
                <a:lnTo>
                  <a:pt x="427" y="46"/>
                </a:lnTo>
                <a:lnTo>
                  <a:pt x="405" y="39"/>
                </a:lnTo>
                <a:lnTo>
                  <a:pt x="382" y="32"/>
                </a:lnTo>
                <a:lnTo>
                  <a:pt x="359" y="26"/>
                </a:lnTo>
                <a:lnTo>
                  <a:pt x="337" y="21"/>
                </a:lnTo>
                <a:lnTo>
                  <a:pt x="312" y="16"/>
                </a:lnTo>
                <a:lnTo>
                  <a:pt x="289" y="12"/>
                </a:lnTo>
                <a:lnTo>
                  <a:pt x="265" y="8"/>
                </a:lnTo>
                <a:lnTo>
                  <a:pt x="242" y="5"/>
                </a:lnTo>
                <a:lnTo>
                  <a:pt x="218" y="4"/>
                </a:lnTo>
                <a:lnTo>
                  <a:pt x="194" y="2"/>
                </a:lnTo>
                <a:lnTo>
                  <a:pt x="170" y="1"/>
                </a:lnTo>
                <a:lnTo>
                  <a:pt x="147" y="0"/>
                </a:lnTo>
                <a:lnTo>
                  <a:pt x="123" y="0"/>
                </a:lnTo>
                <a:lnTo>
                  <a:pt x="98" y="2"/>
                </a:lnTo>
                <a:lnTo>
                  <a:pt x="75" y="4"/>
                </a:lnTo>
                <a:lnTo>
                  <a:pt x="49" y="6"/>
                </a:lnTo>
                <a:lnTo>
                  <a:pt x="26" y="8"/>
                </a:lnTo>
                <a:lnTo>
                  <a:pt x="3" y="13"/>
                </a:lnTo>
                <a:lnTo>
                  <a:pt x="0" y="32"/>
                </a:lnTo>
                <a:lnTo>
                  <a:pt x="19" y="32"/>
                </a:lnTo>
                <a:lnTo>
                  <a:pt x="40" y="32"/>
                </a:lnTo>
                <a:lnTo>
                  <a:pt x="62" y="34"/>
                </a:lnTo>
                <a:lnTo>
                  <a:pt x="82" y="36"/>
                </a:lnTo>
                <a:lnTo>
                  <a:pt x="102" y="39"/>
                </a:lnTo>
                <a:lnTo>
                  <a:pt x="122" y="42"/>
                </a:lnTo>
                <a:lnTo>
                  <a:pt x="142" y="45"/>
                </a:lnTo>
                <a:lnTo>
                  <a:pt x="161" y="50"/>
                </a:lnTo>
                <a:lnTo>
                  <a:pt x="181" y="53"/>
                </a:lnTo>
                <a:lnTo>
                  <a:pt x="200" y="60"/>
                </a:lnTo>
                <a:lnTo>
                  <a:pt x="218" y="66"/>
                </a:lnTo>
                <a:lnTo>
                  <a:pt x="238" y="73"/>
                </a:lnTo>
                <a:lnTo>
                  <a:pt x="256" y="79"/>
                </a:lnTo>
                <a:lnTo>
                  <a:pt x="273" y="88"/>
                </a:lnTo>
                <a:lnTo>
                  <a:pt x="291" y="95"/>
                </a:lnTo>
                <a:lnTo>
                  <a:pt x="309" y="104"/>
                </a:lnTo>
                <a:lnTo>
                  <a:pt x="327" y="112"/>
                </a:lnTo>
                <a:lnTo>
                  <a:pt x="345" y="123"/>
                </a:lnTo>
                <a:lnTo>
                  <a:pt x="361" y="134"/>
                </a:lnTo>
                <a:lnTo>
                  <a:pt x="377" y="144"/>
                </a:lnTo>
                <a:lnTo>
                  <a:pt x="393" y="155"/>
                </a:lnTo>
                <a:lnTo>
                  <a:pt x="408" y="168"/>
                </a:lnTo>
                <a:lnTo>
                  <a:pt x="423" y="180"/>
                </a:lnTo>
                <a:lnTo>
                  <a:pt x="439" y="194"/>
                </a:lnTo>
                <a:lnTo>
                  <a:pt x="453" y="206"/>
                </a:lnTo>
                <a:lnTo>
                  <a:pt x="467" y="221"/>
                </a:lnTo>
                <a:lnTo>
                  <a:pt x="481" y="234"/>
                </a:lnTo>
                <a:lnTo>
                  <a:pt x="494" y="251"/>
                </a:lnTo>
                <a:lnTo>
                  <a:pt x="507" y="265"/>
                </a:lnTo>
                <a:lnTo>
                  <a:pt x="519" y="282"/>
                </a:lnTo>
                <a:lnTo>
                  <a:pt x="532" y="297"/>
                </a:lnTo>
                <a:lnTo>
                  <a:pt x="543" y="315"/>
                </a:lnTo>
                <a:lnTo>
                  <a:pt x="448" y="376"/>
                </a:lnTo>
                <a:lnTo>
                  <a:pt x="728" y="424"/>
                </a:lnTo>
                <a:lnTo>
                  <a:pt x="783" y="159"/>
                </a:lnTo>
                <a:lnTo>
                  <a:pt x="697" y="215"/>
                </a:lnTo>
              </a:path>
            </a:pathLst>
          </a:custGeom>
          <a:solidFill>
            <a:srgbClr val="CF0E30"/>
          </a:solidFill>
          <a:ln w="12700" cap="rnd" cmpd="sng">
            <a:solidFill>
              <a:srgbClr val="00000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18458" name="Date Placeholder 4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C6B78C7F-90B4-4159-A895-8524037FCA4D}" type="datetime3">
              <a:rPr lang="en-US" altLang="zh-CN" sz="1200" smtClean="0">
                <a:solidFill>
                  <a:srgbClr val="898989"/>
                </a:solidFill>
              </a:rPr>
              <a:t>13 September 2016</a:t>
            </a:fld>
            <a:endParaRPr lang="en-GB" altLang="zh-CN" sz="1200" smtClean="0">
              <a:solidFill>
                <a:srgbClr val="898989"/>
              </a:solidFill>
            </a:endParaRPr>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57897249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An example: </a:t>
            </a:r>
            <a:r>
              <a:rPr lang="en-GB" dirty="0"/>
              <a:t>content management system</a:t>
            </a:r>
          </a:p>
        </p:txBody>
      </p:sp>
      <p:sp>
        <p:nvSpPr>
          <p:cNvPr id="3" name="Date Placeholder 2"/>
          <p:cNvSpPr>
            <a:spLocks noGrp="1"/>
          </p:cNvSpPr>
          <p:nvPr>
            <p:ph type="dt" sz="half" idx="10"/>
          </p:nvPr>
        </p:nvSpPr>
        <p:spPr/>
        <p:txBody>
          <a:bodyPr/>
          <a:lstStyle/>
          <a:p>
            <a:fld id="{84318B73-0253-4ACE-A6E4-0797B0E6D936}" type="datetime3">
              <a:rPr lang="en-US" smtClean="0"/>
              <a:t>13 September 2016</a:t>
            </a:fld>
            <a:endParaRPr lang="en-US"/>
          </a:p>
        </p:txBody>
      </p:sp>
      <p:sp>
        <p:nvSpPr>
          <p:cNvPr id="6" name="Content Placeholder 5"/>
          <p:cNvSpPr>
            <a:spLocks noGrp="1"/>
          </p:cNvSpPr>
          <p:nvPr>
            <p:ph sz="quarter" idx="1"/>
          </p:nvPr>
        </p:nvSpPr>
        <p:spPr/>
        <p:txBody>
          <a:bodyPr/>
          <a:lstStyle/>
          <a:p>
            <a:endParaRPr lang="en-GB" dirty="0" smtClean="0"/>
          </a:p>
          <a:p>
            <a:r>
              <a:rPr lang="en-GB" dirty="0" smtClean="0"/>
              <a:t>Create a new blog account use case</a:t>
            </a:r>
          </a:p>
          <a:p>
            <a:pPr lvl="1"/>
            <a:endParaRPr lang="en-GB" dirty="0"/>
          </a:p>
          <a:p>
            <a:pPr lvl="1"/>
            <a:endParaRPr lang="en-GB"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676875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302458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Use </a:t>
            </a:r>
            <a:r>
              <a:rPr lang="en-GB" dirty="0"/>
              <a:t>case description for the “Create a new Blog Account” </a:t>
            </a:r>
            <a:r>
              <a:rPr lang="en-GB" dirty="0" smtClean="0"/>
              <a:t>use </a:t>
            </a:r>
            <a:r>
              <a:rPr lang="en-GB" dirty="0"/>
              <a:t>case </a:t>
            </a:r>
          </a:p>
        </p:txBody>
      </p:sp>
      <p:sp>
        <p:nvSpPr>
          <p:cNvPr id="3" name="Date Placeholder 2"/>
          <p:cNvSpPr>
            <a:spLocks noGrp="1"/>
          </p:cNvSpPr>
          <p:nvPr>
            <p:ph type="dt" sz="half" idx="10"/>
          </p:nvPr>
        </p:nvSpPr>
        <p:spPr/>
        <p:txBody>
          <a:bodyPr/>
          <a:lstStyle/>
          <a:p>
            <a:fld id="{48FE36B5-1634-4689-87EE-2D3329E98851}" type="datetime3">
              <a:rPr lang="en-US" smtClean="0"/>
              <a:t>13 September 2016</a:t>
            </a:fld>
            <a:endParaRPr lang="en-US"/>
          </a:p>
        </p:txBody>
      </p:sp>
      <p:sp>
        <p:nvSpPr>
          <p:cNvPr id="6" name="Content Placeholder 5"/>
          <p:cNvSpPr>
            <a:spLocks noGrp="1"/>
          </p:cNvSpPr>
          <p:nvPr>
            <p:ph sz="quarter" idx="1"/>
          </p:nvPr>
        </p:nvSpPr>
        <p:spPr/>
        <p:txBody>
          <a:bodyPr>
            <a:normAutofit fontScale="92500" lnSpcReduction="20000"/>
          </a:bodyPr>
          <a:lstStyle/>
          <a:p>
            <a:endParaRPr lang="en-GB" dirty="0"/>
          </a:p>
          <a:p>
            <a:r>
              <a:rPr lang="en-GB" dirty="0"/>
              <a:t>Main Flow Step Action </a:t>
            </a:r>
          </a:p>
          <a:p>
            <a:pPr marL="777240" lvl="1" indent="-457200">
              <a:buFont typeface="+mj-lt"/>
              <a:buAutoNum type="arabicPeriod"/>
            </a:pPr>
            <a:r>
              <a:rPr lang="en-GB" dirty="0" smtClean="0"/>
              <a:t> </a:t>
            </a:r>
            <a:r>
              <a:rPr lang="en-GB" dirty="0"/>
              <a:t>The </a:t>
            </a:r>
            <a:r>
              <a:rPr lang="en-GB" dirty="0" smtClean="0"/>
              <a:t>Administrator asks </a:t>
            </a:r>
            <a:r>
              <a:rPr lang="en-GB" dirty="0"/>
              <a:t>the system </a:t>
            </a:r>
            <a:r>
              <a:rPr lang="en-GB" dirty="0" smtClean="0"/>
              <a:t>to </a:t>
            </a:r>
            <a:r>
              <a:rPr lang="en-GB" dirty="0"/>
              <a:t>create a new blog account. </a:t>
            </a:r>
          </a:p>
          <a:p>
            <a:pPr marL="777240" lvl="1" indent="-457200">
              <a:buFont typeface="+mj-lt"/>
              <a:buAutoNum type="arabicPeriod"/>
            </a:pPr>
            <a:r>
              <a:rPr lang="en-GB" dirty="0" smtClean="0"/>
              <a:t> </a:t>
            </a:r>
            <a:r>
              <a:rPr lang="en-GB" dirty="0"/>
              <a:t>The </a:t>
            </a:r>
            <a:r>
              <a:rPr lang="en-GB" dirty="0" smtClean="0"/>
              <a:t>Administrator selects </a:t>
            </a:r>
            <a:r>
              <a:rPr lang="en-GB" dirty="0"/>
              <a:t>an </a:t>
            </a:r>
            <a:r>
              <a:rPr lang="en-GB" dirty="0" smtClean="0"/>
              <a:t>account </a:t>
            </a:r>
            <a:r>
              <a:rPr lang="en-GB" dirty="0"/>
              <a:t>type. </a:t>
            </a:r>
          </a:p>
          <a:p>
            <a:pPr marL="777240" lvl="1" indent="-457200">
              <a:buFont typeface="+mj-lt"/>
              <a:buAutoNum type="arabicPeriod"/>
            </a:pPr>
            <a:r>
              <a:rPr lang="en-GB" dirty="0" smtClean="0"/>
              <a:t>The Administrator enters </a:t>
            </a:r>
            <a:r>
              <a:rPr lang="en-GB" dirty="0"/>
              <a:t>the </a:t>
            </a:r>
            <a:r>
              <a:rPr lang="en-GB" dirty="0" smtClean="0"/>
              <a:t>author’s </a:t>
            </a:r>
            <a:r>
              <a:rPr lang="en-GB" dirty="0"/>
              <a:t>details. </a:t>
            </a:r>
          </a:p>
          <a:p>
            <a:pPr marL="777240" lvl="1" indent="-457200">
              <a:buFont typeface="+mj-lt"/>
              <a:buAutoNum type="arabicPeriod"/>
            </a:pPr>
            <a:r>
              <a:rPr lang="en-GB" dirty="0" smtClean="0"/>
              <a:t>The System verifies the author’s </a:t>
            </a:r>
            <a:r>
              <a:rPr lang="en-GB" dirty="0"/>
              <a:t>details </a:t>
            </a:r>
            <a:r>
              <a:rPr lang="en-GB" dirty="0" smtClean="0"/>
              <a:t>using the </a:t>
            </a:r>
            <a:r>
              <a:rPr lang="en-GB" dirty="0"/>
              <a:t>Author Credentials Database. </a:t>
            </a:r>
            <a:endParaRPr lang="en-GB" dirty="0" smtClean="0"/>
          </a:p>
          <a:p>
            <a:pPr marL="777240" lvl="1" indent="-457200">
              <a:buFont typeface="+mj-lt"/>
              <a:buAutoNum type="arabicPeriod"/>
            </a:pPr>
            <a:r>
              <a:rPr lang="en-GB" dirty="0" smtClean="0"/>
              <a:t> The system creates the </a:t>
            </a:r>
            <a:r>
              <a:rPr lang="en-GB" dirty="0"/>
              <a:t>new blog </a:t>
            </a:r>
            <a:r>
              <a:rPr lang="en-GB" dirty="0" smtClean="0"/>
              <a:t>account is created. </a:t>
            </a:r>
          </a:p>
          <a:p>
            <a:pPr marL="777240" lvl="1" indent="-457200">
              <a:buFont typeface="+mj-lt"/>
              <a:buAutoNum type="arabicPeriod"/>
            </a:pPr>
            <a:r>
              <a:rPr lang="en-GB" dirty="0" smtClean="0"/>
              <a:t>The system emails a </a:t>
            </a:r>
            <a:r>
              <a:rPr lang="en-GB" dirty="0"/>
              <a:t>summary of the new blog account’s </a:t>
            </a:r>
            <a:r>
              <a:rPr lang="en-GB" dirty="0" smtClean="0"/>
              <a:t>details to </a:t>
            </a:r>
            <a:r>
              <a:rPr lang="en-GB" dirty="0"/>
              <a:t>the author. </a:t>
            </a:r>
          </a:p>
          <a:p>
            <a:r>
              <a:rPr lang="en-GB" dirty="0"/>
              <a:t>Extensions </a:t>
            </a:r>
            <a:endParaRPr lang="en-GB" dirty="0" smtClean="0"/>
          </a:p>
          <a:p>
            <a:pPr lvl="1"/>
            <a:r>
              <a:rPr lang="en-GB" dirty="0" smtClean="0"/>
              <a:t>4a The </a:t>
            </a:r>
            <a:r>
              <a:rPr lang="en-GB" dirty="0"/>
              <a:t>Author Credentials Database </a:t>
            </a:r>
            <a:r>
              <a:rPr lang="en-GB" dirty="0" smtClean="0"/>
              <a:t>does </a:t>
            </a:r>
            <a:r>
              <a:rPr lang="en-GB" dirty="0"/>
              <a:t>not verify the author’s details. </a:t>
            </a:r>
          </a:p>
          <a:p>
            <a:pPr lvl="1"/>
            <a:r>
              <a:rPr lang="en-GB" dirty="0" smtClean="0"/>
              <a:t>4b The system rejects the </a:t>
            </a:r>
            <a:r>
              <a:rPr lang="en-GB" dirty="0"/>
              <a:t>author’s new blog account </a:t>
            </a:r>
            <a:r>
              <a:rPr lang="en-GB" dirty="0" smtClean="0"/>
              <a:t>application. </a:t>
            </a:r>
            <a:endParaRPr lang="en-GB" dirty="0"/>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956410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solidFill>
            <a:schemeClr val="bg1">
              <a:lumMod val="95000"/>
            </a:schemeClr>
          </a:solidFill>
        </p:spPr>
        <p:txBody>
          <a:bodyPr/>
          <a:lstStyle/>
          <a:p>
            <a:pPr eaLnBrk="1" hangingPunct="1"/>
            <a:r>
              <a:rPr lang="en-GB" altLang="zh-CN" dirty="0" err="1" smtClean="0"/>
              <a:t>UweFlix</a:t>
            </a:r>
            <a:r>
              <a:rPr lang="en-GB" altLang="zh-CN" dirty="0" smtClean="0"/>
              <a:t> – in class exercise  </a:t>
            </a:r>
          </a:p>
        </p:txBody>
      </p:sp>
      <p:sp>
        <p:nvSpPr>
          <p:cNvPr id="19459" name="Content Placeholder 2"/>
          <p:cNvSpPr>
            <a:spLocks noGrp="1"/>
          </p:cNvSpPr>
          <p:nvPr>
            <p:ph idx="1"/>
          </p:nvPr>
        </p:nvSpPr>
        <p:spPr/>
        <p:txBody>
          <a:bodyPr/>
          <a:lstStyle/>
          <a:p>
            <a:pPr eaLnBrk="1" hangingPunct="1"/>
            <a:endParaRPr lang="en-GB" altLang="zh-CN" dirty="0" smtClean="0"/>
          </a:p>
          <a:p>
            <a:pPr eaLnBrk="1" hangingPunct="1"/>
            <a:r>
              <a:rPr lang="en-GB" altLang="zh-CN" dirty="0" smtClean="0"/>
              <a:t>Make Advance Booking use case:</a:t>
            </a:r>
          </a:p>
        </p:txBody>
      </p:sp>
      <p:sp>
        <p:nvSpPr>
          <p:cNvPr id="19460" name="Oval 5"/>
          <p:cNvSpPr>
            <a:spLocks noChangeArrowheads="1"/>
          </p:cNvSpPr>
          <p:nvPr/>
        </p:nvSpPr>
        <p:spPr bwMode="auto">
          <a:xfrm>
            <a:off x="4171950" y="2871788"/>
            <a:ext cx="1752600" cy="990600"/>
          </a:xfrm>
          <a:prstGeom prst="ellipse">
            <a:avLst/>
          </a:prstGeom>
          <a:noFill/>
          <a:ln w="25400">
            <a:solidFill>
              <a:schemeClr val="tx1"/>
            </a:solidFill>
            <a:round/>
            <a:headEnd/>
            <a:tailEnd/>
          </a:ln>
        </p:spPr>
        <p:txBody>
          <a:bodyPr wrap="none" lIns="92075" tIns="46038" rIns="92075" bIns="46038" anchor="ctr"/>
          <a:lstStyle/>
          <a:p>
            <a:pPr algn="ctr"/>
            <a:r>
              <a:rPr lang="en-US" altLang="zh-CN" sz="1400" b="1" dirty="0">
                <a:latin typeface="Arial" charset="0"/>
              </a:rPr>
              <a:t>Make advance</a:t>
            </a:r>
          </a:p>
          <a:p>
            <a:pPr algn="ctr"/>
            <a:r>
              <a:rPr lang="en-US" altLang="zh-CN" sz="1400" b="1" dirty="0">
                <a:latin typeface="Arial" charset="0"/>
              </a:rPr>
              <a:t> booking</a:t>
            </a:r>
          </a:p>
          <a:p>
            <a:pPr algn="ctr"/>
            <a:endParaRPr lang="en-US" altLang="zh-CN" sz="1400" b="1" dirty="0">
              <a:latin typeface="Arial" charset="0"/>
            </a:endParaRPr>
          </a:p>
        </p:txBody>
      </p:sp>
      <p:sp>
        <p:nvSpPr>
          <p:cNvPr id="19461" name="Line 6"/>
          <p:cNvSpPr>
            <a:spLocks noChangeShapeType="1"/>
          </p:cNvSpPr>
          <p:nvPr/>
        </p:nvSpPr>
        <p:spPr bwMode="auto">
          <a:xfrm flipV="1">
            <a:off x="3181350" y="3100388"/>
            <a:ext cx="0" cy="360362"/>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462" name="Freeform 7"/>
          <p:cNvSpPr>
            <a:spLocks/>
          </p:cNvSpPr>
          <p:nvPr/>
        </p:nvSpPr>
        <p:spPr bwMode="auto">
          <a:xfrm>
            <a:off x="2913063" y="3462338"/>
            <a:ext cx="541337" cy="450850"/>
          </a:xfrm>
          <a:custGeom>
            <a:avLst/>
            <a:gdLst>
              <a:gd name="T0" fmla="*/ 0 w 341"/>
              <a:gd name="T1" fmla="*/ 2147483647 h 284"/>
              <a:gd name="T2" fmla="*/ 2147483647 w 341"/>
              <a:gd name="T3" fmla="*/ 0 h 284"/>
              <a:gd name="T4" fmla="*/ 2147483647 w 341"/>
              <a:gd name="T5" fmla="*/ 2147483647 h 284"/>
              <a:gd name="T6" fmla="*/ 0 60000 65536"/>
              <a:gd name="T7" fmla="*/ 0 60000 65536"/>
              <a:gd name="T8" fmla="*/ 0 60000 65536"/>
              <a:gd name="T9" fmla="*/ 0 w 341"/>
              <a:gd name="T10" fmla="*/ 0 h 284"/>
              <a:gd name="T11" fmla="*/ 341 w 341"/>
              <a:gd name="T12" fmla="*/ 284 h 284"/>
            </a:gdLst>
            <a:ahLst/>
            <a:cxnLst>
              <a:cxn ang="T6">
                <a:pos x="T0" y="T1"/>
              </a:cxn>
              <a:cxn ang="T7">
                <a:pos x="T2" y="T3"/>
              </a:cxn>
              <a:cxn ang="T8">
                <a:pos x="T4" y="T5"/>
              </a:cxn>
            </a:cxnLst>
            <a:rect l="T9" t="T10" r="T11" b="T12"/>
            <a:pathLst>
              <a:path w="341" h="284">
                <a:moveTo>
                  <a:pt x="0" y="283"/>
                </a:moveTo>
                <a:lnTo>
                  <a:pt x="170" y="0"/>
                </a:lnTo>
                <a:lnTo>
                  <a:pt x="340" y="283"/>
                </a:lnTo>
              </a:path>
            </a:pathLst>
          </a:custGeom>
          <a:noFill/>
          <a:ln w="190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63" name="Oval 8"/>
          <p:cNvSpPr>
            <a:spLocks noChangeArrowheads="1"/>
          </p:cNvSpPr>
          <p:nvPr/>
        </p:nvSpPr>
        <p:spPr bwMode="auto">
          <a:xfrm>
            <a:off x="3095625" y="2836863"/>
            <a:ext cx="173038" cy="26352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ltLang="zh-CN"/>
          </a:p>
        </p:txBody>
      </p:sp>
      <p:sp>
        <p:nvSpPr>
          <p:cNvPr id="19464" name="Line 9"/>
          <p:cNvSpPr>
            <a:spLocks noChangeShapeType="1"/>
          </p:cNvSpPr>
          <p:nvPr/>
        </p:nvSpPr>
        <p:spPr bwMode="auto">
          <a:xfrm>
            <a:off x="2836863" y="3252788"/>
            <a:ext cx="685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465" name="Line 18"/>
          <p:cNvSpPr>
            <a:spLocks noChangeShapeType="1"/>
          </p:cNvSpPr>
          <p:nvPr/>
        </p:nvSpPr>
        <p:spPr bwMode="auto">
          <a:xfrm flipH="1">
            <a:off x="3486150" y="3405188"/>
            <a:ext cx="68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3662" tIns="47625" rIns="93662" bIns="47625" anchor="ctr"/>
          <a:lstStyle/>
          <a:p>
            <a:endParaRPr lang="en-GB"/>
          </a:p>
        </p:txBody>
      </p:sp>
      <p:sp>
        <p:nvSpPr>
          <p:cNvPr id="19466" name="Text Box 23"/>
          <p:cNvSpPr txBox="1">
            <a:spLocks noChangeArrowheads="1"/>
          </p:cNvSpPr>
          <p:nvPr/>
        </p:nvSpPr>
        <p:spPr bwMode="auto">
          <a:xfrm>
            <a:off x="2543175" y="4014788"/>
            <a:ext cx="11128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7625" rIns="93662" bIns="47625" anchor="ct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pPr algn="ctr">
              <a:lnSpc>
                <a:spcPct val="87000"/>
              </a:lnSpc>
              <a:spcBef>
                <a:spcPct val="50000"/>
              </a:spcBef>
              <a:buClr>
                <a:srgbClr val="FE0000"/>
              </a:buClr>
              <a:buSzPct val="56000"/>
              <a:buFont typeface="Wingdings" pitchFamily="2" charset="2"/>
              <a:buNone/>
            </a:pPr>
            <a:r>
              <a:rPr lang="en-US" altLang="zh-CN" sz="1600" b="1">
                <a:latin typeface="Arial" charset="0"/>
              </a:rPr>
              <a:t>customer</a:t>
            </a:r>
            <a:endParaRPr lang="en-US" altLang="zh-CN" sz="1000" b="1">
              <a:latin typeface="Times New Roman" pitchFamily="18" charset="0"/>
            </a:endParaRPr>
          </a:p>
        </p:txBody>
      </p:sp>
      <p:sp>
        <p:nvSpPr>
          <p:cNvPr id="2" name="Date Placeholder 1"/>
          <p:cNvSpPr>
            <a:spLocks noGrp="1"/>
          </p:cNvSpPr>
          <p:nvPr>
            <p:ph type="dt" sz="half" idx="10"/>
          </p:nvPr>
        </p:nvSpPr>
        <p:spPr/>
        <p:txBody>
          <a:bodyPr/>
          <a:lstStyle/>
          <a:p>
            <a:fld id="{80CCF270-E2D2-4F9D-A3E2-666E8D65231E}"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1817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solidFill>
            <a:schemeClr val="bg1">
              <a:lumMod val="95000"/>
            </a:schemeClr>
          </a:solidFill>
        </p:spPr>
        <p:txBody>
          <a:bodyPr/>
          <a:lstStyle/>
          <a:p>
            <a:pPr eaLnBrk="1" hangingPunct="1"/>
            <a:r>
              <a:rPr lang="en-GB" altLang="zh-CN" dirty="0" err="1" smtClean="0"/>
              <a:t>AdvanceBooking</a:t>
            </a:r>
            <a:r>
              <a:rPr lang="en-GB" altLang="zh-CN" dirty="0" smtClean="0"/>
              <a:t> – Basic/Main flow</a:t>
            </a:r>
          </a:p>
        </p:txBody>
      </p:sp>
      <p:sp>
        <p:nvSpPr>
          <p:cNvPr id="25603" name="Content Placeholder 2"/>
          <p:cNvSpPr>
            <a:spLocks noGrp="1"/>
          </p:cNvSpPr>
          <p:nvPr>
            <p:ph idx="1"/>
          </p:nvPr>
        </p:nvSpPr>
        <p:spPr/>
        <p:txBody>
          <a:bodyPr/>
          <a:lstStyle/>
          <a:p>
            <a:pPr eaLnBrk="1" hangingPunct="1">
              <a:defRPr/>
            </a:pPr>
            <a:r>
              <a:rPr lang="en-GB" dirty="0" err="1" smtClean="0"/>
              <a:t>MakeAdvanceBooking</a:t>
            </a:r>
            <a:r>
              <a:rPr lang="en-GB" dirty="0" smtClean="0"/>
              <a:t> use case description: </a:t>
            </a:r>
          </a:p>
          <a:p>
            <a:pPr marL="971550" lvl="1" indent="-514350" eaLnBrk="1" hangingPunct="1">
              <a:buFont typeface="+mj-lt"/>
              <a:buAutoNum type="arabicPeriod"/>
              <a:defRPr/>
            </a:pPr>
            <a:r>
              <a:rPr lang="en-GB" sz="2000" dirty="0" smtClean="0"/>
              <a:t>Customer: selects a date </a:t>
            </a:r>
          </a:p>
          <a:p>
            <a:pPr marL="971550" lvl="1" indent="-514350" eaLnBrk="1" hangingPunct="1">
              <a:buFont typeface="+mj-lt"/>
              <a:buAutoNum type="arabicPeriod"/>
              <a:defRPr/>
            </a:pPr>
            <a:r>
              <a:rPr lang="en-GB" sz="2000" dirty="0" smtClean="0"/>
              <a:t>System: displays a list of showings.</a:t>
            </a:r>
          </a:p>
          <a:p>
            <a:pPr marL="971550" lvl="1" indent="-514350" eaLnBrk="1" hangingPunct="1">
              <a:buFont typeface="+mj-lt"/>
              <a:buAutoNum type="arabicPeriod"/>
              <a:defRPr/>
            </a:pPr>
            <a:r>
              <a:rPr lang="en-GB" sz="2000" dirty="0" smtClean="0"/>
              <a:t>Customer: selects a showing </a:t>
            </a:r>
          </a:p>
          <a:p>
            <a:pPr marL="971550" lvl="1" indent="-514350" eaLnBrk="1" hangingPunct="1">
              <a:buFont typeface="+mj-lt"/>
              <a:buAutoNum type="arabicPeriod"/>
              <a:defRPr/>
            </a:pPr>
            <a:r>
              <a:rPr lang="en-GB" sz="2000" dirty="0" smtClean="0"/>
              <a:t>System: displays details of showing</a:t>
            </a:r>
          </a:p>
          <a:p>
            <a:pPr marL="971550" lvl="1" indent="-514350" eaLnBrk="1" hangingPunct="1">
              <a:buFont typeface="+mj-lt"/>
              <a:buAutoNum type="arabicPeriod"/>
              <a:defRPr/>
            </a:pPr>
            <a:r>
              <a:rPr lang="en-GB" sz="2000" dirty="0" smtClean="0"/>
              <a:t>Customer: enters quantity of tickets required, together with the ticket type. </a:t>
            </a:r>
          </a:p>
          <a:p>
            <a:pPr marL="971550" lvl="1" indent="-514350" eaLnBrk="1" hangingPunct="1">
              <a:buFont typeface="+mj-lt"/>
              <a:buAutoNum type="arabicPeriod"/>
              <a:defRPr/>
            </a:pPr>
            <a:r>
              <a:rPr lang="en-GB" sz="2000" dirty="0" smtClean="0"/>
              <a:t>System: checks availability</a:t>
            </a:r>
          </a:p>
          <a:p>
            <a:pPr marL="914400" lvl="1" indent="-457200">
              <a:buFont typeface="+mj-lt"/>
              <a:buAutoNum type="arabicPeriod"/>
              <a:defRPr/>
            </a:pPr>
            <a:r>
              <a:rPr lang="en-GB" sz="2000" dirty="0" smtClean="0"/>
              <a:t> System: shows total booking cost</a:t>
            </a:r>
          </a:p>
          <a:p>
            <a:pPr marL="914400" lvl="1" indent="-457200">
              <a:buFont typeface="+mj-lt"/>
              <a:buAutoNum type="arabicPeriod"/>
              <a:defRPr/>
            </a:pPr>
            <a:r>
              <a:rPr lang="en-GB" sz="2000" dirty="0" smtClean="0"/>
              <a:t>Customer :confirms booking</a:t>
            </a:r>
          </a:p>
          <a:p>
            <a:pPr marL="914400" lvl="1" indent="-457200">
              <a:buFont typeface="+mj-lt"/>
              <a:buAutoNum type="arabicPeriod"/>
              <a:defRPr/>
            </a:pPr>
            <a:r>
              <a:rPr lang="en-GB" sz="2000" dirty="0" smtClean="0"/>
              <a:t>System: validates card details and transacts payment</a:t>
            </a:r>
          </a:p>
          <a:p>
            <a:pPr marL="914400" lvl="1" indent="-457200">
              <a:buFont typeface="+mj-lt"/>
              <a:buAutoNum type="arabicPeriod"/>
              <a:defRPr/>
            </a:pPr>
            <a:r>
              <a:rPr lang="en-GB" sz="2000" dirty="0" smtClean="0"/>
              <a:t>System: confirms booking</a:t>
            </a:r>
          </a:p>
        </p:txBody>
      </p:sp>
      <p:sp>
        <p:nvSpPr>
          <p:cNvPr id="204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72807B59-8144-417C-9986-C18AF9237283}" type="datetime3">
              <a:rPr lang="en-US" altLang="zh-CN" sz="1200" smtClean="0">
                <a:solidFill>
                  <a:srgbClr val="898989"/>
                </a:solidFill>
              </a:rPr>
              <a:t>13 September 2016</a:t>
            </a:fld>
            <a:endParaRPr lang="en-GB" altLang="zh-CN" sz="1200" smtClean="0">
              <a:solidFill>
                <a:srgbClr val="898989"/>
              </a:solidFill>
            </a:endParaRPr>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597396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7" dur="500"/>
                                        <p:tgtEl>
                                          <p:spTgt spid="25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2" dur="500"/>
                                        <p:tgtEl>
                                          <p:spTgt spid="25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7" dur="500"/>
                                        <p:tgtEl>
                                          <p:spTgt spid="256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2" dur="500"/>
                                        <p:tgtEl>
                                          <p:spTgt spid="256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27" dur="500"/>
                                        <p:tgtEl>
                                          <p:spTgt spid="256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32" dur="500"/>
                                        <p:tgtEl>
                                          <p:spTgt spid="2560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37" dur="500"/>
                                        <p:tgtEl>
                                          <p:spTgt spid="2560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42" dur="500"/>
                                        <p:tgtEl>
                                          <p:spTgt spid="2560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5603">
                                            <p:txEl>
                                              <p:pRg st="9" end="9"/>
                                            </p:txEl>
                                          </p:spTgt>
                                        </p:tgtEl>
                                        <p:attrNameLst>
                                          <p:attrName>style.visibility</p:attrName>
                                        </p:attrNameLst>
                                      </p:cBhvr>
                                      <p:to>
                                        <p:strVal val="visible"/>
                                      </p:to>
                                    </p:set>
                                    <p:animEffect transition="in" filter="blinds(horizontal)">
                                      <p:cBhvr>
                                        <p:cTn id="47" dur="500"/>
                                        <p:tgtEl>
                                          <p:spTgt spid="2560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5603">
                                            <p:txEl>
                                              <p:pRg st="10" end="10"/>
                                            </p:txEl>
                                          </p:spTgt>
                                        </p:tgtEl>
                                        <p:attrNameLst>
                                          <p:attrName>style.visibility</p:attrName>
                                        </p:attrNameLst>
                                      </p:cBhvr>
                                      <p:to>
                                        <p:strVal val="visible"/>
                                      </p:to>
                                    </p:set>
                                    <p:animEffect transition="in" filter="blinds(horizontal)">
                                      <p:cBhvr>
                                        <p:cTn id="52" dur="500"/>
                                        <p:tgtEl>
                                          <p:spTgt spid="25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Outline</a:t>
            </a:r>
            <a:endParaRPr lang="en-GB" dirty="0"/>
          </a:p>
        </p:txBody>
      </p:sp>
      <p:sp>
        <p:nvSpPr>
          <p:cNvPr id="3" name="Date Placeholder 2"/>
          <p:cNvSpPr>
            <a:spLocks noGrp="1"/>
          </p:cNvSpPr>
          <p:nvPr>
            <p:ph type="dt" sz="half" idx="10"/>
          </p:nvPr>
        </p:nvSpPr>
        <p:spPr/>
        <p:txBody>
          <a:bodyPr/>
          <a:lstStyle/>
          <a:p>
            <a:fld id="{26672087-ECB1-442B-9C25-2D62799EF6E1}" type="datetime3">
              <a:rPr lang="en-US" smtClean="0"/>
              <a:t>13 September 2016</a:t>
            </a:fld>
            <a:endParaRPr lang="en-US"/>
          </a:p>
        </p:txBody>
      </p:sp>
      <p:sp>
        <p:nvSpPr>
          <p:cNvPr id="6" name="Content Placeholder 5"/>
          <p:cNvSpPr>
            <a:spLocks noGrp="1"/>
          </p:cNvSpPr>
          <p:nvPr>
            <p:ph sz="quarter" idx="1"/>
          </p:nvPr>
        </p:nvSpPr>
        <p:spPr/>
        <p:txBody>
          <a:bodyPr/>
          <a:lstStyle/>
          <a:p>
            <a:endParaRPr lang="en-GB" altLang="zh-CN" dirty="0" smtClean="0"/>
          </a:p>
          <a:p>
            <a:r>
              <a:rPr lang="en-GB" altLang="zh-CN" dirty="0" smtClean="0"/>
              <a:t>Design </a:t>
            </a:r>
            <a:r>
              <a:rPr lang="en-GB" altLang="zh-CN" dirty="0"/>
              <a:t>Problem – Software Requirements </a:t>
            </a:r>
            <a:endParaRPr lang="en-GB" altLang="zh-CN" dirty="0" smtClean="0"/>
          </a:p>
          <a:p>
            <a:r>
              <a:rPr lang="en-GB" dirty="0"/>
              <a:t>What is a use case</a:t>
            </a:r>
            <a:r>
              <a:rPr lang="en-GB" dirty="0" smtClean="0"/>
              <a:t>?</a:t>
            </a:r>
          </a:p>
          <a:p>
            <a:r>
              <a:rPr lang="en-GB" dirty="0"/>
              <a:t>What is an actor</a:t>
            </a:r>
            <a:r>
              <a:rPr lang="en-GB" dirty="0" smtClean="0"/>
              <a:t>?</a:t>
            </a:r>
          </a:p>
          <a:p>
            <a:r>
              <a:rPr lang="en-US" altLang="zh-CN" dirty="0"/>
              <a:t>Use Case diagram in UML</a:t>
            </a:r>
            <a:r>
              <a:rPr lang="en-US" altLang="zh-CN" dirty="0" smtClean="0"/>
              <a:t>?</a:t>
            </a:r>
          </a:p>
          <a:p>
            <a:r>
              <a:rPr lang="en-US" altLang="zh-CN" dirty="0"/>
              <a:t>How to describe Use Cases</a:t>
            </a:r>
            <a:r>
              <a:rPr lang="en-US" altLang="zh-CN" dirty="0" smtClean="0"/>
              <a:t>?</a:t>
            </a:r>
          </a:p>
          <a:p>
            <a:r>
              <a:rPr lang="en-GB" dirty="0"/>
              <a:t>Use cases – discovery and exploration</a:t>
            </a:r>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747512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solidFill>
            <a:schemeClr val="bg1">
              <a:lumMod val="95000"/>
            </a:schemeClr>
          </a:solidFill>
        </p:spPr>
        <p:txBody>
          <a:bodyPr/>
          <a:lstStyle/>
          <a:p>
            <a:r>
              <a:rPr lang="en-GB" altLang="zh-CN" dirty="0" err="1" smtClean="0"/>
              <a:t>AdvanceBooking</a:t>
            </a:r>
            <a:r>
              <a:rPr lang="en-GB" altLang="zh-CN" dirty="0" smtClean="0"/>
              <a:t> – Alternative flow</a:t>
            </a:r>
          </a:p>
        </p:txBody>
      </p:sp>
      <p:sp>
        <p:nvSpPr>
          <p:cNvPr id="3" name="Content Placeholder 2"/>
          <p:cNvSpPr>
            <a:spLocks noGrp="1"/>
          </p:cNvSpPr>
          <p:nvPr>
            <p:ph idx="1"/>
          </p:nvPr>
        </p:nvSpPr>
        <p:spPr/>
        <p:txBody>
          <a:bodyPr/>
          <a:lstStyle/>
          <a:p>
            <a:pPr>
              <a:buFont typeface="Arial" charset="0"/>
              <a:buNone/>
            </a:pPr>
            <a:endParaRPr lang="en-GB" altLang="zh-CN" dirty="0" smtClean="0"/>
          </a:p>
          <a:p>
            <a:pPr>
              <a:buFont typeface="Arial" charset="0"/>
              <a:buNone/>
            </a:pPr>
            <a:r>
              <a:rPr lang="en-GB" altLang="zh-CN" dirty="0" smtClean="0"/>
              <a:t>Extensions:</a:t>
            </a:r>
          </a:p>
          <a:p>
            <a:r>
              <a:rPr lang="en-GB" altLang="zh-CN" dirty="0" smtClean="0"/>
              <a:t>6a: There are insufficient seats available</a:t>
            </a:r>
          </a:p>
          <a:p>
            <a:pPr lvl="1">
              <a:buFont typeface="Wingdings" pitchFamily="2" charset="2"/>
              <a:buChar char="§"/>
            </a:pPr>
            <a:r>
              <a:rPr lang="en-GB" altLang="zh-CN" dirty="0" smtClean="0"/>
              <a:t> .1: System cancels the booking request and asks the customer to make a new booking request</a:t>
            </a:r>
          </a:p>
          <a:p>
            <a:r>
              <a:rPr lang="en-GB" altLang="zh-CN" dirty="0" smtClean="0"/>
              <a:t>8a: Price is too high</a:t>
            </a:r>
          </a:p>
          <a:p>
            <a:pPr lvl="1">
              <a:buFont typeface="Wingdings" pitchFamily="2" charset="2"/>
              <a:buChar char="§"/>
            </a:pPr>
            <a:r>
              <a:rPr lang="en-GB" altLang="zh-CN" dirty="0" smtClean="0"/>
              <a:t> .1: Customer cancel booking</a:t>
            </a:r>
          </a:p>
          <a:p>
            <a:r>
              <a:rPr lang="en-GB" altLang="zh-CN" dirty="0" smtClean="0"/>
              <a:t>……</a:t>
            </a:r>
          </a:p>
        </p:txBody>
      </p:sp>
      <p:sp>
        <p:nvSpPr>
          <p:cNvPr id="215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E60A819D-BF1D-47F3-886F-444F0A7EB2C5}" type="datetime3">
              <a:rPr lang="en-US" altLang="zh-CN" sz="1200" smtClean="0">
                <a:solidFill>
                  <a:srgbClr val="898989"/>
                </a:solidFill>
              </a:rPr>
              <a:t>13 September 2016</a:t>
            </a:fld>
            <a:endParaRPr lang="en-GB" altLang="zh-CN" sz="1200" smtClean="0">
              <a:solidFill>
                <a:srgbClr val="898989"/>
              </a:solidFill>
            </a:endParaRPr>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388710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Rectangle 4"/>
          <p:cNvSpPr>
            <a:spLocks noGrp="1" noChangeArrowheads="1"/>
          </p:cNvSpPr>
          <p:nvPr>
            <p:ph type="title"/>
          </p:nvPr>
        </p:nvSpPr>
        <p:spPr>
          <a:xfrm>
            <a:off x="379413" y="812800"/>
            <a:ext cx="7929562" cy="555625"/>
          </a:xfrm>
          <a:solidFill>
            <a:schemeClr val="bg1">
              <a:lumMod val="95000"/>
            </a:schemeClr>
          </a:solidFill>
        </p:spPr>
        <p:txBody>
          <a:bodyPr rtlCol="0">
            <a:normAutofit fontScale="90000"/>
          </a:bodyPr>
          <a:lstStyle/>
          <a:p>
            <a:pPr eaLnBrk="1" fontAlgn="auto" hangingPunct="1">
              <a:spcAft>
                <a:spcPts val="0"/>
              </a:spcAft>
              <a:defRPr/>
            </a:pPr>
            <a:r>
              <a:rPr lang="en-US" dirty="0" smtClean="0"/>
              <a:t>What is the </a:t>
            </a:r>
            <a:r>
              <a:rPr lang="en-US" i="1" dirty="0" smtClean="0"/>
              <a:t>Include</a:t>
            </a:r>
            <a:r>
              <a:rPr lang="en-US" dirty="0" smtClean="0"/>
              <a:t> relationship?</a:t>
            </a:r>
          </a:p>
        </p:txBody>
      </p:sp>
      <p:sp>
        <p:nvSpPr>
          <p:cNvPr id="23555" name="AutoShape 2"/>
          <p:cNvSpPr>
            <a:spLocks noChangeArrowheads="1"/>
          </p:cNvSpPr>
          <p:nvPr/>
        </p:nvSpPr>
        <p:spPr bwMode="auto">
          <a:xfrm>
            <a:off x="1600200" y="1676400"/>
            <a:ext cx="1371600" cy="2057400"/>
          </a:xfrm>
          <a:prstGeom prst="verticalScroll">
            <a:avLst>
              <a:gd name="adj" fmla="val 12500"/>
            </a:avLst>
          </a:prstGeom>
          <a:solidFill>
            <a:srgbClr val="FFFF99"/>
          </a:solidFill>
          <a:ln w="9525">
            <a:solidFill>
              <a:schemeClr val="tx1"/>
            </a:solidFill>
            <a:round/>
            <a:headEnd/>
            <a:tailEnd/>
          </a:ln>
        </p:spPr>
        <p:txBody>
          <a:bodyPr wrap="none" lIns="93662" tIns="47625" rIns="93662" bIns="47625" anchor="ctr"/>
          <a:lstStyle/>
          <a:p>
            <a:endParaRPr lang="en-GB" altLang="zh-CN"/>
          </a:p>
        </p:txBody>
      </p:sp>
      <p:sp>
        <p:nvSpPr>
          <p:cNvPr id="23556" name="Rectangle 3"/>
          <p:cNvSpPr>
            <a:spLocks noChangeArrowheads="1"/>
          </p:cNvSpPr>
          <p:nvPr/>
        </p:nvSpPr>
        <p:spPr bwMode="auto">
          <a:xfrm flipH="1">
            <a:off x="2209800" y="1752600"/>
            <a:ext cx="2811463" cy="36512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endParaRPr lang="en-GB" altLang="zh-CN" sz="2400">
              <a:latin typeface="Times New Roman" pitchFamily="18" charset="0"/>
            </a:endParaRPr>
          </a:p>
        </p:txBody>
      </p:sp>
      <p:grpSp>
        <p:nvGrpSpPr>
          <p:cNvPr id="23557" name="Group 5"/>
          <p:cNvGrpSpPr>
            <a:grpSpLocks/>
          </p:cNvGrpSpPr>
          <p:nvPr/>
        </p:nvGrpSpPr>
        <p:grpSpPr bwMode="auto">
          <a:xfrm>
            <a:off x="1905000" y="1981200"/>
            <a:ext cx="762000" cy="381000"/>
            <a:chOff x="3651" y="2448"/>
            <a:chExt cx="717" cy="192"/>
          </a:xfrm>
        </p:grpSpPr>
        <p:sp>
          <p:nvSpPr>
            <p:cNvPr id="23606" name="Line 6"/>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607" name="Line 7"/>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608" name="Line 8"/>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3558" name="Group 9"/>
          <p:cNvGrpSpPr>
            <a:grpSpLocks/>
          </p:cNvGrpSpPr>
          <p:nvPr/>
        </p:nvGrpSpPr>
        <p:grpSpPr bwMode="auto">
          <a:xfrm>
            <a:off x="1905000" y="2514600"/>
            <a:ext cx="762000" cy="381000"/>
            <a:chOff x="3651" y="2448"/>
            <a:chExt cx="717" cy="192"/>
          </a:xfrm>
        </p:grpSpPr>
        <p:sp>
          <p:nvSpPr>
            <p:cNvPr id="23603" name="Line 10"/>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604" name="Line 11"/>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605" name="Line 12"/>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23559" name="Freeform 13"/>
          <p:cNvSpPr>
            <a:spLocks/>
          </p:cNvSpPr>
          <p:nvPr/>
        </p:nvSpPr>
        <p:spPr bwMode="auto">
          <a:xfrm>
            <a:off x="2514600" y="2133600"/>
            <a:ext cx="2819400" cy="609600"/>
          </a:xfrm>
          <a:custGeom>
            <a:avLst/>
            <a:gdLst>
              <a:gd name="T0" fmla="*/ 2147483647 w 784"/>
              <a:gd name="T1" fmla="*/ 2147483647 h 425"/>
              <a:gd name="T2" fmla="*/ 2147483647 w 784"/>
              <a:gd name="T3" fmla="*/ 2147483647 h 425"/>
              <a:gd name="T4" fmla="*/ 2147483647 w 784"/>
              <a:gd name="T5" fmla="*/ 2147483647 h 425"/>
              <a:gd name="T6" fmla="*/ 2147483647 w 784"/>
              <a:gd name="T7" fmla="*/ 2147483647 h 425"/>
              <a:gd name="T8" fmla="*/ 2147483647 w 784"/>
              <a:gd name="T9" fmla="*/ 2147483647 h 425"/>
              <a:gd name="T10" fmla="*/ 2147483647 w 784"/>
              <a:gd name="T11" fmla="*/ 2147483647 h 425"/>
              <a:gd name="T12" fmla="*/ 2147483647 w 784"/>
              <a:gd name="T13" fmla="*/ 2147483647 h 425"/>
              <a:gd name="T14" fmla="*/ 2147483647 w 784"/>
              <a:gd name="T15" fmla="*/ 2147483647 h 425"/>
              <a:gd name="T16" fmla="*/ 2147483647 w 784"/>
              <a:gd name="T17" fmla="*/ 2147483647 h 425"/>
              <a:gd name="T18" fmla="*/ 2147483647 w 784"/>
              <a:gd name="T19" fmla="*/ 2147483647 h 425"/>
              <a:gd name="T20" fmla="*/ 2147483647 w 784"/>
              <a:gd name="T21" fmla="*/ 2147483647 h 425"/>
              <a:gd name="T22" fmla="*/ 2147483647 w 784"/>
              <a:gd name="T23" fmla="*/ 2147483647 h 425"/>
              <a:gd name="T24" fmla="*/ 2147483647 w 784"/>
              <a:gd name="T25" fmla="*/ 2147483647 h 425"/>
              <a:gd name="T26" fmla="*/ 2147483647 w 784"/>
              <a:gd name="T27" fmla="*/ 0 h 425"/>
              <a:gd name="T28" fmla="*/ 2147483647 w 784"/>
              <a:gd name="T29" fmla="*/ 2147483647 h 425"/>
              <a:gd name="T30" fmla="*/ 2147483647 w 784"/>
              <a:gd name="T31" fmla="*/ 2147483647 h 425"/>
              <a:gd name="T32" fmla="*/ 2147483647 w 784"/>
              <a:gd name="T33" fmla="*/ 2147483647 h 425"/>
              <a:gd name="T34" fmla="*/ 2147483647 w 784"/>
              <a:gd name="T35" fmla="*/ 2147483647 h 425"/>
              <a:gd name="T36" fmla="*/ 2147483647 w 784"/>
              <a:gd name="T37" fmla="*/ 2147483647 h 425"/>
              <a:gd name="T38" fmla="*/ 2147483647 w 784"/>
              <a:gd name="T39" fmla="*/ 2147483647 h 425"/>
              <a:gd name="T40" fmla="*/ 2147483647 w 784"/>
              <a:gd name="T41" fmla="*/ 2147483647 h 425"/>
              <a:gd name="T42" fmla="*/ 2147483647 w 784"/>
              <a:gd name="T43" fmla="*/ 2147483647 h 425"/>
              <a:gd name="T44" fmla="*/ 2147483647 w 784"/>
              <a:gd name="T45" fmla="*/ 2147483647 h 425"/>
              <a:gd name="T46" fmla="*/ 2147483647 w 784"/>
              <a:gd name="T47" fmla="*/ 2147483647 h 425"/>
              <a:gd name="T48" fmla="*/ 2147483647 w 784"/>
              <a:gd name="T49" fmla="*/ 2147483647 h 425"/>
              <a:gd name="T50" fmla="*/ 2147483647 w 784"/>
              <a:gd name="T51" fmla="*/ 2147483647 h 425"/>
              <a:gd name="T52" fmla="*/ 2147483647 w 784"/>
              <a:gd name="T53" fmla="*/ 2147483647 h 425"/>
              <a:gd name="T54" fmla="*/ 2147483647 w 784"/>
              <a:gd name="T55" fmla="*/ 2147483647 h 425"/>
              <a:gd name="T56" fmla="*/ 2147483647 w 784"/>
              <a:gd name="T57" fmla="*/ 2147483647 h 425"/>
              <a:gd name="T58" fmla="*/ 2147483647 w 784"/>
              <a:gd name="T59" fmla="*/ 2147483647 h 425"/>
              <a:gd name="T60" fmla="*/ 2147483647 w 784"/>
              <a:gd name="T61" fmla="*/ 2147483647 h 425"/>
              <a:gd name="T62" fmla="*/ 2147483647 w 784"/>
              <a:gd name="T63" fmla="*/ 2147483647 h 425"/>
              <a:gd name="T64" fmla="*/ 2147483647 w 784"/>
              <a:gd name="T65" fmla="*/ 2147483647 h 425"/>
              <a:gd name="T66" fmla="*/ 2147483647 w 784"/>
              <a:gd name="T67" fmla="*/ 2147483647 h 425"/>
              <a:gd name="T68" fmla="*/ 2147483647 w 784"/>
              <a:gd name="T69" fmla="*/ 2147483647 h 4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84" h="425">
                <a:moveTo>
                  <a:pt x="697" y="215"/>
                </a:moveTo>
                <a:lnTo>
                  <a:pt x="697" y="215"/>
                </a:lnTo>
                <a:lnTo>
                  <a:pt x="681" y="200"/>
                </a:lnTo>
                <a:lnTo>
                  <a:pt x="664" y="183"/>
                </a:lnTo>
                <a:lnTo>
                  <a:pt x="647" y="169"/>
                </a:lnTo>
                <a:lnTo>
                  <a:pt x="630" y="155"/>
                </a:lnTo>
                <a:lnTo>
                  <a:pt x="611" y="141"/>
                </a:lnTo>
                <a:lnTo>
                  <a:pt x="592" y="128"/>
                </a:lnTo>
                <a:lnTo>
                  <a:pt x="574" y="116"/>
                </a:lnTo>
                <a:lnTo>
                  <a:pt x="552" y="103"/>
                </a:lnTo>
                <a:lnTo>
                  <a:pt x="533" y="92"/>
                </a:lnTo>
                <a:lnTo>
                  <a:pt x="512" y="82"/>
                </a:lnTo>
                <a:lnTo>
                  <a:pt x="492" y="71"/>
                </a:lnTo>
                <a:lnTo>
                  <a:pt x="471" y="63"/>
                </a:lnTo>
                <a:lnTo>
                  <a:pt x="449" y="54"/>
                </a:lnTo>
                <a:lnTo>
                  <a:pt x="427" y="46"/>
                </a:lnTo>
                <a:lnTo>
                  <a:pt x="405" y="39"/>
                </a:lnTo>
                <a:lnTo>
                  <a:pt x="382" y="32"/>
                </a:lnTo>
                <a:lnTo>
                  <a:pt x="359" y="26"/>
                </a:lnTo>
                <a:lnTo>
                  <a:pt x="337" y="21"/>
                </a:lnTo>
                <a:lnTo>
                  <a:pt x="312" y="16"/>
                </a:lnTo>
                <a:lnTo>
                  <a:pt x="289" y="12"/>
                </a:lnTo>
                <a:lnTo>
                  <a:pt x="265" y="8"/>
                </a:lnTo>
                <a:lnTo>
                  <a:pt x="242" y="5"/>
                </a:lnTo>
                <a:lnTo>
                  <a:pt x="218" y="4"/>
                </a:lnTo>
                <a:lnTo>
                  <a:pt x="194" y="2"/>
                </a:lnTo>
                <a:lnTo>
                  <a:pt x="170" y="1"/>
                </a:lnTo>
                <a:lnTo>
                  <a:pt x="147" y="0"/>
                </a:lnTo>
                <a:lnTo>
                  <a:pt x="123" y="0"/>
                </a:lnTo>
                <a:lnTo>
                  <a:pt x="98" y="2"/>
                </a:lnTo>
                <a:lnTo>
                  <a:pt x="75" y="4"/>
                </a:lnTo>
                <a:lnTo>
                  <a:pt x="49" y="6"/>
                </a:lnTo>
                <a:lnTo>
                  <a:pt x="26" y="8"/>
                </a:lnTo>
                <a:lnTo>
                  <a:pt x="3" y="13"/>
                </a:lnTo>
                <a:lnTo>
                  <a:pt x="0" y="32"/>
                </a:lnTo>
                <a:lnTo>
                  <a:pt x="19" y="32"/>
                </a:lnTo>
                <a:lnTo>
                  <a:pt x="40" y="32"/>
                </a:lnTo>
                <a:lnTo>
                  <a:pt x="62" y="34"/>
                </a:lnTo>
                <a:lnTo>
                  <a:pt x="82" y="36"/>
                </a:lnTo>
                <a:lnTo>
                  <a:pt x="102" y="39"/>
                </a:lnTo>
                <a:lnTo>
                  <a:pt x="122" y="42"/>
                </a:lnTo>
                <a:lnTo>
                  <a:pt x="142" y="45"/>
                </a:lnTo>
                <a:lnTo>
                  <a:pt x="161" y="50"/>
                </a:lnTo>
                <a:lnTo>
                  <a:pt x="181" y="53"/>
                </a:lnTo>
                <a:lnTo>
                  <a:pt x="200" y="60"/>
                </a:lnTo>
                <a:lnTo>
                  <a:pt x="218" y="66"/>
                </a:lnTo>
                <a:lnTo>
                  <a:pt x="238" y="73"/>
                </a:lnTo>
                <a:lnTo>
                  <a:pt x="256" y="79"/>
                </a:lnTo>
                <a:lnTo>
                  <a:pt x="273" y="88"/>
                </a:lnTo>
                <a:lnTo>
                  <a:pt x="291" y="95"/>
                </a:lnTo>
                <a:lnTo>
                  <a:pt x="309" y="104"/>
                </a:lnTo>
                <a:lnTo>
                  <a:pt x="327" y="112"/>
                </a:lnTo>
                <a:lnTo>
                  <a:pt x="345" y="123"/>
                </a:lnTo>
                <a:lnTo>
                  <a:pt x="361" y="134"/>
                </a:lnTo>
                <a:lnTo>
                  <a:pt x="377" y="144"/>
                </a:lnTo>
                <a:lnTo>
                  <a:pt x="393" y="155"/>
                </a:lnTo>
                <a:lnTo>
                  <a:pt x="408" y="168"/>
                </a:lnTo>
                <a:lnTo>
                  <a:pt x="423" y="180"/>
                </a:lnTo>
                <a:lnTo>
                  <a:pt x="439" y="194"/>
                </a:lnTo>
                <a:lnTo>
                  <a:pt x="453" y="206"/>
                </a:lnTo>
                <a:lnTo>
                  <a:pt x="467" y="221"/>
                </a:lnTo>
                <a:lnTo>
                  <a:pt x="481" y="234"/>
                </a:lnTo>
                <a:lnTo>
                  <a:pt x="494" y="251"/>
                </a:lnTo>
                <a:lnTo>
                  <a:pt x="507" y="265"/>
                </a:lnTo>
                <a:lnTo>
                  <a:pt x="519" y="282"/>
                </a:lnTo>
                <a:lnTo>
                  <a:pt x="532" y="297"/>
                </a:lnTo>
                <a:lnTo>
                  <a:pt x="543" y="315"/>
                </a:lnTo>
                <a:lnTo>
                  <a:pt x="448" y="376"/>
                </a:lnTo>
                <a:lnTo>
                  <a:pt x="728" y="424"/>
                </a:lnTo>
                <a:lnTo>
                  <a:pt x="783" y="159"/>
                </a:lnTo>
                <a:lnTo>
                  <a:pt x="697" y="215"/>
                </a:lnTo>
              </a:path>
            </a:pathLst>
          </a:custGeom>
          <a:solidFill>
            <a:srgbClr val="CF0E30"/>
          </a:solidFill>
          <a:ln w="12700" cap="rnd" cmpd="sng">
            <a:solidFill>
              <a:srgbClr val="00000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23560" name="Oval 14"/>
          <p:cNvSpPr>
            <a:spLocks noChangeArrowheads="1"/>
          </p:cNvSpPr>
          <p:nvPr/>
        </p:nvSpPr>
        <p:spPr bwMode="auto">
          <a:xfrm>
            <a:off x="5029200" y="2895600"/>
            <a:ext cx="1371600" cy="838200"/>
          </a:xfrm>
          <a:prstGeom prst="ellipse">
            <a:avLst/>
          </a:prstGeom>
          <a:solidFill>
            <a:srgbClr val="00FFFF"/>
          </a:solidFill>
          <a:ln w="25400">
            <a:solidFill>
              <a:schemeClr val="tx1"/>
            </a:solidFill>
            <a:round/>
            <a:headEnd/>
            <a:tailEnd/>
          </a:ln>
        </p:spPr>
        <p:txBody>
          <a:bodyPr wrap="none" lIns="92075" tIns="46038" rIns="92075" bIns="46038" anchor="ctr"/>
          <a:lstStyle/>
          <a:p>
            <a:pPr algn="ctr"/>
            <a:r>
              <a:rPr lang="en-US" altLang="zh-CN" sz="1400" b="1">
                <a:latin typeface="Arial" charset="0"/>
              </a:rPr>
              <a:t>Included</a:t>
            </a:r>
          </a:p>
          <a:p>
            <a:pPr algn="ctr"/>
            <a:r>
              <a:rPr lang="en-US" altLang="zh-CN" sz="1400" b="1">
                <a:latin typeface="Arial" charset="0"/>
              </a:rPr>
              <a:t>Use Case</a:t>
            </a:r>
          </a:p>
        </p:txBody>
      </p:sp>
      <p:grpSp>
        <p:nvGrpSpPr>
          <p:cNvPr id="23561" name="Group 15"/>
          <p:cNvGrpSpPr>
            <a:grpSpLocks/>
          </p:cNvGrpSpPr>
          <p:nvPr/>
        </p:nvGrpSpPr>
        <p:grpSpPr bwMode="auto">
          <a:xfrm>
            <a:off x="1905000" y="3048000"/>
            <a:ext cx="762000" cy="381000"/>
            <a:chOff x="3651" y="2448"/>
            <a:chExt cx="717" cy="192"/>
          </a:xfrm>
        </p:grpSpPr>
        <p:sp>
          <p:nvSpPr>
            <p:cNvPr id="23600" name="Line 16"/>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601" name="Line 17"/>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602" name="Line 18"/>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23562" name="AutoShape 19"/>
          <p:cNvSpPr>
            <a:spLocks noChangeArrowheads="1"/>
          </p:cNvSpPr>
          <p:nvPr/>
        </p:nvSpPr>
        <p:spPr bwMode="auto">
          <a:xfrm>
            <a:off x="2971800" y="3200400"/>
            <a:ext cx="1371600" cy="2057400"/>
          </a:xfrm>
          <a:prstGeom prst="verticalScroll">
            <a:avLst>
              <a:gd name="adj" fmla="val 12500"/>
            </a:avLst>
          </a:prstGeom>
          <a:solidFill>
            <a:srgbClr val="FFFF99"/>
          </a:solidFill>
          <a:ln w="9525">
            <a:solidFill>
              <a:schemeClr val="tx1"/>
            </a:solidFill>
            <a:round/>
            <a:headEnd/>
            <a:tailEnd/>
          </a:ln>
        </p:spPr>
        <p:txBody>
          <a:bodyPr wrap="none" lIns="93662" tIns="47625" rIns="93662" bIns="47625" anchor="ctr"/>
          <a:lstStyle/>
          <a:p>
            <a:endParaRPr lang="en-GB" altLang="zh-CN"/>
          </a:p>
        </p:txBody>
      </p:sp>
      <p:grpSp>
        <p:nvGrpSpPr>
          <p:cNvPr id="23563" name="Group 20"/>
          <p:cNvGrpSpPr>
            <a:grpSpLocks/>
          </p:cNvGrpSpPr>
          <p:nvPr/>
        </p:nvGrpSpPr>
        <p:grpSpPr bwMode="auto">
          <a:xfrm>
            <a:off x="3276600" y="3505200"/>
            <a:ext cx="762000" cy="381000"/>
            <a:chOff x="3651" y="2448"/>
            <a:chExt cx="717" cy="192"/>
          </a:xfrm>
        </p:grpSpPr>
        <p:sp>
          <p:nvSpPr>
            <p:cNvPr id="23597" name="Line 21"/>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98" name="Line 22"/>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99" name="Line 23"/>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3564" name="Group 24"/>
          <p:cNvGrpSpPr>
            <a:grpSpLocks/>
          </p:cNvGrpSpPr>
          <p:nvPr/>
        </p:nvGrpSpPr>
        <p:grpSpPr bwMode="auto">
          <a:xfrm>
            <a:off x="3276600" y="4038600"/>
            <a:ext cx="762000" cy="381000"/>
            <a:chOff x="3651" y="2448"/>
            <a:chExt cx="717" cy="192"/>
          </a:xfrm>
        </p:grpSpPr>
        <p:sp>
          <p:nvSpPr>
            <p:cNvPr id="23594" name="Line 25"/>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95" name="Line 26"/>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96" name="Line 27"/>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3565" name="Group 28"/>
          <p:cNvGrpSpPr>
            <a:grpSpLocks/>
          </p:cNvGrpSpPr>
          <p:nvPr/>
        </p:nvGrpSpPr>
        <p:grpSpPr bwMode="auto">
          <a:xfrm>
            <a:off x="3276600" y="4572000"/>
            <a:ext cx="762000" cy="381000"/>
            <a:chOff x="3651" y="2448"/>
            <a:chExt cx="717" cy="192"/>
          </a:xfrm>
        </p:grpSpPr>
        <p:sp>
          <p:nvSpPr>
            <p:cNvPr id="23591" name="Line 29"/>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92" name="Line 30"/>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93" name="Line 31"/>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23566" name="AutoShape 32"/>
          <p:cNvSpPr>
            <a:spLocks noChangeArrowheads="1"/>
          </p:cNvSpPr>
          <p:nvPr/>
        </p:nvSpPr>
        <p:spPr bwMode="auto">
          <a:xfrm>
            <a:off x="7086600" y="1676400"/>
            <a:ext cx="1371600" cy="2057400"/>
          </a:xfrm>
          <a:prstGeom prst="verticalScroll">
            <a:avLst>
              <a:gd name="adj" fmla="val 12500"/>
            </a:avLst>
          </a:prstGeom>
          <a:solidFill>
            <a:srgbClr val="FFFF99"/>
          </a:solidFill>
          <a:ln w="9525">
            <a:solidFill>
              <a:schemeClr val="tx1"/>
            </a:solidFill>
            <a:round/>
            <a:headEnd/>
            <a:tailEnd/>
          </a:ln>
        </p:spPr>
        <p:txBody>
          <a:bodyPr wrap="none" lIns="93662" tIns="47625" rIns="93662" bIns="47625" anchor="ctr"/>
          <a:lstStyle/>
          <a:p>
            <a:endParaRPr lang="en-GB" altLang="zh-CN"/>
          </a:p>
        </p:txBody>
      </p:sp>
      <p:grpSp>
        <p:nvGrpSpPr>
          <p:cNvPr id="23567" name="Group 33"/>
          <p:cNvGrpSpPr>
            <a:grpSpLocks/>
          </p:cNvGrpSpPr>
          <p:nvPr/>
        </p:nvGrpSpPr>
        <p:grpSpPr bwMode="auto">
          <a:xfrm>
            <a:off x="7391400" y="1981200"/>
            <a:ext cx="762000" cy="381000"/>
            <a:chOff x="3651" y="2448"/>
            <a:chExt cx="717" cy="192"/>
          </a:xfrm>
        </p:grpSpPr>
        <p:sp>
          <p:nvSpPr>
            <p:cNvPr id="23588" name="Line 34"/>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89" name="Line 35"/>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90" name="Line 36"/>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3568" name="Group 37"/>
          <p:cNvGrpSpPr>
            <a:grpSpLocks/>
          </p:cNvGrpSpPr>
          <p:nvPr/>
        </p:nvGrpSpPr>
        <p:grpSpPr bwMode="auto">
          <a:xfrm>
            <a:off x="7391400" y="2514600"/>
            <a:ext cx="762000" cy="381000"/>
            <a:chOff x="3651" y="2448"/>
            <a:chExt cx="717" cy="192"/>
          </a:xfrm>
        </p:grpSpPr>
        <p:sp>
          <p:nvSpPr>
            <p:cNvPr id="23585" name="Line 38"/>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86" name="Line 39"/>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87" name="Line 40"/>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3569" name="Group 41"/>
          <p:cNvGrpSpPr>
            <a:grpSpLocks/>
          </p:cNvGrpSpPr>
          <p:nvPr/>
        </p:nvGrpSpPr>
        <p:grpSpPr bwMode="auto">
          <a:xfrm>
            <a:off x="7391400" y="3048000"/>
            <a:ext cx="762000" cy="381000"/>
            <a:chOff x="3651" y="2448"/>
            <a:chExt cx="717" cy="192"/>
          </a:xfrm>
        </p:grpSpPr>
        <p:sp>
          <p:nvSpPr>
            <p:cNvPr id="23582" name="Line 42"/>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83" name="Line 43"/>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584" name="Line 44"/>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23570" name="Line 45"/>
          <p:cNvSpPr>
            <a:spLocks noChangeShapeType="1"/>
          </p:cNvSpPr>
          <p:nvPr/>
        </p:nvSpPr>
        <p:spPr bwMode="auto">
          <a:xfrm>
            <a:off x="2286000" y="2133600"/>
            <a:ext cx="0" cy="685800"/>
          </a:xfrm>
          <a:prstGeom prst="line">
            <a:avLst/>
          </a:prstGeom>
          <a:noFill/>
          <a:ln w="76200">
            <a:solidFill>
              <a:srgbClr val="0000FF"/>
            </a:solidFill>
            <a:round/>
            <a:headEnd type="diamond" w="med" len="med"/>
            <a:tailEnd type="triangle" w="med" len="med"/>
          </a:ln>
          <a:extLst>
            <a:ext uri="{909E8E84-426E-40DD-AFC4-6F175D3DCCD1}">
              <a14:hiddenFill xmlns:a14="http://schemas.microsoft.com/office/drawing/2010/main">
                <a:noFill/>
              </a14:hiddenFill>
            </a:ext>
          </a:extLst>
        </p:spPr>
        <p:txBody>
          <a:bodyPr wrap="none" lIns="93662" tIns="47625" rIns="93662" bIns="47625" anchor="ctr"/>
          <a:lstStyle/>
          <a:p>
            <a:endParaRPr lang="en-GB"/>
          </a:p>
        </p:txBody>
      </p:sp>
      <p:sp>
        <p:nvSpPr>
          <p:cNvPr id="23571" name="Line 46"/>
          <p:cNvSpPr>
            <a:spLocks noChangeShapeType="1"/>
          </p:cNvSpPr>
          <p:nvPr/>
        </p:nvSpPr>
        <p:spPr bwMode="auto">
          <a:xfrm>
            <a:off x="7772400" y="2133600"/>
            <a:ext cx="0" cy="685800"/>
          </a:xfrm>
          <a:prstGeom prst="line">
            <a:avLst/>
          </a:prstGeom>
          <a:noFill/>
          <a:ln w="76200">
            <a:solidFill>
              <a:srgbClr val="0000FF"/>
            </a:solidFill>
            <a:round/>
            <a:headEnd type="diamond" w="med" len="med"/>
            <a:tailEnd type="triangle" w="med" len="med"/>
          </a:ln>
          <a:extLst>
            <a:ext uri="{909E8E84-426E-40DD-AFC4-6F175D3DCCD1}">
              <a14:hiddenFill xmlns:a14="http://schemas.microsoft.com/office/drawing/2010/main">
                <a:noFill/>
              </a14:hiddenFill>
            </a:ext>
          </a:extLst>
        </p:spPr>
        <p:txBody>
          <a:bodyPr wrap="none" lIns="93662" tIns="47625" rIns="93662" bIns="47625" anchor="ctr"/>
          <a:lstStyle/>
          <a:p>
            <a:endParaRPr lang="en-GB"/>
          </a:p>
        </p:txBody>
      </p:sp>
      <p:sp>
        <p:nvSpPr>
          <p:cNvPr id="23572" name="Rectangle 47"/>
          <p:cNvSpPr>
            <a:spLocks noChangeArrowheads="1"/>
          </p:cNvSpPr>
          <p:nvPr/>
        </p:nvSpPr>
        <p:spPr bwMode="gray">
          <a:xfrm>
            <a:off x="5638800" y="4953000"/>
            <a:ext cx="2438400" cy="650875"/>
          </a:xfrm>
          <a:prstGeom prst="rect">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r>
              <a:rPr lang="en-US" sz="1800" b="1">
                <a:solidFill>
                  <a:srgbClr val="FFFFCC"/>
                </a:solidFill>
                <a:latin typeface="Arial" charset="0"/>
              </a:rPr>
              <a:t>Common sequence of interaction</a:t>
            </a:r>
          </a:p>
        </p:txBody>
      </p:sp>
      <p:sp>
        <p:nvSpPr>
          <p:cNvPr id="23573" name="Freeform 48"/>
          <p:cNvSpPr>
            <a:spLocks/>
          </p:cNvSpPr>
          <p:nvPr/>
        </p:nvSpPr>
        <p:spPr bwMode="auto">
          <a:xfrm>
            <a:off x="6248400" y="2286000"/>
            <a:ext cx="1371600" cy="609600"/>
          </a:xfrm>
          <a:custGeom>
            <a:avLst/>
            <a:gdLst>
              <a:gd name="T0" fmla="*/ 2147483647 w 692"/>
              <a:gd name="T1" fmla="*/ 2147483647 h 492"/>
              <a:gd name="T2" fmla="*/ 2147483647 w 692"/>
              <a:gd name="T3" fmla="*/ 2147483647 h 492"/>
              <a:gd name="T4" fmla="*/ 2147483647 w 692"/>
              <a:gd name="T5" fmla="*/ 2147483647 h 492"/>
              <a:gd name="T6" fmla="*/ 2147483647 w 692"/>
              <a:gd name="T7" fmla="*/ 2147483647 h 492"/>
              <a:gd name="T8" fmla="*/ 2147483647 w 692"/>
              <a:gd name="T9" fmla="*/ 2147483647 h 492"/>
              <a:gd name="T10" fmla="*/ 2147483647 w 692"/>
              <a:gd name="T11" fmla="*/ 2147483647 h 492"/>
              <a:gd name="T12" fmla="*/ 2147483647 w 692"/>
              <a:gd name="T13" fmla="*/ 2147483647 h 492"/>
              <a:gd name="T14" fmla="*/ 2147483647 w 692"/>
              <a:gd name="T15" fmla="*/ 2147483647 h 492"/>
              <a:gd name="T16" fmla="*/ 2147483647 w 692"/>
              <a:gd name="T17" fmla="*/ 2147483647 h 492"/>
              <a:gd name="T18" fmla="*/ 2147483647 w 692"/>
              <a:gd name="T19" fmla="*/ 2147483647 h 492"/>
              <a:gd name="T20" fmla="*/ 2147483647 w 692"/>
              <a:gd name="T21" fmla="*/ 2147483647 h 492"/>
              <a:gd name="T22" fmla="*/ 2147483647 w 692"/>
              <a:gd name="T23" fmla="*/ 2147483647 h 492"/>
              <a:gd name="T24" fmla="*/ 2147483647 w 692"/>
              <a:gd name="T25" fmla="*/ 2147483647 h 492"/>
              <a:gd name="T26" fmla="*/ 2147483647 w 692"/>
              <a:gd name="T27" fmla="*/ 2147483647 h 492"/>
              <a:gd name="T28" fmla="*/ 2147483647 w 692"/>
              <a:gd name="T29" fmla="*/ 1902089532 h 492"/>
              <a:gd name="T30" fmla="*/ 2147483647 w 692"/>
              <a:gd name="T31" fmla="*/ 0 h 492"/>
              <a:gd name="T32" fmla="*/ 2147483647 w 692"/>
              <a:gd name="T33" fmla="*/ 1902089532 h 492"/>
              <a:gd name="T34" fmla="*/ 2147483647 w 692"/>
              <a:gd name="T35" fmla="*/ 2147483647 h 492"/>
              <a:gd name="T36" fmla="*/ 2147483647 w 692"/>
              <a:gd name="T37" fmla="*/ 2147483647 h 492"/>
              <a:gd name="T38" fmla="*/ 2147483647 w 692"/>
              <a:gd name="T39" fmla="*/ 2147483647 h 492"/>
              <a:gd name="T40" fmla="*/ 2147483647 w 692"/>
              <a:gd name="T41" fmla="*/ 2147483647 h 492"/>
              <a:gd name="T42" fmla="*/ 2147483647 w 692"/>
              <a:gd name="T43" fmla="*/ 2147483647 h 492"/>
              <a:gd name="T44" fmla="*/ 2147483647 w 692"/>
              <a:gd name="T45" fmla="*/ 2147483647 h 492"/>
              <a:gd name="T46" fmla="*/ 2147483647 w 692"/>
              <a:gd name="T47" fmla="*/ 2147483647 h 492"/>
              <a:gd name="T48" fmla="*/ 2147483647 w 692"/>
              <a:gd name="T49" fmla="*/ 2147483647 h 492"/>
              <a:gd name="T50" fmla="*/ 2147483647 w 692"/>
              <a:gd name="T51" fmla="*/ 2147483647 h 492"/>
              <a:gd name="T52" fmla="*/ 2147483647 w 692"/>
              <a:gd name="T53" fmla="*/ 2147483647 h 492"/>
              <a:gd name="T54" fmla="*/ 2147483647 w 692"/>
              <a:gd name="T55" fmla="*/ 2147483647 h 492"/>
              <a:gd name="T56" fmla="*/ 2147483647 w 692"/>
              <a:gd name="T57" fmla="*/ 2147483647 h 492"/>
              <a:gd name="T58" fmla="*/ 2147483647 w 692"/>
              <a:gd name="T59" fmla="*/ 2147483647 h 492"/>
              <a:gd name="T60" fmla="*/ 2147483647 w 692"/>
              <a:gd name="T61" fmla="*/ 2147483647 h 492"/>
              <a:gd name="T62" fmla="*/ 2147483647 w 692"/>
              <a:gd name="T63" fmla="*/ 2147483647 h 492"/>
              <a:gd name="T64" fmla="*/ 2147483647 w 692"/>
              <a:gd name="T65" fmla="*/ 2147483647 h 492"/>
              <a:gd name="T66" fmla="*/ 2147483647 w 692"/>
              <a:gd name="T67" fmla="*/ 2147483647 h 492"/>
              <a:gd name="T68" fmla="*/ 0 w 692"/>
              <a:gd name="T69" fmla="*/ 2147483647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92" h="492">
                <a:moveTo>
                  <a:pt x="83" y="281"/>
                </a:moveTo>
                <a:lnTo>
                  <a:pt x="83" y="281"/>
                </a:lnTo>
                <a:lnTo>
                  <a:pt x="96" y="264"/>
                </a:lnTo>
                <a:lnTo>
                  <a:pt x="109" y="245"/>
                </a:lnTo>
                <a:lnTo>
                  <a:pt x="123" y="230"/>
                </a:lnTo>
                <a:lnTo>
                  <a:pt x="136" y="213"/>
                </a:lnTo>
                <a:lnTo>
                  <a:pt x="152" y="197"/>
                </a:lnTo>
                <a:lnTo>
                  <a:pt x="168" y="182"/>
                </a:lnTo>
                <a:lnTo>
                  <a:pt x="183" y="168"/>
                </a:lnTo>
                <a:lnTo>
                  <a:pt x="201" y="154"/>
                </a:lnTo>
                <a:lnTo>
                  <a:pt x="217" y="140"/>
                </a:lnTo>
                <a:lnTo>
                  <a:pt x="235" y="128"/>
                </a:lnTo>
                <a:lnTo>
                  <a:pt x="251" y="115"/>
                </a:lnTo>
                <a:lnTo>
                  <a:pt x="270" y="104"/>
                </a:lnTo>
                <a:lnTo>
                  <a:pt x="288" y="93"/>
                </a:lnTo>
                <a:lnTo>
                  <a:pt x="308" y="83"/>
                </a:lnTo>
                <a:lnTo>
                  <a:pt x="327" y="73"/>
                </a:lnTo>
                <a:lnTo>
                  <a:pt x="347" y="64"/>
                </a:lnTo>
                <a:lnTo>
                  <a:pt x="367" y="55"/>
                </a:lnTo>
                <a:lnTo>
                  <a:pt x="386" y="48"/>
                </a:lnTo>
                <a:lnTo>
                  <a:pt x="408" y="40"/>
                </a:lnTo>
                <a:lnTo>
                  <a:pt x="428" y="33"/>
                </a:lnTo>
                <a:lnTo>
                  <a:pt x="449" y="26"/>
                </a:lnTo>
                <a:lnTo>
                  <a:pt x="469" y="21"/>
                </a:lnTo>
                <a:lnTo>
                  <a:pt x="491" y="17"/>
                </a:lnTo>
                <a:lnTo>
                  <a:pt x="512" y="12"/>
                </a:lnTo>
                <a:lnTo>
                  <a:pt x="534" y="9"/>
                </a:lnTo>
                <a:lnTo>
                  <a:pt x="555" y="5"/>
                </a:lnTo>
                <a:lnTo>
                  <a:pt x="576" y="2"/>
                </a:lnTo>
                <a:lnTo>
                  <a:pt x="599" y="1"/>
                </a:lnTo>
                <a:lnTo>
                  <a:pt x="620" y="1"/>
                </a:lnTo>
                <a:lnTo>
                  <a:pt x="643" y="0"/>
                </a:lnTo>
                <a:lnTo>
                  <a:pt x="664" y="0"/>
                </a:lnTo>
                <a:lnTo>
                  <a:pt x="686" y="1"/>
                </a:lnTo>
                <a:lnTo>
                  <a:pt x="691" y="21"/>
                </a:lnTo>
                <a:lnTo>
                  <a:pt x="673" y="23"/>
                </a:lnTo>
                <a:lnTo>
                  <a:pt x="654" y="25"/>
                </a:lnTo>
                <a:lnTo>
                  <a:pt x="635" y="29"/>
                </a:lnTo>
                <a:lnTo>
                  <a:pt x="616" y="33"/>
                </a:lnTo>
                <a:lnTo>
                  <a:pt x="599" y="39"/>
                </a:lnTo>
                <a:lnTo>
                  <a:pt x="581" y="44"/>
                </a:lnTo>
                <a:lnTo>
                  <a:pt x="564" y="50"/>
                </a:lnTo>
                <a:lnTo>
                  <a:pt x="547" y="57"/>
                </a:lnTo>
                <a:lnTo>
                  <a:pt x="529" y="62"/>
                </a:lnTo>
                <a:lnTo>
                  <a:pt x="513" y="71"/>
                </a:lnTo>
                <a:lnTo>
                  <a:pt x="497" y="79"/>
                </a:lnTo>
                <a:lnTo>
                  <a:pt x="480" y="88"/>
                </a:lnTo>
                <a:lnTo>
                  <a:pt x="465" y="96"/>
                </a:lnTo>
                <a:lnTo>
                  <a:pt x="451" y="106"/>
                </a:lnTo>
                <a:lnTo>
                  <a:pt x="435" y="116"/>
                </a:lnTo>
                <a:lnTo>
                  <a:pt x="420" y="127"/>
                </a:lnTo>
                <a:lnTo>
                  <a:pt x="405" y="137"/>
                </a:lnTo>
                <a:lnTo>
                  <a:pt x="389" y="150"/>
                </a:lnTo>
                <a:lnTo>
                  <a:pt x="377" y="162"/>
                </a:lnTo>
                <a:lnTo>
                  <a:pt x="363" y="173"/>
                </a:lnTo>
                <a:lnTo>
                  <a:pt x="350" y="187"/>
                </a:lnTo>
                <a:lnTo>
                  <a:pt x="337" y="201"/>
                </a:lnTo>
                <a:lnTo>
                  <a:pt x="325" y="215"/>
                </a:lnTo>
                <a:lnTo>
                  <a:pt x="312" y="230"/>
                </a:lnTo>
                <a:lnTo>
                  <a:pt x="301" y="244"/>
                </a:lnTo>
                <a:lnTo>
                  <a:pt x="291" y="260"/>
                </a:lnTo>
                <a:lnTo>
                  <a:pt x="279" y="275"/>
                </a:lnTo>
                <a:lnTo>
                  <a:pt x="269" y="293"/>
                </a:lnTo>
                <a:lnTo>
                  <a:pt x="259" y="309"/>
                </a:lnTo>
                <a:lnTo>
                  <a:pt x="250" y="326"/>
                </a:lnTo>
                <a:lnTo>
                  <a:pt x="240" y="343"/>
                </a:lnTo>
                <a:lnTo>
                  <a:pt x="232" y="362"/>
                </a:lnTo>
                <a:lnTo>
                  <a:pt x="324" y="412"/>
                </a:lnTo>
                <a:lnTo>
                  <a:pt x="77" y="491"/>
                </a:lnTo>
                <a:lnTo>
                  <a:pt x="0" y="235"/>
                </a:lnTo>
                <a:lnTo>
                  <a:pt x="83" y="281"/>
                </a:lnTo>
              </a:path>
            </a:pathLst>
          </a:custGeom>
          <a:solidFill>
            <a:srgbClr val="CF0E30"/>
          </a:solidFill>
          <a:ln w="12700" cap="rnd" cmpd="sng">
            <a:solidFill>
              <a:srgbClr val="00000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23574" name="Freeform 49"/>
          <p:cNvSpPr>
            <a:spLocks/>
          </p:cNvSpPr>
          <p:nvPr/>
        </p:nvSpPr>
        <p:spPr bwMode="auto">
          <a:xfrm rot="3900000">
            <a:off x="4241006" y="3398044"/>
            <a:ext cx="439738" cy="1447800"/>
          </a:xfrm>
          <a:custGeom>
            <a:avLst/>
            <a:gdLst>
              <a:gd name="T0" fmla="*/ 2147483647 w 277"/>
              <a:gd name="T1" fmla="*/ 2147483647 h 646"/>
              <a:gd name="T2" fmla="*/ 2147483647 w 277"/>
              <a:gd name="T3" fmla="*/ 2147483647 h 646"/>
              <a:gd name="T4" fmla="*/ 2147483647 w 277"/>
              <a:gd name="T5" fmla="*/ 2147483647 h 646"/>
              <a:gd name="T6" fmla="*/ 2147483647 w 277"/>
              <a:gd name="T7" fmla="*/ 2147483647 h 646"/>
              <a:gd name="T8" fmla="*/ 2147483647 w 277"/>
              <a:gd name="T9" fmla="*/ 2147483647 h 646"/>
              <a:gd name="T10" fmla="*/ 2147483647 w 277"/>
              <a:gd name="T11" fmla="*/ 2147483647 h 646"/>
              <a:gd name="T12" fmla="*/ 2147483647 w 277"/>
              <a:gd name="T13" fmla="*/ 2147483647 h 646"/>
              <a:gd name="T14" fmla="*/ 2147483647 w 277"/>
              <a:gd name="T15" fmla="*/ 2147483647 h 646"/>
              <a:gd name="T16" fmla="*/ 2147483647 w 277"/>
              <a:gd name="T17" fmla="*/ 2147483647 h 646"/>
              <a:gd name="T18" fmla="*/ 2147483647 w 277"/>
              <a:gd name="T19" fmla="*/ 2147483647 h 646"/>
              <a:gd name="T20" fmla="*/ 2147483647 w 277"/>
              <a:gd name="T21" fmla="*/ 2147483647 h 646"/>
              <a:gd name="T22" fmla="*/ 2147483647 w 277"/>
              <a:gd name="T23" fmla="*/ 2147483647 h 646"/>
              <a:gd name="T24" fmla="*/ 2147483647 w 277"/>
              <a:gd name="T25" fmla="*/ 2147483647 h 646"/>
              <a:gd name="T26" fmla="*/ 2147483647 w 277"/>
              <a:gd name="T27" fmla="*/ 2147483647 h 646"/>
              <a:gd name="T28" fmla="*/ 2147483647 w 277"/>
              <a:gd name="T29" fmla="*/ 2147483647 h 646"/>
              <a:gd name="T30" fmla="*/ 2147483647 w 277"/>
              <a:gd name="T31" fmla="*/ 2147483647 h 646"/>
              <a:gd name="T32" fmla="*/ 2147483647 w 277"/>
              <a:gd name="T33" fmla="*/ 2147483647 h 646"/>
              <a:gd name="T34" fmla="*/ 2147483647 w 277"/>
              <a:gd name="T35" fmla="*/ 2147483647 h 646"/>
              <a:gd name="T36" fmla="*/ 2147483647 w 277"/>
              <a:gd name="T37" fmla="*/ 2147483647 h 646"/>
              <a:gd name="T38" fmla="*/ 2147483647 w 277"/>
              <a:gd name="T39" fmla="*/ 2147483647 h 646"/>
              <a:gd name="T40" fmla="*/ 2147483647 w 277"/>
              <a:gd name="T41" fmla="*/ 2147483647 h 646"/>
              <a:gd name="T42" fmla="*/ 2147483647 w 277"/>
              <a:gd name="T43" fmla="*/ 2147483647 h 646"/>
              <a:gd name="T44" fmla="*/ 2147483647 w 277"/>
              <a:gd name="T45" fmla="*/ 2147483647 h 646"/>
              <a:gd name="T46" fmla="*/ 2147483647 w 277"/>
              <a:gd name="T47" fmla="*/ 2147483647 h 646"/>
              <a:gd name="T48" fmla="*/ 2147483647 w 277"/>
              <a:gd name="T49" fmla="*/ 2147483647 h 646"/>
              <a:gd name="T50" fmla="*/ 2147483647 w 277"/>
              <a:gd name="T51" fmla="*/ 2147483647 h 646"/>
              <a:gd name="T52" fmla="*/ 2147483647 w 277"/>
              <a:gd name="T53" fmla="*/ 2147483647 h 646"/>
              <a:gd name="T54" fmla="*/ 2147483647 w 277"/>
              <a:gd name="T55" fmla="*/ 2147483647 h 646"/>
              <a:gd name="T56" fmla="*/ 2147483647 w 277"/>
              <a:gd name="T57" fmla="*/ 2147483647 h 646"/>
              <a:gd name="T58" fmla="*/ 2147483647 w 277"/>
              <a:gd name="T59" fmla="*/ 2147483647 h 646"/>
              <a:gd name="T60" fmla="*/ 2147483647 w 277"/>
              <a:gd name="T61" fmla="*/ 2147483647 h 646"/>
              <a:gd name="T62" fmla="*/ 2147483647 w 277"/>
              <a:gd name="T63" fmla="*/ 2147483647 h 646"/>
              <a:gd name="T64" fmla="*/ 2147483647 w 277"/>
              <a:gd name="T65" fmla="*/ 2147483647 h 646"/>
              <a:gd name="T66" fmla="*/ 0 w 277"/>
              <a:gd name="T67" fmla="*/ 2147483647 h 646"/>
              <a:gd name="T68" fmla="*/ 2147483647 w 277"/>
              <a:gd name="T69" fmla="*/ 2147483647 h 6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77" h="646">
                <a:moveTo>
                  <a:pt x="202" y="102"/>
                </a:moveTo>
                <a:lnTo>
                  <a:pt x="202" y="102"/>
                </a:lnTo>
                <a:lnTo>
                  <a:pt x="211" y="118"/>
                </a:lnTo>
                <a:lnTo>
                  <a:pt x="221" y="136"/>
                </a:lnTo>
                <a:lnTo>
                  <a:pt x="229" y="153"/>
                </a:lnTo>
                <a:lnTo>
                  <a:pt x="237" y="170"/>
                </a:lnTo>
                <a:lnTo>
                  <a:pt x="243" y="188"/>
                </a:lnTo>
                <a:lnTo>
                  <a:pt x="250" y="206"/>
                </a:lnTo>
                <a:lnTo>
                  <a:pt x="255" y="222"/>
                </a:lnTo>
                <a:lnTo>
                  <a:pt x="260" y="242"/>
                </a:lnTo>
                <a:lnTo>
                  <a:pt x="264" y="259"/>
                </a:lnTo>
                <a:lnTo>
                  <a:pt x="268" y="277"/>
                </a:lnTo>
                <a:lnTo>
                  <a:pt x="271" y="294"/>
                </a:lnTo>
                <a:lnTo>
                  <a:pt x="273" y="312"/>
                </a:lnTo>
                <a:lnTo>
                  <a:pt x="275" y="330"/>
                </a:lnTo>
                <a:lnTo>
                  <a:pt x="276" y="348"/>
                </a:lnTo>
                <a:lnTo>
                  <a:pt x="276" y="366"/>
                </a:lnTo>
                <a:lnTo>
                  <a:pt x="276" y="383"/>
                </a:lnTo>
                <a:lnTo>
                  <a:pt x="275" y="401"/>
                </a:lnTo>
                <a:lnTo>
                  <a:pt x="274" y="418"/>
                </a:lnTo>
                <a:lnTo>
                  <a:pt x="272" y="437"/>
                </a:lnTo>
                <a:lnTo>
                  <a:pt x="269" y="454"/>
                </a:lnTo>
                <a:lnTo>
                  <a:pt x="266" y="471"/>
                </a:lnTo>
                <a:lnTo>
                  <a:pt x="263" y="488"/>
                </a:lnTo>
                <a:lnTo>
                  <a:pt x="257" y="504"/>
                </a:lnTo>
                <a:lnTo>
                  <a:pt x="253" y="521"/>
                </a:lnTo>
                <a:lnTo>
                  <a:pt x="247" y="538"/>
                </a:lnTo>
                <a:lnTo>
                  <a:pt x="242" y="554"/>
                </a:lnTo>
                <a:lnTo>
                  <a:pt x="236" y="570"/>
                </a:lnTo>
                <a:lnTo>
                  <a:pt x="228" y="586"/>
                </a:lnTo>
                <a:lnTo>
                  <a:pt x="220" y="600"/>
                </a:lnTo>
                <a:lnTo>
                  <a:pt x="212" y="617"/>
                </a:lnTo>
                <a:lnTo>
                  <a:pt x="203" y="631"/>
                </a:lnTo>
                <a:lnTo>
                  <a:pt x="193" y="645"/>
                </a:lnTo>
                <a:lnTo>
                  <a:pt x="176" y="640"/>
                </a:lnTo>
                <a:lnTo>
                  <a:pt x="181" y="627"/>
                </a:lnTo>
                <a:lnTo>
                  <a:pt x="186" y="613"/>
                </a:lnTo>
                <a:lnTo>
                  <a:pt x="190" y="597"/>
                </a:lnTo>
                <a:lnTo>
                  <a:pt x="195" y="583"/>
                </a:lnTo>
                <a:lnTo>
                  <a:pt x="197" y="569"/>
                </a:lnTo>
                <a:lnTo>
                  <a:pt x="199" y="554"/>
                </a:lnTo>
                <a:lnTo>
                  <a:pt x="202" y="539"/>
                </a:lnTo>
                <a:lnTo>
                  <a:pt x="203" y="525"/>
                </a:lnTo>
                <a:lnTo>
                  <a:pt x="205" y="510"/>
                </a:lnTo>
                <a:lnTo>
                  <a:pt x="204" y="495"/>
                </a:lnTo>
                <a:lnTo>
                  <a:pt x="204" y="480"/>
                </a:lnTo>
                <a:lnTo>
                  <a:pt x="204" y="464"/>
                </a:lnTo>
                <a:lnTo>
                  <a:pt x="203" y="450"/>
                </a:lnTo>
                <a:lnTo>
                  <a:pt x="200" y="435"/>
                </a:lnTo>
                <a:lnTo>
                  <a:pt x="199" y="420"/>
                </a:lnTo>
                <a:lnTo>
                  <a:pt x="195" y="404"/>
                </a:lnTo>
                <a:lnTo>
                  <a:pt x="193" y="389"/>
                </a:lnTo>
                <a:lnTo>
                  <a:pt x="189" y="373"/>
                </a:lnTo>
                <a:lnTo>
                  <a:pt x="183" y="359"/>
                </a:lnTo>
                <a:lnTo>
                  <a:pt x="179" y="344"/>
                </a:lnTo>
                <a:lnTo>
                  <a:pt x="174" y="329"/>
                </a:lnTo>
                <a:lnTo>
                  <a:pt x="167" y="313"/>
                </a:lnTo>
                <a:lnTo>
                  <a:pt x="161" y="299"/>
                </a:lnTo>
                <a:lnTo>
                  <a:pt x="153" y="283"/>
                </a:lnTo>
                <a:lnTo>
                  <a:pt x="146" y="269"/>
                </a:lnTo>
                <a:lnTo>
                  <a:pt x="137" y="254"/>
                </a:lnTo>
                <a:lnTo>
                  <a:pt x="129" y="239"/>
                </a:lnTo>
                <a:lnTo>
                  <a:pt x="119" y="224"/>
                </a:lnTo>
                <a:lnTo>
                  <a:pt x="110" y="210"/>
                </a:lnTo>
                <a:lnTo>
                  <a:pt x="99" y="196"/>
                </a:lnTo>
                <a:lnTo>
                  <a:pt x="89" y="181"/>
                </a:lnTo>
                <a:lnTo>
                  <a:pt x="77" y="166"/>
                </a:lnTo>
                <a:lnTo>
                  <a:pt x="0" y="207"/>
                </a:lnTo>
                <a:lnTo>
                  <a:pt x="32" y="0"/>
                </a:lnTo>
                <a:lnTo>
                  <a:pt x="272" y="65"/>
                </a:lnTo>
                <a:lnTo>
                  <a:pt x="202" y="102"/>
                </a:lnTo>
              </a:path>
            </a:pathLst>
          </a:custGeom>
          <a:solidFill>
            <a:srgbClr val="CF0E30"/>
          </a:solidFill>
          <a:ln w="12700" cap="rnd" cmpd="sng">
            <a:solidFill>
              <a:srgbClr val="00000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23575" name="Line 50"/>
          <p:cNvSpPr>
            <a:spLocks noChangeShapeType="1"/>
          </p:cNvSpPr>
          <p:nvPr/>
        </p:nvSpPr>
        <p:spPr bwMode="auto">
          <a:xfrm>
            <a:off x="2133600" y="1981200"/>
            <a:ext cx="0" cy="1447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3662" tIns="47625" rIns="93662" bIns="47625" anchor="ctr"/>
          <a:lstStyle/>
          <a:p>
            <a:endParaRPr lang="en-GB"/>
          </a:p>
        </p:txBody>
      </p:sp>
      <p:sp>
        <p:nvSpPr>
          <p:cNvPr id="23576" name="Line 51"/>
          <p:cNvSpPr>
            <a:spLocks noChangeShapeType="1"/>
          </p:cNvSpPr>
          <p:nvPr/>
        </p:nvSpPr>
        <p:spPr bwMode="auto">
          <a:xfrm>
            <a:off x="3505200" y="3505200"/>
            <a:ext cx="1588" cy="1447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3662" tIns="47625" rIns="93662" bIns="47625" anchor="ctr"/>
          <a:lstStyle/>
          <a:p>
            <a:endParaRPr lang="en-GB"/>
          </a:p>
        </p:txBody>
      </p:sp>
      <p:sp>
        <p:nvSpPr>
          <p:cNvPr id="23577" name="Line 52"/>
          <p:cNvSpPr>
            <a:spLocks noChangeShapeType="1"/>
          </p:cNvSpPr>
          <p:nvPr/>
        </p:nvSpPr>
        <p:spPr bwMode="auto">
          <a:xfrm>
            <a:off x="7924800" y="1981200"/>
            <a:ext cx="0" cy="1447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3662" tIns="47625" rIns="93662" bIns="47625" anchor="ctr"/>
          <a:lstStyle/>
          <a:p>
            <a:endParaRPr lang="en-GB"/>
          </a:p>
        </p:txBody>
      </p:sp>
      <p:sp>
        <p:nvSpPr>
          <p:cNvPr id="23578" name="Line 53"/>
          <p:cNvSpPr>
            <a:spLocks noChangeShapeType="1"/>
          </p:cNvSpPr>
          <p:nvPr/>
        </p:nvSpPr>
        <p:spPr bwMode="auto">
          <a:xfrm>
            <a:off x="3657600" y="4267200"/>
            <a:ext cx="1588" cy="685800"/>
          </a:xfrm>
          <a:prstGeom prst="line">
            <a:avLst/>
          </a:prstGeom>
          <a:noFill/>
          <a:ln w="76200">
            <a:solidFill>
              <a:srgbClr val="0000FF"/>
            </a:solidFill>
            <a:round/>
            <a:headEnd type="diamond" w="med" len="med"/>
            <a:tailEnd type="triangle" w="med" len="med"/>
          </a:ln>
          <a:extLst>
            <a:ext uri="{909E8E84-426E-40DD-AFC4-6F175D3DCCD1}">
              <a14:hiddenFill xmlns:a14="http://schemas.microsoft.com/office/drawing/2010/main">
                <a:noFill/>
              </a14:hiddenFill>
            </a:ext>
          </a:extLst>
        </p:spPr>
        <p:txBody>
          <a:bodyPr wrap="none" lIns="93662" tIns="47625" rIns="93662" bIns="47625" anchor="ctr"/>
          <a:lstStyle/>
          <a:p>
            <a:endParaRPr lang="en-GB"/>
          </a:p>
        </p:txBody>
      </p:sp>
      <p:sp>
        <p:nvSpPr>
          <p:cNvPr id="23579" name="Date Placeholder 5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AA12848C-E578-4F25-8785-43A310E06968}" type="datetime3">
              <a:rPr lang="en-US" altLang="zh-CN" sz="1200" smtClean="0">
                <a:solidFill>
                  <a:srgbClr val="898989"/>
                </a:solidFill>
              </a:rPr>
              <a:t>13 September 2016</a:t>
            </a:fld>
            <a:endParaRPr lang="en-GB" altLang="zh-CN" sz="1200" smtClean="0">
              <a:solidFill>
                <a:srgbClr val="898989"/>
              </a:solidFill>
            </a:endParaRPr>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11732608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398463" y="828675"/>
            <a:ext cx="7927975" cy="555625"/>
          </a:xfrm>
          <a:solidFill>
            <a:schemeClr val="bg1">
              <a:lumMod val="95000"/>
            </a:schemeClr>
          </a:solidFill>
        </p:spPr>
        <p:txBody>
          <a:bodyPr lIns="92075" tIns="46038" rIns="92075" bIns="46038" rtlCol="0">
            <a:normAutofit fontScale="90000"/>
          </a:bodyPr>
          <a:lstStyle/>
          <a:p>
            <a:pPr eaLnBrk="1" fontAlgn="auto" hangingPunct="1">
              <a:spcAft>
                <a:spcPts val="0"/>
              </a:spcAft>
              <a:defRPr/>
            </a:pPr>
            <a:r>
              <a:rPr lang="en-US" dirty="0" smtClean="0"/>
              <a:t>Include on UML Use case Diagrams</a:t>
            </a:r>
          </a:p>
        </p:txBody>
      </p:sp>
      <p:sp>
        <p:nvSpPr>
          <p:cNvPr id="24579" name="AutoShape 3"/>
          <p:cNvSpPr>
            <a:spLocks noChangeArrowheads="1"/>
          </p:cNvSpPr>
          <p:nvPr/>
        </p:nvSpPr>
        <p:spPr bwMode="auto">
          <a:xfrm>
            <a:off x="857250" y="1714500"/>
            <a:ext cx="7440613" cy="4191000"/>
          </a:xfrm>
          <a:prstGeom prst="roundRect">
            <a:avLst>
              <a:gd name="adj" fmla="val 4616"/>
            </a:avLst>
          </a:prstGeom>
          <a:solidFill>
            <a:srgbClr val="FFFF99"/>
          </a:solidFill>
          <a:ln w="25400">
            <a:solidFill>
              <a:schemeClr val="tx1"/>
            </a:solidFill>
            <a:round/>
            <a:headEnd/>
            <a:tailEnd/>
          </a:ln>
          <a:effectLst>
            <a:outerShdw dist="107763" dir="2700000" algn="ctr" rotWithShape="0">
              <a:schemeClr val="bg2"/>
            </a:outerShdw>
          </a:effectLst>
        </p:spPr>
        <p:txBody>
          <a:bodyPr wrap="none" anchor="ctr"/>
          <a:lstStyle/>
          <a:p>
            <a:endParaRPr lang="en-GB" altLang="zh-CN"/>
          </a:p>
        </p:txBody>
      </p:sp>
      <p:sp>
        <p:nvSpPr>
          <p:cNvPr id="24580" name="Oval 4"/>
          <p:cNvSpPr>
            <a:spLocks noChangeArrowheads="1"/>
          </p:cNvSpPr>
          <p:nvPr/>
        </p:nvSpPr>
        <p:spPr bwMode="auto">
          <a:xfrm>
            <a:off x="3810000" y="1981200"/>
            <a:ext cx="1600200" cy="838200"/>
          </a:xfrm>
          <a:prstGeom prst="ellipse">
            <a:avLst/>
          </a:prstGeom>
          <a:solidFill>
            <a:srgbClr val="00FFFF"/>
          </a:solidFill>
          <a:ln w="25400">
            <a:solidFill>
              <a:schemeClr val="tx1"/>
            </a:solidFill>
            <a:round/>
            <a:headEnd/>
            <a:tailEnd/>
          </a:ln>
        </p:spPr>
        <p:txBody>
          <a:bodyPr wrap="none" lIns="92075" tIns="46038" rIns="92075" bIns="46038" anchor="ctr"/>
          <a:lstStyle/>
          <a:p>
            <a:pPr algn="ctr"/>
            <a:r>
              <a:rPr lang="en-US" altLang="zh-CN" sz="1400" b="1">
                <a:latin typeface="Arial" charset="0"/>
              </a:rPr>
              <a:t>Find Widget </a:t>
            </a:r>
          </a:p>
          <a:p>
            <a:pPr algn="ctr"/>
            <a:r>
              <a:rPr lang="en-US" altLang="zh-CN" sz="1400" b="1">
                <a:latin typeface="Arial" charset="0"/>
              </a:rPr>
              <a:t>Details</a:t>
            </a:r>
          </a:p>
        </p:txBody>
      </p:sp>
      <p:sp>
        <p:nvSpPr>
          <p:cNvPr id="24581" name="Rectangle 5"/>
          <p:cNvSpPr>
            <a:spLocks noChangeArrowheads="1"/>
          </p:cNvSpPr>
          <p:nvPr/>
        </p:nvSpPr>
        <p:spPr bwMode="auto">
          <a:xfrm>
            <a:off x="5791200" y="2971800"/>
            <a:ext cx="15176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p>
            <a:pPr algn="ctr"/>
            <a:r>
              <a:rPr lang="en-US" altLang="zh-CN" sz="1800" b="1">
                <a:latin typeface="Arial" charset="0"/>
              </a:rPr>
              <a:t>&lt;&lt;include&gt;&gt;</a:t>
            </a:r>
          </a:p>
        </p:txBody>
      </p:sp>
      <p:sp>
        <p:nvSpPr>
          <p:cNvPr id="24582" name="Rectangle 6"/>
          <p:cNvSpPr>
            <a:spLocks noChangeArrowheads="1"/>
          </p:cNvSpPr>
          <p:nvPr/>
        </p:nvSpPr>
        <p:spPr bwMode="auto">
          <a:xfrm>
            <a:off x="3276600" y="3124200"/>
            <a:ext cx="15176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p>
            <a:pPr algn="ctr"/>
            <a:r>
              <a:rPr lang="en-US" altLang="zh-CN" sz="1800" b="1">
                <a:latin typeface="Arial" charset="0"/>
              </a:rPr>
              <a:t>&lt;&lt;include&gt;&gt;</a:t>
            </a:r>
          </a:p>
        </p:txBody>
      </p:sp>
      <p:sp>
        <p:nvSpPr>
          <p:cNvPr id="24583" name="Rectangle 7"/>
          <p:cNvSpPr>
            <a:spLocks noChangeArrowheads="1"/>
          </p:cNvSpPr>
          <p:nvPr/>
        </p:nvSpPr>
        <p:spPr bwMode="auto">
          <a:xfrm>
            <a:off x="1981200" y="2743200"/>
            <a:ext cx="15176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altLang="zh-CN" sz="1800" b="1">
                <a:latin typeface="Arial" charset="0"/>
              </a:rPr>
              <a:t>&lt;&lt;include&gt;&gt;</a:t>
            </a:r>
          </a:p>
        </p:txBody>
      </p:sp>
      <p:sp>
        <p:nvSpPr>
          <p:cNvPr id="24584" name="Line 8"/>
          <p:cNvSpPr>
            <a:spLocks noChangeShapeType="1"/>
          </p:cNvSpPr>
          <p:nvPr/>
        </p:nvSpPr>
        <p:spPr bwMode="auto">
          <a:xfrm flipV="1">
            <a:off x="2590800" y="2743200"/>
            <a:ext cx="1600200" cy="990600"/>
          </a:xfrm>
          <a:prstGeom prst="line">
            <a:avLst/>
          </a:prstGeom>
          <a:noFill/>
          <a:ln w="25400">
            <a:solidFill>
              <a:schemeClr val="tx1"/>
            </a:solidFill>
            <a:prstDash val="lgDash"/>
            <a:round/>
            <a:headEnd type="none" w="sm" len="sm"/>
            <a:tailEnd type="arrow" w="med" len="lg"/>
          </a:ln>
          <a:extLst>
            <a:ext uri="{909E8E84-426E-40DD-AFC4-6F175D3DCCD1}">
              <a14:hiddenFill xmlns:a14="http://schemas.microsoft.com/office/drawing/2010/main">
                <a:noFill/>
              </a14:hiddenFill>
            </a:ext>
          </a:extLst>
        </p:spPr>
        <p:txBody>
          <a:bodyPr wrap="none" anchor="ctr"/>
          <a:lstStyle/>
          <a:p>
            <a:endParaRPr lang="en-GB"/>
          </a:p>
        </p:txBody>
      </p:sp>
      <p:sp>
        <p:nvSpPr>
          <p:cNvPr id="24585" name="Line 9"/>
          <p:cNvSpPr>
            <a:spLocks noChangeShapeType="1"/>
          </p:cNvSpPr>
          <p:nvPr/>
        </p:nvSpPr>
        <p:spPr bwMode="auto">
          <a:xfrm flipH="1" flipV="1">
            <a:off x="5105400" y="2743200"/>
            <a:ext cx="1524000" cy="914400"/>
          </a:xfrm>
          <a:prstGeom prst="line">
            <a:avLst/>
          </a:prstGeom>
          <a:noFill/>
          <a:ln w="25400">
            <a:solidFill>
              <a:schemeClr val="tx1"/>
            </a:solidFill>
            <a:prstDash val="lgDash"/>
            <a:round/>
            <a:headEnd type="none" w="sm" len="sm"/>
            <a:tailEnd type="arrow" w="med" len="lg"/>
          </a:ln>
          <a:extLst>
            <a:ext uri="{909E8E84-426E-40DD-AFC4-6F175D3DCCD1}">
              <a14:hiddenFill xmlns:a14="http://schemas.microsoft.com/office/drawing/2010/main">
                <a:noFill/>
              </a14:hiddenFill>
            </a:ext>
          </a:extLst>
        </p:spPr>
        <p:txBody>
          <a:bodyPr wrap="none" anchor="ctr"/>
          <a:lstStyle/>
          <a:p>
            <a:endParaRPr lang="en-GB"/>
          </a:p>
        </p:txBody>
      </p:sp>
      <p:sp>
        <p:nvSpPr>
          <p:cNvPr id="24586" name="Line 10"/>
          <p:cNvSpPr>
            <a:spLocks noChangeShapeType="1"/>
          </p:cNvSpPr>
          <p:nvPr/>
        </p:nvSpPr>
        <p:spPr bwMode="auto">
          <a:xfrm flipV="1">
            <a:off x="4648200" y="2819400"/>
            <a:ext cx="0" cy="762000"/>
          </a:xfrm>
          <a:prstGeom prst="line">
            <a:avLst/>
          </a:prstGeom>
          <a:noFill/>
          <a:ln w="25400">
            <a:solidFill>
              <a:schemeClr val="tx1"/>
            </a:solidFill>
            <a:prstDash val="lgDash"/>
            <a:round/>
            <a:headEnd type="none" w="sm" len="sm"/>
            <a:tailEnd type="arrow" w="med" len="lg"/>
          </a:ln>
          <a:extLst>
            <a:ext uri="{909E8E84-426E-40DD-AFC4-6F175D3DCCD1}">
              <a14:hiddenFill xmlns:a14="http://schemas.microsoft.com/office/drawing/2010/main">
                <a:noFill/>
              </a14:hiddenFill>
            </a:ext>
          </a:extLst>
        </p:spPr>
        <p:txBody>
          <a:bodyPr wrap="none" anchor="ctr"/>
          <a:lstStyle/>
          <a:p>
            <a:endParaRPr lang="en-GB"/>
          </a:p>
        </p:txBody>
      </p:sp>
      <p:sp>
        <p:nvSpPr>
          <p:cNvPr id="24587" name="Oval 11"/>
          <p:cNvSpPr>
            <a:spLocks noChangeArrowheads="1"/>
          </p:cNvSpPr>
          <p:nvPr/>
        </p:nvSpPr>
        <p:spPr bwMode="auto">
          <a:xfrm>
            <a:off x="1447800" y="3657600"/>
            <a:ext cx="1524000" cy="758825"/>
          </a:xfrm>
          <a:prstGeom prst="ellipse">
            <a:avLst/>
          </a:prstGeom>
          <a:solidFill>
            <a:srgbClr val="00FFFF"/>
          </a:solidFill>
          <a:ln w="25400">
            <a:solidFill>
              <a:schemeClr val="tx1"/>
            </a:solidFill>
            <a:round/>
            <a:headEnd/>
            <a:tailEnd/>
          </a:ln>
        </p:spPr>
        <p:txBody>
          <a:bodyPr wrap="none" lIns="92075" tIns="46038" rIns="92075" bIns="46038" anchor="ctr"/>
          <a:lstStyle/>
          <a:p>
            <a:pPr algn="ctr"/>
            <a:r>
              <a:rPr lang="en-US" altLang="zh-CN" sz="1400" b="1">
                <a:latin typeface="Arial" charset="0"/>
              </a:rPr>
              <a:t>Book Job</a:t>
            </a:r>
          </a:p>
        </p:txBody>
      </p:sp>
      <p:sp>
        <p:nvSpPr>
          <p:cNvPr id="24588" name="Oval 12"/>
          <p:cNvSpPr>
            <a:spLocks noChangeArrowheads="1"/>
          </p:cNvSpPr>
          <p:nvPr/>
        </p:nvSpPr>
        <p:spPr bwMode="auto">
          <a:xfrm>
            <a:off x="3962400" y="3581400"/>
            <a:ext cx="1447800" cy="911225"/>
          </a:xfrm>
          <a:prstGeom prst="ellipse">
            <a:avLst/>
          </a:prstGeom>
          <a:solidFill>
            <a:srgbClr val="00FFFF"/>
          </a:solidFill>
          <a:ln w="25400">
            <a:solidFill>
              <a:schemeClr val="tx1"/>
            </a:solidFill>
            <a:round/>
            <a:headEnd/>
            <a:tailEnd/>
          </a:ln>
        </p:spPr>
        <p:txBody>
          <a:bodyPr wrap="none" lIns="92075" tIns="46038" rIns="92075" bIns="46038" anchor="ctr"/>
          <a:lstStyle/>
          <a:p>
            <a:pPr algn="ctr"/>
            <a:r>
              <a:rPr lang="en-US" altLang="zh-CN" sz="1400" b="1">
                <a:latin typeface="Arial" charset="0"/>
              </a:rPr>
              <a:t>Quote </a:t>
            </a:r>
          </a:p>
          <a:p>
            <a:pPr algn="ctr"/>
            <a:r>
              <a:rPr lang="en-US" altLang="zh-CN" sz="1400" b="1">
                <a:latin typeface="Arial" charset="0"/>
              </a:rPr>
              <a:t>Service</a:t>
            </a:r>
          </a:p>
        </p:txBody>
      </p:sp>
      <p:sp>
        <p:nvSpPr>
          <p:cNvPr id="24589" name="Oval 13"/>
          <p:cNvSpPr>
            <a:spLocks noChangeArrowheads="1"/>
          </p:cNvSpPr>
          <p:nvPr/>
        </p:nvSpPr>
        <p:spPr bwMode="auto">
          <a:xfrm>
            <a:off x="6400800" y="3505200"/>
            <a:ext cx="1447800" cy="838200"/>
          </a:xfrm>
          <a:prstGeom prst="ellipse">
            <a:avLst/>
          </a:prstGeom>
          <a:solidFill>
            <a:srgbClr val="00FFFF"/>
          </a:solidFill>
          <a:ln w="25400">
            <a:solidFill>
              <a:schemeClr val="tx1"/>
            </a:solidFill>
            <a:round/>
            <a:headEnd/>
            <a:tailEnd/>
          </a:ln>
        </p:spPr>
        <p:txBody>
          <a:bodyPr wrap="none" lIns="92075" tIns="46038" rIns="92075" bIns="46038" anchor="ctr"/>
          <a:lstStyle/>
          <a:p>
            <a:pPr algn="ctr"/>
            <a:r>
              <a:rPr lang="en-US" altLang="zh-CN" sz="1400" b="1">
                <a:latin typeface="Arial" charset="0"/>
              </a:rPr>
              <a:t>Browse</a:t>
            </a:r>
          </a:p>
          <a:p>
            <a:pPr algn="ctr"/>
            <a:r>
              <a:rPr lang="en-US" altLang="zh-CN" sz="1400" b="1">
                <a:latin typeface="Arial" charset="0"/>
              </a:rPr>
              <a:t>Catalogue</a:t>
            </a:r>
          </a:p>
        </p:txBody>
      </p:sp>
      <p:grpSp>
        <p:nvGrpSpPr>
          <p:cNvPr id="24590" name="Group 14"/>
          <p:cNvGrpSpPr>
            <a:grpSpLocks/>
          </p:cNvGrpSpPr>
          <p:nvPr/>
        </p:nvGrpSpPr>
        <p:grpSpPr bwMode="auto">
          <a:xfrm>
            <a:off x="4419600" y="5029200"/>
            <a:ext cx="533400" cy="685800"/>
            <a:chOff x="1488" y="1056"/>
            <a:chExt cx="384" cy="768"/>
          </a:xfrm>
        </p:grpSpPr>
        <p:sp>
          <p:nvSpPr>
            <p:cNvPr id="24598" name="Line 15"/>
            <p:cNvSpPr>
              <a:spLocks noChangeShapeType="1"/>
            </p:cNvSpPr>
            <p:nvPr/>
          </p:nvSpPr>
          <p:spPr bwMode="auto">
            <a:xfrm>
              <a:off x="1680" y="115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24599" name="Line 16"/>
            <p:cNvSpPr>
              <a:spLocks noChangeShapeType="1"/>
            </p:cNvSpPr>
            <p:nvPr/>
          </p:nvSpPr>
          <p:spPr bwMode="auto">
            <a:xfrm flipH="1">
              <a:off x="1488" y="1536"/>
              <a:ext cx="192"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24600" name="Line 17"/>
            <p:cNvSpPr>
              <a:spLocks noChangeShapeType="1"/>
            </p:cNvSpPr>
            <p:nvPr/>
          </p:nvSpPr>
          <p:spPr bwMode="auto">
            <a:xfrm>
              <a:off x="1680" y="1536"/>
              <a:ext cx="192"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24601" name="Line 18"/>
            <p:cNvSpPr>
              <a:spLocks noChangeShapeType="1"/>
            </p:cNvSpPr>
            <p:nvPr/>
          </p:nvSpPr>
          <p:spPr bwMode="auto">
            <a:xfrm>
              <a:off x="1488" y="1392"/>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24602" name="Oval 19"/>
            <p:cNvSpPr>
              <a:spLocks noChangeArrowheads="1"/>
            </p:cNvSpPr>
            <p:nvPr/>
          </p:nvSpPr>
          <p:spPr bwMode="auto">
            <a:xfrm>
              <a:off x="1584" y="1056"/>
              <a:ext cx="192" cy="192"/>
            </a:xfrm>
            <a:prstGeom prst="ellipse">
              <a:avLst/>
            </a:prstGeom>
            <a:solidFill>
              <a:schemeClr val="tx1"/>
            </a:solidFill>
            <a:ln w="9525">
              <a:solidFill>
                <a:schemeClr val="tx1"/>
              </a:solidFill>
              <a:round/>
              <a:headEnd/>
              <a:tailEnd/>
            </a:ln>
          </p:spPr>
          <p:txBody>
            <a:bodyPr wrap="none" lIns="90000" tIns="46800" rIns="90000" bIns="46800" anchor="ctr"/>
            <a:lstStyle/>
            <a:p>
              <a:endParaRPr lang="en-GB" altLang="zh-CN"/>
            </a:p>
          </p:txBody>
        </p:sp>
      </p:grpSp>
      <p:sp>
        <p:nvSpPr>
          <p:cNvPr id="24591" name="Line 20"/>
          <p:cNvSpPr>
            <a:spLocks noChangeShapeType="1"/>
          </p:cNvSpPr>
          <p:nvPr/>
        </p:nvSpPr>
        <p:spPr bwMode="auto">
          <a:xfrm flipV="1">
            <a:off x="5029200" y="4267200"/>
            <a:ext cx="167640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2" name="Line 21"/>
          <p:cNvSpPr>
            <a:spLocks noChangeShapeType="1"/>
          </p:cNvSpPr>
          <p:nvPr/>
        </p:nvSpPr>
        <p:spPr bwMode="auto">
          <a:xfrm flipH="1" flipV="1">
            <a:off x="2362200" y="4419600"/>
            <a:ext cx="19050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3" name="Line 22"/>
          <p:cNvSpPr>
            <a:spLocks noChangeShapeType="1"/>
          </p:cNvSpPr>
          <p:nvPr/>
        </p:nvSpPr>
        <p:spPr bwMode="auto">
          <a:xfrm flipH="1" flipV="1">
            <a:off x="4648200" y="44958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4" name="Rectangle 23"/>
          <p:cNvSpPr>
            <a:spLocks noChangeArrowheads="1"/>
          </p:cNvSpPr>
          <p:nvPr/>
        </p:nvSpPr>
        <p:spPr bwMode="auto">
          <a:xfrm>
            <a:off x="5257800" y="5257800"/>
            <a:ext cx="7556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p>
            <a:pPr algn="ctr"/>
            <a:r>
              <a:rPr lang="en-US" altLang="zh-CN" sz="1800" b="1">
                <a:latin typeface="Arial" charset="0"/>
              </a:rPr>
              <a:t>Clerk</a:t>
            </a:r>
          </a:p>
        </p:txBody>
      </p:sp>
      <p:sp>
        <p:nvSpPr>
          <p:cNvPr id="24595" name="Date Placeholder 2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F3A44C8E-0ACF-412C-8064-8F5FEE774A33}" type="datetime3">
              <a:rPr lang="en-US" altLang="zh-CN" sz="1200" smtClean="0">
                <a:solidFill>
                  <a:srgbClr val="898989"/>
                </a:solidFill>
              </a:rPr>
              <a:t>13 September 2016</a:t>
            </a:fld>
            <a:endParaRPr lang="en-GB" altLang="zh-CN" sz="1200" smtClean="0">
              <a:solidFill>
                <a:srgbClr val="898989"/>
              </a:solidFill>
            </a:endParaRPr>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59524810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Example of &lt;&lt;include&gt;&gt;</a:t>
            </a:r>
            <a:endParaRPr lang="en-GB" dirty="0"/>
          </a:p>
        </p:txBody>
      </p:sp>
      <p:sp>
        <p:nvSpPr>
          <p:cNvPr id="3" name="Date Placeholder 2"/>
          <p:cNvSpPr>
            <a:spLocks noGrp="1"/>
          </p:cNvSpPr>
          <p:nvPr>
            <p:ph type="dt" sz="half" idx="10"/>
          </p:nvPr>
        </p:nvSpPr>
        <p:spPr/>
        <p:txBody>
          <a:bodyPr/>
          <a:lstStyle/>
          <a:p>
            <a:fld id="{4E703467-1922-44E1-93C6-200B12DA3B7A}" type="datetime3">
              <a:rPr lang="en-US" smtClean="0"/>
              <a:t>13 September 2016</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5418137" cy="217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429000"/>
            <a:ext cx="53879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33</a:t>
            </a:fld>
            <a:endParaRPr lang="en-US"/>
          </a:p>
        </p:txBody>
      </p:sp>
      <p:sp>
        <p:nvSpPr>
          <p:cNvPr id="8" name="TextBox 7"/>
          <p:cNvSpPr txBox="1"/>
          <p:nvPr/>
        </p:nvSpPr>
        <p:spPr>
          <a:xfrm>
            <a:off x="6661951" y="4654034"/>
            <a:ext cx="1676400" cy="369332"/>
          </a:xfrm>
          <a:prstGeom prst="rect">
            <a:avLst/>
          </a:prstGeom>
          <a:noFill/>
        </p:spPr>
        <p:txBody>
          <a:bodyPr wrap="square" rtlCol="0">
            <a:spAutoFit/>
          </a:bodyPr>
          <a:lstStyle/>
          <a:p>
            <a:r>
              <a:rPr lang="en-GB" dirty="0" smtClean="0"/>
              <a:t>Both are correct</a:t>
            </a:r>
            <a:endParaRPr lang="en-GB" dirty="0"/>
          </a:p>
        </p:txBody>
      </p:sp>
    </p:spTree>
    <p:extLst>
      <p:ext uri="{BB962C8B-B14F-4D97-AF65-F5344CB8AC3E}">
        <p14:creationId xmlns:p14="http://schemas.microsoft.com/office/powerpoint/2010/main" val="36501987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3" name="Rectangle 5"/>
          <p:cNvSpPr>
            <a:spLocks noGrp="1" noChangeArrowheads="1"/>
          </p:cNvSpPr>
          <p:nvPr>
            <p:ph type="title"/>
          </p:nvPr>
        </p:nvSpPr>
        <p:spPr>
          <a:xfrm>
            <a:off x="379413" y="304800"/>
            <a:ext cx="7929562" cy="1063625"/>
          </a:xfrm>
          <a:solidFill>
            <a:schemeClr val="bg1">
              <a:lumMod val="95000"/>
            </a:schemeClr>
          </a:solidFill>
        </p:spPr>
        <p:txBody>
          <a:bodyPr rtlCol="0">
            <a:normAutofit/>
          </a:bodyPr>
          <a:lstStyle/>
          <a:p>
            <a:pPr eaLnBrk="1" fontAlgn="auto" hangingPunct="1">
              <a:spcAft>
                <a:spcPts val="0"/>
              </a:spcAft>
              <a:defRPr/>
            </a:pPr>
            <a:r>
              <a:rPr lang="en-US" dirty="0" smtClean="0"/>
              <a:t>What is the Extend relationship?</a:t>
            </a:r>
          </a:p>
        </p:txBody>
      </p:sp>
      <p:grpSp>
        <p:nvGrpSpPr>
          <p:cNvPr id="25603" name="Group 2"/>
          <p:cNvGrpSpPr>
            <a:grpSpLocks/>
          </p:cNvGrpSpPr>
          <p:nvPr/>
        </p:nvGrpSpPr>
        <p:grpSpPr bwMode="auto">
          <a:xfrm>
            <a:off x="1295400" y="1600200"/>
            <a:ext cx="4154488" cy="4616450"/>
            <a:chOff x="3213" y="1485"/>
            <a:chExt cx="1564" cy="1778"/>
          </a:xfrm>
        </p:grpSpPr>
        <p:pic>
          <p:nvPicPr>
            <p:cNvPr id="25641"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3" y="1485"/>
              <a:ext cx="1564" cy="177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42" name="Rectangle 4"/>
            <p:cNvSpPr>
              <a:spLocks noChangeArrowheads="1"/>
            </p:cNvSpPr>
            <p:nvPr/>
          </p:nvSpPr>
          <p:spPr bwMode="auto">
            <a:xfrm flipH="1">
              <a:off x="3454" y="1613"/>
              <a:ext cx="1058" cy="1406"/>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a:endParaRPr lang="en-GB" altLang="zh-CN" sz="2400">
                <a:latin typeface="Times New Roman" pitchFamily="18" charset="0"/>
              </a:endParaRPr>
            </a:p>
          </p:txBody>
        </p:sp>
      </p:grpSp>
      <p:grpSp>
        <p:nvGrpSpPr>
          <p:cNvPr id="25604" name="Group 6"/>
          <p:cNvGrpSpPr>
            <a:grpSpLocks/>
          </p:cNvGrpSpPr>
          <p:nvPr/>
        </p:nvGrpSpPr>
        <p:grpSpPr bwMode="auto">
          <a:xfrm>
            <a:off x="2286000" y="2362200"/>
            <a:ext cx="2209800" cy="381000"/>
            <a:chOff x="3651" y="2448"/>
            <a:chExt cx="717" cy="192"/>
          </a:xfrm>
        </p:grpSpPr>
        <p:sp>
          <p:nvSpPr>
            <p:cNvPr id="25638" name="Line 7"/>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5639" name="Line 8"/>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5640" name="Line 9"/>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25605" name="Text Box 10"/>
          <p:cNvSpPr txBox="1">
            <a:spLocks noChangeArrowheads="1"/>
          </p:cNvSpPr>
          <p:nvPr/>
        </p:nvSpPr>
        <p:spPr bwMode="auto">
          <a:xfrm>
            <a:off x="2057400" y="1905000"/>
            <a:ext cx="14589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62" tIns="47625" rIns="93662" bIns="47625" anchor="ct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pPr>
              <a:lnSpc>
                <a:spcPct val="87000"/>
              </a:lnSpc>
              <a:spcBef>
                <a:spcPct val="50000"/>
              </a:spcBef>
              <a:buClr>
                <a:srgbClr val="FE0000"/>
              </a:buClr>
              <a:buSzPct val="56000"/>
              <a:buFont typeface="Wingdings" pitchFamily="2" charset="2"/>
              <a:buNone/>
            </a:pPr>
            <a:r>
              <a:rPr lang="en-US" altLang="zh-CN" sz="2000" i="1">
                <a:latin typeface="Arial" charset="0"/>
              </a:rPr>
              <a:t>Description</a:t>
            </a:r>
            <a:endParaRPr lang="en-US" altLang="zh-CN" sz="1000">
              <a:latin typeface="Times New Roman" pitchFamily="18" charset="0"/>
            </a:endParaRPr>
          </a:p>
        </p:txBody>
      </p:sp>
      <p:sp>
        <p:nvSpPr>
          <p:cNvPr id="25606" name="Line 11"/>
          <p:cNvSpPr>
            <a:spLocks noChangeShapeType="1"/>
          </p:cNvSpPr>
          <p:nvPr/>
        </p:nvSpPr>
        <p:spPr bwMode="auto">
          <a:xfrm>
            <a:off x="2286000" y="3048000"/>
            <a:ext cx="2209800"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nvGrpSpPr>
          <p:cNvPr id="25607" name="Group 12"/>
          <p:cNvGrpSpPr>
            <a:grpSpLocks/>
          </p:cNvGrpSpPr>
          <p:nvPr/>
        </p:nvGrpSpPr>
        <p:grpSpPr bwMode="auto">
          <a:xfrm>
            <a:off x="2286000" y="3429000"/>
            <a:ext cx="2209800" cy="381000"/>
            <a:chOff x="3651" y="2448"/>
            <a:chExt cx="717" cy="192"/>
          </a:xfrm>
        </p:grpSpPr>
        <p:sp>
          <p:nvSpPr>
            <p:cNvPr id="25635" name="Line 13"/>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5636" name="Line 14"/>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5637" name="Line 15"/>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25608" name="Line 16"/>
          <p:cNvSpPr>
            <a:spLocks noChangeShapeType="1"/>
          </p:cNvSpPr>
          <p:nvPr/>
        </p:nvSpPr>
        <p:spPr bwMode="auto">
          <a:xfrm>
            <a:off x="2286000" y="4114800"/>
            <a:ext cx="2209800"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nvGrpSpPr>
          <p:cNvPr id="25609" name="Group 17"/>
          <p:cNvGrpSpPr>
            <a:grpSpLocks/>
          </p:cNvGrpSpPr>
          <p:nvPr/>
        </p:nvGrpSpPr>
        <p:grpSpPr bwMode="auto">
          <a:xfrm>
            <a:off x="2286000" y="4419600"/>
            <a:ext cx="2209800" cy="381000"/>
            <a:chOff x="3651" y="2448"/>
            <a:chExt cx="717" cy="192"/>
          </a:xfrm>
        </p:grpSpPr>
        <p:sp>
          <p:nvSpPr>
            <p:cNvPr id="25632" name="Line 18"/>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5633" name="Line 19"/>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5634" name="Line 20"/>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5610" name="Group 21"/>
          <p:cNvGrpSpPr>
            <a:grpSpLocks/>
          </p:cNvGrpSpPr>
          <p:nvPr/>
        </p:nvGrpSpPr>
        <p:grpSpPr bwMode="auto">
          <a:xfrm>
            <a:off x="2286000" y="5029200"/>
            <a:ext cx="2209800" cy="381000"/>
            <a:chOff x="3651" y="2448"/>
            <a:chExt cx="717" cy="192"/>
          </a:xfrm>
        </p:grpSpPr>
        <p:sp>
          <p:nvSpPr>
            <p:cNvPr id="25629" name="Line 22"/>
            <p:cNvSpPr>
              <a:spLocks noChangeShapeType="1"/>
            </p:cNvSpPr>
            <p:nvPr/>
          </p:nvSpPr>
          <p:spPr bwMode="auto">
            <a:xfrm>
              <a:off x="3651" y="2448"/>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5630" name="Line 23"/>
            <p:cNvSpPr>
              <a:spLocks noChangeShapeType="1"/>
            </p:cNvSpPr>
            <p:nvPr/>
          </p:nvSpPr>
          <p:spPr bwMode="auto">
            <a:xfrm>
              <a:off x="3651" y="2544"/>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5631" name="Line 24"/>
            <p:cNvSpPr>
              <a:spLocks noChangeShapeType="1"/>
            </p:cNvSpPr>
            <p:nvPr/>
          </p:nvSpPr>
          <p:spPr bwMode="auto">
            <a:xfrm>
              <a:off x="3651" y="2640"/>
              <a:ext cx="71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25611" name="Line 25"/>
          <p:cNvSpPr>
            <a:spLocks noChangeShapeType="1"/>
          </p:cNvSpPr>
          <p:nvPr/>
        </p:nvSpPr>
        <p:spPr bwMode="auto">
          <a:xfrm>
            <a:off x="2514600" y="2362200"/>
            <a:ext cx="0" cy="3048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3662" tIns="47625" rIns="93662" bIns="47625" anchor="ctr"/>
          <a:lstStyle/>
          <a:p>
            <a:endParaRPr lang="en-GB"/>
          </a:p>
        </p:txBody>
      </p:sp>
      <p:sp>
        <p:nvSpPr>
          <p:cNvPr id="25612" name="Freeform 26"/>
          <p:cNvSpPr>
            <a:spLocks/>
          </p:cNvSpPr>
          <p:nvPr/>
        </p:nvSpPr>
        <p:spPr bwMode="auto">
          <a:xfrm>
            <a:off x="2552700" y="3429000"/>
            <a:ext cx="704850" cy="1155700"/>
          </a:xfrm>
          <a:custGeom>
            <a:avLst/>
            <a:gdLst>
              <a:gd name="T0" fmla="*/ 2147483647 w 444"/>
              <a:gd name="T1" fmla="*/ 0 h 728"/>
              <a:gd name="T2" fmla="*/ 2147483647 w 444"/>
              <a:gd name="T3" fmla="*/ 2147483647 h 728"/>
              <a:gd name="T4" fmla="*/ 0 w 444"/>
              <a:gd name="T5" fmla="*/ 2147483647 h 728"/>
              <a:gd name="T6" fmla="*/ 0 60000 65536"/>
              <a:gd name="T7" fmla="*/ 0 60000 65536"/>
              <a:gd name="T8" fmla="*/ 0 60000 65536"/>
              <a:gd name="T9" fmla="*/ 0 w 444"/>
              <a:gd name="T10" fmla="*/ 0 h 728"/>
              <a:gd name="T11" fmla="*/ 444 w 444"/>
              <a:gd name="T12" fmla="*/ 728 h 728"/>
            </a:gdLst>
            <a:ahLst/>
            <a:cxnLst>
              <a:cxn ang="T6">
                <a:pos x="T0" y="T1"/>
              </a:cxn>
              <a:cxn ang="T7">
                <a:pos x="T2" y="T3"/>
              </a:cxn>
              <a:cxn ang="T8">
                <a:pos x="T4" y="T5"/>
              </a:cxn>
            </a:cxnLst>
            <a:rect l="T9" t="T10" r="T11" b="T12"/>
            <a:pathLst>
              <a:path w="444" h="728">
                <a:moveTo>
                  <a:pt x="16" y="0"/>
                </a:moveTo>
                <a:lnTo>
                  <a:pt x="444" y="174"/>
                </a:lnTo>
                <a:lnTo>
                  <a:pt x="0" y="728"/>
                </a:lnTo>
              </a:path>
            </a:pathLst>
          </a:custGeom>
          <a:noFill/>
          <a:ln w="762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sp>
        <p:nvSpPr>
          <p:cNvPr id="25613" name="Freeform 27"/>
          <p:cNvSpPr>
            <a:spLocks/>
          </p:cNvSpPr>
          <p:nvPr/>
        </p:nvSpPr>
        <p:spPr bwMode="auto">
          <a:xfrm>
            <a:off x="2546350" y="2501900"/>
            <a:ext cx="711200" cy="381000"/>
          </a:xfrm>
          <a:custGeom>
            <a:avLst/>
            <a:gdLst>
              <a:gd name="T0" fmla="*/ 2147483647 w 448"/>
              <a:gd name="T1" fmla="*/ 0 h 240"/>
              <a:gd name="T2" fmla="*/ 2147483647 w 448"/>
              <a:gd name="T3" fmla="*/ 2147483647 h 240"/>
              <a:gd name="T4" fmla="*/ 0 w 448"/>
              <a:gd name="T5" fmla="*/ 2147483647 h 240"/>
              <a:gd name="T6" fmla="*/ 0 60000 65536"/>
              <a:gd name="T7" fmla="*/ 0 60000 65536"/>
              <a:gd name="T8" fmla="*/ 0 60000 65536"/>
              <a:gd name="T9" fmla="*/ 0 w 448"/>
              <a:gd name="T10" fmla="*/ 0 h 240"/>
              <a:gd name="T11" fmla="*/ 448 w 448"/>
              <a:gd name="T12" fmla="*/ 240 h 240"/>
            </a:gdLst>
            <a:ahLst/>
            <a:cxnLst>
              <a:cxn ang="T6">
                <a:pos x="T0" y="T1"/>
              </a:cxn>
              <a:cxn ang="T7">
                <a:pos x="T2" y="T3"/>
              </a:cxn>
              <a:cxn ang="T8">
                <a:pos x="T4" y="T5"/>
              </a:cxn>
            </a:cxnLst>
            <a:rect l="T9" t="T10" r="T11" b="T12"/>
            <a:pathLst>
              <a:path w="448" h="240">
                <a:moveTo>
                  <a:pt x="4" y="0"/>
                </a:moveTo>
                <a:lnTo>
                  <a:pt x="448" y="86"/>
                </a:lnTo>
                <a:lnTo>
                  <a:pt x="0" y="240"/>
                </a:lnTo>
              </a:path>
            </a:pathLst>
          </a:custGeom>
          <a:noFill/>
          <a:ln w="762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sp>
        <p:nvSpPr>
          <p:cNvPr id="25614" name="Freeform 28"/>
          <p:cNvSpPr>
            <a:spLocks/>
          </p:cNvSpPr>
          <p:nvPr/>
        </p:nvSpPr>
        <p:spPr bwMode="auto">
          <a:xfrm>
            <a:off x="2571750" y="3200400"/>
            <a:ext cx="1082675" cy="1803400"/>
          </a:xfrm>
          <a:custGeom>
            <a:avLst/>
            <a:gdLst>
              <a:gd name="T0" fmla="*/ 0 w 682"/>
              <a:gd name="T1" fmla="*/ 0 h 1136"/>
              <a:gd name="T2" fmla="*/ 2147483647 w 682"/>
              <a:gd name="T3" fmla="*/ 2147483647 h 1136"/>
              <a:gd name="T4" fmla="*/ 0 w 682"/>
              <a:gd name="T5" fmla="*/ 2147483647 h 1136"/>
              <a:gd name="T6" fmla="*/ 0 60000 65536"/>
              <a:gd name="T7" fmla="*/ 0 60000 65536"/>
              <a:gd name="T8" fmla="*/ 0 60000 65536"/>
              <a:gd name="T9" fmla="*/ 0 w 682"/>
              <a:gd name="T10" fmla="*/ 0 h 1136"/>
              <a:gd name="T11" fmla="*/ 682 w 682"/>
              <a:gd name="T12" fmla="*/ 1136 h 1136"/>
            </a:gdLst>
            <a:ahLst/>
            <a:cxnLst>
              <a:cxn ang="T6">
                <a:pos x="T0" y="T1"/>
              </a:cxn>
              <a:cxn ang="T7">
                <a:pos x="T2" y="T3"/>
              </a:cxn>
              <a:cxn ang="T8">
                <a:pos x="T4" y="T5"/>
              </a:cxn>
            </a:cxnLst>
            <a:rect l="T9" t="T10" r="T11" b="T12"/>
            <a:pathLst>
              <a:path w="682" h="1136">
                <a:moveTo>
                  <a:pt x="0" y="0"/>
                </a:moveTo>
                <a:lnTo>
                  <a:pt x="682" y="274"/>
                </a:lnTo>
                <a:lnTo>
                  <a:pt x="0" y="1136"/>
                </a:lnTo>
              </a:path>
            </a:pathLst>
          </a:custGeom>
          <a:noFill/>
          <a:ln w="762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sp>
        <p:nvSpPr>
          <p:cNvPr id="25615" name="Freeform 29"/>
          <p:cNvSpPr>
            <a:spLocks/>
          </p:cNvSpPr>
          <p:nvPr/>
        </p:nvSpPr>
        <p:spPr bwMode="auto">
          <a:xfrm>
            <a:off x="2565400" y="3035300"/>
            <a:ext cx="1449388" cy="2386013"/>
          </a:xfrm>
          <a:custGeom>
            <a:avLst/>
            <a:gdLst>
              <a:gd name="T0" fmla="*/ 0 w 913"/>
              <a:gd name="T1" fmla="*/ 0 h 1503"/>
              <a:gd name="T2" fmla="*/ 2147483647 w 913"/>
              <a:gd name="T3" fmla="*/ 2147483647 h 1503"/>
              <a:gd name="T4" fmla="*/ 2147483647 w 913"/>
              <a:gd name="T5" fmla="*/ 2147483647 h 1503"/>
              <a:gd name="T6" fmla="*/ 0 60000 65536"/>
              <a:gd name="T7" fmla="*/ 0 60000 65536"/>
              <a:gd name="T8" fmla="*/ 0 60000 65536"/>
              <a:gd name="T9" fmla="*/ 0 w 913"/>
              <a:gd name="T10" fmla="*/ 0 h 1503"/>
              <a:gd name="T11" fmla="*/ 913 w 913"/>
              <a:gd name="T12" fmla="*/ 1503 h 1503"/>
            </a:gdLst>
            <a:ahLst/>
            <a:cxnLst>
              <a:cxn ang="T6">
                <a:pos x="T0" y="T1"/>
              </a:cxn>
              <a:cxn ang="T7">
                <a:pos x="T2" y="T3"/>
              </a:cxn>
              <a:cxn ang="T8">
                <a:pos x="T4" y="T5"/>
              </a:cxn>
            </a:cxnLst>
            <a:rect l="T9" t="T10" r="T11" b="T12"/>
            <a:pathLst>
              <a:path w="913" h="1503">
                <a:moveTo>
                  <a:pt x="0" y="0"/>
                </a:moveTo>
                <a:lnTo>
                  <a:pt x="913" y="304"/>
                </a:lnTo>
                <a:lnTo>
                  <a:pt x="913" y="1503"/>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grpSp>
        <p:nvGrpSpPr>
          <p:cNvPr id="25616" name="Group 30"/>
          <p:cNvGrpSpPr>
            <a:grpSpLocks/>
          </p:cNvGrpSpPr>
          <p:nvPr/>
        </p:nvGrpSpPr>
        <p:grpSpPr bwMode="auto">
          <a:xfrm>
            <a:off x="5257800" y="1524000"/>
            <a:ext cx="1828800" cy="1295400"/>
            <a:chOff x="480" y="1056"/>
            <a:chExt cx="4786" cy="1920"/>
          </a:xfrm>
        </p:grpSpPr>
        <p:sp>
          <p:nvSpPr>
            <p:cNvPr id="25627" name="AutoShape 31"/>
            <p:cNvSpPr>
              <a:spLocks noChangeArrowheads="1"/>
            </p:cNvSpPr>
            <p:nvPr/>
          </p:nvSpPr>
          <p:spPr bwMode="auto">
            <a:xfrm>
              <a:off x="480" y="1056"/>
              <a:ext cx="4786" cy="1920"/>
            </a:xfrm>
            <a:prstGeom prst="roundRect">
              <a:avLst>
                <a:gd name="adj" fmla="val 5194"/>
              </a:avLst>
            </a:prstGeom>
            <a:solidFill>
              <a:srgbClr val="FFFF00"/>
            </a:solidFill>
            <a:ln w="25400">
              <a:solidFill>
                <a:schemeClr val="tx1"/>
              </a:solidFill>
              <a:round/>
              <a:headEnd/>
              <a:tailEnd/>
            </a:ln>
            <a:effectLst>
              <a:outerShdw dist="107763" dir="2700000" algn="ctr" rotWithShape="0">
                <a:schemeClr val="bg2"/>
              </a:outerShdw>
            </a:effectLst>
          </p:spPr>
          <p:txBody>
            <a:bodyPr wrap="none" anchor="ctr"/>
            <a:lstStyle/>
            <a:p>
              <a:endParaRPr lang="en-GB" altLang="zh-CN"/>
            </a:p>
          </p:txBody>
        </p:sp>
        <p:sp>
          <p:nvSpPr>
            <p:cNvPr id="25628" name="Rectangle 32"/>
            <p:cNvSpPr>
              <a:spLocks noChangeArrowheads="1"/>
            </p:cNvSpPr>
            <p:nvPr/>
          </p:nvSpPr>
          <p:spPr bwMode="auto">
            <a:xfrm>
              <a:off x="550" y="1080"/>
              <a:ext cx="698" cy="24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defTabSz="377825"/>
              <a:r>
                <a:rPr lang="en-GB" altLang="zh-CN" sz="2000" b="1">
                  <a:latin typeface="Arial" charset="0"/>
                </a:rPr>
                <a:t> </a:t>
              </a:r>
            </a:p>
          </p:txBody>
        </p:sp>
      </p:grpSp>
      <p:sp>
        <p:nvSpPr>
          <p:cNvPr id="25617" name="Text Box 33"/>
          <p:cNvSpPr txBox="1">
            <a:spLocks noChangeArrowheads="1"/>
          </p:cNvSpPr>
          <p:nvPr/>
        </p:nvSpPr>
        <p:spPr bwMode="auto">
          <a:xfrm>
            <a:off x="5029200" y="1600200"/>
            <a:ext cx="224155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nchor="ct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pPr algn="ctr">
              <a:lnSpc>
                <a:spcPct val="87000"/>
              </a:lnSpc>
              <a:spcBef>
                <a:spcPct val="50000"/>
              </a:spcBef>
              <a:buClr>
                <a:srgbClr val="FE0000"/>
              </a:buClr>
              <a:buSzPct val="56000"/>
              <a:buFont typeface="Wingdings" pitchFamily="2" charset="2"/>
              <a:buNone/>
            </a:pPr>
            <a:r>
              <a:rPr lang="en-US" altLang="zh-CN" sz="2000" b="1">
                <a:latin typeface="Arial" charset="0"/>
              </a:rPr>
              <a:t>Significant</a:t>
            </a:r>
          </a:p>
          <a:p>
            <a:pPr algn="ctr">
              <a:lnSpc>
                <a:spcPct val="87000"/>
              </a:lnSpc>
              <a:spcBef>
                <a:spcPct val="50000"/>
              </a:spcBef>
              <a:buClr>
                <a:srgbClr val="FE0000"/>
              </a:buClr>
              <a:buSzPct val="56000"/>
              <a:buFont typeface="Wingdings" pitchFamily="2" charset="2"/>
              <a:buNone/>
            </a:pPr>
            <a:r>
              <a:rPr lang="en-US" altLang="zh-CN" sz="2000" b="1">
                <a:latin typeface="Arial" charset="0"/>
              </a:rPr>
              <a:t>Alternate </a:t>
            </a:r>
          </a:p>
          <a:p>
            <a:pPr algn="ctr">
              <a:lnSpc>
                <a:spcPct val="87000"/>
              </a:lnSpc>
              <a:spcBef>
                <a:spcPct val="50000"/>
              </a:spcBef>
              <a:buClr>
                <a:srgbClr val="FE0000"/>
              </a:buClr>
              <a:buSzPct val="56000"/>
              <a:buFont typeface="Wingdings" pitchFamily="2" charset="2"/>
              <a:buNone/>
            </a:pPr>
            <a:r>
              <a:rPr lang="en-US" altLang="zh-CN" sz="2000" b="1">
                <a:latin typeface="Arial" charset="0"/>
              </a:rPr>
              <a:t>Course</a:t>
            </a:r>
            <a:endParaRPr lang="en-US" altLang="zh-CN" sz="1000">
              <a:latin typeface="Times New Roman" pitchFamily="18" charset="0"/>
            </a:endParaRPr>
          </a:p>
        </p:txBody>
      </p:sp>
      <p:sp>
        <p:nvSpPr>
          <p:cNvPr id="25618" name="Freeform 34"/>
          <p:cNvSpPr>
            <a:spLocks/>
          </p:cNvSpPr>
          <p:nvPr/>
        </p:nvSpPr>
        <p:spPr bwMode="auto">
          <a:xfrm>
            <a:off x="3505200" y="2438400"/>
            <a:ext cx="1676400" cy="762000"/>
          </a:xfrm>
          <a:custGeom>
            <a:avLst/>
            <a:gdLst>
              <a:gd name="T0" fmla="*/ 2147483647 w 692"/>
              <a:gd name="T1" fmla="*/ 2147483647 h 492"/>
              <a:gd name="T2" fmla="*/ 2147483647 w 692"/>
              <a:gd name="T3" fmla="*/ 2147483647 h 492"/>
              <a:gd name="T4" fmla="*/ 2147483647 w 692"/>
              <a:gd name="T5" fmla="*/ 2147483647 h 492"/>
              <a:gd name="T6" fmla="*/ 2147483647 w 692"/>
              <a:gd name="T7" fmla="*/ 2147483647 h 492"/>
              <a:gd name="T8" fmla="*/ 2147483647 w 692"/>
              <a:gd name="T9" fmla="*/ 2147483647 h 492"/>
              <a:gd name="T10" fmla="*/ 2147483647 w 692"/>
              <a:gd name="T11" fmla="*/ 2147483647 h 492"/>
              <a:gd name="T12" fmla="*/ 2147483647 w 692"/>
              <a:gd name="T13" fmla="*/ 2147483647 h 492"/>
              <a:gd name="T14" fmla="*/ 2147483647 w 692"/>
              <a:gd name="T15" fmla="*/ 2147483647 h 492"/>
              <a:gd name="T16" fmla="*/ 2147483647 w 692"/>
              <a:gd name="T17" fmla="*/ 2147483647 h 492"/>
              <a:gd name="T18" fmla="*/ 2147483647 w 692"/>
              <a:gd name="T19" fmla="*/ 2147483647 h 492"/>
              <a:gd name="T20" fmla="*/ 2147483647 w 692"/>
              <a:gd name="T21" fmla="*/ 2147483647 h 492"/>
              <a:gd name="T22" fmla="*/ 2147483647 w 692"/>
              <a:gd name="T23" fmla="*/ 2147483647 h 492"/>
              <a:gd name="T24" fmla="*/ 2147483647 w 692"/>
              <a:gd name="T25" fmla="*/ 2147483647 h 492"/>
              <a:gd name="T26" fmla="*/ 2147483647 w 692"/>
              <a:gd name="T27" fmla="*/ 2147483647 h 492"/>
              <a:gd name="T28" fmla="*/ 2147483647 w 692"/>
              <a:gd name="T29" fmla="*/ 2147483647 h 492"/>
              <a:gd name="T30" fmla="*/ 2147483647 w 692"/>
              <a:gd name="T31" fmla="*/ 0 h 492"/>
              <a:gd name="T32" fmla="*/ 2147483647 w 692"/>
              <a:gd name="T33" fmla="*/ 2147483647 h 492"/>
              <a:gd name="T34" fmla="*/ 2147483647 w 692"/>
              <a:gd name="T35" fmla="*/ 2147483647 h 492"/>
              <a:gd name="T36" fmla="*/ 2147483647 w 692"/>
              <a:gd name="T37" fmla="*/ 2147483647 h 492"/>
              <a:gd name="T38" fmla="*/ 2147483647 w 692"/>
              <a:gd name="T39" fmla="*/ 2147483647 h 492"/>
              <a:gd name="T40" fmla="*/ 2147483647 w 692"/>
              <a:gd name="T41" fmla="*/ 2147483647 h 492"/>
              <a:gd name="T42" fmla="*/ 2147483647 w 692"/>
              <a:gd name="T43" fmla="*/ 2147483647 h 492"/>
              <a:gd name="T44" fmla="*/ 2147483647 w 692"/>
              <a:gd name="T45" fmla="*/ 2147483647 h 492"/>
              <a:gd name="T46" fmla="*/ 2147483647 w 692"/>
              <a:gd name="T47" fmla="*/ 2147483647 h 492"/>
              <a:gd name="T48" fmla="*/ 2147483647 w 692"/>
              <a:gd name="T49" fmla="*/ 2147483647 h 492"/>
              <a:gd name="T50" fmla="*/ 2147483647 w 692"/>
              <a:gd name="T51" fmla="*/ 2147483647 h 492"/>
              <a:gd name="T52" fmla="*/ 2147483647 w 692"/>
              <a:gd name="T53" fmla="*/ 2147483647 h 492"/>
              <a:gd name="T54" fmla="*/ 2147483647 w 692"/>
              <a:gd name="T55" fmla="*/ 2147483647 h 492"/>
              <a:gd name="T56" fmla="*/ 2147483647 w 692"/>
              <a:gd name="T57" fmla="*/ 2147483647 h 492"/>
              <a:gd name="T58" fmla="*/ 2147483647 w 692"/>
              <a:gd name="T59" fmla="*/ 2147483647 h 492"/>
              <a:gd name="T60" fmla="*/ 2147483647 w 692"/>
              <a:gd name="T61" fmla="*/ 2147483647 h 492"/>
              <a:gd name="T62" fmla="*/ 2147483647 w 692"/>
              <a:gd name="T63" fmla="*/ 2147483647 h 492"/>
              <a:gd name="T64" fmla="*/ 2147483647 w 692"/>
              <a:gd name="T65" fmla="*/ 2147483647 h 492"/>
              <a:gd name="T66" fmla="*/ 2147483647 w 692"/>
              <a:gd name="T67" fmla="*/ 2147483647 h 492"/>
              <a:gd name="T68" fmla="*/ 0 w 692"/>
              <a:gd name="T69" fmla="*/ 2147483647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92" h="492">
                <a:moveTo>
                  <a:pt x="83" y="281"/>
                </a:moveTo>
                <a:lnTo>
                  <a:pt x="83" y="281"/>
                </a:lnTo>
                <a:lnTo>
                  <a:pt x="96" y="264"/>
                </a:lnTo>
                <a:lnTo>
                  <a:pt x="109" y="245"/>
                </a:lnTo>
                <a:lnTo>
                  <a:pt x="123" y="230"/>
                </a:lnTo>
                <a:lnTo>
                  <a:pt x="136" y="213"/>
                </a:lnTo>
                <a:lnTo>
                  <a:pt x="152" y="197"/>
                </a:lnTo>
                <a:lnTo>
                  <a:pt x="168" y="182"/>
                </a:lnTo>
                <a:lnTo>
                  <a:pt x="183" y="168"/>
                </a:lnTo>
                <a:lnTo>
                  <a:pt x="201" y="154"/>
                </a:lnTo>
                <a:lnTo>
                  <a:pt x="217" y="140"/>
                </a:lnTo>
                <a:lnTo>
                  <a:pt x="235" y="128"/>
                </a:lnTo>
                <a:lnTo>
                  <a:pt x="251" y="115"/>
                </a:lnTo>
                <a:lnTo>
                  <a:pt x="270" y="104"/>
                </a:lnTo>
                <a:lnTo>
                  <a:pt x="288" y="93"/>
                </a:lnTo>
                <a:lnTo>
                  <a:pt x="308" y="83"/>
                </a:lnTo>
                <a:lnTo>
                  <a:pt x="327" y="73"/>
                </a:lnTo>
                <a:lnTo>
                  <a:pt x="347" y="64"/>
                </a:lnTo>
                <a:lnTo>
                  <a:pt x="367" y="55"/>
                </a:lnTo>
                <a:lnTo>
                  <a:pt x="386" y="48"/>
                </a:lnTo>
                <a:lnTo>
                  <a:pt x="408" y="40"/>
                </a:lnTo>
                <a:lnTo>
                  <a:pt x="428" y="33"/>
                </a:lnTo>
                <a:lnTo>
                  <a:pt x="449" y="26"/>
                </a:lnTo>
                <a:lnTo>
                  <a:pt x="469" y="21"/>
                </a:lnTo>
                <a:lnTo>
                  <a:pt x="491" y="17"/>
                </a:lnTo>
                <a:lnTo>
                  <a:pt x="512" y="12"/>
                </a:lnTo>
                <a:lnTo>
                  <a:pt x="534" y="9"/>
                </a:lnTo>
                <a:lnTo>
                  <a:pt x="555" y="5"/>
                </a:lnTo>
                <a:lnTo>
                  <a:pt x="576" y="2"/>
                </a:lnTo>
                <a:lnTo>
                  <a:pt x="599" y="1"/>
                </a:lnTo>
                <a:lnTo>
                  <a:pt x="620" y="1"/>
                </a:lnTo>
                <a:lnTo>
                  <a:pt x="643" y="0"/>
                </a:lnTo>
                <a:lnTo>
                  <a:pt x="664" y="0"/>
                </a:lnTo>
                <a:lnTo>
                  <a:pt x="686" y="1"/>
                </a:lnTo>
                <a:lnTo>
                  <a:pt x="691" y="21"/>
                </a:lnTo>
                <a:lnTo>
                  <a:pt x="673" y="23"/>
                </a:lnTo>
                <a:lnTo>
                  <a:pt x="654" y="25"/>
                </a:lnTo>
                <a:lnTo>
                  <a:pt x="635" y="29"/>
                </a:lnTo>
                <a:lnTo>
                  <a:pt x="616" y="33"/>
                </a:lnTo>
                <a:lnTo>
                  <a:pt x="599" y="39"/>
                </a:lnTo>
                <a:lnTo>
                  <a:pt x="581" y="44"/>
                </a:lnTo>
                <a:lnTo>
                  <a:pt x="564" y="50"/>
                </a:lnTo>
                <a:lnTo>
                  <a:pt x="547" y="57"/>
                </a:lnTo>
                <a:lnTo>
                  <a:pt x="529" y="62"/>
                </a:lnTo>
                <a:lnTo>
                  <a:pt x="513" y="71"/>
                </a:lnTo>
                <a:lnTo>
                  <a:pt x="497" y="79"/>
                </a:lnTo>
                <a:lnTo>
                  <a:pt x="480" y="88"/>
                </a:lnTo>
                <a:lnTo>
                  <a:pt x="465" y="96"/>
                </a:lnTo>
                <a:lnTo>
                  <a:pt x="451" y="106"/>
                </a:lnTo>
                <a:lnTo>
                  <a:pt x="435" y="116"/>
                </a:lnTo>
                <a:lnTo>
                  <a:pt x="420" y="127"/>
                </a:lnTo>
                <a:lnTo>
                  <a:pt x="405" y="137"/>
                </a:lnTo>
                <a:lnTo>
                  <a:pt x="389" y="150"/>
                </a:lnTo>
                <a:lnTo>
                  <a:pt x="377" y="162"/>
                </a:lnTo>
                <a:lnTo>
                  <a:pt x="363" y="173"/>
                </a:lnTo>
                <a:lnTo>
                  <a:pt x="350" y="187"/>
                </a:lnTo>
                <a:lnTo>
                  <a:pt x="337" y="201"/>
                </a:lnTo>
                <a:lnTo>
                  <a:pt x="325" y="215"/>
                </a:lnTo>
                <a:lnTo>
                  <a:pt x="312" y="230"/>
                </a:lnTo>
                <a:lnTo>
                  <a:pt x="301" y="244"/>
                </a:lnTo>
                <a:lnTo>
                  <a:pt x="291" y="260"/>
                </a:lnTo>
                <a:lnTo>
                  <a:pt x="279" y="275"/>
                </a:lnTo>
                <a:lnTo>
                  <a:pt x="269" y="293"/>
                </a:lnTo>
                <a:lnTo>
                  <a:pt x="259" y="309"/>
                </a:lnTo>
                <a:lnTo>
                  <a:pt x="250" y="326"/>
                </a:lnTo>
                <a:lnTo>
                  <a:pt x="240" y="343"/>
                </a:lnTo>
                <a:lnTo>
                  <a:pt x="232" y="362"/>
                </a:lnTo>
                <a:lnTo>
                  <a:pt x="324" y="412"/>
                </a:lnTo>
                <a:lnTo>
                  <a:pt x="77" y="491"/>
                </a:lnTo>
                <a:lnTo>
                  <a:pt x="0" y="235"/>
                </a:lnTo>
                <a:lnTo>
                  <a:pt x="83" y="281"/>
                </a:lnTo>
              </a:path>
            </a:pathLst>
          </a:custGeom>
          <a:solidFill>
            <a:srgbClr val="0000FF"/>
          </a:solidFill>
          <a:ln w="12700" cap="rnd" cmpd="sng">
            <a:solidFill>
              <a:srgbClr val="3366FF"/>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25619" name="Freeform 35"/>
          <p:cNvSpPr>
            <a:spLocks/>
          </p:cNvSpPr>
          <p:nvPr/>
        </p:nvSpPr>
        <p:spPr bwMode="auto">
          <a:xfrm>
            <a:off x="4419600" y="3657600"/>
            <a:ext cx="1828800" cy="838200"/>
          </a:xfrm>
          <a:custGeom>
            <a:avLst/>
            <a:gdLst>
              <a:gd name="T0" fmla="*/ 2147483647 w 784"/>
              <a:gd name="T1" fmla="*/ 2147483647 h 425"/>
              <a:gd name="T2" fmla="*/ 2147483647 w 784"/>
              <a:gd name="T3" fmla="*/ 2147483647 h 425"/>
              <a:gd name="T4" fmla="*/ 2147483647 w 784"/>
              <a:gd name="T5" fmla="*/ 2147483647 h 425"/>
              <a:gd name="T6" fmla="*/ 2147483647 w 784"/>
              <a:gd name="T7" fmla="*/ 2147483647 h 425"/>
              <a:gd name="T8" fmla="*/ 2147483647 w 784"/>
              <a:gd name="T9" fmla="*/ 2147483647 h 425"/>
              <a:gd name="T10" fmla="*/ 2147483647 w 784"/>
              <a:gd name="T11" fmla="*/ 2147483647 h 425"/>
              <a:gd name="T12" fmla="*/ 2147483647 w 784"/>
              <a:gd name="T13" fmla="*/ 2147483647 h 425"/>
              <a:gd name="T14" fmla="*/ 2147483647 w 784"/>
              <a:gd name="T15" fmla="*/ 2147483647 h 425"/>
              <a:gd name="T16" fmla="*/ 2147483647 w 784"/>
              <a:gd name="T17" fmla="*/ 2147483647 h 425"/>
              <a:gd name="T18" fmla="*/ 2147483647 w 784"/>
              <a:gd name="T19" fmla="*/ 2147483647 h 425"/>
              <a:gd name="T20" fmla="*/ 2147483647 w 784"/>
              <a:gd name="T21" fmla="*/ 2147483647 h 425"/>
              <a:gd name="T22" fmla="*/ 2147483647 w 784"/>
              <a:gd name="T23" fmla="*/ 2147483647 h 425"/>
              <a:gd name="T24" fmla="*/ 2147483647 w 784"/>
              <a:gd name="T25" fmla="*/ 2147483647 h 425"/>
              <a:gd name="T26" fmla="*/ 2147483647 w 784"/>
              <a:gd name="T27" fmla="*/ 0 h 425"/>
              <a:gd name="T28" fmla="*/ 2147483647 w 784"/>
              <a:gd name="T29" fmla="*/ 2147483647 h 425"/>
              <a:gd name="T30" fmla="*/ 2147483647 w 784"/>
              <a:gd name="T31" fmla="*/ 2147483647 h 425"/>
              <a:gd name="T32" fmla="*/ 2147483647 w 784"/>
              <a:gd name="T33" fmla="*/ 2147483647 h 425"/>
              <a:gd name="T34" fmla="*/ 2147483647 w 784"/>
              <a:gd name="T35" fmla="*/ 2147483647 h 425"/>
              <a:gd name="T36" fmla="*/ 2147483647 w 784"/>
              <a:gd name="T37" fmla="*/ 2147483647 h 425"/>
              <a:gd name="T38" fmla="*/ 2147483647 w 784"/>
              <a:gd name="T39" fmla="*/ 2147483647 h 425"/>
              <a:gd name="T40" fmla="*/ 2147483647 w 784"/>
              <a:gd name="T41" fmla="*/ 2147483647 h 425"/>
              <a:gd name="T42" fmla="*/ 2147483647 w 784"/>
              <a:gd name="T43" fmla="*/ 2147483647 h 425"/>
              <a:gd name="T44" fmla="*/ 2147483647 w 784"/>
              <a:gd name="T45" fmla="*/ 2147483647 h 425"/>
              <a:gd name="T46" fmla="*/ 2147483647 w 784"/>
              <a:gd name="T47" fmla="*/ 2147483647 h 425"/>
              <a:gd name="T48" fmla="*/ 2147483647 w 784"/>
              <a:gd name="T49" fmla="*/ 2147483647 h 425"/>
              <a:gd name="T50" fmla="*/ 2147483647 w 784"/>
              <a:gd name="T51" fmla="*/ 2147483647 h 425"/>
              <a:gd name="T52" fmla="*/ 2147483647 w 784"/>
              <a:gd name="T53" fmla="*/ 2147483647 h 425"/>
              <a:gd name="T54" fmla="*/ 2147483647 w 784"/>
              <a:gd name="T55" fmla="*/ 2147483647 h 425"/>
              <a:gd name="T56" fmla="*/ 2147483647 w 784"/>
              <a:gd name="T57" fmla="*/ 2147483647 h 425"/>
              <a:gd name="T58" fmla="*/ 2147483647 w 784"/>
              <a:gd name="T59" fmla="*/ 2147483647 h 425"/>
              <a:gd name="T60" fmla="*/ 2147483647 w 784"/>
              <a:gd name="T61" fmla="*/ 2147483647 h 425"/>
              <a:gd name="T62" fmla="*/ 2147483647 w 784"/>
              <a:gd name="T63" fmla="*/ 2147483647 h 425"/>
              <a:gd name="T64" fmla="*/ 2147483647 w 784"/>
              <a:gd name="T65" fmla="*/ 2147483647 h 425"/>
              <a:gd name="T66" fmla="*/ 2147483647 w 784"/>
              <a:gd name="T67" fmla="*/ 2147483647 h 425"/>
              <a:gd name="T68" fmla="*/ 2147483647 w 784"/>
              <a:gd name="T69" fmla="*/ 2147483647 h 4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84" h="425">
                <a:moveTo>
                  <a:pt x="697" y="215"/>
                </a:moveTo>
                <a:lnTo>
                  <a:pt x="697" y="215"/>
                </a:lnTo>
                <a:lnTo>
                  <a:pt x="681" y="200"/>
                </a:lnTo>
                <a:lnTo>
                  <a:pt x="664" y="183"/>
                </a:lnTo>
                <a:lnTo>
                  <a:pt x="647" y="169"/>
                </a:lnTo>
                <a:lnTo>
                  <a:pt x="630" y="155"/>
                </a:lnTo>
                <a:lnTo>
                  <a:pt x="611" y="141"/>
                </a:lnTo>
                <a:lnTo>
                  <a:pt x="592" y="128"/>
                </a:lnTo>
                <a:lnTo>
                  <a:pt x="574" y="116"/>
                </a:lnTo>
                <a:lnTo>
                  <a:pt x="552" y="103"/>
                </a:lnTo>
                <a:lnTo>
                  <a:pt x="533" y="92"/>
                </a:lnTo>
                <a:lnTo>
                  <a:pt x="512" y="82"/>
                </a:lnTo>
                <a:lnTo>
                  <a:pt x="492" y="71"/>
                </a:lnTo>
                <a:lnTo>
                  <a:pt x="471" y="63"/>
                </a:lnTo>
                <a:lnTo>
                  <a:pt x="449" y="54"/>
                </a:lnTo>
                <a:lnTo>
                  <a:pt x="427" y="46"/>
                </a:lnTo>
                <a:lnTo>
                  <a:pt x="405" y="39"/>
                </a:lnTo>
                <a:lnTo>
                  <a:pt x="382" y="32"/>
                </a:lnTo>
                <a:lnTo>
                  <a:pt x="359" y="26"/>
                </a:lnTo>
                <a:lnTo>
                  <a:pt x="337" y="21"/>
                </a:lnTo>
                <a:lnTo>
                  <a:pt x="312" y="16"/>
                </a:lnTo>
                <a:lnTo>
                  <a:pt x="289" y="12"/>
                </a:lnTo>
                <a:lnTo>
                  <a:pt x="265" y="8"/>
                </a:lnTo>
                <a:lnTo>
                  <a:pt x="242" y="5"/>
                </a:lnTo>
                <a:lnTo>
                  <a:pt x="218" y="4"/>
                </a:lnTo>
                <a:lnTo>
                  <a:pt x="194" y="2"/>
                </a:lnTo>
                <a:lnTo>
                  <a:pt x="170" y="1"/>
                </a:lnTo>
                <a:lnTo>
                  <a:pt x="147" y="0"/>
                </a:lnTo>
                <a:lnTo>
                  <a:pt x="123" y="0"/>
                </a:lnTo>
                <a:lnTo>
                  <a:pt x="98" y="2"/>
                </a:lnTo>
                <a:lnTo>
                  <a:pt x="75" y="4"/>
                </a:lnTo>
                <a:lnTo>
                  <a:pt x="49" y="6"/>
                </a:lnTo>
                <a:lnTo>
                  <a:pt x="26" y="8"/>
                </a:lnTo>
                <a:lnTo>
                  <a:pt x="3" y="13"/>
                </a:lnTo>
                <a:lnTo>
                  <a:pt x="0" y="32"/>
                </a:lnTo>
                <a:lnTo>
                  <a:pt x="19" y="32"/>
                </a:lnTo>
                <a:lnTo>
                  <a:pt x="40" y="32"/>
                </a:lnTo>
                <a:lnTo>
                  <a:pt x="62" y="34"/>
                </a:lnTo>
                <a:lnTo>
                  <a:pt x="82" y="36"/>
                </a:lnTo>
                <a:lnTo>
                  <a:pt x="102" y="39"/>
                </a:lnTo>
                <a:lnTo>
                  <a:pt x="122" y="42"/>
                </a:lnTo>
                <a:lnTo>
                  <a:pt x="142" y="45"/>
                </a:lnTo>
                <a:lnTo>
                  <a:pt x="161" y="50"/>
                </a:lnTo>
                <a:lnTo>
                  <a:pt x="181" y="53"/>
                </a:lnTo>
                <a:lnTo>
                  <a:pt x="200" y="60"/>
                </a:lnTo>
                <a:lnTo>
                  <a:pt x="218" y="66"/>
                </a:lnTo>
                <a:lnTo>
                  <a:pt x="238" y="73"/>
                </a:lnTo>
                <a:lnTo>
                  <a:pt x="256" y="79"/>
                </a:lnTo>
                <a:lnTo>
                  <a:pt x="273" y="88"/>
                </a:lnTo>
                <a:lnTo>
                  <a:pt x="291" y="95"/>
                </a:lnTo>
                <a:lnTo>
                  <a:pt x="309" y="104"/>
                </a:lnTo>
                <a:lnTo>
                  <a:pt x="327" y="112"/>
                </a:lnTo>
                <a:lnTo>
                  <a:pt x="345" y="123"/>
                </a:lnTo>
                <a:lnTo>
                  <a:pt x="361" y="134"/>
                </a:lnTo>
                <a:lnTo>
                  <a:pt x="377" y="144"/>
                </a:lnTo>
                <a:lnTo>
                  <a:pt x="393" y="155"/>
                </a:lnTo>
                <a:lnTo>
                  <a:pt x="408" y="168"/>
                </a:lnTo>
                <a:lnTo>
                  <a:pt x="423" y="180"/>
                </a:lnTo>
                <a:lnTo>
                  <a:pt x="439" y="194"/>
                </a:lnTo>
                <a:lnTo>
                  <a:pt x="453" y="206"/>
                </a:lnTo>
                <a:lnTo>
                  <a:pt x="467" y="221"/>
                </a:lnTo>
                <a:lnTo>
                  <a:pt x="481" y="234"/>
                </a:lnTo>
                <a:lnTo>
                  <a:pt x="494" y="251"/>
                </a:lnTo>
                <a:lnTo>
                  <a:pt x="507" y="265"/>
                </a:lnTo>
                <a:lnTo>
                  <a:pt x="519" y="282"/>
                </a:lnTo>
                <a:lnTo>
                  <a:pt x="532" y="297"/>
                </a:lnTo>
                <a:lnTo>
                  <a:pt x="543" y="315"/>
                </a:lnTo>
                <a:lnTo>
                  <a:pt x="448" y="376"/>
                </a:lnTo>
                <a:lnTo>
                  <a:pt x="728" y="424"/>
                </a:lnTo>
                <a:lnTo>
                  <a:pt x="783" y="159"/>
                </a:lnTo>
                <a:lnTo>
                  <a:pt x="697" y="215"/>
                </a:lnTo>
              </a:path>
            </a:pathLst>
          </a:custGeom>
          <a:solidFill>
            <a:srgbClr val="0000FF"/>
          </a:solidFill>
          <a:ln w="12700" cap="rnd" cmpd="sng">
            <a:solidFill>
              <a:srgbClr val="00000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25620" name="Oval 36"/>
          <p:cNvSpPr>
            <a:spLocks noChangeArrowheads="1"/>
          </p:cNvSpPr>
          <p:nvPr/>
        </p:nvSpPr>
        <p:spPr bwMode="auto">
          <a:xfrm>
            <a:off x="6324600" y="4419600"/>
            <a:ext cx="1371600" cy="838200"/>
          </a:xfrm>
          <a:prstGeom prst="ellipse">
            <a:avLst/>
          </a:prstGeom>
          <a:solidFill>
            <a:srgbClr val="00FFFF"/>
          </a:solidFill>
          <a:ln w="25400">
            <a:solidFill>
              <a:schemeClr val="tx1"/>
            </a:solidFill>
            <a:round/>
            <a:headEnd/>
            <a:tailEnd/>
          </a:ln>
        </p:spPr>
        <p:txBody>
          <a:bodyPr wrap="none" lIns="92075" tIns="46038" rIns="92075" bIns="46038" anchor="ctr"/>
          <a:lstStyle/>
          <a:p>
            <a:pPr algn="ctr"/>
            <a:r>
              <a:rPr lang="en-US" altLang="zh-CN" sz="1400" b="1">
                <a:latin typeface="Arial" charset="0"/>
              </a:rPr>
              <a:t>Extending</a:t>
            </a:r>
          </a:p>
          <a:p>
            <a:pPr algn="ctr"/>
            <a:r>
              <a:rPr lang="en-US" altLang="zh-CN" sz="1400" b="1">
                <a:latin typeface="Arial" charset="0"/>
              </a:rPr>
              <a:t>Use Case</a:t>
            </a:r>
          </a:p>
        </p:txBody>
      </p:sp>
      <p:sp>
        <p:nvSpPr>
          <p:cNvPr id="25621" name="Freeform 37"/>
          <p:cNvSpPr>
            <a:spLocks/>
          </p:cNvSpPr>
          <p:nvPr/>
        </p:nvSpPr>
        <p:spPr bwMode="auto">
          <a:xfrm>
            <a:off x="2571750" y="3429000"/>
            <a:ext cx="704850" cy="1155700"/>
          </a:xfrm>
          <a:custGeom>
            <a:avLst/>
            <a:gdLst>
              <a:gd name="T0" fmla="*/ 2147483647 w 444"/>
              <a:gd name="T1" fmla="*/ 0 h 728"/>
              <a:gd name="T2" fmla="*/ 2147483647 w 444"/>
              <a:gd name="T3" fmla="*/ 2147483647 h 728"/>
              <a:gd name="T4" fmla="*/ 0 w 444"/>
              <a:gd name="T5" fmla="*/ 2147483647 h 728"/>
              <a:gd name="T6" fmla="*/ 0 60000 65536"/>
              <a:gd name="T7" fmla="*/ 0 60000 65536"/>
              <a:gd name="T8" fmla="*/ 0 60000 65536"/>
              <a:gd name="T9" fmla="*/ 0 w 444"/>
              <a:gd name="T10" fmla="*/ 0 h 728"/>
              <a:gd name="T11" fmla="*/ 444 w 444"/>
              <a:gd name="T12" fmla="*/ 728 h 728"/>
            </a:gdLst>
            <a:ahLst/>
            <a:cxnLst>
              <a:cxn ang="T6">
                <a:pos x="T0" y="T1"/>
              </a:cxn>
              <a:cxn ang="T7">
                <a:pos x="T2" y="T3"/>
              </a:cxn>
              <a:cxn ang="T8">
                <a:pos x="T4" y="T5"/>
              </a:cxn>
            </a:cxnLst>
            <a:rect l="T9" t="T10" r="T11" b="T12"/>
            <a:pathLst>
              <a:path w="444" h="728">
                <a:moveTo>
                  <a:pt x="16" y="0"/>
                </a:moveTo>
                <a:lnTo>
                  <a:pt x="444" y="174"/>
                </a:lnTo>
                <a:lnTo>
                  <a:pt x="0" y="728"/>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sp>
        <p:nvSpPr>
          <p:cNvPr id="25622" name="Freeform 38"/>
          <p:cNvSpPr>
            <a:spLocks/>
          </p:cNvSpPr>
          <p:nvPr/>
        </p:nvSpPr>
        <p:spPr bwMode="auto">
          <a:xfrm>
            <a:off x="2590800" y="3200400"/>
            <a:ext cx="1082675" cy="1803400"/>
          </a:xfrm>
          <a:custGeom>
            <a:avLst/>
            <a:gdLst>
              <a:gd name="T0" fmla="*/ 0 w 682"/>
              <a:gd name="T1" fmla="*/ 0 h 1136"/>
              <a:gd name="T2" fmla="*/ 2147483647 w 682"/>
              <a:gd name="T3" fmla="*/ 2147483647 h 1136"/>
              <a:gd name="T4" fmla="*/ 0 w 682"/>
              <a:gd name="T5" fmla="*/ 2147483647 h 1136"/>
              <a:gd name="T6" fmla="*/ 0 60000 65536"/>
              <a:gd name="T7" fmla="*/ 0 60000 65536"/>
              <a:gd name="T8" fmla="*/ 0 60000 65536"/>
              <a:gd name="T9" fmla="*/ 0 w 682"/>
              <a:gd name="T10" fmla="*/ 0 h 1136"/>
              <a:gd name="T11" fmla="*/ 682 w 682"/>
              <a:gd name="T12" fmla="*/ 1136 h 1136"/>
            </a:gdLst>
            <a:ahLst/>
            <a:cxnLst>
              <a:cxn ang="T6">
                <a:pos x="T0" y="T1"/>
              </a:cxn>
              <a:cxn ang="T7">
                <a:pos x="T2" y="T3"/>
              </a:cxn>
              <a:cxn ang="T8">
                <a:pos x="T4" y="T5"/>
              </a:cxn>
            </a:cxnLst>
            <a:rect l="T9" t="T10" r="T11" b="T12"/>
            <a:pathLst>
              <a:path w="682" h="1136">
                <a:moveTo>
                  <a:pt x="0" y="0"/>
                </a:moveTo>
                <a:lnTo>
                  <a:pt x="682" y="274"/>
                </a:lnTo>
                <a:lnTo>
                  <a:pt x="0" y="1136"/>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sp>
        <p:nvSpPr>
          <p:cNvPr id="25623" name="Freeform 39"/>
          <p:cNvSpPr>
            <a:spLocks/>
          </p:cNvSpPr>
          <p:nvPr/>
        </p:nvSpPr>
        <p:spPr bwMode="auto">
          <a:xfrm>
            <a:off x="2590800" y="2514600"/>
            <a:ext cx="711200" cy="381000"/>
          </a:xfrm>
          <a:custGeom>
            <a:avLst/>
            <a:gdLst>
              <a:gd name="T0" fmla="*/ 2147483647 w 448"/>
              <a:gd name="T1" fmla="*/ 0 h 240"/>
              <a:gd name="T2" fmla="*/ 2147483647 w 448"/>
              <a:gd name="T3" fmla="*/ 2147483647 h 240"/>
              <a:gd name="T4" fmla="*/ 0 w 448"/>
              <a:gd name="T5" fmla="*/ 2147483647 h 240"/>
              <a:gd name="T6" fmla="*/ 0 60000 65536"/>
              <a:gd name="T7" fmla="*/ 0 60000 65536"/>
              <a:gd name="T8" fmla="*/ 0 60000 65536"/>
              <a:gd name="T9" fmla="*/ 0 w 448"/>
              <a:gd name="T10" fmla="*/ 0 h 240"/>
              <a:gd name="T11" fmla="*/ 448 w 448"/>
              <a:gd name="T12" fmla="*/ 240 h 240"/>
            </a:gdLst>
            <a:ahLst/>
            <a:cxnLst>
              <a:cxn ang="T6">
                <a:pos x="T0" y="T1"/>
              </a:cxn>
              <a:cxn ang="T7">
                <a:pos x="T2" y="T3"/>
              </a:cxn>
              <a:cxn ang="T8">
                <a:pos x="T4" y="T5"/>
              </a:cxn>
            </a:cxnLst>
            <a:rect l="T9" t="T10" r="T11" b="T12"/>
            <a:pathLst>
              <a:path w="448" h="240">
                <a:moveTo>
                  <a:pt x="4" y="0"/>
                </a:moveTo>
                <a:lnTo>
                  <a:pt x="448" y="86"/>
                </a:lnTo>
                <a:lnTo>
                  <a:pt x="0" y="24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3662" tIns="47625" rIns="93662" bIns="47625" anchor="ctr"/>
          <a:lstStyle/>
          <a:p>
            <a:endParaRPr lang="en-GB"/>
          </a:p>
        </p:txBody>
      </p:sp>
      <p:sp>
        <p:nvSpPr>
          <p:cNvPr id="25624" name="Date Placeholder 3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EE7E95E1-A4BE-4FEE-B894-AF59ADA120EC}" type="datetime3">
              <a:rPr lang="en-US" altLang="zh-CN" sz="1200" smtClean="0">
                <a:solidFill>
                  <a:srgbClr val="898989"/>
                </a:solidFill>
              </a:rPr>
              <a:t>13 September 2016</a:t>
            </a:fld>
            <a:endParaRPr lang="en-GB" altLang="zh-CN" sz="1200" smtClean="0">
              <a:solidFill>
                <a:srgbClr val="898989"/>
              </a:solidFill>
            </a:endParaRPr>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1682397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398463" y="304800"/>
            <a:ext cx="7927975" cy="1063625"/>
          </a:xfrm>
          <a:solidFill>
            <a:schemeClr val="bg1">
              <a:lumMod val="95000"/>
            </a:schemeClr>
          </a:solidFill>
        </p:spPr>
        <p:txBody>
          <a:bodyPr lIns="92075" tIns="46038" rIns="92075" bIns="46038" rtlCol="0">
            <a:normAutofit fontScale="90000"/>
          </a:bodyPr>
          <a:lstStyle/>
          <a:p>
            <a:pPr eaLnBrk="1" fontAlgn="auto" hangingPunct="1">
              <a:spcAft>
                <a:spcPts val="0"/>
              </a:spcAft>
              <a:defRPr/>
            </a:pPr>
            <a:r>
              <a:rPr lang="en-US" dirty="0" smtClean="0"/>
              <a:t>&lt;&lt;Extend&gt;&gt; on UML Use Case Diagrams</a:t>
            </a:r>
          </a:p>
        </p:txBody>
      </p:sp>
      <p:sp>
        <p:nvSpPr>
          <p:cNvPr id="26627" name="AutoShape 3"/>
          <p:cNvSpPr>
            <a:spLocks noChangeArrowheads="1"/>
          </p:cNvSpPr>
          <p:nvPr/>
        </p:nvSpPr>
        <p:spPr bwMode="auto">
          <a:xfrm>
            <a:off x="1219200" y="1828800"/>
            <a:ext cx="6477000" cy="3429000"/>
          </a:xfrm>
          <a:prstGeom prst="roundRect">
            <a:avLst>
              <a:gd name="adj" fmla="val 12468"/>
            </a:avLst>
          </a:prstGeom>
          <a:solidFill>
            <a:srgbClr val="FFFF99"/>
          </a:solidFill>
          <a:ln w="25400">
            <a:solidFill>
              <a:schemeClr val="tx1"/>
            </a:solidFill>
            <a:round/>
            <a:headEnd/>
            <a:tailEnd/>
          </a:ln>
          <a:effectLst>
            <a:outerShdw dist="107763" dir="2700000" algn="ctr" rotWithShape="0">
              <a:schemeClr val="bg2"/>
            </a:outerShdw>
          </a:effectLst>
        </p:spPr>
        <p:txBody>
          <a:bodyPr wrap="none" anchor="ctr"/>
          <a:lstStyle/>
          <a:p>
            <a:endParaRPr lang="en-GB" altLang="zh-CN"/>
          </a:p>
        </p:txBody>
      </p:sp>
      <p:sp>
        <p:nvSpPr>
          <p:cNvPr id="26628" name="Rectangle 4"/>
          <p:cNvSpPr>
            <a:spLocks noChangeArrowheads="1"/>
          </p:cNvSpPr>
          <p:nvPr/>
        </p:nvSpPr>
        <p:spPr bwMode="auto">
          <a:xfrm>
            <a:off x="4324350" y="3276600"/>
            <a:ext cx="14795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en-US" altLang="zh-CN" sz="1800" b="1">
                <a:latin typeface="Arial" charset="0"/>
              </a:rPr>
              <a:t>&lt;&lt;Extend&gt;&gt;</a:t>
            </a:r>
          </a:p>
        </p:txBody>
      </p:sp>
      <p:sp>
        <p:nvSpPr>
          <p:cNvPr id="26629" name="Line 5"/>
          <p:cNvSpPr>
            <a:spLocks noChangeShapeType="1"/>
          </p:cNvSpPr>
          <p:nvPr/>
        </p:nvSpPr>
        <p:spPr bwMode="auto">
          <a:xfrm flipH="1">
            <a:off x="5822950" y="2971800"/>
            <a:ext cx="0" cy="1143000"/>
          </a:xfrm>
          <a:prstGeom prst="line">
            <a:avLst/>
          </a:prstGeom>
          <a:noFill/>
          <a:ln w="25400">
            <a:solidFill>
              <a:schemeClr val="tx1"/>
            </a:solidFill>
            <a:prstDash val="lgDash"/>
            <a:round/>
            <a:headEnd type="none" w="sm" len="sm"/>
            <a:tailEnd type="arrow" w="med" len="lg"/>
          </a:ln>
          <a:extLst>
            <a:ext uri="{909E8E84-426E-40DD-AFC4-6F175D3DCCD1}">
              <a14:hiddenFill xmlns:a14="http://schemas.microsoft.com/office/drawing/2010/main">
                <a:noFill/>
              </a14:hiddenFill>
            </a:ext>
          </a:extLst>
        </p:spPr>
        <p:txBody>
          <a:bodyPr wrap="none" anchor="ctr"/>
          <a:lstStyle/>
          <a:p>
            <a:endParaRPr lang="en-GB"/>
          </a:p>
        </p:txBody>
      </p:sp>
      <p:sp>
        <p:nvSpPr>
          <p:cNvPr id="26630" name="Oval 6"/>
          <p:cNvSpPr>
            <a:spLocks noChangeArrowheads="1"/>
          </p:cNvSpPr>
          <p:nvPr/>
        </p:nvSpPr>
        <p:spPr bwMode="auto">
          <a:xfrm>
            <a:off x="5137150" y="2133600"/>
            <a:ext cx="1371600" cy="838200"/>
          </a:xfrm>
          <a:prstGeom prst="ellipse">
            <a:avLst/>
          </a:prstGeom>
          <a:solidFill>
            <a:srgbClr val="00FFFF"/>
          </a:solidFill>
          <a:ln w="25400">
            <a:solidFill>
              <a:schemeClr val="tx1"/>
            </a:solidFill>
            <a:round/>
            <a:headEnd/>
            <a:tailEnd/>
          </a:ln>
        </p:spPr>
        <p:txBody>
          <a:bodyPr wrap="none" lIns="92075" tIns="46038" rIns="92075" bIns="46038" anchor="ctr"/>
          <a:lstStyle/>
          <a:p>
            <a:pPr algn="ctr"/>
            <a:r>
              <a:rPr lang="en-US" altLang="zh-CN" sz="1400" b="1">
                <a:latin typeface="Arial" charset="0"/>
              </a:rPr>
              <a:t>Book Rush</a:t>
            </a:r>
          </a:p>
          <a:p>
            <a:pPr algn="ctr"/>
            <a:r>
              <a:rPr lang="en-US" altLang="zh-CN" sz="1400" b="1">
                <a:latin typeface="Arial" charset="0"/>
              </a:rPr>
              <a:t> Job</a:t>
            </a:r>
          </a:p>
        </p:txBody>
      </p:sp>
      <p:sp>
        <p:nvSpPr>
          <p:cNvPr id="26631" name="Oval 7"/>
          <p:cNvSpPr>
            <a:spLocks noChangeArrowheads="1"/>
          </p:cNvSpPr>
          <p:nvPr/>
        </p:nvSpPr>
        <p:spPr bwMode="auto">
          <a:xfrm>
            <a:off x="5105400" y="4140200"/>
            <a:ext cx="1479550" cy="736600"/>
          </a:xfrm>
          <a:prstGeom prst="ellipse">
            <a:avLst/>
          </a:prstGeom>
          <a:solidFill>
            <a:srgbClr val="00FFFF"/>
          </a:solidFill>
          <a:ln w="25400">
            <a:solidFill>
              <a:schemeClr val="tx1"/>
            </a:solidFill>
            <a:round/>
            <a:headEnd/>
            <a:tailEnd/>
          </a:ln>
        </p:spPr>
        <p:txBody>
          <a:bodyPr wrap="none" lIns="92075" tIns="46038" rIns="92075" bIns="46038" anchor="ctr"/>
          <a:lstStyle/>
          <a:p>
            <a:pPr algn="ctr"/>
            <a:r>
              <a:rPr lang="en-US" altLang="zh-CN" sz="1400" b="1">
                <a:latin typeface="Arial" charset="0"/>
              </a:rPr>
              <a:t>Book Job</a:t>
            </a:r>
          </a:p>
        </p:txBody>
      </p:sp>
      <p:grpSp>
        <p:nvGrpSpPr>
          <p:cNvPr id="26632" name="Group 8"/>
          <p:cNvGrpSpPr>
            <a:grpSpLocks/>
          </p:cNvGrpSpPr>
          <p:nvPr/>
        </p:nvGrpSpPr>
        <p:grpSpPr bwMode="auto">
          <a:xfrm>
            <a:off x="2514600" y="4343400"/>
            <a:ext cx="533400" cy="685800"/>
            <a:chOff x="1488" y="1056"/>
            <a:chExt cx="384" cy="768"/>
          </a:xfrm>
        </p:grpSpPr>
        <p:sp>
          <p:nvSpPr>
            <p:cNvPr id="26638" name="Line 9"/>
            <p:cNvSpPr>
              <a:spLocks noChangeShapeType="1"/>
            </p:cNvSpPr>
            <p:nvPr/>
          </p:nvSpPr>
          <p:spPr bwMode="auto">
            <a:xfrm>
              <a:off x="1680" y="115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26639" name="Line 10"/>
            <p:cNvSpPr>
              <a:spLocks noChangeShapeType="1"/>
            </p:cNvSpPr>
            <p:nvPr/>
          </p:nvSpPr>
          <p:spPr bwMode="auto">
            <a:xfrm flipH="1">
              <a:off x="1488" y="1536"/>
              <a:ext cx="192"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26640" name="Line 11"/>
            <p:cNvSpPr>
              <a:spLocks noChangeShapeType="1"/>
            </p:cNvSpPr>
            <p:nvPr/>
          </p:nvSpPr>
          <p:spPr bwMode="auto">
            <a:xfrm>
              <a:off x="1680" y="1536"/>
              <a:ext cx="192"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26641" name="Line 12"/>
            <p:cNvSpPr>
              <a:spLocks noChangeShapeType="1"/>
            </p:cNvSpPr>
            <p:nvPr/>
          </p:nvSpPr>
          <p:spPr bwMode="auto">
            <a:xfrm>
              <a:off x="1488" y="1392"/>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GB"/>
            </a:p>
          </p:txBody>
        </p:sp>
        <p:sp>
          <p:nvSpPr>
            <p:cNvPr id="26642" name="Oval 13"/>
            <p:cNvSpPr>
              <a:spLocks noChangeArrowheads="1"/>
            </p:cNvSpPr>
            <p:nvPr/>
          </p:nvSpPr>
          <p:spPr bwMode="auto">
            <a:xfrm>
              <a:off x="1584" y="1056"/>
              <a:ext cx="192" cy="192"/>
            </a:xfrm>
            <a:prstGeom prst="ellipse">
              <a:avLst/>
            </a:prstGeom>
            <a:solidFill>
              <a:schemeClr val="tx1"/>
            </a:solidFill>
            <a:ln w="9525">
              <a:solidFill>
                <a:schemeClr val="tx1"/>
              </a:solidFill>
              <a:round/>
              <a:headEnd/>
              <a:tailEnd/>
            </a:ln>
          </p:spPr>
          <p:txBody>
            <a:bodyPr wrap="none" lIns="90000" tIns="46800" rIns="90000" bIns="46800" anchor="ctr"/>
            <a:lstStyle/>
            <a:p>
              <a:endParaRPr lang="en-GB" altLang="zh-CN"/>
            </a:p>
          </p:txBody>
        </p:sp>
      </p:grpSp>
      <p:sp>
        <p:nvSpPr>
          <p:cNvPr id="26633" name="Line 14"/>
          <p:cNvSpPr>
            <a:spLocks noChangeShapeType="1"/>
          </p:cNvSpPr>
          <p:nvPr/>
        </p:nvSpPr>
        <p:spPr bwMode="auto">
          <a:xfrm flipV="1">
            <a:off x="3276600" y="4572000"/>
            <a:ext cx="182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34" name="Rectangle 15"/>
          <p:cNvSpPr>
            <a:spLocks noChangeArrowheads="1"/>
          </p:cNvSpPr>
          <p:nvPr/>
        </p:nvSpPr>
        <p:spPr bwMode="auto">
          <a:xfrm>
            <a:off x="1600200" y="4495800"/>
            <a:ext cx="7556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p>
            <a:pPr algn="ctr"/>
            <a:r>
              <a:rPr lang="en-US" altLang="zh-CN" sz="1800" b="1">
                <a:latin typeface="Arial" charset="0"/>
              </a:rPr>
              <a:t>Clerk</a:t>
            </a:r>
          </a:p>
        </p:txBody>
      </p:sp>
      <p:sp>
        <p:nvSpPr>
          <p:cNvPr id="26635" name="Date Placeholder 1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9ECD9FBC-A0F5-47E3-ADFB-EB8886CD6E77}" type="datetime3">
              <a:rPr lang="en-US" altLang="zh-CN" sz="1200" smtClean="0">
                <a:solidFill>
                  <a:srgbClr val="898989"/>
                </a:solidFill>
              </a:rPr>
              <a:t>13 September 2016</a:t>
            </a:fld>
            <a:endParaRPr lang="en-GB" altLang="zh-CN" sz="1200" smtClean="0">
              <a:solidFill>
                <a:srgbClr val="898989"/>
              </a:solidFill>
            </a:endParaRPr>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538235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Date Placeholder 2"/>
          <p:cNvSpPr>
            <a:spLocks noGrp="1"/>
          </p:cNvSpPr>
          <p:nvPr>
            <p:ph type="dt" sz="half" idx="10"/>
          </p:nvPr>
        </p:nvSpPr>
        <p:spPr/>
        <p:txBody>
          <a:bodyPr/>
          <a:lstStyle/>
          <a:p>
            <a:fld id="{8B9A86A1-AD7E-429A-9B0C-F97E305B3C14}" type="datetime3">
              <a:rPr lang="en-US" smtClean="0"/>
              <a:t>13 September 2016</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677374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562046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solidFill>
            <a:schemeClr val="bg1">
              <a:lumMod val="95000"/>
            </a:schemeClr>
          </a:solidFill>
        </p:spPr>
        <p:txBody>
          <a:bodyPr/>
          <a:lstStyle/>
          <a:p>
            <a:pPr eaLnBrk="1" hangingPunct="1"/>
            <a:r>
              <a:rPr lang="en-GB" altLang="zh-CN" dirty="0" smtClean="0"/>
              <a:t>Organising the use case model</a:t>
            </a:r>
          </a:p>
        </p:txBody>
      </p:sp>
      <p:sp>
        <p:nvSpPr>
          <p:cNvPr id="3" name="Rectangle 2"/>
          <p:cNvSpPr/>
          <p:nvPr/>
        </p:nvSpPr>
        <p:spPr>
          <a:xfrm>
            <a:off x="761999" y="1785938"/>
            <a:ext cx="7953375" cy="3637919"/>
          </a:xfrm>
          <a:prstGeom prst="rect">
            <a:avLst/>
          </a:prstGeom>
        </p:spPr>
        <p:txBody>
          <a:bodyPr wrap="square">
            <a:spAutoFit/>
          </a:bodyPr>
          <a:lstStyle/>
          <a:p>
            <a:pPr marL="457200" indent="-457200" eaLnBrk="1" hangingPunct="1">
              <a:spcBef>
                <a:spcPct val="20000"/>
              </a:spcBef>
              <a:buFont typeface="Arial" pitchFamily="34" charset="0"/>
              <a:buChar char="•"/>
              <a:defRPr/>
            </a:pPr>
            <a:r>
              <a:rPr lang="en-GB" sz="3200" dirty="0" smtClean="0"/>
              <a:t>“include” </a:t>
            </a:r>
            <a:r>
              <a:rPr lang="en-GB" sz="3200" dirty="0"/>
              <a:t>and </a:t>
            </a:r>
            <a:r>
              <a:rPr lang="en-GB" sz="3200" dirty="0" smtClean="0"/>
              <a:t>“extend”  </a:t>
            </a:r>
            <a:r>
              <a:rPr lang="en-GB" sz="3200" dirty="0"/>
              <a:t>relationships can be useful to create a balanced and understandable set of use </a:t>
            </a:r>
            <a:r>
              <a:rPr lang="en-GB" sz="3200" dirty="0" smtClean="0"/>
              <a:t>cases</a:t>
            </a:r>
          </a:p>
          <a:p>
            <a:pPr marL="457200" indent="-457200" eaLnBrk="1" hangingPunct="1">
              <a:spcBef>
                <a:spcPct val="20000"/>
              </a:spcBef>
              <a:buFont typeface="Arial" pitchFamily="34" charset="0"/>
              <a:buChar char="•"/>
              <a:defRPr/>
            </a:pPr>
            <a:r>
              <a:rPr lang="en-GB" sz="3200" dirty="0" smtClean="0">
                <a:latin typeface="+mn-lt"/>
              </a:rPr>
              <a:t>However</a:t>
            </a:r>
            <a:r>
              <a:rPr lang="en-GB" sz="3200" dirty="0">
                <a:latin typeface="+mn-lt"/>
              </a:rPr>
              <a:t>, should only be applied when appropriate to the simplification, </a:t>
            </a:r>
            <a:r>
              <a:rPr lang="en-GB" sz="3200" dirty="0" err="1">
                <a:latin typeface="+mn-lt"/>
              </a:rPr>
              <a:t>understandability</a:t>
            </a:r>
            <a:r>
              <a:rPr lang="en-GB" sz="3200" dirty="0">
                <a:latin typeface="+mn-lt"/>
              </a:rPr>
              <a:t> and organisation of the use case model. </a:t>
            </a:r>
          </a:p>
        </p:txBody>
      </p:sp>
      <p:sp>
        <p:nvSpPr>
          <p:cNvPr id="2" name="Date Placeholder 1"/>
          <p:cNvSpPr>
            <a:spLocks noGrp="1"/>
          </p:cNvSpPr>
          <p:nvPr>
            <p:ph type="dt" sz="half" idx="10"/>
          </p:nvPr>
        </p:nvSpPr>
        <p:spPr/>
        <p:txBody>
          <a:bodyPr/>
          <a:lstStyle/>
          <a:p>
            <a:fld id="{68FE20E6-A794-4B78-AB6E-750F50180D5D}"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724943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solidFill>
            <a:schemeClr val="bg1">
              <a:lumMod val="95000"/>
            </a:schemeClr>
          </a:solidFill>
        </p:spPr>
        <p:txBody>
          <a:bodyPr rtlCol="0">
            <a:normAutofit fontScale="90000"/>
          </a:bodyPr>
          <a:lstStyle/>
          <a:p>
            <a:pPr eaLnBrk="1" fontAlgn="auto" hangingPunct="1">
              <a:spcAft>
                <a:spcPts val="0"/>
              </a:spcAft>
              <a:defRPr/>
            </a:pPr>
            <a:r>
              <a:rPr lang="en-GB" dirty="0" smtClean="0"/>
              <a:t>Use cases – discovery and exploration</a:t>
            </a:r>
          </a:p>
        </p:txBody>
      </p:sp>
      <p:sp>
        <p:nvSpPr>
          <p:cNvPr id="29699" name="Rectangle 3"/>
          <p:cNvSpPr>
            <a:spLocks noGrp="1" noChangeArrowheads="1"/>
          </p:cNvSpPr>
          <p:nvPr>
            <p:ph idx="1"/>
          </p:nvPr>
        </p:nvSpPr>
        <p:spPr>
          <a:xfrm>
            <a:off x="685800" y="1828800"/>
            <a:ext cx="7848600" cy="4408488"/>
          </a:xfrm>
        </p:spPr>
        <p:txBody>
          <a:bodyPr/>
          <a:lstStyle/>
          <a:p>
            <a:pPr eaLnBrk="1" hangingPunct="1">
              <a:lnSpc>
                <a:spcPct val="70000"/>
              </a:lnSpc>
            </a:pPr>
            <a:r>
              <a:rPr lang="en-GB" altLang="zh-CN" sz="3000" dirty="0" smtClean="0"/>
              <a:t>Identify actors</a:t>
            </a:r>
          </a:p>
          <a:p>
            <a:pPr lvl="1" eaLnBrk="1" hangingPunct="1">
              <a:lnSpc>
                <a:spcPct val="70000"/>
              </a:lnSpc>
            </a:pPr>
            <a:r>
              <a:rPr lang="en-GB" altLang="zh-CN" sz="2600" dirty="0" smtClean="0">
                <a:solidFill>
                  <a:srgbClr val="FF3300"/>
                </a:solidFill>
              </a:rPr>
              <a:t>Agree with stakeholders</a:t>
            </a:r>
          </a:p>
          <a:p>
            <a:pPr eaLnBrk="1" hangingPunct="1">
              <a:lnSpc>
                <a:spcPct val="70000"/>
              </a:lnSpc>
            </a:pPr>
            <a:r>
              <a:rPr lang="en-GB" altLang="zh-CN" sz="3000" dirty="0" smtClean="0"/>
              <a:t>Identify use cases (goals) for each actor</a:t>
            </a:r>
          </a:p>
          <a:p>
            <a:pPr lvl="1" eaLnBrk="1" hangingPunct="1">
              <a:lnSpc>
                <a:spcPct val="70000"/>
              </a:lnSpc>
            </a:pPr>
            <a:r>
              <a:rPr lang="en-GB" altLang="zh-CN" sz="2600" dirty="0" smtClean="0">
                <a:solidFill>
                  <a:srgbClr val="FF3300"/>
                </a:solidFill>
              </a:rPr>
              <a:t>Agree with stakeholders</a:t>
            </a:r>
          </a:p>
          <a:p>
            <a:pPr eaLnBrk="1" hangingPunct="1">
              <a:lnSpc>
                <a:spcPct val="70000"/>
              </a:lnSpc>
            </a:pPr>
            <a:r>
              <a:rPr lang="en-GB" altLang="zh-CN" sz="3000" dirty="0" smtClean="0"/>
              <a:t>Explore scenarios, extensions</a:t>
            </a:r>
          </a:p>
          <a:p>
            <a:pPr lvl="1" eaLnBrk="1" hangingPunct="1">
              <a:lnSpc>
                <a:spcPct val="70000"/>
              </a:lnSpc>
            </a:pPr>
            <a:r>
              <a:rPr lang="en-GB" altLang="zh-CN" sz="2600" dirty="0" smtClean="0">
                <a:solidFill>
                  <a:srgbClr val="FF3300"/>
                </a:solidFill>
              </a:rPr>
              <a:t>Agree with stakeholders</a:t>
            </a:r>
          </a:p>
          <a:p>
            <a:pPr eaLnBrk="1" hangingPunct="1">
              <a:lnSpc>
                <a:spcPct val="70000"/>
              </a:lnSpc>
            </a:pPr>
            <a:r>
              <a:rPr lang="en-GB" altLang="zh-CN" sz="3000" dirty="0" smtClean="0"/>
              <a:t>Prepare UML diagram and use case descriptions for communication</a:t>
            </a:r>
          </a:p>
          <a:p>
            <a:pPr lvl="1" eaLnBrk="1" hangingPunct="1">
              <a:lnSpc>
                <a:spcPct val="70000"/>
              </a:lnSpc>
            </a:pPr>
            <a:r>
              <a:rPr lang="en-GB" altLang="zh-CN" sz="2600" dirty="0" smtClean="0">
                <a:solidFill>
                  <a:srgbClr val="FF3300"/>
                </a:solidFill>
              </a:rPr>
              <a:t>Agree with stakeholders</a:t>
            </a:r>
            <a:endParaRPr lang="en-GB" altLang="zh-CN" sz="2600" dirty="0" smtClean="0"/>
          </a:p>
          <a:p>
            <a:pPr eaLnBrk="1" hangingPunct="1">
              <a:lnSpc>
                <a:spcPct val="70000"/>
              </a:lnSpc>
            </a:pPr>
            <a:r>
              <a:rPr lang="en-GB" altLang="zh-CN" sz="3000" i="1" u="sng" dirty="0" smtClean="0">
                <a:solidFill>
                  <a:schemeClr val="accent2"/>
                </a:solidFill>
              </a:rPr>
              <a:t>ONLY THEN</a:t>
            </a:r>
            <a:r>
              <a:rPr lang="en-GB" altLang="zh-CN" sz="3000" dirty="0" smtClean="0"/>
              <a:t> apply &lt;&lt;include&gt;&gt;, &lt;&lt;extend&gt;&gt;, etc.</a:t>
            </a:r>
          </a:p>
        </p:txBody>
      </p:sp>
      <p:sp>
        <p:nvSpPr>
          <p:cNvPr id="297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DE378688-D1A0-43EC-97A0-E85FBB4024F2}" type="datetime3">
              <a:rPr lang="en-US" altLang="zh-CN" sz="1200" smtClean="0">
                <a:solidFill>
                  <a:srgbClr val="898989"/>
                </a:solidFill>
              </a:rPr>
              <a:t>13 September 2016</a:t>
            </a:fld>
            <a:endParaRPr lang="en-GB" altLang="zh-CN" sz="1200" smtClean="0">
              <a:solidFill>
                <a:srgbClr val="898989"/>
              </a:solidFill>
            </a:endParaRPr>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8676604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Use cases -reflection</a:t>
            </a:r>
            <a:endParaRPr lang="en-GB" dirty="0"/>
          </a:p>
        </p:txBody>
      </p:sp>
      <p:sp>
        <p:nvSpPr>
          <p:cNvPr id="3" name="Date Placeholder 2"/>
          <p:cNvSpPr>
            <a:spLocks noGrp="1"/>
          </p:cNvSpPr>
          <p:nvPr>
            <p:ph type="dt" sz="half" idx="10"/>
          </p:nvPr>
        </p:nvSpPr>
        <p:spPr/>
        <p:txBody>
          <a:bodyPr/>
          <a:lstStyle/>
          <a:p>
            <a:fld id="{5FAF3697-A611-4FB3-BFD2-2F73EDCE791B}" type="datetime3">
              <a:rPr lang="en-US" smtClean="0"/>
              <a:t>13 September 2016</a:t>
            </a:fld>
            <a:endParaRPr lang="en-US"/>
          </a:p>
        </p:txBody>
      </p:sp>
      <p:sp>
        <p:nvSpPr>
          <p:cNvPr id="6" name="Content Placeholder 5"/>
          <p:cNvSpPr>
            <a:spLocks noGrp="1"/>
          </p:cNvSpPr>
          <p:nvPr>
            <p:ph sz="quarter" idx="1"/>
          </p:nvPr>
        </p:nvSpPr>
        <p:spPr/>
        <p:txBody>
          <a:bodyPr>
            <a:normAutofit fontScale="92500"/>
          </a:bodyPr>
          <a:lstStyle/>
          <a:p>
            <a:endParaRPr lang="en-GB" dirty="0" smtClean="0"/>
          </a:p>
          <a:p>
            <a:r>
              <a:rPr lang="en-GB" dirty="0" smtClean="0">
                <a:solidFill>
                  <a:srgbClr val="FF0000"/>
                </a:solidFill>
              </a:rPr>
              <a:t>Easy</a:t>
            </a:r>
            <a:r>
              <a:rPr lang="en-GB" dirty="0" smtClean="0"/>
              <a:t> to explore system’s </a:t>
            </a:r>
            <a:r>
              <a:rPr lang="en-GB" dirty="0" smtClean="0">
                <a:solidFill>
                  <a:srgbClr val="FF0000"/>
                </a:solidFill>
              </a:rPr>
              <a:t>requirements</a:t>
            </a:r>
            <a:r>
              <a:rPr lang="en-GB" dirty="0" smtClean="0"/>
              <a:t> with </a:t>
            </a:r>
            <a:r>
              <a:rPr lang="en-GB" dirty="0" smtClean="0">
                <a:solidFill>
                  <a:srgbClr val="FF0000"/>
                </a:solidFill>
              </a:rPr>
              <a:t>clients</a:t>
            </a:r>
            <a:r>
              <a:rPr lang="en-GB" dirty="0" smtClean="0"/>
              <a:t>, identifying missing functionalities, and discard unnecessary </a:t>
            </a:r>
            <a:r>
              <a:rPr lang="en-GB" dirty="0"/>
              <a:t>requirements</a:t>
            </a:r>
          </a:p>
          <a:p>
            <a:r>
              <a:rPr lang="en-GB" dirty="0" smtClean="0"/>
              <a:t>Use case can be viewed as a </a:t>
            </a:r>
            <a:r>
              <a:rPr lang="en-GB" dirty="0" smtClean="0">
                <a:solidFill>
                  <a:srgbClr val="FF0000"/>
                </a:solidFill>
              </a:rPr>
              <a:t>contract</a:t>
            </a:r>
            <a:r>
              <a:rPr lang="en-GB" dirty="0" smtClean="0"/>
              <a:t> with all stake holders because it can be explored and agreed jointly.</a:t>
            </a:r>
          </a:p>
          <a:p>
            <a:r>
              <a:rPr lang="en-GB" dirty="0" smtClean="0"/>
              <a:t>Use </a:t>
            </a:r>
            <a:r>
              <a:rPr lang="en-GB" dirty="0"/>
              <a:t>cases also help </a:t>
            </a:r>
            <a:r>
              <a:rPr lang="en-GB" dirty="0">
                <a:solidFill>
                  <a:srgbClr val="FF0000"/>
                </a:solidFill>
              </a:rPr>
              <a:t>construct tests </a:t>
            </a:r>
            <a:r>
              <a:rPr lang="en-GB" dirty="0"/>
              <a:t>for your system. Use cases provide </a:t>
            </a:r>
            <a:r>
              <a:rPr lang="en-GB" dirty="0" smtClean="0"/>
              <a:t>an </a:t>
            </a:r>
            <a:r>
              <a:rPr lang="en-GB" dirty="0"/>
              <a:t>excellent starting point for building your test </a:t>
            </a:r>
            <a:r>
              <a:rPr lang="en-GB" dirty="0" smtClean="0"/>
              <a:t>cases.</a:t>
            </a:r>
          </a:p>
          <a:p>
            <a:r>
              <a:rPr lang="en-GB" dirty="0" smtClean="0"/>
              <a:t>They </a:t>
            </a:r>
            <a:r>
              <a:rPr lang="en-GB" dirty="0"/>
              <a:t>do not specify </a:t>
            </a:r>
            <a:r>
              <a:rPr lang="en-GB" dirty="0" smtClean="0"/>
              <a:t>the </a:t>
            </a:r>
            <a:r>
              <a:rPr lang="en-GB" dirty="0"/>
              <a:t>system’s </a:t>
            </a:r>
            <a:r>
              <a:rPr lang="en-GB" dirty="0">
                <a:solidFill>
                  <a:srgbClr val="FF0000"/>
                </a:solidFill>
              </a:rPr>
              <a:t>non functional requirements </a:t>
            </a:r>
            <a:r>
              <a:rPr lang="en-GB" dirty="0" smtClean="0"/>
              <a:t>such as performance </a:t>
            </a:r>
            <a:r>
              <a:rPr lang="en-GB" dirty="0"/>
              <a:t>targets. </a:t>
            </a:r>
            <a:endParaRPr lang="en-GB" dirty="0" smtClean="0"/>
          </a:p>
          <a:p>
            <a:r>
              <a:rPr lang="en-GB" dirty="0" smtClean="0"/>
              <a:t>Only suitable for certain type of system.</a:t>
            </a:r>
            <a:endParaRPr lang="en-GB" dirty="0"/>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321677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altLang="zh-CN" dirty="0"/>
              <a:t>Discover and capture requirements</a:t>
            </a:r>
            <a:endParaRPr lang="en-GB" dirty="0"/>
          </a:p>
        </p:txBody>
      </p:sp>
      <p:sp>
        <p:nvSpPr>
          <p:cNvPr id="3" name="Date Placeholder 2"/>
          <p:cNvSpPr>
            <a:spLocks noGrp="1"/>
          </p:cNvSpPr>
          <p:nvPr>
            <p:ph type="dt" sz="half" idx="10"/>
          </p:nvPr>
        </p:nvSpPr>
        <p:spPr/>
        <p:txBody>
          <a:bodyPr/>
          <a:lstStyle/>
          <a:p>
            <a:fld id="{4F9B49EB-16FC-4EFE-923D-73B8FE2A36A5}" type="datetime3">
              <a:rPr lang="en-US" smtClean="0"/>
              <a:t>13 September 2016</a:t>
            </a:fld>
            <a:endParaRPr lang="en-US"/>
          </a:p>
        </p:txBody>
      </p:sp>
      <p:sp>
        <p:nvSpPr>
          <p:cNvPr id="7" name="Rectangle 3"/>
          <p:cNvSpPr>
            <a:spLocks noGrp="1" noChangeArrowheads="1"/>
          </p:cNvSpPr>
          <p:nvPr>
            <p:ph sz="quarter" idx="1"/>
          </p:nvPr>
        </p:nvSpPr>
        <p:spPr/>
        <p:txBody>
          <a:bodyPr/>
          <a:lstStyle/>
          <a:p>
            <a:pPr defTabSz="762000">
              <a:spcBef>
                <a:spcPct val="50000"/>
              </a:spcBef>
            </a:pPr>
            <a:endParaRPr lang="en-GB" altLang="zh-CN" dirty="0" smtClean="0">
              <a:solidFill>
                <a:schemeClr val="accent2"/>
              </a:solidFill>
            </a:endParaRPr>
          </a:p>
          <a:p>
            <a:pPr defTabSz="762000">
              <a:spcBef>
                <a:spcPct val="50000"/>
              </a:spcBef>
            </a:pPr>
            <a:r>
              <a:rPr lang="en-GB" altLang="zh-CN" dirty="0" smtClean="0">
                <a:solidFill>
                  <a:schemeClr val="accent2"/>
                </a:solidFill>
              </a:rPr>
              <a:t>Software </a:t>
            </a:r>
            <a:r>
              <a:rPr lang="en-GB" altLang="zh-CN" dirty="0">
                <a:solidFill>
                  <a:schemeClr val="accent2"/>
                </a:solidFill>
              </a:rPr>
              <a:t>Design challenge (1):</a:t>
            </a:r>
          </a:p>
          <a:p>
            <a:pPr marL="640080" indent="-342900" defTabSz="762000">
              <a:spcBef>
                <a:spcPct val="50000"/>
              </a:spcBef>
              <a:buFont typeface="Wingdings" pitchFamily="2" charset="2"/>
              <a:buChar char="§"/>
            </a:pPr>
            <a:r>
              <a:rPr lang="en-GB" altLang="zh-CN" dirty="0"/>
              <a:t> how to </a:t>
            </a:r>
            <a:r>
              <a:rPr lang="en-GB" altLang="zh-CN" dirty="0">
                <a:solidFill>
                  <a:srgbClr val="FF0000"/>
                </a:solidFill>
              </a:rPr>
              <a:t>discover</a:t>
            </a:r>
            <a:r>
              <a:rPr lang="en-GB" altLang="zh-CN" dirty="0"/>
              <a:t> the required behaviour of the design problem? and who’s the software for anyway?</a:t>
            </a:r>
          </a:p>
          <a:p>
            <a:pPr defTabSz="762000">
              <a:spcBef>
                <a:spcPct val="50000"/>
              </a:spcBef>
            </a:pPr>
            <a:r>
              <a:rPr lang="en-GB" altLang="zh-CN" dirty="0">
                <a:solidFill>
                  <a:schemeClr val="accent2"/>
                </a:solidFill>
              </a:rPr>
              <a:t>Software Design challenge (2):</a:t>
            </a:r>
          </a:p>
          <a:p>
            <a:pPr marL="640080" indent="-342900" defTabSz="762000">
              <a:spcBef>
                <a:spcPct val="50000"/>
              </a:spcBef>
              <a:buFont typeface="Wingdings" pitchFamily="2" charset="2"/>
              <a:buChar char="§"/>
            </a:pPr>
            <a:r>
              <a:rPr lang="en-GB" altLang="zh-CN" dirty="0"/>
              <a:t> how to </a:t>
            </a:r>
            <a:r>
              <a:rPr lang="en-GB" altLang="zh-CN" dirty="0" smtClean="0">
                <a:solidFill>
                  <a:srgbClr val="FF0000"/>
                </a:solidFill>
              </a:rPr>
              <a:t>document </a:t>
            </a:r>
            <a:r>
              <a:rPr lang="en-GB" altLang="zh-CN" dirty="0"/>
              <a:t>the required behaviour so all the stakeholders can understand and agree that this is the design problem we’re all working to solve?</a:t>
            </a:r>
          </a:p>
          <a:p>
            <a:pPr lvl="1" eaLnBrk="1" hangingPunct="1"/>
            <a:endParaRPr lang="en-GB" altLang="zh-CN" dirty="0" smtClean="0"/>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9571966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Summary</a:t>
            </a:r>
          </a:p>
        </p:txBody>
      </p:sp>
      <p:sp>
        <p:nvSpPr>
          <p:cNvPr id="30723" name="Date Placeholder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C5058819-FD5D-4298-BF65-0ECB32137462}" type="datetime3">
              <a:rPr lang="en-US" altLang="zh-CN" sz="1200" smtClean="0">
                <a:solidFill>
                  <a:srgbClr val="898989"/>
                </a:solidFill>
              </a:rPr>
              <a:t>13 September 2016</a:t>
            </a:fld>
            <a:endParaRPr lang="en-GB" altLang="zh-CN" sz="1200" smtClean="0">
              <a:solidFill>
                <a:srgbClr val="898989"/>
              </a:solidFill>
            </a:endParaRPr>
          </a:p>
        </p:txBody>
      </p:sp>
      <p:sp>
        <p:nvSpPr>
          <p:cNvPr id="172035" name="Rectangle 3"/>
          <p:cNvSpPr>
            <a:spLocks noGrp="1" noChangeArrowheads="1"/>
          </p:cNvSpPr>
          <p:nvPr>
            <p:ph type="body" idx="4294967295"/>
          </p:nvPr>
        </p:nvSpPr>
        <p:spPr>
          <a:xfrm>
            <a:off x="1000125" y="1828800"/>
            <a:ext cx="7348538" cy="4114800"/>
          </a:xfrm>
        </p:spPr>
        <p:txBody>
          <a:bodyPr rtlCol="0">
            <a:normAutofit/>
          </a:bodyPr>
          <a:lstStyle/>
          <a:p>
            <a:pPr eaLnBrk="1" fontAlgn="auto" hangingPunct="1">
              <a:spcAft>
                <a:spcPts val="0"/>
              </a:spcAft>
              <a:buFont typeface="Arial" pitchFamily="34" charset="0"/>
              <a:buChar char="•"/>
              <a:defRPr/>
            </a:pPr>
            <a:r>
              <a:rPr lang="en-US" dirty="0" smtClean="0"/>
              <a:t>Identify candidate system actors</a:t>
            </a:r>
          </a:p>
          <a:p>
            <a:pPr lvl="1" eaLnBrk="1" fontAlgn="auto" hangingPunct="1">
              <a:spcAft>
                <a:spcPts val="0"/>
              </a:spcAft>
              <a:buFont typeface="Arial" pitchFamily="34" charset="0"/>
              <a:buChar char="–"/>
              <a:defRPr/>
            </a:pPr>
            <a:r>
              <a:rPr lang="en-US" dirty="0" smtClean="0"/>
              <a:t>(1) humans, (2) external event, (3) other systems </a:t>
            </a:r>
          </a:p>
          <a:p>
            <a:pPr eaLnBrk="1" fontAlgn="auto" hangingPunct="1">
              <a:spcAft>
                <a:spcPts val="0"/>
              </a:spcAft>
              <a:buFont typeface="Arial" pitchFamily="34" charset="0"/>
              <a:buChar char="•"/>
              <a:defRPr/>
            </a:pPr>
            <a:r>
              <a:rPr lang="en-US" dirty="0" smtClean="0"/>
              <a:t>Identify candidate use cases</a:t>
            </a:r>
          </a:p>
          <a:p>
            <a:pPr lvl="1" eaLnBrk="1" fontAlgn="auto" hangingPunct="1">
              <a:spcAft>
                <a:spcPts val="0"/>
              </a:spcAft>
              <a:buFont typeface="Arial" pitchFamily="34" charset="0"/>
              <a:buChar char="–"/>
              <a:defRPr/>
            </a:pPr>
            <a:r>
              <a:rPr lang="en-US" dirty="0" smtClean="0"/>
              <a:t>What goals does each Actor wish to achieve?</a:t>
            </a:r>
          </a:p>
          <a:p>
            <a:pPr eaLnBrk="1" fontAlgn="auto" hangingPunct="1">
              <a:spcAft>
                <a:spcPts val="0"/>
              </a:spcAft>
              <a:buFont typeface="Arial" pitchFamily="34" charset="0"/>
              <a:buChar char="•"/>
              <a:defRPr/>
            </a:pPr>
            <a:r>
              <a:rPr lang="en-US" dirty="0" smtClean="0"/>
              <a:t>Refine and scope units of interaction (use cases)</a:t>
            </a:r>
          </a:p>
          <a:p>
            <a:pPr lvl="1" eaLnBrk="1" fontAlgn="auto" hangingPunct="1">
              <a:spcAft>
                <a:spcPts val="0"/>
              </a:spcAft>
              <a:buFont typeface="Arial" pitchFamily="34" charset="0"/>
              <a:buChar char="–"/>
              <a:defRPr/>
            </a:pPr>
            <a:r>
              <a:rPr lang="en-US" dirty="0" smtClean="0"/>
              <a:t>start point (look for actor and initial event)</a:t>
            </a:r>
          </a:p>
          <a:p>
            <a:pPr lvl="1" eaLnBrk="1" fontAlgn="auto" hangingPunct="1">
              <a:spcAft>
                <a:spcPts val="0"/>
              </a:spcAft>
              <a:buFont typeface="Arial" pitchFamily="34" charset="0"/>
              <a:buChar char="–"/>
              <a:defRPr/>
            </a:pPr>
            <a:r>
              <a:rPr lang="en-US" dirty="0" smtClean="0"/>
              <a:t>end point (look for beneficial result – the goal - for actor) </a:t>
            </a:r>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9340896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solidFill>
            <a:schemeClr val="bg1">
              <a:lumMod val="95000"/>
            </a:schemeClr>
          </a:solidFill>
        </p:spPr>
        <p:txBody>
          <a:bodyPr/>
          <a:lstStyle/>
          <a:p>
            <a:pPr eaLnBrk="1" hangingPunct="1"/>
            <a:r>
              <a:rPr lang="en-GB" altLang="zh-CN" dirty="0" smtClean="0"/>
              <a:t>Summary</a:t>
            </a:r>
          </a:p>
        </p:txBody>
      </p:sp>
      <p:sp>
        <p:nvSpPr>
          <p:cNvPr id="129027" name="Rectangle 3"/>
          <p:cNvSpPr>
            <a:spLocks noGrp="1" noChangeArrowheads="1"/>
          </p:cNvSpPr>
          <p:nvPr>
            <p:ph idx="1"/>
          </p:nvPr>
        </p:nvSpPr>
        <p:spPr>
          <a:xfrm>
            <a:off x="684213" y="1557338"/>
            <a:ext cx="7848600" cy="4337050"/>
          </a:xfrm>
        </p:spPr>
        <p:txBody>
          <a:bodyPr/>
          <a:lstStyle/>
          <a:p>
            <a:pPr eaLnBrk="1" hangingPunct="1">
              <a:spcBef>
                <a:spcPct val="50000"/>
              </a:spcBef>
            </a:pPr>
            <a:r>
              <a:rPr lang="en-GB" altLang="zh-CN" smtClean="0"/>
              <a:t>Use case scenarios and extensions</a:t>
            </a:r>
          </a:p>
          <a:p>
            <a:pPr eaLnBrk="1" hangingPunct="1">
              <a:spcBef>
                <a:spcPct val="50000"/>
              </a:spcBef>
            </a:pPr>
            <a:r>
              <a:rPr lang="en-GB" altLang="zh-CN" smtClean="0"/>
              <a:t>UML Use case relationships</a:t>
            </a:r>
          </a:p>
          <a:p>
            <a:pPr lvl="1" eaLnBrk="1" hangingPunct="1">
              <a:spcBef>
                <a:spcPct val="50000"/>
              </a:spcBef>
            </a:pPr>
            <a:r>
              <a:rPr lang="en-GB" altLang="zh-CN" smtClean="0"/>
              <a:t>&lt;&lt;include&gt;&gt;, &lt;&lt;extend&gt;&gt;</a:t>
            </a:r>
          </a:p>
        </p:txBody>
      </p:sp>
      <p:sp>
        <p:nvSpPr>
          <p:cNvPr id="317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8A09F09D-C5C2-42ED-88BF-FA2569238C60}" type="datetime3">
              <a:rPr lang="en-US" altLang="zh-CN" sz="1200" smtClean="0">
                <a:solidFill>
                  <a:srgbClr val="898989"/>
                </a:solidFill>
              </a:rPr>
              <a:t>13 September 2016</a:t>
            </a:fld>
            <a:endParaRPr lang="en-GB" altLang="zh-CN" sz="1200" smtClean="0">
              <a:solidFill>
                <a:srgbClr val="898989"/>
              </a:solidFill>
            </a:endParaRPr>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047886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Date Placeholder 2"/>
          <p:cNvSpPr>
            <a:spLocks noGrp="1"/>
          </p:cNvSpPr>
          <p:nvPr>
            <p:ph type="dt" sz="half" idx="10"/>
          </p:nvPr>
        </p:nvSpPr>
        <p:spPr/>
        <p:txBody>
          <a:bodyPr/>
          <a:lstStyle/>
          <a:p>
            <a:fld id="{FF04AC67-A749-48D9-9238-4805B0C73166}" type="datetime3">
              <a:rPr lang="en-US" smtClean="0"/>
              <a:t>13 September 2016</a:t>
            </a:fld>
            <a:endParaRPr lang="en-US"/>
          </a:p>
        </p:txBody>
      </p:sp>
      <p:sp>
        <p:nvSpPr>
          <p:cNvPr id="6" name="Content Placeholder 5"/>
          <p:cNvSpPr>
            <a:spLocks noGrp="1"/>
          </p:cNvSpPr>
          <p:nvPr>
            <p:ph sz="quarter" idx="1"/>
          </p:nvPr>
        </p:nvSpPr>
        <p:spPr/>
        <p:txBody>
          <a:bodyPr/>
          <a:lstStyle/>
          <a:p>
            <a:r>
              <a:rPr lang="en-GB" dirty="0"/>
              <a:t>Learning UML2.0</a:t>
            </a:r>
          </a:p>
          <a:p>
            <a:r>
              <a:rPr lang="en-GB" smtClean="0"/>
              <a:t>UML </a:t>
            </a:r>
            <a:r>
              <a:rPr lang="en-GB" dirty="0" smtClean="0"/>
              <a:t>distilled</a:t>
            </a:r>
          </a:p>
        </p:txBody>
      </p:sp>
      <p:sp>
        <p:nvSpPr>
          <p:cNvPr id="7" name="Footer Placeholder 6"/>
          <p:cNvSpPr>
            <a:spLocks noGrp="1"/>
          </p:cNvSpPr>
          <p:nvPr>
            <p:ph type="ftr" sz="quarter" idx="11"/>
          </p:nvPr>
        </p:nvSpPr>
        <p:spPr/>
        <p:txBody>
          <a:bodyPr/>
          <a:lstStyle/>
          <a:p>
            <a:r>
              <a:rPr lang="en-US" smtClean="0"/>
              <a:t>UFCFB6-30-2 OOSD</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9655506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altLang="zh-CN" smtClean="0"/>
              <a:t>Any questions?</a:t>
            </a:r>
          </a:p>
        </p:txBody>
      </p:sp>
      <p:sp>
        <p:nvSpPr>
          <p:cNvPr id="32771" name="Content Placeholder 2"/>
          <p:cNvSpPr>
            <a:spLocks noGrp="1"/>
          </p:cNvSpPr>
          <p:nvPr>
            <p:ph idx="1"/>
          </p:nvPr>
        </p:nvSpPr>
        <p:spPr/>
        <p:txBody>
          <a:bodyPr/>
          <a:lstStyle/>
          <a:p>
            <a:endParaRPr lang="en-GB" altLang="zh-CN" smtClean="0"/>
          </a:p>
        </p:txBody>
      </p:sp>
      <p:sp>
        <p:nvSpPr>
          <p:cNvPr id="327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itchFamily="34" charset="0"/>
              </a:defRPr>
            </a:lvl1pPr>
            <a:lvl2pPr marL="742950" indent="-285750">
              <a:defRPr sz="2800">
                <a:solidFill>
                  <a:schemeClr val="tx1"/>
                </a:solidFill>
                <a:latin typeface="Tahoma" pitchFamily="34" charset="0"/>
              </a:defRPr>
            </a:lvl2pPr>
            <a:lvl3pPr marL="1143000" indent="-228600">
              <a:defRPr sz="2800">
                <a:solidFill>
                  <a:schemeClr val="tx1"/>
                </a:solidFill>
                <a:latin typeface="Tahoma" pitchFamily="34" charset="0"/>
              </a:defRPr>
            </a:lvl3pPr>
            <a:lvl4pPr marL="1600200" indent="-228600">
              <a:defRPr sz="2800">
                <a:solidFill>
                  <a:schemeClr val="tx1"/>
                </a:solidFill>
                <a:latin typeface="Tahoma" pitchFamily="34" charset="0"/>
              </a:defRPr>
            </a:lvl4pPr>
            <a:lvl5pPr marL="2057400" indent="-22860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fld id="{4C738202-0C43-4453-9684-E0877EC5F19B}" type="datetime3">
              <a:rPr lang="en-US" altLang="zh-CN" sz="1200" smtClean="0">
                <a:solidFill>
                  <a:srgbClr val="898989"/>
                </a:solidFill>
              </a:rPr>
              <a:t>13 September 2016</a:t>
            </a:fld>
            <a:endParaRPr lang="en-GB" altLang="zh-CN" sz="1200" smtClean="0">
              <a:solidFill>
                <a:srgbClr val="898989"/>
              </a:solidFill>
            </a:endParaRPr>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643242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altLang="zh-CN" dirty="0"/>
              <a:t>Design Problem – Software Requirements </a:t>
            </a:r>
            <a:endParaRPr lang="en-GB" dirty="0"/>
          </a:p>
        </p:txBody>
      </p:sp>
      <p:sp>
        <p:nvSpPr>
          <p:cNvPr id="3" name="Date Placeholder 2"/>
          <p:cNvSpPr>
            <a:spLocks noGrp="1"/>
          </p:cNvSpPr>
          <p:nvPr>
            <p:ph type="dt" sz="half" idx="10"/>
          </p:nvPr>
        </p:nvSpPr>
        <p:spPr/>
        <p:txBody>
          <a:bodyPr/>
          <a:lstStyle/>
          <a:p>
            <a:fld id="{4DB85A90-B1A7-4CB7-A8E3-0E5893B2EA6D}" type="datetime3">
              <a:rPr lang="en-US" smtClean="0"/>
              <a:t>13 September 2016</a:t>
            </a:fld>
            <a:endParaRPr lang="en-US"/>
          </a:p>
        </p:txBody>
      </p:sp>
      <p:sp>
        <p:nvSpPr>
          <p:cNvPr id="6" name="Content Placeholder 5"/>
          <p:cNvSpPr>
            <a:spLocks noGrp="1"/>
          </p:cNvSpPr>
          <p:nvPr>
            <p:ph sz="quarter" idx="1"/>
          </p:nvPr>
        </p:nvSpPr>
        <p:spPr/>
        <p:txBody>
          <a:bodyPr/>
          <a:lstStyle/>
          <a:p>
            <a:r>
              <a:rPr lang="en-GB" altLang="zh-CN" dirty="0"/>
              <a:t>Elicited from many sources, </a:t>
            </a:r>
            <a:r>
              <a:rPr lang="en-GB" dirty="0"/>
              <a:t>work with your system’s stakeholders to generate a full set of requirements</a:t>
            </a:r>
            <a:endParaRPr lang="en-GB" altLang="zh-CN" dirty="0"/>
          </a:p>
          <a:p>
            <a:endParaRPr lang="en-GB" dirty="0"/>
          </a:p>
        </p:txBody>
      </p:sp>
      <p:graphicFrame>
        <p:nvGraphicFramePr>
          <p:cNvPr id="7" name="Object 4"/>
          <p:cNvGraphicFramePr>
            <a:graphicFrameLocks noChangeAspect="1"/>
          </p:cNvGraphicFramePr>
          <p:nvPr/>
        </p:nvGraphicFramePr>
        <p:xfrm>
          <a:off x="4038600" y="3352800"/>
          <a:ext cx="1143000" cy="2090738"/>
        </p:xfrm>
        <a:graphic>
          <a:graphicData uri="http://schemas.openxmlformats.org/presentationml/2006/ole">
            <mc:AlternateContent xmlns:mc="http://schemas.openxmlformats.org/markup-compatibility/2006">
              <mc:Choice xmlns:v="urn:schemas-microsoft-com:vml" Requires="v">
                <p:oleObj spid="_x0000_s11355" name="Clip" r:id="rId3" imgW="1828908" imgH="3962304" progId="MS_ClipArt_Gallery.5">
                  <p:embed/>
                </p:oleObj>
              </mc:Choice>
              <mc:Fallback>
                <p:oleObj name="Clip" r:id="rId3" imgW="1828908" imgH="3962304"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352800"/>
                        <a:ext cx="1143000" cy="209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5"/>
          <p:cNvSpPr txBox="1">
            <a:spLocks noChangeArrowheads="1"/>
          </p:cNvSpPr>
          <p:nvPr/>
        </p:nvSpPr>
        <p:spPr bwMode="auto">
          <a:xfrm>
            <a:off x="914400" y="2514600"/>
            <a:ext cx="2909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r>
              <a:rPr lang="en-GB" altLang="zh-CN" sz="2000" b="1" i="1">
                <a:solidFill>
                  <a:schemeClr val="accent2"/>
                </a:solidFill>
              </a:rPr>
              <a:t>Enterprise Objectives</a:t>
            </a:r>
          </a:p>
        </p:txBody>
      </p:sp>
      <p:sp>
        <p:nvSpPr>
          <p:cNvPr id="9" name="Text Box 6"/>
          <p:cNvSpPr txBox="1">
            <a:spLocks noChangeArrowheads="1"/>
          </p:cNvSpPr>
          <p:nvPr/>
        </p:nvSpPr>
        <p:spPr bwMode="auto">
          <a:xfrm>
            <a:off x="1524000" y="3657600"/>
            <a:ext cx="175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r>
              <a:rPr lang="en-GB" altLang="zh-CN" sz="2000" b="1" i="1">
                <a:solidFill>
                  <a:schemeClr val="accent2"/>
                </a:solidFill>
              </a:rPr>
              <a:t>Business Process Model</a:t>
            </a:r>
          </a:p>
        </p:txBody>
      </p:sp>
      <p:sp>
        <p:nvSpPr>
          <p:cNvPr id="10" name="Text Box 7"/>
          <p:cNvSpPr txBox="1">
            <a:spLocks noChangeArrowheads="1"/>
          </p:cNvSpPr>
          <p:nvPr/>
        </p:nvSpPr>
        <p:spPr bwMode="auto">
          <a:xfrm>
            <a:off x="762000" y="5257800"/>
            <a:ext cx="236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r>
              <a:rPr lang="en-GB" altLang="zh-CN" sz="2000" b="1" i="1">
                <a:solidFill>
                  <a:schemeClr val="accent2"/>
                </a:solidFill>
              </a:rPr>
              <a:t>Legal, and</a:t>
            </a:r>
          </a:p>
          <a:p>
            <a:r>
              <a:rPr lang="en-GB" altLang="zh-CN" sz="2000" b="1" i="1">
                <a:solidFill>
                  <a:schemeClr val="accent2"/>
                </a:solidFill>
              </a:rPr>
              <a:t>enterprise Rules</a:t>
            </a:r>
          </a:p>
        </p:txBody>
      </p:sp>
      <p:sp>
        <p:nvSpPr>
          <p:cNvPr id="11" name="Text Box 8"/>
          <p:cNvSpPr txBox="1">
            <a:spLocks noChangeArrowheads="1"/>
          </p:cNvSpPr>
          <p:nvPr/>
        </p:nvSpPr>
        <p:spPr bwMode="auto">
          <a:xfrm>
            <a:off x="6077139" y="2316162"/>
            <a:ext cx="2667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r>
              <a:rPr lang="en-GB" altLang="zh-CN" sz="2000" b="1" i="1" dirty="0">
                <a:solidFill>
                  <a:schemeClr val="accent2"/>
                </a:solidFill>
              </a:rPr>
              <a:t>Desired Quality Attributes</a:t>
            </a:r>
          </a:p>
          <a:p>
            <a:r>
              <a:rPr lang="en-GB" altLang="zh-CN" sz="2000" b="1" i="1" dirty="0">
                <a:solidFill>
                  <a:schemeClr val="accent2"/>
                </a:solidFill>
              </a:rPr>
              <a:t>(Non-functional</a:t>
            </a:r>
          </a:p>
          <a:p>
            <a:r>
              <a:rPr lang="en-GB" altLang="zh-CN" sz="2000" b="1" i="1" dirty="0">
                <a:solidFill>
                  <a:schemeClr val="accent2"/>
                </a:solidFill>
              </a:rPr>
              <a:t>Requirements) </a:t>
            </a:r>
          </a:p>
        </p:txBody>
      </p:sp>
      <p:sp>
        <p:nvSpPr>
          <p:cNvPr id="12" name="Text Box 9"/>
          <p:cNvSpPr txBox="1">
            <a:spLocks noChangeArrowheads="1"/>
          </p:cNvSpPr>
          <p:nvPr/>
        </p:nvSpPr>
        <p:spPr bwMode="auto">
          <a:xfrm>
            <a:off x="6324600" y="3733800"/>
            <a:ext cx="1752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47738">
              <a:defRPr sz="2800">
                <a:solidFill>
                  <a:schemeClr val="tx1"/>
                </a:solidFill>
                <a:latin typeface="Tahoma" pitchFamily="34" charset="0"/>
              </a:defRPr>
            </a:lvl1pPr>
            <a:lvl2pPr marL="742950" indent="-285750" defTabSz="947738">
              <a:defRPr sz="2800">
                <a:solidFill>
                  <a:schemeClr val="tx1"/>
                </a:solidFill>
                <a:latin typeface="Tahoma" pitchFamily="34" charset="0"/>
              </a:defRPr>
            </a:lvl2pPr>
            <a:lvl3pPr marL="1143000" indent="-228600" defTabSz="947738">
              <a:defRPr sz="2800">
                <a:solidFill>
                  <a:schemeClr val="tx1"/>
                </a:solidFill>
                <a:latin typeface="Tahoma" pitchFamily="34" charset="0"/>
              </a:defRPr>
            </a:lvl3pPr>
            <a:lvl4pPr marL="1600200" indent="-228600" defTabSz="947738">
              <a:defRPr sz="2800">
                <a:solidFill>
                  <a:schemeClr val="tx1"/>
                </a:solidFill>
                <a:latin typeface="Tahoma" pitchFamily="34" charset="0"/>
              </a:defRPr>
            </a:lvl4pPr>
            <a:lvl5pPr marL="2057400" indent="-228600" defTabSz="947738">
              <a:defRPr sz="2800">
                <a:solidFill>
                  <a:schemeClr val="tx1"/>
                </a:solidFill>
                <a:latin typeface="Tahoma" pitchFamily="34" charset="0"/>
              </a:defRPr>
            </a:lvl5pPr>
            <a:lvl6pPr marL="2514600" indent="-228600" defTabSz="947738" eaLnBrk="0" fontAlgn="base" hangingPunct="0">
              <a:spcBef>
                <a:spcPct val="0"/>
              </a:spcBef>
              <a:spcAft>
                <a:spcPct val="0"/>
              </a:spcAft>
              <a:defRPr sz="2800">
                <a:solidFill>
                  <a:schemeClr val="tx1"/>
                </a:solidFill>
                <a:latin typeface="Tahoma" pitchFamily="34" charset="0"/>
              </a:defRPr>
            </a:lvl6pPr>
            <a:lvl7pPr marL="2971800" indent="-228600" defTabSz="947738" eaLnBrk="0" fontAlgn="base" hangingPunct="0">
              <a:spcBef>
                <a:spcPct val="0"/>
              </a:spcBef>
              <a:spcAft>
                <a:spcPct val="0"/>
              </a:spcAft>
              <a:defRPr sz="2800">
                <a:solidFill>
                  <a:schemeClr val="tx1"/>
                </a:solidFill>
                <a:latin typeface="Tahoma" pitchFamily="34" charset="0"/>
              </a:defRPr>
            </a:lvl7pPr>
            <a:lvl8pPr marL="3429000" indent="-228600" defTabSz="947738" eaLnBrk="0" fontAlgn="base" hangingPunct="0">
              <a:spcBef>
                <a:spcPct val="0"/>
              </a:spcBef>
              <a:spcAft>
                <a:spcPct val="0"/>
              </a:spcAft>
              <a:defRPr sz="2800">
                <a:solidFill>
                  <a:schemeClr val="tx1"/>
                </a:solidFill>
                <a:latin typeface="Tahoma" pitchFamily="34" charset="0"/>
              </a:defRPr>
            </a:lvl8pPr>
            <a:lvl9pPr marL="3886200" indent="-228600" defTabSz="947738" eaLnBrk="0" fontAlgn="base" hangingPunct="0">
              <a:spcBef>
                <a:spcPct val="0"/>
              </a:spcBef>
              <a:spcAft>
                <a:spcPct val="0"/>
              </a:spcAft>
              <a:defRPr sz="2800">
                <a:solidFill>
                  <a:schemeClr val="tx1"/>
                </a:solidFill>
                <a:latin typeface="Tahoma" pitchFamily="34" charset="0"/>
              </a:defRPr>
            </a:lvl9pPr>
          </a:lstStyle>
          <a:p>
            <a:r>
              <a:rPr lang="en-GB" altLang="zh-CN" sz="2000" b="1" i="1">
                <a:solidFill>
                  <a:schemeClr val="accent2"/>
                </a:solidFill>
              </a:rPr>
              <a:t>Integration with current software systems capabilities</a:t>
            </a:r>
          </a:p>
        </p:txBody>
      </p:sp>
      <p:sp>
        <p:nvSpPr>
          <p:cNvPr id="13" name="Freeform 10"/>
          <p:cNvSpPr>
            <a:spLocks/>
          </p:cNvSpPr>
          <p:nvPr/>
        </p:nvSpPr>
        <p:spPr bwMode="auto">
          <a:xfrm>
            <a:off x="3276600" y="2971800"/>
            <a:ext cx="711200" cy="457200"/>
          </a:xfrm>
          <a:custGeom>
            <a:avLst/>
            <a:gdLst>
              <a:gd name="T0" fmla="*/ 2147483647 w 784"/>
              <a:gd name="T1" fmla="*/ 2147483647 h 425"/>
              <a:gd name="T2" fmla="*/ 2147483647 w 784"/>
              <a:gd name="T3" fmla="*/ 2147483647 h 425"/>
              <a:gd name="T4" fmla="*/ 2147483647 w 784"/>
              <a:gd name="T5" fmla="*/ 2147483647 h 425"/>
              <a:gd name="T6" fmla="*/ 2147483647 w 784"/>
              <a:gd name="T7" fmla="*/ 2147483647 h 425"/>
              <a:gd name="T8" fmla="*/ 2147483647 w 784"/>
              <a:gd name="T9" fmla="*/ 2147483647 h 425"/>
              <a:gd name="T10" fmla="*/ 2147483647 w 784"/>
              <a:gd name="T11" fmla="*/ 2147483647 h 425"/>
              <a:gd name="T12" fmla="*/ 2147483647 w 784"/>
              <a:gd name="T13" fmla="*/ 2147483647 h 425"/>
              <a:gd name="T14" fmla="*/ 2147483647 w 784"/>
              <a:gd name="T15" fmla="*/ 2147483647 h 425"/>
              <a:gd name="T16" fmla="*/ 2147483647 w 784"/>
              <a:gd name="T17" fmla="*/ 2147483647 h 425"/>
              <a:gd name="T18" fmla="*/ 2147483647 w 784"/>
              <a:gd name="T19" fmla="*/ 2147483647 h 425"/>
              <a:gd name="T20" fmla="*/ 2147483647 w 784"/>
              <a:gd name="T21" fmla="*/ 2147483647 h 425"/>
              <a:gd name="T22" fmla="*/ 2147483647 w 784"/>
              <a:gd name="T23" fmla="*/ 2147483647 h 425"/>
              <a:gd name="T24" fmla="*/ 2147483647 w 784"/>
              <a:gd name="T25" fmla="*/ 2147483647 h 425"/>
              <a:gd name="T26" fmla="*/ 2147483647 w 784"/>
              <a:gd name="T27" fmla="*/ 0 h 425"/>
              <a:gd name="T28" fmla="*/ 2147483647 w 784"/>
              <a:gd name="T29" fmla="*/ 2147483647 h 425"/>
              <a:gd name="T30" fmla="*/ 2147483647 w 784"/>
              <a:gd name="T31" fmla="*/ 2147483647 h 425"/>
              <a:gd name="T32" fmla="*/ 2147483647 w 784"/>
              <a:gd name="T33" fmla="*/ 2147483647 h 425"/>
              <a:gd name="T34" fmla="*/ 2147483647 w 784"/>
              <a:gd name="T35" fmla="*/ 2147483647 h 425"/>
              <a:gd name="T36" fmla="*/ 2147483647 w 784"/>
              <a:gd name="T37" fmla="*/ 2147483647 h 425"/>
              <a:gd name="T38" fmla="*/ 2147483647 w 784"/>
              <a:gd name="T39" fmla="*/ 2147483647 h 425"/>
              <a:gd name="T40" fmla="*/ 2147483647 w 784"/>
              <a:gd name="T41" fmla="*/ 2147483647 h 425"/>
              <a:gd name="T42" fmla="*/ 2147483647 w 784"/>
              <a:gd name="T43" fmla="*/ 2147483647 h 425"/>
              <a:gd name="T44" fmla="*/ 2147483647 w 784"/>
              <a:gd name="T45" fmla="*/ 2147483647 h 425"/>
              <a:gd name="T46" fmla="*/ 2147483647 w 784"/>
              <a:gd name="T47" fmla="*/ 2147483647 h 425"/>
              <a:gd name="T48" fmla="*/ 2147483647 w 784"/>
              <a:gd name="T49" fmla="*/ 2147483647 h 425"/>
              <a:gd name="T50" fmla="*/ 2147483647 w 784"/>
              <a:gd name="T51" fmla="*/ 2147483647 h 425"/>
              <a:gd name="T52" fmla="*/ 2147483647 w 784"/>
              <a:gd name="T53" fmla="*/ 2147483647 h 425"/>
              <a:gd name="T54" fmla="*/ 2147483647 w 784"/>
              <a:gd name="T55" fmla="*/ 2147483647 h 425"/>
              <a:gd name="T56" fmla="*/ 2147483647 w 784"/>
              <a:gd name="T57" fmla="*/ 2147483647 h 425"/>
              <a:gd name="T58" fmla="*/ 2147483647 w 784"/>
              <a:gd name="T59" fmla="*/ 2147483647 h 425"/>
              <a:gd name="T60" fmla="*/ 2147483647 w 784"/>
              <a:gd name="T61" fmla="*/ 2147483647 h 425"/>
              <a:gd name="T62" fmla="*/ 2147483647 w 784"/>
              <a:gd name="T63" fmla="*/ 2147483647 h 425"/>
              <a:gd name="T64" fmla="*/ 2147483647 w 784"/>
              <a:gd name="T65" fmla="*/ 2147483647 h 425"/>
              <a:gd name="T66" fmla="*/ 2147483647 w 784"/>
              <a:gd name="T67" fmla="*/ 2147483647 h 425"/>
              <a:gd name="T68" fmla="*/ 2147483647 w 784"/>
              <a:gd name="T69" fmla="*/ 2147483647 h 4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84" h="425">
                <a:moveTo>
                  <a:pt x="697" y="215"/>
                </a:moveTo>
                <a:lnTo>
                  <a:pt x="697" y="215"/>
                </a:lnTo>
                <a:lnTo>
                  <a:pt x="681" y="200"/>
                </a:lnTo>
                <a:lnTo>
                  <a:pt x="664" y="183"/>
                </a:lnTo>
                <a:lnTo>
                  <a:pt x="647" y="169"/>
                </a:lnTo>
                <a:lnTo>
                  <a:pt x="630" y="155"/>
                </a:lnTo>
                <a:lnTo>
                  <a:pt x="611" y="141"/>
                </a:lnTo>
                <a:lnTo>
                  <a:pt x="592" y="128"/>
                </a:lnTo>
                <a:lnTo>
                  <a:pt x="574" y="116"/>
                </a:lnTo>
                <a:lnTo>
                  <a:pt x="552" y="103"/>
                </a:lnTo>
                <a:lnTo>
                  <a:pt x="533" y="92"/>
                </a:lnTo>
                <a:lnTo>
                  <a:pt x="512" y="82"/>
                </a:lnTo>
                <a:lnTo>
                  <a:pt x="492" y="71"/>
                </a:lnTo>
                <a:lnTo>
                  <a:pt x="471" y="63"/>
                </a:lnTo>
                <a:lnTo>
                  <a:pt x="449" y="54"/>
                </a:lnTo>
                <a:lnTo>
                  <a:pt x="427" y="46"/>
                </a:lnTo>
                <a:lnTo>
                  <a:pt x="405" y="39"/>
                </a:lnTo>
                <a:lnTo>
                  <a:pt x="382" y="32"/>
                </a:lnTo>
                <a:lnTo>
                  <a:pt x="359" y="26"/>
                </a:lnTo>
                <a:lnTo>
                  <a:pt x="337" y="21"/>
                </a:lnTo>
                <a:lnTo>
                  <a:pt x="312" y="16"/>
                </a:lnTo>
                <a:lnTo>
                  <a:pt x="289" y="12"/>
                </a:lnTo>
                <a:lnTo>
                  <a:pt x="265" y="8"/>
                </a:lnTo>
                <a:lnTo>
                  <a:pt x="242" y="5"/>
                </a:lnTo>
                <a:lnTo>
                  <a:pt x="218" y="4"/>
                </a:lnTo>
                <a:lnTo>
                  <a:pt x="194" y="2"/>
                </a:lnTo>
                <a:lnTo>
                  <a:pt x="170" y="1"/>
                </a:lnTo>
                <a:lnTo>
                  <a:pt x="147" y="0"/>
                </a:lnTo>
                <a:lnTo>
                  <a:pt x="123" y="0"/>
                </a:lnTo>
                <a:lnTo>
                  <a:pt x="98" y="2"/>
                </a:lnTo>
                <a:lnTo>
                  <a:pt x="75" y="4"/>
                </a:lnTo>
                <a:lnTo>
                  <a:pt x="49" y="6"/>
                </a:lnTo>
                <a:lnTo>
                  <a:pt x="26" y="8"/>
                </a:lnTo>
                <a:lnTo>
                  <a:pt x="3" y="13"/>
                </a:lnTo>
                <a:lnTo>
                  <a:pt x="0" y="32"/>
                </a:lnTo>
                <a:lnTo>
                  <a:pt x="19" y="32"/>
                </a:lnTo>
                <a:lnTo>
                  <a:pt x="40" y="32"/>
                </a:lnTo>
                <a:lnTo>
                  <a:pt x="62" y="34"/>
                </a:lnTo>
                <a:lnTo>
                  <a:pt x="82" y="36"/>
                </a:lnTo>
                <a:lnTo>
                  <a:pt x="102" y="39"/>
                </a:lnTo>
                <a:lnTo>
                  <a:pt x="122" y="42"/>
                </a:lnTo>
                <a:lnTo>
                  <a:pt x="142" y="45"/>
                </a:lnTo>
                <a:lnTo>
                  <a:pt x="161" y="50"/>
                </a:lnTo>
                <a:lnTo>
                  <a:pt x="181" y="53"/>
                </a:lnTo>
                <a:lnTo>
                  <a:pt x="200" y="60"/>
                </a:lnTo>
                <a:lnTo>
                  <a:pt x="218" y="66"/>
                </a:lnTo>
                <a:lnTo>
                  <a:pt x="238" y="73"/>
                </a:lnTo>
                <a:lnTo>
                  <a:pt x="256" y="79"/>
                </a:lnTo>
                <a:lnTo>
                  <a:pt x="273" y="88"/>
                </a:lnTo>
                <a:lnTo>
                  <a:pt x="291" y="95"/>
                </a:lnTo>
                <a:lnTo>
                  <a:pt x="309" y="104"/>
                </a:lnTo>
                <a:lnTo>
                  <a:pt x="327" y="112"/>
                </a:lnTo>
                <a:lnTo>
                  <a:pt x="345" y="123"/>
                </a:lnTo>
                <a:lnTo>
                  <a:pt x="361" y="134"/>
                </a:lnTo>
                <a:lnTo>
                  <a:pt x="377" y="144"/>
                </a:lnTo>
                <a:lnTo>
                  <a:pt x="393" y="155"/>
                </a:lnTo>
                <a:lnTo>
                  <a:pt x="408" y="168"/>
                </a:lnTo>
                <a:lnTo>
                  <a:pt x="423" y="180"/>
                </a:lnTo>
                <a:lnTo>
                  <a:pt x="439" y="194"/>
                </a:lnTo>
                <a:lnTo>
                  <a:pt x="453" y="206"/>
                </a:lnTo>
                <a:lnTo>
                  <a:pt x="467" y="221"/>
                </a:lnTo>
                <a:lnTo>
                  <a:pt x="481" y="234"/>
                </a:lnTo>
                <a:lnTo>
                  <a:pt x="494" y="251"/>
                </a:lnTo>
                <a:lnTo>
                  <a:pt x="507" y="265"/>
                </a:lnTo>
                <a:lnTo>
                  <a:pt x="519" y="282"/>
                </a:lnTo>
                <a:lnTo>
                  <a:pt x="532" y="297"/>
                </a:lnTo>
                <a:lnTo>
                  <a:pt x="543" y="315"/>
                </a:lnTo>
                <a:lnTo>
                  <a:pt x="448" y="376"/>
                </a:lnTo>
                <a:lnTo>
                  <a:pt x="728" y="424"/>
                </a:lnTo>
                <a:lnTo>
                  <a:pt x="783" y="159"/>
                </a:lnTo>
                <a:lnTo>
                  <a:pt x="697" y="215"/>
                </a:lnTo>
              </a:path>
            </a:pathLst>
          </a:custGeom>
          <a:solidFill>
            <a:srgbClr val="CF0E30"/>
          </a:solidFill>
          <a:ln w="12700" cap="rnd" cmpd="sng">
            <a:solidFill>
              <a:srgbClr val="00000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14" name="Freeform 11"/>
          <p:cNvSpPr>
            <a:spLocks/>
          </p:cNvSpPr>
          <p:nvPr/>
        </p:nvSpPr>
        <p:spPr bwMode="auto">
          <a:xfrm>
            <a:off x="4953000" y="2819400"/>
            <a:ext cx="990600" cy="468313"/>
          </a:xfrm>
          <a:custGeom>
            <a:avLst/>
            <a:gdLst>
              <a:gd name="T0" fmla="*/ 2147483647 w 692"/>
              <a:gd name="T1" fmla="*/ 2147483647 h 492"/>
              <a:gd name="T2" fmla="*/ 2147483647 w 692"/>
              <a:gd name="T3" fmla="*/ 2147483647 h 492"/>
              <a:gd name="T4" fmla="*/ 2147483647 w 692"/>
              <a:gd name="T5" fmla="*/ 2147483647 h 492"/>
              <a:gd name="T6" fmla="*/ 2147483647 w 692"/>
              <a:gd name="T7" fmla="*/ 2147483647 h 492"/>
              <a:gd name="T8" fmla="*/ 2147483647 w 692"/>
              <a:gd name="T9" fmla="*/ 2147483647 h 492"/>
              <a:gd name="T10" fmla="*/ 2147483647 w 692"/>
              <a:gd name="T11" fmla="*/ 2147483647 h 492"/>
              <a:gd name="T12" fmla="*/ 2147483647 w 692"/>
              <a:gd name="T13" fmla="*/ 2147483647 h 492"/>
              <a:gd name="T14" fmla="*/ 2147483647 w 692"/>
              <a:gd name="T15" fmla="*/ 2147483647 h 492"/>
              <a:gd name="T16" fmla="*/ 2147483647 w 692"/>
              <a:gd name="T17" fmla="*/ 2147483647 h 492"/>
              <a:gd name="T18" fmla="*/ 2147483647 w 692"/>
              <a:gd name="T19" fmla="*/ 2147483647 h 492"/>
              <a:gd name="T20" fmla="*/ 2147483647 w 692"/>
              <a:gd name="T21" fmla="*/ 2147483647 h 492"/>
              <a:gd name="T22" fmla="*/ 2147483647 w 692"/>
              <a:gd name="T23" fmla="*/ 2147483647 h 492"/>
              <a:gd name="T24" fmla="*/ 2147483647 w 692"/>
              <a:gd name="T25" fmla="*/ 2147483647 h 492"/>
              <a:gd name="T26" fmla="*/ 2147483647 w 692"/>
              <a:gd name="T27" fmla="*/ 2147483647 h 492"/>
              <a:gd name="T28" fmla="*/ 2147483647 w 692"/>
              <a:gd name="T29" fmla="*/ 862540216 h 492"/>
              <a:gd name="T30" fmla="*/ 2147483647 w 692"/>
              <a:gd name="T31" fmla="*/ 0 h 492"/>
              <a:gd name="T32" fmla="*/ 2147483647 w 692"/>
              <a:gd name="T33" fmla="*/ 862540216 h 492"/>
              <a:gd name="T34" fmla="*/ 2147483647 w 692"/>
              <a:gd name="T35" fmla="*/ 2147483647 h 492"/>
              <a:gd name="T36" fmla="*/ 2147483647 w 692"/>
              <a:gd name="T37" fmla="*/ 2147483647 h 492"/>
              <a:gd name="T38" fmla="*/ 2147483647 w 692"/>
              <a:gd name="T39" fmla="*/ 2147483647 h 492"/>
              <a:gd name="T40" fmla="*/ 2147483647 w 692"/>
              <a:gd name="T41" fmla="*/ 2147483647 h 492"/>
              <a:gd name="T42" fmla="*/ 2147483647 w 692"/>
              <a:gd name="T43" fmla="*/ 2147483647 h 492"/>
              <a:gd name="T44" fmla="*/ 2147483647 w 692"/>
              <a:gd name="T45" fmla="*/ 2147483647 h 492"/>
              <a:gd name="T46" fmla="*/ 2147483647 w 692"/>
              <a:gd name="T47" fmla="*/ 2147483647 h 492"/>
              <a:gd name="T48" fmla="*/ 2147483647 w 692"/>
              <a:gd name="T49" fmla="*/ 2147483647 h 492"/>
              <a:gd name="T50" fmla="*/ 2147483647 w 692"/>
              <a:gd name="T51" fmla="*/ 2147483647 h 492"/>
              <a:gd name="T52" fmla="*/ 2147483647 w 692"/>
              <a:gd name="T53" fmla="*/ 2147483647 h 492"/>
              <a:gd name="T54" fmla="*/ 2147483647 w 692"/>
              <a:gd name="T55" fmla="*/ 2147483647 h 492"/>
              <a:gd name="T56" fmla="*/ 2147483647 w 692"/>
              <a:gd name="T57" fmla="*/ 2147483647 h 492"/>
              <a:gd name="T58" fmla="*/ 2147483647 w 692"/>
              <a:gd name="T59" fmla="*/ 2147483647 h 492"/>
              <a:gd name="T60" fmla="*/ 2147483647 w 692"/>
              <a:gd name="T61" fmla="*/ 2147483647 h 492"/>
              <a:gd name="T62" fmla="*/ 2147483647 w 692"/>
              <a:gd name="T63" fmla="*/ 2147483647 h 492"/>
              <a:gd name="T64" fmla="*/ 2147483647 w 692"/>
              <a:gd name="T65" fmla="*/ 2147483647 h 492"/>
              <a:gd name="T66" fmla="*/ 2147483647 w 692"/>
              <a:gd name="T67" fmla="*/ 2147483647 h 492"/>
              <a:gd name="T68" fmla="*/ 0 w 692"/>
              <a:gd name="T69" fmla="*/ 2147483647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92" h="492">
                <a:moveTo>
                  <a:pt x="83" y="281"/>
                </a:moveTo>
                <a:lnTo>
                  <a:pt x="83" y="281"/>
                </a:lnTo>
                <a:lnTo>
                  <a:pt x="96" y="264"/>
                </a:lnTo>
                <a:lnTo>
                  <a:pt x="109" y="245"/>
                </a:lnTo>
                <a:lnTo>
                  <a:pt x="123" y="230"/>
                </a:lnTo>
                <a:lnTo>
                  <a:pt x="136" y="213"/>
                </a:lnTo>
                <a:lnTo>
                  <a:pt x="152" y="197"/>
                </a:lnTo>
                <a:lnTo>
                  <a:pt x="168" y="182"/>
                </a:lnTo>
                <a:lnTo>
                  <a:pt x="183" y="168"/>
                </a:lnTo>
                <a:lnTo>
                  <a:pt x="201" y="154"/>
                </a:lnTo>
                <a:lnTo>
                  <a:pt x="217" y="140"/>
                </a:lnTo>
                <a:lnTo>
                  <a:pt x="235" y="128"/>
                </a:lnTo>
                <a:lnTo>
                  <a:pt x="251" y="115"/>
                </a:lnTo>
                <a:lnTo>
                  <a:pt x="270" y="104"/>
                </a:lnTo>
                <a:lnTo>
                  <a:pt x="288" y="93"/>
                </a:lnTo>
                <a:lnTo>
                  <a:pt x="308" y="83"/>
                </a:lnTo>
                <a:lnTo>
                  <a:pt x="327" y="73"/>
                </a:lnTo>
                <a:lnTo>
                  <a:pt x="347" y="64"/>
                </a:lnTo>
                <a:lnTo>
                  <a:pt x="367" y="55"/>
                </a:lnTo>
                <a:lnTo>
                  <a:pt x="386" y="48"/>
                </a:lnTo>
                <a:lnTo>
                  <a:pt x="408" y="40"/>
                </a:lnTo>
                <a:lnTo>
                  <a:pt x="428" y="33"/>
                </a:lnTo>
                <a:lnTo>
                  <a:pt x="449" y="26"/>
                </a:lnTo>
                <a:lnTo>
                  <a:pt x="469" y="21"/>
                </a:lnTo>
                <a:lnTo>
                  <a:pt x="491" y="17"/>
                </a:lnTo>
                <a:lnTo>
                  <a:pt x="512" y="12"/>
                </a:lnTo>
                <a:lnTo>
                  <a:pt x="534" y="9"/>
                </a:lnTo>
                <a:lnTo>
                  <a:pt x="555" y="5"/>
                </a:lnTo>
                <a:lnTo>
                  <a:pt x="576" y="2"/>
                </a:lnTo>
                <a:lnTo>
                  <a:pt x="599" y="1"/>
                </a:lnTo>
                <a:lnTo>
                  <a:pt x="620" y="1"/>
                </a:lnTo>
                <a:lnTo>
                  <a:pt x="643" y="0"/>
                </a:lnTo>
                <a:lnTo>
                  <a:pt x="664" y="0"/>
                </a:lnTo>
                <a:lnTo>
                  <a:pt x="686" y="1"/>
                </a:lnTo>
                <a:lnTo>
                  <a:pt x="691" y="21"/>
                </a:lnTo>
                <a:lnTo>
                  <a:pt x="673" y="23"/>
                </a:lnTo>
                <a:lnTo>
                  <a:pt x="654" y="25"/>
                </a:lnTo>
                <a:lnTo>
                  <a:pt x="635" y="29"/>
                </a:lnTo>
                <a:lnTo>
                  <a:pt x="616" y="33"/>
                </a:lnTo>
                <a:lnTo>
                  <a:pt x="599" y="39"/>
                </a:lnTo>
                <a:lnTo>
                  <a:pt x="581" y="44"/>
                </a:lnTo>
                <a:lnTo>
                  <a:pt x="564" y="50"/>
                </a:lnTo>
                <a:lnTo>
                  <a:pt x="547" y="57"/>
                </a:lnTo>
                <a:lnTo>
                  <a:pt x="529" y="62"/>
                </a:lnTo>
                <a:lnTo>
                  <a:pt x="513" y="71"/>
                </a:lnTo>
                <a:lnTo>
                  <a:pt x="497" y="79"/>
                </a:lnTo>
                <a:lnTo>
                  <a:pt x="480" y="88"/>
                </a:lnTo>
                <a:lnTo>
                  <a:pt x="465" y="96"/>
                </a:lnTo>
                <a:lnTo>
                  <a:pt x="451" y="106"/>
                </a:lnTo>
                <a:lnTo>
                  <a:pt x="435" y="116"/>
                </a:lnTo>
                <a:lnTo>
                  <a:pt x="420" y="127"/>
                </a:lnTo>
                <a:lnTo>
                  <a:pt x="405" y="137"/>
                </a:lnTo>
                <a:lnTo>
                  <a:pt x="389" y="150"/>
                </a:lnTo>
                <a:lnTo>
                  <a:pt x="377" y="162"/>
                </a:lnTo>
                <a:lnTo>
                  <a:pt x="363" y="173"/>
                </a:lnTo>
                <a:lnTo>
                  <a:pt x="350" y="187"/>
                </a:lnTo>
                <a:lnTo>
                  <a:pt x="337" y="201"/>
                </a:lnTo>
                <a:lnTo>
                  <a:pt x="325" y="215"/>
                </a:lnTo>
                <a:lnTo>
                  <a:pt x="312" y="230"/>
                </a:lnTo>
                <a:lnTo>
                  <a:pt x="301" y="244"/>
                </a:lnTo>
                <a:lnTo>
                  <a:pt x="291" y="260"/>
                </a:lnTo>
                <a:lnTo>
                  <a:pt x="279" y="275"/>
                </a:lnTo>
                <a:lnTo>
                  <a:pt x="269" y="293"/>
                </a:lnTo>
                <a:lnTo>
                  <a:pt x="259" y="309"/>
                </a:lnTo>
                <a:lnTo>
                  <a:pt x="250" y="326"/>
                </a:lnTo>
                <a:lnTo>
                  <a:pt x="240" y="343"/>
                </a:lnTo>
                <a:lnTo>
                  <a:pt x="232" y="362"/>
                </a:lnTo>
                <a:lnTo>
                  <a:pt x="324" y="412"/>
                </a:lnTo>
                <a:lnTo>
                  <a:pt x="77" y="491"/>
                </a:lnTo>
                <a:lnTo>
                  <a:pt x="0" y="235"/>
                </a:lnTo>
                <a:lnTo>
                  <a:pt x="83" y="281"/>
                </a:lnTo>
              </a:path>
            </a:pathLst>
          </a:custGeom>
          <a:solidFill>
            <a:srgbClr val="CF0E30"/>
          </a:solidFill>
          <a:ln w="12700" cap="rnd" cmpd="sng">
            <a:solidFill>
              <a:srgbClr val="CF0E3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15" name="Freeform 12"/>
          <p:cNvSpPr>
            <a:spLocks/>
          </p:cNvSpPr>
          <p:nvPr/>
        </p:nvSpPr>
        <p:spPr bwMode="auto">
          <a:xfrm rot="5400000">
            <a:off x="3179763" y="3754437"/>
            <a:ext cx="304800" cy="1025525"/>
          </a:xfrm>
          <a:custGeom>
            <a:avLst/>
            <a:gdLst>
              <a:gd name="T0" fmla="*/ 2147483647 w 277"/>
              <a:gd name="T1" fmla="*/ 2147483647 h 646"/>
              <a:gd name="T2" fmla="*/ 2147483647 w 277"/>
              <a:gd name="T3" fmla="*/ 2147483647 h 646"/>
              <a:gd name="T4" fmla="*/ 2147483647 w 277"/>
              <a:gd name="T5" fmla="*/ 2147483647 h 646"/>
              <a:gd name="T6" fmla="*/ 2147483647 w 277"/>
              <a:gd name="T7" fmla="*/ 2147483647 h 646"/>
              <a:gd name="T8" fmla="*/ 2147483647 w 277"/>
              <a:gd name="T9" fmla="*/ 2147483647 h 646"/>
              <a:gd name="T10" fmla="*/ 2147483647 w 277"/>
              <a:gd name="T11" fmla="*/ 2147483647 h 646"/>
              <a:gd name="T12" fmla="*/ 2147483647 w 277"/>
              <a:gd name="T13" fmla="*/ 2147483647 h 646"/>
              <a:gd name="T14" fmla="*/ 2147483647 w 277"/>
              <a:gd name="T15" fmla="*/ 2147483647 h 646"/>
              <a:gd name="T16" fmla="*/ 2147483647 w 277"/>
              <a:gd name="T17" fmla="*/ 2147483647 h 646"/>
              <a:gd name="T18" fmla="*/ 2147483647 w 277"/>
              <a:gd name="T19" fmla="*/ 2147483647 h 646"/>
              <a:gd name="T20" fmla="*/ 2147483647 w 277"/>
              <a:gd name="T21" fmla="*/ 2147483647 h 646"/>
              <a:gd name="T22" fmla="*/ 2147483647 w 277"/>
              <a:gd name="T23" fmla="*/ 2147483647 h 646"/>
              <a:gd name="T24" fmla="*/ 2147483647 w 277"/>
              <a:gd name="T25" fmla="*/ 2147483647 h 646"/>
              <a:gd name="T26" fmla="*/ 2147483647 w 277"/>
              <a:gd name="T27" fmla="*/ 2147483647 h 646"/>
              <a:gd name="T28" fmla="*/ 2147483647 w 277"/>
              <a:gd name="T29" fmla="*/ 2147483647 h 646"/>
              <a:gd name="T30" fmla="*/ 2147483647 w 277"/>
              <a:gd name="T31" fmla="*/ 2147483647 h 646"/>
              <a:gd name="T32" fmla="*/ 2147483647 w 277"/>
              <a:gd name="T33" fmla="*/ 2147483647 h 646"/>
              <a:gd name="T34" fmla="*/ 2147483647 w 277"/>
              <a:gd name="T35" fmla="*/ 2147483647 h 646"/>
              <a:gd name="T36" fmla="*/ 2147483647 w 277"/>
              <a:gd name="T37" fmla="*/ 2147483647 h 646"/>
              <a:gd name="T38" fmla="*/ 2147483647 w 277"/>
              <a:gd name="T39" fmla="*/ 2147483647 h 646"/>
              <a:gd name="T40" fmla="*/ 2147483647 w 277"/>
              <a:gd name="T41" fmla="*/ 2147483647 h 646"/>
              <a:gd name="T42" fmla="*/ 2147483647 w 277"/>
              <a:gd name="T43" fmla="*/ 2147483647 h 646"/>
              <a:gd name="T44" fmla="*/ 2147483647 w 277"/>
              <a:gd name="T45" fmla="*/ 2147483647 h 646"/>
              <a:gd name="T46" fmla="*/ 2147483647 w 277"/>
              <a:gd name="T47" fmla="*/ 2147483647 h 646"/>
              <a:gd name="T48" fmla="*/ 2147483647 w 277"/>
              <a:gd name="T49" fmla="*/ 2147483647 h 646"/>
              <a:gd name="T50" fmla="*/ 2147483647 w 277"/>
              <a:gd name="T51" fmla="*/ 2147483647 h 646"/>
              <a:gd name="T52" fmla="*/ 2147483647 w 277"/>
              <a:gd name="T53" fmla="*/ 2147483647 h 646"/>
              <a:gd name="T54" fmla="*/ 2147483647 w 277"/>
              <a:gd name="T55" fmla="*/ 2147483647 h 646"/>
              <a:gd name="T56" fmla="*/ 2147483647 w 277"/>
              <a:gd name="T57" fmla="*/ 2147483647 h 646"/>
              <a:gd name="T58" fmla="*/ 2147483647 w 277"/>
              <a:gd name="T59" fmla="*/ 2147483647 h 646"/>
              <a:gd name="T60" fmla="*/ 2147483647 w 277"/>
              <a:gd name="T61" fmla="*/ 2147483647 h 646"/>
              <a:gd name="T62" fmla="*/ 2147483647 w 277"/>
              <a:gd name="T63" fmla="*/ 2147483647 h 646"/>
              <a:gd name="T64" fmla="*/ 2147483647 w 277"/>
              <a:gd name="T65" fmla="*/ 2147483647 h 646"/>
              <a:gd name="T66" fmla="*/ 0 w 277"/>
              <a:gd name="T67" fmla="*/ 2147483647 h 646"/>
              <a:gd name="T68" fmla="*/ 2147483647 w 277"/>
              <a:gd name="T69" fmla="*/ 2147483647 h 6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77" h="646">
                <a:moveTo>
                  <a:pt x="202" y="102"/>
                </a:moveTo>
                <a:lnTo>
                  <a:pt x="202" y="102"/>
                </a:lnTo>
                <a:lnTo>
                  <a:pt x="211" y="118"/>
                </a:lnTo>
                <a:lnTo>
                  <a:pt x="221" y="136"/>
                </a:lnTo>
                <a:lnTo>
                  <a:pt x="229" y="153"/>
                </a:lnTo>
                <a:lnTo>
                  <a:pt x="237" y="170"/>
                </a:lnTo>
                <a:lnTo>
                  <a:pt x="243" y="188"/>
                </a:lnTo>
                <a:lnTo>
                  <a:pt x="250" y="206"/>
                </a:lnTo>
                <a:lnTo>
                  <a:pt x="255" y="222"/>
                </a:lnTo>
                <a:lnTo>
                  <a:pt x="260" y="242"/>
                </a:lnTo>
                <a:lnTo>
                  <a:pt x="264" y="259"/>
                </a:lnTo>
                <a:lnTo>
                  <a:pt x="268" y="277"/>
                </a:lnTo>
                <a:lnTo>
                  <a:pt x="271" y="294"/>
                </a:lnTo>
                <a:lnTo>
                  <a:pt x="273" y="312"/>
                </a:lnTo>
                <a:lnTo>
                  <a:pt x="275" y="330"/>
                </a:lnTo>
                <a:lnTo>
                  <a:pt x="276" y="348"/>
                </a:lnTo>
                <a:lnTo>
                  <a:pt x="276" y="366"/>
                </a:lnTo>
                <a:lnTo>
                  <a:pt x="276" y="383"/>
                </a:lnTo>
                <a:lnTo>
                  <a:pt x="275" y="401"/>
                </a:lnTo>
                <a:lnTo>
                  <a:pt x="274" y="418"/>
                </a:lnTo>
                <a:lnTo>
                  <a:pt x="272" y="437"/>
                </a:lnTo>
                <a:lnTo>
                  <a:pt x="269" y="454"/>
                </a:lnTo>
                <a:lnTo>
                  <a:pt x="266" y="471"/>
                </a:lnTo>
                <a:lnTo>
                  <a:pt x="263" y="488"/>
                </a:lnTo>
                <a:lnTo>
                  <a:pt x="257" y="504"/>
                </a:lnTo>
                <a:lnTo>
                  <a:pt x="253" y="521"/>
                </a:lnTo>
                <a:lnTo>
                  <a:pt x="247" y="538"/>
                </a:lnTo>
                <a:lnTo>
                  <a:pt x="242" y="554"/>
                </a:lnTo>
                <a:lnTo>
                  <a:pt x="236" y="570"/>
                </a:lnTo>
                <a:lnTo>
                  <a:pt x="228" y="586"/>
                </a:lnTo>
                <a:lnTo>
                  <a:pt x="220" y="600"/>
                </a:lnTo>
                <a:lnTo>
                  <a:pt x="212" y="617"/>
                </a:lnTo>
                <a:lnTo>
                  <a:pt x="203" y="631"/>
                </a:lnTo>
                <a:lnTo>
                  <a:pt x="193" y="645"/>
                </a:lnTo>
                <a:lnTo>
                  <a:pt x="176" y="640"/>
                </a:lnTo>
                <a:lnTo>
                  <a:pt x="181" y="627"/>
                </a:lnTo>
                <a:lnTo>
                  <a:pt x="186" y="613"/>
                </a:lnTo>
                <a:lnTo>
                  <a:pt x="190" y="597"/>
                </a:lnTo>
                <a:lnTo>
                  <a:pt x="195" y="583"/>
                </a:lnTo>
                <a:lnTo>
                  <a:pt x="197" y="569"/>
                </a:lnTo>
                <a:lnTo>
                  <a:pt x="199" y="554"/>
                </a:lnTo>
                <a:lnTo>
                  <a:pt x="202" y="539"/>
                </a:lnTo>
                <a:lnTo>
                  <a:pt x="203" y="525"/>
                </a:lnTo>
                <a:lnTo>
                  <a:pt x="205" y="510"/>
                </a:lnTo>
                <a:lnTo>
                  <a:pt x="204" y="495"/>
                </a:lnTo>
                <a:lnTo>
                  <a:pt x="204" y="480"/>
                </a:lnTo>
                <a:lnTo>
                  <a:pt x="204" y="464"/>
                </a:lnTo>
                <a:lnTo>
                  <a:pt x="203" y="450"/>
                </a:lnTo>
                <a:lnTo>
                  <a:pt x="200" y="435"/>
                </a:lnTo>
                <a:lnTo>
                  <a:pt x="199" y="420"/>
                </a:lnTo>
                <a:lnTo>
                  <a:pt x="195" y="404"/>
                </a:lnTo>
                <a:lnTo>
                  <a:pt x="193" y="389"/>
                </a:lnTo>
                <a:lnTo>
                  <a:pt x="189" y="373"/>
                </a:lnTo>
                <a:lnTo>
                  <a:pt x="183" y="359"/>
                </a:lnTo>
                <a:lnTo>
                  <a:pt x="179" y="344"/>
                </a:lnTo>
                <a:lnTo>
                  <a:pt x="174" y="329"/>
                </a:lnTo>
                <a:lnTo>
                  <a:pt x="167" y="313"/>
                </a:lnTo>
                <a:lnTo>
                  <a:pt x="161" y="299"/>
                </a:lnTo>
                <a:lnTo>
                  <a:pt x="153" y="283"/>
                </a:lnTo>
                <a:lnTo>
                  <a:pt x="146" y="269"/>
                </a:lnTo>
                <a:lnTo>
                  <a:pt x="137" y="254"/>
                </a:lnTo>
                <a:lnTo>
                  <a:pt x="129" y="239"/>
                </a:lnTo>
                <a:lnTo>
                  <a:pt x="119" y="224"/>
                </a:lnTo>
                <a:lnTo>
                  <a:pt x="110" y="210"/>
                </a:lnTo>
                <a:lnTo>
                  <a:pt x="99" y="196"/>
                </a:lnTo>
                <a:lnTo>
                  <a:pt x="89" y="181"/>
                </a:lnTo>
                <a:lnTo>
                  <a:pt x="77" y="166"/>
                </a:lnTo>
                <a:lnTo>
                  <a:pt x="0" y="207"/>
                </a:lnTo>
                <a:lnTo>
                  <a:pt x="32" y="0"/>
                </a:lnTo>
                <a:lnTo>
                  <a:pt x="272" y="65"/>
                </a:lnTo>
                <a:lnTo>
                  <a:pt x="202" y="102"/>
                </a:lnTo>
              </a:path>
            </a:pathLst>
          </a:custGeom>
          <a:solidFill>
            <a:srgbClr val="CF0E30"/>
          </a:solidFill>
          <a:ln w="12700" cap="rnd" cmpd="sng">
            <a:solidFill>
              <a:srgbClr val="00000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16" name="Freeform 13"/>
          <p:cNvSpPr>
            <a:spLocks/>
          </p:cNvSpPr>
          <p:nvPr/>
        </p:nvSpPr>
        <p:spPr bwMode="auto">
          <a:xfrm rot="4500000">
            <a:off x="3408363" y="4821237"/>
            <a:ext cx="304800" cy="1025525"/>
          </a:xfrm>
          <a:custGeom>
            <a:avLst/>
            <a:gdLst>
              <a:gd name="T0" fmla="*/ 2147483647 w 277"/>
              <a:gd name="T1" fmla="*/ 2147483647 h 646"/>
              <a:gd name="T2" fmla="*/ 2147483647 w 277"/>
              <a:gd name="T3" fmla="*/ 2147483647 h 646"/>
              <a:gd name="T4" fmla="*/ 2147483647 w 277"/>
              <a:gd name="T5" fmla="*/ 2147483647 h 646"/>
              <a:gd name="T6" fmla="*/ 2147483647 w 277"/>
              <a:gd name="T7" fmla="*/ 2147483647 h 646"/>
              <a:gd name="T8" fmla="*/ 2147483647 w 277"/>
              <a:gd name="T9" fmla="*/ 2147483647 h 646"/>
              <a:gd name="T10" fmla="*/ 2147483647 w 277"/>
              <a:gd name="T11" fmla="*/ 2147483647 h 646"/>
              <a:gd name="T12" fmla="*/ 2147483647 w 277"/>
              <a:gd name="T13" fmla="*/ 2147483647 h 646"/>
              <a:gd name="T14" fmla="*/ 2147483647 w 277"/>
              <a:gd name="T15" fmla="*/ 2147483647 h 646"/>
              <a:gd name="T16" fmla="*/ 2147483647 w 277"/>
              <a:gd name="T17" fmla="*/ 2147483647 h 646"/>
              <a:gd name="T18" fmla="*/ 2147483647 w 277"/>
              <a:gd name="T19" fmla="*/ 2147483647 h 646"/>
              <a:gd name="T20" fmla="*/ 2147483647 w 277"/>
              <a:gd name="T21" fmla="*/ 2147483647 h 646"/>
              <a:gd name="T22" fmla="*/ 2147483647 w 277"/>
              <a:gd name="T23" fmla="*/ 2147483647 h 646"/>
              <a:gd name="T24" fmla="*/ 2147483647 w 277"/>
              <a:gd name="T25" fmla="*/ 2147483647 h 646"/>
              <a:gd name="T26" fmla="*/ 2147483647 w 277"/>
              <a:gd name="T27" fmla="*/ 2147483647 h 646"/>
              <a:gd name="T28" fmla="*/ 2147483647 w 277"/>
              <a:gd name="T29" fmla="*/ 2147483647 h 646"/>
              <a:gd name="T30" fmla="*/ 2147483647 w 277"/>
              <a:gd name="T31" fmla="*/ 2147483647 h 646"/>
              <a:gd name="T32" fmla="*/ 2147483647 w 277"/>
              <a:gd name="T33" fmla="*/ 2147483647 h 646"/>
              <a:gd name="T34" fmla="*/ 2147483647 w 277"/>
              <a:gd name="T35" fmla="*/ 2147483647 h 646"/>
              <a:gd name="T36" fmla="*/ 2147483647 w 277"/>
              <a:gd name="T37" fmla="*/ 2147483647 h 646"/>
              <a:gd name="T38" fmla="*/ 2147483647 w 277"/>
              <a:gd name="T39" fmla="*/ 2147483647 h 646"/>
              <a:gd name="T40" fmla="*/ 2147483647 w 277"/>
              <a:gd name="T41" fmla="*/ 2147483647 h 646"/>
              <a:gd name="T42" fmla="*/ 2147483647 w 277"/>
              <a:gd name="T43" fmla="*/ 2147483647 h 646"/>
              <a:gd name="T44" fmla="*/ 2147483647 w 277"/>
              <a:gd name="T45" fmla="*/ 2147483647 h 646"/>
              <a:gd name="T46" fmla="*/ 2147483647 w 277"/>
              <a:gd name="T47" fmla="*/ 2147483647 h 646"/>
              <a:gd name="T48" fmla="*/ 2147483647 w 277"/>
              <a:gd name="T49" fmla="*/ 2147483647 h 646"/>
              <a:gd name="T50" fmla="*/ 2147483647 w 277"/>
              <a:gd name="T51" fmla="*/ 2147483647 h 646"/>
              <a:gd name="T52" fmla="*/ 2147483647 w 277"/>
              <a:gd name="T53" fmla="*/ 2147483647 h 646"/>
              <a:gd name="T54" fmla="*/ 2147483647 w 277"/>
              <a:gd name="T55" fmla="*/ 2147483647 h 646"/>
              <a:gd name="T56" fmla="*/ 2147483647 w 277"/>
              <a:gd name="T57" fmla="*/ 2147483647 h 646"/>
              <a:gd name="T58" fmla="*/ 2147483647 w 277"/>
              <a:gd name="T59" fmla="*/ 2147483647 h 646"/>
              <a:gd name="T60" fmla="*/ 2147483647 w 277"/>
              <a:gd name="T61" fmla="*/ 2147483647 h 646"/>
              <a:gd name="T62" fmla="*/ 2147483647 w 277"/>
              <a:gd name="T63" fmla="*/ 2147483647 h 646"/>
              <a:gd name="T64" fmla="*/ 2147483647 w 277"/>
              <a:gd name="T65" fmla="*/ 2147483647 h 646"/>
              <a:gd name="T66" fmla="*/ 0 w 277"/>
              <a:gd name="T67" fmla="*/ 2147483647 h 646"/>
              <a:gd name="T68" fmla="*/ 2147483647 w 277"/>
              <a:gd name="T69" fmla="*/ 2147483647 h 6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77" h="646">
                <a:moveTo>
                  <a:pt x="202" y="102"/>
                </a:moveTo>
                <a:lnTo>
                  <a:pt x="202" y="102"/>
                </a:lnTo>
                <a:lnTo>
                  <a:pt x="211" y="118"/>
                </a:lnTo>
                <a:lnTo>
                  <a:pt x="221" y="136"/>
                </a:lnTo>
                <a:lnTo>
                  <a:pt x="229" y="153"/>
                </a:lnTo>
                <a:lnTo>
                  <a:pt x="237" y="170"/>
                </a:lnTo>
                <a:lnTo>
                  <a:pt x="243" y="188"/>
                </a:lnTo>
                <a:lnTo>
                  <a:pt x="250" y="206"/>
                </a:lnTo>
                <a:lnTo>
                  <a:pt x="255" y="222"/>
                </a:lnTo>
                <a:lnTo>
                  <a:pt x="260" y="242"/>
                </a:lnTo>
                <a:lnTo>
                  <a:pt x="264" y="259"/>
                </a:lnTo>
                <a:lnTo>
                  <a:pt x="268" y="277"/>
                </a:lnTo>
                <a:lnTo>
                  <a:pt x="271" y="294"/>
                </a:lnTo>
                <a:lnTo>
                  <a:pt x="273" y="312"/>
                </a:lnTo>
                <a:lnTo>
                  <a:pt x="275" y="330"/>
                </a:lnTo>
                <a:lnTo>
                  <a:pt x="276" y="348"/>
                </a:lnTo>
                <a:lnTo>
                  <a:pt x="276" y="366"/>
                </a:lnTo>
                <a:lnTo>
                  <a:pt x="276" y="383"/>
                </a:lnTo>
                <a:lnTo>
                  <a:pt x="275" y="401"/>
                </a:lnTo>
                <a:lnTo>
                  <a:pt x="274" y="418"/>
                </a:lnTo>
                <a:lnTo>
                  <a:pt x="272" y="437"/>
                </a:lnTo>
                <a:lnTo>
                  <a:pt x="269" y="454"/>
                </a:lnTo>
                <a:lnTo>
                  <a:pt x="266" y="471"/>
                </a:lnTo>
                <a:lnTo>
                  <a:pt x="263" y="488"/>
                </a:lnTo>
                <a:lnTo>
                  <a:pt x="257" y="504"/>
                </a:lnTo>
                <a:lnTo>
                  <a:pt x="253" y="521"/>
                </a:lnTo>
                <a:lnTo>
                  <a:pt x="247" y="538"/>
                </a:lnTo>
                <a:lnTo>
                  <a:pt x="242" y="554"/>
                </a:lnTo>
                <a:lnTo>
                  <a:pt x="236" y="570"/>
                </a:lnTo>
                <a:lnTo>
                  <a:pt x="228" y="586"/>
                </a:lnTo>
                <a:lnTo>
                  <a:pt x="220" y="600"/>
                </a:lnTo>
                <a:lnTo>
                  <a:pt x="212" y="617"/>
                </a:lnTo>
                <a:lnTo>
                  <a:pt x="203" y="631"/>
                </a:lnTo>
                <a:lnTo>
                  <a:pt x="193" y="645"/>
                </a:lnTo>
                <a:lnTo>
                  <a:pt x="176" y="640"/>
                </a:lnTo>
                <a:lnTo>
                  <a:pt x="181" y="627"/>
                </a:lnTo>
                <a:lnTo>
                  <a:pt x="186" y="613"/>
                </a:lnTo>
                <a:lnTo>
                  <a:pt x="190" y="597"/>
                </a:lnTo>
                <a:lnTo>
                  <a:pt x="195" y="583"/>
                </a:lnTo>
                <a:lnTo>
                  <a:pt x="197" y="569"/>
                </a:lnTo>
                <a:lnTo>
                  <a:pt x="199" y="554"/>
                </a:lnTo>
                <a:lnTo>
                  <a:pt x="202" y="539"/>
                </a:lnTo>
                <a:lnTo>
                  <a:pt x="203" y="525"/>
                </a:lnTo>
                <a:lnTo>
                  <a:pt x="205" y="510"/>
                </a:lnTo>
                <a:lnTo>
                  <a:pt x="204" y="495"/>
                </a:lnTo>
                <a:lnTo>
                  <a:pt x="204" y="480"/>
                </a:lnTo>
                <a:lnTo>
                  <a:pt x="204" y="464"/>
                </a:lnTo>
                <a:lnTo>
                  <a:pt x="203" y="450"/>
                </a:lnTo>
                <a:lnTo>
                  <a:pt x="200" y="435"/>
                </a:lnTo>
                <a:lnTo>
                  <a:pt x="199" y="420"/>
                </a:lnTo>
                <a:lnTo>
                  <a:pt x="195" y="404"/>
                </a:lnTo>
                <a:lnTo>
                  <a:pt x="193" y="389"/>
                </a:lnTo>
                <a:lnTo>
                  <a:pt x="189" y="373"/>
                </a:lnTo>
                <a:lnTo>
                  <a:pt x="183" y="359"/>
                </a:lnTo>
                <a:lnTo>
                  <a:pt x="179" y="344"/>
                </a:lnTo>
                <a:lnTo>
                  <a:pt x="174" y="329"/>
                </a:lnTo>
                <a:lnTo>
                  <a:pt x="167" y="313"/>
                </a:lnTo>
                <a:lnTo>
                  <a:pt x="161" y="299"/>
                </a:lnTo>
                <a:lnTo>
                  <a:pt x="153" y="283"/>
                </a:lnTo>
                <a:lnTo>
                  <a:pt x="146" y="269"/>
                </a:lnTo>
                <a:lnTo>
                  <a:pt x="137" y="254"/>
                </a:lnTo>
                <a:lnTo>
                  <a:pt x="129" y="239"/>
                </a:lnTo>
                <a:lnTo>
                  <a:pt x="119" y="224"/>
                </a:lnTo>
                <a:lnTo>
                  <a:pt x="110" y="210"/>
                </a:lnTo>
                <a:lnTo>
                  <a:pt x="99" y="196"/>
                </a:lnTo>
                <a:lnTo>
                  <a:pt x="89" y="181"/>
                </a:lnTo>
                <a:lnTo>
                  <a:pt x="77" y="166"/>
                </a:lnTo>
                <a:lnTo>
                  <a:pt x="0" y="207"/>
                </a:lnTo>
                <a:lnTo>
                  <a:pt x="32" y="0"/>
                </a:lnTo>
                <a:lnTo>
                  <a:pt x="272" y="65"/>
                </a:lnTo>
                <a:lnTo>
                  <a:pt x="202" y="102"/>
                </a:lnTo>
              </a:path>
            </a:pathLst>
          </a:custGeom>
          <a:solidFill>
            <a:srgbClr val="CF0E30"/>
          </a:solidFill>
          <a:ln w="12700" cap="rnd" cmpd="sng">
            <a:solidFill>
              <a:srgbClr val="00000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17" name="Freeform 14"/>
          <p:cNvSpPr>
            <a:spLocks/>
          </p:cNvSpPr>
          <p:nvPr/>
        </p:nvSpPr>
        <p:spPr bwMode="auto">
          <a:xfrm rot="-3600000">
            <a:off x="5618163" y="3983037"/>
            <a:ext cx="304800" cy="1025525"/>
          </a:xfrm>
          <a:custGeom>
            <a:avLst/>
            <a:gdLst>
              <a:gd name="T0" fmla="*/ 2147483647 w 277"/>
              <a:gd name="T1" fmla="*/ 2147483647 h 646"/>
              <a:gd name="T2" fmla="*/ 2147483647 w 277"/>
              <a:gd name="T3" fmla="*/ 2147483647 h 646"/>
              <a:gd name="T4" fmla="*/ 2147483647 w 277"/>
              <a:gd name="T5" fmla="*/ 2147483647 h 646"/>
              <a:gd name="T6" fmla="*/ 2147483647 w 277"/>
              <a:gd name="T7" fmla="*/ 2147483647 h 646"/>
              <a:gd name="T8" fmla="*/ 2147483647 w 277"/>
              <a:gd name="T9" fmla="*/ 2147483647 h 646"/>
              <a:gd name="T10" fmla="*/ 2147483647 w 277"/>
              <a:gd name="T11" fmla="*/ 2147483647 h 646"/>
              <a:gd name="T12" fmla="*/ 2147483647 w 277"/>
              <a:gd name="T13" fmla="*/ 2147483647 h 646"/>
              <a:gd name="T14" fmla="*/ 2147483647 w 277"/>
              <a:gd name="T15" fmla="*/ 2147483647 h 646"/>
              <a:gd name="T16" fmla="*/ 2147483647 w 277"/>
              <a:gd name="T17" fmla="*/ 2147483647 h 646"/>
              <a:gd name="T18" fmla="*/ 2147483647 w 277"/>
              <a:gd name="T19" fmla="*/ 2147483647 h 646"/>
              <a:gd name="T20" fmla="*/ 2147483647 w 277"/>
              <a:gd name="T21" fmla="*/ 2147483647 h 646"/>
              <a:gd name="T22" fmla="*/ 2147483647 w 277"/>
              <a:gd name="T23" fmla="*/ 2147483647 h 646"/>
              <a:gd name="T24" fmla="*/ 2147483647 w 277"/>
              <a:gd name="T25" fmla="*/ 2147483647 h 646"/>
              <a:gd name="T26" fmla="*/ 2147483647 w 277"/>
              <a:gd name="T27" fmla="*/ 2147483647 h 646"/>
              <a:gd name="T28" fmla="*/ 2147483647 w 277"/>
              <a:gd name="T29" fmla="*/ 2147483647 h 646"/>
              <a:gd name="T30" fmla="*/ 2147483647 w 277"/>
              <a:gd name="T31" fmla="*/ 2147483647 h 646"/>
              <a:gd name="T32" fmla="*/ 2147483647 w 277"/>
              <a:gd name="T33" fmla="*/ 2147483647 h 646"/>
              <a:gd name="T34" fmla="*/ 2147483647 w 277"/>
              <a:gd name="T35" fmla="*/ 2147483647 h 646"/>
              <a:gd name="T36" fmla="*/ 2147483647 w 277"/>
              <a:gd name="T37" fmla="*/ 2147483647 h 646"/>
              <a:gd name="T38" fmla="*/ 2147483647 w 277"/>
              <a:gd name="T39" fmla="*/ 2147483647 h 646"/>
              <a:gd name="T40" fmla="*/ 2147483647 w 277"/>
              <a:gd name="T41" fmla="*/ 2147483647 h 646"/>
              <a:gd name="T42" fmla="*/ 2147483647 w 277"/>
              <a:gd name="T43" fmla="*/ 2147483647 h 646"/>
              <a:gd name="T44" fmla="*/ 2147483647 w 277"/>
              <a:gd name="T45" fmla="*/ 2147483647 h 646"/>
              <a:gd name="T46" fmla="*/ 2147483647 w 277"/>
              <a:gd name="T47" fmla="*/ 2147483647 h 646"/>
              <a:gd name="T48" fmla="*/ 2147483647 w 277"/>
              <a:gd name="T49" fmla="*/ 2147483647 h 646"/>
              <a:gd name="T50" fmla="*/ 2147483647 w 277"/>
              <a:gd name="T51" fmla="*/ 2147483647 h 646"/>
              <a:gd name="T52" fmla="*/ 2147483647 w 277"/>
              <a:gd name="T53" fmla="*/ 2147483647 h 646"/>
              <a:gd name="T54" fmla="*/ 2147483647 w 277"/>
              <a:gd name="T55" fmla="*/ 2147483647 h 646"/>
              <a:gd name="T56" fmla="*/ 2147483647 w 277"/>
              <a:gd name="T57" fmla="*/ 2147483647 h 646"/>
              <a:gd name="T58" fmla="*/ 2147483647 w 277"/>
              <a:gd name="T59" fmla="*/ 2147483647 h 646"/>
              <a:gd name="T60" fmla="*/ 2147483647 w 277"/>
              <a:gd name="T61" fmla="*/ 2147483647 h 646"/>
              <a:gd name="T62" fmla="*/ 2147483647 w 277"/>
              <a:gd name="T63" fmla="*/ 2147483647 h 646"/>
              <a:gd name="T64" fmla="*/ 2147483647 w 277"/>
              <a:gd name="T65" fmla="*/ 2147483647 h 646"/>
              <a:gd name="T66" fmla="*/ 0 w 277"/>
              <a:gd name="T67" fmla="*/ 2147483647 h 646"/>
              <a:gd name="T68" fmla="*/ 2147483647 w 277"/>
              <a:gd name="T69" fmla="*/ 2147483647 h 6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77" h="646">
                <a:moveTo>
                  <a:pt x="202" y="102"/>
                </a:moveTo>
                <a:lnTo>
                  <a:pt x="202" y="102"/>
                </a:lnTo>
                <a:lnTo>
                  <a:pt x="211" y="118"/>
                </a:lnTo>
                <a:lnTo>
                  <a:pt x="221" y="136"/>
                </a:lnTo>
                <a:lnTo>
                  <a:pt x="229" y="153"/>
                </a:lnTo>
                <a:lnTo>
                  <a:pt x="237" y="170"/>
                </a:lnTo>
                <a:lnTo>
                  <a:pt x="243" y="188"/>
                </a:lnTo>
                <a:lnTo>
                  <a:pt x="250" y="206"/>
                </a:lnTo>
                <a:lnTo>
                  <a:pt x="255" y="222"/>
                </a:lnTo>
                <a:lnTo>
                  <a:pt x="260" y="242"/>
                </a:lnTo>
                <a:lnTo>
                  <a:pt x="264" y="259"/>
                </a:lnTo>
                <a:lnTo>
                  <a:pt x="268" y="277"/>
                </a:lnTo>
                <a:lnTo>
                  <a:pt x="271" y="294"/>
                </a:lnTo>
                <a:lnTo>
                  <a:pt x="273" y="312"/>
                </a:lnTo>
                <a:lnTo>
                  <a:pt x="275" y="330"/>
                </a:lnTo>
                <a:lnTo>
                  <a:pt x="276" y="348"/>
                </a:lnTo>
                <a:lnTo>
                  <a:pt x="276" y="366"/>
                </a:lnTo>
                <a:lnTo>
                  <a:pt x="276" y="383"/>
                </a:lnTo>
                <a:lnTo>
                  <a:pt x="275" y="401"/>
                </a:lnTo>
                <a:lnTo>
                  <a:pt x="274" y="418"/>
                </a:lnTo>
                <a:lnTo>
                  <a:pt x="272" y="437"/>
                </a:lnTo>
                <a:lnTo>
                  <a:pt x="269" y="454"/>
                </a:lnTo>
                <a:lnTo>
                  <a:pt x="266" y="471"/>
                </a:lnTo>
                <a:lnTo>
                  <a:pt x="263" y="488"/>
                </a:lnTo>
                <a:lnTo>
                  <a:pt x="257" y="504"/>
                </a:lnTo>
                <a:lnTo>
                  <a:pt x="253" y="521"/>
                </a:lnTo>
                <a:lnTo>
                  <a:pt x="247" y="538"/>
                </a:lnTo>
                <a:lnTo>
                  <a:pt x="242" y="554"/>
                </a:lnTo>
                <a:lnTo>
                  <a:pt x="236" y="570"/>
                </a:lnTo>
                <a:lnTo>
                  <a:pt x="228" y="586"/>
                </a:lnTo>
                <a:lnTo>
                  <a:pt x="220" y="600"/>
                </a:lnTo>
                <a:lnTo>
                  <a:pt x="212" y="617"/>
                </a:lnTo>
                <a:lnTo>
                  <a:pt x="203" y="631"/>
                </a:lnTo>
                <a:lnTo>
                  <a:pt x="193" y="645"/>
                </a:lnTo>
                <a:lnTo>
                  <a:pt x="176" y="640"/>
                </a:lnTo>
                <a:lnTo>
                  <a:pt x="181" y="627"/>
                </a:lnTo>
                <a:lnTo>
                  <a:pt x="186" y="613"/>
                </a:lnTo>
                <a:lnTo>
                  <a:pt x="190" y="597"/>
                </a:lnTo>
                <a:lnTo>
                  <a:pt x="195" y="583"/>
                </a:lnTo>
                <a:lnTo>
                  <a:pt x="197" y="569"/>
                </a:lnTo>
                <a:lnTo>
                  <a:pt x="199" y="554"/>
                </a:lnTo>
                <a:lnTo>
                  <a:pt x="202" y="539"/>
                </a:lnTo>
                <a:lnTo>
                  <a:pt x="203" y="525"/>
                </a:lnTo>
                <a:lnTo>
                  <a:pt x="205" y="510"/>
                </a:lnTo>
                <a:lnTo>
                  <a:pt x="204" y="495"/>
                </a:lnTo>
                <a:lnTo>
                  <a:pt x="204" y="480"/>
                </a:lnTo>
                <a:lnTo>
                  <a:pt x="204" y="464"/>
                </a:lnTo>
                <a:lnTo>
                  <a:pt x="203" y="450"/>
                </a:lnTo>
                <a:lnTo>
                  <a:pt x="200" y="435"/>
                </a:lnTo>
                <a:lnTo>
                  <a:pt x="199" y="420"/>
                </a:lnTo>
                <a:lnTo>
                  <a:pt x="195" y="404"/>
                </a:lnTo>
                <a:lnTo>
                  <a:pt x="193" y="389"/>
                </a:lnTo>
                <a:lnTo>
                  <a:pt x="189" y="373"/>
                </a:lnTo>
                <a:lnTo>
                  <a:pt x="183" y="359"/>
                </a:lnTo>
                <a:lnTo>
                  <a:pt x="179" y="344"/>
                </a:lnTo>
                <a:lnTo>
                  <a:pt x="174" y="329"/>
                </a:lnTo>
                <a:lnTo>
                  <a:pt x="167" y="313"/>
                </a:lnTo>
                <a:lnTo>
                  <a:pt x="161" y="299"/>
                </a:lnTo>
                <a:lnTo>
                  <a:pt x="153" y="283"/>
                </a:lnTo>
                <a:lnTo>
                  <a:pt x="146" y="269"/>
                </a:lnTo>
                <a:lnTo>
                  <a:pt x="137" y="254"/>
                </a:lnTo>
                <a:lnTo>
                  <a:pt x="129" y="239"/>
                </a:lnTo>
                <a:lnTo>
                  <a:pt x="119" y="224"/>
                </a:lnTo>
                <a:lnTo>
                  <a:pt x="110" y="210"/>
                </a:lnTo>
                <a:lnTo>
                  <a:pt x="99" y="196"/>
                </a:lnTo>
                <a:lnTo>
                  <a:pt x="89" y="181"/>
                </a:lnTo>
                <a:lnTo>
                  <a:pt x="77" y="166"/>
                </a:lnTo>
                <a:lnTo>
                  <a:pt x="0" y="207"/>
                </a:lnTo>
                <a:lnTo>
                  <a:pt x="32" y="0"/>
                </a:lnTo>
                <a:lnTo>
                  <a:pt x="272" y="65"/>
                </a:lnTo>
                <a:lnTo>
                  <a:pt x="202" y="102"/>
                </a:lnTo>
              </a:path>
            </a:pathLst>
          </a:custGeom>
          <a:solidFill>
            <a:srgbClr val="CF0E30"/>
          </a:solidFill>
          <a:ln w="12700" cap="rnd" cmpd="sng">
            <a:solidFill>
              <a:srgbClr val="000000"/>
            </a:solidFill>
            <a:prstDash val="solid"/>
            <a:round/>
            <a:headEnd type="none" w="sm" len="sm"/>
            <a:tailEnd type="none" w="sm" len="sm"/>
          </a:ln>
          <a:effectLst>
            <a:outerShdw dist="35921" dir="2700000" algn="ctr" rotWithShape="0">
              <a:schemeClr val="bg2"/>
            </a:outerShdw>
          </a:effectLst>
        </p:spPr>
        <p:txBody>
          <a:bodyPr/>
          <a:lstStyle/>
          <a:p>
            <a:endParaRPr lang="en-GB"/>
          </a:p>
        </p:txBody>
      </p:sp>
      <p:sp>
        <p:nvSpPr>
          <p:cNvPr id="18" name="Footer Placeholder 17"/>
          <p:cNvSpPr>
            <a:spLocks noGrp="1"/>
          </p:cNvSpPr>
          <p:nvPr>
            <p:ph type="ftr" sz="quarter" idx="11"/>
          </p:nvPr>
        </p:nvSpPr>
        <p:spPr/>
        <p:txBody>
          <a:bodyPr/>
          <a:lstStyle/>
          <a:p>
            <a:r>
              <a:rPr lang="en-US" smtClean="0"/>
              <a:t>UFCFB6-30-2 OOSD</a:t>
            </a:r>
            <a:endParaRPr lang="en-US"/>
          </a:p>
        </p:txBody>
      </p:sp>
      <p:sp>
        <p:nvSpPr>
          <p:cNvPr id="19" name="Slide Number Placeholder 18"/>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530998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solidFill>
            <a:schemeClr val="bg1">
              <a:lumMod val="95000"/>
            </a:schemeClr>
          </a:solidFill>
          <a:ln/>
        </p:spPr>
        <p:txBody>
          <a:bodyPr lIns="90487" tIns="44450" rIns="90487" bIns="44450"/>
          <a:lstStyle/>
          <a:p>
            <a:r>
              <a:rPr lang="en-GB" altLang="en-US" dirty="0"/>
              <a:t>Requirements engineering</a:t>
            </a:r>
          </a:p>
        </p:txBody>
      </p:sp>
      <p:sp>
        <p:nvSpPr>
          <p:cNvPr id="11267" name="Rectangle 3"/>
          <p:cNvSpPr>
            <a:spLocks noGrp="1" noChangeArrowheads="1"/>
          </p:cNvSpPr>
          <p:nvPr>
            <p:ph type="body" idx="1"/>
          </p:nvPr>
        </p:nvSpPr>
        <p:spPr>
          <a:noFill/>
          <a:ln/>
        </p:spPr>
        <p:txBody>
          <a:bodyPr lIns="90487" tIns="44450" rIns="90487" bIns="44450"/>
          <a:lstStyle/>
          <a:p>
            <a:endParaRPr lang="en-GB" altLang="en-US" dirty="0" smtClean="0"/>
          </a:p>
          <a:p>
            <a:r>
              <a:rPr lang="en-GB" altLang="en-US" dirty="0" smtClean="0"/>
              <a:t>The </a:t>
            </a:r>
            <a:r>
              <a:rPr lang="en-GB" altLang="en-US" dirty="0"/>
              <a:t>process of establishing the </a:t>
            </a:r>
            <a:r>
              <a:rPr lang="en-GB" altLang="en-US" dirty="0">
                <a:solidFill>
                  <a:srgbClr val="FF0000"/>
                </a:solidFill>
              </a:rPr>
              <a:t>services that the customer requires</a:t>
            </a:r>
            <a:r>
              <a:rPr lang="en-GB" altLang="en-US" dirty="0"/>
              <a:t> from a system and the </a:t>
            </a:r>
            <a:r>
              <a:rPr lang="en-GB" altLang="en-US" dirty="0">
                <a:solidFill>
                  <a:srgbClr val="FF0000"/>
                </a:solidFill>
              </a:rPr>
              <a:t>constraints</a:t>
            </a:r>
            <a:r>
              <a:rPr lang="en-GB" altLang="en-US" dirty="0"/>
              <a:t> under which it operates and is developed.</a:t>
            </a:r>
          </a:p>
          <a:p>
            <a:r>
              <a:rPr lang="en-GB" altLang="en-US" dirty="0"/>
              <a:t>The requirements themselves are the descriptions of the system services and constraints that are generated during the requirements engineering process.</a:t>
            </a:r>
          </a:p>
        </p:txBody>
      </p:sp>
      <p:sp>
        <p:nvSpPr>
          <p:cNvPr id="2" name="Date Placeholder 1"/>
          <p:cNvSpPr>
            <a:spLocks noGrp="1"/>
          </p:cNvSpPr>
          <p:nvPr>
            <p:ph type="dt" sz="half" idx="10"/>
          </p:nvPr>
        </p:nvSpPr>
        <p:spPr/>
        <p:txBody>
          <a:bodyPr/>
          <a:lstStyle/>
          <a:p>
            <a:fld id="{0C9DAB5E-FFCA-466C-AFCB-63B95834706A}"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63278498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04800"/>
            <a:ext cx="8001000" cy="1104900"/>
          </a:xfrm>
          <a:solidFill>
            <a:schemeClr val="bg1">
              <a:lumMod val="95000"/>
            </a:schemeClr>
          </a:solidFill>
          <a:ln/>
        </p:spPr>
        <p:txBody>
          <a:bodyPr lIns="90487" tIns="44450" rIns="90487" bIns="44450"/>
          <a:lstStyle/>
          <a:p>
            <a:r>
              <a:rPr lang="en-GB" altLang="en-US" dirty="0"/>
              <a:t>Types of requirement</a:t>
            </a:r>
          </a:p>
        </p:txBody>
      </p:sp>
      <p:sp>
        <p:nvSpPr>
          <p:cNvPr id="17411" name="Rectangle 3"/>
          <p:cNvSpPr>
            <a:spLocks noGrp="1" noChangeArrowheads="1"/>
          </p:cNvSpPr>
          <p:nvPr>
            <p:ph type="body" idx="1"/>
          </p:nvPr>
        </p:nvSpPr>
        <p:spPr>
          <a:xfrm>
            <a:off x="609600" y="1447800"/>
            <a:ext cx="7772400" cy="4572000"/>
          </a:xfrm>
          <a:noFill/>
          <a:ln/>
        </p:spPr>
        <p:txBody>
          <a:bodyPr lIns="90487" tIns="44450" rIns="90487" bIns="44450"/>
          <a:lstStyle/>
          <a:p>
            <a:endParaRPr lang="en-GB" altLang="en-US" dirty="0" smtClean="0"/>
          </a:p>
          <a:p>
            <a:r>
              <a:rPr lang="en-GB" altLang="en-US" dirty="0" smtClean="0"/>
              <a:t>User </a:t>
            </a:r>
            <a:r>
              <a:rPr lang="en-GB" altLang="en-US" dirty="0"/>
              <a:t>requirements</a:t>
            </a:r>
          </a:p>
          <a:p>
            <a:pPr lvl="1"/>
            <a:r>
              <a:rPr lang="en-GB" altLang="en-US" dirty="0"/>
              <a:t>Statements in </a:t>
            </a:r>
            <a:r>
              <a:rPr lang="en-GB" altLang="en-US" dirty="0">
                <a:solidFill>
                  <a:srgbClr val="FF0000"/>
                </a:solidFill>
              </a:rPr>
              <a:t>natural language plus diagrams </a:t>
            </a:r>
            <a:r>
              <a:rPr lang="en-GB" altLang="en-US" dirty="0"/>
              <a:t>of the services the system provides and its operational constraints. Written for </a:t>
            </a:r>
            <a:r>
              <a:rPr lang="en-GB" altLang="en-US" dirty="0">
                <a:solidFill>
                  <a:srgbClr val="FF0000"/>
                </a:solidFill>
              </a:rPr>
              <a:t>customers</a:t>
            </a:r>
            <a:r>
              <a:rPr lang="en-GB" altLang="en-US" dirty="0"/>
              <a:t>.</a:t>
            </a:r>
          </a:p>
          <a:p>
            <a:r>
              <a:rPr lang="en-GB" altLang="en-US" dirty="0"/>
              <a:t>System requirements</a:t>
            </a:r>
          </a:p>
          <a:p>
            <a:pPr lvl="1"/>
            <a:r>
              <a:rPr lang="en-GB" altLang="en-US" dirty="0"/>
              <a:t>A structured document setting out </a:t>
            </a:r>
            <a:r>
              <a:rPr lang="en-GB" altLang="en-US" dirty="0">
                <a:solidFill>
                  <a:srgbClr val="FF0000"/>
                </a:solidFill>
              </a:rPr>
              <a:t>detailed</a:t>
            </a:r>
            <a:r>
              <a:rPr lang="en-GB" altLang="en-US" dirty="0"/>
              <a:t> descriptions of the system’s </a:t>
            </a:r>
            <a:r>
              <a:rPr lang="en-GB" altLang="en-US" dirty="0">
                <a:solidFill>
                  <a:srgbClr val="FF0000"/>
                </a:solidFill>
              </a:rPr>
              <a:t>functions</a:t>
            </a:r>
            <a:r>
              <a:rPr lang="en-GB" altLang="en-US" dirty="0"/>
              <a:t>, services and operational constraints. Defines what should be implemented so may be part of a contract between client and contractor.</a:t>
            </a:r>
          </a:p>
        </p:txBody>
      </p:sp>
      <p:sp>
        <p:nvSpPr>
          <p:cNvPr id="2" name="Date Placeholder 1"/>
          <p:cNvSpPr>
            <a:spLocks noGrp="1"/>
          </p:cNvSpPr>
          <p:nvPr>
            <p:ph type="dt" sz="half" idx="10"/>
          </p:nvPr>
        </p:nvSpPr>
        <p:spPr/>
        <p:txBody>
          <a:bodyPr/>
          <a:lstStyle/>
          <a:p>
            <a:fld id="{FC7CE131-4D7F-4020-B61F-4FDB4B7527ED}"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33304895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266700"/>
            <a:ext cx="7924800" cy="1104900"/>
          </a:xfrm>
          <a:solidFill>
            <a:schemeClr val="bg1">
              <a:lumMod val="95000"/>
            </a:schemeClr>
          </a:solidFill>
        </p:spPr>
        <p:txBody>
          <a:bodyPr/>
          <a:lstStyle/>
          <a:p>
            <a:r>
              <a:rPr lang="en-GB" altLang="en-US" sz="3200" dirty="0"/>
              <a:t>Functional and non-functional requirements</a:t>
            </a:r>
            <a:endParaRPr lang="en-GB" altLang="en-US" dirty="0"/>
          </a:p>
        </p:txBody>
      </p:sp>
      <p:sp>
        <p:nvSpPr>
          <p:cNvPr id="23555" name="Rectangle 3"/>
          <p:cNvSpPr>
            <a:spLocks noGrp="1" noChangeArrowheads="1"/>
          </p:cNvSpPr>
          <p:nvPr>
            <p:ph type="body" idx="1"/>
          </p:nvPr>
        </p:nvSpPr>
        <p:spPr>
          <a:xfrm>
            <a:off x="762000" y="1447800"/>
            <a:ext cx="7772400" cy="4572000"/>
          </a:xfrm>
        </p:spPr>
        <p:txBody>
          <a:bodyPr/>
          <a:lstStyle/>
          <a:p>
            <a:pPr>
              <a:lnSpc>
                <a:spcPct val="90000"/>
              </a:lnSpc>
            </a:pPr>
            <a:endParaRPr lang="en-GB" altLang="en-US" sz="2400" dirty="0" smtClean="0"/>
          </a:p>
          <a:p>
            <a:pPr>
              <a:lnSpc>
                <a:spcPct val="90000"/>
              </a:lnSpc>
            </a:pPr>
            <a:r>
              <a:rPr lang="en-GB" altLang="en-US" sz="2800" dirty="0" smtClean="0"/>
              <a:t>Functional </a:t>
            </a:r>
            <a:r>
              <a:rPr lang="en-GB" altLang="en-US" sz="2800" dirty="0"/>
              <a:t>requirements</a:t>
            </a:r>
          </a:p>
          <a:p>
            <a:pPr lvl="1">
              <a:lnSpc>
                <a:spcPct val="90000"/>
              </a:lnSpc>
            </a:pPr>
            <a:r>
              <a:rPr lang="en-GB" altLang="en-US" dirty="0"/>
              <a:t>Statements of </a:t>
            </a:r>
            <a:r>
              <a:rPr lang="en-GB" altLang="en-US" dirty="0">
                <a:solidFill>
                  <a:srgbClr val="FF0000"/>
                </a:solidFill>
              </a:rPr>
              <a:t>services</a:t>
            </a:r>
            <a:r>
              <a:rPr lang="en-GB" altLang="en-US" dirty="0"/>
              <a:t> the system should provide, how the system should react to particular inputs and how the system should behave in particular situations</a:t>
            </a:r>
            <a:r>
              <a:rPr lang="en-GB" altLang="en-US" dirty="0" smtClean="0"/>
              <a:t>.</a:t>
            </a:r>
          </a:p>
          <a:p>
            <a:pPr lvl="1">
              <a:lnSpc>
                <a:spcPct val="90000"/>
              </a:lnSpc>
            </a:pPr>
            <a:endParaRPr lang="en-GB" altLang="en-US" dirty="0"/>
          </a:p>
          <a:p>
            <a:pPr>
              <a:lnSpc>
                <a:spcPct val="90000"/>
              </a:lnSpc>
            </a:pPr>
            <a:r>
              <a:rPr lang="en-GB" altLang="en-US" sz="2800" dirty="0"/>
              <a:t>Non-functional requirements</a:t>
            </a:r>
          </a:p>
          <a:p>
            <a:pPr lvl="1">
              <a:lnSpc>
                <a:spcPct val="90000"/>
              </a:lnSpc>
            </a:pPr>
            <a:r>
              <a:rPr lang="en-GB" altLang="en-US" dirty="0">
                <a:solidFill>
                  <a:srgbClr val="FF0000"/>
                </a:solidFill>
              </a:rPr>
              <a:t>constraints</a:t>
            </a:r>
            <a:r>
              <a:rPr lang="en-GB" altLang="en-US" dirty="0"/>
              <a:t> on the services or functions offered by the system such as </a:t>
            </a:r>
            <a:r>
              <a:rPr lang="en-GB" altLang="en-US" dirty="0" err="1" smtClean="0"/>
              <a:t>realibility</a:t>
            </a:r>
            <a:r>
              <a:rPr lang="en-GB" altLang="en-US" dirty="0" smtClean="0"/>
              <a:t>, timing </a:t>
            </a:r>
            <a:r>
              <a:rPr lang="en-GB" altLang="en-US" dirty="0"/>
              <a:t>constraints, constraints on the development process, standards, etc</a:t>
            </a:r>
            <a:r>
              <a:rPr lang="en-GB" altLang="en-US" dirty="0" smtClean="0"/>
              <a:t>.</a:t>
            </a:r>
            <a:endParaRPr lang="en-GB" altLang="en-US" dirty="0"/>
          </a:p>
        </p:txBody>
      </p:sp>
      <p:sp>
        <p:nvSpPr>
          <p:cNvPr id="2" name="Date Placeholder 1"/>
          <p:cNvSpPr>
            <a:spLocks noGrp="1"/>
          </p:cNvSpPr>
          <p:nvPr>
            <p:ph type="dt" sz="half" idx="10"/>
          </p:nvPr>
        </p:nvSpPr>
        <p:spPr/>
        <p:txBody>
          <a:bodyPr/>
          <a:lstStyle/>
          <a:p>
            <a:fld id="{67FCBCEB-CCF7-4EE4-BFF0-B8DA58565125}"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813605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solidFill>
            <a:schemeClr val="bg1">
              <a:lumMod val="95000"/>
            </a:schemeClr>
          </a:solidFill>
        </p:spPr>
        <p:txBody>
          <a:bodyPr/>
          <a:lstStyle/>
          <a:p>
            <a:r>
              <a:rPr lang="en-GB" altLang="en-US" dirty="0"/>
              <a:t>Functional </a:t>
            </a:r>
            <a:r>
              <a:rPr lang="en-GB" altLang="en-US" dirty="0" smtClean="0"/>
              <a:t>requirements (skip)</a:t>
            </a:r>
            <a:endParaRPr lang="en-GB" altLang="en-US" dirty="0"/>
          </a:p>
        </p:txBody>
      </p:sp>
      <p:sp>
        <p:nvSpPr>
          <p:cNvPr id="25603" name="Rectangle 3"/>
          <p:cNvSpPr>
            <a:spLocks noGrp="1" noChangeArrowheads="1"/>
          </p:cNvSpPr>
          <p:nvPr>
            <p:ph type="body" idx="1"/>
          </p:nvPr>
        </p:nvSpPr>
        <p:spPr/>
        <p:txBody>
          <a:bodyPr/>
          <a:lstStyle/>
          <a:p>
            <a:endParaRPr lang="en-GB" altLang="en-US" dirty="0" smtClean="0"/>
          </a:p>
          <a:p>
            <a:r>
              <a:rPr lang="en-GB" altLang="en-US" dirty="0" smtClean="0"/>
              <a:t>Describe </a:t>
            </a:r>
            <a:r>
              <a:rPr lang="en-GB" altLang="en-US" dirty="0"/>
              <a:t>functionality or system services.</a:t>
            </a:r>
          </a:p>
          <a:p>
            <a:r>
              <a:rPr lang="en-GB" altLang="en-US" dirty="0" smtClean="0"/>
              <a:t>Functional </a:t>
            </a:r>
            <a:r>
              <a:rPr lang="en-GB" altLang="en-US" dirty="0"/>
              <a:t>user requirements may be high-level statements of what the system should do but functional system requirements should describe the system services in detail.</a:t>
            </a:r>
          </a:p>
        </p:txBody>
      </p:sp>
      <p:sp>
        <p:nvSpPr>
          <p:cNvPr id="2" name="Date Placeholder 1"/>
          <p:cNvSpPr>
            <a:spLocks noGrp="1"/>
          </p:cNvSpPr>
          <p:nvPr>
            <p:ph type="dt" sz="half" idx="10"/>
          </p:nvPr>
        </p:nvSpPr>
        <p:spPr/>
        <p:txBody>
          <a:bodyPr/>
          <a:lstStyle/>
          <a:p>
            <a:fld id="{33F1E98B-54C4-46CE-ADF3-BDE4939A9BD4}"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453487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1631</TotalTime>
  <Words>3163</Words>
  <Application>Microsoft Macintosh PowerPoint</Application>
  <PresentationFormat>On-screen Show (4:3)</PresentationFormat>
  <Paragraphs>517</Paragraphs>
  <Slides>43</Slides>
  <Notes>17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Calibri</vt:lpstr>
      <vt:lpstr>Franklin Gothic Book</vt:lpstr>
      <vt:lpstr>Perpetua</vt:lpstr>
      <vt:lpstr>Tahoma</vt:lpstr>
      <vt:lpstr>Times New Roman</vt:lpstr>
      <vt:lpstr>Wingdings</vt:lpstr>
      <vt:lpstr>Wingdings 2</vt:lpstr>
      <vt:lpstr>宋体</vt:lpstr>
      <vt:lpstr>幼圆</vt:lpstr>
      <vt:lpstr>Arial</vt:lpstr>
      <vt:lpstr>Equity</vt:lpstr>
      <vt:lpstr>Clip</vt:lpstr>
      <vt:lpstr>UFCFB6-30-2 Object-oriented Software Development</vt:lpstr>
      <vt:lpstr>From Week 1 --- A taster of the design</vt:lpstr>
      <vt:lpstr>Outline</vt:lpstr>
      <vt:lpstr>Discover and capture requirements</vt:lpstr>
      <vt:lpstr>Design Problem – Software Requirements </vt:lpstr>
      <vt:lpstr>Requirements engineering</vt:lpstr>
      <vt:lpstr>Types of requirement</vt:lpstr>
      <vt:lpstr>Functional and non-functional requirements</vt:lpstr>
      <vt:lpstr>Functional requirements (skip)</vt:lpstr>
      <vt:lpstr>Non-functional requirements (skip)</vt:lpstr>
      <vt:lpstr>Non-functional classifications (skip)</vt:lpstr>
      <vt:lpstr>Key points</vt:lpstr>
      <vt:lpstr>Prioritization of requirements</vt:lpstr>
      <vt:lpstr>Use case view (skip)</vt:lpstr>
      <vt:lpstr>What is a use case?</vt:lpstr>
      <vt:lpstr>Use case</vt:lpstr>
      <vt:lpstr>What is an Actor?</vt:lpstr>
      <vt:lpstr>What is an actor?</vt:lpstr>
      <vt:lpstr>Identifying actor</vt:lpstr>
      <vt:lpstr>Identifying actor? (skip)</vt:lpstr>
      <vt:lpstr>Use Case diagram in UML?</vt:lpstr>
      <vt:lpstr>Use Case diagram for a Student record system</vt:lpstr>
      <vt:lpstr>Use case diagram for UweFlix</vt:lpstr>
      <vt:lpstr>How to describe Use Cases?</vt:lpstr>
      <vt:lpstr>Use case: basic flow and alternative flow</vt:lpstr>
      <vt:lpstr>An example: content management system</vt:lpstr>
      <vt:lpstr>Use case description for the “Create a new Blog Account” use case </vt:lpstr>
      <vt:lpstr>UweFlix – in class exercise  </vt:lpstr>
      <vt:lpstr>AdvanceBooking – Basic/Main flow</vt:lpstr>
      <vt:lpstr>AdvanceBooking – Alternative flow</vt:lpstr>
      <vt:lpstr>What is the Include relationship?</vt:lpstr>
      <vt:lpstr>Include on UML Use case Diagrams</vt:lpstr>
      <vt:lpstr>Example of &lt;&lt;include&gt;&gt;</vt:lpstr>
      <vt:lpstr>What is the Extend relationship?</vt:lpstr>
      <vt:lpstr>&lt;&lt;Extend&gt;&gt; on UML Use Case Diagrams</vt:lpstr>
      <vt:lpstr>PowerPoint Presentation</vt:lpstr>
      <vt:lpstr>Organising the use case model</vt:lpstr>
      <vt:lpstr>Use cases – discovery and exploration</vt:lpstr>
      <vt:lpstr>Use cases -reflection</vt:lpstr>
      <vt:lpstr>Summary</vt:lpstr>
      <vt:lpstr>Summary</vt:lpstr>
      <vt:lpstr>References</vt:lpstr>
      <vt:lpstr>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UFCFB6-30-2 Object-oriented Software Development</dc:title>
  <dc:creator>jin</dc:creator>
  <cp:lastModifiedBy>Benedict Gaster</cp:lastModifiedBy>
  <cp:revision>103</cp:revision>
  <dcterms:created xsi:type="dcterms:W3CDTF">2006-08-16T00:00:00Z</dcterms:created>
  <dcterms:modified xsi:type="dcterms:W3CDTF">2016-09-13T12:30:38Z</dcterms:modified>
</cp:coreProperties>
</file>