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9" r:id="rId18"/>
    <p:sldId id="281" r:id="rId19"/>
    <p:sldId id="273" r:id="rId20"/>
    <p:sldId id="28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E8"/>
    <a:srgbClr val="F1E7F1"/>
    <a:srgbClr val="DABFDB"/>
    <a:srgbClr val="E0B750"/>
    <a:srgbClr val="E08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6D52-00FF-4219-9FB5-7C9258CFB74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9A04-99E5-4220-9BA1-46BEE506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F2EE4B3-3D50-40E1-AB6E-7EC611E19CA9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15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83FFF0E-AD08-4B06-9E5B-753065222C32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70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F98FBF-72CF-4742-83F7-FF82C3BAE17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0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F98FBF-72CF-4742-83F7-FF82C3BAE17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634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0BCE416-EB5F-4ABA-A62C-8627609E845D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565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C2ED91D-9EBC-4F35-A1D9-B01B5B2F8253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7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3D7FD1-9101-4E0B-B20D-21FDE648F1F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331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5BE58D4-6435-4F5F-B98E-5260B585BBD3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84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41209B4-48A7-4FD5-873B-EA05A146C279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50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605B8F-C61D-4E20-AB66-DD2051C1D77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1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68AA1F9-250C-4436-9FC4-9DD2461C0DFF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07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AD66-5BA3-4D6C-976F-4DEEF73E5D0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CB1-1D77-4D0B-99DA-D8FC1D0F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6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Interrupts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9744" y="2011680"/>
            <a:ext cx="1095781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be interrupted by several events. Taking the example of an I/O device transferring data, the process is as follows: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I/O device is ready to transfer data, an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interrupt request (IRQ) is created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program is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interrupted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suspended.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execution jumps to the ISR (Interrupt Service Routine) or Interrupt Handler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ISR completes handling, returns to previously suspended process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9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0783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260754" y="-73933"/>
            <a:ext cx="3204348" cy="88790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latin typeface="Corbel"/>
              </a:rPr>
              <a:t>Interrupts</a:t>
            </a:r>
            <a:endParaRPr lang="en-US" sz="4000" b="0" strike="noStrike" spc="-1" dirty="0">
              <a:latin typeface="Corbel"/>
            </a:endParaRPr>
          </a:p>
        </p:txBody>
      </p:sp>
      <p:pic>
        <p:nvPicPr>
          <p:cNvPr id="292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EB4D9D-8382-4C83-B68F-63948508F55B}"/>
              </a:ext>
            </a:extLst>
          </p:cNvPr>
          <p:cNvSpPr/>
          <p:nvPr/>
        </p:nvSpPr>
        <p:spPr>
          <a:xfrm>
            <a:off x="6676907" y="1648080"/>
            <a:ext cx="2443397" cy="12291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Interrupt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C1AEC-4210-4432-8EED-6AC105896D15}"/>
              </a:ext>
            </a:extLst>
          </p:cNvPr>
          <p:cNvSpPr txBox="1"/>
          <p:nvPr/>
        </p:nvSpPr>
        <p:spPr>
          <a:xfrm>
            <a:off x="7638277" y="1738020"/>
            <a:ext cx="57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IRQ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15780E-493F-41E1-8FB2-E73C58A52E3D}"/>
              </a:ext>
            </a:extLst>
          </p:cNvPr>
          <p:cNvCxnSpPr/>
          <p:nvPr/>
        </p:nvCxnSpPr>
        <p:spPr>
          <a:xfrm>
            <a:off x="7944629" y="3129980"/>
            <a:ext cx="0" cy="242840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E05EA6-E36C-49BE-AA00-2C4A0DDEBB62}"/>
              </a:ext>
            </a:extLst>
          </p:cNvPr>
          <p:cNvSpPr txBox="1"/>
          <p:nvPr/>
        </p:nvSpPr>
        <p:spPr>
          <a:xfrm>
            <a:off x="7995474" y="3610597"/>
            <a:ext cx="205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Interrupt Handler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E6CC22-FCE8-4945-B0B1-BC2FF9AD6614}"/>
              </a:ext>
            </a:extLst>
          </p:cNvPr>
          <p:cNvCxnSpPr>
            <a:cxnSpLocks/>
          </p:cNvCxnSpPr>
          <p:nvPr/>
        </p:nvCxnSpPr>
        <p:spPr>
          <a:xfrm>
            <a:off x="5246558" y="2138130"/>
            <a:ext cx="0" cy="167252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182561-F3AF-479B-ACB9-53C85288F53B}"/>
              </a:ext>
            </a:extLst>
          </p:cNvPr>
          <p:cNvCxnSpPr>
            <a:cxnSpLocks/>
          </p:cNvCxnSpPr>
          <p:nvPr/>
        </p:nvCxnSpPr>
        <p:spPr>
          <a:xfrm>
            <a:off x="5246558" y="4344183"/>
            <a:ext cx="0" cy="167252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DF72E-F20C-481D-ABB2-E72750B9C32B}"/>
              </a:ext>
            </a:extLst>
          </p:cNvPr>
          <p:cNvCxnSpPr/>
          <p:nvPr/>
        </p:nvCxnSpPr>
        <p:spPr>
          <a:xfrm>
            <a:off x="4512040" y="2138130"/>
            <a:ext cx="1394085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9CC67C-D385-4258-A58C-1782228E64D6}"/>
              </a:ext>
            </a:extLst>
          </p:cNvPr>
          <p:cNvCxnSpPr/>
          <p:nvPr/>
        </p:nvCxnSpPr>
        <p:spPr>
          <a:xfrm>
            <a:off x="4512040" y="6046685"/>
            <a:ext cx="1394085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9888C-62A3-4105-9DBD-23A4A36421C2}"/>
              </a:ext>
            </a:extLst>
          </p:cNvPr>
          <p:cNvCxnSpPr>
            <a:cxnSpLocks/>
          </p:cNvCxnSpPr>
          <p:nvPr/>
        </p:nvCxnSpPr>
        <p:spPr>
          <a:xfrm flipH="1">
            <a:off x="3697467" y="5416664"/>
            <a:ext cx="151911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1028DC-5D51-4FD8-89BB-C311947715E1}"/>
              </a:ext>
            </a:extLst>
          </p:cNvPr>
          <p:cNvCxnSpPr>
            <a:cxnSpLocks/>
          </p:cNvCxnSpPr>
          <p:nvPr/>
        </p:nvCxnSpPr>
        <p:spPr>
          <a:xfrm>
            <a:off x="3684215" y="2474161"/>
            <a:ext cx="0" cy="298225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21E37E-21A5-4F17-9CA5-E6F236F0F2D9}"/>
              </a:ext>
            </a:extLst>
          </p:cNvPr>
          <p:cNvCxnSpPr>
            <a:cxnSpLocks/>
          </p:cNvCxnSpPr>
          <p:nvPr/>
        </p:nvCxnSpPr>
        <p:spPr>
          <a:xfrm flipH="1">
            <a:off x="3652169" y="2474161"/>
            <a:ext cx="1546922" cy="0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9C58D5-6BB1-4433-ACF5-A4909026BE09}"/>
              </a:ext>
            </a:extLst>
          </p:cNvPr>
          <p:cNvSpPr txBox="1"/>
          <p:nvPr/>
        </p:nvSpPr>
        <p:spPr>
          <a:xfrm>
            <a:off x="3821572" y="2625728"/>
            <a:ext cx="13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Program 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18B6C-465B-47E3-A32B-ADF18B369D5F}"/>
              </a:ext>
            </a:extLst>
          </p:cNvPr>
          <p:cNvSpPr txBox="1"/>
          <p:nvPr/>
        </p:nvSpPr>
        <p:spPr>
          <a:xfrm>
            <a:off x="3829989" y="4649348"/>
            <a:ext cx="13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Program Flow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8C9A4-0FDF-4546-91C0-314E158CF2E4}"/>
              </a:ext>
            </a:extLst>
          </p:cNvPr>
          <p:cNvCxnSpPr>
            <a:cxnSpLocks/>
          </p:cNvCxnSpPr>
          <p:nvPr/>
        </p:nvCxnSpPr>
        <p:spPr>
          <a:xfrm flipH="1">
            <a:off x="5246559" y="3166574"/>
            <a:ext cx="2642185" cy="644078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4C3D0-B36D-423F-AFA2-4B9709061D91}"/>
              </a:ext>
            </a:extLst>
          </p:cNvPr>
          <p:cNvCxnSpPr>
            <a:cxnSpLocks/>
          </p:cNvCxnSpPr>
          <p:nvPr/>
        </p:nvCxnSpPr>
        <p:spPr>
          <a:xfrm>
            <a:off x="5279092" y="4344183"/>
            <a:ext cx="2688029" cy="1214203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8D2E0-3027-4D36-B16B-8A65B8A529E1}"/>
              </a:ext>
            </a:extLst>
          </p:cNvPr>
          <p:cNvSpPr txBox="1"/>
          <p:nvPr/>
        </p:nvSpPr>
        <p:spPr>
          <a:xfrm>
            <a:off x="4828430" y="1692817"/>
            <a:ext cx="7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168B53-85A5-40C0-BA80-1B847D539A18}"/>
              </a:ext>
            </a:extLst>
          </p:cNvPr>
          <p:cNvSpPr txBox="1"/>
          <p:nvPr/>
        </p:nvSpPr>
        <p:spPr>
          <a:xfrm>
            <a:off x="4920551" y="6162438"/>
            <a:ext cx="7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BBAA45-8C2C-4680-9A36-667E4DE652E9}"/>
              </a:ext>
            </a:extLst>
          </p:cNvPr>
          <p:cNvGrpSpPr/>
          <p:nvPr/>
        </p:nvGrpSpPr>
        <p:grpSpPr>
          <a:xfrm>
            <a:off x="5363965" y="2440138"/>
            <a:ext cx="1362708" cy="1142077"/>
            <a:chOff x="7582509" y="2425148"/>
            <a:chExt cx="1362708" cy="114207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0F976C-B66C-4038-A01D-0E3E7041E877}"/>
                </a:ext>
              </a:extLst>
            </p:cNvPr>
            <p:cNvSpPr/>
            <p:nvPr/>
          </p:nvSpPr>
          <p:spPr>
            <a:xfrm>
              <a:off x="7659756" y="2425148"/>
              <a:ext cx="1285461" cy="1060174"/>
            </a:xfrm>
            <a:custGeom>
              <a:avLst/>
              <a:gdLst>
                <a:gd name="connsiteX0" fmla="*/ 1285461 w 1285461"/>
                <a:gd name="connsiteY0" fmla="*/ 0 h 1060174"/>
                <a:gd name="connsiteX1" fmla="*/ 848139 w 1285461"/>
                <a:gd name="connsiteY1" fmla="*/ 318052 h 1060174"/>
                <a:gd name="connsiteX2" fmla="*/ 384313 w 1285461"/>
                <a:gd name="connsiteY2" fmla="*/ 622852 h 1060174"/>
                <a:gd name="connsiteX3" fmla="*/ 92765 w 1285461"/>
                <a:gd name="connsiteY3" fmla="*/ 901148 h 1060174"/>
                <a:gd name="connsiteX4" fmla="*/ 0 w 1285461"/>
                <a:gd name="connsiteY4" fmla="*/ 1060174 h 1060174"/>
                <a:gd name="connsiteX5" fmla="*/ 0 w 1285461"/>
                <a:gd name="connsiteY5" fmla="*/ 1060174 h 106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461" h="1060174">
                  <a:moveTo>
                    <a:pt x="1285461" y="0"/>
                  </a:moveTo>
                  <a:cubicBezTo>
                    <a:pt x="1141895" y="107121"/>
                    <a:pt x="998330" y="214243"/>
                    <a:pt x="848139" y="318052"/>
                  </a:cubicBezTo>
                  <a:cubicBezTo>
                    <a:pt x="697948" y="421861"/>
                    <a:pt x="510209" y="525669"/>
                    <a:pt x="384313" y="622852"/>
                  </a:cubicBezTo>
                  <a:cubicBezTo>
                    <a:pt x="258417" y="720035"/>
                    <a:pt x="156817" y="828261"/>
                    <a:pt x="92765" y="901148"/>
                  </a:cubicBezTo>
                  <a:cubicBezTo>
                    <a:pt x="28713" y="974035"/>
                    <a:pt x="0" y="1060174"/>
                    <a:pt x="0" y="1060174"/>
                  </a:cubicBezTo>
                  <a:lnTo>
                    <a:pt x="0" y="1060174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FC7FD09-7DCF-43AC-8FA5-432031310CCA}"/>
                </a:ext>
              </a:extLst>
            </p:cNvPr>
            <p:cNvGrpSpPr/>
            <p:nvPr/>
          </p:nvGrpSpPr>
          <p:grpSpPr>
            <a:xfrm rot="2111333">
              <a:off x="7582509" y="3306596"/>
              <a:ext cx="220983" cy="260629"/>
              <a:chOff x="9135052" y="166181"/>
              <a:chExt cx="220983" cy="26062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BFB6613-70DA-40A0-898B-4EF2297F8CE6}"/>
                  </a:ext>
                </a:extLst>
              </p:cNvPr>
              <p:cNvCxnSpPr/>
              <p:nvPr/>
            </p:nvCxnSpPr>
            <p:spPr>
              <a:xfrm>
                <a:off x="9135052" y="166181"/>
                <a:ext cx="101713" cy="26062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19E00D-E3C3-4A59-A089-8B09B206D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36765" y="166181"/>
                <a:ext cx="119270" cy="26062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74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  <p:bldP spid="23" grpId="0"/>
      <p:bldP spid="29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4"/>
          <p:cNvSpPr/>
          <p:nvPr/>
        </p:nvSpPr>
        <p:spPr>
          <a:xfrm>
            <a:off x="2085356" y="2875693"/>
            <a:ext cx="128411" cy="12841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5"/>
          <p:cNvSpPr/>
          <p:nvPr/>
        </p:nvSpPr>
        <p:spPr>
          <a:xfrm>
            <a:off x="2085356" y="3291602"/>
            <a:ext cx="128411" cy="12841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6"/>
          <p:cNvSpPr/>
          <p:nvPr/>
        </p:nvSpPr>
        <p:spPr>
          <a:xfrm>
            <a:off x="2085356" y="3707511"/>
            <a:ext cx="128411" cy="12841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7"/>
          <p:cNvSpPr/>
          <p:nvPr/>
        </p:nvSpPr>
        <p:spPr>
          <a:xfrm>
            <a:off x="2085356" y="4124134"/>
            <a:ext cx="128411" cy="12841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2326483" y="2623152"/>
            <a:ext cx="3977888" cy="1703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9149" rIns="0" bIns="0">
            <a:spAutoFit/>
          </a:bodyPr>
          <a:lstStyle/>
          <a:p>
            <a:pPr marL="24969">
              <a:spcBef>
                <a:spcPts val="860"/>
              </a:spcBef>
            </a:pPr>
            <a:r>
              <a:rPr lang="en-US" sz="2180" spc="-91">
                <a:solidFill>
                  <a:srgbClr val="000000"/>
                </a:solidFill>
                <a:latin typeface="Tahoma"/>
              </a:rPr>
              <a:t>Processes</a:t>
            </a:r>
            <a:endParaRPr lang="en-US" sz="2180" spc="-2">
              <a:latin typeface="Arial"/>
            </a:endParaRPr>
          </a:p>
          <a:p>
            <a:pPr marL="24969">
              <a:lnSpc>
                <a:spcPct val="125000"/>
              </a:lnSpc>
            </a:pPr>
            <a:r>
              <a:rPr lang="en-US" sz="2180" spc="-69">
                <a:solidFill>
                  <a:srgbClr val="000000"/>
                </a:solidFill>
                <a:latin typeface="Tahoma"/>
              </a:rPr>
              <a:t>Operations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on </a:t>
            </a:r>
            <a:r>
              <a:rPr lang="en-US" sz="2180" spc="-131">
                <a:solidFill>
                  <a:srgbClr val="000000"/>
                </a:solidFill>
                <a:latin typeface="Tahoma"/>
              </a:rPr>
              <a:t>processes  </a:t>
            </a:r>
            <a:r>
              <a:rPr lang="en-US" sz="2180" spc="-109">
                <a:solidFill>
                  <a:srgbClr val="000000"/>
                </a:solidFill>
                <a:latin typeface="Tahoma"/>
              </a:rPr>
              <a:t>Interprocess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communication </a:t>
            </a:r>
            <a:r>
              <a:rPr lang="en-US" sz="2180" spc="-2">
                <a:solidFill>
                  <a:srgbClr val="000000"/>
                </a:solidFill>
                <a:latin typeface="Tahoma"/>
              </a:rPr>
              <a:t>(IPC)  </a:t>
            </a:r>
            <a:r>
              <a:rPr lang="en-US" sz="2180" spc="-69">
                <a:solidFill>
                  <a:srgbClr val="000000"/>
                </a:solidFill>
                <a:latin typeface="Tahoma"/>
              </a:rPr>
              <a:t>Threads</a:t>
            </a:r>
            <a:endParaRPr lang="en-US" sz="2180" spc="-2">
              <a:latin typeface="Arial"/>
            </a:endParaRPr>
          </a:p>
        </p:txBody>
      </p:sp>
      <p:sp>
        <p:nvSpPr>
          <p:cNvPr id="375" name="TextShape 12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5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1"/>
          <p:cNvSpPr/>
          <p:nvPr/>
        </p:nvSpPr>
        <p:spPr>
          <a:xfrm>
            <a:off x="925774" y="1412148"/>
            <a:ext cx="9747223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spc="-2" dirty="0">
                <a:solidFill>
                  <a:srgbClr val="C0504D"/>
                </a:solidFill>
                <a:latin typeface="Verdana"/>
              </a:rPr>
              <a:t>Job</a:t>
            </a:r>
            <a:r>
              <a:rPr lang="en-US" sz="2180" spc="-2" dirty="0">
                <a:solidFill>
                  <a:srgbClr val="000000"/>
                </a:solidFill>
                <a:latin typeface="Verdana"/>
              </a:rPr>
              <a:t> means an application program and it is not a system program.</a:t>
            </a:r>
            <a:endParaRPr lang="en-US" sz="2180" spc="-2" dirty="0">
              <a:latin typeface="Arial"/>
            </a:endParaRPr>
          </a:p>
        </p:txBody>
      </p:sp>
      <p:sp>
        <p:nvSpPr>
          <p:cNvPr id="5" name="CustomShape 11">
            <a:extLst>
              <a:ext uri="{FF2B5EF4-FFF2-40B4-BE49-F238E27FC236}">
                <a16:creationId xmlns:a16="http://schemas.microsoft.com/office/drawing/2014/main" id="{6EA20750-BA93-48B4-AE9F-3FD9E7DF7C18}"/>
              </a:ext>
            </a:extLst>
          </p:cNvPr>
          <p:cNvSpPr/>
          <p:nvPr/>
        </p:nvSpPr>
        <p:spPr>
          <a:xfrm>
            <a:off x="925774" y="2250167"/>
            <a:ext cx="2417033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b="1" spc="-2" dirty="0">
                <a:solidFill>
                  <a:srgbClr val="000000"/>
                </a:solidFill>
                <a:latin typeface="Verdana"/>
              </a:rPr>
              <a:t>Concurrency</a:t>
            </a:r>
            <a:endParaRPr lang="en-US" sz="2180" b="1" spc="-2" dirty="0">
              <a:latin typeface="Arial"/>
            </a:endParaRPr>
          </a:p>
        </p:txBody>
      </p:sp>
      <p:sp>
        <p:nvSpPr>
          <p:cNvPr id="6" name="CustomShape 11">
            <a:extLst>
              <a:ext uri="{FF2B5EF4-FFF2-40B4-BE49-F238E27FC236}">
                <a16:creationId xmlns:a16="http://schemas.microsoft.com/office/drawing/2014/main" id="{3F9B12B9-4814-4BF4-A57D-B1907255640A}"/>
              </a:ext>
            </a:extLst>
          </p:cNvPr>
          <p:cNvSpPr/>
          <p:nvPr/>
        </p:nvSpPr>
        <p:spPr>
          <a:xfrm>
            <a:off x="967984" y="2969504"/>
            <a:ext cx="5822560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Verdana"/>
              </a:rPr>
              <a:t>Hundreds of jobs going on in a system</a:t>
            </a:r>
            <a:endParaRPr lang="en-US" sz="2180" spc="-2" dirty="0">
              <a:latin typeface="Arial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5254E245-0F41-4421-94CA-375A3EF50C07}"/>
              </a:ext>
            </a:extLst>
          </p:cNvPr>
          <p:cNvSpPr/>
          <p:nvPr/>
        </p:nvSpPr>
        <p:spPr>
          <a:xfrm>
            <a:off x="967984" y="3571057"/>
            <a:ext cx="5822560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Verdana"/>
              </a:rPr>
              <a:t>CPU is shared, so are I/O devices</a:t>
            </a:r>
            <a:endParaRPr lang="en-US" sz="2180" spc="-2" dirty="0">
              <a:latin typeface="Arial"/>
            </a:endParaRP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D113D018-44C3-4275-8C30-E82B3952B3FA}"/>
              </a:ext>
            </a:extLst>
          </p:cNvPr>
          <p:cNvSpPr/>
          <p:nvPr/>
        </p:nvSpPr>
        <p:spPr>
          <a:xfrm>
            <a:off x="967983" y="4129975"/>
            <a:ext cx="7201655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Verdana"/>
              </a:rPr>
              <a:t>Each job would like to have its own computer</a:t>
            </a:r>
            <a:endParaRPr lang="en-US" sz="2180" spc="-2" dirty="0"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19363103-0018-445D-B90E-162DB16C24C3}"/>
              </a:ext>
            </a:extLst>
          </p:cNvPr>
          <p:cNvSpPr/>
          <p:nvPr/>
        </p:nvSpPr>
        <p:spPr>
          <a:xfrm>
            <a:off x="967983" y="357334"/>
            <a:ext cx="10298242" cy="851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78349" tIns="89174" rIns="178349" bIns="89174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180" spc="-2" dirty="0">
                <a:solidFill>
                  <a:srgbClr val="000000"/>
                </a:solidFill>
                <a:latin typeface="Verdana"/>
              </a:rPr>
              <a:t>A </a:t>
            </a:r>
            <a:r>
              <a:rPr lang="en-US" sz="2180" spc="-2" dirty="0">
                <a:solidFill>
                  <a:srgbClr val="C0504D"/>
                </a:solidFill>
                <a:latin typeface="Verdana"/>
              </a:rPr>
              <a:t>Process</a:t>
            </a:r>
            <a:r>
              <a:rPr lang="en-US" sz="2180" spc="-2" dirty="0">
                <a:solidFill>
                  <a:srgbClr val="000000"/>
                </a:solidFill>
                <a:latin typeface="Verdana"/>
              </a:rPr>
              <a:t> refers to a program under execution. This program may be an application or system program.</a:t>
            </a:r>
            <a:endParaRPr lang="en-US" sz="2180" spc="-2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2"/>
          <p:cNvSpPr txBox="1"/>
          <p:nvPr/>
        </p:nvSpPr>
        <p:spPr>
          <a:xfrm>
            <a:off x="473060" y="283187"/>
            <a:ext cx="4378756" cy="592117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 dirty="0">
                <a:solidFill>
                  <a:srgbClr val="CC0000"/>
                </a:solidFill>
                <a:latin typeface="Tahoma"/>
              </a:rPr>
              <a:t>Concurrency </a:t>
            </a:r>
            <a:r>
              <a:rPr lang="en-US" sz="2774" spc="-119" dirty="0">
                <a:solidFill>
                  <a:srgbClr val="CC0000"/>
                </a:solidFill>
                <a:latin typeface="Tahoma"/>
              </a:rPr>
              <a:t>and</a:t>
            </a:r>
            <a:r>
              <a:rPr lang="en-US" sz="2774" spc="103" dirty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3" dirty="0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TextShape 13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  <p:sp>
        <p:nvSpPr>
          <p:cNvPr id="14" name="CustomShape 9">
            <a:extLst>
              <a:ext uri="{FF2B5EF4-FFF2-40B4-BE49-F238E27FC236}">
                <a16:creationId xmlns:a16="http://schemas.microsoft.com/office/drawing/2014/main" id="{52ABE1FD-3BCA-4FFA-AE13-7F435AC400AE}"/>
              </a:ext>
            </a:extLst>
          </p:cNvPr>
          <p:cNvSpPr/>
          <p:nvPr/>
        </p:nvSpPr>
        <p:spPr>
          <a:xfrm>
            <a:off x="473060" y="3171182"/>
            <a:ext cx="2782559" cy="44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24969">
              <a:spcBef>
                <a:spcPts val="860"/>
              </a:spcBef>
            </a:pPr>
            <a:r>
              <a:rPr lang="en-US" sz="2180" b="1" spc="-6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b="1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b="1" spc="-91" dirty="0">
                <a:solidFill>
                  <a:srgbClr val="000000"/>
                </a:solidFill>
                <a:latin typeface="Tahoma"/>
              </a:rPr>
              <a:t>concurrency</a:t>
            </a:r>
            <a:endParaRPr lang="en-US" sz="2180" b="1" spc="-2" dirty="0">
              <a:latin typeface="Arial"/>
            </a:endParaRPr>
          </a:p>
        </p:txBody>
      </p:sp>
      <p:sp>
        <p:nvSpPr>
          <p:cNvPr id="15" name="CustomShape 9">
            <a:extLst>
              <a:ext uri="{FF2B5EF4-FFF2-40B4-BE49-F238E27FC236}">
                <a16:creationId xmlns:a16="http://schemas.microsoft.com/office/drawing/2014/main" id="{64726287-68EE-4077-98F1-C86DBE7154C7}"/>
              </a:ext>
            </a:extLst>
          </p:cNvPr>
          <p:cNvSpPr/>
          <p:nvPr/>
        </p:nvSpPr>
        <p:spPr>
          <a:xfrm>
            <a:off x="473060" y="3874271"/>
            <a:ext cx="7781707" cy="1799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9149" rIns="0" bIns="0">
            <a:spAutoFit/>
          </a:bodyPr>
          <a:lstStyle/>
          <a:p>
            <a:pPr marL="573583">
              <a:lnSpc>
                <a:spcPct val="125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Decompose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complex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problems </a:t>
            </a:r>
            <a:r>
              <a:rPr lang="en-US" sz="2180" spc="-42" dirty="0">
                <a:solidFill>
                  <a:srgbClr val="000000"/>
                </a:solidFill>
                <a:latin typeface="Tahoma"/>
              </a:rPr>
              <a:t>into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simple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ones  </a:t>
            </a:r>
            <a:r>
              <a:rPr lang="en-US" sz="2180" spc="-52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each</a:t>
            </a:r>
          </a:p>
          <a:p>
            <a:pPr marL="573583">
              <a:lnSpc>
                <a:spcPct val="125000"/>
              </a:lnSpc>
            </a:pPr>
            <a:r>
              <a:rPr lang="en-US" sz="2180" spc="-91" dirty="0">
                <a:solidFill>
                  <a:srgbClr val="000000"/>
                </a:solidFill>
                <a:latin typeface="Tahoma"/>
              </a:rPr>
              <a:t>simple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1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662"/>
              </a:spcBef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Deal with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at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3" dirty="0">
                <a:solidFill>
                  <a:srgbClr val="000000"/>
                </a:solidFill>
                <a:latin typeface="Tahoma"/>
              </a:rPr>
              <a:t>time</a:t>
            </a:r>
            <a:endParaRPr lang="en-US" sz="2180" spc="-2" dirty="0">
              <a:latin typeface="Arial"/>
            </a:endParaRPr>
          </a:p>
          <a:p>
            <a:pPr marL="573583">
              <a:spcBef>
                <a:spcPts val="652"/>
              </a:spcBef>
            </a:pPr>
            <a:r>
              <a:rPr lang="en-US" sz="2180" spc="-52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2180" spc="-109" dirty="0">
                <a:solidFill>
                  <a:srgbClr val="000000"/>
                </a:solidFill>
                <a:latin typeface="Tahoma"/>
              </a:rPr>
              <a:t>process feels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like 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it </a:t>
            </a:r>
            <a:r>
              <a:rPr lang="en-US" sz="2180" spc="-119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2180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2180" spc="-143" dirty="0">
                <a:solidFill>
                  <a:srgbClr val="000000"/>
                </a:solidFill>
                <a:latin typeface="Tahoma"/>
              </a:rPr>
              <a:t>own</a:t>
            </a:r>
            <a:r>
              <a:rPr lang="en-US" sz="2180" spc="16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computer</a:t>
            </a:r>
            <a:endParaRPr lang="en-US" sz="2180" spc="-2" dirty="0">
              <a:latin typeface="Arial"/>
            </a:endParaRPr>
          </a:p>
        </p:txBody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E4C60B06-3F88-4F1B-9B64-8CCB3D9699E0}"/>
              </a:ext>
            </a:extLst>
          </p:cNvPr>
          <p:cNvSpPr/>
          <p:nvPr/>
        </p:nvSpPr>
        <p:spPr>
          <a:xfrm>
            <a:off x="0" y="901212"/>
            <a:ext cx="11482466" cy="906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573583">
              <a:lnSpc>
                <a:spcPct val="125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Concurrency is a property of a program (at design level ) where two or more tasks can be in progress simultaneously</a:t>
            </a:r>
            <a:endParaRPr lang="en-US" sz="2180" spc="-2" dirty="0">
              <a:latin typeface="Arial"/>
            </a:endParaRPr>
          </a:p>
        </p:txBody>
      </p:sp>
      <p:sp>
        <p:nvSpPr>
          <p:cNvPr id="17" name="CustomShape 9">
            <a:extLst>
              <a:ext uri="{FF2B5EF4-FFF2-40B4-BE49-F238E27FC236}">
                <a16:creationId xmlns:a16="http://schemas.microsoft.com/office/drawing/2014/main" id="{0D68CDFA-C0B2-4B10-88DA-5073CDEFB49D}"/>
              </a:ext>
            </a:extLst>
          </p:cNvPr>
          <p:cNvSpPr/>
          <p:nvPr/>
        </p:nvSpPr>
        <p:spPr>
          <a:xfrm>
            <a:off x="0" y="1833643"/>
            <a:ext cx="11482466" cy="487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9149" rIns="0" bIns="0">
            <a:spAutoFit/>
          </a:bodyPr>
          <a:lstStyle/>
          <a:p>
            <a:pPr marL="573583">
              <a:lnSpc>
                <a:spcPct val="125000"/>
              </a:lnSpc>
            </a:pPr>
            <a:r>
              <a:rPr lang="en-US" sz="2180" spc="-103" dirty="0">
                <a:solidFill>
                  <a:srgbClr val="000000"/>
                </a:solidFill>
                <a:latin typeface="Tahoma"/>
              </a:rPr>
              <a:t>Parallelism is a run-time property where two or more tasks are being executed simultaneously.</a:t>
            </a:r>
            <a:endParaRPr lang="en-US" sz="2180" spc="-2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8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2"/>
          <p:cNvSpPr txBox="1"/>
          <p:nvPr/>
        </p:nvSpPr>
        <p:spPr>
          <a:xfrm>
            <a:off x="772864" y="463198"/>
            <a:ext cx="3427147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103" dirty="0">
                <a:solidFill>
                  <a:srgbClr val="CC0000"/>
                </a:solidFill>
                <a:latin typeface="Tahoma"/>
              </a:rPr>
              <a:t>Processes</a:t>
            </a:r>
            <a:r>
              <a:rPr lang="en-US" sz="2774" spc="-63" dirty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69" dirty="0">
                <a:solidFill>
                  <a:srgbClr val="CC0000"/>
                </a:solidFill>
                <a:latin typeface="Tahoma"/>
              </a:rPr>
              <a:t>Parallelism</a:t>
            </a:r>
            <a:endParaRPr lang="en-US" sz="2774" spc="-2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1217211" y="1642439"/>
            <a:ext cx="8261822" cy="3935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b="1" spc="-30" dirty="0">
                <a:solidFill>
                  <a:srgbClr val="000000"/>
                </a:solidFill>
                <a:latin typeface="Tahoma"/>
              </a:rPr>
              <a:t>Virtualization</a:t>
            </a:r>
          </a:p>
          <a:p>
            <a:pPr marL="24969">
              <a:spcBef>
                <a:spcPts val="567"/>
              </a:spcBef>
            </a:pPr>
            <a:endParaRPr lang="en-US" sz="2180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runs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while  </a:t>
            </a:r>
            <a:endParaRPr lang="en-US" sz="1982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Each virtually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has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own </a:t>
            </a:r>
            <a:r>
              <a:rPr lang="en-US" sz="1982" spc="75" dirty="0">
                <a:solidFill>
                  <a:srgbClr val="000000"/>
                </a:solidFill>
                <a:latin typeface="Tahoma"/>
              </a:rPr>
              <a:t>CPU</a:t>
            </a:r>
            <a:endParaRPr lang="en-US" sz="1982" spc="-2" dirty="0">
              <a:latin typeface="Arial"/>
            </a:endParaRPr>
          </a:p>
          <a:p>
            <a:pPr marL="573583">
              <a:spcBef>
                <a:spcPts val="34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Make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one </a:t>
            </a:r>
            <a:r>
              <a:rPr lang="en-US" sz="1982" spc="85" dirty="0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1982" spc="-149" dirty="0">
                <a:solidFill>
                  <a:srgbClr val="000000"/>
                </a:solidFill>
                <a:latin typeface="Tahoma"/>
              </a:rPr>
              <a:t>seem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like</a:t>
            </a:r>
            <a:r>
              <a:rPr lang="en-US" sz="1982" spc="-18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many</a:t>
            </a:r>
          </a:p>
          <a:p>
            <a:pPr marL="573583">
              <a:spcBef>
                <a:spcPts val="349"/>
              </a:spcBef>
            </a:pPr>
            <a:endParaRPr lang="en-US" sz="1982" spc="-2" dirty="0">
              <a:latin typeface="Arial"/>
            </a:endParaRPr>
          </a:p>
          <a:p>
            <a:pPr marL="24969">
              <a:spcBef>
                <a:spcPts val="365"/>
              </a:spcBef>
            </a:pPr>
            <a:r>
              <a:rPr lang="en-US" sz="2180" b="1" spc="18" dirty="0">
                <a:solidFill>
                  <a:srgbClr val="000000"/>
                </a:solidFill>
                <a:latin typeface="Tahoma"/>
              </a:rPr>
              <a:t>I/O</a:t>
            </a:r>
            <a:r>
              <a:rPr lang="en-US" sz="2180" b="1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b="1" spc="-81" dirty="0">
                <a:solidFill>
                  <a:srgbClr val="000000"/>
                </a:solidFill>
                <a:latin typeface="Tahoma"/>
              </a:rPr>
              <a:t>parallelism</a:t>
            </a:r>
          </a:p>
          <a:p>
            <a:pPr marL="24969">
              <a:spcBef>
                <a:spcPts val="365"/>
              </a:spcBef>
            </a:pPr>
            <a:endParaRPr lang="en-US" sz="2180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349"/>
              </a:spcBef>
            </a:pPr>
            <a:r>
              <a:rPr lang="en-US" sz="1982" spc="85" dirty="0">
                <a:solidFill>
                  <a:srgbClr val="000000"/>
                </a:solidFill>
                <a:latin typeface="Tahoma"/>
              </a:rPr>
              <a:t>CPU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process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overlaps </a:t>
            </a:r>
            <a:r>
              <a:rPr lang="en-US" sz="1982" spc="-42" dirty="0">
                <a:solidFill>
                  <a:srgbClr val="000000"/>
                </a:solidFill>
                <a:latin typeface="Tahoma"/>
              </a:rPr>
              <a:t>with</a:t>
            </a:r>
            <a:r>
              <a:rPr lang="en-US" sz="1982" spc="216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18" dirty="0">
                <a:solidFill>
                  <a:srgbClr val="000000"/>
                </a:solidFill>
                <a:latin typeface="Tahoma"/>
              </a:rPr>
              <a:t>I/O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42" dirty="0">
                <a:solidFill>
                  <a:srgbClr val="000000"/>
                </a:solidFill>
                <a:latin typeface="Tahoma"/>
              </a:rPr>
              <a:t>Each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runs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almost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as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fast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as </a:t>
            </a:r>
            <a:r>
              <a:rPr lang="en-US" sz="1982" spc="-14" dirty="0">
                <a:solidFill>
                  <a:srgbClr val="000000"/>
                </a:solidFill>
                <a:latin typeface="Tahoma"/>
              </a:rPr>
              <a:t>if </a:t>
            </a:r>
            <a:r>
              <a:rPr lang="en-US" sz="1982" spc="24" dirty="0">
                <a:solidFill>
                  <a:srgbClr val="000000"/>
                </a:solidFill>
                <a:latin typeface="Tahoma"/>
              </a:rPr>
              <a:t>it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had </a:t>
            </a:r>
            <a:r>
              <a:rPr lang="en-US" sz="1982" spc="-30" dirty="0">
                <a:solidFill>
                  <a:srgbClr val="000000"/>
                </a:solidFill>
                <a:latin typeface="Tahoma"/>
              </a:rPr>
              <a:t>its </a:t>
            </a:r>
            <a:r>
              <a:rPr lang="en-US" sz="1982" spc="-119" dirty="0">
                <a:solidFill>
                  <a:srgbClr val="000000"/>
                </a:solidFill>
                <a:latin typeface="Tahoma"/>
              </a:rPr>
              <a:t>own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computer  </a:t>
            </a:r>
            <a:endParaRPr lang="en-US" sz="1982" spc="-2" dirty="0">
              <a:latin typeface="Arial"/>
            </a:endParaRPr>
          </a:p>
          <a:p>
            <a:pPr marL="573583">
              <a:lnSpc>
                <a:spcPts val="2376"/>
              </a:lnSpc>
              <a:spcBef>
                <a:spcPts val="79"/>
              </a:spcBef>
            </a:pP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Reduce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total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completion </a:t>
            </a:r>
            <a:r>
              <a:rPr lang="en-US" sz="1982" spc="-52" dirty="0">
                <a:solidFill>
                  <a:srgbClr val="000000"/>
                </a:solidFill>
                <a:latin typeface="Tahoma"/>
              </a:rPr>
              <a:t>time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for </a:t>
            </a:r>
            <a:r>
              <a:rPr lang="en-US" sz="1982" spc="-24" dirty="0">
                <a:solidFill>
                  <a:srgbClr val="000000"/>
                </a:solidFill>
                <a:latin typeface="Tahoma"/>
              </a:rPr>
              <a:t>all</a:t>
            </a:r>
            <a:r>
              <a:rPr lang="en-US" sz="1982" spc="49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processes</a:t>
            </a:r>
            <a:endParaRPr lang="en-US" sz="1982" spc="-2" dirty="0">
              <a:latin typeface="Arial"/>
            </a:endParaRPr>
          </a:p>
        </p:txBody>
      </p:sp>
      <p:sp>
        <p:nvSpPr>
          <p:cNvPr id="426" name="TextShape 16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3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7789" y="3246786"/>
            <a:ext cx="20639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Type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3164" y="3246786"/>
            <a:ext cx="20639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Type 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67943" y="3944307"/>
            <a:ext cx="3487783" cy="94052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Hypervisor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98418" y="3944307"/>
            <a:ext cx="1894114" cy="94052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Hypervisor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518073" y="3913328"/>
            <a:ext cx="1894114" cy="94052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Hypervisor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82683" y="5518031"/>
            <a:ext cx="1034142" cy="1160318"/>
            <a:chOff x="2050636" y="1763250"/>
            <a:chExt cx="1034142" cy="1160318"/>
          </a:xfrm>
        </p:grpSpPr>
        <p:sp>
          <p:nvSpPr>
            <p:cNvPr id="26" name="Rounded Rectangle 25"/>
            <p:cNvSpPr/>
            <p:nvPr/>
          </p:nvSpPr>
          <p:spPr>
            <a:xfrm>
              <a:off x="2063699" y="2225309"/>
              <a:ext cx="1008473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50636" y="1763250"/>
              <a:ext cx="1034142" cy="1160318"/>
              <a:chOff x="2050636" y="1763250"/>
              <a:chExt cx="1034142" cy="116031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063699" y="1763250"/>
                <a:ext cx="1008473" cy="1160318"/>
                <a:chOff x="1688123" y="2672862"/>
                <a:chExt cx="422031" cy="731520"/>
              </a:xfr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1688123" y="2672862"/>
                  <a:ext cx="422031" cy="295421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3" name="Minus 32"/>
                <p:cNvSpPr/>
                <p:nvPr/>
              </p:nvSpPr>
              <p:spPr>
                <a:xfrm>
                  <a:off x="1856934" y="2700997"/>
                  <a:ext cx="84407" cy="703385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Flowchart: Terminator 33"/>
                <p:cNvSpPr/>
                <p:nvPr/>
              </p:nvSpPr>
              <p:spPr>
                <a:xfrm>
                  <a:off x="1688123" y="3108960"/>
                  <a:ext cx="422031" cy="112542"/>
                </a:xfrm>
                <a:prstGeom prst="flowChartTerminator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Rounded Rectangle 28"/>
              <p:cNvSpPr/>
              <p:nvPr/>
            </p:nvSpPr>
            <p:spPr>
              <a:xfrm>
                <a:off x="2063699" y="1763250"/>
                <a:ext cx="1008473" cy="457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050636" y="1763250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039059" y="1771957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093504" y="5477774"/>
            <a:ext cx="1034142" cy="1160318"/>
            <a:chOff x="2050636" y="1763250"/>
            <a:chExt cx="1034142" cy="1160318"/>
          </a:xfrm>
        </p:grpSpPr>
        <p:sp>
          <p:nvSpPr>
            <p:cNvPr id="36" name="Rounded Rectangle 35"/>
            <p:cNvSpPr/>
            <p:nvPr/>
          </p:nvSpPr>
          <p:spPr>
            <a:xfrm>
              <a:off x="2063699" y="2225309"/>
              <a:ext cx="1008473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050636" y="1763250"/>
              <a:ext cx="1034142" cy="1160318"/>
              <a:chOff x="2050636" y="1763250"/>
              <a:chExt cx="1034142" cy="116031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063699" y="1763250"/>
                <a:ext cx="1008473" cy="1160318"/>
                <a:chOff x="1688123" y="2672862"/>
                <a:chExt cx="422031" cy="731520"/>
              </a:xfr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1688123" y="2672862"/>
                  <a:ext cx="422031" cy="295421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3" name="Minus 42"/>
                <p:cNvSpPr/>
                <p:nvPr/>
              </p:nvSpPr>
              <p:spPr>
                <a:xfrm>
                  <a:off x="1856934" y="2700997"/>
                  <a:ext cx="84407" cy="703385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Flowchart: Terminator 43"/>
                <p:cNvSpPr/>
                <p:nvPr/>
              </p:nvSpPr>
              <p:spPr>
                <a:xfrm>
                  <a:off x="1688123" y="3108960"/>
                  <a:ext cx="422031" cy="112542"/>
                </a:xfrm>
                <a:prstGeom prst="flowChartTerminator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>
                <a:off x="2063699" y="1763250"/>
                <a:ext cx="1008473" cy="457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050636" y="1763250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039059" y="1771957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203872" y="5460341"/>
            <a:ext cx="1034142" cy="1173381"/>
            <a:chOff x="2050636" y="1750187"/>
            <a:chExt cx="1034142" cy="1173381"/>
          </a:xfrm>
        </p:grpSpPr>
        <p:sp>
          <p:nvSpPr>
            <p:cNvPr id="46" name="Rounded Rectangle 45"/>
            <p:cNvSpPr/>
            <p:nvPr/>
          </p:nvSpPr>
          <p:spPr>
            <a:xfrm>
              <a:off x="2063699" y="2225309"/>
              <a:ext cx="1008473" cy="4571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050636" y="1750187"/>
              <a:ext cx="1034142" cy="1173381"/>
              <a:chOff x="2050636" y="1750187"/>
              <a:chExt cx="1034142" cy="117338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063699" y="1763250"/>
                <a:ext cx="1008473" cy="1160318"/>
                <a:chOff x="1688123" y="2672862"/>
                <a:chExt cx="422031" cy="731520"/>
              </a:xfrm>
              <a:solidFill>
                <a:schemeClr val="accent2">
                  <a:lumMod val="60000"/>
                  <a:lumOff val="40000"/>
                </a:schemeClr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1688123" y="2672862"/>
                  <a:ext cx="422031" cy="29542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3" name="Minus 52"/>
                <p:cNvSpPr/>
                <p:nvPr/>
              </p:nvSpPr>
              <p:spPr>
                <a:xfrm>
                  <a:off x="1856934" y="2700997"/>
                  <a:ext cx="84407" cy="703385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Flowchart: Terminator 53"/>
                <p:cNvSpPr/>
                <p:nvPr/>
              </p:nvSpPr>
              <p:spPr>
                <a:xfrm>
                  <a:off x="1688123" y="3108960"/>
                  <a:ext cx="422031" cy="112542"/>
                </a:xfrm>
                <a:prstGeom prst="flowChartTerminator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2063699" y="1750187"/>
                <a:ext cx="1008473" cy="457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050636" y="1763250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039059" y="1771957"/>
                <a:ext cx="45719" cy="46858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Rounded Rectangle 54"/>
          <p:cNvSpPr/>
          <p:nvPr/>
        </p:nvSpPr>
        <p:spPr>
          <a:xfrm>
            <a:off x="4650377" y="2952206"/>
            <a:ext cx="828403" cy="72108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547358" y="2952205"/>
            <a:ext cx="828403" cy="72108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55683" y="2941488"/>
            <a:ext cx="867138" cy="72108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444423" y="2952204"/>
            <a:ext cx="867138" cy="72108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89203" y="4956416"/>
            <a:ext cx="20639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Host O.S.</a:t>
            </a:r>
          </a:p>
        </p:txBody>
      </p:sp>
      <p:sp>
        <p:nvSpPr>
          <p:cNvPr id="60" name="Oval 59"/>
          <p:cNvSpPr/>
          <p:nvPr/>
        </p:nvSpPr>
        <p:spPr>
          <a:xfrm>
            <a:off x="8712926" y="4853854"/>
            <a:ext cx="1933303" cy="5890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695462" y="3258986"/>
            <a:ext cx="81316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13277" y="3320541"/>
            <a:ext cx="111034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Windows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20208" y="3271661"/>
            <a:ext cx="81316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Linux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98400" y="3226092"/>
            <a:ext cx="81316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8390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 animBg="1"/>
      <p:bldP spid="23" grpId="0" animBg="1"/>
      <p:bldP spid="2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16E87C-CB60-4142-89DF-98A471F5F7FD}"/>
              </a:ext>
            </a:extLst>
          </p:cNvPr>
          <p:cNvSpPr/>
          <p:nvPr/>
        </p:nvSpPr>
        <p:spPr>
          <a:xfrm>
            <a:off x="1296383" y="1533349"/>
            <a:ext cx="3685484" cy="44800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38C7A-9A7A-4BE9-9867-C4F5A989B3B5}"/>
              </a:ext>
            </a:extLst>
          </p:cNvPr>
          <p:cNvSpPr txBox="1"/>
          <p:nvPr/>
        </p:nvSpPr>
        <p:spPr>
          <a:xfrm rot="16200000">
            <a:off x="970843" y="3913999"/>
            <a:ext cx="122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6041CA-18A0-49CA-A926-D39DFA641F24}"/>
              </a:ext>
            </a:extLst>
          </p:cNvPr>
          <p:cNvCxnSpPr>
            <a:cxnSpLocks/>
          </p:cNvCxnSpPr>
          <p:nvPr/>
        </p:nvCxnSpPr>
        <p:spPr>
          <a:xfrm>
            <a:off x="2981918" y="3258804"/>
            <a:ext cx="694544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C7BDDA-92A4-4E78-AB1F-2DF719672447}"/>
              </a:ext>
            </a:extLst>
          </p:cNvPr>
          <p:cNvCxnSpPr>
            <a:cxnSpLocks/>
          </p:cNvCxnSpPr>
          <p:nvPr/>
        </p:nvCxnSpPr>
        <p:spPr>
          <a:xfrm>
            <a:off x="1874276" y="2569256"/>
            <a:ext cx="0" cy="2982259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1BE79C-6798-4150-80DF-7660606A238C}"/>
              </a:ext>
            </a:extLst>
          </p:cNvPr>
          <p:cNvSpPr txBox="1"/>
          <p:nvPr/>
        </p:nvSpPr>
        <p:spPr>
          <a:xfrm>
            <a:off x="2471823" y="1691606"/>
            <a:ext cx="133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Concurrency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11CA67-D636-4C77-A8EF-0C4F2C2E4B8A}"/>
              </a:ext>
            </a:extLst>
          </p:cNvPr>
          <p:cNvCxnSpPr>
            <a:cxnSpLocks/>
          </p:cNvCxnSpPr>
          <p:nvPr/>
        </p:nvCxnSpPr>
        <p:spPr>
          <a:xfrm flipH="1">
            <a:off x="1859287" y="5521335"/>
            <a:ext cx="2851496" cy="0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EF2916-3740-4F03-91A8-C7981E6B1DBD}"/>
              </a:ext>
            </a:extLst>
          </p:cNvPr>
          <p:cNvSpPr txBox="1"/>
          <p:nvPr/>
        </p:nvSpPr>
        <p:spPr>
          <a:xfrm>
            <a:off x="2471824" y="5580179"/>
            <a:ext cx="177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Execution time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DF0DE2-9BB3-4E8E-AFE9-0AE5703A1C6C}"/>
              </a:ext>
            </a:extLst>
          </p:cNvPr>
          <p:cNvCxnSpPr>
            <a:cxnSpLocks/>
          </p:cNvCxnSpPr>
          <p:nvPr/>
        </p:nvCxnSpPr>
        <p:spPr>
          <a:xfrm>
            <a:off x="2394803" y="3755977"/>
            <a:ext cx="694544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0BB4A7-A9E9-4BD6-9541-EEA4F6DF8B6D}"/>
              </a:ext>
            </a:extLst>
          </p:cNvPr>
          <p:cNvCxnSpPr>
            <a:cxnSpLocks/>
          </p:cNvCxnSpPr>
          <p:nvPr/>
        </p:nvCxnSpPr>
        <p:spPr>
          <a:xfrm>
            <a:off x="3547573" y="3755977"/>
            <a:ext cx="694544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DAD741-958C-417E-AFD8-3C4C95BD1DDE}"/>
              </a:ext>
            </a:extLst>
          </p:cNvPr>
          <p:cNvCxnSpPr>
            <a:cxnSpLocks/>
          </p:cNvCxnSpPr>
          <p:nvPr/>
        </p:nvCxnSpPr>
        <p:spPr>
          <a:xfrm>
            <a:off x="2124552" y="4223565"/>
            <a:ext cx="694544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2E28B1-9A09-462C-9026-2FEDCDA7DBA3}"/>
              </a:ext>
            </a:extLst>
          </p:cNvPr>
          <p:cNvCxnSpPr>
            <a:cxnSpLocks/>
          </p:cNvCxnSpPr>
          <p:nvPr/>
        </p:nvCxnSpPr>
        <p:spPr>
          <a:xfrm>
            <a:off x="3894845" y="4223565"/>
            <a:ext cx="694544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0DA4354-D755-4DD7-A725-8650DC84C3DA}"/>
              </a:ext>
            </a:extLst>
          </p:cNvPr>
          <p:cNvSpPr/>
          <p:nvPr/>
        </p:nvSpPr>
        <p:spPr>
          <a:xfrm>
            <a:off x="7034386" y="1441347"/>
            <a:ext cx="3685484" cy="44800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3E4D56-3E3B-401A-8F09-79DD25D631D7}"/>
              </a:ext>
            </a:extLst>
          </p:cNvPr>
          <p:cNvCxnSpPr>
            <a:cxnSpLocks/>
          </p:cNvCxnSpPr>
          <p:nvPr/>
        </p:nvCxnSpPr>
        <p:spPr>
          <a:xfrm>
            <a:off x="7451380" y="4859991"/>
            <a:ext cx="261606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9B3D24-EAA8-47B1-A1F0-2769AF91425F}"/>
              </a:ext>
            </a:extLst>
          </p:cNvPr>
          <p:cNvSpPr txBox="1"/>
          <p:nvPr/>
        </p:nvSpPr>
        <p:spPr>
          <a:xfrm>
            <a:off x="8385574" y="1764526"/>
            <a:ext cx="119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Parallelism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F7F105-9C22-4CF7-A740-1C2C67CBD6D9}"/>
              </a:ext>
            </a:extLst>
          </p:cNvPr>
          <p:cNvCxnSpPr>
            <a:cxnSpLocks/>
          </p:cNvCxnSpPr>
          <p:nvPr/>
        </p:nvCxnSpPr>
        <p:spPr>
          <a:xfrm>
            <a:off x="7466369" y="2510413"/>
            <a:ext cx="0" cy="2982259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71744E-05C1-4700-81B5-8F43D13B873F}"/>
              </a:ext>
            </a:extLst>
          </p:cNvPr>
          <p:cNvCxnSpPr>
            <a:cxnSpLocks/>
          </p:cNvCxnSpPr>
          <p:nvPr/>
        </p:nvCxnSpPr>
        <p:spPr>
          <a:xfrm flipH="1">
            <a:off x="7451380" y="5462492"/>
            <a:ext cx="2851496" cy="0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D38087-C750-4D62-8488-56A26FB25F04}"/>
              </a:ext>
            </a:extLst>
          </p:cNvPr>
          <p:cNvSpPr txBox="1"/>
          <p:nvPr/>
        </p:nvSpPr>
        <p:spPr>
          <a:xfrm rot="16200000">
            <a:off x="6567751" y="3822264"/>
            <a:ext cx="122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D5531B-C1B0-4B21-B278-485BF6344821}"/>
              </a:ext>
            </a:extLst>
          </p:cNvPr>
          <p:cNvSpPr txBox="1"/>
          <p:nvPr/>
        </p:nvSpPr>
        <p:spPr>
          <a:xfrm>
            <a:off x="8297155" y="5521335"/>
            <a:ext cx="177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Execution time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C28D5E-02DD-49E9-AB47-67BAB78D64AB}"/>
              </a:ext>
            </a:extLst>
          </p:cNvPr>
          <p:cNvCxnSpPr>
            <a:cxnSpLocks/>
          </p:cNvCxnSpPr>
          <p:nvPr/>
        </p:nvCxnSpPr>
        <p:spPr>
          <a:xfrm>
            <a:off x="7481359" y="4182935"/>
            <a:ext cx="261606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937E6D-7A92-4DBB-8466-5F32396E10AD}"/>
              </a:ext>
            </a:extLst>
          </p:cNvPr>
          <p:cNvCxnSpPr>
            <a:cxnSpLocks/>
          </p:cNvCxnSpPr>
          <p:nvPr/>
        </p:nvCxnSpPr>
        <p:spPr>
          <a:xfrm>
            <a:off x="7481359" y="3570833"/>
            <a:ext cx="261606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4AEAFE-5571-4615-9731-96B2B004DEFD}"/>
              </a:ext>
            </a:extLst>
          </p:cNvPr>
          <p:cNvCxnSpPr>
            <a:cxnSpLocks/>
          </p:cNvCxnSpPr>
          <p:nvPr/>
        </p:nvCxnSpPr>
        <p:spPr>
          <a:xfrm>
            <a:off x="7483859" y="2973730"/>
            <a:ext cx="2616068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CFF76C-C2EE-4C23-AB11-CD62EFF28BB2}"/>
              </a:ext>
            </a:extLst>
          </p:cNvPr>
          <p:cNvSpPr txBox="1"/>
          <p:nvPr/>
        </p:nvSpPr>
        <p:spPr>
          <a:xfrm>
            <a:off x="5673963" y="3503117"/>
            <a:ext cx="572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7693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7" grpId="0"/>
      <p:bldP spid="39" grpId="0"/>
      <p:bldP spid="44" grpId="0" animBg="1"/>
      <p:bldP spid="46" grpId="0"/>
      <p:bldP spid="49" grpId="0"/>
      <p:bldP spid="50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20D09-DB15-4362-9986-DC5A56325585}"/>
              </a:ext>
            </a:extLst>
          </p:cNvPr>
          <p:cNvSpPr/>
          <p:nvPr/>
        </p:nvSpPr>
        <p:spPr>
          <a:xfrm rot="3059064">
            <a:off x="754575" y="94991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26E7BF-D54A-4FB2-ACCC-B25D8B2E4A29}"/>
              </a:ext>
            </a:extLst>
          </p:cNvPr>
          <p:cNvSpPr/>
          <p:nvPr/>
        </p:nvSpPr>
        <p:spPr>
          <a:xfrm>
            <a:off x="799546" y="14980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9BE19-F7B1-4114-BBC7-293BF9832CC5}"/>
              </a:ext>
            </a:extLst>
          </p:cNvPr>
          <p:cNvSpPr/>
          <p:nvPr/>
        </p:nvSpPr>
        <p:spPr>
          <a:xfrm rot="3059064">
            <a:off x="543713" y="2192307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3A3258-BE44-46DE-B288-1FFC6924B099}"/>
              </a:ext>
            </a:extLst>
          </p:cNvPr>
          <p:cNvSpPr/>
          <p:nvPr/>
        </p:nvSpPr>
        <p:spPr>
          <a:xfrm>
            <a:off x="588684" y="224712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E1B5C-634A-4F36-A4AA-BBFC6261AC2B}"/>
              </a:ext>
            </a:extLst>
          </p:cNvPr>
          <p:cNvSpPr/>
          <p:nvPr/>
        </p:nvSpPr>
        <p:spPr>
          <a:xfrm rot="3059064">
            <a:off x="1630797" y="157396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9D7228-B552-4A1E-BD71-68FA3DA97DFD}"/>
              </a:ext>
            </a:extLst>
          </p:cNvPr>
          <p:cNvSpPr/>
          <p:nvPr/>
        </p:nvSpPr>
        <p:spPr>
          <a:xfrm>
            <a:off x="1675768" y="212212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25A9B-4521-40F5-8A21-86983E82558D}"/>
              </a:ext>
            </a:extLst>
          </p:cNvPr>
          <p:cNvSpPr/>
          <p:nvPr/>
        </p:nvSpPr>
        <p:spPr>
          <a:xfrm rot="3059064">
            <a:off x="1419934" y="2192309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36ABD8-FFD7-4458-A974-479E80696A92}"/>
              </a:ext>
            </a:extLst>
          </p:cNvPr>
          <p:cNvSpPr/>
          <p:nvPr/>
        </p:nvSpPr>
        <p:spPr>
          <a:xfrm>
            <a:off x="1464905" y="2247125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E4957-D66B-4D85-8A04-4DABDFD24006}"/>
              </a:ext>
            </a:extLst>
          </p:cNvPr>
          <p:cNvSpPr/>
          <p:nvPr/>
        </p:nvSpPr>
        <p:spPr>
          <a:xfrm rot="3059064">
            <a:off x="2507018" y="182278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BC412A-57EE-40BA-AB5A-C07F761E1535}"/>
              </a:ext>
            </a:extLst>
          </p:cNvPr>
          <p:cNvSpPr/>
          <p:nvPr/>
        </p:nvSpPr>
        <p:spPr>
          <a:xfrm>
            <a:off x="2551989" y="237094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FC6E05-C910-4006-80EC-7A889DC9FAFB}"/>
              </a:ext>
            </a:extLst>
          </p:cNvPr>
          <p:cNvSpPr/>
          <p:nvPr/>
        </p:nvSpPr>
        <p:spPr>
          <a:xfrm rot="3059064">
            <a:off x="2304651" y="2192308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940749-81A0-4611-9344-803F13E67086}"/>
              </a:ext>
            </a:extLst>
          </p:cNvPr>
          <p:cNvSpPr/>
          <p:nvPr/>
        </p:nvSpPr>
        <p:spPr>
          <a:xfrm>
            <a:off x="2349622" y="2247124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D1ED705F-6F7C-4462-A3C5-1354B5315F69}"/>
              </a:ext>
            </a:extLst>
          </p:cNvPr>
          <p:cNvSpPr/>
          <p:nvPr/>
        </p:nvSpPr>
        <p:spPr>
          <a:xfrm rot="10800000">
            <a:off x="5316744" y="874626"/>
            <a:ext cx="6139433" cy="1154242"/>
          </a:xfrm>
          <a:prstGeom prst="flowChartOnlineStorage">
            <a:avLst/>
          </a:prstGeom>
          <a:solidFill>
            <a:srgbClr val="E8D8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A83AA1-3657-4168-941D-04D833065474}"/>
              </a:ext>
            </a:extLst>
          </p:cNvPr>
          <p:cNvCxnSpPr>
            <a:cxnSpLocks/>
          </p:cNvCxnSpPr>
          <p:nvPr/>
        </p:nvCxnSpPr>
        <p:spPr>
          <a:xfrm flipH="1" flipV="1">
            <a:off x="3113885" y="498270"/>
            <a:ext cx="2047420" cy="714938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CEBDDA-A266-46D2-918C-BFA0DB36B42F}"/>
              </a:ext>
            </a:extLst>
          </p:cNvPr>
          <p:cNvCxnSpPr>
            <a:cxnSpLocks/>
          </p:cNvCxnSpPr>
          <p:nvPr/>
        </p:nvCxnSpPr>
        <p:spPr>
          <a:xfrm flipH="1">
            <a:off x="3058933" y="1652662"/>
            <a:ext cx="2092699" cy="801974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C0438A1-2CD7-4B97-AE6D-AF4CC4760E31}"/>
              </a:ext>
            </a:extLst>
          </p:cNvPr>
          <p:cNvSpPr/>
          <p:nvPr/>
        </p:nvSpPr>
        <p:spPr>
          <a:xfrm rot="3059064">
            <a:off x="6453117" y="1175042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A10D68-14D5-4C87-8944-4346DED80145}"/>
              </a:ext>
            </a:extLst>
          </p:cNvPr>
          <p:cNvSpPr/>
          <p:nvPr/>
        </p:nvSpPr>
        <p:spPr>
          <a:xfrm>
            <a:off x="6498088" y="1229858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548E5-B62E-43D5-B371-AD0B60B5701A}"/>
              </a:ext>
            </a:extLst>
          </p:cNvPr>
          <p:cNvSpPr/>
          <p:nvPr/>
        </p:nvSpPr>
        <p:spPr>
          <a:xfrm rot="3059064">
            <a:off x="7289231" y="1199921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EC66D7-6E43-486B-AFAB-4512CA92A3A0}"/>
              </a:ext>
            </a:extLst>
          </p:cNvPr>
          <p:cNvSpPr/>
          <p:nvPr/>
        </p:nvSpPr>
        <p:spPr>
          <a:xfrm>
            <a:off x="7334202" y="125473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1FB742-5983-4D55-9C3B-A03AEDCEE93A}"/>
              </a:ext>
            </a:extLst>
          </p:cNvPr>
          <p:cNvSpPr/>
          <p:nvPr/>
        </p:nvSpPr>
        <p:spPr>
          <a:xfrm rot="3059064">
            <a:off x="8101912" y="1199921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47BD43-E5DD-433D-BC6D-8F13C0E2EC98}"/>
              </a:ext>
            </a:extLst>
          </p:cNvPr>
          <p:cNvSpPr/>
          <p:nvPr/>
        </p:nvSpPr>
        <p:spPr>
          <a:xfrm>
            <a:off x="8146883" y="125473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1415A-E523-4C7F-9612-6D3EFB2A5921}"/>
              </a:ext>
            </a:extLst>
          </p:cNvPr>
          <p:cNvSpPr/>
          <p:nvPr/>
        </p:nvSpPr>
        <p:spPr>
          <a:xfrm rot="3059064">
            <a:off x="8909974" y="1199921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B2275-DCB8-4510-B006-FB8B0CF4940A}"/>
              </a:ext>
            </a:extLst>
          </p:cNvPr>
          <p:cNvSpPr/>
          <p:nvPr/>
        </p:nvSpPr>
        <p:spPr>
          <a:xfrm>
            <a:off x="8954945" y="125473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DF70A-5D0D-4953-AFC6-8FD8C0C28947}"/>
              </a:ext>
            </a:extLst>
          </p:cNvPr>
          <p:cNvSpPr/>
          <p:nvPr/>
        </p:nvSpPr>
        <p:spPr>
          <a:xfrm rot="3059064">
            <a:off x="9696387" y="1209137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7E9F4F-BF62-4B8C-91C9-A6A49B718232}"/>
              </a:ext>
            </a:extLst>
          </p:cNvPr>
          <p:cNvSpPr/>
          <p:nvPr/>
        </p:nvSpPr>
        <p:spPr>
          <a:xfrm>
            <a:off x="9741358" y="126395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966590-A602-4BCB-A14A-BCFAE7CFE283}"/>
              </a:ext>
            </a:extLst>
          </p:cNvPr>
          <p:cNvSpPr/>
          <p:nvPr/>
        </p:nvSpPr>
        <p:spPr>
          <a:xfrm rot="3059064">
            <a:off x="10482799" y="1240557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51770E-8B4F-4695-B167-3E02A7A93383}"/>
              </a:ext>
            </a:extLst>
          </p:cNvPr>
          <p:cNvSpPr/>
          <p:nvPr/>
        </p:nvSpPr>
        <p:spPr>
          <a:xfrm>
            <a:off x="10527770" y="129537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082700-2EE2-446D-A2BF-7594A8E09A8C}"/>
              </a:ext>
            </a:extLst>
          </p:cNvPr>
          <p:cNvSpPr txBox="1"/>
          <p:nvPr/>
        </p:nvSpPr>
        <p:spPr>
          <a:xfrm>
            <a:off x="11028042" y="840818"/>
            <a:ext cx="133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CPU</a:t>
            </a:r>
            <a:r>
              <a:rPr lang="en-US" sz="1100" b="1" dirty="0"/>
              <a:t>1</a:t>
            </a:r>
            <a:endParaRPr lang="en-US" sz="1600" b="1" dirty="0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B5744994-6692-4825-B973-43ADCF528C19}"/>
              </a:ext>
            </a:extLst>
          </p:cNvPr>
          <p:cNvSpPr/>
          <p:nvPr/>
        </p:nvSpPr>
        <p:spPr>
          <a:xfrm>
            <a:off x="8799563" y="274628"/>
            <a:ext cx="2612812" cy="368226"/>
          </a:xfrm>
          <a:prstGeom prst="wedgeRoundRectCallout">
            <a:avLst>
              <a:gd name="adj1" fmla="val -20833"/>
              <a:gd name="adj2" fmla="val 116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concurrently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8C2EE3-FF32-4062-8EAD-9C9690290BB3}"/>
              </a:ext>
            </a:extLst>
          </p:cNvPr>
          <p:cNvSpPr/>
          <p:nvPr/>
        </p:nvSpPr>
        <p:spPr>
          <a:xfrm rot="3059064">
            <a:off x="1114104" y="3637651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C51EDE-0F9E-4937-A0E4-3EFF82F36B25}"/>
              </a:ext>
            </a:extLst>
          </p:cNvPr>
          <p:cNvSpPr/>
          <p:nvPr/>
        </p:nvSpPr>
        <p:spPr>
          <a:xfrm>
            <a:off x="1159075" y="369246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34FBAF-DDCD-41D5-BFDE-AB87E7AD1DA4}"/>
              </a:ext>
            </a:extLst>
          </p:cNvPr>
          <p:cNvSpPr/>
          <p:nvPr/>
        </p:nvSpPr>
        <p:spPr>
          <a:xfrm rot="3059064">
            <a:off x="1005980" y="5323685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30F6BD6-FAB6-4611-8187-34D8F77366E2}"/>
              </a:ext>
            </a:extLst>
          </p:cNvPr>
          <p:cNvSpPr/>
          <p:nvPr/>
        </p:nvSpPr>
        <p:spPr>
          <a:xfrm>
            <a:off x="1050951" y="5378501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3733A-765E-4410-A8F0-94526225F53E}"/>
              </a:ext>
            </a:extLst>
          </p:cNvPr>
          <p:cNvSpPr/>
          <p:nvPr/>
        </p:nvSpPr>
        <p:spPr>
          <a:xfrm rot="3059064">
            <a:off x="1990326" y="3700056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F6664B-5C33-413D-82AE-A1355CCB41FD}"/>
              </a:ext>
            </a:extLst>
          </p:cNvPr>
          <p:cNvSpPr/>
          <p:nvPr/>
        </p:nvSpPr>
        <p:spPr>
          <a:xfrm>
            <a:off x="2035297" y="3754872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F48382-540F-4B27-BB37-46AF6B4832FF}"/>
              </a:ext>
            </a:extLst>
          </p:cNvPr>
          <p:cNvSpPr/>
          <p:nvPr/>
        </p:nvSpPr>
        <p:spPr>
          <a:xfrm rot="3059064">
            <a:off x="1882201" y="5323687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15F7FD-DAB7-467E-8D69-53278F841DBB}"/>
              </a:ext>
            </a:extLst>
          </p:cNvPr>
          <p:cNvSpPr/>
          <p:nvPr/>
        </p:nvSpPr>
        <p:spPr>
          <a:xfrm>
            <a:off x="1927172" y="537850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A0824E-04AD-4685-9B33-92AB5DA79DFD}"/>
              </a:ext>
            </a:extLst>
          </p:cNvPr>
          <p:cNvSpPr/>
          <p:nvPr/>
        </p:nvSpPr>
        <p:spPr>
          <a:xfrm rot="3059064">
            <a:off x="2866547" y="3724938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25446B-7722-4FF9-97AF-50123633014F}"/>
              </a:ext>
            </a:extLst>
          </p:cNvPr>
          <p:cNvSpPr/>
          <p:nvPr/>
        </p:nvSpPr>
        <p:spPr>
          <a:xfrm>
            <a:off x="2911518" y="3779754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030108-6157-4E2D-AB76-895E2780BFA5}"/>
              </a:ext>
            </a:extLst>
          </p:cNvPr>
          <p:cNvSpPr/>
          <p:nvPr/>
        </p:nvSpPr>
        <p:spPr>
          <a:xfrm rot="3059064">
            <a:off x="2766918" y="5323686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25663D-147B-4855-B294-224EC6E1E8B8}"/>
              </a:ext>
            </a:extLst>
          </p:cNvPr>
          <p:cNvSpPr/>
          <p:nvPr/>
        </p:nvSpPr>
        <p:spPr>
          <a:xfrm>
            <a:off x="2811889" y="5378502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52" name="Flowchart: Stored Data 51">
            <a:extLst>
              <a:ext uri="{FF2B5EF4-FFF2-40B4-BE49-F238E27FC236}">
                <a16:creationId xmlns:a16="http://schemas.microsoft.com/office/drawing/2014/main" id="{13D351A9-0B56-429A-93D2-C34A6033CF6B}"/>
              </a:ext>
            </a:extLst>
          </p:cNvPr>
          <p:cNvSpPr/>
          <p:nvPr/>
        </p:nvSpPr>
        <p:spPr>
          <a:xfrm rot="10800000">
            <a:off x="5316743" y="3477189"/>
            <a:ext cx="6139433" cy="1154242"/>
          </a:xfrm>
          <a:prstGeom prst="flowChartOnlineStorage">
            <a:avLst/>
          </a:prstGeom>
          <a:solidFill>
            <a:srgbClr val="E8D8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47FCF7-A9C3-4387-BFBB-821EB0F46C92}"/>
              </a:ext>
            </a:extLst>
          </p:cNvPr>
          <p:cNvCxnSpPr>
            <a:cxnSpLocks/>
          </p:cNvCxnSpPr>
          <p:nvPr/>
        </p:nvCxnSpPr>
        <p:spPr>
          <a:xfrm flipH="1" flipV="1">
            <a:off x="3610891" y="4020325"/>
            <a:ext cx="2280507" cy="1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3EB6FD-5C1E-49A2-981A-4509FDEF47F6}"/>
              </a:ext>
            </a:extLst>
          </p:cNvPr>
          <p:cNvCxnSpPr>
            <a:cxnSpLocks/>
          </p:cNvCxnSpPr>
          <p:nvPr/>
        </p:nvCxnSpPr>
        <p:spPr>
          <a:xfrm flipH="1">
            <a:off x="3474080" y="5586015"/>
            <a:ext cx="2140618" cy="0"/>
          </a:xfrm>
          <a:prstGeom prst="line">
            <a:avLst/>
          </a:prstGeom>
          <a:ln w="57150"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C5DDDF1-560A-4A85-BDFE-18DEA526E3CD}"/>
              </a:ext>
            </a:extLst>
          </p:cNvPr>
          <p:cNvSpPr/>
          <p:nvPr/>
        </p:nvSpPr>
        <p:spPr>
          <a:xfrm rot="3059064">
            <a:off x="6371332" y="3773216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03C312-C9F5-42B6-877B-922EF57A7759}"/>
              </a:ext>
            </a:extLst>
          </p:cNvPr>
          <p:cNvSpPr/>
          <p:nvPr/>
        </p:nvSpPr>
        <p:spPr>
          <a:xfrm>
            <a:off x="6416303" y="3828032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4FB78B-A49E-4F15-AD86-1BF324E451AD}"/>
              </a:ext>
            </a:extLst>
          </p:cNvPr>
          <p:cNvSpPr/>
          <p:nvPr/>
        </p:nvSpPr>
        <p:spPr>
          <a:xfrm rot="3059064">
            <a:off x="8020127" y="3798095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DC57A47-4AB3-4E56-9B21-0C05CBA06E0B}"/>
              </a:ext>
            </a:extLst>
          </p:cNvPr>
          <p:cNvSpPr/>
          <p:nvPr/>
        </p:nvSpPr>
        <p:spPr>
          <a:xfrm>
            <a:off x="8065098" y="3852911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F7F193-222E-4397-835C-D3C1CF89E643}"/>
              </a:ext>
            </a:extLst>
          </p:cNvPr>
          <p:cNvSpPr/>
          <p:nvPr/>
        </p:nvSpPr>
        <p:spPr>
          <a:xfrm rot="3059064">
            <a:off x="9614602" y="3807311"/>
            <a:ext cx="494676" cy="52465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906F86-912E-422E-B3F7-DE6FBD7F863A}"/>
              </a:ext>
            </a:extLst>
          </p:cNvPr>
          <p:cNvSpPr/>
          <p:nvPr/>
        </p:nvSpPr>
        <p:spPr>
          <a:xfrm>
            <a:off x="9659573" y="3862127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4FE01-DCB5-4B5F-B5CC-5CF9976261B9}"/>
              </a:ext>
            </a:extLst>
          </p:cNvPr>
          <p:cNvSpPr txBox="1"/>
          <p:nvPr/>
        </p:nvSpPr>
        <p:spPr>
          <a:xfrm>
            <a:off x="10566130" y="3168656"/>
            <a:ext cx="133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CPU</a:t>
            </a:r>
            <a:r>
              <a:rPr lang="en-US" sz="1100" b="1" dirty="0"/>
              <a:t>1</a:t>
            </a:r>
            <a:endParaRPr lang="en-US" sz="1600" b="1" dirty="0"/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E2329EB4-C56A-4695-A10A-1F956CE9D7DF}"/>
              </a:ext>
            </a:extLst>
          </p:cNvPr>
          <p:cNvSpPr/>
          <p:nvPr/>
        </p:nvSpPr>
        <p:spPr>
          <a:xfrm rot="5400000">
            <a:off x="10644690" y="4495946"/>
            <a:ext cx="2612812" cy="368226"/>
          </a:xfrm>
          <a:prstGeom prst="wedgeRoundRectCallout">
            <a:avLst>
              <a:gd name="adj1" fmla="val -20833"/>
              <a:gd name="adj2" fmla="val 1164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Parallelly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lowchart: Stored Data 68">
            <a:extLst>
              <a:ext uri="{FF2B5EF4-FFF2-40B4-BE49-F238E27FC236}">
                <a16:creationId xmlns:a16="http://schemas.microsoft.com/office/drawing/2014/main" id="{7021B756-057B-44C0-B895-87D8CAF9DFFE}"/>
              </a:ext>
            </a:extLst>
          </p:cNvPr>
          <p:cNvSpPr/>
          <p:nvPr/>
        </p:nvSpPr>
        <p:spPr>
          <a:xfrm rot="10800000">
            <a:off x="5316744" y="5082584"/>
            <a:ext cx="6139433" cy="1154242"/>
          </a:xfrm>
          <a:prstGeom prst="flowChartOnlineStorage">
            <a:avLst/>
          </a:prstGeom>
          <a:solidFill>
            <a:srgbClr val="E8D8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FB7046-2023-40F5-BC52-FB76D8FE7B06}"/>
              </a:ext>
            </a:extLst>
          </p:cNvPr>
          <p:cNvSpPr/>
          <p:nvPr/>
        </p:nvSpPr>
        <p:spPr>
          <a:xfrm rot="3059064">
            <a:off x="6412480" y="5323687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D7F4F9A-F0CE-4109-BD4C-8F6716F8DF2A}"/>
              </a:ext>
            </a:extLst>
          </p:cNvPr>
          <p:cNvSpPr/>
          <p:nvPr/>
        </p:nvSpPr>
        <p:spPr>
          <a:xfrm>
            <a:off x="6457451" y="537850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769831-20B9-4F77-91D9-2A85C718F881}"/>
              </a:ext>
            </a:extLst>
          </p:cNvPr>
          <p:cNvSpPr/>
          <p:nvPr/>
        </p:nvSpPr>
        <p:spPr>
          <a:xfrm rot="3059064">
            <a:off x="8033223" y="5323687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E71A0D-3E31-4F43-A64D-CB8DC47B5A90}"/>
              </a:ext>
            </a:extLst>
          </p:cNvPr>
          <p:cNvSpPr/>
          <p:nvPr/>
        </p:nvSpPr>
        <p:spPr>
          <a:xfrm>
            <a:off x="8078194" y="5378503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25AF1E-8D4C-47BD-B4A8-BEF6F85A4559}"/>
              </a:ext>
            </a:extLst>
          </p:cNvPr>
          <p:cNvSpPr/>
          <p:nvPr/>
        </p:nvSpPr>
        <p:spPr>
          <a:xfrm rot="3059064">
            <a:off x="9606048" y="5364323"/>
            <a:ext cx="494676" cy="5246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0537FC-A17B-469B-8F29-B7481A911F46}"/>
              </a:ext>
            </a:extLst>
          </p:cNvPr>
          <p:cNvSpPr/>
          <p:nvPr/>
        </p:nvSpPr>
        <p:spPr>
          <a:xfrm>
            <a:off x="9651019" y="5419139"/>
            <a:ext cx="404734" cy="415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659CF-BC1C-4485-BECA-743E61902569}"/>
              </a:ext>
            </a:extLst>
          </p:cNvPr>
          <p:cNvSpPr txBox="1"/>
          <p:nvPr/>
        </p:nvSpPr>
        <p:spPr>
          <a:xfrm>
            <a:off x="10857396" y="6013880"/>
            <a:ext cx="133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CPU</a:t>
            </a:r>
            <a:r>
              <a:rPr lang="en-US" sz="1100" b="1" dirty="0"/>
              <a:t>2</a:t>
            </a:r>
            <a:endParaRPr lang="en-US" sz="16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6405E1-34B4-4C19-9D01-1F94811F44EC}"/>
              </a:ext>
            </a:extLst>
          </p:cNvPr>
          <p:cNvSpPr txBox="1"/>
          <p:nvPr/>
        </p:nvSpPr>
        <p:spPr>
          <a:xfrm>
            <a:off x="4696386" y="161538"/>
            <a:ext cx="133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Parallelism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ED1E07-EF39-41FD-9488-7F18B8800FA1}"/>
              </a:ext>
            </a:extLst>
          </p:cNvPr>
          <p:cNvSpPr txBox="1"/>
          <p:nvPr/>
        </p:nvSpPr>
        <p:spPr>
          <a:xfrm>
            <a:off x="6476452" y="188042"/>
            <a:ext cx="154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Concurrency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2DFB6-7E53-45F7-A714-18FF51DFEC76}"/>
              </a:ext>
            </a:extLst>
          </p:cNvPr>
          <p:cNvSpPr txBox="1"/>
          <p:nvPr/>
        </p:nvSpPr>
        <p:spPr>
          <a:xfrm>
            <a:off x="5935443" y="31782"/>
            <a:ext cx="572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E0219-C9DC-4714-B87A-2D892E573AEF}"/>
              </a:ext>
            </a:extLst>
          </p:cNvPr>
          <p:cNvCxnSpPr/>
          <p:nvPr/>
        </p:nvCxnSpPr>
        <p:spPr>
          <a:xfrm>
            <a:off x="5891398" y="2454636"/>
            <a:ext cx="5211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6817FAB-6188-46D6-9C1A-BB685CDB7565}"/>
              </a:ext>
            </a:extLst>
          </p:cNvPr>
          <p:cNvSpPr txBox="1"/>
          <p:nvPr/>
        </p:nvSpPr>
        <p:spPr>
          <a:xfrm>
            <a:off x="7614875" y="2454635"/>
            <a:ext cx="154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Time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2CC91FA-C205-468F-9818-1AB148166711}"/>
              </a:ext>
            </a:extLst>
          </p:cNvPr>
          <p:cNvCxnSpPr/>
          <p:nvPr/>
        </p:nvCxnSpPr>
        <p:spPr>
          <a:xfrm>
            <a:off x="5721477" y="6455945"/>
            <a:ext cx="5211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6C4D03B-EE39-4F3D-AF2C-609FFCE18EEF}"/>
              </a:ext>
            </a:extLst>
          </p:cNvPr>
          <p:cNvSpPr txBox="1"/>
          <p:nvPr/>
        </p:nvSpPr>
        <p:spPr>
          <a:xfrm>
            <a:off x="7444954" y="6455944"/>
            <a:ext cx="154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731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5" grpId="0" animBg="1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5" grpId="0" animBg="1"/>
      <p:bldP spid="56" grpId="0"/>
      <p:bldP spid="59" grpId="0" animBg="1"/>
      <p:bldP spid="60" grpId="0"/>
      <p:bldP spid="63" grpId="0" animBg="1"/>
      <p:bldP spid="64" grpId="0"/>
      <p:bldP spid="67" grpId="0"/>
      <p:bldP spid="68" grpId="0" animBg="1"/>
      <p:bldP spid="69" grpId="0" animBg="1"/>
      <p:bldP spid="72" grpId="0" animBg="1"/>
      <p:bldP spid="73" grpId="0"/>
      <p:bldP spid="76" grpId="0" animBg="1"/>
      <p:bldP spid="77" grpId="0"/>
      <p:bldP spid="80" grpId="0" animBg="1"/>
      <p:bldP spid="81" grpId="0"/>
      <p:bldP spid="82" grpId="0"/>
      <p:bldP spid="98" grpId="0"/>
      <p:bldP spid="99" grpId="0"/>
      <p:bldP spid="100" grpId="0"/>
      <p:bldP spid="70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2"/>
          <p:cNvSpPr txBox="1"/>
          <p:nvPr/>
        </p:nvSpPr>
        <p:spPr>
          <a:xfrm>
            <a:off x="1717244" y="118424"/>
            <a:ext cx="2531124" cy="1179241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9">
                <a:solidFill>
                  <a:srgbClr val="CC0000"/>
                </a:solidFill>
                <a:latin typeface="Tahoma"/>
              </a:rPr>
              <a:t>Simplest Process</a:t>
            </a:r>
            <a:endParaRPr lang="en-US" sz="2774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CustomShape 14"/>
          <p:cNvSpPr/>
          <p:nvPr/>
        </p:nvSpPr>
        <p:spPr>
          <a:xfrm>
            <a:off x="922389" y="1012852"/>
            <a:ext cx="2531125" cy="408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24969">
              <a:spcBef>
                <a:spcPts val="567"/>
              </a:spcBef>
            </a:pPr>
            <a:r>
              <a:rPr lang="en-US" sz="2180" spc="-81" dirty="0">
                <a:solidFill>
                  <a:srgbClr val="000000"/>
                </a:solidFill>
                <a:latin typeface="Tahoma"/>
              </a:rPr>
              <a:t>Sequential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91" dirty="0">
                <a:solidFill>
                  <a:srgbClr val="000000"/>
                </a:solidFill>
                <a:latin typeface="Tahoma"/>
              </a:rPr>
              <a:t>execution</a:t>
            </a:r>
            <a:endParaRPr lang="en-US" sz="2180" spc="-2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64134A74-29A4-4CC2-AD8D-0644B2D0B996}"/>
              </a:ext>
            </a:extLst>
          </p:cNvPr>
          <p:cNvSpPr/>
          <p:nvPr/>
        </p:nvSpPr>
        <p:spPr>
          <a:xfrm>
            <a:off x="966746" y="3809056"/>
            <a:ext cx="3325980" cy="362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lnSpc>
                <a:spcPct val="95000"/>
              </a:lnSpc>
              <a:spcBef>
                <a:spcPts val="456"/>
              </a:spcBef>
            </a:pPr>
            <a:r>
              <a:rPr lang="en-US" sz="1982" spc="-81" dirty="0">
                <a:solidFill>
                  <a:srgbClr val="000000"/>
                </a:solidFill>
                <a:latin typeface="Tahoma"/>
              </a:rPr>
              <a:t>Registers  </a:t>
            </a:r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084EA4CF-47EB-4DE3-B73C-E03619E2F509}"/>
              </a:ext>
            </a:extLst>
          </p:cNvPr>
          <p:cNvSpPr/>
          <p:nvPr/>
        </p:nvSpPr>
        <p:spPr>
          <a:xfrm>
            <a:off x="922388" y="1620233"/>
            <a:ext cx="4579001" cy="37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spcBef>
                <a:spcPts val="349"/>
              </a:spcBef>
            </a:pPr>
            <a:r>
              <a:rPr lang="en-US" sz="1982" spc="-14" dirty="0">
                <a:solidFill>
                  <a:srgbClr val="000000"/>
                </a:solidFill>
                <a:latin typeface="Tahoma"/>
              </a:rPr>
              <a:t>No </a:t>
            </a:r>
            <a:r>
              <a:rPr lang="en-US" sz="1982" spc="-81" dirty="0">
                <a:solidFill>
                  <a:srgbClr val="000000"/>
                </a:solidFill>
                <a:latin typeface="Tahoma"/>
              </a:rPr>
              <a:t>concurrency inside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a process </a:t>
            </a:r>
            <a:endParaRPr lang="en-US" sz="1982" spc="-2" dirty="0">
              <a:latin typeface="Arial"/>
            </a:endParaRPr>
          </a:p>
        </p:txBody>
      </p:sp>
      <p:sp>
        <p:nvSpPr>
          <p:cNvPr id="18" name="CustomShape 14">
            <a:extLst>
              <a:ext uri="{FF2B5EF4-FFF2-40B4-BE49-F238E27FC236}">
                <a16:creationId xmlns:a16="http://schemas.microsoft.com/office/drawing/2014/main" id="{95436D07-88BA-47A6-AC5B-A8B8C1490445}"/>
              </a:ext>
            </a:extLst>
          </p:cNvPr>
          <p:cNvSpPr/>
          <p:nvPr/>
        </p:nvSpPr>
        <p:spPr>
          <a:xfrm>
            <a:off x="922388" y="3121844"/>
            <a:ext cx="1978066" cy="408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24969">
              <a:spcBef>
                <a:spcPts val="365"/>
              </a:spcBef>
            </a:pPr>
            <a:r>
              <a:rPr lang="en-US" sz="2180" spc="-69" dirty="0">
                <a:solidFill>
                  <a:srgbClr val="000000"/>
                </a:solidFill>
                <a:latin typeface="Tahoma"/>
              </a:rPr>
              <a:t>Process</a:t>
            </a:r>
            <a:r>
              <a:rPr lang="en-US" sz="2180" spc="24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180" spc="-69" dirty="0">
                <a:solidFill>
                  <a:srgbClr val="000000"/>
                </a:solidFill>
                <a:latin typeface="Tahoma"/>
              </a:rPr>
              <a:t>state</a:t>
            </a:r>
            <a:endParaRPr lang="en-US" sz="2180" spc="-2" dirty="0">
              <a:latin typeface="Arial"/>
            </a:endParaRPr>
          </a:p>
        </p:txBody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6698959B-2A53-4028-9671-AADBD89E46E9}"/>
              </a:ext>
            </a:extLst>
          </p:cNvPr>
          <p:cNvSpPr/>
          <p:nvPr/>
        </p:nvSpPr>
        <p:spPr>
          <a:xfrm>
            <a:off x="922387" y="2089988"/>
            <a:ext cx="4579001" cy="37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spcBef>
                <a:spcPts val="349"/>
              </a:spcBef>
            </a:pPr>
            <a:r>
              <a:rPr lang="en-US" sz="1982" spc="-63" dirty="0">
                <a:solidFill>
                  <a:srgbClr val="000000"/>
                </a:solidFill>
                <a:latin typeface="Tahoma"/>
              </a:rPr>
              <a:t>Everything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happens </a:t>
            </a:r>
            <a:r>
              <a:rPr lang="en-US" sz="1982" spc="-69" dirty="0">
                <a:solidFill>
                  <a:srgbClr val="000000"/>
                </a:solidFill>
                <a:latin typeface="Tahoma"/>
              </a:rPr>
              <a:t>sequentially  </a:t>
            </a:r>
            <a:endParaRPr lang="en-US" sz="1982" spc="-2" dirty="0">
              <a:latin typeface="Arial"/>
            </a:endParaRPr>
          </a:p>
        </p:txBody>
      </p:sp>
      <p:sp>
        <p:nvSpPr>
          <p:cNvPr id="21" name="CustomShape 14">
            <a:extLst>
              <a:ext uri="{FF2B5EF4-FFF2-40B4-BE49-F238E27FC236}">
                <a16:creationId xmlns:a16="http://schemas.microsoft.com/office/drawing/2014/main" id="{9DD40A08-B726-4B32-99FD-6ACA23C11902}"/>
              </a:ext>
            </a:extLst>
          </p:cNvPr>
          <p:cNvSpPr/>
          <p:nvPr/>
        </p:nvSpPr>
        <p:spPr>
          <a:xfrm>
            <a:off x="922387" y="2500504"/>
            <a:ext cx="4579001" cy="37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spcBef>
                <a:spcPts val="349"/>
              </a:spcBef>
            </a:pPr>
            <a:r>
              <a:rPr lang="en-US" sz="1982" spc="-103" dirty="0">
                <a:solidFill>
                  <a:srgbClr val="000000"/>
                </a:solidFill>
                <a:latin typeface="Tahoma"/>
              </a:rPr>
              <a:t>Some </a:t>
            </a:r>
            <a:r>
              <a:rPr lang="en-US" sz="1982" spc="-63" dirty="0">
                <a:solidFill>
                  <a:srgbClr val="000000"/>
                </a:solidFill>
                <a:latin typeface="Tahoma"/>
              </a:rPr>
              <a:t>coordination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may 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be</a:t>
            </a:r>
            <a:r>
              <a:rPr lang="en-US" sz="1982" spc="4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required</a:t>
            </a:r>
            <a:endParaRPr lang="en-US" sz="1982" spc="-2" dirty="0">
              <a:latin typeface="Arial"/>
            </a:endParaRPr>
          </a:p>
        </p:txBody>
      </p:sp>
      <p:sp>
        <p:nvSpPr>
          <p:cNvPr id="22" name="CustomShape 14">
            <a:extLst>
              <a:ext uri="{FF2B5EF4-FFF2-40B4-BE49-F238E27FC236}">
                <a16:creationId xmlns:a16="http://schemas.microsoft.com/office/drawing/2014/main" id="{F4D1A409-7059-4B29-8058-CD12EC683765}"/>
              </a:ext>
            </a:extLst>
          </p:cNvPr>
          <p:cNvSpPr/>
          <p:nvPr/>
        </p:nvSpPr>
        <p:spPr>
          <a:xfrm>
            <a:off x="966746" y="4260901"/>
            <a:ext cx="3325980" cy="362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lnSpc>
                <a:spcPct val="95000"/>
              </a:lnSpc>
              <a:spcBef>
                <a:spcPts val="456"/>
              </a:spcBef>
            </a:pPr>
            <a:r>
              <a:rPr lang="en-US" sz="1982" spc="-2" dirty="0">
                <a:solidFill>
                  <a:srgbClr val="000000"/>
                </a:solidFill>
                <a:latin typeface="Tahoma"/>
              </a:rPr>
              <a:t>Main</a:t>
            </a:r>
            <a:r>
              <a:rPr lang="en-US" sz="1982" spc="-103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109" dirty="0">
                <a:solidFill>
                  <a:srgbClr val="000000"/>
                </a:solidFill>
                <a:latin typeface="Tahoma"/>
              </a:rPr>
              <a:t>memory  </a:t>
            </a:r>
            <a:endParaRPr lang="en-US" sz="1982" spc="-2" dirty="0">
              <a:latin typeface="Arial"/>
            </a:endParaRPr>
          </a:p>
        </p:txBody>
      </p:sp>
      <p:sp>
        <p:nvSpPr>
          <p:cNvPr id="24" name="CustomShape 14">
            <a:extLst>
              <a:ext uri="{FF2B5EF4-FFF2-40B4-BE49-F238E27FC236}">
                <a16:creationId xmlns:a16="http://schemas.microsoft.com/office/drawing/2014/main" id="{DF1165CB-BC2B-49E9-822B-762D0BCE63FF}"/>
              </a:ext>
            </a:extLst>
          </p:cNvPr>
          <p:cNvSpPr/>
          <p:nvPr/>
        </p:nvSpPr>
        <p:spPr>
          <a:xfrm>
            <a:off x="997337" y="4670384"/>
            <a:ext cx="3325980" cy="362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573583">
              <a:lnSpc>
                <a:spcPct val="95000"/>
              </a:lnSpc>
              <a:spcBef>
                <a:spcPts val="456"/>
              </a:spcBef>
            </a:pPr>
            <a:r>
              <a:rPr lang="en-US" sz="1982" spc="18" dirty="0">
                <a:solidFill>
                  <a:srgbClr val="000000"/>
                </a:solidFill>
                <a:latin typeface="Tahoma"/>
              </a:rPr>
              <a:t>I/O</a:t>
            </a:r>
            <a:r>
              <a:rPr lang="en-US" sz="1982" spc="8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91" dirty="0">
                <a:solidFill>
                  <a:srgbClr val="000000"/>
                </a:solidFill>
                <a:latin typeface="Tahoma"/>
              </a:rPr>
              <a:t>device</a:t>
            </a:r>
            <a:endParaRPr lang="en-US" sz="1982" spc="-2" dirty="0">
              <a:latin typeface="Arial"/>
            </a:endParaRPr>
          </a:p>
        </p:txBody>
      </p:sp>
      <p:sp>
        <p:nvSpPr>
          <p:cNvPr id="25" name="CustomShape 14">
            <a:extLst>
              <a:ext uri="{FF2B5EF4-FFF2-40B4-BE49-F238E27FC236}">
                <a16:creationId xmlns:a16="http://schemas.microsoft.com/office/drawing/2014/main" id="{60989F6B-1376-4F3E-AC9D-EF8FC2EF22F3}"/>
              </a:ext>
            </a:extLst>
          </p:cNvPr>
          <p:cNvSpPr/>
          <p:nvPr/>
        </p:nvSpPr>
        <p:spPr>
          <a:xfrm>
            <a:off x="922387" y="5096307"/>
            <a:ext cx="3325980" cy="33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1122197">
              <a:lnSpc>
                <a:spcPct val="101000"/>
              </a:lnSpc>
              <a:spcBef>
                <a:spcPts val="359"/>
              </a:spcBef>
            </a:pPr>
            <a:r>
              <a:rPr lang="en-US" sz="1784" spc="8" dirty="0">
                <a:solidFill>
                  <a:srgbClr val="000000"/>
                </a:solidFill>
                <a:latin typeface="Tahoma"/>
              </a:rPr>
              <a:t>File </a:t>
            </a:r>
            <a:r>
              <a:rPr lang="en-US" sz="1784" spc="-63" dirty="0">
                <a:solidFill>
                  <a:srgbClr val="000000"/>
                </a:solidFill>
                <a:latin typeface="Tahoma"/>
              </a:rPr>
              <a:t>system</a:t>
            </a:r>
            <a:endParaRPr lang="en-US" sz="1784" spc="-2" dirty="0">
              <a:latin typeface="Arial"/>
            </a:endParaRPr>
          </a:p>
        </p:txBody>
      </p:sp>
      <p:sp>
        <p:nvSpPr>
          <p:cNvPr id="26" name="CustomShape 14">
            <a:extLst>
              <a:ext uri="{FF2B5EF4-FFF2-40B4-BE49-F238E27FC236}">
                <a16:creationId xmlns:a16="http://schemas.microsoft.com/office/drawing/2014/main" id="{C44F0095-B1DC-4287-B263-5992ACA4039C}"/>
              </a:ext>
            </a:extLst>
          </p:cNvPr>
          <p:cNvSpPr/>
          <p:nvPr/>
        </p:nvSpPr>
        <p:spPr>
          <a:xfrm>
            <a:off x="892407" y="5443180"/>
            <a:ext cx="3325980" cy="331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2053" rIns="0" bIns="0">
            <a:spAutoFit/>
          </a:bodyPr>
          <a:lstStyle/>
          <a:p>
            <a:pPr marL="1122197">
              <a:lnSpc>
                <a:spcPct val="101000"/>
              </a:lnSpc>
              <a:spcBef>
                <a:spcPts val="359"/>
              </a:spcBef>
            </a:pPr>
            <a:r>
              <a:rPr lang="en-US" sz="1784" spc="-30" dirty="0">
                <a:solidFill>
                  <a:srgbClr val="000000"/>
                </a:solidFill>
                <a:latin typeface="Tahoma"/>
              </a:rPr>
              <a:t>Communication</a:t>
            </a:r>
            <a:r>
              <a:rPr lang="en-US" sz="1784" spc="-52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784" spc="-42" dirty="0">
                <a:solidFill>
                  <a:srgbClr val="000000"/>
                </a:solidFill>
                <a:latin typeface="Tahoma"/>
              </a:rPr>
              <a:t>ports</a:t>
            </a:r>
            <a:endParaRPr lang="en-US" sz="1784" spc="-2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8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463493" y="29089"/>
            <a:ext cx="6403988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latin typeface="Corbel"/>
              </a:rPr>
              <a:t>Process Control Block</a:t>
            </a:r>
            <a:endParaRPr lang="en-US" sz="4000" b="0" strike="noStrike" spc="-1" dirty="0">
              <a:latin typeface="Corbe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334950" y="1019975"/>
            <a:ext cx="9293076" cy="44283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182880" indent="-18252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process in the OS – Containing information about the process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 (Ready, Running, Waiting, etc.)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Counter (Address of next instructions)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(Accumulators, Index Register, Stack Pointer)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information (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Process Priority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information (Base and Limit Register)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Information (CPU time used, time limit, etc.)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 algn="just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(I/O Devices allocated to the process)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2C438-C82B-4753-88BD-687B21C23DA2}"/>
              </a:ext>
            </a:extLst>
          </p:cNvPr>
          <p:cNvSpPr txBox="1"/>
          <p:nvPr/>
        </p:nvSpPr>
        <p:spPr>
          <a:xfrm>
            <a:off x="140320" y="5448284"/>
            <a:ext cx="44017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ccumulator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a type of register for short-term, intermediate storage of arithmetic and logic data in a computer's central processing unit (CPU)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5EA48-4465-49AB-A59D-E2FF902BEFFC}"/>
              </a:ext>
            </a:extLst>
          </p:cNvPr>
          <p:cNvSpPr txBox="1"/>
          <p:nvPr/>
        </p:nvSpPr>
        <p:spPr>
          <a:xfrm>
            <a:off x="4894511" y="5232840"/>
            <a:ext cx="7157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base register contains the lowest address allocated to P.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limit register contains the number of bytes in the allocation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Using the values in the base and limit registers, hardware checks every address generated in user mode. Any attempt in user mode to access memory out of bounds results in a trap.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9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2"/>
          <p:cNvSpPr txBox="1"/>
          <p:nvPr/>
        </p:nvSpPr>
        <p:spPr>
          <a:xfrm>
            <a:off x="2388293" y="1978713"/>
            <a:ext cx="9783720" cy="428274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process executes, its state is changed based on its current activity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being created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being executed</a:t>
            </a:r>
            <a:endParaRPr lang="en-US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waiting for some event to occur (such as an I/O completion or reception of any signal)</a:t>
            </a: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waiting to be assigned to a processor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has finished execution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AA083FB-EBB3-41C5-98A7-5631DF9B8A19}"/>
              </a:ext>
            </a:extLst>
          </p:cNvPr>
          <p:cNvSpPr txBox="1"/>
          <p:nvPr/>
        </p:nvSpPr>
        <p:spPr>
          <a:xfrm>
            <a:off x="2376811" y="525004"/>
            <a:ext cx="3994008" cy="601104"/>
          </a:xfrm>
          <a:prstGeom prst="rect">
            <a:avLst/>
          </a:prstGeom>
          <a:noFill/>
          <a:ln>
            <a:noFill/>
          </a:ln>
        </p:spPr>
        <p:txBody>
          <a:bodyPr lIns="0" tIns="34243" rIns="0" bIns="0">
            <a:no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91" dirty="0">
                <a:solidFill>
                  <a:srgbClr val="CC0000"/>
                </a:solidFill>
                <a:latin typeface="Tahoma"/>
              </a:rPr>
              <a:t>Sequential </a:t>
            </a:r>
            <a:r>
              <a:rPr lang="en-US" sz="2774" spc="-69" dirty="0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153" dirty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52" dirty="0">
                <a:solidFill>
                  <a:srgbClr val="CC0000"/>
                </a:solidFill>
                <a:latin typeface="Tahoma"/>
              </a:rPr>
              <a:t>State</a:t>
            </a:r>
            <a:endParaRPr lang="en-US" sz="2774" spc="-2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E96418B3-0931-4A7A-A12A-86C8C4214E9B}"/>
              </a:ext>
            </a:extLst>
          </p:cNvPr>
          <p:cNvSpPr txBox="1"/>
          <p:nvPr/>
        </p:nvSpPr>
        <p:spPr>
          <a:xfrm>
            <a:off x="148873" y="1978713"/>
            <a:ext cx="2686553" cy="428274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endParaRPr lang="en-GB" sz="2400" b="0" u="sng" strike="noStrike" spc="-1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endParaRPr lang="en-GB" sz="2400" b="0" u="sng" strike="noStrike" spc="-1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2"/>
          <p:cNvSpPr/>
          <p:nvPr/>
        </p:nvSpPr>
        <p:spPr>
          <a:xfrm>
            <a:off x="682922" y="250902"/>
            <a:ext cx="3837349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91">
                <a:solidFill>
                  <a:srgbClr val="CC0000"/>
                </a:solidFill>
                <a:latin typeface="Tahoma"/>
              </a:rPr>
              <a:t>Sequential </a:t>
            </a:r>
            <a:r>
              <a:rPr lang="en-US" sz="2774" spc="-69">
                <a:solidFill>
                  <a:srgbClr val="CC0000"/>
                </a:solidFill>
                <a:latin typeface="Tahoma"/>
              </a:rPr>
              <a:t>Process</a:t>
            </a:r>
            <a:r>
              <a:rPr lang="en-US" sz="2774" spc="125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24">
                <a:solidFill>
                  <a:srgbClr val="CC0000"/>
                </a:solidFill>
                <a:latin typeface="Tahoma"/>
              </a:rPr>
              <a:t>Model</a:t>
            </a:r>
            <a:endParaRPr lang="en-US" sz="2774" spc="-2">
              <a:latin typeface="Arial"/>
            </a:endParaRPr>
          </a:p>
        </p:txBody>
      </p:sp>
      <p:sp>
        <p:nvSpPr>
          <p:cNvPr id="478" name="TextShape 8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 dirty="0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 dirty="0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 dirty="0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 dirty="0">
              <a:latin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14A071-2F16-406D-AE3F-F7DCAABFF8B0}"/>
              </a:ext>
            </a:extLst>
          </p:cNvPr>
          <p:cNvSpPr/>
          <p:nvPr/>
        </p:nvSpPr>
        <p:spPr>
          <a:xfrm>
            <a:off x="8506516" y="2377902"/>
            <a:ext cx="3685484" cy="44800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C32E3-E654-4D51-AC99-78B3E11DAF0A}"/>
              </a:ext>
            </a:extLst>
          </p:cNvPr>
          <p:cNvSpPr txBox="1"/>
          <p:nvPr/>
        </p:nvSpPr>
        <p:spPr>
          <a:xfrm>
            <a:off x="8749674" y="495435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909076-5EE2-478F-B67D-65615345B0AA}"/>
              </a:ext>
            </a:extLst>
          </p:cNvPr>
          <p:cNvCxnSpPr>
            <a:cxnSpLocks/>
          </p:cNvCxnSpPr>
          <p:nvPr/>
        </p:nvCxnSpPr>
        <p:spPr>
          <a:xfrm>
            <a:off x="9923489" y="4300039"/>
            <a:ext cx="376015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5B7A7-0B3D-43E4-AA4C-872ECF4DC25B}"/>
              </a:ext>
            </a:extLst>
          </p:cNvPr>
          <p:cNvCxnSpPr>
            <a:cxnSpLocks/>
          </p:cNvCxnSpPr>
          <p:nvPr/>
        </p:nvCxnSpPr>
        <p:spPr>
          <a:xfrm>
            <a:off x="9084409" y="3413809"/>
            <a:ext cx="0" cy="2982259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67F90E-9CDE-40D9-B337-2CADD2CB2EA9}"/>
              </a:ext>
            </a:extLst>
          </p:cNvPr>
          <p:cNvCxnSpPr>
            <a:cxnSpLocks/>
          </p:cNvCxnSpPr>
          <p:nvPr/>
        </p:nvCxnSpPr>
        <p:spPr>
          <a:xfrm flipH="1">
            <a:off x="9069420" y="6365888"/>
            <a:ext cx="2851496" cy="0"/>
          </a:xfrm>
          <a:prstGeom prst="line">
            <a:avLst/>
          </a:prstGeom>
          <a:ln w="571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332B8-ACFC-49CA-945B-7FC88601F8B8}"/>
              </a:ext>
            </a:extLst>
          </p:cNvPr>
          <p:cNvSpPr txBox="1"/>
          <p:nvPr/>
        </p:nvSpPr>
        <p:spPr>
          <a:xfrm>
            <a:off x="9681957" y="6424732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6B0FF-089B-4163-BAEA-88445C0D5E03}"/>
              </a:ext>
            </a:extLst>
          </p:cNvPr>
          <p:cNvCxnSpPr>
            <a:cxnSpLocks/>
          </p:cNvCxnSpPr>
          <p:nvPr/>
        </p:nvCxnSpPr>
        <p:spPr>
          <a:xfrm>
            <a:off x="9681956" y="4696732"/>
            <a:ext cx="31855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E0DE8-0630-4ADA-AEA3-F334091C2703}"/>
              </a:ext>
            </a:extLst>
          </p:cNvPr>
          <p:cNvCxnSpPr>
            <a:cxnSpLocks/>
          </p:cNvCxnSpPr>
          <p:nvPr/>
        </p:nvCxnSpPr>
        <p:spPr>
          <a:xfrm>
            <a:off x="10199078" y="3961876"/>
            <a:ext cx="35850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E23224-8403-413B-9A65-1583E5C5B200}"/>
              </a:ext>
            </a:extLst>
          </p:cNvPr>
          <p:cNvCxnSpPr>
            <a:cxnSpLocks/>
          </p:cNvCxnSpPr>
          <p:nvPr/>
        </p:nvCxnSpPr>
        <p:spPr>
          <a:xfrm>
            <a:off x="9431300" y="5040635"/>
            <a:ext cx="34727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3B7549-767B-4777-8D6D-49828A0F2187}"/>
              </a:ext>
            </a:extLst>
          </p:cNvPr>
          <p:cNvCxnSpPr>
            <a:cxnSpLocks/>
          </p:cNvCxnSpPr>
          <p:nvPr/>
        </p:nvCxnSpPr>
        <p:spPr>
          <a:xfrm>
            <a:off x="10961546" y="4330708"/>
            <a:ext cx="376015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9935FD-6F7A-4E66-B25B-4A2B652C20C5}"/>
              </a:ext>
            </a:extLst>
          </p:cNvPr>
          <p:cNvCxnSpPr>
            <a:cxnSpLocks/>
          </p:cNvCxnSpPr>
          <p:nvPr/>
        </p:nvCxnSpPr>
        <p:spPr>
          <a:xfrm>
            <a:off x="10642993" y="4707959"/>
            <a:ext cx="31855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57FE17-604C-404D-825C-61194D9E0942}"/>
              </a:ext>
            </a:extLst>
          </p:cNvPr>
          <p:cNvCxnSpPr>
            <a:cxnSpLocks/>
          </p:cNvCxnSpPr>
          <p:nvPr/>
        </p:nvCxnSpPr>
        <p:spPr>
          <a:xfrm>
            <a:off x="11337561" y="4031815"/>
            <a:ext cx="35850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D5A4EA-0852-4F6E-A7EB-86F6C5C98282}"/>
              </a:ext>
            </a:extLst>
          </p:cNvPr>
          <p:cNvCxnSpPr>
            <a:cxnSpLocks/>
          </p:cNvCxnSpPr>
          <p:nvPr/>
        </p:nvCxnSpPr>
        <p:spPr>
          <a:xfrm>
            <a:off x="10372742" y="5040635"/>
            <a:ext cx="34727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6CC111-BC19-466D-97EF-EF34389133D7}"/>
              </a:ext>
            </a:extLst>
          </p:cNvPr>
          <p:cNvSpPr txBox="1"/>
          <p:nvPr/>
        </p:nvSpPr>
        <p:spPr>
          <a:xfrm>
            <a:off x="8734665" y="452594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3CEF8-3C15-43D1-A1F3-67F8A7B75F43}"/>
              </a:ext>
            </a:extLst>
          </p:cNvPr>
          <p:cNvSpPr txBox="1"/>
          <p:nvPr/>
        </p:nvSpPr>
        <p:spPr>
          <a:xfrm flipH="1">
            <a:off x="8749673" y="4102883"/>
            <a:ext cx="34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F032F-4D80-44FD-B099-3368EF6D1388}"/>
              </a:ext>
            </a:extLst>
          </p:cNvPr>
          <p:cNvSpPr txBox="1"/>
          <p:nvPr/>
        </p:nvSpPr>
        <p:spPr>
          <a:xfrm flipH="1">
            <a:off x="8726720" y="3654530"/>
            <a:ext cx="31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B0534-185C-4D3C-AABC-CFFB42898BD5}"/>
              </a:ext>
            </a:extLst>
          </p:cNvPr>
          <p:cNvSpPr/>
          <p:nvPr/>
        </p:nvSpPr>
        <p:spPr>
          <a:xfrm>
            <a:off x="4518382" y="2273760"/>
            <a:ext cx="2903723" cy="6232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 Program counters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D7B928-B20A-4795-A187-3CCE7B235F41}"/>
              </a:ext>
            </a:extLst>
          </p:cNvPr>
          <p:cNvCxnSpPr>
            <a:cxnSpLocks/>
          </p:cNvCxnSpPr>
          <p:nvPr/>
        </p:nvCxnSpPr>
        <p:spPr>
          <a:xfrm flipH="1">
            <a:off x="4791385" y="2897043"/>
            <a:ext cx="901099" cy="150087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846A83-C7A7-4DF5-80E0-436C09154DD8}"/>
              </a:ext>
            </a:extLst>
          </p:cNvPr>
          <p:cNvCxnSpPr>
            <a:cxnSpLocks/>
          </p:cNvCxnSpPr>
          <p:nvPr/>
        </p:nvCxnSpPr>
        <p:spPr>
          <a:xfrm flipH="1">
            <a:off x="5520255" y="2897043"/>
            <a:ext cx="367675" cy="152738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A227A9-BC1B-41F2-A943-40D2AD6FFC98}"/>
              </a:ext>
            </a:extLst>
          </p:cNvPr>
          <p:cNvCxnSpPr>
            <a:cxnSpLocks/>
          </p:cNvCxnSpPr>
          <p:nvPr/>
        </p:nvCxnSpPr>
        <p:spPr>
          <a:xfrm>
            <a:off x="6001120" y="2897043"/>
            <a:ext cx="187154" cy="151412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94C117-710F-49C3-8C7E-AEC74621A1A6}"/>
              </a:ext>
            </a:extLst>
          </p:cNvPr>
          <p:cNvCxnSpPr>
            <a:cxnSpLocks/>
          </p:cNvCxnSpPr>
          <p:nvPr/>
        </p:nvCxnSpPr>
        <p:spPr>
          <a:xfrm>
            <a:off x="6137660" y="2897043"/>
            <a:ext cx="763897" cy="152738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20E478-1A7F-4C96-BDEF-2F2D1441DBED}"/>
              </a:ext>
            </a:extLst>
          </p:cNvPr>
          <p:cNvSpPr/>
          <p:nvPr/>
        </p:nvSpPr>
        <p:spPr>
          <a:xfrm>
            <a:off x="4518382" y="4397919"/>
            <a:ext cx="504610" cy="750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D4327C-17BF-45BD-94A5-AC134A3B784E}"/>
              </a:ext>
            </a:extLst>
          </p:cNvPr>
          <p:cNvSpPr/>
          <p:nvPr/>
        </p:nvSpPr>
        <p:spPr>
          <a:xfrm>
            <a:off x="5280560" y="4424423"/>
            <a:ext cx="504610" cy="750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CF88F8-F2E1-43AD-A00F-D68E223F7D95}"/>
              </a:ext>
            </a:extLst>
          </p:cNvPr>
          <p:cNvSpPr/>
          <p:nvPr/>
        </p:nvSpPr>
        <p:spPr>
          <a:xfrm>
            <a:off x="5961213" y="4424423"/>
            <a:ext cx="504610" cy="750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6C2D8F-68F8-49AC-98C5-D6F170BE4691}"/>
              </a:ext>
            </a:extLst>
          </p:cNvPr>
          <p:cNvSpPr/>
          <p:nvPr/>
        </p:nvSpPr>
        <p:spPr>
          <a:xfrm>
            <a:off x="6635015" y="4413110"/>
            <a:ext cx="504610" cy="750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0EDC5-9BA5-44E5-A28D-B4C3D547161F}"/>
              </a:ext>
            </a:extLst>
          </p:cNvPr>
          <p:cNvSpPr txBox="1"/>
          <p:nvPr/>
        </p:nvSpPr>
        <p:spPr>
          <a:xfrm>
            <a:off x="4708994" y="5424100"/>
            <a:ext cx="3199976" cy="105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Conceptual model of independent, sequential processes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4C636-C62F-45CA-8ACE-56E134B5A9F9}"/>
              </a:ext>
            </a:extLst>
          </p:cNvPr>
          <p:cNvSpPr/>
          <p:nvPr/>
        </p:nvSpPr>
        <p:spPr>
          <a:xfrm>
            <a:off x="413575" y="2243513"/>
            <a:ext cx="2903723" cy="6232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Program counters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E349787-4E69-49C8-B5B7-FEC7DCB3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77788"/>
              </p:ext>
            </p:extLst>
          </p:nvPr>
        </p:nvGraphicFramePr>
        <p:xfrm>
          <a:off x="1266898" y="3267493"/>
          <a:ext cx="9060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072">
                  <a:extLst>
                    <a:ext uri="{9D8B030D-6E8A-4147-A177-3AD203B41FA5}">
                      <a16:colId xmlns:a16="http://schemas.microsoft.com/office/drawing/2014/main" val="44218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9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59510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4D393A63-62D6-4115-A4B2-5E3A791AB228}"/>
              </a:ext>
            </a:extLst>
          </p:cNvPr>
          <p:cNvSpPr/>
          <p:nvPr/>
        </p:nvSpPr>
        <p:spPr>
          <a:xfrm>
            <a:off x="1506593" y="3246688"/>
            <a:ext cx="906072" cy="3870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3C6B41-EF01-4656-9E26-86BBCD916611}"/>
              </a:ext>
            </a:extLst>
          </p:cNvPr>
          <p:cNvSpPr/>
          <p:nvPr/>
        </p:nvSpPr>
        <p:spPr>
          <a:xfrm>
            <a:off x="1266899" y="3626040"/>
            <a:ext cx="906072" cy="3870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39AFD1-66E5-4EE3-9F1F-17E868A3099C}"/>
              </a:ext>
            </a:extLst>
          </p:cNvPr>
          <p:cNvSpPr/>
          <p:nvPr/>
        </p:nvSpPr>
        <p:spPr>
          <a:xfrm>
            <a:off x="1468477" y="4043740"/>
            <a:ext cx="906072" cy="3870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4B8B8-A048-478F-8BBC-07A07D9FAF2F}"/>
              </a:ext>
            </a:extLst>
          </p:cNvPr>
          <p:cNvSpPr/>
          <p:nvPr/>
        </p:nvSpPr>
        <p:spPr>
          <a:xfrm>
            <a:off x="1255306" y="4413986"/>
            <a:ext cx="906072" cy="3870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918FC4-AC7B-43AB-A575-AE6216062C03}"/>
              </a:ext>
            </a:extLst>
          </p:cNvPr>
          <p:cNvCxnSpPr>
            <a:cxnSpLocks/>
          </p:cNvCxnSpPr>
          <p:nvPr/>
        </p:nvCxnSpPr>
        <p:spPr>
          <a:xfrm>
            <a:off x="1281886" y="2866796"/>
            <a:ext cx="307071" cy="3734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C11717-466F-48F2-958F-859A029B51A2}"/>
              </a:ext>
            </a:extLst>
          </p:cNvPr>
          <p:cNvCxnSpPr>
            <a:cxnSpLocks/>
          </p:cNvCxnSpPr>
          <p:nvPr/>
        </p:nvCxnSpPr>
        <p:spPr>
          <a:xfrm flipH="1">
            <a:off x="1816831" y="3573400"/>
            <a:ext cx="169473" cy="2902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CBE6F8-8E76-4424-B8BA-BCE10BD1D6DC}"/>
              </a:ext>
            </a:extLst>
          </p:cNvPr>
          <p:cNvCxnSpPr>
            <a:cxnSpLocks/>
          </p:cNvCxnSpPr>
          <p:nvPr/>
        </p:nvCxnSpPr>
        <p:spPr>
          <a:xfrm>
            <a:off x="1683795" y="3970591"/>
            <a:ext cx="153040" cy="2902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0366A-2191-426D-90E0-B7A815CE4997}"/>
              </a:ext>
            </a:extLst>
          </p:cNvPr>
          <p:cNvCxnSpPr>
            <a:cxnSpLocks/>
          </p:cNvCxnSpPr>
          <p:nvPr/>
        </p:nvCxnSpPr>
        <p:spPr>
          <a:xfrm flipH="1">
            <a:off x="1844722" y="4310723"/>
            <a:ext cx="169473" cy="2902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63E84E-7D34-4F6B-8B20-2377BC2932F9}"/>
              </a:ext>
            </a:extLst>
          </p:cNvPr>
          <p:cNvSpPr txBox="1"/>
          <p:nvPr/>
        </p:nvSpPr>
        <p:spPr>
          <a:xfrm>
            <a:off x="682922" y="5130205"/>
            <a:ext cx="3199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 programming of four programs</a:t>
            </a:r>
          </a:p>
        </p:txBody>
      </p:sp>
    </p:spTree>
    <p:extLst>
      <p:ext uri="{BB962C8B-B14F-4D97-AF65-F5344CB8AC3E}">
        <p14:creationId xmlns:p14="http://schemas.microsoft.com/office/powerpoint/2010/main" val="3066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27" grpId="0"/>
      <p:bldP spid="28" grpId="0"/>
      <p:bldP spid="29" grpId="0"/>
      <p:bldP spid="2" grpId="0" animBg="1"/>
      <p:bldP spid="33" grpId="0" animBg="1"/>
      <p:bldP spid="36" grpId="0" animBg="1"/>
      <p:bldP spid="37" grpId="0" animBg="1"/>
      <p:bldP spid="38" grpId="0" animBg="1"/>
      <p:bldP spid="39" grpId="0"/>
      <p:bldP spid="40" grpId="0" animBg="1"/>
      <p:bldP spid="35" grpId="0"/>
      <p:bldP spid="47" grpId="0"/>
      <p:bldP spid="48" grpId="0"/>
      <p:bldP spid="49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2"/>
          <p:cNvSpPr/>
          <p:nvPr/>
        </p:nvSpPr>
        <p:spPr>
          <a:xfrm>
            <a:off x="1717244" y="118424"/>
            <a:ext cx="3494920" cy="461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4243" rIns="0" bIns="0">
            <a:spAutoFit/>
          </a:bodyPr>
          <a:lstStyle/>
          <a:p>
            <a:pPr marL="24969">
              <a:spcBef>
                <a:spcPts val="270"/>
              </a:spcBef>
            </a:pPr>
            <a:r>
              <a:rPr lang="en-US" sz="2774" spc="-63">
                <a:solidFill>
                  <a:srgbClr val="CC0000"/>
                </a:solidFill>
                <a:latin typeface="Tahoma"/>
              </a:rPr>
              <a:t>Program </a:t>
            </a:r>
            <a:r>
              <a:rPr lang="en-US" sz="2774" spc="-119">
                <a:solidFill>
                  <a:srgbClr val="CC0000"/>
                </a:solidFill>
                <a:latin typeface="Tahoma"/>
              </a:rPr>
              <a:t>and</a:t>
            </a:r>
            <a:r>
              <a:rPr lang="en-US" sz="2774" spc="48">
                <a:solidFill>
                  <a:srgbClr val="CC0000"/>
                </a:solidFill>
                <a:latin typeface="Tahoma"/>
              </a:rPr>
              <a:t> </a:t>
            </a:r>
            <a:r>
              <a:rPr lang="en-US" sz="2774" spc="-103">
                <a:solidFill>
                  <a:srgbClr val="CC0000"/>
                </a:solidFill>
                <a:latin typeface="Tahoma"/>
              </a:rPr>
              <a:t>Processes</a:t>
            </a:r>
            <a:endParaRPr lang="en-US" sz="2774" spc="-2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025610" y="1457465"/>
            <a:ext cx="6127345" cy="401855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5"/>
          <p:cNvSpPr/>
          <p:nvPr/>
        </p:nvSpPr>
        <p:spPr>
          <a:xfrm>
            <a:off x="4627893" y="5804891"/>
            <a:ext cx="2932765" cy="3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255" rIns="0" bIns="0">
            <a:spAutoFit/>
          </a:bodyPr>
          <a:lstStyle/>
          <a:p>
            <a:pPr marL="24969">
              <a:spcBef>
                <a:spcPts val="190"/>
              </a:spcBef>
            </a:pPr>
            <a:r>
              <a:rPr lang="en-US" sz="1982" spc="-69">
                <a:solidFill>
                  <a:srgbClr val="3333B2"/>
                </a:solidFill>
                <a:latin typeface="Tahoma"/>
              </a:rPr>
              <a:t>Figure: </a:t>
            </a:r>
            <a:r>
              <a:rPr lang="en-US" sz="1982" spc="-52">
                <a:solidFill>
                  <a:srgbClr val="000000"/>
                </a:solidFill>
                <a:latin typeface="Tahoma"/>
              </a:rPr>
              <a:t>Program </a:t>
            </a:r>
            <a:r>
              <a:rPr lang="en-US" sz="1982" spc="-109">
                <a:solidFill>
                  <a:srgbClr val="000000"/>
                </a:solidFill>
                <a:latin typeface="Tahoma"/>
              </a:rPr>
              <a:t>vs</a:t>
            </a:r>
            <a:r>
              <a:rPr lang="en-US" sz="1982" spc="153">
                <a:solidFill>
                  <a:srgbClr val="000000"/>
                </a:solidFill>
                <a:latin typeface="Tahoma"/>
              </a:rPr>
              <a:t> </a:t>
            </a:r>
            <a:r>
              <a:rPr lang="en-US" sz="1982" spc="-63">
                <a:solidFill>
                  <a:srgbClr val="000000"/>
                </a:solidFill>
                <a:latin typeface="Tahoma"/>
              </a:rPr>
              <a:t>Process</a:t>
            </a:r>
            <a:endParaRPr lang="en-US" sz="1982" spc="-2">
              <a:latin typeface="Arial"/>
            </a:endParaRPr>
          </a:p>
        </p:txBody>
      </p:sp>
      <p:sp>
        <p:nvSpPr>
          <p:cNvPr id="490" name="TextShape 9"/>
          <p:cNvSpPr txBox="1"/>
          <p:nvPr/>
        </p:nvSpPr>
        <p:spPr>
          <a:xfrm>
            <a:off x="2232315" y="6642416"/>
            <a:ext cx="1635100" cy="3977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4969">
              <a:lnSpc>
                <a:spcPts val="1338"/>
              </a:lnSpc>
            </a:pPr>
            <a:r>
              <a:rPr lang="en-US" sz="1189" spc="-63">
                <a:solidFill>
                  <a:srgbClr val="F2F2F2"/>
                </a:solidFill>
                <a:latin typeface="Verdana"/>
              </a:rPr>
              <a:t>UFCFWK-15-2</a:t>
            </a:r>
            <a:r>
              <a:rPr lang="en-US" sz="1189" spc="293">
                <a:solidFill>
                  <a:srgbClr val="F2F2F2"/>
                </a:solidFill>
                <a:latin typeface="Verdana"/>
              </a:rPr>
              <a:t> </a:t>
            </a:r>
            <a:r>
              <a:rPr lang="en-US" sz="1189" spc="-24">
                <a:solidFill>
                  <a:srgbClr val="F2F2F2"/>
                </a:solidFill>
                <a:latin typeface="Verdana"/>
              </a:rPr>
              <a:t>(UWE)</a:t>
            </a:r>
            <a:endParaRPr lang="en-US" sz="1189" spc="-2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2167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Picture 1"/>
          <p:cNvPicPr/>
          <p:nvPr/>
        </p:nvPicPr>
        <p:blipFill>
          <a:blip r:embed="rId2"/>
          <a:stretch/>
        </p:blipFill>
        <p:spPr>
          <a:xfrm>
            <a:off x="2661065" y="729802"/>
            <a:ext cx="6869989" cy="53975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7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202760" y="284040"/>
            <a:ext cx="4217379" cy="795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latin typeface="Corbel"/>
              </a:rPr>
              <a:t>Process States</a:t>
            </a:r>
            <a:endParaRPr lang="en-US" sz="4000" b="0" strike="noStrike" spc="-1" dirty="0">
              <a:latin typeface="Corbe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218960" y="1648080"/>
            <a:ext cx="9783720" cy="428274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process executes, its state is changed based on its current activity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 is being created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Instructions are being executed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waiting for some event to occur (such as an I/O completion or reception of any signal)</a:t>
            </a: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is waiting to be assigned to a processor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has finished execution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77221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latin typeface="Corbel"/>
              </a:rPr>
              <a:t>Process States</a:t>
            </a:r>
            <a:endParaRPr lang="en-US" sz="4000" b="0" strike="noStrike" spc="-1">
              <a:latin typeface="Corbe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7261380" y="1645920"/>
            <a:ext cx="1828440" cy="1186560"/>
          </a:xfrm>
          <a:prstGeom prst="rect">
            <a:avLst/>
          </a:prstGeom>
          <a:solidFill>
            <a:srgbClr val="C00000"/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orbel"/>
              </a:rPr>
              <a:t>TERMINATED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355720" y="5502600"/>
            <a:ext cx="1828440" cy="9136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orbel"/>
              </a:rPr>
              <a:t>WAITING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7184520" y="3673800"/>
            <a:ext cx="1828440" cy="913680"/>
          </a:xfrm>
          <a:prstGeom prst="rect">
            <a:avLst/>
          </a:prstGeom>
          <a:solidFill>
            <a:srgbClr val="00B050"/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orbel"/>
              </a:rPr>
              <a:t>RUNNING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993400" y="3673800"/>
            <a:ext cx="1828440" cy="913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latin typeface="Corbel"/>
              </a:rPr>
              <a:t>READY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2993400" y="1921320"/>
            <a:ext cx="1828440" cy="913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orbel"/>
              </a:rPr>
              <a:t>NEW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rot="10800000">
            <a:off x="4365360" y="4660200"/>
            <a:ext cx="990360" cy="1299600"/>
          </a:xfrm>
          <a:prstGeom prst="bentConnector2">
            <a:avLst/>
          </a:pr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47" name="CustomShape 9"/>
          <p:cNvSpPr/>
          <p:nvPr/>
        </p:nvSpPr>
        <p:spPr>
          <a:xfrm rot="5400000">
            <a:off x="6958440" y="4818960"/>
            <a:ext cx="1366920" cy="914040"/>
          </a:xfrm>
          <a:prstGeom prst="bentConnector2">
            <a:avLst/>
          </a:pr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48" name="CustomShape 10"/>
          <p:cNvSpPr/>
          <p:nvPr/>
        </p:nvSpPr>
        <p:spPr>
          <a:xfrm rot="10800000">
            <a:off x="4822560" y="3898080"/>
            <a:ext cx="2361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49" name="CustomShape 11"/>
          <p:cNvSpPr/>
          <p:nvPr/>
        </p:nvSpPr>
        <p:spPr>
          <a:xfrm rot="5400000">
            <a:off x="3493800" y="3254760"/>
            <a:ext cx="8290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50" name="CustomShape 12"/>
          <p:cNvSpPr/>
          <p:nvPr/>
        </p:nvSpPr>
        <p:spPr>
          <a:xfrm rot="10800000" flipH="1">
            <a:off x="4821840" y="4203000"/>
            <a:ext cx="23619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51" name="CustomShape 13"/>
          <p:cNvSpPr/>
          <p:nvPr/>
        </p:nvSpPr>
        <p:spPr>
          <a:xfrm>
            <a:off x="2231640" y="3059640"/>
            <a:ext cx="1676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Process created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203440" y="3440520"/>
            <a:ext cx="1676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FFFFFF"/>
                </a:solidFill>
                <a:uFillTx/>
                <a:latin typeface="Corbel"/>
              </a:rPr>
              <a:t>Interrupt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4974840" y="4278960"/>
            <a:ext cx="2133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Scheduler dispatch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>
            <a:off x="2536200" y="6031440"/>
            <a:ext cx="3047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I/O or Event completion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7336800" y="6031440"/>
            <a:ext cx="3047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I/O or Event wait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8251200" y="3059640"/>
            <a:ext cx="2347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Process Terminated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 rot="16200000" flipV="1">
            <a:off x="7761600" y="3244320"/>
            <a:ext cx="8290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79145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GB" sz="6000" b="0" strike="noStrike" cap="all" spc="148" dirty="0">
                <a:latin typeface="Corbel"/>
              </a:rPr>
              <a:t>Interrupts</a:t>
            </a:r>
            <a:endParaRPr lang="en-US" sz="6000" b="0" strike="noStrike" spc="-1" dirty="0">
              <a:latin typeface="Corbel"/>
            </a:endParaRPr>
          </a:p>
        </p:txBody>
      </p:sp>
      <p:pic>
        <p:nvPicPr>
          <p:cNvPr id="259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127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202760" y="284040"/>
            <a:ext cx="332427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latin typeface="Corbel"/>
              </a:rPr>
              <a:t>Interrupts</a:t>
            </a:r>
            <a:endParaRPr lang="en-US" sz="4000" b="0" strike="noStrike" spc="-1" dirty="0">
              <a:latin typeface="Corbe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328760" y="1508760"/>
            <a:ext cx="9783720" cy="42058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82880" indent="-182520">
              <a:lnSpc>
                <a:spcPct val="150000"/>
              </a:lnSpc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be interrupted by several events. Taking the example of an I/O device transferring data, the process is as follows: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I/O device is ready to transfer data, an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interrupt request (IRQ) is created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program is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interrupted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0" u="sng" strike="noStrike" spc="-1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suspended.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execution jumps to the ISR (Interrupt Service Routine) or Interrupt Handler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150000"/>
              </a:lnSpc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ISR completes handling, returns to previously suspended process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3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64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94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408280" y="276120"/>
            <a:ext cx="32239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 dirty="0">
                <a:solidFill>
                  <a:srgbClr val="5E5E5E"/>
                </a:solidFill>
                <a:latin typeface="Corbel"/>
              </a:rPr>
              <a:t>Interrupts</a:t>
            </a:r>
            <a:endParaRPr lang="en-US" sz="40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66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"/>
          <p:cNvSpPr/>
          <p:nvPr/>
        </p:nvSpPr>
        <p:spPr>
          <a:xfrm flipV="1">
            <a:off x="1752480" y="2181960"/>
            <a:ext cx="360" cy="391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CustomShape 4"/>
          <p:cNvSpPr/>
          <p:nvPr/>
        </p:nvSpPr>
        <p:spPr>
          <a:xfrm flipV="1">
            <a:off x="1752480" y="6094080"/>
            <a:ext cx="9358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1" name="CustomShape 6"/>
          <p:cNvSpPr/>
          <p:nvPr/>
        </p:nvSpPr>
        <p:spPr>
          <a:xfrm>
            <a:off x="5633280" y="6095160"/>
            <a:ext cx="1507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orbel"/>
              </a:rPr>
              <a:t>Time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2920680" y="3770640"/>
            <a:ext cx="2160000" cy="94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orbel"/>
              </a:rPr>
              <a:t>User Process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5081040" y="2539080"/>
            <a:ext cx="1828440" cy="517320"/>
          </a:xfrm>
          <a:prstGeom prst="rect">
            <a:avLst/>
          </a:prstGeom>
          <a:solidFill>
            <a:srgbClr val="E08C6A"/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latin typeface="Corbel"/>
              </a:rPr>
              <a:t>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6909840" y="3770640"/>
            <a:ext cx="2160000" cy="942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orbel"/>
              </a:rPr>
              <a:t>User Process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 flipV="1">
            <a:off x="5081040" y="2797920"/>
            <a:ext cx="360" cy="14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1"/>
          <p:cNvSpPr/>
          <p:nvPr/>
        </p:nvSpPr>
        <p:spPr>
          <a:xfrm>
            <a:off x="6909840" y="2797920"/>
            <a:ext cx="360" cy="14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2"/>
          <p:cNvSpPr/>
          <p:nvPr/>
        </p:nvSpPr>
        <p:spPr>
          <a:xfrm flipV="1">
            <a:off x="5075640" y="4502880"/>
            <a:ext cx="360" cy="86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3"/>
          <p:cNvSpPr/>
          <p:nvPr/>
        </p:nvSpPr>
        <p:spPr>
          <a:xfrm>
            <a:off x="4171140" y="5297884"/>
            <a:ext cx="1507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latin typeface="Corbel"/>
              </a:rPr>
              <a:t>Event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06BCA-EE12-4616-8F2C-CDAF51C24340}"/>
              </a:ext>
            </a:extLst>
          </p:cNvPr>
          <p:cNvSpPr/>
          <p:nvPr/>
        </p:nvSpPr>
        <p:spPr>
          <a:xfrm rot="16200000">
            <a:off x="893702" y="3844979"/>
            <a:ext cx="1218959" cy="56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Privilege </a:t>
            </a:r>
          </a:p>
        </p:txBody>
      </p:sp>
    </p:spTree>
    <p:extLst>
      <p:ext uri="{BB962C8B-B14F-4D97-AF65-F5344CB8AC3E}">
        <p14:creationId xmlns:p14="http://schemas.microsoft.com/office/powerpoint/2010/main" val="9971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72" grpId="0" animBg="1"/>
      <p:bldP spid="273" grpId="0" animBg="1"/>
      <p:bldP spid="274" grpId="0" animBg="1"/>
      <p:bldP spid="27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Types of Events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202760" y="2011680"/>
            <a:ext cx="9783720" cy="4561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interrupts</a:t>
            </a:r>
            <a:endParaRPr lang="en-US" sz="2400" b="1" strike="noStrike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by hardware devices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Traps</a:t>
            </a:r>
            <a:endParaRPr lang="en-US" sz="2400" b="1" strike="noStrike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interrupts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by user program to invoke an OS functionality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endParaRPr lang="en-US" sz="2400" b="1" strike="noStrike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automatically by the processor itself as a result of an illegal instruction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Faults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recoverable errors(page faults)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1" strike="noStrike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Aborts</a:t>
            </a: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difficult to recover(divide by zero)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08193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GB" sz="4000" b="0" strike="noStrike" cap="all" spc="-1">
                <a:solidFill>
                  <a:srgbClr val="5E5E5E"/>
                </a:solidFill>
                <a:latin typeface="Corbel"/>
              </a:rPr>
              <a:t>Types of Events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202760" y="2011680"/>
            <a:ext cx="9783720" cy="456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I/O system uses both hardware and software for handling I/O events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is left to continuously execute tasks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960" lvl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</a:pPr>
            <a:r>
              <a:rPr lang="en-GB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responds to I/O devices when the I/O device requests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3"/>
          <a:stretch/>
        </p:blipFill>
        <p:spPr>
          <a:xfrm>
            <a:off x="0" y="429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 rot="10800000">
            <a:off x="11112480" y="0"/>
            <a:ext cx="1079640" cy="1079640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42631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984</Words>
  <Application>Microsoft Office PowerPoint</Application>
  <PresentationFormat>Widescreen</PresentationFormat>
  <Paragraphs>229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Tahoma</vt:lpstr>
      <vt:lpstr>Times New Roman</vt:lpstr>
      <vt:lpstr>Verdana</vt:lpstr>
      <vt:lpstr>Wingdings</vt:lpstr>
      <vt:lpstr>Office Theme</vt:lpstr>
      <vt:lpstr>Interrupts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ramchand2151@gmail.com</dc:creator>
  <cp:lastModifiedBy>Ramchand Vedaiyan</cp:lastModifiedBy>
  <cp:revision>107</cp:revision>
  <dcterms:created xsi:type="dcterms:W3CDTF">2022-10-19T02:59:11Z</dcterms:created>
  <dcterms:modified xsi:type="dcterms:W3CDTF">2022-10-19T14:09:42Z</dcterms:modified>
</cp:coreProperties>
</file>