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7" r:id="rId5"/>
    <p:sldId id="281" r:id="rId6"/>
    <p:sldId id="268" r:id="rId7"/>
    <p:sldId id="269" r:id="rId8"/>
    <p:sldId id="272" r:id="rId9"/>
    <p:sldId id="282" r:id="rId10"/>
    <p:sldId id="283" r:id="rId11"/>
    <p:sldId id="277" r:id="rId12"/>
    <p:sldId id="274" r:id="rId13"/>
    <p:sldId id="278" r:id="rId14"/>
    <p:sldId id="275" r:id="rId1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8AC7"/>
    <a:srgbClr val="8AB8F5"/>
    <a:srgbClr val="77A0E0"/>
    <a:srgbClr val="2B7ECF"/>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4837" autoAdjust="0"/>
  </p:normalViewPr>
  <p:slideViewPr>
    <p:cSldViewPr snapToGrid="0" showGuides="1">
      <p:cViewPr varScale="1">
        <p:scale>
          <a:sx n="90" d="100"/>
          <a:sy n="90" d="100"/>
        </p:scale>
        <p:origin x="1230" y="9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94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E87C01A-9758-4250-8ECE-0642C0695A6C}" type="datetime1">
              <a:rPr lang="de-DE" smtClean="0"/>
              <a:t>02.03.2025</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de-DE" smtClean="0"/>
              <a:t>‹Nr.›</a:t>
            </a:fld>
            <a:endParaRPr lang="de-DE" dirty="0"/>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5684A-D8A0-486B-B44A-49251F0233F5}" type="datetime1">
              <a:rPr lang="de-DE" smtClean="0"/>
              <a:pPr/>
              <a:t>02.03.2025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de-DE" noProof="0" smtClean="0"/>
              <a:t>‹Nr.›</a:t>
            </a:fld>
            <a:endParaRPr lang="de-DE"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Vorstellung: Buchhaltungsapp für Privatpersonen oder Kleinvereine</a:t>
            </a:r>
            <a:br>
              <a:rPr lang="de-DE" dirty="0"/>
            </a:br>
            <a:br>
              <a:rPr lang="de-DE" dirty="0"/>
            </a:br>
            <a:r>
              <a:rPr lang="de-AT" sz="1800" dirty="0" err="1">
                <a:effectLst/>
                <a:latin typeface="Calibri" panose="020F0502020204030204" pitchFamily="34" charset="0"/>
                <a:ea typeface="Times New Roman" panose="02020603050405020304" pitchFamily="18" charset="0"/>
                <a:cs typeface="Times New Roman" panose="02020603050405020304" pitchFamily="18" charset="0"/>
              </a:rPr>
              <a:t>EazyBooks</a:t>
            </a:r>
            <a:r>
              <a:rPr lang="de-AT" sz="1800" dirty="0">
                <a:effectLst/>
                <a:latin typeface="Calibri" panose="020F0502020204030204" pitchFamily="34" charset="0"/>
                <a:ea typeface="Times New Roman" panose="02020603050405020304" pitchFamily="18" charset="0"/>
                <a:cs typeface="Times New Roman" panose="02020603050405020304" pitchFamily="18" charset="0"/>
              </a:rPr>
              <a:t> ist eine benutzerfreundliche Finanzmanagement-App, die die einfache Erfassung von Einnahmen und Ausgaben, die Kategorisierung von Transaktionen sowie die Filterung von Informationen ermöglicht. Mit Funktionen zur Budgetplanung und detaillierten Berichterstattung bietet sie einen umfassenden Überblick über finanzielle Aktivitäten. Die App legt dabei besonderen Wert auf Sicherheit durch fortschrittliche Verschlüsselung.</a:t>
            </a:r>
          </a:p>
          <a:p>
            <a:pPr rtl="0"/>
            <a:endParaRPr lang="de-DE" dirty="0"/>
          </a:p>
          <a:p>
            <a:pPr rtl="0"/>
            <a:r>
              <a:rPr lang="de-DE" dirty="0"/>
              <a:t>Fortsetzung 3. Semester</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a:t>
            </a:fld>
            <a:endParaRPr lang="de-DE" dirty="0"/>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Natürlich gibt es immer Raum für Verbesserungen und Erweiterungen.</a:t>
            </a:r>
          </a:p>
          <a:p>
            <a:pPr rtl="0"/>
            <a:endParaRPr lang="de-DE" dirty="0"/>
          </a:p>
          <a:p>
            <a:pPr rtl="0"/>
            <a:r>
              <a:rPr lang="de-DE" dirty="0"/>
              <a:t>Was möchte ich noch dazu machen</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10</a:t>
            </a:fld>
            <a:endParaRPr lang="de-DE" dirty="0"/>
          </a:p>
        </p:txBody>
      </p:sp>
    </p:spTree>
    <p:extLst>
      <p:ext uri="{BB962C8B-B14F-4D97-AF65-F5344CB8AC3E}">
        <p14:creationId xmlns:p14="http://schemas.microsoft.com/office/powerpoint/2010/main" val="1396902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Damit bin ich am Ende meiner Präsentation angekommen. Vielen Dank für eure Aufmerksamkeit!</a:t>
            </a:r>
          </a:p>
          <a:p>
            <a:pPr rtl="0"/>
            <a:endParaRPr lang="de-DE" dirty="0"/>
          </a:p>
          <a:p>
            <a:pPr rtl="0"/>
            <a:r>
              <a:rPr lang="de-DE" dirty="0"/>
              <a:t>1. Welche Sicherheitsaspekte sind bei der Entwicklung und Implementierung einer PWA besonders wichtig, insbesondere in Bezug auf Datenverschlüsselung, Authentifizierung und Schutz vor Angriffen?</a:t>
            </a:r>
          </a:p>
          <a:p>
            <a:pPr rtl="0"/>
            <a:endParaRPr lang="de-DE" dirty="0"/>
          </a:p>
          <a:p>
            <a:pPr rtl="0"/>
            <a:r>
              <a:rPr lang="de-DE" dirty="0"/>
              <a:t>2. Wie können Progressive Web Apps konfiguriert werden, um gängige Sicherheitsbedrohungen wie XSS und CSRF zu minimieren?</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11</a:t>
            </a:fld>
            <a:endParaRPr lang="de-DE" dirty="0"/>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Eine </a:t>
            </a:r>
            <a:r>
              <a:rPr lang="de-DE" b="1" dirty="0"/>
              <a:t>Progressive Web App (PWA)</a:t>
            </a:r>
            <a:r>
              <a:rPr lang="de-DE" dirty="0"/>
              <a:t> ist eine Webseite, die sich wie eine normale App verhält. Du kannst sie direkt über den Browser verwenden, ohne etwas aus einem App-Store herunterladen zu müssen. PWAs funktionieren sogar </a:t>
            </a:r>
            <a:r>
              <a:rPr lang="de-DE" b="1" dirty="0"/>
              <a:t>offline</a:t>
            </a:r>
            <a:r>
              <a:rPr lang="de-DE" dirty="0"/>
              <a:t> und können </a:t>
            </a:r>
            <a:r>
              <a:rPr lang="de-DE" b="1" dirty="0"/>
              <a:t>Benachrichtigungen</a:t>
            </a:r>
            <a:r>
              <a:rPr lang="de-DE" dirty="0"/>
              <a:t> senden, ähnlich wie eine installierte App. Ein großer Vorteil ist, dass sie auf </a:t>
            </a:r>
            <a:r>
              <a:rPr lang="de-DE" b="1" dirty="0"/>
              <a:t>verschiedenen Geräten</a:t>
            </a:r>
            <a:r>
              <a:rPr lang="de-DE" dirty="0"/>
              <a:t> wie Smartphones oder Computern funktionieren, egal ob Android, iPhone oder PC.</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2</a:t>
            </a:fld>
            <a:endParaRPr lang="de-DE" dirty="0"/>
          </a:p>
        </p:txBody>
      </p:sp>
    </p:spTree>
    <p:extLst>
      <p:ext uri="{BB962C8B-B14F-4D97-AF65-F5344CB8AC3E}">
        <p14:creationId xmlns:p14="http://schemas.microsoft.com/office/powerpoint/2010/main" val="421494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Bevor wir uns die technische Umsetzung anschauen, möchte ich euch kurz erklären, was uns zur Entwicklung von EazyBooks motiviert hat.</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3</a:t>
            </a:fld>
            <a:endParaRPr lang="de-DE" dirty="0"/>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Einzelheiten</a:t>
            </a:r>
          </a:p>
          <a:p>
            <a:pPr fontAlgn="base"/>
            <a:r>
              <a:rPr lang="de-DE" b="0" i="0" dirty="0">
                <a:solidFill>
                  <a:srgbClr val="242424"/>
                </a:solidFill>
                <a:effectLst/>
              </a:rPr>
              <a:t> und vereinfachen</a:t>
            </a:r>
          </a:p>
          <a:p>
            <a:pPr algn="l" fontAlgn="base"/>
            <a:r>
              <a:rPr lang="de-DE" b="0" i="0" dirty="0">
                <a:solidFill>
                  <a:srgbClr val="242424"/>
                </a:solidFill>
                <a:effectLst/>
              </a:rPr>
              <a:t>Übersicht über Einnahmen und Ausgaben</a:t>
            </a:r>
          </a:p>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4</a:t>
            </a:fld>
            <a:endParaRPr lang="de-DE" dirty="0"/>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Filtermöglichkeit</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5</a:t>
            </a:fld>
            <a:endParaRPr lang="de-DE" dirty="0"/>
          </a:p>
        </p:txBody>
      </p:sp>
    </p:spTree>
    <p:extLst>
      <p:ext uri="{BB962C8B-B14F-4D97-AF65-F5344CB8AC3E}">
        <p14:creationId xmlns:p14="http://schemas.microsoft.com/office/powerpoint/2010/main" val="163115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Sicherheit eine zentrale Rolle spielt und auch ein Schwerpunkt meiner Bachelorarbeit ist, habe ich mich intensiv mit möglichen Bedrohungen wie XSS auseinandergesetzt.</a:t>
            </a:r>
          </a:p>
          <a:p>
            <a:br>
              <a:rPr lang="de-DE" dirty="0"/>
            </a:br>
            <a:r>
              <a:rPr lang="de-AT" dirty="0"/>
              <a:t>Was ist </a:t>
            </a:r>
            <a:r>
              <a:rPr lang="de-AT" dirty="0" err="1"/>
              <a:t>xss</a:t>
            </a:r>
            <a:r>
              <a:rPr lang="de-AT" dirty="0"/>
              <a:t> – Angreifer schleusen schädlichen Code ein, der in Browser des Nutzers ausgeführt wird</a:t>
            </a:r>
          </a:p>
          <a:p>
            <a:r>
              <a:rPr lang="de-AT" dirty="0" err="1"/>
              <a:t>Stored</a:t>
            </a:r>
            <a:r>
              <a:rPr lang="de-AT" dirty="0"/>
              <a:t> – code wird auf dem Server gespeichert und an Nutzer ausgeliefert</a:t>
            </a:r>
          </a:p>
          <a:p>
            <a:r>
              <a:rPr lang="de-AT" dirty="0" err="1"/>
              <a:t>Reflected</a:t>
            </a:r>
            <a:r>
              <a:rPr lang="de-AT" dirty="0"/>
              <a:t> – code wird über URL oder Formulareingabe direkt zurückgegeben</a:t>
            </a:r>
          </a:p>
          <a:p>
            <a:r>
              <a:rPr lang="de-AT" dirty="0"/>
              <a:t>DOM – Angriff durch </a:t>
            </a:r>
            <a:r>
              <a:rPr lang="de-AT" dirty="0" err="1"/>
              <a:t>manipulation</a:t>
            </a:r>
            <a:r>
              <a:rPr lang="de-AT" dirty="0"/>
              <a:t> des DOM im Browser</a:t>
            </a:r>
          </a:p>
          <a:p>
            <a:r>
              <a:rPr lang="de-AT" dirty="0"/>
              <a:t>Risiken – Zugriff auf gespeicherte Nutzerdaten oder Tokens, Manipulation von API-Anfragen und lokalen Daten</a:t>
            </a:r>
          </a:p>
          <a:p>
            <a:r>
              <a:rPr lang="de-AT" dirty="0"/>
              <a:t>Schutz – </a:t>
            </a:r>
            <a:r>
              <a:rPr lang="de-AT" dirty="0" err="1"/>
              <a:t>Angulars</a:t>
            </a:r>
            <a:r>
              <a:rPr lang="de-AT" dirty="0"/>
              <a:t> automatische HTML-</a:t>
            </a:r>
            <a:r>
              <a:rPr lang="de-AT" dirty="0" err="1"/>
              <a:t>Sanitization</a:t>
            </a:r>
            <a:r>
              <a:rPr lang="de-AT" dirty="0"/>
              <a:t> (</a:t>
            </a:r>
            <a:r>
              <a:rPr lang="de-AT" dirty="0" err="1"/>
              <a:t>innerHTML</a:t>
            </a:r>
            <a:r>
              <a:rPr lang="de-AT" dirty="0"/>
              <a:t> vermeiden), </a:t>
            </a:r>
            <a:r>
              <a:rPr lang="de-AT" dirty="0" err="1"/>
              <a:t>DomSanitizer</a:t>
            </a:r>
            <a:r>
              <a:rPr lang="de-AT" dirty="0"/>
              <a:t> für URLs, Styles und </a:t>
            </a:r>
            <a:r>
              <a:rPr lang="de-AT" dirty="0" err="1"/>
              <a:t>ressourcen</a:t>
            </a:r>
            <a:r>
              <a:rPr lang="de-AT" dirty="0"/>
              <a:t> einsetzen, Content Security Policy (CSP) für restriktive Skript-Ausführung, Benutzereingaben validieren</a:t>
            </a:r>
          </a:p>
          <a:p>
            <a:endParaRPr lang="de-AT" dirty="0"/>
          </a:p>
          <a:p>
            <a:r>
              <a:rPr lang="de-AT" dirty="0" err="1"/>
              <a:t>Document</a:t>
            </a:r>
            <a:r>
              <a:rPr lang="de-AT" dirty="0"/>
              <a:t> </a:t>
            </a:r>
            <a:r>
              <a:rPr lang="de-AT" dirty="0" err="1"/>
              <a:t>Object</a:t>
            </a:r>
            <a:r>
              <a:rPr lang="de-AT" dirty="0"/>
              <a:t> Model – Baumstruktur, die den HTML-Code einer Webseite darstellt und mit JavaScript dynamisch verändert werden kann</a:t>
            </a:r>
          </a:p>
          <a:p>
            <a:r>
              <a:rPr lang="de-AT" dirty="0"/>
              <a:t>CSP – eine Sicherheitsrichtlinie, die im HTTP-Header definiert wird und festlegt, welche Skripte, Styles und Ressourcen auf eine Webseite geladen und ausgeführt werden dürfen, um Angriffe wie XSS zu verhindern.</a:t>
            </a:r>
          </a:p>
          <a:p>
            <a:endParaRPr lang="de-AT" dirty="0"/>
          </a:p>
        </p:txBody>
      </p:sp>
      <p:sp>
        <p:nvSpPr>
          <p:cNvPr id="4" name="Foliennummernplatzhalter 3"/>
          <p:cNvSpPr>
            <a:spLocks noGrp="1"/>
          </p:cNvSpPr>
          <p:nvPr>
            <p:ph type="sldNum" sz="quarter" idx="5"/>
          </p:nvPr>
        </p:nvSpPr>
        <p:spPr/>
        <p:txBody>
          <a:bodyPr/>
          <a:lstStyle/>
          <a:p>
            <a:pPr rtl="0"/>
            <a:fld id="{6336304E-FDE3-4B4F-A3B7-EBE87F3FA5E2}" type="slidenum">
              <a:rPr lang="de-DE" noProof="0" smtClean="0"/>
              <a:t>6</a:t>
            </a:fld>
            <a:endParaRPr lang="de-DE" noProof="0" dirty="0"/>
          </a:p>
        </p:txBody>
      </p:sp>
    </p:spTree>
    <p:extLst>
      <p:ext uri="{BB962C8B-B14F-4D97-AF65-F5344CB8AC3E}">
        <p14:creationId xmlns:p14="http://schemas.microsoft.com/office/powerpoint/2010/main" val="34823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Neben XSS ist auch CSRF eine potenzielle Gefahr – ein Thema, mit dem ich mich auch in meiner Bachelorarbeit intensiv beschäftigt habe. Deshalb war es besonders wichtig, entsprechende Schutzmaßnahmen zu implementieren.</a:t>
            </a:r>
          </a:p>
          <a:p>
            <a:endParaRPr lang="de-DE" dirty="0"/>
          </a:p>
          <a:p>
            <a:r>
              <a:rPr lang="de-AT" dirty="0"/>
              <a:t>Was ist CSRF – Angreifer täuscht einen legitim aussehenden Request vor, um Aktionen im Namen des Opfers auszuführen</a:t>
            </a:r>
          </a:p>
          <a:p>
            <a:r>
              <a:rPr lang="de-AT" dirty="0"/>
              <a:t>Wie – Opfer ist bei einer Webanwendung eingeloggt, Angreifer schickt eine manipulierte Anfrage, Browser führt den Request mit der aktiven Sitzung des Opfers aus</a:t>
            </a:r>
          </a:p>
          <a:p>
            <a:r>
              <a:rPr lang="de-AT" dirty="0"/>
              <a:t>Risiken – ungewollte Kontoaktionen (Passwortänderung, Überweisung), Manipulation von Nutzerdaten oder Einstellungen</a:t>
            </a:r>
          </a:p>
          <a:p>
            <a:r>
              <a:rPr lang="de-AT" dirty="0"/>
              <a:t>Schutz – CSRF-Tokens nutzen (bei API-</a:t>
            </a:r>
            <a:r>
              <a:rPr lang="de-AT" dirty="0" err="1"/>
              <a:t>Requests</a:t>
            </a:r>
            <a:r>
              <a:rPr lang="de-AT" dirty="0"/>
              <a:t> in HTTP-Headern), </a:t>
            </a:r>
            <a:r>
              <a:rPr lang="de-AT" dirty="0" err="1"/>
              <a:t>SameSite</a:t>
            </a:r>
            <a:r>
              <a:rPr lang="de-AT" dirty="0"/>
              <a:t>-Cookies setzen, um </a:t>
            </a:r>
            <a:r>
              <a:rPr lang="de-AT" dirty="0" err="1"/>
              <a:t>Requests</a:t>
            </a:r>
            <a:r>
              <a:rPr lang="de-AT" dirty="0"/>
              <a:t> nur von der eigenen Seite zuzulassen, Cross-Origin </a:t>
            </a:r>
            <a:r>
              <a:rPr lang="de-AT" dirty="0" err="1"/>
              <a:t>Resource</a:t>
            </a:r>
            <a:r>
              <a:rPr lang="de-AT" dirty="0"/>
              <a:t> Sharing Regeln restriktiv konfigurieren, Nutzeraktionen mit Re-Authentifizierung absichern</a:t>
            </a:r>
          </a:p>
        </p:txBody>
      </p:sp>
      <p:sp>
        <p:nvSpPr>
          <p:cNvPr id="4" name="Foliennummernplatzhalter 3"/>
          <p:cNvSpPr>
            <a:spLocks noGrp="1"/>
          </p:cNvSpPr>
          <p:nvPr>
            <p:ph type="sldNum" sz="quarter" idx="5"/>
          </p:nvPr>
        </p:nvSpPr>
        <p:spPr/>
        <p:txBody>
          <a:bodyPr/>
          <a:lstStyle/>
          <a:p>
            <a:pPr rtl="0"/>
            <a:fld id="{6336304E-FDE3-4B4F-A3B7-EBE87F3FA5E2}" type="slidenum">
              <a:rPr lang="de-DE" noProof="0" smtClean="0"/>
              <a:t>7</a:t>
            </a:fld>
            <a:endParaRPr lang="de-DE" noProof="0" dirty="0"/>
          </a:p>
        </p:txBody>
      </p:sp>
    </p:spTree>
    <p:extLst>
      <p:ext uri="{BB962C8B-B14F-4D97-AF65-F5344CB8AC3E}">
        <p14:creationId xmlns:p14="http://schemas.microsoft.com/office/powerpoint/2010/main" val="92808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Video</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8</a:t>
            </a:fld>
            <a:endParaRPr lang="de-DE" dirty="0"/>
          </a:p>
        </p:txBody>
      </p:sp>
    </p:spTree>
    <p:extLst>
      <p:ext uri="{BB962C8B-B14F-4D97-AF65-F5344CB8AC3E}">
        <p14:creationId xmlns:p14="http://schemas.microsoft.com/office/powerpoint/2010/main" val="2707455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Status, was habe ich und was habe ich daraus gelernt</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9</a:t>
            </a:fld>
            <a:endParaRPr lang="de-DE" dirty="0"/>
          </a:p>
        </p:txBody>
      </p:sp>
    </p:spTree>
    <p:extLst>
      <p:ext uri="{BB962C8B-B14F-4D97-AF65-F5344CB8AC3E}">
        <p14:creationId xmlns:p14="http://schemas.microsoft.com/office/powerpoint/2010/main" val="17905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0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313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folie">
    <p:spTree>
      <p:nvGrpSpPr>
        <p:cNvPr id="1" name=""/>
        <p:cNvGrpSpPr/>
        <p:nvPr/>
      </p:nvGrpSpPr>
      <p:grpSpPr>
        <a:xfrm>
          <a:off x="0" y="0"/>
          <a:ext cx="0" cy="0"/>
          <a:chOff x="0" y="0"/>
          <a:chExt cx="0" cy="0"/>
        </a:xfrm>
      </p:grpSpPr>
      <p:grpSp>
        <p:nvGrpSpPr>
          <p:cNvPr id="35" name="Gruppieren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ihand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37" name="Freihand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23" name="Ellipse 22">
            <a:extLst>
              <a:ext uri="{FF2B5EF4-FFF2-40B4-BE49-F238E27FC236}">
                <a16:creationId xmlns:a16="http://schemas.microsoft.com/office/drawing/2014/main" id="{687010E4-ADF2-486D-8DF7-B0FF38C6DADF}"/>
              </a:ext>
            </a:extLst>
          </p:cNvPr>
          <p:cNvSpPr/>
          <p:nvPr userDrawn="1"/>
        </p:nvSpPr>
        <p:spPr>
          <a:xfrm>
            <a:off x="2527233" y="1682523"/>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4" name="Ellipse 23">
            <a:extLst>
              <a:ext uri="{FF2B5EF4-FFF2-40B4-BE49-F238E27FC236}">
                <a16:creationId xmlns:a16="http://schemas.microsoft.com/office/drawing/2014/main" id="{9159AA79-2237-4A27-BBC2-D44032158D19}"/>
              </a:ext>
            </a:extLst>
          </p:cNvPr>
          <p:cNvSpPr/>
          <p:nvPr userDrawn="1"/>
        </p:nvSpPr>
        <p:spPr>
          <a:xfrm>
            <a:off x="5380632" y="1682523"/>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0" name="Freihandform: Form 19">
            <a:extLst>
              <a:ext uri="{FF2B5EF4-FFF2-40B4-BE49-F238E27FC236}">
                <a16:creationId xmlns:a16="http://schemas.microsoft.com/office/drawing/2014/main" id="{EF40DBA4-AB63-4B47-B37F-BCC3D59B5392}"/>
              </a:ext>
            </a:extLst>
          </p:cNvPr>
          <p:cNvSpPr/>
          <p:nvPr userDrawn="1"/>
        </p:nvSpPr>
        <p:spPr>
          <a:xfrm>
            <a:off x="5585060" y="1762266"/>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7" name="Freihandform: Form 16">
            <a:extLst>
              <a:ext uri="{FF2B5EF4-FFF2-40B4-BE49-F238E27FC236}">
                <a16:creationId xmlns:a16="http://schemas.microsoft.com/office/drawing/2014/main" id="{3A08BE29-CFA5-4E0D-9DBE-A430AE1B8072}"/>
              </a:ext>
            </a:extLst>
          </p:cNvPr>
          <p:cNvSpPr/>
          <p:nvPr userDrawn="1"/>
        </p:nvSpPr>
        <p:spPr>
          <a:xfrm>
            <a:off x="2731661" y="1762266"/>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Titel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7" name="Rechteck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9" name="El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Foliennummernplatzhalt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7" name="Inhaltsplatzhalter 2">
            <a:extLst>
              <a:ext uri="{FF2B5EF4-FFF2-40B4-BE49-F238E27FC236}">
                <a16:creationId xmlns:a16="http://schemas.microsoft.com/office/drawing/2014/main" id="{FF56D2E5-86E4-473A-A62F-B7029E5B2558}"/>
              </a:ext>
            </a:extLst>
          </p:cNvPr>
          <p:cNvSpPr>
            <a:spLocks noGrp="1"/>
          </p:cNvSpPr>
          <p:nvPr>
            <p:ph idx="1"/>
          </p:nvPr>
        </p:nvSpPr>
        <p:spPr>
          <a:xfrm>
            <a:off x="2097547" y="4036360"/>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8" name="Inhaltsplatzhalter 2">
            <a:extLst>
              <a:ext uri="{FF2B5EF4-FFF2-40B4-BE49-F238E27FC236}">
                <a16:creationId xmlns:a16="http://schemas.microsoft.com/office/drawing/2014/main" id="{93934E34-6CC7-492D-9515-EBEC72EFF4CB}"/>
              </a:ext>
            </a:extLst>
          </p:cNvPr>
          <p:cNvSpPr>
            <a:spLocks noGrp="1"/>
          </p:cNvSpPr>
          <p:nvPr>
            <p:ph idx="17" hasCustomPrompt="1"/>
          </p:nvPr>
        </p:nvSpPr>
        <p:spPr>
          <a:xfrm>
            <a:off x="2097547" y="3523322"/>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29" name="Inhaltsplatzhalter 2">
            <a:extLst>
              <a:ext uri="{FF2B5EF4-FFF2-40B4-BE49-F238E27FC236}">
                <a16:creationId xmlns:a16="http://schemas.microsoft.com/office/drawing/2014/main" id="{E4E27467-A1AA-4773-AAB5-A96267FBD712}"/>
              </a:ext>
            </a:extLst>
          </p:cNvPr>
          <p:cNvSpPr>
            <a:spLocks noGrp="1"/>
          </p:cNvSpPr>
          <p:nvPr>
            <p:ph idx="18"/>
          </p:nvPr>
        </p:nvSpPr>
        <p:spPr>
          <a:xfrm>
            <a:off x="4950946" y="4036360"/>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30" name="Inhaltsplatzhalter 2">
            <a:extLst>
              <a:ext uri="{FF2B5EF4-FFF2-40B4-BE49-F238E27FC236}">
                <a16:creationId xmlns:a16="http://schemas.microsoft.com/office/drawing/2014/main" id="{6CABD5EB-4A8B-448B-8ED1-B8B420815B2D}"/>
              </a:ext>
            </a:extLst>
          </p:cNvPr>
          <p:cNvSpPr>
            <a:spLocks noGrp="1"/>
          </p:cNvSpPr>
          <p:nvPr>
            <p:ph idx="19" hasCustomPrompt="1"/>
          </p:nvPr>
        </p:nvSpPr>
        <p:spPr>
          <a:xfrm>
            <a:off x="4950946" y="3523322"/>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31" name="Inhaltsplatzhalter 2">
            <a:extLst>
              <a:ext uri="{FF2B5EF4-FFF2-40B4-BE49-F238E27FC236}">
                <a16:creationId xmlns:a16="http://schemas.microsoft.com/office/drawing/2014/main" id="{0D86883C-E501-47FF-AE1A-E9CE8B71B421}"/>
              </a:ext>
            </a:extLst>
          </p:cNvPr>
          <p:cNvSpPr>
            <a:spLocks noGrp="1"/>
          </p:cNvSpPr>
          <p:nvPr>
            <p:ph idx="20"/>
          </p:nvPr>
        </p:nvSpPr>
        <p:spPr>
          <a:xfrm>
            <a:off x="7789682" y="4036360"/>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32" name="Inhaltsplatzhalter 2">
            <a:extLst>
              <a:ext uri="{FF2B5EF4-FFF2-40B4-BE49-F238E27FC236}">
                <a16:creationId xmlns:a16="http://schemas.microsoft.com/office/drawing/2014/main" id="{3683A037-F698-4CC9-904D-F377D71F690F}"/>
              </a:ext>
            </a:extLst>
          </p:cNvPr>
          <p:cNvSpPr>
            <a:spLocks noGrp="1"/>
          </p:cNvSpPr>
          <p:nvPr>
            <p:ph idx="21" hasCustomPrompt="1"/>
          </p:nvPr>
        </p:nvSpPr>
        <p:spPr>
          <a:xfrm>
            <a:off x="7789682" y="3523322"/>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2" name="Bildplatzhalter 11">
            <a:extLst>
              <a:ext uri="{FF2B5EF4-FFF2-40B4-BE49-F238E27FC236}">
                <a16:creationId xmlns:a16="http://schemas.microsoft.com/office/drawing/2014/main" id="{0477ABC0-9057-11AB-754B-03815E055847}"/>
              </a:ext>
            </a:extLst>
          </p:cNvPr>
          <p:cNvSpPr>
            <a:spLocks noGrp="1"/>
          </p:cNvSpPr>
          <p:nvPr>
            <p:ph type="pic" sz="quarter" idx="22" hasCustomPrompt="1"/>
          </p:nvPr>
        </p:nvSpPr>
        <p:spPr>
          <a:xfrm>
            <a:off x="2835660" y="1990950"/>
            <a:ext cx="1112478" cy="111247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4" name="Bildplatzhalter 11">
            <a:extLst>
              <a:ext uri="{FF2B5EF4-FFF2-40B4-BE49-F238E27FC236}">
                <a16:creationId xmlns:a16="http://schemas.microsoft.com/office/drawing/2014/main" id="{21197B9B-7D57-2E2D-99AA-D577AF84ED02}"/>
              </a:ext>
            </a:extLst>
          </p:cNvPr>
          <p:cNvSpPr>
            <a:spLocks noGrp="1"/>
          </p:cNvSpPr>
          <p:nvPr>
            <p:ph type="pic" sz="quarter" idx="23" hasCustomPrompt="1"/>
          </p:nvPr>
        </p:nvSpPr>
        <p:spPr>
          <a:xfrm>
            <a:off x="5689059" y="1990950"/>
            <a:ext cx="1112478" cy="111247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25" name="Ellipse 24">
            <a:extLst>
              <a:ext uri="{FF2B5EF4-FFF2-40B4-BE49-F238E27FC236}">
                <a16:creationId xmlns:a16="http://schemas.microsoft.com/office/drawing/2014/main" id="{0272B962-9566-42D2-B4C3-E7AA81884A83}"/>
              </a:ext>
            </a:extLst>
          </p:cNvPr>
          <p:cNvSpPr/>
          <p:nvPr userDrawn="1"/>
        </p:nvSpPr>
        <p:spPr>
          <a:xfrm>
            <a:off x="8214453" y="1688636"/>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Datumsplatzhalter 2">
            <a:extLst>
              <a:ext uri="{FF2B5EF4-FFF2-40B4-BE49-F238E27FC236}">
                <a16:creationId xmlns:a16="http://schemas.microsoft.com/office/drawing/2014/main" id="{64677017-3C84-AE24-A8C4-76B55A041471}"/>
              </a:ext>
            </a:extLst>
          </p:cNvPr>
          <p:cNvSpPr>
            <a:spLocks noGrp="1"/>
          </p:cNvSpPr>
          <p:nvPr>
            <p:ph type="dt" sz="half" idx="25"/>
          </p:nvPr>
        </p:nvSpPr>
        <p:spPr/>
        <p:txBody>
          <a:bodyPr/>
          <a:lstStyle/>
          <a:p>
            <a:pPr rtl="0"/>
            <a:fld id="{5F5B716E-F937-40F9-B6CA-96B3068BCF36}" type="datetime1">
              <a:rPr lang="de-DE" noProof="0" smtClean="0"/>
              <a:t>02.03.2025</a:t>
            </a:fld>
            <a:endParaRPr lang="de-DE" noProof="0" dirty="0"/>
          </a:p>
        </p:txBody>
      </p:sp>
      <p:sp>
        <p:nvSpPr>
          <p:cNvPr id="8" name="Fußzeilenplatzhalter 7">
            <a:extLst>
              <a:ext uri="{FF2B5EF4-FFF2-40B4-BE49-F238E27FC236}">
                <a16:creationId xmlns:a16="http://schemas.microsoft.com/office/drawing/2014/main" id="{0B68D734-6452-EFD4-BA80-E96693B0257D}"/>
              </a:ext>
            </a:extLst>
          </p:cNvPr>
          <p:cNvSpPr>
            <a:spLocks noGrp="1"/>
          </p:cNvSpPr>
          <p:nvPr>
            <p:ph type="ftr" sz="quarter" idx="26"/>
          </p:nvPr>
        </p:nvSpPr>
        <p:spPr/>
        <p:txBody>
          <a:bodyPr/>
          <a:lstStyle/>
          <a:p>
            <a:pPr rtl="0"/>
            <a:endParaRPr lang="de-DE" noProof="0" dirty="0"/>
          </a:p>
        </p:txBody>
      </p:sp>
      <p:sp>
        <p:nvSpPr>
          <p:cNvPr id="21" name="Freihandform: Form 20">
            <a:extLst>
              <a:ext uri="{FF2B5EF4-FFF2-40B4-BE49-F238E27FC236}">
                <a16:creationId xmlns:a16="http://schemas.microsoft.com/office/drawing/2014/main" id="{33EF0AFB-D099-4FF1-8963-7DA87268867F}"/>
              </a:ext>
            </a:extLst>
          </p:cNvPr>
          <p:cNvSpPr/>
          <p:nvPr userDrawn="1"/>
        </p:nvSpPr>
        <p:spPr>
          <a:xfrm>
            <a:off x="8423796" y="1762266"/>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1" name="Ellipse 10">
            <a:extLst>
              <a:ext uri="{FF2B5EF4-FFF2-40B4-BE49-F238E27FC236}">
                <a16:creationId xmlns:a16="http://schemas.microsoft.com/office/drawing/2014/main" id="{DFDDCE23-A625-A2EA-E13F-040FF5B764D4}"/>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5" name="Bildplatzhalter 11">
            <a:extLst>
              <a:ext uri="{FF2B5EF4-FFF2-40B4-BE49-F238E27FC236}">
                <a16:creationId xmlns:a16="http://schemas.microsoft.com/office/drawing/2014/main" id="{59FE1D51-5BBB-429E-B923-E4BA883EAC90}"/>
              </a:ext>
            </a:extLst>
          </p:cNvPr>
          <p:cNvSpPr>
            <a:spLocks noGrp="1"/>
          </p:cNvSpPr>
          <p:nvPr>
            <p:ph type="pic" sz="quarter" idx="24" hasCustomPrompt="1"/>
          </p:nvPr>
        </p:nvSpPr>
        <p:spPr>
          <a:xfrm>
            <a:off x="8522880" y="1990950"/>
            <a:ext cx="1112478" cy="1112478"/>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12" name="Ellipse 11">
            <a:extLst>
              <a:ext uri="{FF2B5EF4-FFF2-40B4-BE49-F238E27FC236}">
                <a16:creationId xmlns:a16="http://schemas.microsoft.com/office/drawing/2014/main" id="{EA040E98-BB59-19F8-86A5-75C5729A1F29}"/>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387650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nkeschön 01">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dirty="0"/>
              <a:t>E-Mail-Adresse</a:t>
            </a:r>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platzhalt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de-DE" noProof="0" dirty="0"/>
              <a:t>Hier Website-URL einfügen</a:t>
            </a:r>
          </a:p>
        </p:txBody>
      </p:sp>
      <p:sp>
        <p:nvSpPr>
          <p:cNvPr id="2" name="Titel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de-DE" noProof="0" dirty="0"/>
              <a:t>Mastertitelformat bearbeiten</a:t>
            </a:r>
          </a:p>
        </p:txBody>
      </p:sp>
    </p:spTree>
    <p:extLst>
      <p:ext uri="{BB962C8B-B14F-4D97-AF65-F5344CB8AC3E}">
        <p14:creationId xmlns:p14="http://schemas.microsoft.com/office/powerpoint/2010/main" val="6371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folie_0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12" name="Gerader Verbinde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fik 18" descr="Umschlag">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fik 19" descr="Netzwe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Untertitel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dirty="0"/>
              <a:t>E-Mail-Adresse</a:t>
            </a:r>
          </a:p>
        </p:txBody>
      </p:sp>
      <p:sp>
        <p:nvSpPr>
          <p:cNvPr id="22" name="Textplatzhalt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de-DE" noProof="0" dirty="0"/>
              <a:t>Hier Website-URL einfügen</a:t>
            </a:r>
          </a:p>
        </p:txBody>
      </p:sp>
      <p:sp>
        <p:nvSpPr>
          <p:cNvPr id="18" name="Titel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de-DE" noProof="0"/>
              <a:t>Mastertitelformat bearbeiten</a:t>
            </a:r>
            <a:endParaRPr lang="de-DE"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de-DE" noProof="0"/>
              <a:t>Mastertitelformat bearbeiten</a:t>
            </a:r>
            <a:endParaRPr lang="de-DE" noProof="0" dirty="0"/>
          </a:p>
        </p:txBody>
      </p:sp>
      <p:sp>
        <p:nvSpPr>
          <p:cNvPr id="11" name="El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de-DE" noProof="0" smtClean="0"/>
              <a:pPr rtl="0"/>
              <a:t>‹Nr.›</a:t>
            </a:fld>
            <a:endParaRPr lang="de-DE" noProof="0" dirty="0"/>
          </a:p>
        </p:txBody>
      </p:sp>
      <p:grpSp>
        <p:nvGrpSpPr>
          <p:cNvPr id="4" name="Gruppieren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Ellipse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grpSp>
          <p:nvGrpSpPr>
            <p:cNvPr id="18" name="Gruppieren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ihand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0" name="Freihand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grpSp>
      <p:sp>
        <p:nvSpPr>
          <p:cNvPr id="21" name="Textplatzhalt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Mastertextformat bearbeiten</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ihand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5" name="Freihand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6" name="Freihand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7" name="Inhaltsplatzhalt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3" name="Titel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ECB740BB-7B12-BE8A-E9B7-4BD69149C9BB}"/>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5537798E-4E30-109B-0878-3C1B3E8B4B17}"/>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grpSp>
        <p:nvGrpSpPr>
          <p:cNvPr id="18" name="Gruppieren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ihand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0" name="Freihand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2" name="Freihand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Inhaltsplatzhalt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7" name="Inhaltsplatzhalt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1" name="Titel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56E0A505-D52C-D47A-BAB6-335C69EFDC31}"/>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6100C2CA-A851-A7F0-66BF-BF61C4E8EA91}"/>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ihand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3" name="Freihand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4" name="Freihand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Textplatzhalt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7" name="Inhaltsplatzhalt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8" name="Textplatzhalt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9" name="Inhaltsplatzhalt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5" name="Titel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1356ADF7-AC4D-C2FA-061B-2CAF95B44CDE}"/>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45688C14-A55C-B44D-8AB0-54A4C1323522}"/>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mit Beschriftung">
    <p:spTree>
      <p:nvGrpSpPr>
        <p:cNvPr id="1" name=""/>
        <p:cNvGrpSpPr/>
        <p:nvPr/>
      </p:nvGrpSpPr>
      <p:grpSpPr>
        <a:xfrm>
          <a:off x="0" y="0"/>
          <a:ext cx="0" cy="0"/>
          <a:chOff x="0" y="0"/>
          <a:chExt cx="0" cy="0"/>
        </a:xfrm>
      </p:grpSpPr>
      <p:sp>
        <p:nvSpPr>
          <p:cNvPr id="22" name="Bildplatzhalt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19" name="Titel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20" name="Textplatzhalt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Tree>
    <p:extLst>
      <p:ext uri="{BB962C8B-B14F-4D97-AF65-F5344CB8AC3E}">
        <p14:creationId xmlns:p14="http://schemas.microsoft.com/office/powerpoint/2010/main" val="2107185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grpSp>
        <p:nvGrpSpPr>
          <p:cNvPr id="19" name="Gruppieren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ihand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2" name="Freihand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3" name="Freihand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Titel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17" name="Textplatzhalt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18" name="Inhaltsplatzhalt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Ellipse 1">
            <a:extLst>
              <a:ext uri="{FF2B5EF4-FFF2-40B4-BE49-F238E27FC236}">
                <a16:creationId xmlns:a16="http://schemas.microsoft.com/office/drawing/2014/main" id="{B3202FC3-2782-C678-116F-9EF46F2AE66A}"/>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313BE756-4E2D-031F-5B55-27AE6AF76D95}"/>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0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313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mit Bi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rgbClr val="2B7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Textplatzhalt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dirty="0"/>
              <a:t>Hier Platzhaltertext einfügen</a:t>
            </a:r>
          </a:p>
        </p:txBody>
      </p:sp>
      <p:sp>
        <p:nvSpPr>
          <p:cNvPr id="11" name="El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de-DE" noProof="0" smtClean="0"/>
              <a:pPr rtl="0"/>
              <a:t>‹Nr.›</a:t>
            </a:fld>
            <a:endParaRPr lang="de-DE" noProof="0" dirty="0"/>
          </a:p>
        </p:txBody>
      </p:sp>
      <p:sp>
        <p:nvSpPr>
          <p:cNvPr id="15" name="Bildplatzhalt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de-DE" noProof="0"/>
              <a:t>Bild durch Klicken auf Symbol hinzufügen</a:t>
            </a:r>
            <a:endParaRPr lang="de-DE"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mit Bi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grpSp>
        <p:nvGrpSpPr>
          <p:cNvPr id="10" name="Gruppieren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ihand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2" name="Freihand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3" name="Bildplatzhalt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de-DE" noProof="0"/>
              <a:t>Bild durch Klicken auf Symbol hinzufügen</a:t>
            </a:r>
            <a:endParaRPr lang="de-DE" noProof="0" dirty="0"/>
          </a:p>
        </p:txBody>
      </p:sp>
      <p:sp>
        <p:nvSpPr>
          <p:cNvPr id="14" name="Titel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EE07527D-0D22-F129-AE92-2B6501C32438}"/>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0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Ellipse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17431" y="6399052"/>
            <a:ext cx="294460" cy="187367"/>
          </a:xfrm>
        </p:spPr>
        <p:txBody>
          <a:bodyPr lIns="0" tIns="0" rIns="0" bIns="0" rtlCol="0"/>
          <a:lstStyle>
            <a:lvl1pPr algn="ctr">
              <a:defRPr sz="1100">
                <a:solidFill>
                  <a:schemeClr val="bg1"/>
                </a:solidFill>
                <a:latin typeface="+mn-lt"/>
              </a:defRPr>
            </a:lvl1pPr>
          </a:lstStyle>
          <a:p>
            <a:fld id="{9EC71654-96A5-4280-94F3-931C61A9F92C}" type="slidenum">
              <a:rPr lang="de-DE" smtClean="0"/>
              <a:pPr/>
              <a:t>‹Nr.›</a:t>
            </a:fld>
            <a:r>
              <a:rPr lang="de-DE" dirty="0"/>
              <a:t> von</a:t>
            </a:r>
          </a:p>
        </p:txBody>
      </p:sp>
      <p:sp>
        <p:nvSpPr>
          <p:cNvPr id="14" name="Rechteck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rgbClr val="648AC7"/>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rgbClr val="648AC7"/>
              </a:solidFill>
            </a:endParaRPr>
          </a:p>
        </p:txBody>
      </p:sp>
      <p:sp>
        <p:nvSpPr>
          <p:cNvPr id="18" name="Bildplatzhalt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de-DE" noProof="0"/>
              <a:t>Bild durch Klicken auf Symbol hinzufügen</a:t>
            </a:r>
            <a:endParaRPr lang="de-DE" noProof="0" dirty="0"/>
          </a:p>
        </p:txBody>
      </p:sp>
      <p:sp>
        <p:nvSpPr>
          <p:cNvPr id="5" name="Ellipse 4">
            <a:extLst>
              <a:ext uri="{FF2B5EF4-FFF2-40B4-BE49-F238E27FC236}">
                <a16:creationId xmlns:a16="http://schemas.microsoft.com/office/drawing/2014/main" id="{B114D6E0-4414-E22B-6888-6E48CAB76ADE}"/>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03">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2" name="Ellipse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rgbClr val="77A0E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3" name="Bildplatzhalt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de-DE" noProof="0" dirty="0"/>
              <a:t>Symbol</a:t>
            </a:r>
          </a:p>
        </p:txBody>
      </p:sp>
      <p:sp>
        <p:nvSpPr>
          <p:cNvPr id="9" name="Rechteck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4" name="Ellipse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solidFill>
            <a:srgbClr val="77A0E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6" name="Bildplatzhalt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de-DE" noProof="0"/>
              <a:t>Bild durch Klicken auf Symbol hinzufügen</a:t>
            </a:r>
            <a:endParaRPr lang="de-DE" noProof="0" dirty="0"/>
          </a:p>
        </p:txBody>
      </p:sp>
      <p:sp>
        <p:nvSpPr>
          <p:cNvPr id="17" name="Inhaltsplatzhalt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0" name="Inhaltsplatzhalt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1" name="Inhaltsplatzhalt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12" name="Bildplatzhalt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de-DE" noProof="0" dirty="0"/>
              <a:t>Symbol</a:t>
            </a:r>
          </a:p>
        </p:txBody>
      </p:sp>
      <p:sp>
        <p:nvSpPr>
          <p:cNvPr id="5" name="Ellipse 4">
            <a:extLst>
              <a:ext uri="{FF2B5EF4-FFF2-40B4-BE49-F238E27FC236}">
                <a16:creationId xmlns:a16="http://schemas.microsoft.com/office/drawing/2014/main" id="{6E9D5D9F-1083-D227-6E7A-84A1882AEEBE}"/>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Ellipse 7">
            <a:extLst>
              <a:ext uri="{FF2B5EF4-FFF2-40B4-BE49-F238E27FC236}">
                <a16:creationId xmlns:a16="http://schemas.microsoft.com/office/drawing/2014/main" id="{CB6A6929-15C6-BA79-4B9B-A233EAB4DB88}"/>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leichs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accent2"/>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3" name="Inhaltsplatzhalt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5" name="Inhaltsplatzhalt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02 einfügen</a:t>
            </a:r>
          </a:p>
        </p:txBody>
      </p:sp>
      <p:sp>
        <p:nvSpPr>
          <p:cNvPr id="29" name="Bildplatzhalt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5" name="Ellipse 4">
            <a:extLst>
              <a:ext uri="{FF2B5EF4-FFF2-40B4-BE49-F238E27FC236}">
                <a16:creationId xmlns:a16="http://schemas.microsoft.com/office/drawing/2014/main" id="{806890BE-A0C9-9737-6B24-F79501FA960E}"/>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FEDC0F2B-6963-C923-BAF6-3BB572869837}"/>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ergleichs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accent2"/>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0" name="Inhaltsplatzhalt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01 einfügen</a:t>
            </a:r>
          </a:p>
        </p:txBody>
      </p:sp>
      <p:sp>
        <p:nvSpPr>
          <p:cNvPr id="23" name="Inhaltsplatzhalt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5" name="Inhaltsplatzhalt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02 einfügen</a:t>
            </a:r>
          </a:p>
        </p:txBody>
      </p:sp>
      <p:sp>
        <p:nvSpPr>
          <p:cNvPr id="24" name="Bildplatzhalt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29" name="Bildplatzhalt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5" name="Ellipse 4">
            <a:extLst>
              <a:ext uri="{FF2B5EF4-FFF2-40B4-BE49-F238E27FC236}">
                <a16:creationId xmlns:a16="http://schemas.microsoft.com/office/drawing/2014/main" id="{806890BE-A0C9-9737-6B24-F79501FA960E}"/>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FEDC0F2B-6963-C923-BAF6-3BB572869837}"/>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414714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ihand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3" name="Freihand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4" name="Freihand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6" name="Titel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7" name="Rechteck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9" name="El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Foliennummernplatzhalt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 name="Ellipse 1">
            <a:extLst>
              <a:ext uri="{FF2B5EF4-FFF2-40B4-BE49-F238E27FC236}">
                <a16:creationId xmlns:a16="http://schemas.microsoft.com/office/drawing/2014/main" id="{5C094474-2DDF-921A-2486-608006943FB1}"/>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B0415949-AD21-8F1D-3087-91725C4B1E64}"/>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5647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F5B716E-F937-40F9-B6CA-96B3068BCF36}" type="datetime1">
              <a:rPr lang="de-DE" noProof="0" smtClean="0"/>
              <a:t>02.03.2025</a:t>
            </a:fld>
            <a:endParaRPr lang="de-DE" noProof="0" dirty="0"/>
          </a:p>
        </p:txBody>
      </p:sp>
      <p:sp>
        <p:nvSpPr>
          <p:cNvPr id="5" name="Fußzeilenplatzhalt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dirty="0"/>
          </a:p>
        </p:txBody>
      </p:sp>
      <p:sp>
        <p:nvSpPr>
          <p:cNvPr id="6" name="Foliennummernplatzhalt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de-DE" noProof="0" smtClean="0"/>
              <a:t>‹Nr.›</a:t>
            </a:fld>
            <a:endParaRPr lang="de-DE"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74" r:id="rId8"/>
    <p:sldLayoutId id="2147483654"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fhooe-my.sharepoint.com/:v:/r/personal/s2210237030_fhooe_at/Documents/5.%20Semester/EazyBooks.mp4?csf=1&amp;web=1&amp;nav=eyJyZWZlcnJhbEluZm8iOnsicmVmZXJyYWxBcHAiOiJPbmVEcml2ZUZvckJ1c2luZXNzIiwicmVmZXJyYWxBcHBQbGF0Zm9ybSI6IldlYiIsInJlZmVycmFsTW9kZSI6InZpZXciLCJyZWZlcnJhbFZpZXciOiJNeUZpbGVzTGlua0NvcHkifX0&amp;e=CxJYV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8EF7BD-FE81-4B20-8DC5-0B3EB736F9F8}"/>
              </a:ext>
            </a:extLst>
          </p:cNvPr>
          <p:cNvSpPr>
            <a:spLocks noGrp="1"/>
          </p:cNvSpPr>
          <p:nvPr>
            <p:ph type="ctrTitle"/>
          </p:nvPr>
        </p:nvSpPr>
        <p:spPr/>
        <p:txBody>
          <a:bodyPr rtlCol="0"/>
          <a:lstStyle/>
          <a:p>
            <a:pPr rtl="0"/>
            <a:r>
              <a:rPr lang="de-DE" dirty="0" err="1">
                <a:solidFill>
                  <a:srgbClr val="8AB8F5"/>
                </a:solidFill>
              </a:rPr>
              <a:t>EazyBooks</a:t>
            </a:r>
            <a:endParaRPr lang="de-DE" dirty="0">
              <a:solidFill>
                <a:srgbClr val="8AB8F5"/>
              </a:solidFill>
            </a:endParaRPr>
          </a:p>
        </p:txBody>
      </p:sp>
      <p:sp>
        <p:nvSpPr>
          <p:cNvPr id="3" name="Untertitel 2">
            <a:extLst>
              <a:ext uri="{FF2B5EF4-FFF2-40B4-BE49-F238E27FC236}">
                <a16:creationId xmlns:a16="http://schemas.microsoft.com/office/drawing/2014/main" id="{1AFF0EFE-C50F-44EB-8978-B97795477C9E}"/>
              </a:ext>
            </a:extLst>
          </p:cNvPr>
          <p:cNvSpPr>
            <a:spLocks noGrp="1"/>
          </p:cNvSpPr>
          <p:nvPr>
            <p:ph type="subTitle" idx="1"/>
          </p:nvPr>
        </p:nvSpPr>
        <p:spPr>
          <a:xfrm>
            <a:off x="9854119" y="6381345"/>
            <a:ext cx="2177780" cy="318142"/>
          </a:xfrm>
        </p:spPr>
        <p:txBody>
          <a:bodyPr rtlCol="0"/>
          <a:lstStyle/>
          <a:p>
            <a:pPr rtl="0"/>
            <a:r>
              <a:rPr lang="de-DE" dirty="0"/>
              <a:t>Hartlauer Sandra</a:t>
            </a:r>
          </a:p>
        </p:txBody>
      </p:sp>
      <p:pic>
        <p:nvPicPr>
          <p:cNvPr id="10" name="Bildplatzhalt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p:pic>
    </p:spTree>
    <p:extLst>
      <p:ext uri="{BB962C8B-B14F-4D97-AF65-F5344CB8AC3E}">
        <p14:creationId xmlns:p14="http://schemas.microsoft.com/office/powerpoint/2010/main" val="3737989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FCA16-8D78-4A87-9023-708458E3A4F3}"/>
              </a:ext>
            </a:extLst>
          </p:cNvPr>
          <p:cNvSpPr>
            <a:spLocks noGrp="1"/>
          </p:cNvSpPr>
          <p:nvPr>
            <p:ph type="title"/>
          </p:nvPr>
        </p:nvSpPr>
        <p:spPr/>
        <p:txBody>
          <a:bodyPr rtlCol="0"/>
          <a:lstStyle/>
          <a:p>
            <a:pPr rtl="0"/>
            <a:r>
              <a:rPr lang="de-DE" dirty="0"/>
              <a:t>Ideen für die Zukunft</a:t>
            </a:r>
          </a:p>
        </p:txBody>
      </p:sp>
      <p:sp>
        <p:nvSpPr>
          <p:cNvPr id="8" name="Inhaltsplatzhalter 7">
            <a:extLst>
              <a:ext uri="{FF2B5EF4-FFF2-40B4-BE49-F238E27FC236}">
                <a16:creationId xmlns:a16="http://schemas.microsoft.com/office/drawing/2014/main" id="{5935AC4D-C17D-4827-B693-43A34920A5FD}"/>
              </a:ext>
            </a:extLst>
          </p:cNvPr>
          <p:cNvSpPr>
            <a:spLocks noGrp="1"/>
          </p:cNvSpPr>
          <p:nvPr>
            <p:ph idx="1"/>
          </p:nvPr>
        </p:nvSpPr>
        <p:spPr/>
        <p:txBody>
          <a:bodyPr rtlCol="0"/>
          <a:lstStyle/>
          <a:p>
            <a:pPr rtl="0"/>
            <a:r>
              <a:rPr lang="de-DE" sz="1800" dirty="0"/>
              <a:t>Penetration </a:t>
            </a:r>
            <a:r>
              <a:rPr lang="de-DE" sz="1800" dirty="0" err="1"/>
              <a:t>Testing</a:t>
            </a:r>
            <a:endParaRPr lang="de-DE" sz="1800" dirty="0"/>
          </a:p>
          <a:p>
            <a:pPr rtl="0"/>
            <a:r>
              <a:rPr lang="de-DE" sz="1800" dirty="0"/>
              <a:t>Usertests</a:t>
            </a:r>
          </a:p>
        </p:txBody>
      </p:sp>
      <p:sp>
        <p:nvSpPr>
          <p:cNvPr id="9" name="Inhaltsplatzhalter 8">
            <a:extLst>
              <a:ext uri="{FF2B5EF4-FFF2-40B4-BE49-F238E27FC236}">
                <a16:creationId xmlns:a16="http://schemas.microsoft.com/office/drawing/2014/main" id="{D66C6D21-6780-4D8A-9B6F-582E0BD2DC2E}"/>
              </a:ext>
            </a:extLst>
          </p:cNvPr>
          <p:cNvSpPr>
            <a:spLocks noGrp="1"/>
          </p:cNvSpPr>
          <p:nvPr>
            <p:ph idx="17"/>
          </p:nvPr>
        </p:nvSpPr>
        <p:spPr/>
        <p:txBody>
          <a:bodyPr rtlCol="0"/>
          <a:lstStyle/>
          <a:p>
            <a:r>
              <a:rPr lang="de-DE" sz="1800" dirty="0"/>
              <a:t>Weitere Tests</a:t>
            </a:r>
          </a:p>
        </p:txBody>
      </p:sp>
      <p:sp>
        <p:nvSpPr>
          <p:cNvPr id="10" name="Inhaltsplatzhalter 9">
            <a:extLst>
              <a:ext uri="{FF2B5EF4-FFF2-40B4-BE49-F238E27FC236}">
                <a16:creationId xmlns:a16="http://schemas.microsoft.com/office/drawing/2014/main" id="{CCF1405A-05DA-4553-A7B3-B9592963C6B1}"/>
              </a:ext>
            </a:extLst>
          </p:cNvPr>
          <p:cNvSpPr>
            <a:spLocks noGrp="1"/>
          </p:cNvSpPr>
          <p:nvPr>
            <p:ph idx="18"/>
          </p:nvPr>
        </p:nvSpPr>
        <p:spPr/>
        <p:txBody>
          <a:bodyPr rtlCol="0"/>
          <a:lstStyle/>
          <a:p>
            <a:pPr rtl="0"/>
            <a:r>
              <a:rPr lang="de-DE" sz="1800" dirty="0"/>
              <a:t>verbessern</a:t>
            </a:r>
          </a:p>
        </p:txBody>
      </p:sp>
      <p:sp>
        <p:nvSpPr>
          <p:cNvPr id="11" name="Inhaltsplatzhalter 10">
            <a:extLst>
              <a:ext uri="{FF2B5EF4-FFF2-40B4-BE49-F238E27FC236}">
                <a16:creationId xmlns:a16="http://schemas.microsoft.com/office/drawing/2014/main" id="{90DE57B2-448D-4C8D-8B9C-FFDDFB0A9208}"/>
              </a:ext>
            </a:extLst>
          </p:cNvPr>
          <p:cNvSpPr>
            <a:spLocks noGrp="1"/>
          </p:cNvSpPr>
          <p:nvPr>
            <p:ph idx="19"/>
          </p:nvPr>
        </p:nvSpPr>
        <p:spPr/>
        <p:txBody>
          <a:bodyPr rtlCol="0"/>
          <a:lstStyle/>
          <a:p>
            <a:pPr rtl="0"/>
            <a:r>
              <a:rPr lang="de-DE" sz="1800" dirty="0"/>
              <a:t>Datenschutz</a:t>
            </a:r>
          </a:p>
        </p:txBody>
      </p:sp>
      <p:sp>
        <p:nvSpPr>
          <p:cNvPr id="12" name="Inhaltsplatzhalter 11">
            <a:extLst>
              <a:ext uri="{FF2B5EF4-FFF2-40B4-BE49-F238E27FC236}">
                <a16:creationId xmlns:a16="http://schemas.microsoft.com/office/drawing/2014/main" id="{780C3E07-3509-4911-AFF9-20EA8F12D0A4}"/>
              </a:ext>
            </a:extLst>
          </p:cNvPr>
          <p:cNvSpPr>
            <a:spLocks noGrp="1"/>
          </p:cNvSpPr>
          <p:nvPr>
            <p:ph idx="20"/>
          </p:nvPr>
        </p:nvSpPr>
        <p:spPr/>
        <p:txBody>
          <a:bodyPr rtlCol="0"/>
          <a:lstStyle/>
          <a:p>
            <a:pPr rtl="0"/>
            <a:r>
              <a:rPr lang="de-DE" sz="1800" dirty="0"/>
              <a:t>im Bezug auf XSS und CSRF ausbauen</a:t>
            </a:r>
          </a:p>
        </p:txBody>
      </p:sp>
      <p:sp>
        <p:nvSpPr>
          <p:cNvPr id="13" name="Inhaltsplatzhalter 12">
            <a:extLst>
              <a:ext uri="{FF2B5EF4-FFF2-40B4-BE49-F238E27FC236}">
                <a16:creationId xmlns:a16="http://schemas.microsoft.com/office/drawing/2014/main" id="{FB9E2175-1C3C-4B3E-A872-A1B7E6D64D52}"/>
              </a:ext>
            </a:extLst>
          </p:cNvPr>
          <p:cNvSpPr>
            <a:spLocks noGrp="1"/>
          </p:cNvSpPr>
          <p:nvPr>
            <p:ph idx="21"/>
          </p:nvPr>
        </p:nvSpPr>
        <p:spPr/>
        <p:txBody>
          <a:bodyPr rtlCol="0"/>
          <a:lstStyle/>
          <a:p>
            <a:pPr rtl="0"/>
            <a:r>
              <a:rPr lang="de-DE" sz="1800" dirty="0"/>
              <a:t>Sicherheit</a:t>
            </a:r>
          </a:p>
        </p:txBody>
      </p:sp>
      <p:pic>
        <p:nvPicPr>
          <p:cNvPr id="20" name="Bildplatzhalter 28">
            <a:extLst>
              <a:ext uri="{FF2B5EF4-FFF2-40B4-BE49-F238E27FC236}">
                <a16:creationId xmlns:a16="http://schemas.microsoft.com/office/drawing/2014/main" id="{0832957C-F566-6CB8-471E-C9B682BACB20}"/>
              </a:ext>
            </a:extLst>
          </p:cNvPr>
          <p:cNvPicPr>
            <a:picLocks noChangeAspect="1"/>
          </p:cNvPicPr>
          <p:nvPr/>
        </p:nvPicPr>
        <p:blipFill>
          <a:blip r:embed="rId3"/>
          <a:srcRect/>
          <a:stretch/>
        </p:blipFill>
        <p:spPr>
          <a:xfrm>
            <a:off x="2921916" y="2130098"/>
            <a:ext cx="939966" cy="939966"/>
          </a:xfrm>
          <a:prstGeom prst="rect">
            <a:avLst/>
          </a:prstGeom>
        </p:spPr>
      </p:pic>
      <p:pic>
        <p:nvPicPr>
          <p:cNvPr id="22" name="Bildplatzhalter 28">
            <a:extLst>
              <a:ext uri="{FF2B5EF4-FFF2-40B4-BE49-F238E27FC236}">
                <a16:creationId xmlns:a16="http://schemas.microsoft.com/office/drawing/2014/main" id="{808C87E8-61DF-FDCB-2BB2-65215E433EB2}"/>
              </a:ext>
            </a:extLst>
          </p:cNvPr>
          <p:cNvPicPr>
            <a:picLocks noChangeAspect="1"/>
          </p:cNvPicPr>
          <p:nvPr/>
        </p:nvPicPr>
        <p:blipFill>
          <a:blip r:embed="rId4"/>
          <a:srcRect/>
          <a:stretch/>
        </p:blipFill>
        <p:spPr>
          <a:xfrm>
            <a:off x="5775315" y="2130098"/>
            <a:ext cx="939966" cy="939966"/>
          </a:xfrm>
          <a:prstGeom prst="rect">
            <a:avLst/>
          </a:prstGeom>
        </p:spPr>
      </p:pic>
      <p:pic>
        <p:nvPicPr>
          <p:cNvPr id="24" name="Bildplatzhalter 28">
            <a:extLst>
              <a:ext uri="{FF2B5EF4-FFF2-40B4-BE49-F238E27FC236}">
                <a16:creationId xmlns:a16="http://schemas.microsoft.com/office/drawing/2014/main" id="{73B5ADD5-9524-B8B2-A81C-7158C166450F}"/>
              </a:ext>
            </a:extLst>
          </p:cNvPr>
          <p:cNvPicPr>
            <a:picLocks noChangeAspect="1"/>
          </p:cNvPicPr>
          <p:nvPr/>
        </p:nvPicPr>
        <p:blipFill>
          <a:blip r:embed="rId5"/>
          <a:srcRect/>
          <a:stretch/>
        </p:blipFill>
        <p:spPr>
          <a:xfrm>
            <a:off x="8614051" y="2130098"/>
            <a:ext cx="939966" cy="939966"/>
          </a:xfrm>
          <a:prstGeom prst="rect">
            <a:avLst/>
          </a:prstGeom>
        </p:spPr>
      </p:pic>
      <p:sp>
        <p:nvSpPr>
          <p:cNvPr id="4" name="Foliennummernplatzhalter 3">
            <a:extLst>
              <a:ext uri="{FF2B5EF4-FFF2-40B4-BE49-F238E27FC236}">
                <a16:creationId xmlns:a16="http://schemas.microsoft.com/office/drawing/2014/main" id="{37B240F2-D2D0-6509-E737-24BE3AA81974}"/>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10</a:t>
            </a:fld>
            <a:r>
              <a:rPr lang="de-DE" dirty="0"/>
              <a:t> von 11</a:t>
            </a:r>
          </a:p>
        </p:txBody>
      </p:sp>
    </p:spTree>
    <p:extLst>
      <p:ext uri="{BB962C8B-B14F-4D97-AF65-F5344CB8AC3E}">
        <p14:creationId xmlns:p14="http://schemas.microsoft.com/office/powerpoint/2010/main" val="1513464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9">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a:srcRect/>
          <a:stretch/>
        </p:blipFill>
        <p:spPr/>
      </p:pic>
      <p:sp>
        <p:nvSpPr>
          <p:cNvPr id="7" name="Titel 6">
            <a:extLst>
              <a:ext uri="{FF2B5EF4-FFF2-40B4-BE49-F238E27FC236}">
                <a16:creationId xmlns:a16="http://schemas.microsoft.com/office/drawing/2014/main" id="{39B0EC6D-03DD-4CEE-9979-34A964DCA45D}"/>
              </a:ext>
            </a:extLst>
          </p:cNvPr>
          <p:cNvSpPr>
            <a:spLocks noGrp="1"/>
          </p:cNvSpPr>
          <p:nvPr>
            <p:ph type="title"/>
          </p:nvPr>
        </p:nvSpPr>
        <p:spPr>
          <a:xfrm>
            <a:off x="6469777" y="3429000"/>
            <a:ext cx="5513675" cy="651448"/>
          </a:xfrm>
        </p:spPr>
        <p:txBody>
          <a:bodyPr rtlCol="0"/>
          <a:lstStyle/>
          <a:p>
            <a:pPr rtl="0"/>
            <a:r>
              <a:rPr lang="de-DE" dirty="0">
                <a:solidFill>
                  <a:srgbClr val="8AB8F5"/>
                </a:solidFill>
              </a:rPr>
              <a:t>Vielen Dank!</a:t>
            </a:r>
          </a:p>
        </p:txBody>
      </p:sp>
      <p:sp>
        <p:nvSpPr>
          <p:cNvPr id="4" name="Textplatzhalter 3">
            <a:extLst>
              <a:ext uri="{FF2B5EF4-FFF2-40B4-BE49-F238E27FC236}">
                <a16:creationId xmlns:a16="http://schemas.microsoft.com/office/drawing/2014/main" id="{00660AB3-9DDA-01CF-15F0-3B22AEA8E6D3}"/>
              </a:ext>
            </a:extLst>
          </p:cNvPr>
          <p:cNvSpPr>
            <a:spLocks noGrp="1"/>
          </p:cNvSpPr>
          <p:nvPr>
            <p:ph type="body" sz="quarter" idx="11"/>
          </p:nvPr>
        </p:nvSpPr>
        <p:spPr>
          <a:xfrm>
            <a:off x="6959664" y="4457221"/>
            <a:ext cx="4533900" cy="503238"/>
          </a:xfrm>
        </p:spPr>
        <p:txBody>
          <a:bodyPr/>
          <a:lstStyle/>
          <a:p>
            <a:r>
              <a:rPr lang="de-AT" dirty="0"/>
              <a:t>Hartlauer Sandra</a:t>
            </a:r>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rtlCol="0"/>
          <a:lstStyle/>
          <a:p>
            <a:pPr marL="0" indent="0">
              <a:buNone/>
            </a:pPr>
            <a:endParaRPr lang="de-DE" sz="1800" dirty="0">
              <a:highlight>
                <a:srgbClr val="FFFF00"/>
              </a:highlight>
            </a:endParaRPr>
          </a:p>
          <a:p>
            <a:pPr marL="0" indent="0">
              <a:buNone/>
            </a:pPr>
            <a:endParaRPr lang="de-DE" sz="1800" dirty="0">
              <a:highlight>
                <a:srgbClr val="FFFF00"/>
              </a:highlight>
            </a:endParaRPr>
          </a:p>
          <a:p>
            <a:pPr marL="0" indent="0">
              <a:buNone/>
            </a:pPr>
            <a:endParaRPr lang="de-DE" sz="1800" dirty="0">
              <a:highlight>
                <a:srgbClr val="FFFF00"/>
              </a:highlight>
            </a:endParaRPr>
          </a:p>
          <a:p>
            <a:endParaRPr lang="de-DE" sz="1800" dirty="0">
              <a:highlight>
                <a:srgbClr val="FFFF00"/>
              </a:highlight>
            </a:endParaRPr>
          </a:p>
          <a:p>
            <a:pPr marL="0" indent="0">
              <a:buNone/>
            </a:pPr>
            <a:r>
              <a:rPr lang="de-DE" sz="1800" dirty="0"/>
              <a:t>Webseite</a:t>
            </a:r>
          </a:p>
          <a:p>
            <a:pPr marL="0" indent="0">
              <a:buNone/>
            </a:pPr>
            <a:r>
              <a:rPr lang="de-DE" sz="1800" dirty="0"/>
              <a:t>Wie normale App</a:t>
            </a:r>
          </a:p>
          <a:p>
            <a:pPr marL="0" indent="0">
              <a:buNone/>
            </a:pPr>
            <a:r>
              <a:rPr lang="de-DE" sz="1800" dirty="0"/>
              <a:t>Offline</a:t>
            </a:r>
          </a:p>
          <a:p>
            <a:pPr marL="0" indent="0">
              <a:buNone/>
            </a:pPr>
            <a:r>
              <a:rPr lang="de-DE" sz="1800" dirty="0"/>
              <a:t>Verschiedene Geräte</a:t>
            </a:r>
          </a:p>
        </p:txBody>
      </p:sp>
      <p:pic>
        <p:nvPicPr>
          <p:cNvPr id="7" name="Bildplatzhalt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rotWithShape="1">
          <a:blip r:embed="rId3">
            <a:duotone>
              <a:schemeClr val="accent5">
                <a:shade val="45000"/>
                <a:satMod val="135000"/>
              </a:schemeClr>
              <a:prstClr val="white"/>
            </a:duotone>
          </a:blip>
          <a:srcRect l="-3841" t="-28709" r="1973" b="-28709"/>
          <a:stretch/>
        </p:blipFill>
        <p:spPr>
          <a:xfrm>
            <a:off x="5884649" y="0"/>
            <a:ext cx="6307352" cy="5780372"/>
          </a:xfrm>
          <a:noFill/>
        </p:spPr>
      </p:pic>
      <p:sp>
        <p:nvSpPr>
          <p:cNvPr id="5" name="Foliennummernplatzhalter 3">
            <a:extLst>
              <a:ext uri="{FF2B5EF4-FFF2-40B4-BE49-F238E27FC236}">
                <a16:creationId xmlns:a16="http://schemas.microsoft.com/office/drawing/2014/main" id="{4F255404-DC2D-EF16-6695-2740403CF5CC}"/>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2</a:t>
            </a:fld>
            <a:r>
              <a:rPr lang="de-DE" dirty="0"/>
              <a:t> von 11</a:t>
            </a:r>
          </a:p>
        </p:txBody>
      </p:sp>
      <p:sp>
        <p:nvSpPr>
          <p:cNvPr id="2" name="Titel 1">
            <a:extLst>
              <a:ext uri="{FF2B5EF4-FFF2-40B4-BE49-F238E27FC236}">
                <a16:creationId xmlns:a16="http://schemas.microsoft.com/office/drawing/2014/main" id="{E2C50832-0B36-43C5-98EC-4CD165D78718}"/>
              </a:ext>
            </a:extLst>
          </p:cNvPr>
          <p:cNvSpPr>
            <a:spLocks noGrp="1"/>
          </p:cNvSpPr>
          <p:nvPr>
            <p:ph type="title"/>
          </p:nvPr>
        </p:nvSpPr>
        <p:spPr/>
        <p:txBody>
          <a:bodyPr rtlCol="0"/>
          <a:lstStyle/>
          <a:p>
            <a:pPr rtl="0"/>
            <a:r>
              <a:rPr lang="de-DE" dirty="0"/>
              <a:t>Progressive Web App</a:t>
            </a:r>
            <a:br>
              <a:rPr lang="de-DE" dirty="0"/>
            </a:br>
            <a:endParaRPr lang="de-DE" dirty="0"/>
          </a:p>
        </p:txBody>
      </p:sp>
    </p:spTree>
    <p:extLst>
      <p:ext uri="{BB962C8B-B14F-4D97-AF65-F5344CB8AC3E}">
        <p14:creationId xmlns:p14="http://schemas.microsoft.com/office/powerpoint/2010/main" val="592391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4C2A7-EC84-4D8C-9CA2-F6AE46F51FB6}"/>
              </a:ext>
            </a:extLst>
          </p:cNvPr>
          <p:cNvSpPr>
            <a:spLocks noGrp="1"/>
          </p:cNvSpPr>
          <p:nvPr>
            <p:ph type="title"/>
          </p:nvPr>
        </p:nvSpPr>
        <p:spPr>
          <a:xfrm>
            <a:off x="515938" y="499595"/>
            <a:ext cx="4937211" cy="1325563"/>
          </a:xfrm>
        </p:spPr>
        <p:txBody>
          <a:bodyPr rtlCol="0" anchor="ctr">
            <a:normAutofit/>
          </a:bodyPr>
          <a:lstStyle/>
          <a:p>
            <a:pPr rtl="0"/>
            <a:r>
              <a:rPr lang="de-DE" dirty="0"/>
              <a:t>IDEE/Motivation</a:t>
            </a:r>
          </a:p>
        </p:txBody>
      </p:sp>
      <p:sp>
        <p:nvSpPr>
          <p:cNvPr id="3" name="Textplatzhalter 2">
            <a:extLst>
              <a:ext uri="{FF2B5EF4-FFF2-40B4-BE49-F238E27FC236}">
                <a16:creationId xmlns:a16="http://schemas.microsoft.com/office/drawing/2014/main" id="{56960426-AAA6-4126-93AF-30F7DEE010A4}"/>
              </a:ext>
            </a:extLst>
          </p:cNvPr>
          <p:cNvSpPr>
            <a:spLocks noGrp="1"/>
          </p:cNvSpPr>
          <p:nvPr>
            <p:ph idx="1"/>
          </p:nvPr>
        </p:nvSpPr>
        <p:spPr>
          <a:xfrm>
            <a:off x="538960" y="1825625"/>
            <a:ext cx="4914189" cy="4351338"/>
          </a:xfrm>
        </p:spPr>
        <p:txBody>
          <a:bodyPr rtlCol="0">
            <a:noAutofit/>
          </a:bodyPr>
          <a:lstStyle/>
          <a:p>
            <a:endParaRPr lang="de-DE" dirty="0"/>
          </a:p>
          <a:p>
            <a:endParaRPr lang="de-DE" dirty="0"/>
          </a:p>
          <a:p>
            <a:r>
              <a:rPr lang="de-DE" dirty="0"/>
              <a:t>Kassier bei der LJ</a:t>
            </a:r>
          </a:p>
          <a:p>
            <a:pPr algn="l" fontAlgn="base"/>
            <a:r>
              <a:rPr lang="de-DE" dirty="0">
                <a:solidFill>
                  <a:srgbClr val="242424"/>
                </a:solidFill>
              </a:rPr>
              <a:t>L</a:t>
            </a:r>
            <a:r>
              <a:rPr lang="de-DE" b="0" i="0" dirty="0">
                <a:solidFill>
                  <a:srgbClr val="242424"/>
                </a:solidFill>
                <a:effectLst/>
              </a:rPr>
              <a:t>eichtere Verwahrung (7 Jahre aufbewahren und wiederfinden)</a:t>
            </a:r>
          </a:p>
          <a:p>
            <a:pPr algn="l" fontAlgn="base"/>
            <a:r>
              <a:rPr lang="de-DE" dirty="0">
                <a:solidFill>
                  <a:srgbClr val="242424"/>
                </a:solidFill>
              </a:rPr>
              <a:t>PWA</a:t>
            </a:r>
          </a:p>
          <a:p>
            <a:pPr algn="l" fontAlgn="base"/>
            <a:r>
              <a:rPr lang="de-DE" dirty="0">
                <a:solidFill>
                  <a:srgbClr val="242424"/>
                </a:solidFill>
              </a:rPr>
              <a:t>Datenschutz und Sicherheit</a:t>
            </a:r>
            <a:endParaRPr lang="de-DE" b="0" i="0" dirty="0">
              <a:solidFill>
                <a:srgbClr val="242424"/>
              </a:solidFill>
              <a:effectLst/>
            </a:endParaRPr>
          </a:p>
        </p:txBody>
      </p:sp>
      <p:sp>
        <p:nvSpPr>
          <p:cNvPr id="4" name="Foliennummernplatzhalt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196912" y="6282433"/>
            <a:ext cx="579030" cy="350875"/>
          </a:xfrm>
        </p:spPr>
        <p:txBody>
          <a:bodyPr rtlCol="0" anchor="ctr">
            <a:normAutofit/>
          </a:bodyPr>
          <a:lstStyle/>
          <a:p>
            <a:pPr rtl="0">
              <a:spcAft>
                <a:spcPts val="600"/>
              </a:spcAft>
            </a:pPr>
            <a:fld id="{9EC71654-96A5-4280-94F3-931C61A9F92C}" type="slidenum">
              <a:rPr lang="de-DE" sz="900" smtClean="0"/>
              <a:pPr rtl="0">
                <a:spcAft>
                  <a:spcPts val="600"/>
                </a:spcAft>
              </a:pPr>
              <a:t>3</a:t>
            </a:fld>
            <a:r>
              <a:rPr lang="de-DE" sz="900" dirty="0"/>
              <a:t> von 11</a:t>
            </a:r>
          </a:p>
        </p:txBody>
      </p:sp>
      <p:pic>
        <p:nvPicPr>
          <p:cNvPr id="11" name="Bildplatzhalter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l="5711" r="5711"/>
          <a:stretch/>
        </p:blipFill>
        <p:spPr>
          <a:xfrm>
            <a:off x="5453149" y="986576"/>
            <a:ext cx="4884848" cy="4884848"/>
          </a:xfrm>
          <a:noFill/>
        </p:spPr>
      </p:pic>
    </p:spTree>
    <p:extLst>
      <p:ext uri="{BB962C8B-B14F-4D97-AF65-F5344CB8AC3E}">
        <p14:creationId xmlns:p14="http://schemas.microsoft.com/office/powerpoint/2010/main" val="3187533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rtlCol="0"/>
          <a:lstStyle/>
          <a:p>
            <a:pPr fontAlgn="base"/>
            <a:endParaRPr lang="de-DE" b="0" i="0" dirty="0">
              <a:solidFill>
                <a:srgbClr val="242424"/>
              </a:solidFill>
              <a:effectLst/>
            </a:endParaRPr>
          </a:p>
          <a:p>
            <a:pPr fontAlgn="base"/>
            <a:r>
              <a:rPr lang="de-DE" b="0" i="0" dirty="0">
                <a:solidFill>
                  <a:srgbClr val="242424"/>
                </a:solidFill>
                <a:effectLst/>
              </a:rPr>
              <a:t>Benutzerfreundlichkeit</a:t>
            </a:r>
          </a:p>
          <a:p>
            <a:pPr fontAlgn="base"/>
            <a:r>
              <a:rPr lang="de-DE" b="0" i="0" dirty="0">
                <a:solidFill>
                  <a:srgbClr val="242424"/>
                </a:solidFill>
                <a:effectLst/>
              </a:rPr>
              <a:t>Buchhaltungsvorgänge beschleunigen</a:t>
            </a:r>
          </a:p>
          <a:p>
            <a:pPr fontAlgn="base"/>
            <a:r>
              <a:rPr lang="de-DE" dirty="0">
                <a:solidFill>
                  <a:srgbClr val="242424"/>
                </a:solidFill>
              </a:rPr>
              <a:t>Sicherheit und Backup</a:t>
            </a:r>
            <a:endParaRPr lang="de-DE" b="0" i="0" dirty="0">
              <a:solidFill>
                <a:srgbClr val="242424"/>
              </a:solidFill>
              <a:effectLst/>
            </a:endParaRPr>
          </a:p>
          <a:p>
            <a:pPr fontAlgn="base"/>
            <a:r>
              <a:rPr lang="de-DE" dirty="0">
                <a:solidFill>
                  <a:srgbClr val="242424"/>
                </a:solidFill>
              </a:rPr>
              <a:t>Kategorienmanagement</a:t>
            </a:r>
          </a:p>
          <a:p>
            <a:pPr algn="l" fontAlgn="base"/>
            <a:r>
              <a:rPr lang="de-DE" b="0" i="0" dirty="0">
                <a:solidFill>
                  <a:srgbClr val="242424"/>
                </a:solidFill>
                <a:effectLst/>
              </a:rPr>
              <a:t>Budgetplanung</a:t>
            </a:r>
          </a:p>
          <a:p>
            <a:pPr algn="l" fontAlgn="base"/>
            <a:r>
              <a:rPr lang="de-DE" dirty="0">
                <a:solidFill>
                  <a:srgbClr val="242424"/>
                </a:solidFill>
              </a:rPr>
              <a:t>Berichterstattung</a:t>
            </a:r>
            <a:endParaRPr lang="de-DE" b="0" i="0" dirty="0">
              <a:solidFill>
                <a:srgbClr val="242424"/>
              </a:solidFill>
              <a:effectLst/>
            </a:endParaRPr>
          </a:p>
        </p:txBody>
      </p:sp>
      <p:pic>
        <p:nvPicPr>
          <p:cNvPr id="7" name="Bildplatzhalt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rotWithShape="1">
          <a:blip r:embed="rId3"/>
          <a:srcRect l="1386" t="623" r="1386" b="-623"/>
          <a:stretch/>
        </p:blipFill>
        <p:spPr>
          <a:xfrm>
            <a:off x="5884648" y="0"/>
            <a:ext cx="6307353" cy="5780372"/>
          </a:xfrm>
        </p:spPr>
      </p:pic>
      <p:sp>
        <p:nvSpPr>
          <p:cNvPr id="2" name="Titel 1">
            <a:extLst>
              <a:ext uri="{FF2B5EF4-FFF2-40B4-BE49-F238E27FC236}">
                <a16:creationId xmlns:a16="http://schemas.microsoft.com/office/drawing/2014/main" id="{E2C50832-0B36-43C5-98EC-4CD165D78718}"/>
              </a:ext>
            </a:extLst>
          </p:cNvPr>
          <p:cNvSpPr>
            <a:spLocks noGrp="1"/>
          </p:cNvSpPr>
          <p:nvPr>
            <p:ph type="title"/>
          </p:nvPr>
        </p:nvSpPr>
        <p:spPr/>
        <p:txBody>
          <a:bodyPr rtlCol="0"/>
          <a:lstStyle/>
          <a:p>
            <a:pPr rtl="0"/>
            <a:r>
              <a:rPr lang="de-DE" dirty="0" err="1"/>
              <a:t>EazyBooks</a:t>
            </a:r>
            <a:br>
              <a:rPr lang="de-DE" dirty="0"/>
            </a:br>
            <a:endParaRPr lang="de-DE" dirty="0"/>
          </a:p>
        </p:txBody>
      </p:sp>
      <p:sp>
        <p:nvSpPr>
          <p:cNvPr id="5" name="Foliennummernplatzhalter 3">
            <a:extLst>
              <a:ext uri="{FF2B5EF4-FFF2-40B4-BE49-F238E27FC236}">
                <a16:creationId xmlns:a16="http://schemas.microsoft.com/office/drawing/2014/main" id="{2EEC1CED-F356-11F3-5105-608185019E6B}"/>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4</a:t>
            </a:fld>
            <a:r>
              <a:rPr lang="de-DE" dirty="0"/>
              <a:t> von 11</a:t>
            </a:r>
          </a:p>
        </p:txBody>
      </p:sp>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63C2D9-0850-4620-BE32-11F44A927662}"/>
              </a:ext>
            </a:extLst>
          </p:cNvPr>
          <p:cNvSpPr>
            <a:spLocks noGrp="1"/>
          </p:cNvSpPr>
          <p:nvPr>
            <p:ph type="title"/>
          </p:nvPr>
        </p:nvSpPr>
        <p:spPr/>
        <p:txBody>
          <a:bodyPr rtlCol="0"/>
          <a:lstStyle/>
          <a:p>
            <a:pPr rtl="0"/>
            <a:r>
              <a:rPr lang="de-DE" dirty="0"/>
              <a:t>Komponenten</a:t>
            </a:r>
          </a:p>
        </p:txBody>
      </p:sp>
      <p:sp>
        <p:nvSpPr>
          <p:cNvPr id="3" name="Rechteck 2">
            <a:extLst>
              <a:ext uri="{FF2B5EF4-FFF2-40B4-BE49-F238E27FC236}">
                <a16:creationId xmlns:a16="http://schemas.microsoft.com/office/drawing/2014/main" id="{3B10FBD9-43E1-19AC-EBC0-1845E6C15FAD}"/>
              </a:ext>
            </a:extLst>
          </p:cNvPr>
          <p:cNvSpPr/>
          <p:nvPr/>
        </p:nvSpPr>
        <p:spPr>
          <a:xfrm>
            <a:off x="-72725" y="164589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Ellipse 7">
            <a:extLst>
              <a:ext uri="{FF2B5EF4-FFF2-40B4-BE49-F238E27FC236}">
                <a16:creationId xmlns:a16="http://schemas.microsoft.com/office/drawing/2014/main" id="{130CD4BB-C19C-5CA0-44AA-79DD67E45447}"/>
              </a:ext>
            </a:extLst>
          </p:cNvPr>
          <p:cNvSpPr>
            <a:spLocks noChangeAspect="1"/>
          </p:cNvSpPr>
          <p:nvPr/>
        </p:nvSpPr>
        <p:spPr>
          <a:xfrm>
            <a:off x="5094101" y="1650472"/>
            <a:ext cx="1001899" cy="1001899"/>
          </a:xfrm>
          <a:prstGeom prst="ellipse">
            <a:avLst/>
          </a:prstGeom>
          <a:solidFill>
            <a:srgbClr val="77A0E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3">
            <a:extLst>
              <a:ext uri="{FF2B5EF4-FFF2-40B4-BE49-F238E27FC236}">
                <a16:creationId xmlns:a16="http://schemas.microsoft.com/office/drawing/2014/main" id="{0D443084-B093-D6C8-BB40-E509AE3E9725}"/>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5</a:t>
            </a:fld>
            <a:r>
              <a:rPr lang="de-DE" dirty="0"/>
              <a:t> von 11</a:t>
            </a:r>
          </a:p>
        </p:txBody>
      </p:sp>
      <p:sp>
        <p:nvSpPr>
          <p:cNvPr id="4" name="Rechteck 3">
            <a:extLst>
              <a:ext uri="{FF2B5EF4-FFF2-40B4-BE49-F238E27FC236}">
                <a16:creationId xmlns:a16="http://schemas.microsoft.com/office/drawing/2014/main" id="{48DE443D-9EC1-FC53-9F4F-C471FC2DF69B}"/>
              </a:ext>
            </a:extLst>
          </p:cNvPr>
          <p:cNvSpPr/>
          <p:nvPr/>
        </p:nvSpPr>
        <p:spPr>
          <a:xfrm>
            <a:off x="-72725" y="31358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7" name="Ellipse 6">
            <a:extLst>
              <a:ext uri="{FF2B5EF4-FFF2-40B4-BE49-F238E27FC236}">
                <a16:creationId xmlns:a16="http://schemas.microsoft.com/office/drawing/2014/main" id="{19DA82A3-48BE-12BC-F194-9403FD1CE375}"/>
              </a:ext>
            </a:extLst>
          </p:cNvPr>
          <p:cNvSpPr>
            <a:spLocks noChangeAspect="1"/>
          </p:cNvSpPr>
          <p:nvPr/>
        </p:nvSpPr>
        <p:spPr>
          <a:xfrm>
            <a:off x="5094101" y="3140462"/>
            <a:ext cx="1001899" cy="1001899"/>
          </a:xfrm>
          <a:prstGeom prst="ellipse">
            <a:avLst/>
          </a:prstGeom>
          <a:solidFill>
            <a:srgbClr val="77A0E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Rechteck 9">
            <a:extLst>
              <a:ext uri="{FF2B5EF4-FFF2-40B4-BE49-F238E27FC236}">
                <a16:creationId xmlns:a16="http://schemas.microsoft.com/office/drawing/2014/main" id="{9B6DDE5E-AEE8-D9D4-0405-A3313861ED18}"/>
              </a:ext>
            </a:extLst>
          </p:cNvPr>
          <p:cNvSpPr/>
          <p:nvPr/>
        </p:nvSpPr>
        <p:spPr>
          <a:xfrm>
            <a:off x="-72725" y="4608915"/>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1" name="Ellipse 10">
            <a:extLst>
              <a:ext uri="{FF2B5EF4-FFF2-40B4-BE49-F238E27FC236}">
                <a16:creationId xmlns:a16="http://schemas.microsoft.com/office/drawing/2014/main" id="{169E6664-B569-EB1A-C494-7B6501EE6FDD}"/>
              </a:ext>
            </a:extLst>
          </p:cNvPr>
          <p:cNvSpPr>
            <a:spLocks noChangeAspect="1"/>
          </p:cNvSpPr>
          <p:nvPr/>
        </p:nvSpPr>
        <p:spPr>
          <a:xfrm>
            <a:off x="5094101" y="4613491"/>
            <a:ext cx="1001899" cy="1001899"/>
          </a:xfrm>
          <a:prstGeom prst="ellipse">
            <a:avLst/>
          </a:prstGeom>
          <a:solidFill>
            <a:srgbClr val="77A0E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8" name="Inhaltsplatzhalter 4">
            <a:extLst>
              <a:ext uri="{FF2B5EF4-FFF2-40B4-BE49-F238E27FC236}">
                <a16:creationId xmlns:a16="http://schemas.microsoft.com/office/drawing/2014/main" id="{0C06067F-D220-1AFB-962E-1D3608144B85}"/>
              </a:ext>
            </a:extLst>
          </p:cNvPr>
          <p:cNvSpPr txBox="1">
            <a:spLocks/>
          </p:cNvSpPr>
          <p:nvPr/>
        </p:nvSpPr>
        <p:spPr>
          <a:xfrm>
            <a:off x="1309370" y="3421951"/>
            <a:ext cx="3445566"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Dashboard</a:t>
            </a:r>
          </a:p>
        </p:txBody>
      </p:sp>
      <p:sp>
        <p:nvSpPr>
          <p:cNvPr id="20" name="Inhaltsplatzhalter 4">
            <a:extLst>
              <a:ext uri="{FF2B5EF4-FFF2-40B4-BE49-F238E27FC236}">
                <a16:creationId xmlns:a16="http://schemas.microsoft.com/office/drawing/2014/main" id="{FE994C4D-760C-069B-519E-BE6E0151F11D}"/>
              </a:ext>
            </a:extLst>
          </p:cNvPr>
          <p:cNvSpPr txBox="1">
            <a:spLocks/>
          </p:cNvSpPr>
          <p:nvPr/>
        </p:nvSpPr>
        <p:spPr>
          <a:xfrm>
            <a:off x="1309370" y="4907713"/>
            <a:ext cx="3445566"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Budgets</a:t>
            </a:r>
          </a:p>
        </p:txBody>
      </p:sp>
      <p:pic>
        <p:nvPicPr>
          <p:cNvPr id="21" name="Bildplatzhalter 28">
            <a:extLst>
              <a:ext uri="{FF2B5EF4-FFF2-40B4-BE49-F238E27FC236}">
                <a16:creationId xmlns:a16="http://schemas.microsoft.com/office/drawing/2014/main" id="{F0C899FA-1C78-B3E6-5AC4-4C4AA60574A4}"/>
              </a:ext>
            </a:extLst>
          </p:cNvPr>
          <p:cNvPicPr>
            <a:picLocks noChangeAspect="1"/>
          </p:cNvPicPr>
          <p:nvPr/>
        </p:nvPicPr>
        <p:blipFill>
          <a:blip r:embed="rId3"/>
          <a:srcRect/>
          <a:stretch/>
        </p:blipFill>
        <p:spPr>
          <a:xfrm>
            <a:off x="5282969" y="4852663"/>
            <a:ext cx="605487" cy="605487"/>
          </a:xfrm>
          <a:prstGeom prst="rect">
            <a:avLst/>
          </a:prstGeom>
          <a:noFill/>
        </p:spPr>
      </p:pic>
      <p:pic>
        <p:nvPicPr>
          <p:cNvPr id="31" name="Bildplatzhalter 30">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4"/>
          <a:srcRect/>
          <a:stretch/>
        </p:blipFill>
        <p:spPr>
          <a:xfrm>
            <a:off x="5296238" y="3366901"/>
            <a:ext cx="605487" cy="605487"/>
          </a:xfrm>
        </p:spPr>
      </p:pic>
      <p:pic>
        <p:nvPicPr>
          <p:cNvPr id="24" name="Bildplatzhalter 30">
            <a:extLst>
              <a:ext uri="{FF2B5EF4-FFF2-40B4-BE49-F238E27FC236}">
                <a16:creationId xmlns:a16="http://schemas.microsoft.com/office/drawing/2014/main" id="{B82F2D05-E4BD-8351-A38E-6ACCFD1B6F9C}"/>
              </a:ext>
            </a:extLst>
          </p:cNvPr>
          <p:cNvPicPr>
            <a:picLocks noChangeAspect="1"/>
          </p:cNvPicPr>
          <p:nvPr/>
        </p:nvPicPr>
        <p:blipFill>
          <a:blip r:embed="rId5"/>
          <a:srcRect/>
          <a:stretch/>
        </p:blipFill>
        <p:spPr>
          <a:xfrm>
            <a:off x="5282968" y="1853254"/>
            <a:ext cx="605487" cy="605487"/>
          </a:xfrm>
          <a:prstGeom prst="rect">
            <a:avLst/>
          </a:prstGeom>
          <a:noFill/>
        </p:spPr>
      </p:pic>
      <p:sp>
        <p:nvSpPr>
          <p:cNvPr id="9" name="Inhaltsplatzhalter 4">
            <a:extLst>
              <a:ext uri="{FF2B5EF4-FFF2-40B4-BE49-F238E27FC236}">
                <a16:creationId xmlns:a16="http://schemas.microsoft.com/office/drawing/2014/main" id="{A6E290B2-D8A9-706A-6098-E34FCE0CAF0B}"/>
              </a:ext>
            </a:extLst>
          </p:cNvPr>
          <p:cNvSpPr txBox="1">
            <a:spLocks/>
          </p:cNvSpPr>
          <p:nvPr/>
        </p:nvSpPr>
        <p:spPr>
          <a:xfrm>
            <a:off x="1309370" y="1908302"/>
            <a:ext cx="3445566"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Transactions</a:t>
            </a:r>
          </a:p>
        </p:txBody>
      </p:sp>
      <p:sp>
        <p:nvSpPr>
          <p:cNvPr id="5" name="Rechteck 4">
            <a:extLst>
              <a:ext uri="{FF2B5EF4-FFF2-40B4-BE49-F238E27FC236}">
                <a16:creationId xmlns:a16="http://schemas.microsoft.com/office/drawing/2014/main" id="{4E17598C-7B0C-DB60-DB98-FD1C68004ABD}"/>
              </a:ext>
            </a:extLst>
          </p:cNvPr>
          <p:cNvSpPr/>
          <p:nvPr/>
        </p:nvSpPr>
        <p:spPr>
          <a:xfrm>
            <a:off x="6604000" y="1648186"/>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2" name="Ellipse 11">
            <a:extLst>
              <a:ext uri="{FF2B5EF4-FFF2-40B4-BE49-F238E27FC236}">
                <a16:creationId xmlns:a16="http://schemas.microsoft.com/office/drawing/2014/main" id="{ED6A3422-6EFD-D9B8-02E6-7932D46D134F}"/>
              </a:ext>
            </a:extLst>
          </p:cNvPr>
          <p:cNvSpPr>
            <a:spLocks noChangeAspect="1"/>
          </p:cNvSpPr>
          <p:nvPr/>
        </p:nvSpPr>
        <p:spPr>
          <a:xfrm>
            <a:off x="6105340" y="1648185"/>
            <a:ext cx="1001899" cy="1001899"/>
          </a:xfrm>
          <a:prstGeom prst="ellipse">
            <a:avLst/>
          </a:prstGeom>
          <a:solidFill>
            <a:srgbClr val="77A0E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3" name="Rechteck 12">
            <a:extLst>
              <a:ext uri="{FF2B5EF4-FFF2-40B4-BE49-F238E27FC236}">
                <a16:creationId xmlns:a16="http://schemas.microsoft.com/office/drawing/2014/main" id="{B63E72CD-27A7-EDB9-2A09-32D78AE84FCA}"/>
              </a:ext>
            </a:extLst>
          </p:cNvPr>
          <p:cNvSpPr/>
          <p:nvPr/>
        </p:nvSpPr>
        <p:spPr>
          <a:xfrm>
            <a:off x="6604000" y="3130840"/>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4" name="Ellipse 13">
            <a:extLst>
              <a:ext uri="{FF2B5EF4-FFF2-40B4-BE49-F238E27FC236}">
                <a16:creationId xmlns:a16="http://schemas.microsoft.com/office/drawing/2014/main" id="{8E266A01-653B-EC6F-2CB2-D0FE69F3AC0C}"/>
              </a:ext>
            </a:extLst>
          </p:cNvPr>
          <p:cNvSpPr>
            <a:spLocks noChangeAspect="1"/>
          </p:cNvSpPr>
          <p:nvPr/>
        </p:nvSpPr>
        <p:spPr>
          <a:xfrm>
            <a:off x="6105340" y="3130839"/>
            <a:ext cx="1001899" cy="1001899"/>
          </a:xfrm>
          <a:prstGeom prst="ellipse">
            <a:avLst/>
          </a:prstGeom>
          <a:solidFill>
            <a:srgbClr val="77A0E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5" name="Rechteck 14">
            <a:extLst>
              <a:ext uri="{FF2B5EF4-FFF2-40B4-BE49-F238E27FC236}">
                <a16:creationId xmlns:a16="http://schemas.microsoft.com/office/drawing/2014/main" id="{F4E4CAF7-C440-3E10-D579-BD219A07A96A}"/>
              </a:ext>
            </a:extLst>
          </p:cNvPr>
          <p:cNvSpPr/>
          <p:nvPr/>
        </p:nvSpPr>
        <p:spPr>
          <a:xfrm>
            <a:off x="6604000" y="4608916"/>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Ellipse 15">
            <a:extLst>
              <a:ext uri="{FF2B5EF4-FFF2-40B4-BE49-F238E27FC236}">
                <a16:creationId xmlns:a16="http://schemas.microsoft.com/office/drawing/2014/main" id="{71653227-7396-BD07-34A0-48FA12BF545D}"/>
              </a:ext>
            </a:extLst>
          </p:cNvPr>
          <p:cNvSpPr>
            <a:spLocks noChangeAspect="1"/>
          </p:cNvSpPr>
          <p:nvPr/>
        </p:nvSpPr>
        <p:spPr>
          <a:xfrm>
            <a:off x="6105340" y="4608915"/>
            <a:ext cx="1001899" cy="1001899"/>
          </a:xfrm>
          <a:prstGeom prst="ellipse">
            <a:avLst/>
          </a:prstGeom>
          <a:solidFill>
            <a:srgbClr val="77A0E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pic>
        <p:nvPicPr>
          <p:cNvPr id="17" name="Bildplatzhalter 28">
            <a:extLst>
              <a:ext uri="{FF2B5EF4-FFF2-40B4-BE49-F238E27FC236}">
                <a16:creationId xmlns:a16="http://schemas.microsoft.com/office/drawing/2014/main" id="{F26B50BA-B91E-36B4-8C24-AAFE6CC21905}"/>
              </a:ext>
            </a:extLst>
          </p:cNvPr>
          <p:cNvPicPr>
            <a:picLocks noChangeAspect="1"/>
          </p:cNvPicPr>
          <p:nvPr/>
        </p:nvPicPr>
        <p:blipFill>
          <a:blip r:embed="rId6"/>
          <a:srcRect/>
          <a:stretch/>
        </p:blipFill>
        <p:spPr>
          <a:xfrm>
            <a:off x="6301256" y="1846154"/>
            <a:ext cx="605487" cy="605487"/>
          </a:xfrm>
          <a:prstGeom prst="rect">
            <a:avLst/>
          </a:prstGeom>
        </p:spPr>
      </p:pic>
      <p:sp>
        <p:nvSpPr>
          <p:cNvPr id="19" name="Inhaltsplatzhalter 8">
            <a:extLst>
              <a:ext uri="{FF2B5EF4-FFF2-40B4-BE49-F238E27FC236}">
                <a16:creationId xmlns:a16="http://schemas.microsoft.com/office/drawing/2014/main" id="{837257D6-8B2E-C429-12FB-F2AA0B36428E}"/>
              </a:ext>
            </a:extLst>
          </p:cNvPr>
          <p:cNvSpPr txBox="1">
            <a:spLocks/>
          </p:cNvSpPr>
          <p:nvPr/>
        </p:nvSpPr>
        <p:spPr>
          <a:xfrm>
            <a:off x="7475709" y="1901203"/>
            <a:ext cx="3445566" cy="4953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accent3"/>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Berichte</a:t>
            </a:r>
          </a:p>
        </p:txBody>
      </p:sp>
      <p:sp>
        <p:nvSpPr>
          <p:cNvPr id="22" name="Inhaltsplatzhalter 8">
            <a:extLst>
              <a:ext uri="{FF2B5EF4-FFF2-40B4-BE49-F238E27FC236}">
                <a16:creationId xmlns:a16="http://schemas.microsoft.com/office/drawing/2014/main" id="{AC3EC56A-28D4-DE09-FB01-13F1EAAEEF09}"/>
              </a:ext>
            </a:extLst>
          </p:cNvPr>
          <p:cNvSpPr txBox="1">
            <a:spLocks/>
          </p:cNvSpPr>
          <p:nvPr/>
        </p:nvSpPr>
        <p:spPr>
          <a:xfrm>
            <a:off x="7475709" y="3384093"/>
            <a:ext cx="3445566" cy="4953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accent3"/>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Kategorien</a:t>
            </a:r>
          </a:p>
        </p:txBody>
      </p:sp>
      <p:sp>
        <p:nvSpPr>
          <p:cNvPr id="23" name="Inhaltsplatzhalter 8">
            <a:extLst>
              <a:ext uri="{FF2B5EF4-FFF2-40B4-BE49-F238E27FC236}">
                <a16:creationId xmlns:a16="http://schemas.microsoft.com/office/drawing/2014/main" id="{6B265735-E3EB-72EF-E79B-64EF5459F19E}"/>
              </a:ext>
            </a:extLst>
          </p:cNvPr>
          <p:cNvSpPr txBox="1">
            <a:spLocks/>
          </p:cNvSpPr>
          <p:nvPr/>
        </p:nvSpPr>
        <p:spPr>
          <a:xfrm>
            <a:off x="7475709" y="4862169"/>
            <a:ext cx="3445566" cy="4953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accent3"/>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Einstellungen</a:t>
            </a:r>
          </a:p>
        </p:txBody>
      </p:sp>
      <p:pic>
        <p:nvPicPr>
          <p:cNvPr id="25" name="Bildplatzhalter 28">
            <a:extLst>
              <a:ext uri="{FF2B5EF4-FFF2-40B4-BE49-F238E27FC236}">
                <a16:creationId xmlns:a16="http://schemas.microsoft.com/office/drawing/2014/main" id="{31346D13-A7EF-B230-2FBF-A5FD378636F0}"/>
              </a:ext>
            </a:extLst>
          </p:cNvPr>
          <p:cNvPicPr>
            <a:picLocks noChangeAspect="1"/>
          </p:cNvPicPr>
          <p:nvPr/>
        </p:nvPicPr>
        <p:blipFill>
          <a:blip r:embed="rId7"/>
          <a:srcRect/>
          <a:stretch/>
        </p:blipFill>
        <p:spPr>
          <a:xfrm>
            <a:off x="6301255" y="4807119"/>
            <a:ext cx="605487" cy="605487"/>
          </a:xfrm>
          <a:prstGeom prst="rect">
            <a:avLst/>
          </a:prstGeom>
          <a:noFill/>
        </p:spPr>
      </p:pic>
      <p:pic>
        <p:nvPicPr>
          <p:cNvPr id="26" name="Bildplatzhalter 30">
            <a:extLst>
              <a:ext uri="{FF2B5EF4-FFF2-40B4-BE49-F238E27FC236}">
                <a16:creationId xmlns:a16="http://schemas.microsoft.com/office/drawing/2014/main" id="{604D6B23-5E8C-A77D-CF6E-213C7C8141B5}"/>
              </a:ext>
            </a:extLst>
          </p:cNvPr>
          <p:cNvPicPr>
            <a:picLocks noChangeAspect="1"/>
          </p:cNvPicPr>
          <p:nvPr/>
        </p:nvPicPr>
        <p:blipFill>
          <a:blip r:embed="rId8"/>
          <a:srcRect/>
          <a:stretch/>
        </p:blipFill>
        <p:spPr>
          <a:xfrm>
            <a:off x="6308698" y="3329043"/>
            <a:ext cx="605487" cy="605487"/>
          </a:xfrm>
          <a:prstGeom prst="rect">
            <a:avLst/>
          </a:prstGeom>
          <a:noFill/>
        </p:spPr>
      </p:pic>
    </p:spTree>
    <p:extLst>
      <p:ext uri="{BB962C8B-B14F-4D97-AF65-F5344CB8AC3E}">
        <p14:creationId xmlns:p14="http://schemas.microsoft.com/office/powerpoint/2010/main" val="269403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696360-142E-C6C6-6327-12B24C26D329}"/>
              </a:ext>
            </a:extLst>
          </p:cNvPr>
          <p:cNvSpPr>
            <a:spLocks noGrp="1"/>
          </p:cNvSpPr>
          <p:nvPr>
            <p:ph type="title"/>
          </p:nvPr>
        </p:nvSpPr>
        <p:spPr/>
        <p:txBody>
          <a:bodyPr/>
          <a:lstStyle/>
          <a:p>
            <a:r>
              <a:rPr lang="de-DE" dirty="0"/>
              <a:t>Schutz gegen XSS - </a:t>
            </a:r>
            <a:r>
              <a:rPr lang="de-DE" sz="3200" dirty="0">
                <a:solidFill>
                  <a:srgbClr val="242424"/>
                </a:solidFill>
              </a:rPr>
              <a:t>Cross-Site Scripting</a:t>
            </a:r>
            <a:endParaRPr lang="de-AT" dirty="0"/>
          </a:p>
        </p:txBody>
      </p:sp>
      <p:sp>
        <p:nvSpPr>
          <p:cNvPr id="26" name="Foliennummernplatzhalter 3">
            <a:extLst>
              <a:ext uri="{FF2B5EF4-FFF2-40B4-BE49-F238E27FC236}">
                <a16:creationId xmlns:a16="http://schemas.microsoft.com/office/drawing/2014/main" id="{2BD62465-FDE7-AAFE-1360-A0D084B05F29}"/>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6</a:t>
            </a:fld>
            <a:r>
              <a:rPr lang="de-DE" dirty="0"/>
              <a:t> von 11</a:t>
            </a:r>
          </a:p>
        </p:txBody>
      </p:sp>
      <p:sp>
        <p:nvSpPr>
          <p:cNvPr id="7" name="Inhaltsplatzhalter 2">
            <a:extLst>
              <a:ext uri="{FF2B5EF4-FFF2-40B4-BE49-F238E27FC236}">
                <a16:creationId xmlns:a16="http://schemas.microsoft.com/office/drawing/2014/main" id="{AAB7C208-CA9A-3047-11D1-11CADB24044A}"/>
              </a:ext>
            </a:extLst>
          </p:cNvPr>
          <p:cNvSpPr>
            <a:spLocks noGrp="1"/>
          </p:cNvSpPr>
          <p:nvPr>
            <p:ph idx="1"/>
          </p:nvPr>
        </p:nvSpPr>
        <p:spPr>
          <a:xfrm>
            <a:off x="538960" y="1825625"/>
            <a:ext cx="10156133" cy="4351338"/>
          </a:xfrm>
        </p:spPr>
        <p:txBody>
          <a:bodyPr rtlCol="0" anchor="ctr"/>
          <a:lstStyle/>
          <a:p>
            <a:pPr marL="342900" indent="-342900" algn="l" fontAlgn="base">
              <a:buFont typeface="Arial" panose="020B0604020202020204" pitchFamily="34" charset="0"/>
              <a:buChar char="•"/>
            </a:pPr>
            <a:r>
              <a:rPr lang="de-DE" sz="2400" dirty="0">
                <a:solidFill>
                  <a:srgbClr val="242424"/>
                </a:solidFill>
              </a:rPr>
              <a:t>Was ist XSS?</a:t>
            </a:r>
          </a:p>
          <a:p>
            <a:pPr marL="342900" indent="-342900" algn="l" fontAlgn="base">
              <a:buFont typeface="Arial" panose="020B0604020202020204" pitchFamily="34" charset="0"/>
              <a:buChar char="•"/>
            </a:pPr>
            <a:r>
              <a:rPr lang="de-DE" sz="2400" dirty="0">
                <a:solidFill>
                  <a:srgbClr val="242424"/>
                </a:solidFill>
              </a:rPr>
              <a:t>Arten von XSS:</a:t>
            </a:r>
          </a:p>
          <a:p>
            <a:pPr marL="800100" lvl="1" indent="-342900" algn="l" fontAlgn="base">
              <a:buFont typeface="Arial" panose="020B0604020202020204" pitchFamily="34" charset="0"/>
              <a:buChar char="•"/>
            </a:pPr>
            <a:r>
              <a:rPr lang="de-DE" dirty="0" err="1">
                <a:solidFill>
                  <a:srgbClr val="242424"/>
                </a:solidFill>
              </a:rPr>
              <a:t>Stored</a:t>
            </a:r>
            <a:r>
              <a:rPr lang="de-DE" dirty="0">
                <a:solidFill>
                  <a:srgbClr val="242424"/>
                </a:solidFill>
              </a:rPr>
              <a:t> XSS</a:t>
            </a:r>
          </a:p>
          <a:p>
            <a:pPr marL="800100" lvl="1" indent="-342900" algn="l" fontAlgn="base">
              <a:buFont typeface="Arial" panose="020B0604020202020204" pitchFamily="34" charset="0"/>
              <a:buChar char="•"/>
            </a:pPr>
            <a:r>
              <a:rPr lang="de-DE" dirty="0" err="1">
                <a:solidFill>
                  <a:srgbClr val="242424"/>
                </a:solidFill>
              </a:rPr>
              <a:t>Reflected</a:t>
            </a:r>
            <a:r>
              <a:rPr lang="de-DE" dirty="0">
                <a:solidFill>
                  <a:srgbClr val="242424"/>
                </a:solidFill>
              </a:rPr>
              <a:t> XSS</a:t>
            </a:r>
          </a:p>
          <a:p>
            <a:pPr marL="800100" lvl="1" indent="-342900" algn="l" fontAlgn="base">
              <a:buFont typeface="Arial" panose="020B0604020202020204" pitchFamily="34" charset="0"/>
              <a:buChar char="•"/>
            </a:pPr>
            <a:r>
              <a:rPr lang="de-DE" dirty="0">
                <a:solidFill>
                  <a:srgbClr val="242424"/>
                </a:solidFill>
              </a:rPr>
              <a:t>DOM-</a:t>
            </a:r>
            <a:r>
              <a:rPr lang="de-DE" dirty="0" err="1">
                <a:solidFill>
                  <a:srgbClr val="242424"/>
                </a:solidFill>
              </a:rPr>
              <a:t>based</a:t>
            </a:r>
            <a:r>
              <a:rPr lang="de-DE" dirty="0">
                <a:solidFill>
                  <a:srgbClr val="242424"/>
                </a:solidFill>
              </a:rPr>
              <a:t> XSS</a:t>
            </a:r>
          </a:p>
          <a:p>
            <a:pPr marL="342900" indent="-342900" algn="l" fontAlgn="base">
              <a:buFont typeface="Arial" panose="020B0604020202020204" pitchFamily="34" charset="0"/>
              <a:buChar char="•"/>
            </a:pPr>
            <a:r>
              <a:rPr lang="de-DE" sz="2400" dirty="0">
                <a:solidFill>
                  <a:srgbClr val="242424"/>
                </a:solidFill>
              </a:rPr>
              <a:t>Risiken für PWAs in Angular</a:t>
            </a:r>
          </a:p>
          <a:p>
            <a:pPr marL="342900" indent="-342900" algn="l" fontAlgn="base">
              <a:buFont typeface="Arial" panose="020B0604020202020204" pitchFamily="34" charset="0"/>
              <a:buChar char="•"/>
            </a:pPr>
            <a:r>
              <a:rPr lang="de-DE" sz="2400" dirty="0">
                <a:solidFill>
                  <a:srgbClr val="242424"/>
                </a:solidFill>
              </a:rPr>
              <a:t>Schutzmaßnahmen</a:t>
            </a:r>
          </a:p>
        </p:txBody>
      </p:sp>
    </p:spTree>
    <p:extLst>
      <p:ext uri="{BB962C8B-B14F-4D97-AF65-F5344CB8AC3E}">
        <p14:creationId xmlns:p14="http://schemas.microsoft.com/office/powerpoint/2010/main" val="1946257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B84DC-8051-E445-F4D2-C94270B4CD0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4214844-FFC5-C0A8-18B6-9A53C1CA660C}"/>
              </a:ext>
            </a:extLst>
          </p:cNvPr>
          <p:cNvSpPr>
            <a:spLocks noGrp="1"/>
          </p:cNvSpPr>
          <p:nvPr>
            <p:ph type="title"/>
          </p:nvPr>
        </p:nvSpPr>
        <p:spPr/>
        <p:txBody>
          <a:bodyPr/>
          <a:lstStyle/>
          <a:p>
            <a:r>
              <a:rPr lang="de-DE" dirty="0"/>
              <a:t>Schutz gegen CSRF - </a:t>
            </a:r>
            <a:r>
              <a:rPr lang="de-DE" sz="3200" dirty="0">
                <a:solidFill>
                  <a:srgbClr val="242424"/>
                </a:solidFill>
              </a:rPr>
              <a:t>Cross-Site Request </a:t>
            </a:r>
            <a:r>
              <a:rPr lang="de-DE" sz="3200" dirty="0" err="1">
                <a:solidFill>
                  <a:srgbClr val="242424"/>
                </a:solidFill>
              </a:rPr>
              <a:t>Forgery</a:t>
            </a:r>
            <a:endParaRPr lang="de-AT" dirty="0"/>
          </a:p>
        </p:txBody>
      </p:sp>
      <p:sp>
        <p:nvSpPr>
          <p:cNvPr id="26" name="Foliennummernplatzhalter 3">
            <a:extLst>
              <a:ext uri="{FF2B5EF4-FFF2-40B4-BE49-F238E27FC236}">
                <a16:creationId xmlns:a16="http://schemas.microsoft.com/office/drawing/2014/main" id="{A56622BC-17CF-F44B-3D63-6A39049B7004}"/>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7</a:t>
            </a:fld>
            <a:r>
              <a:rPr lang="de-DE" dirty="0"/>
              <a:t> von 11</a:t>
            </a:r>
          </a:p>
        </p:txBody>
      </p:sp>
      <p:sp>
        <p:nvSpPr>
          <p:cNvPr id="7" name="Inhaltsplatzhalter 2">
            <a:extLst>
              <a:ext uri="{FF2B5EF4-FFF2-40B4-BE49-F238E27FC236}">
                <a16:creationId xmlns:a16="http://schemas.microsoft.com/office/drawing/2014/main" id="{21D04965-71B2-C808-FE94-C72AB0EF465D}"/>
              </a:ext>
            </a:extLst>
          </p:cNvPr>
          <p:cNvSpPr>
            <a:spLocks noGrp="1"/>
          </p:cNvSpPr>
          <p:nvPr>
            <p:ph idx="1"/>
          </p:nvPr>
        </p:nvSpPr>
        <p:spPr>
          <a:xfrm>
            <a:off x="538960" y="1825625"/>
            <a:ext cx="10156133" cy="4351338"/>
          </a:xfrm>
        </p:spPr>
        <p:txBody>
          <a:bodyPr rtlCol="0" anchor="ctr"/>
          <a:lstStyle/>
          <a:p>
            <a:pPr marL="342900" indent="-342900" algn="l" fontAlgn="base">
              <a:buFont typeface="Arial" panose="020B0604020202020204" pitchFamily="34" charset="0"/>
              <a:buChar char="•"/>
            </a:pPr>
            <a:r>
              <a:rPr lang="de-DE" sz="2400" dirty="0">
                <a:solidFill>
                  <a:srgbClr val="242424"/>
                </a:solidFill>
              </a:rPr>
              <a:t>Was ist CSRF?</a:t>
            </a:r>
          </a:p>
          <a:p>
            <a:pPr marL="342900" indent="-342900" algn="l" fontAlgn="base">
              <a:buFont typeface="Arial" panose="020B0604020202020204" pitchFamily="34" charset="0"/>
              <a:buChar char="•"/>
            </a:pPr>
            <a:r>
              <a:rPr lang="de-DE" sz="2400" dirty="0">
                <a:solidFill>
                  <a:srgbClr val="242424"/>
                </a:solidFill>
              </a:rPr>
              <a:t>Wie funktioniert es?</a:t>
            </a:r>
          </a:p>
          <a:p>
            <a:pPr marL="342900" indent="-342900" algn="l" fontAlgn="base">
              <a:buFont typeface="Arial" panose="020B0604020202020204" pitchFamily="34" charset="0"/>
              <a:buChar char="•"/>
            </a:pPr>
            <a:r>
              <a:rPr lang="de-DE" sz="2400" dirty="0">
                <a:solidFill>
                  <a:srgbClr val="242424"/>
                </a:solidFill>
              </a:rPr>
              <a:t>Risiken für PWAs in Angular</a:t>
            </a:r>
          </a:p>
          <a:p>
            <a:pPr marL="342900" indent="-342900" algn="l" fontAlgn="base">
              <a:buFont typeface="Arial" panose="020B0604020202020204" pitchFamily="34" charset="0"/>
              <a:buChar char="•"/>
            </a:pPr>
            <a:r>
              <a:rPr lang="de-DE" sz="2400" dirty="0">
                <a:solidFill>
                  <a:srgbClr val="242424"/>
                </a:solidFill>
              </a:rPr>
              <a:t>Schutzmaßnahmen</a:t>
            </a:r>
          </a:p>
        </p:txBody>
      </p:sp>
    </p:spTree>
    <p:extLst>
      <p:ext uri="{BB962C8B-B14F-4D97-AF65-F5344CB8AC3E}">
        <p14:creationId xmlns:p14="http://schemas.microsoft.com/office/powerpoint/2010/main" val="3364571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6EFDA7F3-F3AC-22A7-4D4E-D06C34303928}"/>
              </a:ext>
            </a:extLst>
          </p:cNvPr>
          <p:cNvGrpSpPr/>
          <p:nvPr/>
        </p:nvGrpSpPr>
        <p:grpSpPr>
          <a:xfrm rot="7186914">
            <a:off x="5985834" y="-2494843"/>
            <a:ext cx="7021130" cy="8126217"/>
            <a:chOff x="11114088" y="2241550"/>
            <a:chExt cx="1905000" cy="2354263"/>
          </a:xfrm>
          <a:solidFill>
            <a:schemeClr val="bg2">
              <a:alpha val="91000"/>
            </a:schemeClr>
          </a:solidFill>
        </p:grpSpPr>
        <p:sp>
          <p:nvSpPr>
            <p:cNvPr id="10" name="Freihandform 5">
              <a:extLst>
                <a:ext uri="{FF2B5EF4-FFF2-40B4-BE49-F238E27FC236}">
                  <a16:creationId xmlns:a16="http://schemas.microsoft.com/office/drawing/2014/main" id="{1BC5467B-7E1C-01EB-B971-D89A6314D70B}"/>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1" name="Freihandform 6">
              <a:extLst>
                <a:ext uri="{FF2B5EF4-FFF2-40B4-BE49-F238E27FC236}">
                  <a16:creationId xmlns:a16="http://schemas.microsoft.com/office/drawing/2014/main" id="{978F6B91-B151-0A73-1E02-441777CC537C}"/>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5" name="Foliennummernplatzhalter 3">
            <a:extLst>
              <a:ext uri="{FF2B5EF4-FFF2-40B4-BE49-F238E27FC236}">
                <a16:creationId xmlns:a16="http://schemas.microsoft.com/office/drawing/2014/main" id="{4F255404-DC2D-EF16-6695-2740403CF5CC}"/>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8</a:t>
            </a:fld>
            <a:r>
              <a:rPr lang="de-DE" dirty="0"/>
              <a:t> von 11</a:t>
            </a:r>
          </a:p>
        </p:txBody>
      </p:sp>
      <p:sp>
        <p:nvSpPr>
          <p:cNvPr id="2" name="Titel 1">
            <a:extLst>
              <a:ext uri="{FF2B5EF4-FFF2-40B4-BE49-F238E27FC236}">
                <a16:creationId xmlns:a16="http://schemas.microsoft.com/office/drawing/2014/main" id="{E2C50832-0B36-43C5-98EC-4CD165D78718}"/>
              </a:ext>
            </a:extLst>
          </p:cNvPr>
          <p:cNvSpPr>
            <a:spLocks noGrp="1"/>
          </p:cNvSpPr>
          <p:nvPr>
            <p:ph type="title"/>
          </p:nvPr>
        </p:nvSpPr>
        <p:spPr/>
        <p:txBody>
          <a:bodyPr rtlCol="0"/>
          <a:lstStyle/>
          <a:p>
            <a:pPr rtl="0"/>
            <a:r>
              <a:rPr lang="de-DE" dirty="0" err="1"/>
              <a:t>EazyBooks</a:t>
            </a:r>
            <a:br>
              <a:rPr lang="de-DE" dirty="0"/>
            </a:br>
            <a:endParaRPr lang="de-DE" dirty="0"/>
          </a:p>
        </p:txBody>
      </p:sp>
      <p:pic>
        <p:nvPicPr>
          <p:cNvPr id="6" name="Bildplatzhalter 9">
            <a:hlinkClick r:id="rId3"/>
            <a:extLst>
              <a:ext uri="{FF2B5EF4-FFF2-40B4-BE49-F238E27FC236}">
                <a16:creationId xmlns:a16="http://schemas.microsoft.com/office/drawing/2014/main" id="{DCC2B407-5B4E-AD88-1A8D-4154341CC945}"/>
              </a:ext>
            </a:extLst>
          </p:cNvPr>
          <p:cNvPicPr>
            <a:picLocks noChangeAspect="1"/>
          </p:cNvPicPr>
          <p:nvPr/>
        </p:nvPicPr>
        <p:blipFill>
          <a:blip r:embed="rId4"/>
          <a:srcRect/>
          <a:stretch/>
        </p:blipFill>
        <p:spPr>
          <a:xfrm>
            <a:off x="830287" y="1760151"/>
            <a:ext cx="3612790" cy="3612790"/>
          </a:xfrm>
          <a:prstGeom prst="ellipse">
            <a:avLst/>
          </a:prstGeom>
        </p:spPr>
      </p:pic>
    </p:spTree>
    <p:extLst>
      <p:ext uri="{BB962C8B-B14F-4D97-AF65-F5344CB8AC3E}">
        <p14:creationId xmlns:p14="http://schemas.microsoft.com/office/powerpoint/2010/main" val="19703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FCA16-8D78-4A87-9023-708458E3A4F3}"/>
              </a:ext>
            </a:extLst>
          </p:cNvPr>
          <p:cNvSpPr>
            <a:spLocks noGrp="1"/>
          </p:cNvSpPr>
          <p:nvPr>
            <p:ph type="title"/>
          </p:nvPr>
        </p:nvSpPr>
        <p:spPr/>
        <p:txBody>
          <a:bodyPr rtlCol="0"/>
          <a:lstStyle/>
          <a:p>
            <a:pPr rtl="0"/>
            <a:r>
              <a:rPr lang="de-DE" dirty="0" err="1"/>
              <a:t>Lessons</a:t>
            </a:r>
            <a:r>
              <a:rPr lang="de-DE" dirty="0"/>
              <a:t> </a:t>
            </a:r>
            <a:r>
              <a:rPr lang="de-DE" dirty="0" err="1"/>
              <a:t>learned</a:t>
            </a:r>
            <a:r>
              <a:rPr lang="de-DE" dirty="0"/>
              <a:t>/Status</a:t>
            </a:r>
          </a:p>
        </p:txBody>
      </p:sp>
      <p:sp>
        <p:nvSpPr>
          <p:cNvPr id="8" name="Inhaltsplatzhalter 7">
            <a:extLst>
              <a:ext uri="{FF2B5EF4-FFF2-40B4-BE49-F238E27FC236}">
                <a16:creationId xmlns:a16="http://schemas.microsoft.com/office/drawing/2014/main" id="{5935AC4D-C17D-4827-B693-43A34920A5FD}"/>
              </a:ext>
            </a:extLst>
          </p:cNvPr>
          <p:cNvSpPr>
            <a:spLocks noGrp="1"/>
          </p:cNvSpPr>
          <p:nvPr>
            <p:ph idx="1"/>
          </p:nvPr>
        </p:nvSpPr>
        <p:spPr/>
        <p:txBody>
          <a:bodyPr rtlCol="0"/>
          <a:lstStyle/>
          <a:p>
            <a:pPr rtl="0"/>
            <a:r>
              <a:rPr lang="de-DE" sz="1800" dirty="0"/>
              <a:t>Abgeschlossen</a:t>
            </a:r>
          </a:p>
          <a:p>
            <a:pPr rtl="0"/>
            <a:endParaRPr lang="de-DE" sz="1800" dirty="0"/>
          </a:p>
        </p:txBody>
      </p:sp>
      <p:sp>
        <p:nvSpPr>
          <p:cNvPr id="9" name="Inhaltsplatzhalter 8">
            <a:extLst>
              <a:ext uri="{FF2B5EF4-FFF2-40B4-BE49-F238E27FC236}">
                <a16:creationId xmlns:a16="http://schemas.microsoft.com/office/drawing/2014/main" id="{D66C6D21-6780-4D8A-9B6F-582E0BD2DC2E}"/>
              </a:ext>
            </a:extLst>
          </p:cNvPr>
          <p:cNvSpPr>
            <a:spLocks noGrp="1"/>
          </p:cNvSpPr>
          <p:nvPr>
            <p:ph idx="17"/>
          </p:nvPr>
        </p:nvSpPr>
        <p:spPr/>
        <p:txBody>
          <a:bodyPr rtlCol="0"/>
          <a:lstStyle/>
          <a:p>
            <a:r>
              <a:rPr lang="de-DE" sz="1800" dirty="0"/>
              <a:t>Status</a:t>
            </a:r>
          </a:p>
        </p:txBody>
      </p:sp>
      <p:sp>
        <p:nvSpPr>
          <p:cNvPr id="10" name="Inhaltsplatzhalter 9">
            <a:extLst>
              <a:ext uri="{FF2B5EF4-FFF2-40B4-BE49-F238E27FC236}">
                <a16:creationId xmlns:a16="http://schemas.microsoft.com/office/drawing/2014/main" id="{CCF1405A-05DA-4553-A7B3-B9592963C6B1}"/>
              </a:ext>
            </a:extLst>
          </p:cNvPr>
          <p:cNvSpPr>
            <a:spLocks noGrp="1"/>
          </p:cNvSpPr>
          <p:nvPr>
            <p:ph idx="18"/>
          </p:nvPr>
        </p:nvSpPr>
        <p:spPr/>
        <p:txBody>
          <a:bodyPr rtlCol="0"/>
          <a:lstStyle/>
          <a:p>
            <a:pPr rtl="0"/>
            <a:r>
              <a:rPr lang="de-DE" sz="1800" dirty="0" err="1"/>
              <a:t>WebApp</a:t>
            </a:r>
            <a:endParaRPr lang="de-DE" sz="1800" dirty="0"/>
          </a:p>
          <a:p>
            <a:pPr rtl="0"/>
            <a:r>
              <a:rPr lang="de-DE" sz="1800" dirty="0"/>
              <a:t>PWA</a:t>
            </a:r>
          </a:p>
          <a:p>
            <a:pPr rtl="0"/>
            <a:r>
              <a:rPr lang="de-DE" sz="1800" dirty="0"/>
              <a:t>Schutz gegen XSS und CSRF</a:t>
            </a:r>
          </a:p>
          <a:p>
            <a:pPr rtl="0"/>
            <a:endParaRPr lang="de-DE" sz="1800" dirty="0"/>
          </a:p>
          <a:p>
            <a:pPr rtl="0"/>
            <a:endParaRPr lang="de-DE" sz="1800" dirty="0"/>
          </a:p>
          <a:p>
            <a:pPr rtl="0"/>
            <a:endParaRPr lang="de-DE" sz="1800" dirty="0"/>
          </a:p>
        </p:txBody>
      </p:sp>
      <p:sp>
        <p:nvSpPr>
          <p:cNvPr id="11" name="Inhaltsplatzhalter 10">
            <a:extLst>
              <a:ext uri="{FF2B5EF4-FFF2-40B4-BE49-F238E27FC236}">
                <a16:creationId xmlns:a16="http://schemas.microsoft.com/office/drawing/2014/main" id="{90DE57B2-448D-4C8D-8B9C-FFDDFB0A9208}"/>
              </a:ext>
            </a:extLst>
          </p:cNvPr>
          <p:cNvSpPr>
            <a:spLocks noGrp="1"/>
          </p:cNvSpPr>
          <p:nvPr>
            <p:ph idx="19"/>
          </p:nvPr>
        </p:nvSpPr>
        <p:spPr/>
        <p:txBody>
          <a:bodyPr rtlCol="0"/>
          <a:lstStyle/>
          <a:p>
            <a:pPr rtl="0"/>
            <a:r>
              <a:rPr lang="de-DE" sz="1800" dirty="0"/>
              <a:t>Angular</a:t>
            </a:r>
          </a:p>
        </p:txBody>
      </p:sp>
      <p:sp>
        <p:nvSpPr>
          <p:cNvPr id="12" name="Inhaltsplatzhalter 11">
            <a:extLst>
              <a:ext uri="{FF2B5EF4-FFF2-40B4-BE49-F238E27FC236}">
                <a16:creationId xmlns:a16="http://schemas.microsoft.com/office/drawing/2014/main" id="{780C3E07-3509-4911-AFF9-20EA8F12D0A4}"/>
              </a:ext>
            </a:extLst>
          </p:cNvPr>
          <p:cNvSpPr>
            <a:spLocks noGrp="1"/>
          </p:cNvSpPr>
          <p:nvPr>
            <p:ph idx="20"/>
          </p:nvPr>
        </p:nvSpPr>
        <p:spPr/>
        <p:txBody>
          <a:bodyPr rtlCol="0"/>
          <a:lstStyle/>
          <a:p>
            <a:pPr rtl="0"/>
            <a:r>
              <a:rPr lang="de-DE" sz="1800" dirty="0"/>
              <a:t>Zeiteinteilung</a:t>
            </a:r>
          </a:p>
          <a:p>
            <a:pPr rtl="0"/>
            <a:r>
              <a:rPr lang="de-DE" sz="1800" dirty="0"/>
              <a:t>Dokumentation</a:t>
            </a:r>
          </a:p>
          <a:p>
            <a:pPr rtl="0"/>
            <a:r>
              <a:rPr lang="de-DE" sz="1800" dirty="0"/>
              <a:t>…</a:t>
            </a:r>
          </a:p>
        </p:txBody>
      </p:sp>
      <p:sp>
        <p:nvSpPr>
          <p:cNvPr id="13" name="Inhaltsplatzhalter 12">
            <a:extLst>
              <a:ext uri="{FF2B5EF4-FFF2-40B4-BE49-F238E27FC236}">
                <a16:creationId xmlns:a16="http://schemas.microsoft.com/office/drawing/2014/main" id="{FB9E2175-1C3C-4B3E-A872-A1B7E6D64D52}"/>
              </a:ext>
            </a:extLst>
          </p:cNvPr>
          <p:cNvSpPr>
            <a:spLocks noGrp="1"/>
          </p:cNvSpPr>
          <p:nvPr>
            <p:ph idx="21"/>
          </p:nvPr>
        </p:nvSpPr>
        <p:spPr/>
        <p:txBody>
          <a:bodyPr rtlCol="0"/>
          <a:lstStyle/>
          <a:p>
            <a:pPr rtl="0"/>
            <a:r>
              <a:rPr lang="de-DE" sz="1800" dirty="0"/>
              <a:t>Organisation</a:t>
            </a:r>
          </a:p>
        </p:txBody>
      </p:sp>
      <p:pic>
        <p:nvPicPr>
          <p:cNvPr id="24" name="Bildplatzhalter 28">
            <a:extLst>
              <a:ext uri="{FF2B5EF4-FFF2-40B4-BE49-F238E27FC236}">
                <a16:creationId xmlns:a16="http://schemas.microsoft.com/office/drawing/2014/main" id="{73B5ADD5-9524-B8B2-A81C-7158C166450F}"/>
              </a:ext>
            </a:extLst>
          </p:cNvPr>
          <p:cNvPicPr>
            <a:picLocks noChangeAspect="1"/>
          </p:cNvPicPr>
          <p:nvPr/>
        </p:nvPicPr>
        <p:blipFill>
          <a:blip r:embed="rId3"/>
          <a:srcRect/>
          <a:stretch/>
        </p:blipFill>
        <p:spPr>
          <a:xfrm>
            <a:off x="8614051" y="2130098"/>
            <a:ext cx="939966" cy="939966"/>
          </a:xfrm>
          <a:prstGeom prst="rect">
            <a:avLst/>
          </a:prstGeom>
        </p:spPr>
      </p:pic>
      <p:sp>
        <p:nvSpPr>
          <p:cNvPr id="4" name="Foliennummernplatzhalter 3">
            <a:extLst>
              <a:ext uri="{FF2B5EF4-FFF2-40B4-BE49-F238E27FC236}">
                <a16:creationId xmlns:a16="http://schemas.microsoft.com/office/drawing/2014/main" id="{37B240F2-D2D0-6509-E737-24BE3AA81974}"/>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9</a:t>
            </a:fld>
            <a:r>
              <a:rPr lang="de-DE" dirty="0"/>
              <a:t> von 11</a:t>
            </a:r>
          </a:p>
        </p:txBody>
      </p:sp>
      <p:pic>
        <p:nvPicPr>
          <p:cNvPr id="5" name="Bildplatzhalter 28">
            <a:extLst>
              <a:ext uri="{FF2B5EF4-FFF2-40B4-BE49-F238E27FC236}">
                <a16:creationId xmlns:a16="http://schemas.microsoft.com/office/drawing/2014/main" id="{F0ACF799-E303-BF09-1905-1AD859575B6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775315" y="2130098"/>
            <a:ext cx="939966" cy="939966"/>
          </a:xfrm>
          <a:prstGeom prst="rect">
            <a:avLst/>
          </a:prstGeom>
        </p:spPr>
      </p:pic>
      <p:pic>
        <p:nvPicPr>
          <p:cNvPr id="6" name="Bildplatzhalter 28">
            <a:extLst>
              <a:ext uri="{FF2B5EF4-FFF2-40B4-BE49-F238E27FC236}">
                <a16:creationId xmlns:a16="http://schemas.microsoft.com/office/drawing/2014/main" id="{D7E755BB-9985-623D-ADB9-14BC266D57EC}"/>
              </a:ext>
            </a:extLst>
          </p:cNvPr>
          <p:cNvPicPr>
            <a:picLocks noChangeAspect="1"/>
          </p:cNvPicPr>
          <p:nvPr/>
        </p:nvPicPr>
        <p:blipFill>
          <a:blip r:embed="rId6"/>
          <a:srcRect/>
          <a:stretch/>
        </p:blipFill>
        <p:spPr>
          <a:xfrm>
            <a:off x="3004063" y="2163840"/>
            <a:ext cx="872482" cy="872482"/>
          </a:xfrm>
          <a:prstGeom prst="rect">
            <a:avLst/>
          </a:prstGeom>
        </p:spPr>
      </p:pic>
    </p:spTree>
    <p:extLst>
      <p:ext uri="{BB962C8B-B14F-4D97-AF65-F5344CB8AC3E}">
        <p14:creationId xmlns:p14="http://schemas.microsoft.com/office/powerpoint/2010/main" val="4356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Design">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95_TF34076243" id="{08700077-069E-4FC7-9803-E0E8FFC68286}" vid="{D3EE604E-3FB4-4B44-A42C-EEFA81C76CB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2.xml><?xml version="1.0" encoding="utf-8"?>
<ds:datastoreItem xmlns:ds="http://schemas.openxmlformats.org/officeDocument/2006/customXml" ds:itemID="{2519797F-2510-4681-A59B-FCD8F3733FE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Präsentation „Blaue Kreise“</Template>
  <TotalTime>0</TotalTime>
  <Words>747</Words>
  <Application>Microsoft Office PowerPoint</Application>
  <PresentationFormat>Breitbild</PresentationFormat>
  <Paragraphs>124</Paragraphs>
  <Slides>11</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Corbel</vt:lpstr>
      <vt:lpstr>Office-Design</vt:lpstr>
      <vt:lpstr>EazyBooks</vt:lpstr>
      <vt:lpstr>Progressive Web App </vt:lpstr>
      <vt:lpstr>IDEE/Motivation</vt:lpstr>
      <vt:lpstr>EazyBooks </vt:lpstr>
      <vt:lpstr>Komponenten</vt:lpstr>
      <vt:lpstr>Schutz gegen XSS - Cross-Site Scripting</vt:lpstr>
      <vt:lpstr>Schutz gegen CSRF - Cross-Site Request Forgery</vt:lpstr>
      <vt:lpstr>EazyBooks </vt:lpstr>
      <vt:lpstr>Lessons learned/Status</vt:lpstr>
      <vt:lpstr>Ideen für die Zukunft</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EazyBooks</dc:title>
  <dc:creator>Hartlauer Sandra - s2210237030</dc:creator>
  <cp:lastModifiedBy>Hartlauer Sandra - s2210237030</cp:lastModifiedBy>
  <cp:revision>62</cp:revision>
  <dcterms:created xsi:type="dcterms:W3CDTF">2024-01-21T20:42:35Z</dcterms:created>
  <dcterms:modified xsi:type="dcterms:W3CDTF">2025-03-02T21:21:31Z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