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Gill Sans Nova" panose="020B0602020104020203" pitchFamily="34" charset="0"/>
      <p:regular r:id="rId18"/>
      <p:bold r:id="rId19"/>
    </p:embeddedFont>
    <p:embeddedFont>
      <p:font typeface="RPPHIW+ArialMT" panose="020B0604020202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iseless-apple-a30.notion.site/Pentest-Case-Examples-72ee9e214e1246fb9bbc565d7506ddc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iseless-apple-a30.notion.site/Pentest-Case-Examples-72ee9e214e1246fb9bbc565d7506ddc4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iseless-apple-a30.notion.site/Pentest-Case-Examples-72ee9e214e1246fb9bbc565d7506ddc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08EC86E-1C3D-11D9-2969-174186996DFD}"/>
              </a:ext>
            </a:extLst>
          </p:cNvPr>
          <p:cNvSpPr txBox="1">
            <a:spLocks/>
          </p:cNvSpPr>
          <p:nvPr/>
        </p:nvSpPr>
        <p:spPr>
          <a:xfrm>
            <a:off x="4221803" y="3758499"/>
            <a:ext cx="6598597" cy="17415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all" spc="6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Nova"/>
                <a:ea typeface="+mn-ea"/>
                <a:cs typeface="+mn-cs"/>
              </a:rPr>
              <a:t>Mentor Meet- Week 7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all" spc="6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Nova"/>
                <a:ea typeface="+mn-ea"/>
                <a:cs typeface="+mn-cs"/>
              </a:rPr>
              <a:t>Workshop Presentation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1" i="0" u="none" strike="noStrike" kern="1200" cap="all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939342-E45A-D501-F299-AC331427574D}"/>
              </a:ext>
            </a:extLst>
          </p:cNvPr>
          <p:cNvSpPr txBox="1">
            <a:spLocks/>
          </p:cNvSpPr>
          <p:nvPr/>
        </p:nvSpPr>
        <p:spPr>
          <a:xfrm>
            <a:off x="4221803" y="1173479"/>
            <a:ext cx="6598597" cy="233648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 cap="all" spc="7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all" spc="7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Nova"/>
                <a:ea typeface="+mj-ea"/>
                <a:cs typeface="+mj-cs"/>
              </a:rPr>
              <a:t>Pen-testing 101: Practical Tips and Case Examples for Members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236DC-714C-6484-CD09-3B5C287E9CE4}"/>
              </a:ext>
            </a:extLst>
          </p:cNvPr>
          <p:cNvSpPr txBox="1"/>
          <p:nvPr/>
        </p:nvSpPr>
        <p:spPr>
          <a:xfrm>
            <a:off x="6390968" y="6076593"/>
            <a:ext cx="158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dirty="0">
                <a:solidFill>
                  <a:schemeClr val="bg1"/>
                </a:solidFill>
              </a:rPr>
              <a:t>Vansh Khanna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80236" y="706662"/>
            <a:ext cx="4608032" cy="218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31"/>
              </a:lnSpc>
              <a:spcBef>
                <a:spcPts val="0"/>
              </a:spcBef>
              <a:spcAft>
                <a:spcPts val="0"/>
              </a:spcAft>
            </a:pPr>
            <a:r>
              <a:rPr sz="155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3.</a:t>
            </a:r>
            <a:r>
              <a:rPr sz="1550" b="1" spc="977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15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Document all findings and provide actionable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23136" y="963871"/>
            <a:ext cx="5665497" cy="15082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recommendations:</a:t>
            </a:r>
            <a:r>
              <a:rPr sz="1500" b="1" spc="10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During the pen-test, it is crucial to document</a:t>
            </a:r>
          </a:p>
          <a:p>
            <a:pPr marL="0" marR="0">
              <a:lnSpc>
                <a:spcPts val="1675"/>
              </a:lnSpc>
              <a:spcBef>
                <a:spcPts val="304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all findings, including vulnerabilities, weaknesses, and potential</a:t>
            </a:r>
          </a:p>
          <a:p>
            <a:pPr marL="0" marR="0">
              <a:lnSpc>
                <a:spcPts val="1675"/>
              </a:lnSpc>
              <a:spcBef>
                <a:spcPts val="254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risks. It is also essential to provide actionable recommendations</a:t>
            </a:r>
          </a:p>
          <a:p>
            <a:pPr marL="0" marR="0">
              <a:lnSpc>
                <a:spcPts val="1675"/>
              </a:lnSpc>
              <a:spcBef>
                <a:spcPts val="304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to the organization to mitigate these risks and improve their</a:t>
            </a:r>
          </a:p>
          <a:p>
            <a:pPr marL="0" marR="0">
              <a:lnSpc>
                <a:spcPts val="1675"/>
              </a:lnSpc>
              <a:spcBef>
                <a:spcPts val="304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security posture. The report should be clear, concise, and easy to</a:t>
            </a:r>
          </a:p>
          <a:p>
            <a:pPr marL="0" marR="0">
              <a:lnSpc>
                <a:spcPts val="1675"/>
              </a:lnSpc>
              <a:spcBef>
                <a:spcPts val="304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understand, even for non-technical stakeholders.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80236" y="2593882"/>
            <a:ext cx="5988524" cy="1765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31"/>
              </a:lnSpc>
              <a:spcBef>
                <a:spcPts val="0"/>
              </a:spcBef>
              <a:spcAft>
                <a:spcPts val="0"/>
              </a:spcAft>
            </a:pPr>
            <a:r>
              <a:rPr sz="155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4.</a:t>
            </a:r>
            <a:r>
              <a:rPr sz="1550" b="1" spc="977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15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Communicate effectively with stakeholders and</a:t>
            </a:r>
          </a:p>
          <a:p>
            <a:pPr marL="342900" marR="0">
              <a:lnSpc>
                <a:spcPts val="1675"/>
              </a:lnSpc>
              <a:spcBef>
                <a:spcPts val="293"/>
              </a:spcBef>
              <a:spcAft>
                <a:spcPts val="0"/>
              </a:spcAft>
            </a:pPr>
            <a:r>
              <a:rPr sz="15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management:</a:t>
            </a:r>
            <a:r>
              <a:rPr sz="1500" b="1" spc="1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Effective communication is crucial during the pen-</a:t>
            </a:r>
          </a:p>
          <a:p>
            <a:pPr marL="342900" marR="0">
              <a:lnSpc>
                <a:spcPts val="1675"/>
              </a:lnSpc>
              <a:spcBef>
                <a:spcPts val="304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test process. It is essential to communicate findings and</a:t>
            </a:r>
          </a:p>
          <a:p>
            <a:pPr marL="342900" marR="0">
              <a:lnSpc>
                <a:spcPts val="1675"/>
              </a:lnSpc>
              <a:spcBef>
                <a:spcPts val="304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recommendations effectively to stakeholders, including technical</a:t>
            </a:r>
          </a:p>
          <a:p>
            <a:pPr marL="342900" marR="0">
              <a:lnSpc>
                <a:spcPts val="1675"/>
              </a:lnSpc>
              <a:spcBef>
                <a:spcPts val="254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and non-technical management. Communication should be clear,</a:t>
            </a:r>
          </a:p>
          <a:p>
            <a:pPr marL="342900" marR="0">
              <a:lnSpc>
                <a:spcPts val="1675"/>
              </a:lnSpc>
              <a:spcBef>
                <a:spcPts val="304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concise, and focused on the business impact of the findings and</a:t>
            </a:r>
          </a:p>
          <a:p>
            <a:pPr marL="342900" marR="0">
              <a:lnSpc>
                <a:spcPts val="1675"/>
              </a:lnSpc>
              <a:spcBef>
                <a:spcPts val="304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recommendations.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80236" y="4481102"/>
            <a:ext cx="6082120" cy="1262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31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5.</a:t>
            </a:r>
            <a:r>
              <a:rPr sz="1500" b="1" spc="977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15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Stay up-to-date with the latest trends and techniques in pen-</a:t>
            </a:r>
          </a:p>
          <a:p>
            <a:pPr marL="342900" marR="0">
              <a:lnSpc>
                <a:spcPts val="1675"/>
              </a:lnSpc>
              <a:spcBef>
                <a:spcPts val="293"/>
              </a:spcBef>
              <a:spcAft>
                <a:spcPts val="0"/>
              </a:spcAft>
            </a:pPr>
            <a:r>
              <a:rPr sz="15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testing: </a:t>
            </a: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The cybersecurity landscape is continually evolving, and</a:t>
            </a:r>
          </a:p>
          <a:p>
            <a:pPr marL="342900" marR="0">
              <a:lnSpc>
                <a:spcPts val="1675"/>
              </a:lnSpc>
              <a:spcBef>
                <a:spcPts val="304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new threats and attack techniques emerge regularly. It is crucial to</a:t>
            </a:r>
          </a:p>
          <a:p>
            <a:pPr marL="342900" marR="0">
              <a:lnSpc>
                <a:spcPts val="1675"/>
              </a:lnSpc>
              <a:spcBef>
                <a:spcPts val="304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stay up-to-date with the latest trends and techniques in pen-</a:t>
            </a:r>
          </a:p>
          <a:p>
            <a:pPr marL="342900" marR="0">
              <a:lnSpc>
                <a:spcPts val="1675"/>
              </a:lnSpc>
              <a:spcBef>
                <a:spcPts val="254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testing. Joining online communities, attending industry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23136" y="5744150"/>
            <a:ext cx="5666450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conferences, and participating in training programs can help keep</a:t>
            </a:r>
          </a:p>
          <a:p>
            <a:pPr marL="0" marR="0">
              <a:lnSpc>
                <a:spcPts val="1675"/>
              </a:lnSpc>
              <a:spcBef>
                <a:spcPts val="304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you up-to-date with the latest developments.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80236" y="1564066"/>
            <a:ext cx="4421627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sz="40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R</a:t>
            </a:r>
            <a:r>
              <a:rPr sz="4000" b="1" spc="-41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40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E</a:t>
            </a:r>
            <a:r>
              <a:rPr sz="4000" b="1" spc="-415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40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F</a:t>
            </a:r>
            <a:r>
              <a:rPr sz="4000" b="1" spc="-415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40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E</a:t>
            </a:r>
            <a:r>
              <a:rPr sz="4000" b="1" spc="-415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40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R</a:t>
            </a:r>
            <a:r>
              <a:rPr sz="4000" b="1" spc="-41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40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E</a:t>
            </a:r>
            <a:r>
              <a:rPr sz="4000" b="1" spc="-415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40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N</a:t>
            </a:r>
            <a:r>
              <a:rPr sz="4000" b="1" spc="-41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40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C</a:t>
            </a:r>
            <a:r>
              <a:rPr sz="4000" b="1" spc="-41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40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E</a:t>
            </a:r>
            <a:r>
              <a:rPr sz="4000" b="1" spc="-415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40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80236" y="2671812"/>
            <a:ext cx="6031037" cy="3256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The attack tutorial guides are accompanied by all the</a:t>
            </a:r>
          </a:p>
          <a:p>
            <a:pPr marL="0" marR="0">
              <a:lnSpc>
                <a:spcPts val="2010"/>
              </a:lnSpc>
              <a:spcBef>
                <a:spcPts val="581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essential references, along with additional resources</a:t>
            </a:r>
          </a:p>
          <a:p>
            <a:pPr marL="0" marR="0">
              <a:lnSpc>
                <a:spcPts val="2010"/>
              </a:lnSpc>
              <a:spcBef>
                <a:spcPts val="581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located at the bottom, to facilitate a better understanding</a:t>
            </a:r>
          </a:p>
          <a:p>
            <a:pPr marL="0" marR="0">
              <a:lnSpc>
                <a:spcPts val="2010"/>
              </a:lnSpc>
              <a:spcBef>
                <a:spcPts val="581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and improve your skills in the respective attacks. If you</a:t>
            </a:r>
          </a:p>
          <a:p>
            <a:pPr marL="0" marR="0">
              <a:lnSpc>
                <a:spcPts val="2010"/>
              </a:lnSpc>
              <a:spcBef>
                <a:spcPts val="581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encounter any issues, we recommend referring to these</a:t>
            </a:r>
          </a:p>
          <a:p>
            <a:pPr marL="0" marR="0">
              <a:lnSpc>
                <a:spcPts val="2010"/>
              </a:lnSpc>
              <a:spcBef>
                <a:spcPts val="581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resources first. However, if you still face any major issues,</a:t>
            </a:r>
          </a:p>
          <a:p>
            <a:pPr marL="0" marR="0">
              <a:lnSpc>
                <a:spcPts val="2010"/>
              </a:lnSpc>
              <a:spcBef>
                <a:spcPts val="581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feel free to contact the mentors, including me, for further</a:t>
            </a:r>
          </a:p>
          <a:p>
            <a:pPr marL="0" marR="0">
              <a:lnSpc>
                <a:spcPts val="2010"/>
              </a:lnSpc>
              <a:spcBef>
                <a:spcPts val="581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assistance. We will do our best to provide you with prompt</a:t>
            </a:r>
          </a:p>
          <a:p>
            <a:pPr marL="0" marR="0">
              <a:lnSpc>
                <a:spcPts val="2010"/>
              </a:lnSpc>
              <a:spcBef>
                <a:spcPts val="531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and effective support. So don't hesitate to share your</a:t>
            </a:r>
          </a:p>
          <a:p>
            <a:pPr marL="0" marR="0">
              <a:lnSpc>
                <a:spcPts val="2010"/>
              </a:lnSpc>
              <a:spcBef>
                <a:spcPts val="581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concerns with us.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80236" y="1564066"/>
            <a:ext cx="4715764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sz="40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C</a:t>
            </a:r>
            <a:r>
              <a:rPr sz="4000" b="1" spc="-41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40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O</a:t>
            </a:r>
            <a:r>
              <a:rPr sz="4000" b="1" spc="-415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40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N</a:t>
            </a:r>
            <a:r>
              <a:rPr sz="4000" b="1" spc="-41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40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C</a:t>
            </a:r>
            <a:r>
              <a:rPr sz="4000" b="1" spc="-41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40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L</a:t>
            </a:r>
            <a:r>
              <a:rPr sz="4000" b="1" spc="-415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40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U</a:t>
            </a:r>
            <a:r>
              <a:rPr sz="4000" b="1" spc="-41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40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S</a:t>
            </a:r>
            <a:r>
              <a:rPr sz="4000" b="1" spc="-415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40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I</a:t>
            </a:r>
            <a:r>
              <a:rPr sz="4000" b="1" spc="-415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40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O</a:t>
            </a:r>
            <a:r>
              <a:rPr sz="4000" b="1" spc="-415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40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80236" y="2669011"/>
            <a:ext cx="6005049" cy="21446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99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In conclusion, it's important to remember that no system is</a:t>
            </a:r>
          </a:p>
          <a:p>
            <a:pPr marL="0" marR="0">
              <a:lnSpc>
                <a:spcPts val="1899"/>
              </a:lnSpc>
              <a:spcBef>
                <a:spcPts val="548"/>
              </a:spcBef>
              <a:spcAft>
                <a:spcPts val="0"/>
              </a:spcAft>
            </a:pPr>
            <a:r>
              <a:rPr sz="17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perfect until it's tested regularly to ensure its security and</a:t>
            </a:r>
          </a:p>
          <a:p>
            <a:pPr marL="0" marR="0">
              <a:lnSpc>
                <a:spcPts val="1899"/>
              </a:lnSpc>
              <a:spcBef>
                <a:spcPts val="598"/>
              </a:spcBef>
              <a:spcAft>
                <a:spcPts val="0"/>
              </a:spcAft>
            </a:pPr>
            <a:r>
              <a:rPr sz="17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reliability. By continuously improving our skills and embracing</a:t>
            </a:r>
          </a:p>
          <a:p>
            <a:pPr marL="0" marR="0">
              <a:lnSpc>
                <a:spcPts val="1899"/>
              </a:lnSpc>
              <a:spcBef>
                <a:spcPts val="548"/>
              </a:spcBef>
              <a:spcAft>
                <a:spcPts val="0"/>
              </a:spcAft>
            </a:pPr>
            <a:r>
              <a:rPr sz="17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the learning process, we can discover and address</a:t>
            </a:r>
          </a:p>
          <a:p>
            <a:pPr marL="0" marR="0">
              <a:lnSpc>
                <a:spcPts val="1899"/>
              </a:lnSpc>
              <a:spcBef>
                <a:spcPts val="598"/>
              </a:spcBef>
              <a:spcAft>
                <a:spcPts val="0"/>
              </a:spcAft>
            </a:pPr>
            <a:r>
              <a:rPr sz="17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vulnerabilities. So, take the time to upgrade your skills and</a:t>
            </a:r>
          </a:p>
          <a:p>
            <a:pPr marL="0" marR="0">
              <a:lnSpc>
                <a:spcPts val="1899"/>
              </a:lnSpc>
              <a:spcBef>
                <a:spcPts val="548"/>
              </a:spcBef>
              <a:spcAft>
                <a:spcPts val="0"/>
              </a:spcAft>
            </a:pPr>
            <a:r>
              <a:rPr sz="17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enjoy the journey. There's always something to learn and</a:t>
            </a:r>
          </a:p>
          <a:p>
            <a:pPr marL="0" marR="0">
              <a:lnSpc>
                <a:spcPts val="1899"/>
              </a:lnSpc>
              <a:spcBef>
                <a:spcPts val="598"/>
              </a:spcBef>
              <a:spcAft>
                <a:spcPts val="0"/>
              </a:spcAft>
            </a:pPr>
            <a:r>
              <a:rPr sz="17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discover.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80236" y="4972282"/>
            <a:ext cx="6039810" cy="1211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99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Lastly, thank you for your attention during this presentation. It</a:t>
            </a:r>
          </a:p>
          <a:p>
            <a:pPr marL="0" marR="0">
              <a:lnSpc>
                <a:spcPts val="1899"/>
              </a:lnSpc>
              <a:spcBef>
                <a:spcPts val="548"/>
              </a:spcBef>
              <a:spcAft>
                <a:spcPts val="0"/>
              </a:spcAft>
            </a:pPr>
            <a:r>
              <a:rPr sz="17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was a pleasure to share my experiences with you, and I hope</a:t>
            </a:r>
          </a:p>
          <a:p>
            <a:pPr marL="0" marR="0">
              <a:lnSpc>
                <a:spcPts val="1899"/>
              </a:lnSpc>
              <a:spcBef>
                <a:spcPts val="598"/>
              </a:spcBef>
              <a:spcAft>
                <a:spcPts val="0"/>
              </a:spcAft>
            </a:pPr>
            <a:r>
              <a:rPr sz="17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that it motivates others to pursue their aspirations. If you have</a:t>
            </a:r>
          </a:p>
          <a:p>
            <a:pPr marL="0" marR="0">
              <a:lnSpc>
                <a:spcPts val="1899"/>
              </a:lnSpc>
              <a:spcBef>
                <a:spcPts val="548"/>
              </a:spcBef>
              <a:spcAft>
                <a:spcPts val="0"/>
              </a:spcAft>
            </a:pPr>
            <a:r>
              <a:rPr sz="17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any questions, don't hesitate to reach out to 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80235" y="1072977"/>
            <a:ext cx="5507853" cy="1064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T</a:t>
            </a:r>
            <a:r>
              <a:rPr sz="3600" b="1" spc="-302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6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A</a:t>
            </a:r>
            <a:r>
              <a:rPr sz="3600" b="1" spc="-300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6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B</a:t>
            </a:r>
            <a:r>
              <a:rPr sz="3600" b="1" spc="-300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6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L</a:t>
            </a:r>
            <a:r>
              <a:rPr sz="3600" b="1" spc="-302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6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E</a:t>
            </a:r>
            <a:r>
              <a:rPr sz="3600" b="1" spc="1393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6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O</a:t>
            </a:r>
            <a:r>
              <a:rPr sz="3600" b="1" spc="-302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6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F</a:t>
            </a:r>
          </a:p>
          <a:p>
            <a:pPr marL="0" marR="0">
              <a:lnSpc>
                <a:spcPts val="4021"/>
              </a:lnSpc>
              <a:spcBef>
                <a:spcPts val="298"/>
              </a:spcBef>
              <a:spcAft>
                <a:spcPts val="0"/>
              </a:spcAft>
            </a:pPr>
            <a:r>
              <a:rPr sz="36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C</a:t>
            </a:r>
            <a:r>
              <a:rPr sz="3600" b="1" spc="-300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6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O</a:t>
            </a:r>
            <a:r>
              <a:rPr sz="3600" b="1" spc="-302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6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N</a:t>
            </a:r>
            <a:r>
              <a:rPr sz="3600" b="1" spc="-300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6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T</a:t>
            </a:r>
            <a:r>
              <a:rPr sz="3600" b="1" spc="-302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6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E</a:t>
            </a:r>
            <a:r>
              <a:rPr sz="3600" b="1" spc="-303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6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N</a:t>
            </a:r>
            <a:r>
              <a:rPr sz="3600" b="1" spc="-300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6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T</a:t>
            </a:r>
            <a:r>
              <a:rPr sz="3600" b="1" spc="-302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6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50768" y="2441012"/>
            <a:ext cx="1081509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RPPHIW+ArialMT"/>
                <a:cs typeface="RPPHIW+ArialMT"/>
              </a:rPr>
              <a:t>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50768" y="2833503"/>
            <a:ext cx="3835731" cy="1414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RPPHIW+ArialMT"/>
                <a:cs typeface="RPPHIW+ArialMT"/>
              </a:rPr>
              <a:t>Pen test example 1: XSS Injection guide</a:t>
            </a:r>
          </a:p>
          <a:p>
            <a:pPr marL="0" marR="0">
              <a:lnSpc>
                <a:spcPts val="1564"/>
              </a:lnSpc>
              <a:spcBef>
                <a:spcPts val="1526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RPPHIW+ArialMT"/>
                <a:cs typeface="RPPHIW+ArialMT"/>
              </a:rPr>
              <a:t>Pen test example 2: Prototype Pollution Guide</a:t>
            </a:r>
          </a:p>
          <a:p>
            <a:pPr marL="0" marR="0">
              <a:lnSpc>
                <a:spcPts val="1564"/>
              </a:lnSpc>
              <a:spcBef>
                <a:spcPts val="1476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RPPHIW+ArialMT"/>
                <a:cs typeface="RPPHIW+ArialMT"/>
              </a:rPr>
              <a:t>Pen test example 3: HTTP Request Smuggling</a:t>
            </a:r>
          </a:p>
          <a:p>
            <a:pPr marL="0" marR="0">
              <a:lnSpc>
                <a:spcPts val="1564"/>
              </a:lnSpc>
              <a:spcBef>
                <a:spcPts val="1526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RPPHIW+ArialMT"/>
                <a:cs typeface="RPPHIW+ArialMT"/>
              </a:rPr>
              <a:t>General Methodology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50768" y="4403461"/>
            <a:ext cx="2701162" cy="1021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RPPHIW+ArialMT"/>
                <a:cs typeface="RPPHIW+ArialMT"/>
              </a:rPr>
              <a:t>Findings and Recommendations</a:t>
            </a:r>
          </a:p>
          <a:p>
            <a:pPr marL="0" marR="0">
              <a:lnSpc>
                <a:spcPts val="1564"/>
              </a:lnSpc>
              <a:spcBef>
                <a:spcPts val="1526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RPPHIW+ArialMT"/>
                <a:cs typeface="RPPHIW+ArialMT"/>
              </a:rPr>
              <a:t>Tips and things to consider</a:t>
            </a:r>
          </a:p>
          <a:p>
            <a:pPr marL="0" marR="0">
              <a:lnSpc>
                <a:spcPts val="1564"/>
              </a:lnSpc>
              <a:spcBef>
                <a:spcPts val="1476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RPPHIW+ArialMT"/>
                <a:cs typeface="RPPHIW+ArialMT"/>
              </a:rPr>
              <a:t>References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50768" y="5580932"/>
            <a:ext cx="103202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RPPHIW+ArialMT"/>
                <a:cs typeface="RPPHIW+ArialMT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80236" y="1564066"/>
            <a:ext cx="5435844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sz="40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I</a:t>
            </a:r>
            <a:r>
              <a:rPr sz="4000" b="1" spc="-415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40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N</a:t>
            </a:r>
            <a:r>
              <a:rPr sz="4000" b="1" spc="-41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40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T</a:t>
            </a:r>
            <a:r>
              <a:rPr sz="4000" b="1" spc="-415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40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R</a:t>
            </a:r>
            <a:r>
              <a:rPr sz="4000" b="1" spc="-41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40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O</a:t>
            </a:r>
            <a:r>
              <a:rPr sz="4000" b="1" spc="-415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40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D</a:t>
            </a:r>
            <a:r>
              <a:rPr sz="4000" b="1" spc="-41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40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U</a:t>
            </a:r>
            <a:r>
              <a:rPr sz="4000" b="1" spc="-41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40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C</a:t>
            </a:r>
            <a:r>
              <a:rPr sz="4000" b="1" spc="-41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40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T</a:t>
            </a:r>
            <a:r>
              <a:rPr sz="4000" b="1" spc="-415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40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I</a:t>
            </a:r>
            <a:r>
              <a:rPr sz="4000" b="1" spc="-415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40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O</a:t>
            </a:r>
            <a:r>
              <a:rPr sz="4000" b="1" spc="-415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40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80236" y="2342956"/>
            <a:ext cx="5483553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Let's start with some basic questions that you're likely to be</a:t>
            </a:r>
            <a:r>
              <a:rPr sz="1500" spc="386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 </a:t>
            </a: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already</a:t>
            </a:r>
          </a:p>
          <a:p>
            <a:pPr marL="0" marR="0">
              <a:lnSpc>
                <a:spcPts val="1564"/>
              </a:lnSpc>
              <a:spcBef>
                <a:spcPts val="233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familiar with at this stage, such as: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80236" y="2933600"/>
            <a:ext cx="202016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•</a:t>
            </a:r>
            <a:r>
              <a:rPr sz="1500" spc="889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 </a:t>
            </a: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What is Pen-testing?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80236" y="3295295"/>
            <a:ext cx="291894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•</a:t>
            </a:r>
            <a:r>
              <a:rPr sz="1500" spc="889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 </a:t>
            </a: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Which team are we working for?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0236" y="3656991"/>
            <a:ext cx="2889607" cy="206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•</a:t>
            </a:r>
            <a:r>
              <a:rPr sz="1500" spc="889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 </a:t>
            </a: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What other teams are involved?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80236" y="4018688"/>
            <a:ext cx="307700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•</a:t>
            </a:r>
            <a:r>
              <a:rPr sz="1500" spc="889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 </a:t>
            </a: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And why is Pen-testing important?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80236" y="4386132"/>
            <a:ext cx="6007322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Since we're all on the same page with these questions, let's move forward.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80236" y="4747828"/>
            <a:ext cx="5994577" cy="141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The purpose of this presentation is to explore several Pen-testing cases</a:t>
            </a:r>
          </a:p>
          <a:p>
            <a:pPr marL="0" marR="0">
              <a:lnSpc>
                <a:spcPts val="1564"/>
              </a:lnSpc>
              <a:spcBef>
                <a:spcPts val="233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and examples, giving you a comprehensive understanding of what we'll be</a:t>
            </a:r>
          </a:p>
          <a:p>
            <a:pPr marL="0" marR="0">
              <a:lnSpc>
                <a:spcPts val="1564"/>
              </a:lnSpc>
              <a:spcBef>
                <a:spcPts val="283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diving into and what work is required to succeed. Lastly, we'll discuss how</a:t>
            </a:r>
          </a:p>
          <a:p>
            <a:pPr marL="0" marR="0">
              <a:lnSpc>
                <a:spcPts val="1564"/>
              </a:lnSpc>
              <a:spcBef>
                <a:spcPts val="233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to effectively showcase your Pen-testing skills. Although this can be a</a:t>
            </a:r>
          </a:p>
          <a:p>
            <a:pPr marL="0" marR="0">
              <a:lnSpc>
                <a:spcPts val="1564"/>
              </a:lnSpc>
              <a:spcBef>
                <a:spcPts val="283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lengthy process, it's an essential requirement for success in the</a:t>
            </a:r>
          </a:p>
          <a:p>
            <a:pPr marL="0" marR="0">
              <a:lnSpc>
                <a:spcPts val="1564"/>
              </a:lnSpc>
              <a:spcBef>
                <a:spcPts val="233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cybersecurity field.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80236" y="883279"/>
            <a:ext cx="5719321" cy="12888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P</a:t>
            </a:r>
            <a:r>
              <a:rPr sz="2800" b="1" spc="-8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E</a:t>
            </a:r>
            <a:r>
              <a:rPr sz="2800" b="1" spc="-8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N</a:t>
            </a:r>
            <a:r>
              <a:rPr sz="2800" b="1" spc="1397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T</a:t>
            </a:r>
            <a:r>
              <a:rPr sz="2800" b="1" spc="-80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E</a:t>
            </a:r>
            <a:r>
              <a:rPr sz="2800" b="1" spc="-8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S</a:t>
            </a:r>
            <a:r>
              <a:rPr sz="2800" b="1" spc="-8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T</a:t>
            </a:r>
            <a:r>
              <a:rPr sz="2800" b="1" spc="1394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E</a:t>
            </a:r>
            <a:r>
              <a:rPr sz="2800" b="1" spc="-8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X</a:t>
            </a:r>
            <a:r>
              <a:rPr sz="2800" b="1" spc="-8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A</a:t>
            </a:r>
            <a:r>
              <a:rPr sz="2800" b="1" spc="-77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M</a:t>
            </a:r>
            <a:r>
              <a:rPr sz="2800" b="1" spc="-77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P</a:t>
            </a:r>
            <a:r>
              <a:rPr sz="2800" b="1" spc="-8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L</a:t>
            </a:r>
            <a:r>
              <a:rPr sz="2800" b="1" spc="-80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E</a:t>
            </a:r>
            <a:r>
              <a:rPr sz="2800" b="1" spc="1394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1</a:t>
            </a:r>
            <a:r>
              <a:rPr sz="2800" b="1" spc="-77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:</a:t>
            </a:r>
          </a:p>
          <a:p>
            <a:pPr marL="0" marR="0">
              <a:lnSpc>
                <a:spcPts val="3128"/>
              </a:lnSpc>
              <a:spcBef>
                <a:spcPts val="281"/>
              </a:spcBef>
              <a:spcAft>
                <a:spcPts val="0"/>
              </a:spcAft>
            </a:pP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X</a:t>
            </a:r>
            <a:r>
              <a:rPr sz="2800" b="1" spc="-8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S</a:t>
            </a:r>
            <a:r>
              <a:rPr sz="2800" b="1" spc="-8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S</a:t>
            </a:r>
            <a:r>
              <a:rPr sz="2800" b="1" spc="1394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I</a:t>
            </a:r>
            <a:r>
              <a:rPr sz="2800" b="1" spc="-80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N</a:t>
            </a:r>
            <a:r>
              <a:rPr sz="2800" b="1" spc="-77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J</a:t>
            </a:r>
            <a:r>
              <a:rPr sz="2800" b="1" spc="-77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E</a:t>
            </a:r>
            <a:r>
              <a:rPr sz="2800" b="1" spc="-8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C</a:t>
            </a:r>
            <a:r>
              <a:rPr sz="2800" b="1" spc="-77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T</a:t>
            </a:r>
            <a:r>
              <a:rPr sz="2800" b="1" spc="-80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I</a:t>
            </a:r>
            <a:r>
              <a:rPr sz="2800" b="1" spc="-80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O</a:t>
            </a:r>
            <a:r>
              <a:rPr sz="2800" b="1" spc="-80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N</a:t>
            </a:r>
          </a:p>
          <a:p>
            <a:pPr marL="0" marR="0">
              <a:lnSpc>
                <a:spcPts val="3128"/>
              </a:lnSpc>
              <a:spcBef>
                <a:spcPts val="231"/>
              </a:spcBef>
              <a:spcAft>
                <a:spcPts val="0"/>
              </a:spcAft>
            </a:pP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A</a:t>
            </a:r>
            <a:r>
              <a:rPr sz="2800" b="1" spc="-77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T</a:t>
            </a:r>
            <a:r>
              <a:rPr sz="2800" b="1" spc="-80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T</a:t>
            </a:r>
            <a:r>
              <a:rPr sz="2800" b="1" spc="-80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A</a:t>
            </a:r>
            <a:r>
              <a:rPr sz="2800" b="1" spc="-77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C</a:t>
            </a:r>
            <a:r>
              <a:rPr sz="2800" b="1" spc="-77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K</a:t>
            </a:r>
            <a:r>
              <a:rPr sz="2800" b="1" spc="1397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G</a:t>
            </a:r>
            <a:r>
              <a:rPr sz="2800" b="1" spc="-80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U</a:t>
            </a:r>
            <a:r>
              <a:rPr sz="2800" b="1" spc="-77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I</a:t>
            </a:r>
            <a:r>
              <a:rPr sz="2800" b="1" spc="-80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D</a:t>
            </a:r>
            <a:r>
              <a:rPr sz="2800" b="1" spc="-77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80236" y="2660605"/>
            <a:ext cx="5831713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In this test example, I have provided a detailed guide on performing an</a:t>
            </a:r>
          </a:p>
          <a:p>
            <a:pPr marL="0" marR="0">
              <a:lnSpc>
                <a:spcPts val="1564"/>
              </a:lnSpc>
              <a:spcBef>
                <a:spcPts val="401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XSS injection attack on an intentionally vulnerable web application using</a:t>
            </a:r>
          </a:p>
          <a:p>
            <a:pPr marL="0" marR="0">
              <a:lnSpc>
                <a:spcPts val="1564"/>
              </a:lnSpc>
              <a:spcBef>
                <a:spcPts val="401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Kali Linux and Burp Suite.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80236" y="3555701"/>
            <a:ext cx="5870117" cy="1004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The tutorial includes step-by-step instructions starting from setting up the</a:t>
            </a:r>
          </a:p>
          <a:p>
            <a:pPr marL="0" marR="0">
              <a:lnSpc>
                <a:spcPts val="1564"/>
              </a:lnSpc>
              <a:spcBef>
                <a:spcPts val="401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environment and configuring the tools to identifying the vulnerable input</a:t>
            </a:r>
          </a:p>
          <a:p>
            <a:pPr marL="0" marR="0">
              <a:lnSpc>
                <a:spcPts val="1564"/>
              </a:lnSpc>
              <a:spcBef>
                <a:spcPts val="401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field and performing the attack. It also covers how to validate the results</a:t>
            </a:r>
          </a:p>
          <a:p>
            <a:pPr marL="0" marR="0">
              <a:lnSpc>
                <a:spcPts val="1564"/>
              </a:lnSpc>
              <a:spcBef>
                <a:spcPts val="401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and mitigate XSS injection attacks.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80236" y="4706829"/>
            <a:ext cx="5674004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This tutorial serves as a useful resource for developers and security</a:t>
            </a:r>
          </a:p>
          <a:p>
            <a:pPr marL="0" marR="0">
              <a:lnSpc>
                <a:spcPts val="1564"/>
              </a:lnSpc>
              <a:spcBef>
                <a:spcPts val="401"/>
              </a:spcBef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professionals to understand the process of identifying and remediating</a:t>
            </a:r>
          </a:p>
          <a:p>
            <a:pPr marL="0" marR="0">
              <a:lnSpc>
                <a:spcPts val="1564"/>
              </a:lnSpc>
              <a:spcBef>
                <a:spcPts val="401"/>
              </a:spcBef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potential security risks in web applications.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0236" y="5601925"/>
            <a:ext cx="208557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Link to Guide:</a:t>
            </a:r>
            <a:r>
              <a:rPr sz="1500" spc="-2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 </a:t>
            </a:r>
            <a:r>
              <a:rPr sz="1500" u="sng" dirty="0">
                <a:solidFill>
                  <a:srgbClr val="BF3F6C"/>
                </a:solidFill>
                <a:latin typeface="Gill Sans Nova" panose="020B0602020104020203" pitchFamily="34" charset="0"/>
                <a:cs typeface="RPPHIW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</a:t>
            </a:r>
            <a:r>
              <a:rPr sz="1500" u="sng" spc="37" dirty="0">
                <a:solidFill>
                  <a:srgbClr val="BF3F6C"/>
                </a:solidFill>
                <a:latin typeface="Gill Sans Nova" panose="020B0602020104020203" pitchFamily="34" charset="0"/>
                <a:cs typeface="RPPHIW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500" u="sng" dirty="0">
                <a:solidFill>
                  <a:srgbClr val="BF3F6C"/>
                </a:solidFill>
                <a:latin typeface="Gill Sans Nova" panose="020B0602020104020203" pitchFamily="34" charset="0"/>
                <a:cs typeface="RPPHIW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80236" y="456559"/>
            <a:ext cx="3774485" cy="1288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P</a:t>
            </a:r>
            <a:r>
              <a:rPr sz="2800" b="1" spc="-8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E</a:t>
            </a:r>
            <a:r>
              <a:rPr sz="2800" b="1" spc="-8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N</a:t>
            </a:r>
            <a:r>
              <a:rPr sz="2800" b="1" spc="-77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T</a:t>
            </a:r>
            <a:r>
              <a:rPr sz="2800" b="1" spc="-80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E</a:t>
            </a:r>
            <a:r>
              <a:rPr sz="2800" b="1" spc="-8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S</a:t>
            </a:r>
            <a:r>
              <a:rPr sz="2800" b="1" spc="-8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T</a:t>
            </a:r>
            <a:r>
              <a:rPr sz="2800" b="1" spc="1394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T</a:t>
            </a:r>
            <a:r>
              <a:rPr sz="2800" b="1" spc="-80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E</a:t>
            </a:r>
            <a:r>
              <a:rPr sz="2800" b="1" spc="-8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S</a:t>
            </a:r>
            <a:r>
              <a:rPr sz="2800" b="1" spc="-8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T</a:t>
            </a:r>
          </a:p>
          <a:p>
            <a:pPr marL="0" marR="0">
              <a:lnSpc>
                <a:spcPts val="3128"/>
              </a:lnSpc>
              <a:spcBef>
                <a:spcPts val="281"/>
              </a:spcBef>
              <a:spcAft>
                <a:spcPts val="0"/>
              </a:spcAft>
            </a:pP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E</a:t>
            </a:r>
            <a:r>
              <a:rPr sz="2800" b="1" spc="-8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X</a:t>
            </a:r>
            <a:r>
              <a:rPr sz="2800" b="1" spc="-8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A</a:t>
            </a:r>
            <a:r>
              <a:rPr sz="2800" b="1" spc="-77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M</a:t>
            </a:r>
            <a:r>
              <a:rPr sz="2800" b="1" spc="-77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P</a:t>
            </a:r>
            <a:r>
              <a:rPr sz="2800" b="1" spc="-8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L</a:t>
            </a:r>
            <a:r>
              <a:rPr sz="2800" b="1" spc="-80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E</a:t>
            </a:r>
            <a:r>
              <a:rPr sz="2800" b="1" spc="1394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2</a:t>
            </a:r>
            <a:r>
              <a:rPr sz="2800" b="1" spc="-77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:</a:t>
            </a:r>
          </a:p>
          <a:p>
            <a:pPr marL="0" marR="0">
              <a:lnSpc>
                <a:spcPts val="3128"/>
              </a:lnSpc>
              <a:spcBef>
                <a:spcPts val="231"/>
              </a:spcBef>
              <a:spcAft>
                <a:spcPts val="0"/>
              </a:spcAft>
            </a:pP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P</a:t>
            </a:r>
            <a:r>
              <a:rPr sz="2800" b="1" spc="-8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R</a:t>
            </a:r>
            <a:r>
              <a:rPr sz="2800" b="1" spc="-77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O</a:t>
            </a:r>
            <a:r>
              <a:rPr sz="2800" b="1" spc="-80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T</a:t>
            </a:r>
            <a:r>
              <a:rPr sz="2800" b="1" spc="-80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O</a:t>
            </a:r>
            <a:r>
              <a:rPr sz="2800" b="1" spc="-80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T</a:t>
            </a:r>
            <a:r>
              <a:rPr sz="2800" b="1" spc="-80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Y</a:t>
            </a:r>
            <a:r>
              <a:rPr sz="2800" b="1" spc="-8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P</a:t>
            </a:r>
            <a:r>
              <a:rPr sz="2800" b="1" spc="-8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80236" y="1736719"/>
            <a:ext cx="4787772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P</a:t>
            </a:r>
            <a:r>
              <a:rPr sz="2800" b="1" spc="-8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O</a:t>
            </a:r>
            <a:r>
              <a:rPr sz="2800" b="1" spc="-80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L</a:t>
            </a:r>
            <a:r>
              <a:rPr sz="2800" b="1" spc="-80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L</a:t>
            </a:r>
            <a:r>
              <a:rPr sz="2800" b="1" spc="-80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U</a:t>
            </a:r>
            <a:r>
              <a:rPr sz="2800" b="1" spc="-77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T</a:t>
            </a:r>
            <a:r>
              <a:rPr sz="2800" b="1" spc="-80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I</a:t>
            </a:r>
            <a:r>
              <a:rPr sz="2800" b="1" spc="-80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O</a:t>
            </a:r>
            <a:r>
              <a:rPr sz="2800" b="1" spc="-80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N</a:t>
            </a:r>
            <a:r>
              <a:rPr sz="2800" b="1" spc="1397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G</a:t>
            </a:r>
            <a:r>
              <a:rPr sz="2800" b="1" spc="-80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U</a:t>
            </a:r>
            <a:r>
              <a:rPr sz="2800" b="1" spc="-77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I</a:t>
            </a:r>
            <a:r>
              <a:rPr sz="2800" b="1" spc="-80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D</a:t>
            </a:r>
            <a:r>
              <a:rPr sz="2800" b="1" spc="-77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80236" y="2643923"/>
            <a:ext cx="5969508" cy="1879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In this test example, I have provided a step-by-step guide on how to</a:t>
            </a:r>
          </a:p>
          <a:p>
            <a:pPr marL="0" marR="0">
              <a:lnSpc>
                <a:spcPts val="1564"/>
              </a:lnSpc>
              <a:spcBef>
                <a:spcPts val="233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conduct a penetration test on a vulnerable Node.js application called</a:t>
            </a:r>
          </a:p>
          <a:p>
            <a:pPr marL="0" marR="0">
              <a:lnSpc>
                <a:spcPts val="1564"/>
              </a:lnSpc>
              <a:spcBef>
                <a:spcPts val="283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NodeGoat. The presentation begins with an overview of the environment</a:t>
            </a:r>
          </a:p>
          <a:p>
            <a:pPr marL="0" marR="0">
              <a:lnSpc>
                <a:spcPts val="1564"/>
              </a:lnSpc>
              <a:spcBef>
                <a:spcPts val="233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setup required for the pen test, which involves installing NodeGoat and</a:t>
            </a:r>
          </a:p>
          <a:p>
            <a:pPr marL="0" marR="0">
              <a:lnSpc>
                <a:spcPts val="1564"/>
              </a:lnSpc>
              <a:spcBef>
                <a:spcPts val="283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configuring Burp Suite. The guide then provides detailed instructions on</a:t>
            </a:r>
          </a:p>
          <a:p>
            <a:pPr marL="0" marR="0">
              <a:lnSpc>
                <a:spcPts val="1564"/>
              </a:lnSpc>
              <a:spcBef>
                <a:spcPts val="233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how to identify the vulnerable input field and execute a Prototype Pollution</a:t>
            </a:r>
          </a:p>
          <a:p>
            <a:pPr marL="0" marR="0">
              <a:lnSpc>
                <a:spcPts val="1564"/>
              </a:lnSpc>
              <a:spcBef>
                <a:spcPts val="283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attack using Burp Suite. It concludes with a section on how to validate the</a:t>
            </a:r>
          </a:p>
          <a:p>
            <a:pPr marL="0" marR="0">
              <a:lnSpc>
                <a:spcPts val="1564"/>
              </a:lnSpc>
              <a:spcBef>
                <a:spcPts val="233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results and implement mitigation techniques to prevent such attacks.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80236" y="4648492"/>
            <a:ext cx="5980357" cy="1175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The guide ultimately emphasizes the importance of regular penetration</a:t>
            </a:r>
          </a:p>
          <a:p>
            <a:pPr marL="0" marR="0">
              <a:lnSpc>
                <a:spcPts val="1564"/>
              </a:lnSpc>
              <a:spcBef>
                <a:spcPts val="233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testing and vulnerability assessments to identify and remediate potential</a:t>
            </a:r>
          </a:p>
          <a:p>
            <a:pPr marL="0" marR="0">
              <a:lnSpc>
                <a:spcPts val="1564"/>
              </a:lnSpc>
              <a:spcBef>
                <a:spcPts val="283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security risks in web applications. It is suitable for security professionals</a:t>
            </a:r>
          </a:p>
          <a:p>
            <a:pPr marL="0" marR="0">
              <a:lnSpc>
                <a:spcPts val="1564"/>
              </a:lnSpc>
              <a:spcBef>
                <a:spcPts val="233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and developers who want to learn more about web vulnerabilities and how</a:t>
            </a:r>
          </a:p>
          <a:p>
            <a:pPr marL="0" marR="0">
              <a:lnSpc>
                <a:spcPts val="1564"/>
              </a:lnSpc>
              <a:spcBef>
                <a:spcPts val="283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to secure their applications.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0236" y="5948971"/>
            <a:ext cx="208557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Link to Guide:</a:t>
            </a:r>
            <a:r>
              <a:rPr sz="1400" spc="-2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 </a:t>
            </a:r>
            <a:r>
              <a:rPr sz="1400" u="sng" dirty="0">
                <a:solidFill>
                  <a:srgbClr val="BF3F6C"/>
                </a:solidFill>
                <a:latin typeface="Gill Sans Nova" panose="020B0602020104020203" pitchFamily="34" charset="0"/>
                <a:cs typeface="RPPHIW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</a:t>
            </a:r>
            <a:r>
              <a:rPr sz="1400" u="sng" spc="37" dirty="0">
                <a:solidFill>
                  <a:srgbClr val="BF3F6C"/>
                </a:solidFill>
                <a:latin typeface="Gill Sans Nova" panose="020B0602020104020203" pitchFamily="34" charset="0"/>
                <a:cs typeface="RPPHIW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400" u="sng" dirty="0">
                <a:solidFill>
                  <a:srgbClr val="BF3F6C"/>
                </a:solidFill>
                <a:latin typeface="Gill Sans Nova" panose="020B0602020104020203" pitchFamily="34" charset="0"/>
                <a:cs typeface="RPPHIW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80236" y="456559"/>
            <a:ext cx="5719321" cy="1715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P</a:t>
            </a:r>
            <a:r>
              <a:rPr sz="2800" b="1" spc="-8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E</a:t>
            </a:r>
            <a:r>
              <a:rPr sz="2800" b="1" spc="-8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N</a:t>
            </a:r>
            <a:r>
              <a:rPr sz="2800" b="1" spc="1397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T</a:t>
            </a:r>
            <a:r>
              <a:rPr sz="2800" b="1" spc="-80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E</a:t>
            </a:r>
            <a:r>
              <a:rPr sz="2800" b="1" spc="-8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S</a:t>
            </a:r>
            <a:r>
              <a:rPr sz="2800" b="1" spc="-8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T</a:t>
            </a:r>
            <a:r>
              <a:rPr sz="2800" b="1" spc="1394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E</a:t>
            </a:r>
            <a:r>
              <a:rPr sz="2800" b="1" spc="-8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X</a:t>
            </a:r>
            <a:r>
              <a:rPr sz="2800" b="1" spc="-8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A</a:t>
            </a:r>
            <a:r>
              <a:rPr sz="2800" b="1" spc="-77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M</a:t>
            </a:r>
            <a:r>
              <a:rPr sz="2800" b="1" spc="-77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P</a:t>
            </a:r>
            <a:r>
              <a:rPr sz="2800" b="1" spc="-8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L</a:t>
            </a:r>
            <a:r>
              <a:rPr sz="2800" b="1" spc="-80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E</a:t>
            </a:r>
            <a:r>
              <a:rPr sz="2800" b="1" spc="1394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3</a:t>
            </a:r>
            <a:r>
              <a:rPr sz="2800" b="1" spc="-77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:</a:t>
            </a:r>
          </a:p>
          <a:p>
            <a:pPr marL="0" marR="0">
              <a:lnSpc>
                <a:spcPts val="3128"/>
              </a:lnSpc>
              <a:spcBef>
                <a:spcPts val="281"/>
              </a:spcBef>
              <a:spcAft>
                <a:spcPts val="0"/>
              </a:spcAft>
            </a:pP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H</a:t>
            </a:r>
            <a:r>
              <a:rPr sz="2800" b="1" spc="-77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T</a:t>
            </a:r>
            <a:r>
              <a:rPr sz="2800" b="1" spc="-80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T</a:t>
            </a:r>
            <a:r>
              <a:rPr sz="2800" b="1" spc="-80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P</a:t>
            </a:r>
            <a:r>
              <a:rPr sz="2800" b="1" spc="2870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R</a:t>
            </a:r>
            <a:r>
              <a:rPr sz="2800" b="1" spc="-77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E</a:t>
            </a:r>
            <a:r>
              <a:rPr sz="2800" b="1" spc="-8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Q</a:t>
            </a:r>
            <a:r>
              <a:rPr sz="2800" b="1" spc="-80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U</a:t>
            </a:r>
            <a:r>
              <a:rPr sz="2800" b="1" spc="-77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E</a:t>
            </a:r>
            <a:r>
              <a:rPr sz="2800" b="1" spc="-8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S</a:t>
            </a:r>
            <a:r>
              <a:rPr sz="2800" b="1" spc="-8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T</a:t>
            </a:r>
          </a:p>
          <a:p>
            <a:pPr marL="0" marR="0">
              <a:lnSpc>
                <a:spcPts val="3128"/>
              </a:lnSpc>
              <a:spcBef>
                <a:spcPts val="231"/>
              </a:spcBef>
              <a:spcAft>
                <a:spcPts val="0"/>
              </a:spcAft>
            </a:pP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S</a:t>
            </a:r>
            <a:r>
              <a:rPr sz="2800" b="1" spc="-8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M</a:t>
            </a:r>
            <a:r>
              <a:rPr sz="2800" b="1" spc="-77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U</a:t>
            </a:r>
            <a:r>
              <a:rPr sz="2800" b="1" spc="-77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G</a:t>
            </a:r>
            <a:r>
              <a:rPr sz="2800" b="1" spc="-80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G</a:t>
            </a:r>
            <a:r>
              <a:rPr sz="2800" b="1" spc="-80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L</a:t>
            </a:r>
            <a:r>
              <a:rPr sz="2800" b="1" spc="-80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I</a:t>
            </a:r>
            <a:r>
              <a:rPr sz="2800" b="1" spc="-80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N</a:t>
            </a:r>
            <a:r>
              <a:rPr sz="2800" b="1" spc="-77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G</a:t>
            </a:r>
            <a:r>
              <a:rPr sz="2800" b="1" spc="1394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A</a:t>
            </a:r>
            <a:r>
              <a:rPr sz="2800" b="1" spc="-77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T</a:t>
            </a:r>
            <a:r>
              <a:rPr sz="2800" b="1" spc="-80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T</a:t>
            </a:r>
            <a:r>
              <a:rPr sz="2800" b="1" spc="-80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A</a:t>
            </a:r>
            <a:r>
              <a:rPr sz="2800" b="1" spc="-77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C</a:t>
            </a:r>
            <a:r>
              <a:rPr sz="2800" b="1" spc="-77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K</a:t>
            </a:r>
          </a:p>
          <a:p>
            <a:pPr marL="0" marR="0">
              <a:lnSpc>
                <a:spcPts val="3128"/>
              </a:lnSpc>
              <a:spcBef>
                <a:spcPts val="281"/>
              </a:spcBef>
              <a:spcAft>
                <a:spcPts val="0"/>
              </a:spcAft>
            </a:pP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G</a:t>
            </a:r>
            <a:r>
              <a:rPr sz="2800" b="1" spc="-80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U</a:t>
            </a:r>
            <a:r>
              <a:rPr sz="2800" b="1" spc="-77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I</a:t>
            </a:r>
            <a:r>
              <a:rPr sz="2800" b="1" spc="-80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D</a:t>
            </a:r>
            <a:r>
              <a:rPr sz="2800" b="1" spc="-77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80236" y="2660605"/>
            <a:ext cx="6097701" cy="279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In this test example, I have provided a step-by-step guide to perform an</a:t>
            </a:r>
          </a:p>
          <a:p>
            <a:pPr marL="0" marR="0">
              <a:lnSpc>
                <a:spcPts val="1564"/>
              </a:lnSpc>
              <a:spcBef>
                <a:spcPts val="401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HTTP Request Smuggling attack using Kali Linux and Burp Suite. The</a:t>
            </a:r>
          </a:p>
          <a:p>
            <a:pPr marL="0" marR="0">
              <a:lnSpc>
                <a:spcPts val="1564"/>
              </a:lnSpc>
              <a:spcBef>
                <a:spcPts val="401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tutorial starts with setting up the environment by installing Juice Shop and</a:t>
            </a:r>
          </a:p>
          <a:p>
            <a:pPr marL="0" marR="0">
              <a:lnSpc>
                <a:spcPts val="1564"/>
              </a:lnSpc>
              <a:spcBef>
                <a:spcPts val="401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configuring it. Then, it explains how to set up Burp Suite and identifies the</a:t>
            </a:r>
          </a:p>
          <a:p>
            <a:pPr marL="0" marR="0">
              <a:lnSpc>
                <a:spcPts val="1564"/>
              </a:lnSpc>
              <a:spcBef>
                <a:spcPts val="401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vulnerable input field. The tutorial then proceeds to perform the attack using</a:t>
            </a:r>
          </a:p>
          <a:p>
            <a:pPr marL="0" marR="0">
              <a:lnSpc>
                <a:spcPts val="1564"/>
              </a:lnSpc>
              <a:spcBef>
                <a:spcPts val="401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Burp Suite and modify the payload. Finally, it validates the results of the</a:t>
            </a:r>
          </a:p>
          <a:p>
            <a:pPr marL="0" marR="0">
              <a:lnSpc>
                <a:spcPts val="1564"/>
              </a:lnSpc>
              <a:spcBef>
                <a:spcPts val="451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attack and discusses various mitigation techniques to prevent such attacks.</a:t>
            </a:r>
          </a:p>
          <a:p>
            <a:pPr marL="0" marR="0">
              <a:lnSpc>
                <a:spcPts val="1564"/>
              </a:lnSpc>
              <a:spcBef>
                <a:spcPts val="401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The PowerPoint presentation aims to educate developers and security</a:t>
            </a:r>
          </a:p>
          <a:p>
            <a:pPr marL="0" marR="0">
              <a:lnSpc>
                <a:spcPts val="1564"/>
              </a:lnSpc>
              <a:spcBef>
                <a:spcPts val="401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professionals about web vulnerabilities and the importance of conducting</a:t>
            </a:r>
          </a:p>
          <a:p>
            <a:pPr marL="0" marR="0">
              <a:lnSpc>
                <a:spcPts val="1564"/>
              </a:lnSpc>
              <a:spcBef>
                <a:spcPts val="401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regular penetration testing and vulnerability assessments to identify and</a:t>
            </a:r>
          </a:p>
          <a:p>
            <a:pPr marL="0" marR="0">
              <a:lnSpc>
                <a:spcPts val="1564"/>
              </a:lnSpc>
              <a:spcBef>
                <a:spcPts val="401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remediate potential security risks.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80236" y="5603957"/>
            <a:ext cx="208557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Link to Guide:</a:t>
            </a:r>
            <a:r>
              <a:rPr sz="1500" spc="-2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 </a:t>
            </a:r>
            <a:r>
              <a:rPr sz="1500" u="sng" dirty="0">
                <a:solidFill>
                  <a:srgbClr val="BF3F6C"/>
                </a:solidFill>
                <a:latin typeface="Gill Sans Nova" panose="020B0602020104020203" pitchFamily="34" charset="0"/>
                <a:cs typeface="RPPHIW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</a:t>
            </a:r>
            <a:r>
              <a:rPr sz="1500" u="sng" spc="37" dirty="0">
                <a:solidFill>
                  <a:srgbClr val="BF3F6C"/>
                </a:solidFill>
                <a:latin typeface="Gill Sans Nova" panose="020B0602020104020203" pitchFamily="34" charset="0"/>
                <a:cs typeface="RPPHIW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500" u="sng" dirty="0">
                <a:solidFill>
                  <a:srgbClr val="BF3F6C"/>
                </a:solidFill>
                <a:latin typeface="Gill Sans Nova" panose="020B0602020104020203" pitchFamily="34" charset="0"/>
                <a:cs typeface="RPPHIW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80236" y="1132232"/>
            <a:ext cx="5075804" cy="1013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9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G</a:t>
            </a:r>
            <a:r>
              <a:rPr sz="3400" b="1" spc="-247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4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E</a:t>
            </a:r>
            <a:r>
              <a:rPr sz="3400" b="1" spc="-248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4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N</a:t>
            </a:r>
            <a:r>
              <a:rPr sz="3400" b="1" spc="-245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4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E</a:t>
            </a:r>
            <a:r>
              <a:rPr sz="3400" b="1" spc="-248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4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R</a:t>
            </a:r>
            <a:r>
              <a:rPr sz="3400" b="1" spc="-245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4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A</a:t>
            </a:r>
            <a:r>
              <a:rPr sz="3400" b="1" spc="-245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4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L</a:t>
            </a:r>
          </a:p>
          <a:p>
            <a:pPr marL="0" marR="0">
              <a:lnSpc>
                <a:spcPts val="3798"/>
              </a:lnSpc>
              <a:spcBef>
                <a:spcPts val="281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M</a:t>
            </a:r>
            <a:r>
              <a:rPr sz="3400" b="1" spc="-245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4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E</a:t>
            </a:r>
            <a:r>
              <a:rPr sz="3400" b="1" spc="-248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4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T</a:t>
            </a:r>
            <a:r>
              <a:rPr sz="3400" b="1" spc="-247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4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H</a:t>
            </a:r>
            <a:r>
              <a:rPr sz="3400" b="1" spc="-245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4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O</a:t>
            </a:r>
            <a:r>
              <a:rPr sz="3400" b="1" spc="-247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4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D</a:t>
            </a:r>
            <a:r>
              <a:rPr sz="3400" b="1" spc="-245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4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O</a:t>
            </a:r>
            <a:r>
              <a:rPr sz="3400" b="1" spc="-247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4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L</a:t>
            </a:r>
            <a:r>
              <a:rPr sz="3400" b="1" spc="-247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4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O</a:t>
            </a:r>
            <a:r>
              <a:rPr sz="3400" b="1" spc="-247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4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G</a:t>
            </a:r>
            <a:r>
              <a:rPr sz="3400" b="1" spc="-247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4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80236" y="2645534"/>
            <a:ext cx="5781892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To achieve our objectives, we will be following a general structured</a:t>
            </a:r>
          </a:p>
          <a:p>
            <a:pPr marL="0" marR="0">
              <a:lnSpc>
                <a:spcPts val="1675"/>
              </a:lnSpc>
              <a:spcBef>
                <a:spcPts val="304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methodology that consists of several phases.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80236" y="3275454"/>
            <a:ext cx="5824184" cy="1005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First, we will conduct a reconnaissance phase to gather information</a:t>
            </a:r>
          </a:p>
          <a:p>
            <a:pPr marL="0" marR="0">
              <a:lnSpc>
                <a:spcPts val="1675"/>
              </a:lnSpc>
              <a:spcBef>
                <a:spcPts val="304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about the target system, such as its network topology, operating</a:t>
            </a:r>
          </a:p>
          <a:p>
            <a:pPr marL="0" marR="0">
              <a:lnSpc>
                <a:spcPts val="1675"/>
              </a:lnSpc>
              <a:spcBef>
                <a:spcPts val="254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systems, and applications. This information can be used to identify</a:t>
            </a:r>
          </a:p>
          <a:p>
            <a:pPr marL="0" marR="0">
              <a:lnSpc>
                <a:spcPts val="1675"/>
              </a:lnSpc>
              <a:spcBef>
                <a:spcPts val="304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any potential attack vectors and prioritize our testing efforts.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80236" y="4408294"/>
            <a:ext cx="5781892" cy="1759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Next, we will perform vulnerability scanning and penetration testing</a:t>
            </a:r>
          </a:p>
          <a:p>
            <a:pPr marL="0" marR="0">
              <a:lnSpc>
                <a:spcPts val="1675"/>
              </a:lnSpc>
              <a:spcBef>
                <a:spcPts val="304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using both automated tools and manual techniques. We will be</a:t>
            </a:r>
          </a:p>
          <a:p>
            <a:pPr marL="0" marR="0">
              <a:lnSpc>
                <a:spcPts val="1675"/>
              </a:lnSpc>
              <a:spcBef>
                <a:spcPts val="254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simulating various types of attacks, like Prototype Pollution, XSS</a:t>
            </a:r>
          </a:p>
          <a:p>
            <a:pPr marL="0" marR="0">
              <a:lnSpc>
                <a:spcPts val="1675"/>
              </a:lnSpc>
              <a:spcBef>
                <a:spcPts val="304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Injection, and HTTP Request Smuggling and others, to test the</a:t>
            </a:r>
          </a:p>
          <a:p>
            <a:pPr marL="0" marR="0">
              <a:lnSpc>
                <a:spcPts val="1675"/>
              </a:lnSpc>
              <a:spcBef>
                <a:spcPts val="304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effectiveness of existing security controls. Finally, we will provide a</a:t>
            </a:r>
          </a:p>
          <a:p>
            <a:pPr marL="0" marR="0">
              <a:lnSpc>
                <a:spcPts val="1675"/>
              </a:lnSpc>
              <a:spcBef>
                <a:spcPts val="304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detailed report that includes our findings, recommendations, and</a:t>
            </a:r>
          </a:p>
          <a:p>
            <a:pPr marL="0" marR="0">
              <a:lnSpc>
                <a:spcPts val="1675"/>
              </a:lnSpc>
              <a:spcBef>
                <a:spcPts val="304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remediation steps.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80236" y="1221116"/>
            <a:ext cx="5867892" cy="924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63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F</a:t>
            </a:r>
            <a:r>
              <a:rPr sz="3200" b="1" spc="-163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2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I</a:t>
            </a:r>
            <a:r>
              <a:rPr sz="3200" b="1" spc="-163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2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N</a:t>
            </a:r>
            <a:r>
              <a:rPr sz="3200" b="1" spc="-162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2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D</a:t>
            </a:r>
            <a:r>
              <a:rPr sz="3200" b="1" spc="-162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2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I</a:t>
            </a:r>
            <a:r>
              <a:rPr sz="3200" b="1" spc="-163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2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N</a:t>
            </a:r>
            <a:r>
              <a:rPr sz="3200" b="1" spc="-162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2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G</a:t>
            </a:r>
            <a:r>
              <a:rPr sz="3200" b="1" spc="-163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2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S</a:t>
            </a:r>
            <a:r>
              <a:rPr sz="3200" b="1" spc="1393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2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A</a:t>
            </a:r>
            <a:r>
              <a:rPr sz="3200" b="1" spc="-162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2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N</a:t>
            </a:r>
            <a:r>
              <a:rPr sz="3200" b="1" spc="-162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2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D</a:t>
            </a:r>
          </a:p>
          <a:p>
            <a:pPr marL="0" marR="0">
              <a:lnSpc>
                <a:spcPts val="3463"/>
              </a:lnSpc>
              <a:spcBef>
                <a:spcPts val="206"/>
              </a:spcBef>
              <a:spcAft>
                <a:spcPts val="0"/>
              </a:spcAft>
            </a:pPr>
            <a:r>
              <a:rPr sz="32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R</a:t>
            </a:r>
            <a:r>
              <a:rPr sz="3200" b="1" spc="-162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2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E</a:t>
            </a:r>
            <a:r>
              <a:rPr sz="3200" b="1" spc="-163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2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C</a:t>
            </a:r>
            <a:r>
              <a:rPr sz="3200" b="1" spc="-162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2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O</a:t>
            </a:r>
            <a:r>
              <a:rPr sz="3200" b="1" spc="-163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2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M</a:t>
            </a:r>
            <a:r>
              <a:rPr sz="3200" b="1" spc="-16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2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M</a:t>
            </a:r>
            <a:r>
              <a:rPr sz="3200" b="1" spc="-16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2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E</a:t>
            </a:r>
            <a:r>
              <a:rPr sz="3200" b="1" spc="-163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2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N</a:t>
            </a:r>
            <a:r>
              <a:rPr sz="3200" b="1" spc="-162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2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D</a:t>
            </a:r>
            <a:r>
              <a:rPr sz="3200" b="1" spc="-162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2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A</a:t>
            </a:r>
            <a:r>
              <a:rPr sz="3200" b="1" spc="-162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2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T</a:t>
            </a:r>
            <a:r>
              <a:rPr sz="3200" b="1" spc="-163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2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I</a:t>
            </a:r>
            <a:r>
              <a:rPr sz="3200" b="1" spc="-163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2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O</a:t>
            </a:r>
            <a:r>
              <a:rPr sz="3200" b="1" spc="-163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2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N</a:t>
            </a:r>
            <a:r>
              <a:rPr sz="3200" b="1" spc="-162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2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80236" y="2448720"/>
            <a:ext cx="6019087" cy="1386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During this pen testing project, it is predicted that we will be discovering</a:t>
            </a:r>
          </a:p>
          <a:p>
            <a:pPr marL="0" marR="0">
              <a:lnSpc>
                <a:spcPts val="1564"/>
              </a:lnSpc>
              <a:spcBef>
                <a:spcPts val="233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various vulnerabilities in the computer systems, networks, and applications</a:t>
            </a:r>
          </a:p>
          <a:p>
            <a:pPr marL="0" marR="0">
              <a:lnSpc>
                <a:spcPts val="1564"/>
              </a:lnSpc>
              <a:spcBef>
                <a:spcPts val="283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used in the study sector. The vulnerabilities can include weak passwords,</a:t>
            </a:r>
          </a:p>
          <a:p>
            <a:pPr marL="0" marR="0">
              <a:lnSpc>
                <a:spcPts val="1564"/>
              </a:lnSpc>
              <a:spcBef>
                <a:spcPts val="233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unpatched software, and misconfigured firewalls. We plan to identify such</a:t>
            </a:r>
          </a:p>
          <a:p>
            <a:pPr marL="0" marR="0">
              <a:lnSpc>
                <a:spcPts val="1564"/>
              </a:lnSpc>
              <a:spcBef>
                <a:spcPts val="283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areas where security controls could be improved, such as access control,</a:t>
            </a:r>
          </a:p>
          <a:p>
            <a:pPr marL="0" marR="0">
              <a:lnSpc>
                <a:spcPts val="1564"/>
              </a:lnSpc>
              <a:spcBef>
                <a:spcPts val="233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network segmentation, and incident response planning.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80236" y="3983897"/>
            <a:ext cx="6067983" cy="141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To mitigate these vulnerabilities, we plan to present our findings and further</a:t>
            </a:r>
          </a:p>
          <a:p>
            <a:pPr marL="0" marR="0">
              <a:lnSpc>
                <a:spcPts val="1564"/>
              </a:lnSpc>
              <a:spcBef>
                <a:spcPts val="233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recommend implementing stronger password policies, conducting regular</a:t>
            </a:r>
          </a:p>
          <a:p>
            <a:pPr marL="0" marR="0">
              <a:lnSpc>
                <a:spcPts val="1564"/>
              </a:lnSpc>
              <a:spcBef>
                <a:spcPts val="283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patching and updates, and conducting regular security awareness training</a:t>
            </a:r>
          </a:p>
          <a:p>
            <a:pPr marL="0" marR="0">
              <a:lnSpc>
                <a:spcPts val="1564"/>
              </a:lnSpc>
              <a:spcBef>
                <a:spcPts val="233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for employees. Additionally, a proactive approach to security, such as</a:t>
            </a:r>
          </a:p>
          <a:p>
            <a:pPr marL="0" marR="0">
              <a:lnSpc>
                <a:spcPts val="1564"/>
              </a:lnSpc>
              <a:spcBef>
                <a:spcPts val="283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continuous monitoring and threat hunting, should be adopted to improve</a:t>
            </a:r>
          </a:p>
          <a:p>
            <a:pPr marL="0" marR="0">
              <a:lnSpc>
                <a:spcPts val="1564"/>
              </a:lnSpc>
              <a:spcBef>
                <a:spcPts val="233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the overall security posture of the study sector.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80236" y="954466"/>
            <a:ext cx="5823708" cy="1175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sz="36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T</a:t>
            </a:r>
            <a:r>
              <a:rPr sz="3600" b="1" spc="-415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6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I</a:t>
            </a:r>
            <a:r>
              <a:rPr sz="3600" b="1" spc="-415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6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P</a:t>
            </a:r>
            <a:r>
              <a:rPr sz="3600" b="1" spc="-415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6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S</a:t>
            </a:r>
            <a:r>
              <a:rPr sz="3600" b="1" spc="1393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6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A</a:t>
            </a:r>
            <a:r>
              <a:rPr sz="3600" b="1" spc="-41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6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N</a:t>
            </a:r>
            <a:r>
              <a:rPr sz="3600" b="1" spc="-41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6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D</a:t>
            </a:r>
            <a:r>
              <a:rPr sz="3600" b="1" spc="1396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6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T</a:t>
            </a:r>
            <a:r>
              <a:rPr sz="3600" b="1" spc="-415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6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H</a:t>
            </a:r>
            <a:r>
              <a:rPr sz="3600" b="1" spc="-41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6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I</a:t>
            </a:r>
            <a:r>
              <a:rPr sz="3600" b="1" spc="-415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6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N</a:t>
            </a:r>
            <a:r>
              <a:rPr sz="3600" b="1" spc="-41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6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G</a:t>
            </a:r>
            <a:r>
              <a:rPr sz="3600" b="1" spc="-415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6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S</a:t>
            </a:r>
          </a:p>
          <a:p>
            <a:pPr marL="0" marR="0">
              <a:lnSpc>
                <a:spcPts val="4468"/>
              </a:lnSpc>
              <a:spcBef>
                <a:spcPts val="331"/>
              </a:spcBef>
              <a:spcAft>
                <a:spcPts val="0"/>
              </a:spcAft>
            </a:pPr>
            <a:r>
              <a:rPr sz="36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T</a:t>
            </a:r>
            <a:r>
              <a:rPr sz="3600" b="1" spc="-415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6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O</a:t>
            </a:r>
            <a:r>
              <a:rPr sz="3600" b="1" spc="1393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6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C</a:t>
            </a:r>
            <a:r>
              <a:rPr sz="3600" b="1" spc="-41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6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O</a:t>
            </a:r>
            <a:r>
              <a:rPr sz="3600" b="1" spc="-415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6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N</a:t>
            </a:r>
            <a:r>
              <a:rPr sz="3600" b="1" spc="-41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6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S</a:t>
            </a:r>
            <a:r>
              <a:rPr sz="3600" b="1" spc="-415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6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I</a:t>
            </a:r>
            <a:r>
              <a:rPr sz="3600" b="1" spc="-415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6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D</a:t>
            </a:r>
            <a:r>
              <a:rPr sz="3600" b="1" spc="-41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6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E</a:t>
            </a:r>
            <a:r>
              <a:rPr sz="3600" b="1" spc="-415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36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80236" y="2609787"/>
            <a:ext cx="5983794" cy="630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Pen-testing can be a complex and challenging process, especially for</a:t>
            </a:r>
          </a:p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junior members. Here are some tips to consider when conducting a</a:t>
            </a:r>
          </a:p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pen-test: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80236" y="3348258"/>
            <a:ext cx="5926230" cy="14911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31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1.</a:t>
            </a:r>
            <a:r>
              <a:rPr sz="1500" b="1" spc="76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15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Understand the scope of the pen-test and the rules of</a:t>
            </a:r>
          </a:p>
          <a:p>
            <a:pPr marL="228600" marR="0">
              <a:lnSpc>
                <a:spcPts val="1619"/>
              </a:lnSpc>
              <a:spcBef>
                <a:spcPts val="50"/>
              </a:spcBef>
              <a:spcAft>
                <a:spcPts val="0"/>
              </a:spcAft>
            </a:pPr>
            <a:r>
              <a:rPr sz="15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engagement: </a:t>
            </a: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Before starting the pen-test, it is essential to</a:t>
            </a:r>
          </a:p>
          <a:p>
            <a:pPr marL="22860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understand the scope of the assessment, including what systems,</a:t>
            </a:r>
          </a:p>
          <a:p>
            <a:pPr marL="22860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applications, and networks are within the scope and what is out of</a:t>
            </a:r>
          </a:p>
          <a:p>
            <a:pPr marL="22860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scope. It is also crucial to understand the rules of engagement,</a:t>
            </a:r>
          </a:p>
          <a:p>
            <a:pPr marL="22860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including what actions are allowed and what are prohibited during</a:t>
            </a:r>
          </a:p>
          <a:p>
            <a:pPr marL="228600" marR="0">
              <a:lnSpc>
                <a:spcPts val="1620"/>
              </a:lnSpc>
              <a:spcBef>
                <a:spcPts val="50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the pen-test.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80236" y="4915439"/>
            <a:ext cx="5989728" cy="1491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31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2.</a:t>
            </a:r>
            <a:r>
              <a:rPr sz="1500" b="1" spc="76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 </a:t>
            </a:r>
            <a:r>
              <a:rPr sz="15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Use a variety of tools and techniques to identify</a:t>
            </a:r>
          </a:p>
          <a:p>
            <a:pPr marL="228600" marR="0">
              <a:lnSpc>
                <a:spcPts val="1620"/>
              </a:lnSpc>
              <a:spcBef>
                <a:spcPts val="50"/>
              </a:spcBef>
              <a:spcAft>
                <a:spcPts val="0"/>
              </a:spcAft>
            </a:pPr>
            <a:r>
              <a:rPr sz="1500" b="1" dirty="0">
                <a:solidFill>
                  <a:srgbClr val="000000"/>
                </a:solidFill>
                <a:latin typeface="Gill Sans Nova" panose="020B0602020104020203" pitchFamily="34" charset="0"/>
                <a:cs typeface="GTLISS+Arial-BoldMT"/>
              </a:rPr>
              <a:t>vulnerabilities: </a:t>
            </a: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Pen-testing requires using various tools and</a:t>
            </a:r>
          </a:p>
          <a:p>
            <a:pPr marL="22860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techniques to identify vulnerabilities in a system or network. It is</a:t>
            </a:r>
          </a:p>
          <a:p>
            <a:pPr marL="22860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essential to have a diverse range of tools in your arsenal to ensure</a:t>
            </a:r>
          </a:p>
          <a:p>
            <a:pPr marL="22860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you can cover different attack vectors, such as network scanners,</a:t>
            </a:r>
          </a:p>
          <a:p>
            <a:pPr marL="22860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vulnerability scanners, exploit frameworks, and manual testing</a:t>
            </a:r>
          </a:p>
          <a:p>
            <a:pPr marL="228600" marR="0">
              <a:lnSpc>
                <a:spcPts val="1620"/>
              </a:lnSpc>
              <a:spcBef>
                <a:spcPts val="50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Gill Sans Nova" panose="020B0602020104020203" pitchFamily="34" charset="0"/>
                <a:cs typeface="RPPHIW+ArialMT"/>
              </a:rPr>
              <a:t>techniques.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1645</Words>
  <Application>Microsoft Office PowerPoint</Application>
  <PresentationFormat>Widescreen</PresentationFormat>
  <Paragraphs>169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RPPHIW+ArialMT</vt:lpstr>
      <vt:lpstr>Calibri</vt:lpstr>
      <vt:lpstr>Gill Sans Nova</vt:lpstr>
      <vt:lpstr>Arial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Vansh Khanna</cp:lastModifiedBy>
  <cp:revision>2</cp:revision>
  <dcterms:modified xsi:type="dcterms:W3CDTF">2023-04-27T10:17:56Z</dcterms:modified>
</cp:coreProperties>
</file>