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105_70B8C03C.xml" ContentType="application/vnd.ms-powerpoint.comments+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sldIdLst>
    <p:sldId id="256" r:id="rId5"/>
    <p:sldId id="257" r:id="rId6"/>
    <p:sldId id="266" r:id="rId7"/>
    <p:sldId id="259" r:id="rId8"/>
    <p:sldId id="260" r:id="rId9"/>
    <p:sldId id="261" r:id="rId10"/>
    <p:sldId id="268" r:id="rId11"/>
    <p:sldId id="263" r:id="rId12"/>
    <p:sldId id="264" r:id="rId13"/>
    <p:sldId id="25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ECCB53-618E-6FFD-7CD1-33984BB7775D}" name="VANSH KHANNA" initials="VK" userId="S::s221071341@deakin.edu.au::aab4792e-c27c-4cd7-b249-2c5bc3583935" providerId="AD"/>
  <p188:author id="{768EEAF0-B0E1-BD05-9841-B1AB077899A3}" name="JARROD WIGG" initials="JW" userId="S::jawig@deakin.edu.au::c8ac12bd-ce08-4e6d-85f2-6f45f005b31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E8CB10-87AE-431C-AF1D-8788B0E77BCE}" v="9" dt="2023-04-23T01:44:06.872"/>
    <p1510:client id="{1C27C8FD-DC0A-4BD8-AC7E-29CF86EF9F40}" v="9" dt="2023-04-23T01:45:33.621"/>
    <p1510:client id="{27324837-9D1D-4396-A551-8FDEDCCEF4CB}" v="3" dt="2023-04-23T03:39:42.419"/>
    <p1510:client id="{3AA7CED9-B31A-4EEB-A525-FB2E6490DF9C}" v="134" dt="2023-04-23T07:14:06.947"/>
    <p1510:client id="{4B0ED7B7-72C7-4746-81B2-44F7EA2A0A2E}" v="10" vWet="12" dt="2023-04-23T23:07:31.376"/>
    <p1510:client id="{62B5BFAC-2BBF-4034-8455-1F9258FD6D67}" v="3" dt="2023-04-23T03:45:07.694"/>
    <p1510:client id="{7B679488-EE17-41BE-B568-B754187DDB8D}" v="6" dt="2023-04-23T14:36:54.279"/>
    <p1510:client id="{83FC7DC0-1111-42AE-AF1E-1CE0BB0809B7}" v="118" dt="2023-04-23T13:27:18.573"/>
    <p1510:client id="{8801F768-EC77-D37C-6482-6CAC7968274D}" v="115" dt="2023-04-23T01:20:02.601"/>
    <p1510:client id="{A1E468D5-95F3-4396-ABCC-19B339366EA1}" v="18" dt="2023-04-23T13:34:37.733"/>
    <p1510:client id="{B8772BAF-9CF0-4536-9512-72A4D82B1B1C}" v="113" dt="2023-04-23T01:05:45.910"/>
    <p1510:client id="{BADAE303-25C4-405D-8E43-015BBC7DB165}" v="8" dt="2023-04-23T02:19:01.575"/>
    <p1510:client id="{D086C8E2-A2B2-4432-81ED-F52A69E7B64F}" v="114" dt="2023-04-23T02:15:08.591"/>
    <p1510:client id="{D699897F-A8D5-D447-A4EC-CDF1BCE4D047}" v="417" dt="2023-04-23T02:13:33.699"/>
    <p1510:client id="{DB9D8B54-8E96-495D-AF5D-3BE37A5EEAB1}" v="6" dt="2023-04-23T13:03:40.206"/>
    <p1510:client id="{DCD94151-83B1-412C-A778-00B537DC90D1}" v="3" dt="2023-04-23T23:29:16.940"/>
    <p1510:client id="{E8538390-5E05-427E-AE2E-C0B2468FC5A7}" v="10" dt="2023-04-23T22:46:58.083"/>
    <p1510:client id="{F7D04A29-176B-ABF2-D6A9-558A12D0BB3F}" v="59" dt="2023-04-23T04:06:52.747"/>
    <p1510:client id="{F9E592F4-1DAC-4456-93DF-FCF85B1110D3}" v="19" dt="2023-04-23T02:53:52.373"/>
    <p1510:client id="{FC969469-C8E6-41A6-9424-83D7E8913D9F}" v="17" dt="2023-04-23T22:39:42.2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omments/modernComment_105_70B8C03C.xml><?xml version="1.0" encoding="utf-8"?>
<p188:cmLst xmlns:a="http://schemas.openxmlformats.org/drawingml/2006/main" xmlns:r="http://schemas.openxmlformats.org/officeDocument/2006/relationships" xmlns:p188="http://schemas.microsoft.com/office/powerpoint/2018/8/main">
  <p188:cm id="{506BADF9-EEF9-4D19-8649-24B9614CD2D2}" authorId="{16ECCB53-618E-6FFD-7CD1-33984BB7775D}" status="resolved" created="2023-04-23T03:52:51.085" complete="100000">
    <pc:sldMkLst xmlns:pc="http://schemas.microsoft.com/office/powerpoint/2013/main/command">
      <pc:docMk/>
      <pc:sldMk cId="1891156028" sldId="261"/>
    </pc:sldMkLst>
    <p188:txBody>
      <a:bodyPr/>
      <a:lstStyle/>
      <a:p>
        <a:r>
          <a:rPr lang="en-US"/>
          <a:t>Delete any one slide in 6 or 7 as just different style for same company.</a:t>
        </a:r>
      </a:p>
    </p188:txBody>
  </p188:cm>
</p188:cmLst>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79326D4E-A3E1-4861-8B00-B9826FAA26F7}"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F3638029-A883-4877-967D-6969ABF3EFAF}">
      <dgm:prSet/>
      <dgm:spPr/>
      <dgm:t>
        <a:bodyPr/>
        <a:lstStyle/>
        <a:p>
          <a:r>
            <a:rPr lang="en-US"/>
            <a:t>Fortify</a:t>
          </a:r>
        </a:p>
      </dgm:t>
    </dgm:pt>
    <dgm:pt modelId="{83D8E718-8673-474F-AAF8-EFD0F282EAFB}" type="parTrans" cxnId="{1BC3C9FC-72E5-4894-87BF-04B94BAD5FE0}">
      <dgm:prSet/>
      <dgm:spPr/>
      <dgm:t>
        <a:bodyPr/>
        <a:lstStyle/>
        <a:p>
          <a:endParaRPr lang="en-US"/>
        </a:p>
      </dgm:t>
    </dgm:pt>
    <dgm:pt modelId="{2A8A90CD-F9B8-486B-9155-51C1A5C8B983}" type="sibTrans" cxnId="{1BC3C9FC-72E5-4894-87BF-04B94BAD5FE0}">
      <dgm:prSet/>
      <dgm:spPr/>
      <dgm:t>
        <a:bodyPr/>
        <a:lstStyle/>
        <a:p>
          <a:endParaRPr lang="en-US"/>
        </a:p>
      </dgm:t>
    </dgm:pt>
    <dgm:pt modelId="{67E48103-AE1E-4490-B9A7-149F3BF96169}">
      <dgm:prSet/>
      <dgm:spPr/>
      <dgm:t>
        <a:bodyPr/>
        <a:lstStyle/>
        <a:p>
          <a:r>
            <a:rPr lang="en-US"/>
            <a:t>AppAttack</a:t>
          </a:r>
        </a:p>
      </dgm:t>
    </dgm:pt>
    <dgm:pt modelId="{18430D45-0244-4BDA-9ECD-75B376ACD7C6}" type="parTrans" cxnId="{475CF865-F65A-47EA-81F4-A4A9AEC2165D}">
      <dgm:prSet/>
      <dgm:spPr/>
      <dgm:t>
        <a:bodyPr/>
        <a:lstStyle/>
        <a:p>
          <a:endParaRPr lang="en-US"/>
        </a:p>
      </dgm:t>
    </dgm:pt>
    <dgm:pt modelId="{422FDB48-6AFC-4F3A-9267-CAC4EBB70FB1}" type="sibTrans" cxnId="{475CF865-F65A-47EA-81F4-A4A9AEC2165D}">
      <dgm:prSet/>
      <dgm:spPr/>
      <dgm:t>
        <a:bodyPr/>
        <a:lstStyle/>
        <a:p>
          <a:endParaRPr lang="en-US"/>
        </a:p>
      </dgm:t>
    </dgm:pt>
    <dgm:pt modelId="{32F30397-7948-4BB1-B936-54991A07303C}">
      <dgm:prSet/>
      <dgm:spPr/>
      <dgm:t>
        <a:bodyPr/>
        <a:lstStyle/>
        <a:p>
          <a:r>
            <a:rPr lang="en-US"/>
            <a:t>NASA Protocol Exploits</a:t>
          </a:r>
        </a:p>
      </dgm:t>
    </dgm:pt>
    <dgm:pt modelId="{0B626390-1B49-4AF9-826B-D737099E494A}" type="parTrans" cxnId="{CC610C92-4175-432F-9808-D3DB1DCD15E7}">
      <dgm:prSet/>
      <dgm:spPr/>
      <dgm:t>
        <a:bodyPr/>
        <a:lstStyle/>
        <a:p>
          <a:endParaRPr lang="en-US"/>
        </a:p>
      </dgm:t>
    </dgm:pt>
    <dgm:pt modelId="{854DAE77-F80E-4D1F-B6E9-1B7CFA1ABD24}" type="sibTrans" cxnId="{CC610C92-4175-432F-9808-D3DB1DCD15E7}">
      <dgm:prSet/>
      <dgm:spPr/>
      <dgm:t>
        <a:bodyPr/>
        <a:lstStyle/>
        <a:p>
          <a:endParaRPr lang="en-US"/>
        </a:p>
      </dgm:t>
    </dgm:pt>
    <dgm:pt modelId="{7A2A7C79-C6AB-4023-B2C8-AA143CD7E2F2}">
      <dgm:prSet/>
      <dgm:spPr/>
      <dgm:t>
        <a:bodyPr/>
        <a:lstStyle/>
        <a:p>
          <a:r>
            <a:rPr lang="en-US"/>
            <a:t>Pen Testing GUI</a:t>
          </a:r>
        </a:p>
      </dgm:t>
    </dgm:pt>
    <dgm:pt modelId="{6EC87AFF-5AE1-467E-95DC-1C6F6901ABBC}" type="parTrans" cxnId="{E02E2389-4F31-4B3B-B577-00945CF7822C}">
      <dgm:prSet/>
      <dgm:spPr/>
      <dgm:t>
        <a:bodyPr/>
        <a:lstStyle/>
        <a:p>
          <a:endParaRPr lang="en-US"/>
        </a:p>
      </dgm:t>
    </dgm:pt>
    <dgm:pt modelId="{C12D1428-618B-45C7-99EA-5908025231BC}" type="sibTrans" cxnId="{E02E2389-4F31-4B3B-B577-00945CF7822C}">
      <dgm:prSet/>
      <dgm:spPr/>
      <dgm:t>
        <a:bodyPr/>
        <a:lstStyle/>
        <a:p>
          <a:endParaRPr lang="en-US"/>
        </a:p>
      </dgm:t>
    </dgm:pt>
    <dgm:pt modelId="{D832E14B-2B42-41FA-8B97-9BA9B94138F6}">
      <dgm:prSet/>
      <dgm:spPr/>
      <dgm:t>
        <a:bodyPr/>
        <a:lstStyle/>
        <a:p>
          <a:r>
            <a:rPr lang="en-US"/>
            <a:t>Breaking Captcha</a:t>
          </a:r>
        </a:p>
      </dgm:t>
    </dgm:pt>
    <dgm:pt modelId="{333A8EE5-F566-4401-A856-4D2EFBED4B11}" type="parTrans" cxnId="{F5595CEF-F85F-4E7C-9032-C28BEC9B1C4F}">
      <dgm:prSet/>
      <dgm:spPr/>
      <dgm:t>
        <a:bodyPr/>
        <a:lstStyle/>
        <a:p>
          <a:endParaRPr lang="en-US"/>
        </a:p>
      </dgm:t>
    </dgm:pt>
    <dgm:pt modelId="{25969502-F96C-491B-9C51-73A4BC22639D}" type="sibTrans" cxnId="{F5595CEF-F85F-4E7C-9032-C28BEC9B1C4F}">
      <dgm:prSet/>
      <dgm:spPr/>
      <dgm:t>
        <a:bodyPr/>
        <a:lstStyle/>
        <a:p>
          <a:endParaRPr lang="en-US"/>
        </a:p>
      </dgm:t>
    </dgm:pt>
    <dgm:pt modelId="{A033B721-7A77-40FD-945D-2AB10550D0CF}" type="pres">
      <dgm:prSet presAssocID="{79326D4E-A3E1-4861-8B00-B9826FAA26F7}" presName="linear" presStyleCnt="0">
        <dgm:presLayoutVars>
          <dgm:dir/>
          <dgm:animLvl val="lvl"/>
          <dgm:resizeHandles val="exact"/>
        </dgm:presLayoutVars>
      </dgm:prSet>
      <dgm:spPr/>
    </dgm:pt>
    <dgm:pt modelId="{16DDA922-AA31-4111-8E65-B348A1CA9698}" type="pres">
      <dgm:prSet presAssocID="{F3638029-A883-4877-967D-6969ABF3EFAF}" presName="parentLin" presStyleCnt="0"/>
      <dgm:spPr/>
    </dgm:pt>
    <dgm:pt modelId="{A0BC15A2-44CD-4086-8348-CDC86DB5FDE1}" type="pres">
      <dgm:prSet presAssocID="{F3638029-A883-4877-967D-6969ABF3EFAF}" presName="parentLeftMargin" presStyleLbl="node1" presStyleIdx="0" presStyleCnt="5"/>
      <dgm:spPr/>
    </dgm:pt>
    <dgm:pt modelId="{ABEE1A34-2092-4FCB-BD9B-65FB3C5BD5D8}" type="pres">
      <dgm:prSet presAssocID="{F3638029-A883-4877-967D-6969ABF3EFAF}" presName="parentText" presStyleLbl="node1" presStyleIdx="0" presStyleCnt="5">
        <dgm:presLayoutVars>
          <dgm:chMax val="0"/>
          <dgm:bulletEnabled val="1"/>
        </dgm:presLayoutVars>
      </dgm:prSet>
      <dgm:spPr/>
    </dgm:pt>
    <dgm:pt modelId="{C4269581-A37B-4A8E-89BC-F52B946874C7}" type="pres">
      <dgm:prSet presAssocID="{F3638029-A883-4877-967D-6969ABF3EFAF}" presName="negativeSpace" presStyleCnt="0"/>
      <dgm:spPr/>
    </dgm:pt>
    <dgm:pt modelId="{EFBE3C0B-B3A9-4BDD-9A07-78D4A2135638}" type="pres">
      <dgm:prSet presAssocID="{F3638029-A883-4877-967D-6969ABF3EFAF}" presName="childText" presStyleLbl="conFgAcc1" presStyleIdx="0" presStyleCnt="5">
        <dgm:presLayoutVars>
          <dgm:bulletEnabled val="1"/>
        </dgm:presLayoutVars>
      </dgm:prSet>
      <dgm:spPr/>
    </dgm:pt>
    <dgm:pt modelId="{83475984-8700-4D09-A103-1A69C2DC8840}" type="pres">
      <dgm:prSet presAssocID="{2A8A90CD-F9B8-486B-9155-51C1A5C8B983}" presName="spaceBetweenRectangles" presStyleCnt="0"/>
      <dgm:spPr/>
    </dgm:pt>
    <dgm:pt modelId="{E142798F-F034-4D83-8CCA-EB3B7582ACE1}" type="pres">
      <dgm:prSet presAssocID="{67E48103-AE1E-4490-B9A7-149F3BF96169}" presName="parentLin" presStyleCnt="0"/>
      <dgm:spPr/>
    </dgm:pt>
    <dgm:pt modelId="{C06F14EF-402C-4358-9A33-7FCFF8CC9015}" type="pres">
      <dgm:prSet presAssocID="{67E48103-AE1E-4490-B9A7-149F3BF96169}" presName="parentLeftMargin" presStyleLbl="node1" presStyleIdx="0" presStyleCnt="5"/>
      <dgm:spPr/>
    </dgm:pt>
    <dgm:pt modelId="{0F810FC1-CCEB-4D72-BABE-F21D021FCCC2}" type="pres">
      <dgm:prSet presAssocID="{67E48103-AE1E-4490-B9A7-149F3BF96169}" presName="parentText" presStyleLbl="node1" presStyleIdx="1" presStyleCnt="5">
        <dgm:presLayoutVars>
          <dgm:chMax val="0"/>
          <dgm:bulletEnabled val="1"/>
        </dgm:presLayoutVars>
      </dgm:prSet>
      <dgm:spPr/>
    </dgm:pt>
    <dgm:pt modelId="{90E9E73F-4EFD-42F5-883A-F5F7750A0594}" type="pres">
      <dgm:prSet presAssocID="{67E48103-AE1E-4490-B9A7-149F3BF96169}" presName="negativeSpace" presStyleCnt="0"/>
      <dgm:spPr/>
    </dgm:pt>
    <dgm:pt modelId="{6EB7155B-94A2-4C02-8E6F-8C5A1EA7D045}" type="pres">
      <dgm:prSet presAssocID="{67E48103-AE1E-4490-B9A7-149F3BF96169}" presName="childText" presStyleLbl="conFgAcc1" presStyleIdx="1" presStyleCnt="5">
        <dgm:presLayoutVars>
          <dgm:bulletEnabled val="1"/>
        </dgm:presLayoutVars>
      </dgm:prSet>
      <dgm:spPr/>
    </dgm:pt>
    <dgm:pt modelId="{F16BC4AD-06D0-4FD1-8AF4-819C68031711}" type="pres">
      <dgm:prSet presAssocID="{422FDB48-6AFC-4F3A-9267-CAC4EBB70FB1}" presName="spaceBetweenRectangles" presStyleCnt="0"/>
      <dgm:spPr/>
    </dgm:pt>
    <dgm:pt modelId="{B36944B2-C746-41EA-BA75-BC6C05C6DA06}" type="pres">
      <dgm:prSet presAssocID="{32F30397-7948-4BB1-B936-54991A07303C}" presName="parentLin" presStyleCnt="0"/>
      <dgm:spPr/>
    </dgm:pt>
    <dgm:pt modelId="{45CEEA50-2A38-4F1A-A9DD-B111AB505BC0}" type="pres">
      <dgm:prSet presAssocID="{32F30397-7948-4BB1-B936-54991A07303C}" presName="parentLeftMargin" presStyleLbl="node1" presStyleIdx="1" presStyleCnt="5"/>
      <dgm:spPr/>
    </dgm:pt>
    <dgm:pt modelId="{624703BF-C040-49FE-A096-EA06F9344D89}" type="pres">
      <dgm:prSet presAssocID="{32F30397-7948-4BB1-B936-54991A07303C}" presName="parentText" presStyleLbl="node1" presStyleIdx="2" presStyleCnt="5">
        <dgm:presLayoutVars>
          <dgm:chMax val="0"/>
          <dgm:bulletEnabled val="1"/>
        </dgm:presLayoutVars>
      </dgm:prSet>
      <dgm:spPr/>
    </dgm:pt>
    <dgm:pt modelId="{BF9BBD97-88E8-45C4-A354-975B756C507C}" type="pres">
      <dgm:prSet presAssocID="{32F30397-7948-4BB1-B936-54991A07303C}" presName="negativeSpace" presStyleCnt="0"/>
      <dgm:spPr/>
    </dgm:pt>
    <dgm:pt modelId="{1BD5F812-191D-440F-89A4-45D8B0CD7501}" type="pres">
      <dgm:prSet presAssocID="{32F30397-7948-4BB1-B936-54991A07303C}" presName="childText" presStyleLbl="conFgAcc1" presStyleIdx="2" presStyleCnt="5">
        <dgm:presLayoutVars>
          <dgm:bulletEnabled val="1"/>
        </dgm:presLayoutVars>
      </dgm:prSet>
      <dgm:spPr/>
    </dgm:pt>
    <dgm:pt modelId="{3656B4AF-50E2-46CB-8CA1-5ACA1BA07FBA}" type="pres">
      <dgm:prSet presAssocID="{854DAE77-F80E-4D1F-B6E9-1B7CFA1ABD24}" presName="spaceBetweenRectangles" presStyleCnt="0"/>
      <dgm:spPr/>
    </dgm:pt>
    <dgm:pt modelId="{ECEA66B4-8FB5-4D85-8B64-ADE23CEE3CB9}" type="pres">
      <dgm:prSet presAssocID="{7A2A7C79-C6AB-4023-B2C8-AA143CD7E2F2}" presName="parentLin" presStyleCnt="0"/>
      <dgm:spPr/>
    </dgm:pt>
    <dgm:pt modelId="{A69FC852-8284-4AE6-8839-CBBD96DA54E0}" type="pres">
      <dgm:prSet presAssocID="{7A2A7C79-C6AB-4023-B2C8-AA143CD7E2F2}" presName="parentLeftMargin" presStyleLbl="node1" presStyleIdx="2" presStyleCnt="5"/>
      <dgm:spPr/>
    </dgm:pt>
    <dgm:pt modelId="{B24377B9-A874-4766-AB7D-B789946F4E09}" type="pres">
      <dgm:prSet presAssocID="{7A2A7C79-C6AB-4023-B2C8-AA143CD7E2F2}" presName="parentText" presStyleLbl="node1" presStyleIdx="3" presStyleCnt="5">
        <dgm:presLayoutVars>
          <dgm:chMax val="0"/>
          <dgm:bulletEnabled val="1"/>
        </dgm:presLayoutVars>
      </dgm:prSet>
      <dgm:spPr/>
    </dgm:pt>
    <dgm:pt modelId="{A154978D-2191-432F-B55A-2034BAD44CD1}" type="pres">
      <dgm:prSet presAssocID="{7A2A7C79-C6AB-4023-B2C8-AA143CD7E2F2}" presName="negativeSpace" presStyleCnt="0"/>
      <dgm:spPr/>
    </dgm:pt>
    <dgm:pt modelId="{6494E88C-D6E4-421F-A3AD-ED2170E82A0C}" type="pres">
      <dgm:prSet presAssocID="{7A2A7C79-C6AB-4023-B2C8-AA143CD7E2F2}" presName="childText" presStyleLbl="conFgAcc1" presStyleIdx="3" presStyleCnt="5">
        <dgm:presLayoutVars>
          <dgm:bulletEnabled val="1"/>
        </dgm:presLayoutVars>
      </dgm:prSet>
      <dgm:spPr/>
    </dgm:pt>
    <dgm:pt modelId="{8D9E8E9B-F449-4172-967E-D8015C288753}" type="pres">
      <dgm:prSet presAssocID="{C12D1428-618B-45C7-99EA-5908025231BC}" presName="spaceBetweenRectangles" presStyleCnt="0"/>
      <dgm:spPr/>
    </dgm:pt>
    <dgm:pt modelId="{0856DE46-8A93-447A-8B8B-60DD54C4D204}" type="pres">
      <dgm:prSet presAssocID="{D832E14B-2B42-41FA-8B97-9BA9B94138F6}" presName="parentLin" presStyleCnt="0"/>
      <dgm:spPr/>
    </dgm:pt>
    <dgm:pt modelId="{718565CB-BE45-4D5C-82B6-C1B6D765DF7D}" type="pres">
      <dgm:prSet presAssocID="{D832E14B-2B42-41FA-8B97-9BA9B94138F6}" presName="parentLeftMargin" presStyleLbl="node1" presStyleIdx="3" presStyleCnt="5"/>
      <dgm:spPr/>
    </dgm:pt>
    <dgm:pt modelId="{7F6305F3-977F-4BE2-83A8-FD14B21CDB5E}" type="pres">
      <dgm:prSet presAssocID="{D832E14B-2B42-41FA-8B97-9BA9B94138F6}" presName="parentText" presStyleLbl="node1" presStyleIdx="4" presStyleCnt="5">
        <dgm:presLayoutVars>
          <dgm:chMax val="0"/>
          <dgm:bulletEnabled val="1"/>
        </dgm:presLayoutVars>
      </dgm:prSet>
      <dgm:spPr/>
    </dgm:pt>
    <dgm:pt modelId="{055D4FBC-C73D-4CC2-8B61-8067342390D6}" type="pres">
      <dgm:prSet presAssocID="{D832E14B-2B42-41FA-8B97-9BA9B94138F6}" presName="negativeSpace" presStyleCnt="0"/>
      <dgm:spPr/>
    </dgm:pt>
    <dgm:pt modelId="{A31951BC-B56C-4D7E-99CF-C0603C39D3A8}" type="pres">
      <dgm:prSet presAssocID="{D832E14B-2B42-41FA-8B97-9BA9B94138F6}" presName="childText" presStyleLbl="conFgAcc1" presStyleIdx="4" presStyleCnt="5">
        <dgm:presLayoutVars>
          <dgm:bulletEnabled val="1"/>
        </dgm:presLayoutVars>
      </dgm:prSet>
      <dgm:spPr/>
    </dgm:pt>
  </dgm:ptLst>
  <dgm:cxnLst>
    <dgm:cxn modelId="{CF838D16-24CF-4703-B9C6-98213E8753AF}" type="presOf" srcId="{32F30397-7948-4BB1-B936-54991A07303C}" destId="{45CEEA50-2A38-4F1A-A9DD-B111AB505BC0}" srcOrd="0" destOrd="0" presId="urn:microsoft.com/office/officeart/2005/8/layout/list1"/>
    <dgm:cxn modelId="{AF409016-8D9E-4E11-9D4D-635C7F82401E}" type="presOf" srcId="{F3638029-A883-4877-967D-6969ABF3EFAF}" destId="{A0BC15A2-44CD-4086-8348-CDC86DB5FDE1}" srcOrd="0" destOrd="0" presId="urn:microsoft.com/office/officeart/2005/8/layout/list1"/>
    <dgm:cxn modelId="{C4D85B19-56D1-47A1-BA3B-3EBFD5B4F1D9}" type="presOf" srcId="{7A2A7C79-C6AB-4023-B2C8-AA143CD7E2F2}" destId="{B24377B9-A874-4766-AB7D-B789946F4E09}" srcOrd="1" destOrd="0" presId="urn:microsoft.com/office/officeart/2005/8/layout/list1"/>
    <dgm:cxn modelId="{2DB90423-C4CB-4379-936C-1702DA3A68CC}" type="presOf" srcId="{67E48103-AE1E-4490-B9A7-149F3BF96169}" destId="{C06F14EF-402C-4358-9A33-7FCFF8CC9015}" srcOrd="0" destOrd="0" presId="urn:microsoft.com/office/officeart/2005/8/layout/list1"/>
    <dgm:cxn modelId="{475CF865-F65A-47EA-81F4-A4A9AEC2165D}" srcId="{79326D4E-A3E1-4861-8B00-B9826FAA26F7}" destId="{67E48103-AE1E-4490-B9A7-149F3BF96169}" srcOrd="1" destOrd="0" parTransId="{18430D45-0244-4BDA-9ECD-75B376ACD7C6}" sibTransId="{422FDB48-6AFC-4F3A-9267-CAC4EBB70FB1}"/>
    <dgm:cxn modelId="{8E9BB74C-6590-495E-B941-757D8B345523}" type="presOf" srcId="{F3638029-A883-4877-967D-6969ABF3EFAF}" destId="{ABEE1A34-2092-4FCB-BD9B-65FB3C5BD5D8}" srcOrd="1" destOrd="0" presId="urn:microsoft.com/office/officeart/2005/8/layout/list1"/>
    <dgm:cxn modelId="{782D9F74-0272-41B4-AD1E-E5609F3D13F8}" type="presOf" srcId="{79326D4E-A3E1-4861-8B00-B9826FAA26F7}" destId="{A033B721-7A77-40FD-945D-2AB10550D0CF}" srcOrd="0" destOrd="0" presId="urn:microsoft.com/office/officeart/2005/8/layout/list1"/>
    <dgm:cxn modelId="{D25B0776-7D1C-4E71-BA5A-8799FE1D7F85}" type="presOf" srcId="{67E48103-AE1E-4490-B9A7-149F3BF96169}" destId="{0F810FC1-CCEB-4D72-BABE-F21D021FCCC2}" srcOrd="1" destOrd="0" presId="urn:microsoft.com/office/officeart/2005/8/layout/list1"/>
    <dgm:cxn modelId="{D3EDCE81-55C1-4220-A726-A32648A19F79}" type="presOf" srcId="{7A2A7C79-C6AB-4023-B2C8-AA143CD7E2F2}" destId="{A69FC852-8284-4AE6-8839-CBBD96DA54E0}" srcOrd="0" destOrd="0" presId="urn:microsoft.com/office/officeart/2005/8/layout/list1"/>
    <dgm:cxn modelId="{E02E2389-4F31-4B3B-B577-00945CF7822C}" srcId="{79326D4E-A3E1-4861-8B00-B9826FAA26F7}" destId="{7A2A7C79-C6AB-4023-B2C8-AA143CD7E2F2}" srcOrd="3" destOrd="0" parTransId="{6EC87AFF-5AE1-467E-95DC-1C6F6901ABBC}" sibTransId="{C12D1428-618B-45C7-99EA-5908025231BC}"/>
    <dgm:cxn modelId="{7063708F-F515-4F6E-BE6A-4E2BB79F4164}" type="presOf" srcId="{32F30397-7948-4BB1-B936-54991A07303C}" destId="{624703BF-C040-49FE-A096-EA06F9344D89}" srcOrd="1" destOrd="0" presId="urn:microsoft.com/office/officeart/2005/8/layout/list1"/>
    <dgm:cxn modelId="{CC610C92-4175-432F-9808-D3DB1DCD15E7}" srcId="{79326D4E-A3E1-4861-8B00-B9826FAA26F7}" destId="{32F30397-7948-4BB1-B936-54991A07303C}" srcOrd="2" destOrd="0" parTransId="{0B626390-1B49-4AF9-826B-D737099E494A}" sibTransId="{854DAE77-F80E-4D1F-B6E9-1B7CFA1ABD24}"/>
    <dgm:cxn modelId="{CBECD6C9-A73C-45E7-A6DC-4E3BB539872E}" type="presOf" srcId="{D832E14B-2B42-41FA-8B97-9BA9B94138F6}" destId="{718565CB-BE45-4D5C-82B6-C1B6D765DF7D}" srcOrd="0" destOrd="0" presId="urn:microsoft.com/office/officeart/2005/8/layout/list1"/>
    <dgm:cxn modelId="{F40232E4-94AD-40B4-8F2B-A1427BCC6258}" type="presOf" srcId="{D832E14B-2B42-41FA-8B97-9BA9B94138F6}" destId="{7F6305F3-977F-4BE2-83A8-FD14B21CDB5E}" srcOrd="1" destOrd="0" presId="urn:microsoft.com/office/officeart/2005/8/layout/list1"/>
    <dgm:cxn modelId="{F5595CEF-F85F-4E7C-9032-C28BEC9B1C4F}" srcId="{79326D4E-A3E1-4861-8B00-B9826FAA26F7}" destId="{D832E14B-2B42-41FA-8B97-9BA9B94138F6}" srcOrd="4" destOrd="0" parTransId="{333A8EE5-F566-4401-A856-4D2EFBED4B11}" sibTransId="{25969502-F96C-491B-9C51-73A4BC22639D}"/>
    <dgm:cxn modelId="{1BC3C9FC-72E5-4894-87BF-04B94BAD5FE0}" srcId="{79326D4E-A3E1-4861-8B00-B9826FAA26F7}" destId="{F3638029-A883-4877-967D-6969ABF3EFAF}" srcOrd="0" destOrd="0" parTransId="{83D8E718-8673-474F-AAF8-EFD0F282EAFB}" sibTransId="{2A8A90CD-F9B8-486B-9155-51C1A5C8B983}"/>
    <dgm:cxn modelId="{0FFE6CCD-AA2A-4F2F-8F71-D2060359792B}" type="presParOf" srcId="{A033B721-7A77-40FD-945D-2AB10550D0CF}" destId="{16DDA922-AA31-4111-8E65-B348A1CA9698}" srcOrd="0" destOrd="0" presId="urn:microsoft.com/office/officeart/2005/8/layout/list1"/>
    <dgm:cxn modelId="{7137EB06-7502-4E04-893B-5B986072FBCC}" type="presParOf" srcId="{16DDA922-AA31-4111-8E65-B348A1CA9698}" destId="{A0BC15A2-44CD-4086-8348-CDC86DB5FDE1}" srcOrd="0" destOrd="0" presId="urn:microsoft.com/office/officeart/2005/8/layout/list1"/>
    <dgm:cxn modelId="{6107B049-9E5D-4C5D-88F5-3C8F044CEBE9}" type="presParOf" srcId="{16DDA922-AA31-4111-8E65-B348A1CA9698}" destId="{ABEE1A34-2092-4FCB-BD9B-65FB3C5BD5D8}" srcOrd="1" destOrd="0" presId="urn:microsoft.com/office/officeart/2005/8/layout/list1"/>
    <dgm:cxn modelId="{433B0B74-C83A-4277-94AC-EEDD83BE1BA5}" type="presParOf" srcId="{A033B721-7A77-40FD-945D-2AB10550D0CF}" destId="{C4269581-A37B-4A8E-89BC-F52B946874C7}" srcOrd="1" destOrd="0" presId="urn:microsoft.com/office/officeart/2005/8/layout/list1"/>
    <dgm:cxn modelId="{B25EAD8F-E3F4-4484-B73A-D22B83939373}" type="presParOf" srcId="{A033B721-7A77-40FD-945D-2AB10550D0CF}" destId="{EFBE3C0B-B3A9-4BDD-9A07-78D4A2135638}" srcOrd="2" destOrd="0" presId="urn:microsoft.com/office/officeart/2005/8/layout/list1"/>
    <dgm:cxn modelId="{59010BE5-B777-4F00-9B5C-E04BF2A1B0B4}" type="presParOf" srcId="{A033B721-7A77-40FD-945D-2AB10550D0CF}" destId="{83475984-8700-4D09-A103-1A69C2DC8840}" srcOrd="3" destOrd="0" presId="urn:microsoft.com/office/officeart/2005/8/layout/list1"/>
    <dgm:cxn modelId="{74D8A791-F3F9-46B6-ABFD-030013955AE0}" type="presParOf" srcId="{A033B721-7A77-40FD-945D-2AB10550D0CF}" destId="{E142798F-F034-4D83-8CCA-EB3B7582ACE1}" srcOrd="4" destOrd="0" presId="urn:microsoft.com/office/officeart/2005/8/layout/list1"/>
    <dgm:cxn modelId="{CE924447-CC29-42DE-8375-AE660262E175}" type="presParOf" srcId="{E142798F-F034-4D83-8CCA-EB3B7582ACE1}" destId="{C06F14EF-402C-4358-9A33-7FCFF8CC9015}" srcOrd="0" destOrd="0" presId="urn:microsoft.com/office/officeart/2005/8/layout/list1"/>
    <dgm:cxn modelId="{7D88213E-865C-4B62-9C76-D10CEBF7AC06}" type="presParOf" srcId="{E142798F-F034-4D83-8CCA-EB3B7582ACE1}" destId="{0F810FC1-CCEB-4D72-BABE-F21D021FCCC2}" srcOrd="1" destOrd="0" presId="urn:microsoft.com/office/officeart/2005/8/layout/list1"/>
    <dgm:cxn modelId="{BFA1DBEE-8015-4CED-A469-10CDC5EE0EE6}" type="presParOf" srcId="{A033B721-7A77-40FD-945D-2AB10550D0CF}" destId="{90E9E73F-4EFD-42F5-883A-F5F7750A0594}" srcOrd="5" destOrd="0" presId="urn:microsoft.com/office/officeart/2005/8/layout/list1"/>
    <dgm:cxn modelId="{D0381F9C-DDFC-4AE3-B8FD-0F59A8446CE3}" type="presParOf" srcId="{A033B721-7A77-40FD-945D-2AB10550D0CF}" destId="{6EB7155B-94A2-4C02-8E6F-8C5A1EA7D045}" srcOrd="6" destOrd="0" presId="urn:microsoft.com/office/officeart/2005/8/layout/list1"/>
    <dgm:cxn modelId="{1B2B9CAD-A233-42E1-B63B-62A31B4969E3}" type="presParOf" srcId="{A033B721-7A77-40FD-945D-2AB10550D0CF}" destId="{F16BC4AD-06D0-4FD1-8AF4-819C68031711}" srcOrd="7" destOrd="0" presId="urn:microsoft.com/office/officeart/2005/8/layout/list1"/>
    <dgm:cxn modelId="{ED8A4401-BAD5-4751-AF41-EE47F05835A3}" type="presParOf" srcId="{A033B721-7A77-40FD-945D-2AB10550D0CF}" destId="{B36944B2-C746-41EA-BA75-BC6C05C6DA06}" srcOrd="8" destOrd="0" presId="urn:microsoft.com/office/officeart/2005/8/layout/list1"/>
    <dgm:cxn modelId="{79205A31-C5AD-4FDD-B0D9-C292D53F77F1}" type="presParOf" srcId="{B36944B2-C746-41EA-BA75-BC6C05C6DA06}" destId="{45CEEA50-2A38-4F1A-A9DD-B111AB505BC0}" srcOrd="0" destOrd="0" presId="urn:microsoft.com/office/officeart/2005/8/layout/list1"/>
    <dgm:cxn modelId="{E870FF18-B4D2-42EB-9B00-C68D6CF6C82C}" type="presParOf" srcId="{B36944B2-C746-41EA-BA75-BC6C05C6DA06}" destId="{624703BF-C040-49FE-A096-EA06F9344D89}" srcOrd="1" destOrd="0" presId="urn:microsoft.com/office/officeart/2005/8/layout/list1"/>
    <dgm:cxn modelId="{E62905AA-8B2D-457F-A09A-1FD6FE1856FA}" type="presParOf" srcId="{A033B721-7A77-40FD-945D-2AB10550D0CF}" destId="{BF9BBD97-88E8-45C4-A354-975B756C507C}" srcOrd="9" destOrd="0" presId="urn:microsoft.com/office/officeart/2005/8/layout/list1"/>
    <dgm:cxn modelId="{17588CDA-25C6-48FE-89BD-73488C9B8989}" type="presParOf" srcId="{A033B721-7A77-40FD-945D-2AB10550D0CF}" destId="{1BD5F812-191D-440F-89A4-45D8B0CD7501}" srcOrd="10" destOrd="0" presId="urn:microsoft.com/office/officeart/2005/8/layout/list1"/>
    <dgm:cxn modelId="{F0484E27-7FF8-4A83-8F00-A114F0D6DCFD}" type="presParOf" srcId="{A033B721-7A77-40FD-945D-2AB10550D0CF}" destId="{3656B4AF-50E2-46CB-8CA1-5ACA1BA07FBA}" srcOrd="11" destOrd="0" presId="urn:microsoft.com/office/officeart/2005/8/layout/list1"/>
    <dgm:cxn modelId="{A9C19F4D-4F33-44E5-90C9-ECADC035203B}" type="presParOf" srcId="{A033B721-7A77-40FD-945D-2AB10550D0CF}" destId="{ECEA66B4-8FB5-4D85-8B64-ADE23CEE3CB9}" srcOrd="12" destOrd="0" presId="urn:microsoft.com/office/officeart/2005/8/layout/list1"/>
    <dgm:cxn modelId="{33DF0F14-47E9-44E2-9203-BA80BD012561}" type="presParOf" srcId="{ECEA66B4-8FB5-4D85-8B64-ADE23CEE3CB9}" destId="{A69FC852-8284-4AE6-8839-CBBD96DA54E0}" srcOrd="0" destOrd="0" presId="urn:microsoft.com/office/officeart/2005/8/layout/list1"/>
    <dgm:cxn modelId="{7B22F639-2B68-49F5-B4BD-930D37AB9080}" type="presParOf" srcId="{ECEA66B4-8FB5-4D85-8B64-ADE23CEE3CB9}" destId="{B24377B9-A874-4766-AB7D-B789946F4E09}" srcOrd="1" destOrd="0" presId="urn:microsoft.com/office/officeart/2005/8/layout/list1"/>
    <dgm:cxn modelId="{93A5A0A6-D918-4C96-BCDC-1328AA5E8006}" type="presParOf" srcId="{A033B721-7A77-40FD-945D-2AB10550D0CF}" destId="{A154978D-2191-432F-B55A-2034BAD44CD1}" srcOrd="13" destOrd="0" presId="urn:microsoft.com/office/officeart/2005/8/layout/list1"/>
    <dgm:cxn modelId="{FCC63B87-6C95-43AC-A159-C8089E5D3951}" type="presParOf" srcId="{A033B721-7A77-40FD-945D-2AB10550D0CF}" destId="{6494E88C-D6E4-421F-A3AD-ED2170E82A0C}" srcOrd="14" destOrd="0" presId="urn:microsoft.com/office/officeart/2005/8/layout/list1"/>
    <dgm:cxn modelId="{817AE955-DE89-48EB-976E-E1B317387BAF}" type="presParOf" srcId="{A033B721-7A77-40FD-945D-2AB10550D0CF}" destId="{8D9E8E9B-F449-4172-967E-D8015C288753}" srcOrd="15" destOrd="0" presId="urn:microsoft.com/office/officeart/2005/8/layout/list1"/>
    <dgm:cxn modelId="{82BD2A28-06E8-454E-AA44-2C3AF7BD2A61}" type="presParOf" srcId="{A033B721-7A77-40FD-945D-2AB10550D0CF}" destId="{0856DE46-8A93-447A-8B8B-60DD54C4D204}" srcOrd="16" destOrd="0" presId="urn:microsoft.com/office/officeart/2005/8/layout/list1"/>
    <dgm:cxn modelId="{8CB3E616-5A03-433C-B557-7296ECDBE565}" type="presParOf" srcId="{0856DE46-8A93-447A-8B8B-60DD54C4D204}" destId="{718565CB-BE45-4D5C-82B6-C1B6D765DF7D}" srcOrd="0" destOrd="0" presId="urn:microsoft.com/office/officeart/2005/8/layout/list1"/>
    <dgm:cxn modelId="{9B26DB7F-F2AF-4F92-B90B-D85025BA7F39}" type="presParOf" srcId="{0856DE46-8A93-447A-8B8B-60DD54C4D204}" destId="{7F6305F3-977F-4BE2-83A8-FD14B21CDB5E}" srcOrd="1" destOrd="0" presId="urn:microsoft.com/office/officeart/2005/8/layout/list1"/>
    <dgm:cxn modelId="{53C6A702-B7C6-4004-B3B2-18FBA2DF3F1F}" type="presParOf" srcId="{A033B721-7A77-40FD-945D-2AB10550D0CF}" destId="{055D4FBC-C73D-4CC2-8B61-8067342390D6}" srcOrd="17" destOrd="0" presId="urn:microsoft.com/office/officeart/2005/8/layout/list1"/>
    <dgm:cxn modelId="{0F51EAB3-5844-4AB1-9199-7989AB3BCBD9}" type="presParOf" srcId="{A033B721-7A77-40FD-945D-2AB10550D0CF}" destId="{A31951BC-B56C-4D7E-99CF-C0603C39D3A8}"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D03D32-D1C9-4413-AA8D-5B341CB9EFF2}"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B531249E-51B6-4F98-B5AD-071064903A68}">
      <dgm:prSet/>
      <dgm:spPr/>
      <dgm:t>
        <a:bodyPr/>
        <a:lstStyle/>
        <a:p>
          <a:pPr>
            <a:lnSpc>
              <a:spcPct val="100000"/>
            </a:lnSpc>
          </a:pPr>
          <a:r>
            <a:rPr lang="en-AU"/>
            <a:t>Provide students with an engaging learning experience.</a:t>
          </a:r>
          <a:endParaRPr lang="en-US"/>
        </a:p>
      </dgm:t>
    </dgm:pt>
    <dgm:pt modelId="{59292103-16A7-4E1D-AB96-912CC5C7855B}" type="parTrans" cxnId="{FADC54E7-5CE2-456A-95FA-3B1C74811C9B}">
      <dgm:prSet/>
      <dgm:spPr/>
      <dgm:t>
        <a:bodyPr/>
        <a:lstStyle/>
        <a:p>
          <a:endParaRPr lang="en-US"/>
        </a:p>
      </dgm:t>
    </dgm:pt>
    <dgm:pt modelId="{64FF2079-B393-4A6F-9079-F22E89F60EA6}" type="sibTrans" cxnId="{FADC54E7-5CE2-456A-95FA-3B1C74811C9B}">
      <dgm:prSet/>
      <dgm:spPr/>
      <dgm:t>
        <a:bodyPr/>
        <a:lstStyle/>
        <a:p>
          <a:pPr>
            <a:lnSpc>
              <a:spcPct val="100000"/>
            </a:lnSpc>
          </a:pPr>
          <a:endParaRPr lang="en-US"/>
        </a:p>
      </dgm:t>
    </dgm:pt>
    <dgm:pt modelId="{23ED1822-6DF1-4891-A218-D508BB41DCF6}">
      <dgm:prSet/>
      <dgm:spPr/>
      <dgm:t>
        <a:bodyPr/>
        <a:lstStyle/>
        <a:p>
          <a:pPr>
            <a:lnSpc>
              <a:spcPct val="100000"/>
            </a:lnSpc>
          </a:pPr>
          <a:r>
            <a:rPr lang="en-AU"/>
            <a:t>Allow students to gain wide project experience enabling them to share their expertise with others outside of their project team.</a:t>
          </a:r>
          <a:endParaRPr lang="en-US"/>
        </a:p>
      </dgm:t>
    </dgm:pt>
    <dgm:pt modelId="{3C78E174-1C93-45D2-9D7A-6B7FBBC2CF3F}" type="parTrans" cxnId="{26B4E804-BABB-4CE5-8ED3-E2EA703E0991}">
      <dgm:prSet/>
      <dgm:spPr/>
      <dgm:t>
        <a:bodyPr/>
        <a:lstStyle/>
        <a:p>
          <a:endParaRPr lang="en-US"/>
        </a:p>
      </dgm:t>
    </dgm:pt>
    <dgm:pt modelId="{10670162-457C-4D49-82F1-8546B338A0FB}" type="sibTrans" cxnId="{26B4E804-BABB-4CE5-8ED3-E2EA703E0991}">
      <dgm:prSet/>
      <dgm:spPr/>
      <dgm:t>
        <a:bodyPr/>
        <a:lstStyle/>
        <a:p>
          <a:pPr>
            <a:lnSpc>
              <a:spcPct val="100000"/>
            </a:lnSpc>
          </a:pPr>
          <a:endParaRPr lang="en-US"/>
        </a:p>
      </dgm:t>
    </dgm:pt>
    <dgm:pt modelId="{5AEB9916-8130-4819-924B-EDD9BF9A3EFD}">
      <dgm:prSet/>
      <dgm:spPr/>
      <dgm:t>
        <a:bodyPr/>
        <a:lstStyle/>
        <a:p>
          <a:pPr>
            <a:lnSpc>
              <a:spcPct val="100000"/>
            </a:lnSpc>
          </a:pPr>
          <a:r>
            <a:rPr lang="en-AU"/>
            <a:t>Mature the existing projects –</a:t>
          </a:r>
          <a:r>
            <a:rPr lang="en-AU" err="1"/>
            <a:t>AppAttack</a:t>
          </a:r>
          <a:r>
            <a:rPr lang="en-AU"/>
            <a:t>, Breaking CAPTCHA, Fortify, NASA Protocol Exploits and PT GUI.</a:t>
          </a:r>
          <a:endParaRPr lang="en-US"/>
        </a:p>
      </dgm:t>
    </dgm:pt>
    <dgm:pt modelId="{D196063D-98CE-42E6-9459-F232EF34BC77}" type="parTrans" cxnId="{E0D57D12-188A-4950-A1A8-0D4E1B85FB57}">
      <dgm:prSet/>
      <dgm:spPr/>
      <dgm:t>
        <a:bodyPr/>
        <a:lstStyle/>
        <a:p>
          <a:endParaRPr lang="en-US"/>
        </a:p>
      </dgm:t>
    </dgm:pt>
    <dgm:pt modelId="{6F34F637-50C8-4EC2-B836-4EEF750322F7}" type="sibTrans" cxnId="{E0D57D12-188A-4950-A1A8-0D4E1B85FB57}">
      <dgm:prSet/>
      <dgm:spPr/>
      <dgm:t>
        <a:bodyPr/>
        <a:lstStyle/>
        <a:p>
          <a:pPr>
            <a:lnSpc>
              <a:spcPct val="100000"/>
            </a:lnSpc>
          </a:pPr>
          <a:endParaRPr lang="en-US"/>
        </a:p>
      </dgm:t>
    </dgm:pt>
    <dgm:pt modelId="{744751E5-8D91-4358-9EA5-FA08E4B8B287}">
      <dgm:prSet/>
      <dgm:spPr/>
      <dgm:t>
        <a:bodyPr/>
        <a:lstStyle/>
        <a:p>
          <a:pPr>
            <a:lnSpc>
              <a:spcPct val="100000"/>
            </a:lnSpc>
          </a:pPr>
          <a:r>
            <a:rPr lang="en-AU"/>
            <a:t>Enable the projects to continue into future trimesters, allowing students to hone their skills.</a:t>
          </a:r>
          <a:endParaRPr lang="en-US"/>
        </a:p>
      </dgm:t>
    </dgm:pt>
    <dgm:pt modelId="{EC7180F3-C777-441D-BEE9-DCFD0F7F2BE4}" type="parTrans" cxnId="{05AA6CB9-9715-4B39-B820-BCEB4D23CF11}">
      <dgm:prSet/>
      <dgm:spPr/>
      <dgm:t>
        <a:bodyPr/>
        <a:lstStyle/>
        <a:p>
          <a:endParaRPr lang="en-US"/>
        </a:p>
      </dgm:t>
    </dgm:pt>
    <dgm:pt modelId="{C1737D82-553A-4A32-9ED2-AB4099D7F1D5}" type="sibTrans" cxnId="{05AA6CB9-9715-4B39-B820-BCEB4D23CF11}">
      <dgm:prSet/>
      <dgm:spPr/>
      <dgm:t>
        <a:bodyPr/>
        <a:lstStyle/>
        <a:p>
          <a:pPr>
            <a:lnSpc>
              <a:spcPct val="100000"/>
            </a:lnSpc>
          </a:pPr>
          <a:endParaRPr lang="en-US"/>
        </a:p>
      </dgm:t>
    </dgm:pt>
    <dgm:pt modelId="{99A8F279-7A3D-4218-9FFE-134C40D6F873}">
      <dgm:prSet/>
      <dgm:spPr/>
      <dgm:t>
        <a:bodyPr/>
        <a:lstStyle/>
        <a:p>
          <a:pPr>
            <a:lnSpc>
              <a:spcPct val="100000"/>
            </a:lnSpc>
          </a:pPr>
          <a:r>
            <a:rPr lang="en-AU"/>
            <a:t>Continue to promote the open-source project concept enabling students to showcase to prospective employers. </a:t>
          </a:r>
          <a:endParaRPr lang="en-US"/>
        </a:p>
      </dgm:t>
    </dgm:pt>
    <dgm:pt modelId="{D0F77850-2319-4C0D-816F-BD8E7EAA9A78}" type="parTrans" cxnId="{B39C3264-319A-4B75-BDC7-496B0017DBB0}">
      <dgm:prSet/>
      <dgm:spPr/>
      <dgm:t>
        <a:bodyPr/>
        <a:lstStyle/>
        <a:p>
          <a:endParaRPr lang="en-US"/>
        </a:p>
      </dgm:t>
    </dgm:pt>
    <dgm:pt modelId="{AE72859D-CA2E-4B96-956B-437C00A33AB3}" type="sibTrans" cxnId="{B39C3264-319A-4B75-BDC7-496B0017DBB0}">
      <dgm:prSet/>
      <dgm:spPr/>
      <dgm:t>
        <a:bodyPr/>
        <a:lstStyle/>
        <a:p>
          <a:endParaRPr lang="en-US"/>
        </a:p>
      </dgm:t>
    </dgm:pt>
    <dgm:pt modelId="{95823729-71DD-4B61-BF72-2E9E86567A6C}" type="pres">
      <dgm:prSet presAssocID="{6AD03D32-D1C9-4413-AA8D-5B341CB9EFF2}" presName="root" presStyleCnt="0">
        <dgm:presLayoutVars>
          <dgm:dir/>
          <dgm:resizeHandles val="exact"/>
        </dgm:presLayoutVars>
      </dgm:prSet>
      <dgm:spPr/>
    </dgm:pt>
    <dgm:pt modelId="{F649CD43-48C0-4C49-9B54-DE41A0FCE104}" type="pres">
      <dgm:prSet presAssocID="{6AD03D32-D1C9-4413-AA8D-5B341CB9EFF2}" presName="container" presStyleCnt="0">
        <dgm:presLayoutVars>
          <dgm:dir/>
          <dgm:resizeHandles val="exact"/>
        </dgm:presLayoutVars>
      </dgm:prSet>
      <dgm:spPr/>
    </dgm:pt>
    <dgm:pt modelId="{DE89F5C7-841C-43E3-AF9B-E4D10F5A4DD0}" type="pres">
      <dgm:prSet presAssocID="{B531249E-51B6-4F98-B5AD-071064903A68}" presName="compNode" presStyleCnt="0"/>
      <dgm:spPr/>
    </dgm:pt>
    <dgm:pt modelId="{B98AFFD5-A4BD-4FE2-805D-25C492AE7420}" type="pres">
      <dgm:prSet presAssocID="{B531249E-51B6-4F98-B5AD-071064903A68}" presName="iconBgRect" presStyleLbl="bgShp" presStyleIdx="0" presStyleCnt="5"/>
      <dgm:spPr/>
    </dgm:pt>
    <dgm:pt modelId="{522878C9-5DAA-44C4-83B5-72D434191160}" type="pres">
      <dgm:prSet presAssocID="{B531249E-51B6-4F98-B5AD-071064903A6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E688DA6E-B972-4CFC-A289-D4084492D812}" type="pres">
      <dgm:prSet presAssocID="{B531249E-51B6-4F98-B5AD-071064903A68}" presName="spaceRect" presStyleCnt="0"/>
      <dgm:spPr/>
    </dgm:pt>
    <dgm:pt modelId="{11F13D07-6476-40C8-8436-C631E6B6DEB6}" type="pres">
      <dgm:prSet presAssocID="{B531249E-51B6-4F98-B5AD-071064903A68}" presName="textRect" presStyleLbl="revTx" presStyleIdx="0" presStyleCnt="5">
        <dgm:presLayoutVars>
          <dgm:chMax val="1"/>
          <dgm:chPref val="1"/>
        </dgm:presLayoutVars>
      </dgm:prSet>
      <dgm:spPr/>
    </dgm:pt>
    <dgm:pt modelId="{8236129E-FDDD-4C40-91D3-0F90049FCEE1}" type="pres">
      <dgm:prSet presAssocID="{64FF2079-B393-4A6F-9079-F22E89F60EA6}" presName="sibTrans" presStyleLbl="sibTrans2D1" presStyleIdx="0" presStyleCnt="0"/>
      <dgm:spPr/>
    </dgm:pt>
    <dgm:pt modelId="{602DF0DC-52C7-4BE1-8C98-C76B4C6DD6EE}" type="pres">
      <dgm:prSet presAssocID="{23ED1822-6DF1-4891-A218-D508BB41DCF6}" presName="compNode" presStyleCnt="0"/>
      <dgm:spPr/>
    </dgm:pt>
    <dgm:pt modelId="{57F6EF40-BED9-4244-AC1D-58BB81F13C19}" type="pres">
      <dgm:prSet presAssocID="{23ED1822-6DF1-4891-A218-D508BB41DCF6}" presName="iconBgRect" presStyleLbl="bgShp" presStyleIdx="1" presStyleCnt="5"/>
      <dgm:spPr/>
    </dgm:pt>
    <dgm:pt modelId="{A94EFC0F-BCE6-49C3-9C08-CF9F0A6D9220}" type="pres">
      <dgm:prSet presAssocID="{23ED1822-6DF1-4891-A218-D508BB41DCF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40BF92B3-6321-41C0-AE9A-BF182FFF5204}" type="pres">
      <dgm:prSet presAssocID="{23ED1822-6DF1-4891-A218-D508BB41DCF6}" presName="spaceRect" presStyleCnt="0"/>
      <dgm:spPr/>
    </dgm:pt>
    <dgm:pt modelId="{5A2FD652-F8CC-4653-BC27-345D9CC83C42}" type="pres">
      <dgm:prSet presAssocID="{23ED1822-6DF1-4891-A218-D508BB41DCF6}" presName="textRect" presStyleLbl="revTx" presStyleIdx="1" presStyleCnt="5">
        <dgm:presLayoutVars>
          <dgm:chMax val="1"/>
          <dgm:chPref val="1"/>
        </dgm:presLayoutVars>
      </dgm:prSet>
      <dgm:spPr/>
    </dgm:pt>
    <dgm:pt modelId="{554252A3-A29A-4795-9083-8337BDBC305A}" type="pres">
      <dgm:prSet presAssocID="{10670162-457C-4D49-82F1-8546B338A0FB}" presName="sibTrans" presStyleLbl="sibTrans2D1" presStyleIdx="0" presStyleCnt="0"/>
      <dgm:spPr/>
    </dgm:pt>
    <dgm:pt modelId="{B64A1152-23D7-45F8-A67D-55664A00C351}" type="pres">
      <dgm:prSet presAssocID="{5AEB9916-8130-4819-924B-EDD9BF9A3EFD}" presName="compNode" presStyleCnt="0"/>
      <dgm:spPr/>
    </dgm:pt>
    <dgm:pt modelId="{788293FC-27B2-4178-B78A-1F33DC96A851}" type="pres">
      <dgm:prSet presAssocID="{5AEB9916-8130-4819-924B-EDD9BF9A3EFD}" presName="iconBgRect" presStyleLbl="bgShp" presStyleIdx="2" presStyleCnt="5"/>
      <dgm:spPr/>
    </dgm:pt>
    <dgm:pt modelId="{B9E8A2DB-2FC3-4395-9D6E-104C4613EFA7}" type="pres">
      <dgm:prSet presAssocID="{5AEB9916-8130-4819-924B-EDD9BF9A3EF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4B75BADD-8DBA-47F3-A786-9EEE22179004}" type="pres">
      <dgm:prSet presAssocID="{5AEB9916-8130-4819-924B-EDD9BF9A3EFD}" presName="spaceRect" presStyleCnt="0"/>
      <dgm:spPr/>
    </dgm:pt>
    <dgm:pt modelId="{05B11A98-C726-49DC-B832-AA22F495B5FD}" type="pres">
      <dgm:prSet presAssocID="{5AEB9916-8130-4819-924B-EDD9BF9A3EFD}" presName="textRect" presStyleLbl="revTx" presStyleIdx="2" presStyleCnt="5">
        <dgm:presLayoutVars>
          <dgm:chMax val="1"/>
          <dgm:chPref val="1"/>
        </dgm:presLayoutVars>
      </dgm:prSet>
      <dgm:spPr/>
    </dgm:pt>
    <dgm:pt modelId="{270DA17F-D68E-4A17-B3CD-B5334E262B81}" type="pres">
      <dgm:prSet presAssocID="{6F34F637-50C8-4EC2-B836-4EEF750322F7}" presName="sibTrans" presStyleLbl="sibTrans2D1" presStyleIdx="0" presStyleCnt="0"/>
      <dgm:spPr/>
    </dgm:pt>
    <dgm:pt modelId="{2DD38288-25E8-4CB6-8FDD-D5D62143E673}" type="pres">
      <dgm:prSet presAssocID="{744751E5-8D91-4358-9EA5-FA08E4B8B287}" presName="compNode" presStyleCnt="0"/>
      <dgm:spPr/>
    </dgm:pt>
    <dgm:pt modelId="{3ADA30C6-B444-4544-9E32-701AF046D3F7}" type="pres">
      <dgm:prSet presAssocID="{744751E5-8D91-4358-9EA5-FA08E4B8B287}" presName="iconBgRect" presStyleLbl="bgShp" presStyleIdx="3" presStyleCnt="5"/>
      <dgm:spPr/>
    </dgm:pt>
    <dgm:pt modelId="{DB5878F5-BEF5-42CB-B22E-77F1A9EF5E25}" type="pres">
      <dgm:prSet presAssocID="{744751E5-8D91-4358-9EA5-FA08E4B8B28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lackboard"/>
        </a:ext>
      </dgm:extLst>
    </dgm:pt>
    <dgm:pt modelId="{3DA0F1EC-27D5-4AB3-B43D-D0ED39147F0D}" type="pres">
      <dgm:prSet presAssocID="{744751E5-8D91-4358-9EA5-FA08E4B8B287}" presName="spaceRect" presStyleCnt="0"/>
      <dgm:spPr/>
    </dgm:pt>
    <dgm:pt modelId="{EDB50E65-D482-48BD-A613-9E2B38BA337E}" type="pres">
      <dgm:prSet presAssocID="{744751E5-8D91-4358-9EA5-FA08E4B8B287}" presName="textRect" presStyleLbl="revTx" presStyleIdx="3" presStyleCnt="5">
        <dgm:presLayoutVars>
          <dgm:chMax val="1"/>
          <dgm:chPref val="1"/>
        </dgm:presLayoutVars>
      </dgm:prSet>
      <dgm:spPr/>
    </dgm:pt>
    <dgm:pt modelId="{8E490166-B083-43D4-870E-EB6E77580A57}" type="pres">
      <dgm:prSet presAssocID="{C1737D82-553A-4A32-9ED2-AB4099D7F1D5}" presName="sibTrans" presStyleLbl="sibTrans2D1" presStyleIdx="0" presStyleCnt="0"/>
      <dgm:spPr/>
    </dgm:pt>
    <dgm:pt modelId="{A9F4F04B-BE39-4DBD-90AB-D99750B009B3}" type="pres">
      <dgm:prSet presAssocID="{99A8F279-7A3D-4218-9FFE-134C40D6F873}" presName="compNode" presStyleCnt="0"/>
      <dgm:spPr/>
    </dgm:pt>
    <dgm:pt modelId="{83465F6E-525B-419E-87C1-83A783103788}" type="pres">
      <dgm:prSet presAssocID="{99A8F279-7A3D-4218-9FFE-134C40D6F873}" presName="iconBgRect" presStyleLbl="bgShp" presStyleIdx="4" presStyleCnt="5"/>
      <dgm:spPr/>
    </dgm:pt>
    <dgm:pt modelId="{D1AD6210-6FF6-40B4-827C-C518AFD90E0A}" type="pres">
      <dgm:prSet presAssocID="{99A8F279-7A3D-4218-9FFE-134C40D6F87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usiness Growth"/>
        </a:ext>
      </dgm:extLst>
    </dgm:pt>
    <dgm:pt modelId="{B9804ABF-AC71-409E-B1A9-A7E40D35962C}" type="pres">
      <dgm:prSet presAssocID="{99A8F279-7A3D-4218-9FFE-134C40D6F873}" presName="spaceRect" presStyleCnt="0"/>
      <dgm:spPr/>
    </dgm:pt>
    <dgm:pt modelId="{5670E9B9-D96E-4761-853C-4F8A5B2B8552}" type="pres">
      <dgm:prSet presAssocID="{99A8F279-7A3D-4218-9FFE-134C40D6F873}" presName="textRect" presStyleLbl="revTx" presStyleIdx="4" presStyleCnt="5">
        <dgm:presLayoutVars>
          <dgm:chMax val="1"/>
          <dgm:chPref val="1"/>
        </dgm:presLayoutVars>
      </dgm:prSet>
      <dgm:spPr/>
    </dgm:pt>
  </dgm:ptLst>
  <dgm:cxnLst>
    <dgm:cxn modelId="{26B4E804-BABB-4CE5-8ED3-E2EA703E0991}" srcId="{6AD03D32-D1C9-4413-AA8D-5B341CB9EFF2}" destId="{23ED1822-6DF1-4891-A218-D508BB41DCF6}" srcOrd="1" destOrd="0" parTransId="{3C78E174-1C93-45D2-9D7A-6B7FBBC2CF3F}" sibTransId="{10670162-457C-4D49-82F1-8546B338A0FB}"/>
    <dgm:cxn modelId="{E0D57D12-188A-4950-A1A8-0D4E1B85FB57}" srcId="{6AD03D32-D1C9-4413-AA8D-5B341CB9EFF2}" destId="{5AEB9916-8130-4819-924B-EDD9BF9A3EFD}" srcOrd="2" destOrd="0" parTransId="{D196063D-98CE-42E6-9459-F232EF34BC77}" sibTransId="{6F34F637-50C8-4EC2-B836-4EEF750322F7}"/>
    <dgm:cxn modelId="{6F469C1C-35D8-49C4-896B-E0722AB8EC38}" type="presOf" srcId="{23ED1822-6DF1-4891-A218-D508BB41DCF6}" destId="{5A2FD652-F8CC-4653-BC27-345D9CC83C42}" srcOrd="0" destOrd="0" presId="urn:microsoft.com/office/officeart/2018/2/layout/IconCircleList"/>
    <dgm:cxn modelId="{1985712A-B933-4661-9252-440356EC7EE4}" type="presOf" srcId="{744751E5-8D91-4358-9EA5-FA08E4B8B287}" destId="{EDB50E65-D482-48BD-A613-9E2B38BA337E}" srcOrd="0" destOrd="0" presId="urn:microsoft.com/office/officeart/2018/2/layout/IconCircleList"/>
    <dgm:cxn modelId="{D5CEC42E-E476-49DD-991E-0EB8BED2D154}" type="presOf" srcId="{6AD03D32-D1C9-4413-AA8D-5B341CB9EFF2}" destId="{95823729-71DD-4B61-BF72-2E9E86567A6C}" srcOrd="0" destOrd="0" presId="urn:microsoft.com/office/officeart/2018/2/layout/IconCircleList"/>
    <dgm:cxn modelId="{358C3133-CA92-4819-BD66-1C903CB11013}" type="presOf" srcId="{64FF2079-B393-4A6F-9079-F22E89F60EA6}" destId="{8236129E-FDDD-4C40-91D3-0F90049FCEE1}" srcOrd="0" destOrd="0" presId="urn:microsoft.com/office/officeart/2018/2/layout/IconCircleList"/>
    <dgm:cxn modelId="{E5B9F43E-C1F5-4C13-A9C3-6C615AC9B2A8}" type="presOf" srcId="{C1737D82-553A-4A32-9ED2-AB4099D7F1D5}" destId="{8E490166-B083-43D4-870E-EB6E77580A57}" srcOrd="0" destOrd="0" presId="urn:microsoft.com/office/officeart/2018/2/layout/IconCircleList"/>
    <dgm:cxn modelId="{B39C3264-319A-4B75-BDC7-496B0017DBB0}" srcId="{6AD03D32-D1C9-4413-AA8D-5B341CB9EFF2}" destId="{99A8F279-7A3D-4218-9FFE-134C40D6F873}" srcOrd="4" destOrd="0" parTransId="{D0F77850-2319-4C0D-816F-BD8E7EAA9A78}" sibTransId="{AE72859D-CA2E-4B96-956B-437C00A33AB3}"/>
    <dgm:cxn modelId="{DF0C6946-6FCD-4433-9A3D-C70A0151C646}" type="presOf" srcId="{10670162-457C-4D49-82F1-8546B338A0FB}" destId="{554252A3-A29A-4795-9083-8337BDBC305A}" srcOrd="0" destOrd="0" presId="urn:microsoft.com/office/officeart/2018/2/layout/IconCircleList"/>
    <dgm:cxn modelId="{BB4E2A51-734B-4F7B-B13D-92DB63813E1A}" type="presOf" srcId="{6F34F637-50C8-4EC2-B836-4EEF750322F7}" destId="{270DA17F-D68E-4A17-B3CD-B5334E262B81}" srcOrd="0" destOrd="0" presId="urn:microsoft.com/office/officeart/2018/2/layout/IconCircleList"/>
    <dgm:cxn modelId="{188552A4-372F-4B5B-AEDC-2FB6E9BAC747}" type="presOf" srcId="{99A8F279-7A3D-4218-9FFE-134C40D6F873}" destId="{5670E9B9-D96E-4761-853C-4F8A5B2B8552}" srcOrd="0" destOrd="0" presId="urn:microsoft.com/office/officeart/2018/2/layout/IconCircleList"/>
    <dgm:cxn modelId="{05AA6CB9-9715-4B39-B820-BCEB4D23CF11}" srcId="{6AD03D32-D1C9-4413-AA8D-5B341CB9EFF2}" destId="{744751E5-8D91-4358-9EA5-FA08E4B8B287}" srcOrd="3" destOrd="0" parTransId="{EC7180F3-C777-441D-BEE9-DCFD0F7F2BE4}" sibTransId="{C1737D82-553A-4A32-9ED2-AB4099D7F1D5}"/>
    <dgm:cxn modelId="{923B3ABA-F58C-432C-8ED2-6F40BF0F8F13}" type="presOf" srcId="{B531249E-51B6-4F98-B5AD-071064903A68}" destId="{11F13D07-6476-40C8-8436-C631E6B6DEB6}" srcOrd="0" destOrd="0" presId="urn:microsoft.com/office/officeart/2018/2/layout/IconCircleList"/>
    <dgm:cxn modelId="{FADC54E7-5CE2-456A-95FA-3B1C74811C9B}" srcId="{6AD03D32-D1C9-4413-AA8D-5B341CB9EFF2}" destId="{B531249E-51B6-4F98-B5AD-071064903A68}" srcOrd="0" destOrd="0" parTransId="{59292103-16A7-4E1D-AB96-912CC5C7855B}" sibTransId="{64FF2079-B393-4A6F-9079-F22E89F60EA6}"/>
    <dgm:cxn modelId="{F0E450F0-D701-49BD-84E1-930E99812E4B}" type="presOf" srcId="{5AEB9916-8130-4819-924B-EDD9BF9A3EFD}" destId="{05B11A98-C726-49DC-B832-AA22F495B5FD}" srcOrd="0" destOrd="0" presId="urn:microsoft.com/office/officeart/2018/2/layout/IconCircleList"/>
    <dgm:cxn modelId="{444125BE-8821-4E32-96C3-9FCB950E5148}" type="presParOf" srcId="{95823729-71DD-4B61-BF72-2E9E86567A6C}" destId="{F649CD43-48C0-4C49-9B54-DE41A0FCE104}" srcOrd="0" destOrd="0" presId="urn:microsoft.com/office/officeart/2018/2/layout/IconCircleList"/>
    <dgm:cxn modelId="{63E16779-E461-4849-AD42-6F7533C60853}" type="presParOf" srcId="{F649CD43-48C0-4C49-9B54-DE41A0FCE104}" destId="{DE89F5C7-841C-43E3-AF9B-E4D10F5A4DD0}" srcOrd="0" destOrd="0" presId="urn:microsoft.com/office/officeart/2018/2/layout/IconCircleList"/>
    <dgm:cxn modelId="{A6B0FE64-1C16-43FA-A67C-85E6E985A6DA}" type="presParOf" srcId="{DE89F5C7-841C-43E3-AF9B-E4D10F5A4DD0}" destId="{B98AFFD5-A4BD-4FE2-805D-25C492AE7420}" srcOrd="0" destOrd="0" presId="urn:microsoft.com/office/officeart/2018/2/layout/IconCircleList"/>
    <dgm:cxn modelId="{5582F2AC-EF41-4F52-B95B-B04CE9E277C7}" type="presParOf" srcId="{DE89F5C7-841C-43E3-AF9B-E4D10F5A4DD0}" destId="{522878C9-5DAA-44C4-83B5-72D434191160}" srcOrd="1" destOrd="0" presId="urn:microsoft.com/office/officeart/2018/2/layout/IconCircleList"/>
    <dgm:cxn modelId="{AD3AE84E-2A74-49D7-B73D-5C5350B4ADB7}" type="presParOf" srcId="{DE89F5C7-841C-43E3-AF9B-E4D10F5A4DD0}" destId="{E688DA6E-B972-4CFC-A289-D4084492D812}" srcOrd="2" destOrd="0" presId="urn:microsoft.com/office/officeart/2018/2/layout/IconCircleList"/>
    <dgm:cxn modelId="{6CF66A5D-CF67-42E2-AE75-A01394665EFD}" type="presParOf" srcId="{DE89F5C7-841C-43E3-AF9B-E4D10F5A4DD0}" destId="{11F13D07-6476-40C8-8436-C631E6B6DEB6}" srcOrd="3" destOrd="0" presId="urn:microsoft.com/office/officeart/2018/2/layout/IconCircleList"/>
    <dgm:cxn modelId="{13C3B447-6307-40C7-9CE9-E94FD1797D04}" type="presParOf" srcId="{F649CD43-48C0-4C49-9B54-DE41A0FCE104}" destId="{8236129E-FDDD-4C40-91D3-0F90049FCEE1}" srcOrd="1" destOrd="0" presId="urn:microsoft.com/office/officeart/2018/2/layout/IconCircleList"/>
    <dgm:cxn modelId="{D73DF527-6258-4D00-8B12-4AC6DF901D86}" type="presParOf" srcId="{F649CD43-48C0-4C49-9B54-DE41A0FCE104}" destId="{602DF0DC-52C7-4BE1-8C98-C76B4C6DD6EE}" srcOrd="2" destOrd="0" presId="urn:microsoft.com/office/officeart/2018/2/layout/IconCircleList"/>
    <dgm:cxn modelId="{E72A72FA-A7AE-4A1D-B23B-2B183587C297}" type="presParOf" srcId="{602DF0DC-52C7-4BE1-8C98-C76B4C6DD6EE}" destId="{57F6EF40-BED9-4244-AC1D-58BB81F13C19}" srcOrd="0" destOrd="0" presId="urn:microsoft.com/office/officeart/2018/2/layout/IconCircleList"/>
    <dgm:cxn modelId="{5F82B0C7-D559-484E-994D-71D97C27F865}" type="presParOf" srcId="{602DF0DC-52C7-4BE1-8C98-C76B4C6DD6EE}" destId="{A94EFC0F-BCE6-49C3-9C08-CF9F0A6D9220}" srcOrd="1" destOrd="0" presId="urn:microsoft.com/office/officeart/2018/2/layout/IconCircleList"/>
    <dgm:cxn modelId="{4CCFAA04-31E0-419F-B5D7-B3C4FB106B89}" type="presParOf" srcId="{602DF0DC-52C7-4BE1-8C98-C76B4C6DD6EE}" destId="{40BF92B3-6321-41C0-AE9A-BF182FFF5204}" srcOrd="2" destOrd="0" presId="urn:microsoft.com/office/officeart/2018/2/layout/IconCircleList"/>
    <dgm:cxn modelId="{F72A05CA-F3B9-4F2B-8FE8-AA8969AA3731}" type="presParOf" srcId="{602DF0DC-52C7-4BE1-8C98-C76B4C6DD6EE}" destId="{5A2FD652-F8CC-4653-BC27-345D9CC83C42}" srcOrd="3" destOrd="0" presId="urn:microsoft.com/office/officeart/2018/2/layout/IconCircleList"/>
    <dgm:cxn modelId="{8432CB12-62A5-4744-99DA-B86EA89D8FD3}" type="presParOf" srcId="{F649CD43-48C0-4C49-9B54-DE41A0FCE104}" destId="{554252A3-A29A-4795-9083-8337BDBC305A}" srcOrd="3" destOrd="0" presId="urn:microsoft.com/office/officeart/2018/2/layout/IconCircleList"/>
    <dgm:cxn modelId="{2A1E48B3-90D1-4F30-8730-DBF9F863C4A7}" type="presParOf" srcId="{F649CD43-48C0-4C49-9B54-DE41A0FCE104}" destId="{B64A1152-23D7-45F8-A67D-55664A00C351}" srcOrd="4" destOrd="0" presId="urn:microsoft.com/office/officeart/2018/2/layout/IconCircleList"/>
    <dgm:cxn modelId="{12C1D663-7C71-4862-982A-E06030A8D549}" type="presParOf" srcId="{B64A1152-23D7-45F8-A67D-55664A00C351}" destId="{788293FC-27B2-4178-B78A-1F33DC96A851}" srcOrd="0" destOrd="0" presId="urn:microsoft.com/office/officeart/2018/2/layout/IconCircleList"/>
    <dgm:cxn modelId="{DD6D8338-C217-4856-9A42-548BA485E82C}" type="presParOf" srcId="{B64A1152-23D7-45F8-A67D-55664A00C351}" destId="{B9E8A2DB-2FC3-4395-9D6E-104C4613EFA7}" srcOrd="1" destOrd="0" presId="urn:microsoft.com/office/officeart/2018/2/layout/IconCircleList"/>
    <dgm:cxn modelId="{E136E405-5903-43A9-B1EA-909A75842450}" type="presParOf" srcId="{B64A1152-23D7-45F8-A67D-55664A00C351}" destId="{4B75BADD-8DBA-47F3-A786-9EEE22179004}" srcOrd="2" destOrd="0" presId="urn:microsoft.com/office/officeart/2018/2/layout/IconCircleList"/>
    <dgm:cxn modelId="{249C5346-034A-42BB-9DAC-06CDAEE5003D}" type="presParOf" srcId="{B64A1152-23D7-45F8-A67D-55664A00C351}" destId="{05B11A98-C726-49DC-B832-AA22F495B5FD}" srcOrd="3" destOrd="0" presId="urn:microsoft.com/office/officeart/2018/2/layout/IconCircleList"/>
    <dgm:cxn modelId="{91812D25-E00F-4562-833A-F198831BB45B}" type="presParOf" srcId="{F649CD43-48C0-4C49-9B54-DE41A0FCE104}" destId="{270DA17F-D68E-4A17-B3CD-B5334E262B81}" srcOrd="5" destOrd="0" presId="urn:microsoft.com/office/officeart/2018/2/layout/IconCircleList"/>
    <dgm:cxn modelId="{BB68FE1A-E63D-4887-B13A-9FA32158AF4A}" type="presParOf" srcId="{F649CD43-48C0-4C49-9B54-DE41A0FCE104}" destId="{2DD38288-25E8-4CB6-8FDD-D5D62143E673}" srcOrd="6" destOrd="0" presId="urn:microsoft.com/office/officeart/2018/2/layout/IconCircleList"/>
    <dgm:cxn modelId="{EC5DAE81-8231-45FF-829B-EC610470E0CB}" type="presParOf" srcId="{2DD38288-25E8-4CB6-8FDD-D5D62143E673}" destId="{3ADA30C6-B444-4544-9E32-701AF046D3F7}" srcOrd="0" destOrd="0" presId="urn:microsoft.com/office/officeart/2018/2/layout/IconCircleList"/>
    <dgm:cxn modelId="{CA56D35E-8AF3-438D-81EC-5AB10E220388}" type="presParOf" srcId="{2DD38288-25E8-4CB6-8FDD-D5D62143E673}" destId="{DB5878F5-BEF5-42CB-B22E-77F1A9EF5E25}" srcOrd="1" destOrd="0" presId="urn:microsoft.com/office/officeart/2018/2/layout/IconCircleList"/>
    <dgm:cxn modelId="{2BD7D693-8F7E-4AD3-8653-01C5915C1C82}" type="presParOf" srcId="{2DD38288-25E8-4CB6-8FDD-D5D62143E673}" destId="{3DA0F1EC-27D5-4AB3-B43D-D0ED39147F0D}" srcOrd="2" destOrd="0" presId="urn:microsoft.com/office/officeart/2018/2/layout/IconCircleList"/>
    <dgm:cxn modelId="{816F6681-9692-48D1-8FB3-ACAC42726742}" type="presParOf" srcId="{2DD38288-25E8-4CB6-8FDD-D5D62143E673}" destId="{EDB50E65-D482-48BD-A613-9E2B38BA337E}" srcOrd="3" destOrd="0" presId="urn:microsoft.com/office/officeart/2018/2/layout/IconCircleList"/>
    <dgm:cxn modelId="{4B313CCB-1169-484B-8E9E-8D107B72E15F}" type="presParOf" srcId="{F649CD43-48C0-4C49-9B54-DE41A0FCE104}" destId="{8E490166-B083-43D4-870E-EB6E77580A57}" srcOrd="7" destOrd="0" presId="urn:microsoft.com/office/officeart/2018/2/layout/IconCircleList"/>
    <dgm:cxn modelId="{DE45279A-8CF7-4D27-9045-753066EDAEE1}" type="presParOf" srcId="{F649CD43-48C0-4C49-9B54-DE41A0FCE104}" destId="{A9F4F04B-BE39-4DBD-90AB-D99750B009B3}" srcOrd="8" destOrd="0" presId="urn:microsoft.com/office/officeart/2018/2/layout/IconCircleList"/>
    <dgm:cxn modelId="{FD583644-7B58-4D96-8713-E99A90166D66}" type="presParOf" srcId="{A9F4F04B-BE39-4DBD-90AB-D99750B009B3}" destId="{83465F6E-525B-419E-87C1-83A783103788}" srcOrd="0" destOrd="0" presId="urn:microsoft.com/office/officeart/2018/2/layout/IconCircleList"/>
    <dgm:cxn modelId="{4F1C0279-F100-4981-98AA-99D145E3532C}" type="presParOf" srcId="{A9F4F04B-BE39-4DBD-90AB-D99750B009B3}" destId="{D1AD6210-6FF6-40B4-827C-C518AFD90E0A}" srcOrd="1" destOrd="0" presId="urn:microsoft.com/office/officeart/2018/2/layout/IconCircleList"/>
    <dgm:cxn modelId="{22BEA423-D3BA-43D7-8ACA-2A647266044C}" type="presParOf" srcId="{A9F4F04B-BE39-4DBD-90AB-D99750B009B3}" destId="{B9804ABF-AC71-409E-B1A9-A7E40D35962C}" srcOrd="2" destOrd="0" presId="urn:microsoft.com/office/officeart/2018/2/layout/IconCircleList"/>
    <dgm:cxn modelId="{A01473BD-2988-44E2-A4C5-41A48F73F20C}" type="presParOf" srcId="{A9F4F04B-BE39-4DBD-90AB-D99750B009B3}" destId="{5670E9B9-D96E-4761-853C-4F8A5B2B855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BE3C0B-B3A9-4BDD-9A07-78D4A2135638}">
      <dsp:nvSpPr>
        <dsp:cNvPr id="0" name=""/>
        <dsp:cNvSpPr/>
      </dsp:nvSpPr>
      <dsp:spPr>
        <a:xfrm>
          <a:off x="0" y="352809"/>
          <a:ext cx="10515600"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BEE1A34-2092-4FCB-BD9B-65FB3C5BD5D8}">
      <dsp:nvSpPr>
        <dsp:cNvPr id="0" name=""/>
        <dsp:cNvSpPr/>
      </dsp:nvSpPr>
      <dsp:spPr>
        <a:xfrm>
          <a:off x="525780" y="72369"/>
          <a:ext cx="7360920"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None/>
          </a:pPr>
          <a:r>
            <a:rPr lang="en-US" sz="1900" kern="1200"/>
            <a:t>Fortify</a:t>
          </a:r>
        </a:p>
      </dsp:txBody>
      <dsp:txXfrm>
        <a:off x="553160" y="99749"/>
        <a:ext cx="7306160" cy="506120"/>
      </dsp:txXfrm>
    </dsp:sp>
    <dsp:sp modelId="{6EB7155B-94A2-4C02-8E6F-8C5A1EA7D045}">
      <dsp:nvSpPr>
        <dsp:cNvPr id="0" name=""/>
        <dsp:cNvSpPr/>
      </dsp:nvSpPr>
      <dsp:spPr>
        <a:xfrm>
          <a:off x="0" y="1214649"/>
          <a:ext cx="10515600"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F810FC1-CCEB-4D72-BABE-F21D021FCCC2}">
      <dsp:nvSpPr>
        <dsp:cNvPr id="0" name=""/>
        <dsp:cNvSpPr/>
      </dsp:nvSpPr>
      <dsp:spPr>
        <a:xfrm>
          <a:off x="525780" y="934209"/>
          <a:ext cx="7360920"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None/>
          </a:pPr>
          <a:r>
            <a:rPr lang="en-US" sz="1900" kern="1200"/>
            <a:t>AppAttack</a:t>
          </a:r>
        </a:p>
      </dsp:txBody>
      <dsp:txXfrm>
        <a:off x="553160" y="961589"/>
        <a:ext cx="7306160" cy="506120"/>
      </dsp:txXfrm>
    </dsp:sp>
    <dsp:sp modelId="{1BD5F812-191D-440F-89A4-45D8B0CD7501}">
      <dsp:nvSpPr>
        <dsp:cNvPr id="0" name=""/>
        <dsp:cNvSpPr/>
      </dsp:nvSpPr>
      <dsp:spPr>
        <a:xfrm>
          <a:off x="0" y="2076489"/>
          <a:ext cx="10515600"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4703BF-C040-49FE-A096-EA06F9344D89}">
      <dsp:nvSpPr>
        <dsp:cNvPr id="0" name=""/>
        <dsp:cNvSpPr/>
      </dsp:nvSpPr>
      <dsp:spPr>
        <a:xfrm>
          <a:off x="525780" y="1796049"/>
          <a:ext cx="7360920"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None/>
          </a:pPr>
          <a:r>
            <a:rPr lang="en-US" sz="1900" kern="1200"/>
            <a:t>NASA Protocol Exploits</a:t>
          </a:r>
        </a:p>
      </dsp:txBody>
      <dsp:txXfrm>
        <a:off x="553160" y="1823429"/>
        <a:ext cx="7306160" cy="506120"/>
      </dsp:txXfrm>
    </dsp:sp>
    <dsp:sp modelId="{6494E88C-D6E4-421F-A3AD-ED2170E82A0C}">
      <dsp:nvSpPr>
        <dsp:cNvPr id="0" name=""/>
        <dsp:cNvSpPr/>
      </dsp:nvSpPr>
      <dsp:spPr>
        <a:xfrm>
          <a:off x="0" y="2938329"/>
          <a:ext cx="10515600"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24377B9-A874-4766-AB7D-B789946F4E09}">
      <dsp:nvSpPr>
        <dsp:cNvPr id="0" name=""/>
        <dsp:cNvSpPr/>
      </dsp:nvSpPr>
      <dsp:spPr>
        <a:xfrm>
          <a:off x="525780" y="2657889"/>
          <a:ext cx="7360920"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None/>
          </a:pPr>
          <a:r>
            <a:rPr lang="en-US" sz="1900" kern="1200"/>
            <a:t>Pen Testing GUI</a:t>
          </a:r>
        </a:p>
      </dsp:txBody>
      <dsp:txXfrm>
        <a:off x="553160" y="2685269"/>
        <a:ext cx="7306160" cy="506120"/>
      </dsp:txXfrm>
    </dsp:sp>
    <dsp:sp modelId="{A31951BC-B56C-4D7E-99CF-C0603C39D3A8}">
      <dsp:nvSpPr>
        <dsp:cNvPr id="0" name=""/>
        <dsp:cNvSpPr/>
      </dsp:nvSpPr>
      <dsp:spPr>
        <a:xfrm>
          <a:off x="0" y="3800169"/>
          <a:ext cx="10515600"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F6305F3-977F-4BE2-83A8-FD14B21CDB5E}">
      <dsp:nvSpPr>
        <dsp:cNvPr id="0" name=""/>
        <dsp:cNvSpPr/>
      </dsp:nvSpPr>
      <dsp:spPr>
        <a:xfrm>
          <a:off x="525780" y="3519729"/>
          <a:ext cx="7360920"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None/>
          </a:pPr>
          <a:r>
            <a:rPr lang="en-US" sz="1900" kern="1200"/>
            <a:t>Breaking Captcha</a:t>
          </a:r>
        </a:p>
      </dsp:txBody>
      <dsp:txXfrm>
        <a:off x="553160" y="3547109"/>
        <a:ext cx="7306160" cy="506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8AFFD5-A4BD-4FE2-805D-25C492AE7420}">
      <dsp:nvSpPr>
        <dsp:cNvPr id="0" name=""/>
        <dsp:cNvSpPr/>
      </dsp:nvSpPr>
      <dsp:spPr>
        <a:xfrm>
          <a:off x="205509" y="828340"/>
          <a:ext cx="911674" cy="91167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2878C9-5DAA-44C4-83B5-72D434191160}">
      <dsp:nvSpPr>
        <dsp:cNvPr id="0" name=""/>
        <dsp:cNvSpPr/>
      </dsp:nvSpPr>
      <dsp:spPr>
        <a:xfrm>
          <a:off x="396960" y="1019791"/>
          <a:ext cx="528770" cy="5287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F13D07-6476-40C8-8436-C631E6B6DEB6}">
      <dsp:nvSpPr>
        <dsp:cNvPr id="0" name=""/>
        <dsp:cNvSpPr/>
      </dsp:nvSpPr>
      <dsp:spPr>
        <a:xfrm>
          <a:off x="1312541"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AU" sz="1100" kern="1200"/>
            <a:t>Provide students with an engaging learning experience.</a:t>
          </a:r>
          <a:endParaRPr lang="en-US" sz="1100" kern="1200"/>
        </a:p>
      </dsp:txBody>
      <dsp:txXfrm>
        <a:off x="1312541" y="828340"/>
        <a:ext cx="2148945" cy="911674"/>
      </dsp:txXfrm>
    </dsp:sp>
    <dsp:sp modelId="{57F6EF40-BED9-4244-AC1D-58BB81F13C19}">
      <dsp:nvSpPr>
        <dsp:cNvPr id="0" name=""/>
        <dsp:cNvSpPr/>
      </dsp:nvSpPr>
      <dsp:spPr>
        <a:xfrm>
          <a:off x="3835925" y="828340"/>
          <a:ext cx="911674" cy="9116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4EFC0F-BCE6-49C3-9C08-CF9F0A6D9220}">
      <dsp:nvSpPr>
        <dsp:cNvPr id="0" name=""/>
        <dsp:cNvSpPr/>
      </dsp:nvSpPr>
      <dsp:spPr>
        <a:xfrm>
          <a:off x="4027376" y="1019791"/>
          <a:ext cx="528770" cy="5287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2FD652-F8CC-4653-BC27-345D9CC83C42}">
      <dsp:nvSpPr>
        <dsp:cNvPr id="0" name=""/>
        <dsp:cNvSpPr/>
      </dsp:nvSpPr>
      <dsp:spPr>
        <a:xfrm>
          <a:off x="4942957"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AU" sz="1100" kern="1200"/>
            <a:t>Allow students to gain wide project experience enabling them to share their expertise with others outside of their project team.</a:t>
          </a:r>
          <a:endParaRPr lang="en-US" sz="1100" kern="1200"/>
        </a:p>
      </dsp:txBody>
      <dsp:txXfrm>
        <a:off x="4942957" y="828340"/>
        <a:ext cx="2148945" cy="911674"/>
      </dsp:txXfrm>
    </dsp:sp>
    <dsp:sp modelId="{788293FC-27B2-4178-B78A-1F33DC96A851}">
      <dsp:nvSpPr>
        <dsp:cNvPr id="0" name=""/>
        <dsp:cNvSpPr/>
      </dsp:nvSpPr>
      <dsp:spPr>
        <a:xfrm>
          <a:off x="7466341" y="828340"/>
          <a:ext cx="911674" cy="91167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E8A2DB-2FC3-4395-9D6E-104C4613EFA7}">
      <dsp:nvSpPr>
        <dsp:cNvPr id="0" name=""/>
        <dsp:cNvSpPr/>
      </dsp:nvSpPr>
      <dsp:spPr>
        <a:xfrm>
          <a:off x="7657792" y="1019791"/>
          <a:ext cx="528770" cy="5287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B11A98-C726-49DC-B832-AA22F495B5FD}">
      <dsp:nvSpPr>
        <dsp:cNvPr id="0" name=""/>
        <dsp:cNvSpPr/>
      </dsp:nvSpPr>
      <dsp:spPr>
        <a:xfrm>
          <a:off x="8573374"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AU" sz="1100" kern="1200"/>
            <a:t>Mature the existing projects –</a:t>
          </a:r>
          <a:r>
            <a:rPr lang="en-AU" sz="1100" kern="1200" err="1"/>
            <a:t>AppAttack</a:t>
          </a:r>
          <a:r>
            <a:rPr lang="en-AU" sz="1100" kern="1200"/>
            <a:t>, Breaking CAPTCHA, Fortify, NASA Protocol Exploits and PT GUI.</a:t>
          </a:r>
          <a:endParaRPr lang="en-US" sz="1100" kern="1200"/>
        </a:p>
      </dsp:txBody>
      <dsp:txXfrm>
        <a:off x="8573374" y="828340"/>
        <a:ext cx="2148945" cy="911674"/>
      </dsp:txXfrm>
    </dsp:sp>
    <dsp:sp modelId="{3ADA30C6-B444-4544-9E32-701AF046D3F7}">
      <dsp:nvSpPr>
        <dsp:cNvPr id="0" name=""/>
        <dsp:cNvSpPr/>
      </dsp:nvSpPr>
      <dsp:spPr>
        <a:xfrm>
          <a:off x="205509" y="2452790"/>
          <a:ext cx="911674" cy="91167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5878F5-BEF5-42CB-B22E-77F1A9EF5E25}">
      <dsp:nvSpPr>
        <dsp:cNvPr id="0" name=""/>
        <dsp:cNvSpPr/>
      </dsp:nvSpPr>
      <dsp:spPr>
        <a:xfrm>
          <a:off x="396960" y="2644242"/>
          <a:ext cx="528770" cy="5287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B50E65-D482-48BD-A613-9E2B38BA337E}">
      <dsp:nvSpPr>
        <dsp:cNvPr id="0" name=""/>
        <dsp:cNvSpPr/>
      </dsp:nvSpPr>
      <dsp:spPr>
        <a:xfrm>
          <a:off x="1312541" y="245279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AU" sz="1100" kern="1200"/>
            <a:t>Enable the projects to continue into future trimesters, allowing students to hone their skills.</a:t>
          </a:r>
          <a:endParaRPr lang="en-US" sz="1100" kern="1200"/>
        </a:p>
      </dsp:txBody>
      <dsp:txXfrm>
        <a:off x="1312541" y="2452790"/>
        <a:ext cx="2148945" cy="911674"/>
      </dsp:txXfrm>
    </dsp:sp>
    <dsp:sp modelId="{83465F6E-525B-419E-87C1-83A783103788}">
      <dsp:nvSpPr>
        <dsp:cNvPr id="0" name=""/>
        <dsp:cNvSpPr/>
      </dsp:nvSpPr>
      <dsp:spPr>
        <a:xfrm>
          <a:off x="3835925" y="2452790"/>
          <a:ext cx="911674" cy="911674"/>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AD6210-6FF6-40B4-827C-C518AFD90E0A}">
      <dsp:nvSpPr>
        <dsp:cNvPr id="0" name=""/>
        <dsp:cNvSpPr/>
      </dsp:nvSpPr>
      <dsp:spPr>
        <a:xfrm>
          <a:off x="4027376" y="2644242"/>
          <a:ext cx="528770" cy="52877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70E9B9-D96E-4761-853C-4F8A5B2B8552}">
      <dsp:nvSpPr>
        <dsp:cNvPr id="0" name=""/>
        <dsp:cNvSpPr/>
      </dsp:nvSpPr>
      <dsp:spPr>
        <a:xfrm>
          <a:off x="4942957" y="245279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AU" sz="1100" kern="1200"/>
            <a:t>Continue to promote the open-source project concept enabling students to showcase to prospective employers. </a:t>
          </a:r>
          <a:endParaRPr lang="en-US" sz="1100" kern="1200"/>
        </a:p>
      </dsp:txBody>
      <dsp:txXfrm>
        <a:off x="4942957" y="2452790"/>
        <a:ext cx="2148945" cy="91167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EF6EFA-842E-3549-8F95-508B4496DEB8}" type="datetimeFigureOut">
              <a:rPr lang="en-AU" smtClean="0"/>
              <a:t>27/04/2023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B49A84-0DCB-204A-BE3A-26345C62F2FE}" type="slidenum">
              <a:rPr lang="en-AU" smtClean="0"/>
              <a:t>‹#›</a:t>
            </a:fld>
            <a:endParaRPr lang="en-AU"/>
          </a:p>
        </p:txBody>
      </p:sp>
    </p:spTree>
    <p:extLst>
      <p:ext uri="{BB962C8B-B14F-4D97-AF65-F5344CB8AC3E}">
        <p14:creationId xmlns:p14="http://schemas.microsoft.com/office/powerpoint/2010/main" val="37452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cs typeface="Calibri"/>
              </a:rPr>
              <a:t>Good morning everyone. I am Jerome from Fortify and I will be presenting the project status update for Hardhat Enterprises</a:t>
            </a:r>
            <a:endParaRPr lang="en-AU"/>
          </a:p>
        </p:txBody>
      </p:sp>
      <p:sp>
        <p:nvSpPr>
          <p:cNvPr id="4" name="Slide Number Placeholder 3"/>
          <p:cNvSpPr>
            <a:spLocks noGrp="1"/>
          </p:cNvSpPr>
          <p:nvPr>
            <p:ph type="sldNum" sz="quarter" idx="5"/>
          </p:nvPr>
        </p:nvSpPr>
        <p:spPr/>
        <p:txBody>
          <a:bodyPr/>
          <a:lstStyle/>
          <a:p>
            <a:fld id="{B3B49A84-0DCB-204A-BE3A-26345C62F2FE}" type="slidenum">
              <a:rPr lang="en-AU" smtClean="0"/>
              <a:t>1</a:t>
            </a:fld>
            <a:endParaRPr lang="en-AU"/>
          </a:p>
        </p:txBody>
      </p:sp>
    </p:spTree>
    <p:extLst>
      <p:ext uri="{BB962C8B-B14F-4D97-AF65-F5344CB8AC3E}">
        <p14:creationId xmlns:p14="http://schemas.microsoft.com/office/powerpoint/2010/main" val="4258235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New Logo:</a:t>
            </a:r>
          </a:p>
        </p:txBody>
      </p:sp>
      <p:sp>
        <p:nvSpPr>
          <p:cNvPr id="4" name="Slide Number Placeholder 3"/>
          <p:cNvSpPr>
            <a:spLocks noGrp="1"/>
          </p:cNvSpPr>
          <p:nvPr>
            <p:ph type="sldNum" sz="quarter" idx="5"/>
          </p:nvPr>
        </p:nvSpPr>
        <p:spPr/>
        <p:txBody>
          <a:bodyPr/>
          <a:lstStyle/>
          <a:p>
            <a:fld id="{B3B49A84-0DCB-204A-BE3A-26345C62F2FE}" type="slidenum">
              <a:rPr lang="en-AU" smtClean="0"/>
              <a:t>3</a:t>
            </a:fld>
            <a:endParaRPr lang="en-AU"/>
          </a:p>
        </p:txBody>
      </p:sp>
    </p:spTree>
    <p:extLst>
      <p:ext uri="{BB962C8B-B14F-4D97-AF65-F5344CB8AC3E}">
        <p14:creationId xmlns:p14="http://schemas.microsoft.com/office/powerpoint/2010/main" val="2496289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800">
                <a:solidFill>
                  <a:srgbClr val="000000"/>
                </a:solidFill>
                <a:latin typeface="Avenir Light"/>
              </a:rPr>
              <a:t>Here's a bit of a collage the work that has been done for Fortify</a:t>
            </a:r>
          </a:p>
          <a:p>
            <a:endParaRPr lang="en-AU" sz="1800">
              <a:solidFill>
                <a:srgbClr val="000000"/>
              </a:solidFill>
              <a:latin typeface="Avenir Light"/>
            </a:endParaRPr>
          </a:p>
          <a:p>
            <a:r>
              <a:rPr lang="en-AU" sz="1800" b="0" i="0" u="none" strike="noStrike">
                <a:solidFill>
                  <a:srgbClr val="000000"/>
                </a:solidFill>
                <a:effectLst/>
                <a:latin typeface="Avenir Light"/>
              </a:rPr>
              <a:t>Dev: Further work has been done to the wireframe by using </a:t>
            </a:r>
            <a:r>
              <a:rPr lang="en-AU" sz="1800" b="1" i="0" u="none" strike="noStrike">
                <a:solidFill>
                  <a:srgbClr val="000000"/>
                </a:solidFill>
                <a:effectLst/>
                <a:latin typeface="Avenir Light"/>
              </a:rPr>
              <a:t>Figma</a:t>
            </a:r>
            <a:r>
              <a:rPr lang="en-AU" sz="1800" b="0" i="0" u="none" strike="noStrike">
                <a:solidFill>
                  <a:srgbClr val="000000"/>
                </a:solidFill>
                <a:effectLst/>
                <a:latin typeface="Avenir Light"/>
              </a:rPr>
              <a:t> to create a smoother and more in-depth view of how stakeholders will interact with the application. </a:t>
            </a:r>
            <a:endParaRPr lang="en-AU"/>
          </a:p>
          <a:p>
            <a:endParaRPr lang="en-AU" sz="1800" b="0" i="0" u="none" strike="noStrike">
              <a:solidFill>
                <a:srgbClr val="000000"/>
              </a:solidFill>
              <a:effectLst/>
              <a:latin typeface="Avenir Light"/>
            </a:endParaRPr>
          </a:p>
          <a:p>
            <a:r>
              <a:rPr lang="en-AU" sz="1800" b="0" i="0" u="none" strike="noStrike">
                <a:solidFill>
                  <a:srgbClr val="000000"/>
                </a:solidFill>
                <a:effectLst/>
                <a:latin typeface="Avenir Light"/>
              </a:rPr>
              <a:t>Research: Tasks are populated in Teams Channel folder with allocation of tasks through Trello board</a:t>
            </a:r>
          </a:p>
          <a:p>
            <a:endParaRPr lang="en-AU" sz="1800" b="0" i="0" u="none" strike="noStrike">
              <a:solidFill>
                <a:srgbClr val="000000"/>
              </a:solidFill>
              <a:effectLst/>
              <a:latin typeface="Avenir Light"/>
            </a:endParaRPr>
          </a:p>
          <a:p>
            <a:pPr algn="l" rtl="0" fontAlgn="base">
              <a:buFont typeface="Arial" panose="020B0604020202020204" pitchFamily="34" charset="0"/>
              <a:buNone/>
            </a:pPr>
            <a:r>
              <a:rPr lang="en-AU" sz="1800" b="0" i="0" u="none" strike="noStrike">
                <a:solidFill>
                  <a:srgbClr val="000000"/>
                </a:solidFill>
                <a:effectLst/>
                <a:latin typeface="Avenir Light"/>
              </a:rPr>
              <a:t>Matchmaking: Draft graphical representation produced to provide visualization of matchmaking</a:t>
            </a:r>
            <a:r>
              <a:rPr lang="en-US" sz="1800" b="0" i="0" u="none" strike="noStrike">
                <a:solidFill>
                  <a:srgbClr val="000000"/>
                </a:solidFill>
                <a:effectLst/>
                <a:latin typeface="Avenir Light"/>
              </a:rPr>
              <a:t> With </a:t>
            </a:r>
            <a:r>
              <a:rPr lang="en-AU" sz="1800" b="0" i="0" u="none" strike="noStrike">
                <a:solidFill>
                  <a:srgbClr val="000000"/>
                </a:solidFill>
                <a:effectLst/>
                <a:latin typeface="Avenir Light"/>
              </a:rPr>
              <a:t>Further refinement is planned and in progress</a:t>
            </a:r>
          </a:p>
          <a:p>
            <a:pPr algn="l" rtl="0" fontAlgn="base">
              <a:buFont typeface="Arial" panose="020B0604020202020204" pitchFamily="34" charset="0"/>
              <a:buNone/>
            </a:pPr>
            <a:endParaRPr lang="en-AU" sz="1800" b="0" i="0" u="none" strike="noStrike">
              <a:solidFill>
                <a:srgbClr val="000000"/>
              </a:solidFill>
              <a:effectLst/>
              <a:latin typeface="Avenir Light"/>
            </a:endParaRPr>
          </a:p>
          <a:p>
            <a:pPr algn="l" rtl="0" fontAlgn="base">
              <a:buFont typeface="Arial" panose="020B0604020202020204" pitchFamily="34" charset="0"/>
              <a:buNone/>
            </a:pPr>
            <a:r>
              <a:rPr lang="en-AU" sz="1800" b="0" i="0" u="none" strike="noStrike">
                <a:solidFill>
                  <a:srgbClr val="000000"/>
                </a:solidFill>
                <a:effectLst/>
                <a:latin typeface="Avenir Light"/>
              </a:rPr>
              <a:t>Education: New stream with useful guides for cyber sec students like the document that is part of the education stream outlining which certifications one should aim for when first started out and advanced certifications to keep their </a:t>
            </a:r>
            <a:r>
              <a:rPr lang="en-AU" sz="1800">
                <a:solidFill>
                  <a:srgbClr val="000000"/>
                </a:solidFill>
                <a:latin typeface="Avenir Light"/>
              </a:rPr>
              <a:t>focus</a:t>
            </a:r>
            <a:endParaRPr lang="en-AU" sz="1800" b="0" i="0" u="none" strike="noStrike">
              <a:solidFill>
                <a:srgbClr val="000000"/>
              </a:solidFill>
              <a:effectLst/>
              <a:latin typeface="Avenir Light"/>
            </a:endParaRPr>
          </a:p>
          <a:p>
            <a:pPr algn="l" rtl="0">
              <a:buFontTx/>
              <a:buNone/>
            </a:pPr>
            <a:endParaRPr lang="en-AU" b="0" i="0">
              <a:solidFill>
                <a:srgbClr val="000000"/>
              </a:solidFill>
              <a:effectLst/>
              <a:latin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B3B49A84-0DCB-204A-BE3A-26345C62F2FE}" type="slidenum">
              <a:rPr lang="en-AU" smtClean="0"/>
              <a:t>4</a:t>
            </a:fld>
            <a:endParaRPr lang="en-AU"/>
          </a:p>
        </p:txBody>
      </p:sp>
    </p:spTree>
    <p:extLst>
      <p:ext uri="{BB962C8B-B14F-4D97-AF65-F5344CB8AC3E}">
        <p14:creationId xmlns:p14="http://schemas.microsoft.com/office/powerpoint/2010/main" val="3664015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err="1"/>
              <a:t>AppAttack</a:t>
            </a:r>
            <a:r>
              <a:rPr lang="en-US"/>
              <a:t> has identified bugs &amp; vulnerabilities and are currently under verification.</a:t>
            </a:r>
          </a:p>
          <a:p>
            <a:pPr marL="171450" indent="-171450">
              <a:buFont typeface="Arial"/>
              <a:buChar char="•"/>
            </a:pPr>
            <a:r>
              <a:rPr lang="en-US"/>
              <a:t>We've recently introduced a weekly mentoring session to help guide team-members in place of our 2nd meeting.</a:t>
            </a:r>
            <a:endParaRPr lang="en-US">
              <a:cs typeface="Calibri"/>
            </a:endParaRPr>
          </a:p>
          <a:p>
            <a:pPr marL="171450" indent="-171450">
              <a:buFont typeface="Arial"/>
              <a:buChar char="•"/>
            </a:pPr>
            <a:r>
              <a:rPr lang="en-US"/>
              <a:t>We have completed and ongoing research documentation such as Kali purple, GCP, </a:t>
            </a:r>
            <a:r>
              <a:rPr lang="en-US" err="1"/>
              <a:t>ChatGPT</a:t>
            </a:r>
            <a:r>
              <a:rPr lang="en-US"/>
              <a:t> and more recently AWS.</a:t>
            </a:r>
            <a:endParaRPr lang="en-US">
              <a:cs typeface="Calibri" panose="020F0502020204030204"/>
            </a:endParaRPr>
          </a:p>
          <a:p>
            <a:pPr marL="171450" indent="-171450">
              <a:buFont typeface="Arial"/>
              <a:buChar char="•"/>
            </a:pPr>
            <a:r>
              <a:rPr lang="en-US"/>
              <a:t>AppAttack has been conducting meetings with other company's such as Gopher and </a:t>
            </a:r>
            <a:r>
              <a:rPr lang="en-US" err="1"/>
              <a:t>Databytes</a:t>
            </a:r>
            <a:r>
              <a:rPr lang="en-US"/>
              <a:t> to assess new projects to work on in next trimester</a:t>
            </a:r>
            <a:br>
              <a:rPr lang="en-US">
                <a:cs typeface="+mn-lt"/>
              </a:rPr>
            </a:br>
            <a:r>
              <a:rPr lang="en-US"/>
              <a:t>Based on these meetings we are planning what tools/resources we will need, how we are going to structure the teams and based on our project wide survey, take on the feedback to improve the onboarding experience.</a:t>
            </a:r>
            <a:endParaRPr lang="en-US">
              <a:cs typeface="Calibri" panose="020F0502020204030204"/>
            </a:endParaRPr>
          </a:p>
          <a:p>
            <a:pPr marL="171450" indent="-171450">
              <a:buFont typeface="Arial"/>
              <a:buChar char="•"/>
            </a:pPr>
            <a:r>
              <a:rPr lang="en-US"/>
              <a:t>We will include a red/blue &amp; purple team classification document for more defined roles going into T2 2023.</a:t>
            </a:r>
            <a:endParaRPr lang="en-US">
              <a:cs typeface="Calibri" panose="020F0502020204030204"/>
            </a:endParaRPr>
          </a:p>
          <a:p>
            <a:endParaRPr lang="en-US"/>
          </a:p>
          <a:p>
            <a:pPr marL="171450" indent="-171450">
              <a:buFont typeface="Arial"/>
              <a:buChar char="•"/>
            </a:pPr>
            <a:r>
              <a:rPr lang="en-US"/>
              <a:t>We are redesigning our finding templates to better suit new projects in next trimester</a:t>
            </a:r>
            <a:br>
              <a:rPr lang="en-US">
                <a:cs typeface="+mn-lt"/>
              </a:rPr>
            </a:br>
            <a:r>
              <a:rPr lang="en-US"/>
              <a:t>Finally we are putting together an official Ethical Agreement form when we onboard new team-members, to reinforce ethical safety practices when handling others projects.</a:t>
            </a:r>
            <a:endParaRPr lang="en-US">
              <a:cs typeface="Calibri"/>
            </a:endParaRPr>
          </a:p>
        </p:txBody>
      </p:sp>
      <p:sp>
        <p:nvSpPr>
          <p:cNvPr id="4" name="Slide Number Placeholder 3"/>
          <p:cNvSpPr>
            <a:spLocks noGrp="1"/>
          </p:cNvSpPr>
          <p:nvPr>
            <p:ph type="sldNum" sz="quarter" idx="5"/>
          </p:nvPr>
        </p:nvSpPr>
        <p:spPr/>
        <p:txBody>
          <a:bodyPr/>
          <a:lstStyle/>
          <a:p>
            <a:fld id="{B3B49A84-0DCB-204A-BE3A-26345C62F2FE}" type="slidenum">
              <a:rPr lang="en-AU" smtClean="0"/>
              <a:t>5</a:t>
            </a:fld>
            <a:endParaRPr lang="en-AU"/>
          </a:p>
        </p:txBody>
      </p:sp>
    </p:spTree>
    <p:extLst>
      <p:ext uri="{BB962C8B-B14F-4D97-AF65-F5344CB8AC3E}">
        <p14:creationId xmlns:p14="http://schemas.microsoft.com/office/powerpoint/2010/main" val="3939296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a:spcBef>
                <a:spcPts val="1200"/>
              </a:spcBef>
              <a:spcAft>
                <a:spcPts val="600"/>
              </a:spcAft>
              <a:buFont typeface="Symbol" pitchFamily="2" charset="2"/>
              <a:buChar char=""/>
            </a:pPr>
            <a:r>
              <a:rPr lang="en-AU" sz="1100" b="1">
                <a:effectLst/>
                <a:latin typeface="Avenir Light" panose="020B0402020203020204" pitchFamily="34" charset="77"/>
                <a:ea typeface="DengXian" panose="02010600030101010101" pitchFamily="2" charset="-122"/>
                <a:cs typeface="Arial" panose="020B0604020202020204" pitchFamily="34" charset="0"/>
              </a:rPr>
              <a:t>Static Analysis Stream </a:t>
            </a:r>
            <a:endParaRPr lang="en-AU" sz="1100">
              <a:effectLst/>
              <a:latin typeface="Avenir Light" panose="020B0402020203020204" pitchFamily="34" charset="77"/>
              <a:ea typeface="DengXian" panose="02010600030101010101" pitchFamily="2" charset="-122"/>
              <a:cs typeface="Arial" panose="020B0604020202020204" pitchFamily="34" charset="0"/>
            </a:endParaRPr>
          </a:p>
          <a:p>
            <a:pPr marL="742950" lvl="1" indent="-285750" algn="just">
              <a:spcBef>
                <a:spcPts val="1200"/>
              </a:spcBef>
              <a:spcAft>
                <a:spcPts val="600"/>
              </a:spcAft>
              <a:buFont typeface="Courier New" panose="02070309020205020404" pitchFamily="49" charset="0"/>
              <a:buChar char="o"/>
            </a:pPr>
            <a:r>
              <a:rPr lang="en-AU" sz="1100">
                <a:effectLst/>
                <a:latin typeface="Avenir Light" panose="020B0402020203020204" pitchFamily="34" charset="77"/>
                <a:ea typeface="DengXian" panose="02010600030101010101" pitchFamily="2" charset="-122"/>
                <a:cs typeface="Times New Roman" panose="02020603050405020304" pitchFamily="18" charset="0"/>
              </a:rPr>
              <a:t>Progress:  Outcomes for this stream have been steady with the framework established last trimester for members of the cohort to work within. The scope of work has been clearly outlined, and members have been creating documents containing detailed analysis, with observations and recommendations in the form of Static Analysis Reports. Alongside the documentation, the team is continuously validating both true and false positive vulnerabilities in an effort to collate numbers of vulnerabilities for the Dynamic Stream to work with. </a:t>
            </a:r>
          </a:p>
          <a:p>
            <a:pPr marL="742950" lvl="1" indent="-285750" algn="just">
              <a:spcBef>
                <a:spcPts val="1200"/>
              </a:spcBef>
              <a:spcAft>
                <a:spcPts val="600"/>
              </a:spcAft>
              <a:buFont typeface="Courier New" panose="02070309020205020404" pitchFamily="49" charset="0"/>
              <a:buChar char="o"/>
            </a:pPr>
            <a:r>
              <a:rPr lang="en-AU" sz="1100">
                <a:effectLst/>
                <a:latin typeface="Avenir Light" panose="020B0402020203020204" pitchFamily="34" charset="77"/>
                <a:ea typeface="DengXian" panose="02010600030101010101" pitchFamily="2" charset="-122"/>
                <a:cs typeface="Times New Roman" panose="02020603050405020304" pitchFamily="18" charset="0"/>
              </a:rPr>
              <a:t>Forecast: The team is forecasted to have a finalized set of Static Analysis Reports for all high impacting issues identified for the Bundle Protocol v7.</a:t>
            </a:r>
          </a:p>
          <a:p>
            <a:pPr marL="342900" lvl="0" indent="-342900" algn="just">
              <a:spcBef>
                <a:spcPts val="1200"/>
              </a:spcBef>
              <a:spcAft>
                <a:spcPts val="600"/>
              </a:spcAft>
              <a:buFont typeface="Symbol" pitchFamily="2" charset="2"/>
              <a:buChar char=""/>
            </a:pPr>
            <a:r>
              <a:rPr lang="en-AU" sz="1100" b="1">
                <a:effectLst/>
                <a:latin typeface="Avenir Light" panose="020B0402020203020204" pitchFamily="34" charset="77"/>
                <a:ea typeface="DengXian" panose="02010600030101010101" pitchFamily="2" charset="-122"/>
                <a:cs typeface="Arial" panose="020B0604020202020204" pitchFamily="34" charset="0"/>
              </a:rPr>
              <a:t>Dynamic Analysis Team </a:t>
            </a:r>
            <a:endParaRPr lang="en-AU" sz="1100">
              <a:effectLst/>
              <a:latin typeface="Avenir Light" panose="020B0402020203020204" pitchFamily="34" charset="77"/>
              <a:ea typeface="DengXian" panose="02010600030101010101" pitchFamily="2" charset="-122"/>
              <a:cs typeface="Arial" panose="020B0604020202020204" pitchFamily="34" charset="0"/>
            </a:endParaRPr>
          </a:p>
          <a:p>
            <a:pPr marL="742950" lvl="1" indent="-285750" algn="just">
              <a:spcBef>
                <a:spcPts val="1200"/>
              </a:spcBef>
              <a:spcAft>
                <a:spcPts val="600"/>
              </a:spcAft>
              <a:buFont typeface="Courier New" panose="02070309020205020404" pitchFamily="49" charset="0"/>
              <a:buChar char="o"/>
            </a:pPr>
            <a:r>
              <a:rPr lang="en-AU" sz="1100">
                <a:effectLst/>
                <a:latin typeface="Avenir Light" panose="020B0402020203020204" pitchFamily="34" charset="77"/>
                <a:ea typeface="DengXian" panose="02010600030101010101" pitchFamily="2" charset="-122"/>
                <a:cs typeface="Times New Roman" panose="02020603050405020304" pitchFamily="18" charset="0"/>
              </a:rPr>
              <a:t>Progress: Outcomes have been slow for this stream due to limitations in domain knowledge and the challenges of setting up environments for use in fuzzing.  Fortunately, with the environmental changes implemented last trimester, together with code bases being developed for an API using the bundle protocol and a fuzzing script, the team is now set up for success. </a:t>
            </a:r>
          </a:p>
          <a:p>
            <a:pPr marL="742950" lvl="1" indent="-285750" algn="just">
              <a:spcBef>
                <a:spcPts val="1200"/>
              </a:spcBef>
              <a:spcAft>
                <a:spcPts val="600"/>
              </a:spcAft>
              <a:buFont typeface="Courier New" panose="02070309020205020404" pitchFamily="49" charset="0"/>
              <a:buChar char="o"/>
            </a:pPr>
            <a:r>
              <a:rPr lang="en-AU" sz="1100">
                <a:effectLst/>
                <a:latin typeface="Avenir Light" panose="020B0402020203020204" pitchFamily="34" charset="77"/>
                <a:ea typeface="DengXian" panose="02010600030101010101" pitchFamily="2" charset="-122"/>
                <a:cs typeface="Times New Roman" panose="02020603050405020304" pitchFamily="18" charset="0"/>
              </a:rPr>
              <a:t>Forecast: The team is forecasted to have a fully functional </a:t>
            </a:r>
            <a:r>
              <a:rPr lang="en-AU" sz="1100" err="1">
                <a:effectLst/>
                <a:latin typeface="Avenir Light" panose="020B0402020203020204" pitchFamily="34" charset="77"/>
                <a:ea typeface="DengXian" panose="02010600030101010101" pitchFamily="2" charset="-122"/>
                <a:cs typeface="Times New Roman" panose="02020603050405020304" pitchFamily="18" charset="0"/>
              </a:rPr>
              <a:t>fuzzer</a:t>
            </a:r>
            <a:r>
              <a:rPr lang="en-AU" sz="1100">
                <a:effectLst/>
                <a:latin typeface="Avenir Light" panose="020B0402020203020204" pitchFamily="34" charset="77"/>
                <a:ea typeface="DengXian" panose="02010600030101010101" pitchFamily="2" charset="-122"/>
                <a:cs typeface="Times New Roman" panose="02020603050405020304" pitchFamily="18" charset="0"/>
              </a:rPr>
              <a:t> for the Bundle Protocol by trimester end with the aim to begin development of a </a:t>
            </a:r>
            <a:r>
              <a:rPr lang="en-AU" sz="1100" err="1">
                <a:effectLst/>
                <a:latin typeface="Avenir Light" panose="020B0402020203020204" pitchFamily="34" charset="77"/>
                <a:ea typeface="DengXian" panose="02010600030101010101" pitchFamily="2" charset="-122"/>
                <a:cs typeface="Times New Roman" panose="02020603050405020304" pitchFamily="18" charset="0"/>
              </a:rPr>
              <a:t>fuzzer</a:t>
            </a:r>
            <a:r>
              <a:rPr lang="en-AU" sz="1100">
                <a:effectLst/>
                <a:latin typeface="Avenir Light" panose="020B0402020203020204" pitchFamily="34" charset="77"/>
                <a:ea typeface="DengXian" panose="02010600030101010101" pitchFamily="2" charset="-122"/>
                <a:cs typeface="Times New Roman" panose="02020603050405020304" pitchFamily="18" charset="0"/>
              </a:rPr>
              <a:t> for another protocol.</a:t>
            </a:r>
          </a:p>
          <a:p>
            <a:endParaRPr lang="en-AU"/>
          </a:p>
        </p:txBody>
      </p:sp>
      <p:sp>
        <p:nvSpPr>
          <p:cNvPr id="4" name="Slide Number Placeholder 3"/>
          <p:cNvSpPr>
            <a:spLocks noGrp="1"/>
          </p:cNvSpPr>
          <p:nvPr>
            <p:ph type="sldNum" sz="quarter" idx="5"/>
          </p:nvPr>
        </p:nvSpPr>
        <p:spPr/>
        <p:txBody>
          <a:bodyPr/>
          <a:lstStyle/>
          <a:p>
            <a:fld id="{B3B49A84-0DCB-204A-BE3A-26345C62F2FE}" type="slidenum">
              <a:rPr lang="en-AU" smtClean="0"/>
              <a:t>6</a:t>
            </a:fld>
            <a:endParaRPr lang="en-AU"/>
          </a:p>
        </p:txBody>
      </p:sp>
    </p:spTree>
    <p:extLst>
      <p:ext uri="{BB962C8B-B14F-4D97-AF65-F5344CB8AC3E}">
        <p14:creationId xmlns:p14="http://schemas.microsoft.com/office/powerpoint/2010/main" val="1213754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That is the end of the presentation. My team and I are happy to answer any questions you guys may have.</a:t>
            </a:r>
          </a:p>
        </p:txBody>
      </p:sp>
      <p:sp>
        <p:nvSpPr>
          <p:cNvPr id="4" name="Slide Number Placeholder 3"/>
          <p:cNvSpPr>
            <a:spLocks noGrp="1"/>
          </p:cNvSpPr>
          <p:nvPr>
            <p:ph type="sldNum" sz="quarter" idx="5"/>
          </p:nvPr>
        </p:nvSpPr>
        <p:spPr/>
        <p:txBody>
          <a:bodyPr/>
          <a:lstStyle/>
          <a:p>
            <a:fld id="{B3B49A84-0DCB-204A-BE3A-26345C62F2FE}" type="slidenum">
              <a:rPr lang="en-AU" smtClean="0"/>
              <a:t>9</a:t>
            </a:fld>
            <a:endParaRPr lang="en-AU"/>
          </a:p>
        </p:txBody>
      </p:sp>
    </p:spTree>
    <p:extLst>
      <p:ext uri="{BB962C8B-B14F-4D97-AF65-F5344CB8AC3E}">
        <p14:creationId xmlns:p14="http://schemas.microsoft.com/office/powerpoint/2010/main" val="2165546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18/10/relationships/comments" Target="../comments/modernComment_105_70B8C03C.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4">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EF4C6957-7B56-C876-0B3E-59DB9D5C24D1}"/>
              </a:ext>
            </a:extLst>
          </p:cNvPr>
          <p:cNvSpPr txBox="1"/>
          <p:nvPr/>
        </p:nvSpPr>
        <p:spPr>
          <a:xfrm>
            <a:off x="4187922" y="4003991"/>
            <a:ext cx="2373592" cy="7415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1042416">
              <a:spcAft>
                <a:spcPts val="600"/>
              </a:spcAft>
            </a:pPr>
            <a:r>
              <a:rPr lang="en-US" sz="2052" b="1" kern="1200">
                <a:solidFill>
                  <a:schemeClr val="tx1"/>
                </a:solidFill>
                <a:latin typeface="+mn-lt"/>
                <a:ea typeface="+mn-ea"/>
                <a:cs typeface="Calibri"/>
              </a:rPr>
              <a:t>Trimester 1 2023  24/4/2023</a:t>
            </a:r>
            <a:endParaRPr lang="en-US">
              <a:cs typeface="Calibri" panose="020F0502020204030204"/>
            </a:endParaRPr>
          </a:p>
        </p:txBody>
      </p:sp>
      <p:pic>
        <p:nvPicPr>
          <p:cNvPr id="6" name="Picture 6" descr="A picture containing text, clipart&#10;&#10;Description automatically generated">
            <a:extLst>
              <a:ext uri="{FF2B5EF4-FFF2-40B4-BE49-F238E27FC236}">
                <a16:creationId xmlns:a16="http://schemas.microsoft.com/office/drawing/2014/main" id="{9E6E538A-6285-0139-8558-5CCFA013E4D1}"/>
              </a:ext>
            </a:extLst>
          </p:cNvPr>
          <p:cNvPicPr>
            <a:picLocks noChangeAspect="1"/>
          </p:cNvPicPr>
          <p:nvPr/>
        </p:nvPicPr>
        <p:blipFill>
          <a:blip r:embed="rId3"/>
          <a:stretch>
            <a:fillRect/>
          </a:stretch>
        </p:blipFill>
        <p:spPr>
          <a:xfrm>
            <a:off x="9485860" y="1934258"/>
            <a:ext cx="1442564" cy="1409778"/>
          </a:xfrm>
          <a:prstGeom prst="rect">
            <a:avLst/>
          </a:prstGeom>
        </p:spPr>
      </p:pic>
      <p:sp>
        <p:nvSpPr>
          <p:cNvPr id="2" name="TextBox 1">
            <a:extLst>
              <a:ext uri="{FF2B5EF4-FFF2-40B4-BE49-F238E27FC236}">
                <a16:creationId xmlns:a16="http://schemas.microsoft.com/office/drawing/2014/main" id="{7AD91593-8782-2795-4605-99A7ABCC3D19}"/>
              </a:ext>
            </a:extLst>
          </p:cNvPr>
          <p:cNvSpPr txBox="1"/>
          <p:nvPr/>
        </p:nvSpPr>
        <p:spPr>
          <a:xfrm>
            <a:off x="1263578" y="2072776"/>
            <a:ext cx="8222282" cy="1271260"/>
          </a:xfrm>
          <a:prstGeom prst="rect">
            <a:avLst/>
          </a:prstGeom>
          <a:noFill/>
        </p:spPr>
        <p:txBody>
          <a:bodyPr wrap="none" rtlCol="0">
            <a:spAutoFit/>
          </a:bodyPr>
          <a:lstStyle/>
          <a:p>
            <a:pPr defTabSz="1042416">
              <a:spcAft>
                <a:spcPts val="600"/>
              </a:spcAft>
            </a:pPr>
            <a:r>
              <a:rPr lang="en-AU" sz="7524" b="1" kern="1200">
                <a:solidFill>
                  <a:schemeClr val="tx1"/>
                </a:solidFill>
                <a:latin typeface="+mn-lt"/>
                <a:ea typeface="+mn-ea"/>
                <a:cs typeface="+mn-cs"/>
              </a:rPr>
              <a:t>Hardhat Enterprises</a:t>
            </a:r>
            <a:endParaRPr lang="en-AU" sz="6600" b="1"/>
          </a:p>
        </p:txBody>
      </p:sp>
      <p:sp>
        <p:nvSpPr>
          <p:cNvPr id="3" name="TextBox 2">
            <a:extLst>
              <a:ext uri="{FF2B5EF4-FFF2-40B4-BE49-F238E27FC236}">
                <a16:creationId xmlns:a16="http://schemas.microsoft.com/office/drawing/2014/main" id="{0111273D-7D3B-DEF4-64D7-ECF458B46705}"/>
              </a:ext>
            </a:extLst>
          </p:cNvPr>
          <p:cNvSpPr txBox="1"/>
          <p:nvPr/>
        </p:nvSpPr>
        <p:spPr>
          <a:xfrm>
            <a:off x="2615616" y="3191798"/>
            <a:ext cx="5518208" cy="812193"/>
          </a:xfrm>
          <a:prstGeom prst="rect">
            <a:avLst/>
          </a:prstGeom>
          <a:noFill/>
        </p:spPr>
        <p:txBody>
          <a:bodyPr wrap="none" rtlCol="0">
            <a:spAutoFit/>
          </a:bodyPr>
          <a:lstStyle/>
          <a:p>
            <a:pPr defTabSz="1042416">
              <a:spcAft>
                <a:spcPts val="600"/>
              </a:spcAft>
            </a:pPr>
            <a:r>
              <a:rPr lang="en-AU" sz="4560" b="1" kern="1200">
                <a:solidFill>
                  <a:schemeClr val="tx1"/>
                </a:solidFill>
                <a:latin typeface="+mn-lt"/>
                <a:ea typeface="+mn-ea"/>
                <a:cs typeface="+mn-cs"/>
              </a:rPr>
              <a:t>Project Status Update</a:t>
            </a:r>
            <a:endParaRPr lang="en-AU" sz="4000" b="1"/>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D24BAC-AD4F-91C5-C74E-D24676B76694}"/>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cs typeface="Calibri Light"/>
              </a:rPr>
              <a:t>Company Goals</a:t>
            </a:r>
            <a:endParaRPr lang="en-US" sz="4000">
              <a:solidFill>
                <a:srgbClr val="FFFFFF"/>
              </a:solidFill>
            </a:endParaRPr>
          </a:p>
        </p:txBody>
      </p:sp>
      <p:graphicFrame>
        <p:nvGraphicFramePr>
          <p:cNvPr id="17" name="Content Placeholder 2">
            <a:extLst>
              <a:ext uri="{FF2B5EF4-FFF2-40B4-BE49-F238E27FC236}">
                <a16:creationId xmlns:a16="http://schemas.microsoft.com/office/drawing/2014/main" id="{AA8703DF-EDB4-E1B3-4C80-FFFB292A67DA}"/>
              </a:ext>
            </a:extLst>
          </p:cNvPr>
          <p:cNvGraphicFramePr>
            <a:graphicFrameLocks noGrp="1"/>
          </p:cNvGraphicFramePr>
          <p:nvPr>
            <p:ph idx="1"/>
            <p:extLst>
              <p:ext uri="{D42A27DB-BD31-4B8C-83A1-F6EECF244321}">
                <p14:modId xmlns:p14="http://schemas.microsoft.com/office/powerpoint/2010/main" val="412018746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8440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05B3D-E203-27BE-D62B-55CE0E2D69CF}"/>
              </a:ext>
            </a:extLst>
          </p:cNvPr>
          <p:cNvSpPr>
            <a:spLocks noGrp="1"/>
          </p:cNvSpPr>
          <p:nvPr>
            <p:ph type="title"/>
          </p:nvPr>
        </p:nvSpPr>
        <p:spPr/>
        <p:txBody>
          <a:bodyPr/>
          <a:lstStyle/>
          <a:p>
            <a:r>
              <a:rPr lang="en-US" b="1">
                <a:cs typeface="Calibri Light"/>
              </a:rPr>
              <a:t>Hardhat Projects</a:t>
            </a:r>
            <a:endParaRPr lang="en-US" b="1"/>
          </a:p>
        </p:txBody>
      </p:sp>
      <p:graphicFrame>
        <p:nvGraphicFramePr>
          <p:cNvPr id="5" name="Content Placeholder 2">
            <a:extLst>
              <a:ext uri="{FF2B5EF4-FFF2-40B4-BE49-F238E27FC236}">
                <a16:creationId xmlns:a16="http://schemas.microsoft.com/office/drawing/2014/main" id="{2167F933-C866-DDA6-6C01-2B88968FFD38}"/>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0751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0" name="Arc 49">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4F57262-33B2-FF5D-2D17-5811B1DE2ACE}"/>
              </a:ext>
            </a:extLst>
          </p:cNvPr>
          <p:cNvSpPr>
            <a:spLocks noGrp="1"/>
          </p:cNvSpPr>
          <p:nvPr>
            <p:ph type="title"/>
          </p:nvPr>
        </p:nvSpPr>
        <p:spPr>
          <a:xfrm>
            <a:off x="5894962" y="479493"/>
            <a:ext cx="5458838" cy="1325563"/>
          </a:xfrm>
        </p:spPr>
        <p:txBody>
          <a:bodyPr>
            <a:normAutofit/>
          </a:bodyPr>
          <a:lstStyle/>
          <a:p>
            <a:r>
              <a:rPr lang="en-US">
                <a:cs typeface="Calibri Light"/>
              </a:rPr>
              <a:t>Fortify Progress</a:t>
            </a:r>
            <a:endParaRPr lang="en-US"/>
          </a:p>
        </p:txBody>
      </p:sp>
      <p:sp>
        <p:nvSpPr>
          <p:cNvPr id="52" name="Freeform: Shape 5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2" name="Picture 21" descr="Logo&#10;&#10;Description automatically generated">
            <a:extLst>
              <a:ext uri="{FF2B5EF4-FFF2-40B4-BE49-F238E27FC236}">
                <a16:creationId xmlns:a16="http://schemas.microsoft.com/office/drawing/2014/main" id="{ED28DC8A-FDF1-7A4A-AB86-D8B17AE6FCDB}"/>
              </a:ext>
            </a:extLst>
          </p:cNvPr>
          <p:cNvPicPr>
            <a:picLocks noChangeAspect="1"/>
          </p:cNvPicPr>
          <p:nvPr/>
        </p:nvPicPr>
        <p:blipFill rotWithShape="1">
          <a:blip r:embed="rId3"/>
          <a:srcRect l="11809" r="11809"/>
          <a:stretch/>
        </p:blipFill>
        <p:spPr>
          <a:xfrm>
            <a:off x="703182" y="959566"/>
            <a:ext cx="4777381" cy="4769123"/>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2FD9FB15-D5DE-7832-6563-5EEEB75CD928}"/>
              </a:ext>
            </a:extLst>
          </p:cNvPr>
          <p:cNvSpPr>
            <a:spLocks noGrp="1"/>
          </p:cNvSpPr>
          <p:nvPr>
            <p:ph idx="1"/>
          </p:nvPr>
        </p:nvSpPr>
        <p:spPr>
          <a:xfrm>
            <a:off x="5894962" y="1984443"/>
            <a:ext cx="5458838" cy="4192520"/>
          </a:xfrm>
        </p:spPr>
        <p:txBody>
          <a:bodyPr vert="horz" lIns="91440" tIns="45720" rIns="91440" bIns="45720" rtlCol="0">
            <a:normAutofit/>
          </a:bodyPr>
          <a:lstStyle/>
          <a:p>
            <a:pPr marL="0" indent="0">
              <a:buNone/>
            </a:pPr>
            <a:r>
              <a:rPr lang="en-US" sz="2000">
                <a:cs typeface="Calibri"/>
              </a:rPr>
              <a:t>Now, we are working on 4 parallels: </a:t>
            </a:r>
          </a:p>
          <a:p>
            <a:pPr marL="342900" indent="-342900"/>
            <a:r>
              <a:rPr lang="en-US" sz="2000">
                <a:cs typeface="Calibri"/>
              </a:rPr>
              <a:t>Development:</a:t>
            </a:r>
            <a:r>
              <a:rPr lang="en-US" sz="2000">
                <a:latin typeface="Calibri"/>
                <a:cs typeface="Calibri"/>
              </a:rPr>
              <a:t> using Figma to create a smoother and more in-depth view of how stakeholders will interact with the application</a:t>
            </a:r>
          </a:p>
          <a:p>
            <a:pPr marL="342900" indent="-342900"/>
            <a:r>
              <a:rPr lang="en-US" sz="2000">
                <a:cs typeface="Calibri"/>
              </a:rPr>
              <a:t>Research: </a:t>
            </a:r>
            <a:r>
              <a:rPr lang="en-US" sz="2000">
                <a:latin typeface="Calibri"/>
                <a:cs typeface="Calibri"/>
              </a:rPr>
              <a:t>are progressing well with further work being done in key areas</a:t>
            </a:r>
          </a:p>
          <a:p>
            <a:pPr marL="342900" indent="-342900"/>
            <a:r>
              <a:rPr lang="en-US" sz="2000">
                <a:cs typeface="Calibri"/>
              </a:rPr>
              <a:t>Matchmaking: </a:t>
            </a:r>
            <a:r>
              <a:rPr lang="en-US" sz="2000">
                <a:latin typeface="Calibri" panose="020F0502020204030204"/>
                <a:cs typeface="Calibri"/>
              </a:rPr>
              <a:t>Python script created with initial results. Further refinement is planned and in progress</a:t>
            </a:r>
          </a:p>
          <a:p>
            <a:pPr marL="342900" indent="-342900"/>
            <a:r>
              <a:rPr lang="en-US" sz="2000">
                <a:cs typeface="Calibri"/>
              </a:rPr>
              <a:t>Education:</a:t>
            </a:r>
            <a:r>
              <a:rPr lang="en-US" sz="2000">
                <a:latin typeface="Calibri" panose="020F0502020204030204"/>
                <a:cs typeface="Calibri"/>
              </a:rPr>
              <a:t> This stream is a completely new stream with half of the expected work done and a formal education program is to be completed next trimester</a:t>
            </a:r>
          </a:p>
        </p:txBody>
      </p:sp>
    </p:spTree>
    <p:extLst>
      <p:ext uri="{BB962C8B-B14F-4D97-AF65-F5344CB8AC3E}">
        <p14:creationId xmlns:p14="http://schemas.microsoft.com/office/powerpoint/2010/main" val="1950175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0" name="Arc 49">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4F57262-33B2-FF5D-2D17-5811B1DE2ACE}"/>
              </a:ext>
            </a:extLst>
          </p:cNvPr>
          <p:cNvSpPr>
            <a:spLocks noGrp="1"/>
          </p:cNvSpPr>
          <p:nvPr>
            <p:ph type="title"/>
          </p:nvPr>
        </p:nvSpPr>
        <p:spPr>
          <a:xfrm>
            <a:off x="4037549" y="456489"/>
            <a:ext cx="3493042" cy="1021523"/>
          </a:xfrm>
        </p:spPr>
        <p:txBody>
          <a:bodyPr>
            <a:normAutofit/>
          </a:bodyPr>
          <a:lstStyle/>
          <a:p>
            <a:r>
              <a:rPr lang="en-US" sz="3200">
                <a:cs typeface="Calibri Light"/>
              </a:rPr>
              <a:t>Development</a:t>
            </a:r>
            <a:endParaRPr lang="en-US" sz="3200"/>
          </a:p>
        </p:txBody>
      </p:sp>
      <p:sp>
        <p:nvSpPr>
          <p:cNvPr id="52" name="Freeform: Shape 5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Content Placeholder 6" descr="Graphical user interface&#10;&#10;Description automatically generated">
            <a:extLst>
              <a:ext uri="{FF2B5EF4-FFF2-40B4-BE49-F238E27FC236}">
                <a16:creationId xmlns:a16="http://schemas.microsoft.com/office/drawing/2014/main" id="{73BDD8D4-D433-036E-9D39-6827E8DA5FF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78" y="13597"/>
            <a:ext cx="3912696" cy="2915859"/>
          </a:xfrm>
        </p:spPr>
      </p:pic>
      <p:sp>
        <p:nvSpPr>
          <p:cNvPr id="8" name="Title 1">
            <a:extLst>
              <a:ext uri="{FF2B5EF4-FFF2-40B4-BE49-F238E27FC236}">
                <a16:creationId xmlns:a16="http://schemas.microsoft.com/office/drawing/2014/main" id="{843FC8A5-EB44-DA2A-3367-7750B2790600}"/>
              </a:ext>
            </a:extLst>
          </p:cNvPr>
          <p:cNvSpPr txBox="1">
            <a:spLocks/>
          </p:cNvSpPr>
          <p:nvPr/>
        </p:nvSpPr>
        <p:spPr>
          <a:xfrm>
            <a:off x="6637305" y="1337836"/>
            <a:ext cx="545883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cs typeface="Calibri Light"/>
              </a:rPr>
              <a:t>Matchmaking</a:t>
            </a:r>
            <a:endParaRPr lang="en-US" sz="3200"/>
          </a:p>
        </p:txBody>
      </p:sp>
      <p:pic>
        <p:nvPicPr>
          <p:cNvPr id="10" name="Picture 9" descr="Graphical user interface, text, application&#10;&#10;Description automatically generated">
            <a:extLst>
              <a:ext uri="{FF2B5EF4-FFF2-40B4-BE49-F238E27FC236}">
                <a16:creationId xmlns:a16="http://schemas.microsoft.com/office/drawing/2014/main" id="{7B73D128-4330-BBF9-A166-EF10128EF6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311" y="2929456"/>
            <a:ext cx="3120271" cy="3914947"/>
          </a:xfrm>
          <a:prstGeom prst="rect">
            <a:avLst/>
          </a:prstGeom>
        </p:spPr>
      </p:pic>
      <p:sp>
        <p:nvSpPr>
          <p:cNvPr id="11" name="Title 1">
            <a:extLst>
              <a:ext uri="{FF2B5EF4-FFF2-40B4-BE49-F238E27FC236}">
                <a16:creationId xmlns:a16="http://schemas.microsoft.com/office/drawing/2014/main" id="{6FA0595A-8BF0-E47E-C908-23B75A342FE4}"/>
              </a:ext>
            </a:extLst>
          </p:cNvPr>
          <p:cNvSpPr txBox="1">
            <a:spLocks/>
          </p:cNvSpPr>
          <p:nvPr/>
        </p:nvSpPr>
        <p:spPr>
          <a:xfrm>
            <a:off x="3500342" y="4321567"/>
            <a:ext cx="545883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cs typeface="Calibri Light"/>
              </a:rPr>
              <a:t>Research</a:t>
            </a:r>
            <a:endParaRPr lang="en-US" sz="3200"/>
          </a:p>
        </p:txBody>
      </p:sp>
      <p:pic>
        <p:nvPicPr>
          <p:cNvPr id="13" name="Picture 12" descr="A picture containing application&#10;&#10;Description automatically generated">
            <a:extLst>
              <a:ext uri="{FF2B5EF4-FFF2-40B4-BE49-F238E27FC236}">
                <a16:creationId xmlns:a16="http://schemas.microsoft.com/office/drawing/2014/main" id="{CD278FDC-82E7-12A3-D13D-6CFA89234F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27389" y="-33353"/>
            <a:ext cx="2782529" cy="3511403"/>
          </a:xfrm>
          <a:prstGeom prst="rect">
            <a:avLst/>
          </a:prstGeom>
        </p:spPr>
      </p:pic>
      <p:sp>
        <p:nvSpPr>
          <p:cNvPr id="14" name="Title 1">
            <a:extLst>
              <a:ext uri="{FF2B5EF4-FFF2-40B4-BE49-F238E27FC236}">
                <a16:creationId xmlns:a16="http://schemas.microsoft.com/office/drawing/2014/main" id="{F1321F8C-8569-D019-5D2B-9B7CE5768ADD}"/>
              </a:ext>
            </a:extLst>
          </p:cNvPr>
          <p:cNvSpPr txBox="1">
            <a:spLocks/>
          </p:cNvSpPr>
          <p:nvPr/>
        </p:nvSpPr>
        <p:spPr>
          <a:xfrm>
            <a:off x="7198504" y="4954324"/>
            <a:ext cx="545883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cs typeface="Calibri Light"/>
              </a:rPr>
              <a:t>Education</a:t>
            </a:r>
            <a:endParaRPr lang="en-US" sz="3200"/>
          </a:p>
        </p:txBody>
      </p:sp>
      <p:pic>
        <p:nvPicPr>
          <p:cNvPr id="16" name="Picture 15" descr="Text&#10;&#10;Description automatically generated">
            <a:extLst>
              <a:ext uri="{FF2B5EF4-FFF2-40B4-BE49-F238E27FC236}">
                <a16:creationId xmlns:a16="http://schemas.microsoft.com/office/drawing/2014/main" id="{63C62498-6932-FF85-9569-9A68504731D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62625" y="3558587"/>
            <a:ext cx="3043198" cy="3332766"/>
          </a:xfrm>
          <a:prstGeom prst="rect">
            <a:avLst/>
          </a:prstGeom>
        </p:spPr>
      </p:pic>
      <p:pic>
        <p:nvPicPr>
          <p:cNvPr id="18" name="Picture 17" descr="Logo&#10;&#10;Description automatically generated">
            <a:extLst>
              <a:ext uri="{FF2B5EF4-FFF2-40B4-BE49-F238E27FC236}">
                <a16:creationId xmlns:a16="http://schemas.microsoft.com/office/drawing/2014/main" id="{3C6675DC-E672-9C20-B139-9BEF93D162E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68243" y="2432178"/>
            <a:ext cx="2827635" cy="2153286"/>
          </a:xfrm>
          <a:prstGeom prst="rect">
            <a:avLst/>
          </a:prstGeom>
        </p:spPr>
      </p:pic>
    </p:spTree>
    <p:extLst>
      <p:ext uri="{BB962C8B-B14F-4D97-AF65-F5344CB8AC3E}">
        <p14:creationId xmlns:p14="http://schemas.microsoft.com/office/powerpoint/2010/main" val="1980860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BFC953-C53B-005A-D637-7CC04CE613C2}"/>
              </a:ext>
            </a:extLst>
          </p:cNvPr>
          <p:cNvSpPr>
            <a:spLocks noGrp="1"/>
          </p:cNvSpPr>
          <p:nvPr>
            <p:ph type="title"/>
          </p:nvPr>
        </p:nvSpPr>
        <p:spPr>
          <a:xfrm>
            <a:off x="818984" y="3638691"/>
            <a:ext cx="4150581" cy="2391567"/>
          </a:xfrm>
        </p:spPr>
        <p:txBody>
          <a:bodyPr anchor="t">
            <a:normAutofit/>
          </a:bodyPr>
          <a:lstStyle/>
          <a:p>
            <a:pPr algn="r"/>
            <a:r>
              <a:rPr lang="en-US" sz="4000">
                <a:cs typeface="Calibri Light"/>
              </a:rPr>
              <a:t>AppAttack Progress</a:t>
            </a:r>
            <a:endParaRPr lang="en-US" sz="4000"/>
          </a:p>
        </p:txBody>
      </p:sp>
      <p:pic>
        <p:nvPicPr>
          <p:cNvPr id="4" name="Picture 4">
            <a:extLst>
              <a:ext uri="{FF2B5EF4-FFF2-40B4-BE49-F238E27FC236}">
                <a16:creationId xmlns:a16="http://schemas.microsoft.com/office/drawing/2014/main" id="{6D586324-E200-B56C-3EDC-207850734247}"/>
              </a:ext>
            </a:extLst>
          </p:cNvPr>
          <p:cNvPicPr>
            <a:picLocks noChangeAspect="1"/>
          </p:cNvPicPr>
          <p:nvPr/>
        </p:nvPicPr>
        <p:blipFill rotWithShape="1">
          <a:blip r:embed="rId3"/>
          <a:srcRect r="285" b="1087"/>
          <a:stretch/>
        </p:blipFill>
        <p:spPr>
          <a:xfrm>
            <a:off x="556592" y="1021794"/>
            <a:ext cx="10942086" cy="1416335"/>
          </a:xfrm>
          <a:prstGeom prst="rect">
            <a:avLst/>
          </a:prstGeom>
        </p:spPr>
      </p:pic>
      <p:sp>
        <p:nvSpPr>
          <p:cNvPr id="3" name="Content Placeholder 2">
            <a:extLst>
              <a:ext uri="{FF2B5EF4-FFF2-40B4-BE49-F238E27FC236}">
                <a16:creationId xmlns:a16="http://schemas.microsoft.com/office/drawing/2014/main" id="{58F9BF63-EABA-EC70-AB54-9FC045E0DCBB}"/>
              </a:ext>
            </a:extLst>
          </p:cNvPr>
          <p:cNvSpPr>
            <a:spLocks noGrp="1"/>
          </p:cNvSpPr>
          <p:nvPr>
            <p:ph idx="1"/>
          </p:nvPr>
        </p:nvSpPr>
        <p:spPr>
          <a:xfrm>
            <a:off x="5246415" y="2808453"/>
            <a:ext cx="6246641" cy="3221805"/>
          </a:xfrm>
        </p:spPr>
        <p:txBody>
          <a:bodyPr vert="horz" lIns="91440" tIns="45720" rIns="91440" bIns="45720" rtlCol="0" anchor="t">
            <a:normAutofit/>
          </a:bodyPr>
          <a:lstStyle/>
          <a:p>
            <a:r>
              <a:rPr lang="en-US" sz="1600" b="1">
                <a:cs typeface="Calibri"/>
              </a:rPr>
              <a:t>Found Bugs &amp; Vulnerabilities (under verification)</a:t>
            </a:r>
          </a:p>
          <a:p>
            <a:r>
              <a:rPr lang="en-US" sz="1600" b="1">
                <a:cs typeface="Calibri"/>
              </a:rPr>
              <a:t>Mentor Sessions</a:t>
            </a:r>
          </a:p>
          <a:p>
            <a:r>
              <a:rPr lang="en-US" sz="1600" b="1">
                <a:cs typeface="Calibri"/>
              </a:rPr>
              <a:t>Research &amp; Resources (Kali Purple, ChatGPT, GCP, AWS)</a:t>
            </a:r>
          </a:p>
          <a:p>
            <a:r>
              <a:rPr lang="en-US" sz="1600" b="1">
                <a:cs typeface="Calibri"/>
              </a:rPr>
              <a:t>Gopher &amp; Databytes meetings (Ongoing)</a:t>
            </a:r>
          </a:p>
          <a:p>
            <a:r>
              <a:rPr lang="en-US" sz="1600" b="1">
                <a:cs typeface="Calibri"/>
              </a:rPr>
              <a:t>Future planning, restructuring &amp; survey (WIP)</a:t>
            </a:r>
          </a:p>
          <a:p>
            <a:r>
              <a:rPr lang="en-US" sz="1600" b="1">
                <a:cs typeface="Calibri"/>
              </a:rPr>
              <a:t>Red/blue/purple team classification</a:t>
            </a:r>
          </a:p>
          <a:p>
            <a:r>
              <a:rPr lang="en-US" sz="1600" b="1">
                <a:cs typeface="Calibri"/>
              </a:rPr>
              <a:t>Updating our Findings Template</a:t>
            </a:r>
          </a:p>
          <a:p>
            <a:r>
              <a:rPr lang="en-US" sz="1600" b="1">
                <a:cs typeface="Calibri"/>
              </a:rPr>
              <a:t>Ethical Agreement Form (WIP)</a:t>
            </a:r>
          </a:p>
          <a:p>
            <a:endParaRPr lang="en-US" sz="1600">
              <a:cs typeface="Calibri"/>
            </a:endParaRPr>
          </a:p>
        </p:txBody>
      </p:sp>
      <p:sp>
        <p:nvSpPr>
          <p:cNvPr id="43" name="Rectangle 42">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9237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5" name="Rectangle 107">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EA0FA75-3E58-8186-591F-7B6D5913641C}"/>
              </a:ext>
            </a:extLst>
          </p:cNvPr>
          <p:cNvSpPr>
            <a:spLocks noGrp="1"/>
          </p:cNvSpPr>
          <p:nvPr>
            <p:ph type="title"/>
          </p:nvPr>
        </p:nvSpPr>
        <p:spPr>
          <a:xfrm>
            <a:off x="838201" y="365125"/>
            <a:ext cx="5393360" cy="1325563"/>
          </a:xfrm>
        </p:spPr>
        <p:txBody>
          <a:bodyPr>
            <a:normAutofit/>
          </a:bodyPr>
          <a:lstStyle/>
          <a:p>
            <a:r>
              <a:rPr lang="en-US"/>
              <a:t>Progress Update</a:t>
            </a:r>
          </a:p>
        </p:txBody>
      </p:sp>
      <p:sp>
        <p:nvSpPr>
          <p:cNvPr id="117" name="Freeform: Shape 109">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A107B79-2B9A-AA52-4399-153154FD2ED4}"/>
              </a:ext>
            </a:extLst>
          </p:cNvPr>
          <p:cNvSpPr>
            <a:spLocks noGrp="1"/>
          </p:cNvSpPr>
          <p:nvPr>
            <p:ph idx="1"/>
          </p:nvPr>
        </p:nvSpPr>
        <p:spPr>
          <a:xfrm>
            <a:off x="838200" y="1825625"/>
            <a:ext cx="5393361" cy="4351338"/>
          </a:xfrm>
        </p:spPr>
        <p:txBody>
          <a:bodyPr vert="horz" lIns="91440" tIns="45720" rIns="91440" bIns="45720" rtlCol="0">
            <a:noAutofit/>
          </a:bodyPr>
          <a:lstStyle/>
          <a:p>
            <a:pPr marL="0" indent="0">
              <a:spcAft>
                <a:spcPts val="600"/>
              </a:spcAft>
              <a:buNone/>
            </a:pPr>
            <a:r>
              <a:rPr lang="en-US" sz="1500" b="1"/>
              <a:t>Static Analysis Stream:</a:t>
            </a:r>
            <a:endParaRPr lang="en-US" sz="1500" b="1">
              <a:cs typeface="Calibri"/>
            </a:endParaRPr>
          </a:p>
          <a:p>
            <a:pPr marL="285750" indent="-285750">
              <a:spcAft>
                <a:spcPts val="600"/>
              </a:spcAft>
              <a:buFont typeface="Arial" panose="020B0604020202020204" pitchFamily="34" charset="0"/>
              <a:buChar char="•"/>
            </a:pPr>
            <a:r>
              <a:rPr lang="en-US" sz="1500"/>
              <a:t>Continued documenting analysis including observations and recommendations in Static Analysis Reports</a:t>
            </a:r>
            <a:endParaRPr lang="en-US" sz="1500">
              <a:cs typeface="Calibri"/>
            </a:endParaRPr>
          </a:p>
          <a:p>
            <a:pPr marL="285750" indent="-285750">
              <a:spcAft>
                <a:spcPts val="600"/>
              </a:spcAft>
              <a:buFont typeface="Arial" panose="020B0604020202020204" pitchFamily="34" charset="0"/>
              <a:buChar char="•"/>
            </a:pPr>
            <a:r>
              <a:rPr lang="en-US" sz="1500"/>
              <a:t>Continued validating both true and false positive vulnerabilities</a:t>
            </a:r>
            <a:endParaRPr lang="en-US" sz="1500">
              <a:cs typeface="Calibri"/>
            </a:endParaRPr>
          </a:p>
          <a:p>
            <a:pPr marL="285750" indent="-285750">
              <a:spcAft>
                <a:spcPts val="600"/>
              </a:spcAft>
              <a:buFont typeface="Arial" panose="020B0604020202020204" pitchFamily="34" charset="0"/>
              <a:buChar char="•"/>
            </a:pPr>
            <a:r>
              <a:rPr lang="en-US" sz="1500"/>
              <a:t>On track to finalize analysis for all high impacting issues identified for the Bundle Protocol v7.</a:t>
            </a:r>
            <a:endParaRPr lang="en-US" sz="1500">
              <a:cs typeface="Calibri"/>
            </a:endParaRPr>
          </a:p>
          <a:p>
            <a:pPr marL="0" indent="0">
              <a:spcAft>
                <a:spcPts val="600"/>
              </a:spcAft>
              <a:buNone/>
            </a:pPr>
            <a:r>
              <a:rPr lang="en-US" sz="1500" b="1"/>
              <a:t>Dynamic Analysis Stream:</a:t>
            </a:r>
            <a:endParaRPr lang="en-US" sz="1500" b="1">
              <a:cs typeface="Calibri"/>
            </a:endParaRPr>
          </a:p>
          <a:p>
            <a:r>
              <a:rPr lang="en-US" sz="1500"/>
              <a:t>Slow progress due to limited domain knowledge and challenges with setting up environments for fuzzing</a:t>
            </a:r>
            <a:endParaRPr lang="en-US" sz="1500">
              <a:cs typeface="Calibri"/>
            </a:endParaRPr>
          </a:p>
          <a:p>
            <a:r>
              <a:rPr lang="en-US" sz="1500"/>
              <a:t>New environments set up, base code for APIs and fuzzing now developed</a:t>
            </a:r>
            <a:endParaRPr lang="en-US" sz="1500">
              <a:cs typeface="Calibri"/>
            </a:endParaRPr>
          </a:p>
          <a:p>
            <a:r>
              <a:rPr lang="en-US" sz="1500"/>
              <a:t>On track to have a functioning fuzzer for Bundle Protocol</a:t>
            </a:r>
            <a:endParaRPr lang="en-US" sz="1500">
              <a:cs typeface="Calibri"/>
            </a:endParaRPr>
          </a:p>
        </p:txBody>
      </p:sp>
      <p:sp>
        <p:nvSpPr>
          <p:cNvPr id="119" name="Oval 111">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630884"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113">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0227"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pic>
        <p:nvPicPr>
          <p:cNvPr id="5" name="Picture 4" descr="Logo&#10;&#10;Description automatically generated with low confidence">
            <a:extLst>
              <a:ext uri="{FF2B5EF4-FFF2-40B4-BE49-F238E27FC236}">
                <a16:creationId xmlns:a16="http://schemas.microsoft.com/office/drawing/2014/main" id="{4C6E7F25-1CB3-2FDA-628C-7251B5C3B8CC}"/>
              </a:ext>
            </a:extLst>
          </p:cNvPr>
          <p:cNvPicPr>
            <a:picLocks noChangeAspect="1"/>
          </p:cNvPicPr>
          <p:nvPr/>
        </p:nvPicPr>
        <p:blipFill rotWithShape="1">
          <a:blip r:embed="rId4">
            <a:extLst>
              <a:ext uri="{28A0092B-C50C-407E-A947-70E740481C1C}">
                <a14:useLocalDpi xmlns:a14="http://schemas.microsoft.com/office/drawing/2010/main" val="0"/>
              </a:ext>
            </a:extLst>
          </a:blip>
          <a:srcRect r="5" b="5"/>
          <a:stretch/>
        </p:blipFill>
        <p:spPr>
          <a:xfrm>
            <a:off x="7535886" y="1166224"/>
            <a:ext cx="4651767" cy="4651767"/>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16" name="Freeform: Shape 115">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18" name="Straight Connector 117">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20" name="Freeform: Shape 119">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2" name="Freeform: Shape 121">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891156028"/>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0" name="Rectangle 243">
            <a:extLst>
              <a:ext uri="{FF2B5EF4-FFF2-40B4-BE49-F238E27FC236}">
                <a16:creationId xmlns:a16="http://schemas.microsoft.com/office/drawing/2014/main" id="{E5C432EA-1733-4C82-92B5-197838B3E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A002BFD4-5853-5809-C9FA-F9E3449766F6}"/>
              </a:ext>
            </a:extLst>
          </p:cNvPr>
          <p:cNvSpPr>
            <a:spLocks noGrp="1"/>
          </p:cNvSpPr>
          <p:nvPr>
            <p:ph type="title"/>
          </p:nvPr>
        </p:nvSpPr>
        <p:spPr>
          <a:xfrm>
            <a:off x="5506019" y="1044681"/>
            <a:ext cx="5847781" cy="1046671"/>
          </a:xfrm>
        </p:spPr>
        <p:txBody>
          <a:bodyPr>
            <a:normAutofit fontScale="90000"/>
          </a:bodyPr>
          <a:lstStyle/>
          <a:p>
            <a:r>
              <a:rPr lang="en-US" sz="2800" b="1">
                <a:ea typeface="+mj-lt"/>
                <a:cs typeface="+mj-lt"/>
              </a:rPr>
              <a:t>Pen-Testing GUI</a:t>
            </a:r>
            <a:br>
              <a:rPr lang="en-US" sz="2800" b="1">
                <a:ea typeface="+mj-lt"/>
                <a:cs typeface="+mj-lt"/>
              </a:rPr>
            </a:br>
            <a:br>
              <a:rPr lang="en-US" sz="2800">
                <a:ea typeface="+mj-lt"/>
                <a:cs typeface="+mj-lt"/>
              </a:rPr>
            </a:br>
            <a:r>
              <a:rPr lang="en-US" altLang="zh-CN" sz="2400" i="1">
                <a:ea typeface="+mj-lt"/>
                <a:cs typeface="+mj-lt"/>
              </a:rPr>
              <a:t>Progress Update</a:t>
            </a:r>
            <a:endParaRPr lang="zh-CN" sz="2400" i="1">
              <a:ea typeface="+mj-lt"/>
              <a:cs typeface="+mj-lt"/>
            </a:endParaRPr>
          </a:p>
        </p:txBody>
      </p:sp>
      <p:sp>
        <p:nvSpPr>
          <p:cNvPr id="291" name="Rectangle 245">
            <a:extLst>
              <a:ext uri="{FF2B5EF4-FFF2-40B4-BE49-F238E27FC236}">
                <a16:creationId xmlns:a16="http://schemas.microsoft.com/office/drawing/2014/main" id="{97B03642-7722-4B15-897F-76918F86B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39937"/>
            <a:ext cx="4525605" cy="577812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Rectangle 247">
            <a:extLst>
              <a:ext uri="{FF2B5EF4-FFF2-40B4-BE49-F238E27FC236}">
                <a16:creationId xmlns:a16="http://schemas.microsoft.com/office/drawing/2014/main" id="{6068EAC2-2623-4156-A990-D776FF9BF4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9937"/>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5" name="图片 5" descr="手机屏幕的截图&#10;&#10;已自动生成说明">
            <a:extLst>
              <a:ext uri="{FF2B5EF4-FFF2-40B4-BE49-F238E27FC236}">
                <a16:creationId xmlns:a16="http://schemas.microsoft.com/office/drawing/2014/main" id="{50E389A3-331B-AC20-CC88-7D9A5CC2DA40}"/>
              </a:ext>
            </a:extLst>
          </p:cNvPr>
          <p:cNvPicPr>
            <a:picLocks noChangeAspect="1"/>
          </p:cNvPicPr>
          <p:nvPr/>
        </p:nvPicPr>
        <p:blipFill>
          <a:blip r:embed="rId2"/>
          <a:stretch>
            <a:fillRect/>
          </a:stretch>
        </p:blipFill>
        <p:spPr>
          <a:xfrm>
            <a:off x="333604" y="749200"/>
            <a:ext cx="3555142" cy="1670917"/>
          </a:xfrm>
          <a:prstGeom prst="rect">
            <a:avLst/>
          </a:prstGeom>
        </p:spPr>
      </p:pic>
      <p:pic>
        <p:nvPicPr>
          <p:cNvPr id="6" name="图片 6" descr="截图里有图片&#10;&#10;已自动生成说明">
            <a:extLst>
              <a:ext uri="{FF2B5EF4-FFF2-40B4-BE49-F238E27FC236}">
                <a16:creationId xmlns:a16="http://schemas.microsoft.com/office/drawing/2014/main" id="{C7A659D7-6FAF-72DE-151D-0BA949686476}"/>
              </a:ext>
            </a:extLst>
          </p:cNvPr>
          <p:cNvPicPr>
            <a:picLocks noChangeAspect="1"/>
          </p:cNvPicPr>
          <p:nvPr/>
        </p:nvPicPr>
        <p:blipFill>
          <a:blip r:embed="rId3"/>
          <a:stretch>
            <a:fillRect/>
          </a:stretch>
        </p:blipFill>
        <p:spPr>
          <a:xfrm>
            <a:off x="333604" y="2546771"/>
            <a:ext cx="3593369" cy="1670917"/>
          </a:xfrm>
          <a:prstGeom prst="rect">
            <a:avLst/>
          </a:prstGeom>
        </p:spPr>
      </p:pic>
      <p:pic>
        <p:nvPicPr>
          <p:cNvPr id="4" name="图片 4" descr="文本&#10;&#10;已自动生成说明">
            <a:extLst>
              <a:ext uri="{FF2B5EF4-FFF2-40B4-BE49-F238E27FC236}">
                <a16:creationId xmlns:a16="http://schemas.microsoft.com/office/drawing/2014/main" id="{267F9FDA-60AB-2FA9-09D7-E875DC8F91B5}"/>
              </a:ext>
            </a:extLst>
          </p:cNvPr>
          <p:cNvPicPr>
            <a:picLocks noChangeAspect="1"/>
          </p:cNvPicPr>
          <p:nvPr/>
        </p:nvPicPr>
        <p:blipFill>
          <a:blip r:embed="rId4"/>
          <a:stretch>
            <a:fillRect/>
          </a:stretch>
        </p:blipFill>
        <p:spPr>
          <a:xfrm>
            <a:off x="333604" y="4344342"/>
            <a:ext cx="3713148" cy="1670917"/>
          </a:xfrm>
          <a:prstGeom prst="rect">
            <a:avLst/>
          </a:prstGeom>
        </p:spPr>
      </p:pic>
      <p:sp>
        <p:nvSpPr>
          <p:cNvPr id="10" name="Content Placeholder 9">
            <a:extLst>
              <a:ext uri="{FF2B5EF4-FFF2-40B4-BE49-F238E27FC236}">
                <a16:creationId xmlns:a16="http://schemas.microsoft.com/office/drawing/2014/main" id="{BD27700B-4F58-9CE5-2EA8-B0ACA87AED13}"/>
              </a:ext>
            </a:extLst>
          </p:cNvPr>
          <p:cNvSpPr>
            <a:spLocks noGrp="1"/>
          </p:cNvSpPr>
          <p:nvPr>
            <p:ph idx="1"/>
          </p:nvPr>
        </p:nvSpPr>
        <p:spPr>
          <a:xfrm>
            <a:off x="5506020" y="2240447"/>
            <a:ext cx="5769339" cy="3663336"/>
          </a:xfrm>
        </p:spPr>
        <p:txBody>
          <a:bodyPr vert="horz" lIns="91440" tIns="45720" rIns="91440" bIns="45720" rtlCol="0" anchor="ctr">
            <a:normAutofit/>
          </a:bodyPr>
          <a:lstStyle/>
          <a:p>
            <a:r>
              <a:rPr lang="en-US" sz="1800" b="1">
                <a:cs typeface="Calibri"/>
              </a:rPr>
              <a:t>Exploit development </a:t>
            </a:r>
            <a:endParaRPr lang="zh-CN" altLang="en-US" sz="1800" b="1">
              <a:cs typeface="Calibri" panose="020F0502020204030204"/>
            </a:endParaRPr>
          </a:p>
          <a:p>
            <a:pPr marL="342900" indent="-342900">
              <a:buAutoNum type="arabicPeriod"/>
            </a:pPr>
            <a:r>
              <a:rPr lang="en-US" sz="1800">
                <a:cs typeface="Calibri"/>
              </a:rPr>
              <a:t>4 tools implemented: </a:t>
            </a:r>
            <a:r>
              <a:rPr lang="en-US" sz="1800" err="1">
                <a:cs typeface="Calibri"/>
              </a:rPr>
              <a:t>Cewl</a:t>
            </a:r>
            <a:r>
              <a:rPr lang="en-US" sz="1800">
                <a:cs typeface="Calibri"/>
              </a:rPr>
              <a:t>, </a:t>
            </a:r>
            <a:r>
              <a:rPr lang="en-US" sz="1800" err="1">
                <a:cs typeface="Calibri"/>
              </a:rPr>
              <a:t>DNSmap</a:t>
            </a:r>
            <a:r>
              <a:rPr lang="en-US" sz="1800">
                <a:cs typeface="Calibri"/>
              </a:rPr>
              <a:t>, </a:t>
            </a:r>
            <a:r>
              <a:rPr lang="en-US" sz="1800" err="1">
                <a:cs typeface="Calibri"/>
              </a:rPr>
              <a:t>Netcat</a:t>
            </a:r>
            <a:r>
              <a:rPr lang="en-US" sz="1800">
                <a:cs typeface="Calibri"/>
              </a:rPr>
              <a:t>, </a:t>
            </a:r>
            <a:r>
              <a:rPr lang="en-US" sz="1800" err="1">
                <a:cs typeface="Calibri"/>
              </a:rPr>
              <a:t>DNSenum</a:t>
            </a:r>
            <a:r>
              <a:rPr lang="en-US" sz="1800">
                <a:cs typeface="Calibri"/>
              </a:rPr>
              <a:t>.</a:t>
            </a:r>
          </a:p>
          <a:p>
            <a:pPr marL="0" indent="0">
              <a:buNone/>
            </a:pPr>
            <a:r>
              <a:rPr lang="en-US" sz="1800">
                <a:cs typeface="Calibri"/>
              </a:rPr>
              <a:t>2.    An AI based pen-testing tool with improved algorithms is implemented.</a:t>
            </a:r>
          </a:p>
          <a:p>
            <a:r>
              <a:rPr lang="en-US" sz="1800" b="1">
                <a:cs typeface="Calibri"/>
              </a:rPr>
              <a:t>Function validation</a:t>
            </a:r>
          </a:p>
          <a:p>
            <a:pPr marL="342900" indent="-342900">
              <a:buAutoNum type="arabicPeriod"/>
            </a:pPr>
            <a:r>
              <a:rPr lang="en-US" sz="1800">
                <a:cs typeface="Calibri"/>
              </a:rPr>
              <a:t>Streamlined the process of adding walkthrough videos through a quick add button.</a:t>
            </a:r>
          </a:p>
          <a:p>
            <a:r>
              <a:rPr lang="en-US" sz="1800" b="1">
                <a:cs typeface="Calibri"/>
              </a:rPr>
              <a:t>Document</a:t>
            </a:r>
          </a:p>
          <a:p>
            <a:pPr marL="342900" indent="-342900">
              <a:buAutoNum type="arabicPeriod"/>
            </a:pPr>
            <a:r>
              <a:rPr lang="en-US" sz="1800">
                <a:cs typeface="Calibri"/>
              </a:rPr>
              <a:t>The MVP of build-in </a:t>
            </a:r>
            <a:r>
              <a:rPr lang="en-US" sz="1800" err="1">
                <a:cs typeface="Calibri"/>
              </a:rPr>
              <a:t>UserGuide</a:t>
            </a:r>
            <a:r>
              <a:rPr lang="en-US" sz="1800">
                <a:cs typeface="Calibri"/>
              </a:rPr>
              <a:t> is implemented and integrated on 6 tools</a:t>
            </a:r>
          </a:p>
          <a:p>
            <a:endParaRPr lang="en-US" sz="1800">
              <a:cs typeface="Calibri"/>
            </a:endParaRPr>
          </a:p>
        </p:txBody>
      </p:sp>
      <p:sp>
        <p:nvSpPr>
          <p:cNvPr id="293" name="Rectangle 249">
            <a:extLst>
              <a:ext uri="{FF2B5EF4-FFF2-40B4-BE49-F238E27FC236}">
                <a16:creationId xmlns:a16="http://schemas.microsoft.com/office/drawing/2014/main" id="{4C707BC9-731A-490A-AF25-6F349FD9B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54055"/>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294" name="Rectangle 251">
            <a:extLst>
              <a:ext uri="{FF2B5EF4-FFF2-40B4-BE49-F238E27FC236}">
                <a16:creationId xmlns:a16="http://schemas.microsoft.com/office/drawing/2014/main" id="{3FD7C480-AC7D-4FEE-BB95-EEE23BB3E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64601"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图片 7">
            <a:extLst>
              <a:ext uri="{FF2B5EF4-FFF2-40B4-BE49-F238E27FC236}">
                <a16:creationId xmlns:a16="http://schemas.microsoft.com/office/drawing/2014/main" id="{40AD9662-A9A3-D707-EADB-579D8BC744EA}"/>
              </a:ext>
            </a:extLst>
          </p:cNvPr>
          <p:cNvPicPr>
            <a:picLocks noChangeAspect="1"/>
          </p:cNvPicPr>
          <p:nvPr/>
        </p:nvPicPr>
        <p:blipFill>
          <a:blip r:embed="rId5"/>
          <a:stretch>
            <a:fillRect/>
          </a:stretch>
        </p:blipFill>
        <p:spPr>
          <a:xfrm>
            <a:off x="7652327" y="993631"/>
            <a:ext cx="495300" cy="428625"/>
          </a:xfrm>
          <a:prstGeom prst="rect">
            <a:avLst/>
          </a:prstGeom>
        </p:spPr>
      </p:pic>
    </p:spTree>
    <p:extLst>
      <p:ext uri="{BB962C8B-B14F-4D97-AF65-F5344CB8AC3E}">
        <p14:creationId xmlns:p14="http://schemas.microsoft.com/office/powerpoint/2010/main" val="1056623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A6E3E6-5862-0F5C-14A4-927E1CA2B9E9}"/>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cs typeface="Calibri Light"/>
              </a:rPr>
              <a:t>Breaking Captcha Progress</a:t>
            </a:r>
            <a:endParaRPr lang="en-US" sz="4000">
              <a:solidFill>
                <a:srgbClr val="FFFFFF"/>
              </a:solidFill>
            </a:endParaRPr>
          </a:p>
        </p:txBody>
      </p:sp>
      <p:sp>
        <p:nvSpPr>
          <p:cNvPr id="3" name="Content Placeholder 2">
            <a:extLst>
              <a:ext uri="{FF2B5EF4-FFF2-40B4-BE49-F238E27FC236}">
                <a16:creationId xmlns:a16="http://schemas.microsoft.com/office/drawing/2014/main" id="{DF85EB05-771E-102C-7B0C-07A496F91712}"/>
              </a:ext>
            </a:extLst>
          </p:cNvPr>
          <p:cNvSpPr>
            <a:spLocks noGrp="1"/>
          </p:cNvSpPr>
          <p:nvPr>
            <p:ph idx="1"/>
          </p:nvPr>
        </p:nvSpPr>
        <p:spPr>
          <a:xfrm>
            <a:off x="4810259" y="649480"/>
            <a:ext cx="6555347" cy="5546047"/>
          </a:xfrm>
        </p:spPr>
        <p:txBody>
          <a:bodyPr anchor="ctr">
            <a:normAutofit lnSpcReduction="10000"/>
          </a:bodyPr>
          <a:lstStyle/>
          <a:p>
            <a:pPr marL="0" indent="0">
              <a:lnSpc>
                <a:spcPct val="150000"/>
              </a:lnSpc>
              <a:buNone/>
            </a:pPr>
            <a:r>
              <a:rPr lang="en-US" sz="1600" b="1">
                <a:solidFill>
                  <a:srgbClr val="374151"/>
                </a:solidFill>
                <a:cs typeface="Calibri" panose="020F0502020204030204"/>
              </a:rPr>
              <a:t>Prototype:</a:t>
            </a:r>
            <a:endParaRPr lang="en-US" sz="1600" b="1">
              <a:solidFill>
                <a:srgbClr val="000000"/>
              </a:solidFill>
              <a:cs typeface="Calibri" panose="020F0502020204030204"/>
            </a:endParaRPr>
          </a:p>
          <a:p>
            <a:pPr>
              <a:lnSpc>
                <a:spcPct val="150000"/>
              </a:lnSpc>
            </a:pPr>
            <a:r>
              <a:rPr lang="en-US" sz="1200">
                <a:solidFill>
                  <a:srgbClr val="374151"/>
                </a:solidFill>
                <a:ea typeface="+mn-lt"/>
                <a:cs typeface="+mn-lt"/>
              </a:rPr>
              <a:t>Built a prototype using Balsamiq</a:t>
            </a:r>
            <a:endParaRPr lang="en-US">
              <a:cs typeface="Calibri" panose="020F0502020204030204"/>
            </a:endParaRPr>
          </a:p>
          <a:p>
            <a:pPr>
              <a:lnSpc>
                <a:spcPct val="150000"/>
              </a:lnSpc>
            </a:pPr>
            <a:r>
              <a:rPr lang="en-US" sz="1200">
                <a:solidFill>
                  <a:srgbClr val="374151"/>
                </a:solidFill>
                <a:ea typeface="+mn-lt"/>
                <a:cs typeface="+mn-lt"/>
              </a:rPr>
              <a:t>Created 11 pages including homepage, user registration, login, password reset, access control, object detection, text detection, and voice detection</a:t>
            </a:r>
            <a:endParaRPr lang="en-US">
              <a:cs typeface="Calibri" panose="020F0502020204030204"/>
            </a:endParaRPr>
          </a:p>
          <a:p>
            <a:pPr marL="0" indent="0">
              <a:lnSpc>
                <a:spcPct val="150000"/>
              </a:lnSpc>
              <a:buNone/>
            </a:pPr>
            <a:r>
              <a:rPr lang="en-US" sz="1600" b="1">
                <a:solidFill>
                  <a:srgbClr val="374151"/>
                </a:solidFill>
                <a:ea typeface="+mn-lt"/>
                <a:cs typeface="+mn-lt"/>
              </a:rPr>
              <a:t>Website:</a:t>
            </a:r>
            <a:endParaRPr lang="en-US" sz="1600" b="1">
              <a:cs typeface="Calibri" panose="020F0502020204030204"/>
            </a:endParaRPr>
          </a:p>
          <a:p>
            <a:pPr>
              <a:lnSpc>
                <a:spcPct val="150000"/>
              </a:lnSpc>
            </a:pPr>
            <a:r>
              <a:rPr lang="en-US" sz="1200">
                <a:solidFill>
                  <a:srgbClr val="374151"/>
                </a:solidFill>
                <a:ea typeface="+mn-lt"/>
                <a:cs typeface="+mn-lt"/>
              </a:rPr>
              <a:t>Completed user registration page with unique usernames and passwords</a:t>
            </a:r>
            <a:endParaRPr lang="en-US">
              <a:cs typeface="Calibri" panose="020F0502020204030204"/>
            </a:endParaRPr>
          </a:p>
          <a:p>
            <a:pPr>
              <a:lnSpc>
                <a:spcPct val="150000"/>
              </a:lnSpc>
            </a:pPr>
            <a:r>
              <a:rPr lang="en-US" sz="1200">
                <a:solidFill>
                  <a:srgbClr val="374151"/>
                </a:solidFill>
                <a:ea typeface="+mn-lt"/>
                <a:cs typeface="+mn-lt"/>
              </a:rPr>
              <a:t>Created login/logout feature with password reset link</a:t>
            </a:r>
            <a:endParaRPr lang="en-US">
              <a:cs typeface="Calibri" panose="020F0502020204030204"/>
            </a:endParaRPr>
          </a:p>
          <a:p>
            <a:pPr>
              <a:lnSpc>
                <a:spcPct val="150000"/>
              </a:lnSpc>
            </a:pPr>
            <a:r>
              <a:rPr lang="en-US" sz="1200">
                <a:solidFill>
                  <a:srgbClr val="374151"/>
                </a:solidFill>
                <a:ea typeface="+mn-lt"/>
                <a:cs typeface="+mn-lt"/>
              </a:rPr>
              <a:t>Implemented access control and navbar</a:t>
            </a:r>
            <a:endParaRPr lang="en-US">
              <a:cs typeface="Calibri" panose="020F0502020204030204"/>
            </a:endParaRPr>
          </a:p>
          <a:p>
            <a:pPr>
              <a:lnSpc>
                <a:spcPct val="150000"/>
              </a:lnSpc>
            </a:pPr>
            <a:r>
              <a:rPr lang="en-US" sz="1200">
                <a:solidFill>
                  <a:srgbClr val="374151"/>
                </a:solidFill>
                <a:ea typeface="+mn-lt"/>
                <a:cs typeface="+mn-lt"/>
              </a:rPr>
              <a:t>Homepage displays most recent comments</a:t>
            </a:r>
            <a:endParaRPr lang="en-US">
              <a:cs typeface="Calibri" panose="020F0502020204030204"/>
            </a:endParaRPr>
          </a:p>
          <a:p>
            <a:pPr marL="0" indent="0">
              <a:lnSpc>
                <a:spcPct val="150000"/>
              </a:lnSpc>
              <a:buNone/>
            </a:pPr>
            <a:r>
              <a:rPr lang="en-US" sz="1600" b="1">
                <a:solidFill>
                  <a:srgbClr val="374151"/>
                </a:solidFill>
                <a:ea typeface="+mn-lt"/>
                <a:cs typeface="+mn-lt"/>
              </a:rPr>
              <a:t>AI Progress:</a:t>
            </a:r>
            <a:endParaRPr lang="en-US" sz="1600" b="1">
              <a:cs typeface="Calibri" panose="020F0502020204030204"/>
            </a:endParaRPr>
          </a:p>
          <a:p>
            <a:pPr>
              <a:lnSpc>
                <a:spcPct val="150000"/>
              </a:lnSpc>
            </a:pPr>
            <a:r>
              <a:rPr lang="en-US" sz="1200">
                <a:solidFill>
                  <a:srgbClr val="374151"/>
                </a:solidFill>
                <a:ea typeface="+mn-lt"/>
                <a:cs typeface="+mn-lt"/>
              </a:rPr>
              <a:t>Translated previous team's audio model from </a:t>
            </a:r>
            <a:r>
              <a:rPr lang="en-US" sz="1200" err="1">
                <a:solidFill>
                  <a:srgbClr val="374151"/>
                </a:solidFill>
                <a:ea typeface="+mn-lt"/>
                <a:cs typeface="+mn-lt"/>
              </a:rPr>
              <a:t>Pytorch</a:t>
            </a:r>
            <a:r>
              <a:rPr lang="en-US" sz="1200">
                <a:solidFill>
                  <a:srgbClr val="374151"/>
                </a:solidFill>
                <a:ea typeface="+mn-lt"/>
                <a:cs typeface="+mn-lt"/>
              </a:rPr>
              <a:t> to TensorFlow</a:t>
            </a:r>
            <a:endParaRPr lang="en-US">
              <a:cs typeface="Calibri" panose="020F0502020204030204"/>
            </a:endParaRPr>
          </a:p>
          <a:p>
            <a:pPr>
              <a:lnSpc>
                <a:spcPct val="150000"/>
              </a:lnSpc>
            </a:pPr>
            <a:r>
              <a:rPr lang="en-US" sz="1200">
                <a:solidFill>
                  <a:srgbClr val="374151"/>
                </a:solidFill>
                <a:ea typeface="+mn-lt"/>
                <a:cs typeface="+mn-lt"/>
              </a:rPr>
              <a:t>Created 70% and 85% accurate image recognition models using VGG16</a:t>
            </a:r>
            <a:endParaRPr lang="en-US">
              <a:cs typeface="Calibri" panose="020F0502020204030204"/>
            </a:endParaRPr>
          </a:p>
          <a:p>
            <a:pPr>
              <a:lnSpc>
                <a:spcPct val="150000"/>
              </a:lnSpc>
            </a:pPr>
            <a:r>
              <a:rPr lang="en-US" sz="1200">
                <a:solidFill>
                  <a:srgbClr val="374151"/>
                </a:solidFill>
                <a:ea typeface="+mn-lt"/>
                <a:cs typeface="+mn-lt"/>
              </a:rPr>
              <a:t>Created Faster RCNN, YOLO, and DETR image recognition models</a:t>
            </a:r>
            <a:endParaRPr lang="en-US">
              <a:cs typeface="Calibri" panose="020F0502020204030204"/>
            </a:endParaRPr>
          </a:p>
          <a:p>
            <a:pPr>
              <a:lnSpc>
                <a:spcPct val="150000"/>
              </a:lnSpc>
            </a:pPr>
            <a:r>
              <a:rPr lang="en-US" sz="1200">
                <a:solidFill>
                  <a:srgbClr val="374151"/>
                </a:solidFill>
                <a:ea typeface="+mn-lt"/>
                <a:cs typeface="+mn-lt"/>
              </a:rPr>
              <a:t>Working on packaging a text recognition model for back-end</a:t>
            </a:r>
            <a:endParaRPr lang="en-US">
              <a:cs typeface="Calibri" panose="020F0502020204030204"/>
            </a:endParaRPr>
          </a:p>
          <a:p>
            <a:pPr marL="0" indent="0">
              <a:buNone/>
            </a:pPr>
            <a:endParaRPr lang="en-US" sz="2000">
              <a:solidFill>
                <a:srgbClr val="000000"/>
              </a:solidFill>
              <a:cs typeface="Calibri"/>
            </a:endParaRPr>
          </a:p>
        </p:txBody>
      </p:sp>
    </p:spTree>
    <p:extLst>
      <p:ext uri="{BB962C8B-B14F-4D97-AF65-F5344CB8AC3E}">
        <p14:creationId xmlns:p14="http://schemas.microsoft.com/office/powerpoint/2010/main" val="3619216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Question mark on green pastel background">
            <a:extLst>
              <a:ext uri="{FF2B5EF4-FFF2-40B4-BE49-F238E27FC236}">
                <a16:creationId xmlns:a16="http://schemas.microsoft.com/office/drawing/2014/main" id="{DCD173CF-4802-31A0-167D-774D345531A8}"/>
              </a:ext>
            </a:extLst>
          </p:cNvPr>
          <p:cNvPicPr>
            <a:picLocks noChangeAspect="1"/>
          </p:cNvPicPr>
          <p:nvPr/>
        </p:nvPicPr>
        <p:blipFill rotWithShape="1">
          <a:blip r:embed="rId3"/>
          <a:srcRect l="10993" r="-10" b="-10"/>
          <a:stretch/>
        </p:blipFill>
        <p:spPr>
          <a:xfrm>
            <a:off x="4038599" y="10"/>
            <a:ext cx="8160026" cy="6875809"/>
          </a:xfrm>
          <a:prstGeom prst="rect">
            <a:avLst/>
          </a:prstGeom>
        </p:spPr>
      </p:pic>
      <p:sp>
        <p:nvSpPr>
          <p:cNvPr id="15" name="Freeform: Shape 14">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BBB1ACC-A0C8-AC92-4271-AC86B6978710}"/>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4000">
                <a:solidFill>
                  <a:srgbClr val="FFFFFF"/>
                </a:solidFill>
              </a:rPr>
              <a:t>Q/A</a:t>
            </a:r>
          </a:p>
        </p:txBody>
      </p:sp>
    </p:spTree>
    <p:extLst>
      <p:ext uri="{BB962C8B-B14F-4D97-AF65-F5344CB8AC3E}">
        <p14:creationId xmlns:p14="http://schemas.microsoft.com/office/powerpoint/2010/main" val="7036857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d9853c89-bc5f-468e-9255-5f9d1dc9d35f">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256A4B569569E4AAC35DA9F32BA62BF" ma:contentTypeVersion="14" ma:contentTypeDescription="Create a new document." ma:contentTypeScope="" ma:versionID="ebc0c30a96a52a9ab1dc1643b947250c">
  <xsd:schema xmlns:xsd="http://www.w3.org/2001/XMLSchema" xmlns:xs="http://www.w3.org/2001/XMLSchema" xmlns:p="http://schemas.microsoft.com/office/2006/metadata/properties" xmlns:ns2="d9853c89-bc5f-468e-9255-5f9d1dc9d35f" xmlns:ns3="11aa765a-4ca5-491e-91a1-7c51f8aae92a" targetNamespace="http://schemas.microsoft.com/office/2006/metadata/properties" ma:root="true" ma:fieldsID="9cd5d013a925ad0cf6c1bed3d6f55239" ns2:_="" ns3:_="">
    <xsd:import namespace="d9853c89-bc5f-468e-9255-5f9d1dc9d35f"/>
    <xsd:import namespace="11aa765a-4ca5-491e-91a1-7c51f8aae92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AutoKeyPoints" minOccurs="0"/>
                <xsd:element ref="ns2:MediaServiceKeyPoints"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853c89-bc5f-468e-9255-5f9d1dc9d3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6c391430-282c-4efc-a0b4-564a13fcb9cf"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1aa765a-4ca5-491e-91a1-7c51f8aae92a"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BF4C5D-50AC-46F2-B38B-1A4855A6AD46}">
  <ds:schemaRefs>
    <ds:schemaRef ds:uri="11aa765a-4ca5-491e-91a1-7c51f8aae92a"/>
    <ds:schemaRef ds:uri="d9853c89-bc5f-468e-9255-5f9d1dc9d35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CA8404A-D2DC-452B-8F94-11749F394757}">
  <ds:schemaRefs>
    <ds:schemaRef ds:uri="http://schemas.microsoft.com/sharepoint/v3/contenttype/forms"/>
  </ds:schemaRefs>
</ds:datastoreItem>
</file>

<file path=customXml/itemProps3.xml><?xml version="1.0" encoding="utf-8"?>
<ds:datastoreItem xmlns:ds="http://schemas.openxmlformats.org/officeDocument/2006/customXml" ds:itemID="{E8BED866-E844-419C-9783-109BC8856054}">
  <ds:schemaRefs>
    <ds:schemaRef ds:uri="11aa765a-4ca5-491e-91a1-7c51f8aae92a"/>
    <ds:schemaRef ds:uri="d9853c89-bc5f-468e-9255-5f9d1dc9d35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Slides>
  <Notes>6</Notes>
  <HiddenSlides>1</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Hardhat Projects</vt:lpstr>
      <vt:lpstr>Fortify Progress</vt:lpstr>
      <vt:lpstr>Development</vt:lpstr>
      <vt:lpstr>AppAttack Progress</vt:lpstr>
      <vt:lpstr>Progress Update</vt:lpstr>
      <vt:lpstr>Pen-Testing GUI  Progress Update</vt:lpstr>
      <vt:lpstr>Breaking Captcha Progress</vt:lpstr>
      <vt:lpstr>Q/A</vt:lpstr>
      <vt:lpstr>Company 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2023-04-23T01:00:28Z</dcterms:created>
  <dcterms:modified xsi:type="dcterms:W3CDTF">2023-04-27T10:24:12Z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0x0101004256A4B569569E4AAC35DA9F32BA62BF</vt:lpwstr>
  </property>
  <property fmtid="{D5CDD505-2E9C-101B-9397-08002B2CF9AE}" pid="3" name="MediaServiceImageTags">
    <vt:lpwstr/>
  </property>
</Properties>
</file>