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9AC"/>
    <a:srgbClr val="B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2A3-E8BD-4BB4-8E3B-0F4994B228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214B-2949-48EE-8CCB-1B0B9677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53464"/>
            <a:ext cx="9144000" cy="1444753"/>
          </a:xfrm>
        </p:spPr>
        <p:txBody>
          <a:bodyPr/>
          <a:lstStyle/>
          <a:p>
            <a:r>
              <a:rPr lang="en-US" dirty="0"/>
              <a:t>Embracing the Unpredictable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5375" y="5054346"/>
            <a:ext cx="9144000" cy="996696"/>
          </a:xfrm>
        </p:spPr>
        <p:txBody>
          <a:bodyPr/>
          <a:lstStyle/>
          <a:p>
            <a:r>
              <a:rPr lang="en-US" dirty="0"/>
              <a:t>A Journey into Randomness and </a:t>
            </a:r>
            <a:r>
              <a:rPr lang="en-US" dirty="0" smtClean="0"/>
              <a:t>Probability</a:t>
            </a:r>
          </a:p>
          <a:p>
            <a:r>
              <a:rPr lang="en-US" dirty="0" smtClean="0"/>
              <a:t>By Anas Griba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075" y="926465"/>
            <a:ext cx="6518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Söhne"/>
              </a:rPr>
              <a:t>Randomness is the absence of a discernible pattern or predictability in events. It permeates our universe, from the probabilistic behavior of quantum particles to the chaotic unpredictability of macroscopic phenomena like weather patterns.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900" y="203700"/>
            <a:ext cx="366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öhne"/>
              </a:rPr>
              <a:t>What is Randomness?</a:t>
            </a:r>
            <a:endParaRPr lang="en-US" sz="24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37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32" y="10983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effectLst/>
                <a:latin typeface="Söhne"/>
              </a:rPr>
              <a:t>At the quantum level, particles do not follow deterministic paths. Quantum mechanics, a fundamental theory in physics, introduces the concept of uncertainty. The Heisenberg Uncertainty Principle asserts that it is impossible to simultaneously know the precise position and momentum of a particle. Instead, we can only describe these properties probabilistically, highlighting the inherently random nature of quantum events.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96984" y="63829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Söhne"/>
              </a:rPr>
              <a:t>Randomness in Our Universe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0880" y="44026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randomness plays a crucial role in genetic variation. Mutations during DNA replication introduce unpredictable changes, contributing to the diversity of species. This inherent randomness in genetic processes is a driving force behind evolution, showcasing how the seemingly chaotic nature of randomness can lead to the emergence of new traits and species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3584" y="786048"/>
            <a:ext cx="3201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chemeClr val="accent4"/>
                </a:solidFill>
                <a:effectLst/>
                <a:latin typeface="Söhne"/>
              </a:rPr>
              <a:t>Mathematical Probability</a:t>
            </a:r>
            <a:endParaRPr lang="en-US" sz="2000" b="1" i="0" dirty="0">
              <a:solidFill>
                <a:schemeClr val="accent4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944" y="17041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chemeClr val="accent4"/>
                </a:solidFill>
                <a:effectLst/>
                <a:latin typeface="Söhne"/>
              </a:rPr>
              <a:t>Probability is a mathematical measure quantifying the likelihood of an event occurring. It is a way of expressing uncertainty and assigning numerical values to various outcomes within a given set of possibilities.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7656" y="39403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chemeClr val="accent4"/>
                </a:solidFill>
                <a:effectLst/>
                <a:latin typeface="Söhne"/>
              </a:rPr>
              <a:t>Sample Space:</a:t>
            </a:r>
            <a:r>
              <a:rPr lang="en-US" b="0" i="0" dirty="0" smtClean="0">
                <a:solidFill>
                  <a:schemeClr val="accent4"/>
                </a:solidFill>
                <a:effectLst/>
                <a:latin typeface="Söhne"/>
              </a:rPr>
              <a:t> The set of all possible outcomes of an experiment. It represents the universe of potential events.</a:t>
            </a: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chemeClr val="accent4"/>
                </a:solidFill>
                <a:effectLst/>
                <a:latin typeface="Söhne"/>
              </a:rPr>
              <a:t>Events:</a:t>
            </a:r>
            <a:r>
              <a:rPr lang="en-US" b="0" i="0" dirty="0" smtClean="0">
                <a:solidFill>
                  <a:schemeClr val="accent4"/>
                </a:solidFill>
                <a:effectLst/>
                <a:latin typeface="Söhne"/>
              </a:rPr>
              <a:t> Subsets of the sample space, representing specific outcomes or combinations of outcomes.</a:t>
            </a: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chemeClr val="accent4"/>
                </a:solidFill>
                <a:effectLst/>
                <a:latin typeface="Söhne"/>
              </a:rPr>
              <a:t>Probability Space:</a:t>
            </a:r>
            <a:r>
              <a:rPr lang="en-US" b="0" i="0" dirty="0" smtClean="0">
                <a:solidFill>
                  <a:schemeClr val="accent4"/>
                </a:solidFill>
                <a:effectLst/>
                <a:latin typeface="Söhne"/>
              </a:rPr>
              <a:t> The combination of the sample space and the assignment of probabilities to each event, ensuring that the total probability sums to 1.</a:t>
            </a:r>
            <a:endParaRPr lang="en-US" b="0" i="0" dirty="0">
              <a:solidFill>
                <a:schemeClr val="accent4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531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l="-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6733" y="940046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Söhne"/>
              </a:rPr>
              <a:t>Probability Formulas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" y="16070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effectLst/>
                <a:latin typeface="Söhne"/>
              </a:rPr>
              <a:t>The basic probability formula is fundamental in understanding the likelihood of an event:</a:t>
            </a:r>
          </a:p>
          <a:p>
            <a:endParaRPr lang="en-US" i="0" dirty="0" smtClean="0">
              <a:effectLst/>
              <a:latin typeface="Söhne"/>
            </a:endParaRPr>
          </a:p>
          <a:p>
            <a:r>
              <a:rPr lang="en-US" i="0" dirty="0" smtClean="0">
                <a:effectLst/>
                <a:latin typeface="Söhne"/>
              </a:rPr>
              <a:t>Conditional Probability</a:t>
            </a:r>
          </a:p>
          <a:p>
            <a:r>
              <a:rPr lang="en-US" i="0" dirty="0" smtClean="0">
                <a:effectLst/>
                <a:latin typeface="Söhne"/>
              </a:rPr>
              <a:t>Conditional probability deals with the likelihood of an event occurring given that another event has already occurred:</a:t>
            </a:r>
          </a:p>
          <a:p>
            <a:r>
              <a:rPr lang="en-US" i="0" dirty="0" smtClean="0">
                <a:effectLst/>
                <a:latin typeface="KaTeX_Main"/>
              </a:rPr>
              <a:t>​</a:t>
            </a:r>
            <a:endParaRPr lang="en-US" i="0" dirty="0" smtClean="0">
              <a:effectLst/>
              <a:latin typeface="Söhne"/>
            </a:endParaRPr>
          </a:p>
          <a:p>
            <a:r>
              <a:rPr lang="en-US" i="0" dirty="0" smtClean="0">
                <a:effectLst/>
                <a:latin typeface="Söhne"/>
              </a:rPr>
              <a:t>Multiplication Rule for Independent Events</a:t>
            </a:r>
          </a:p>
          <a:p>
            <a:r>
              <a:rPr lang="en-US" i="0" dirty="0" smtClean="0">
                <a:effectLst/>
                <a:latin typeface="Söhne"/>
              </a:rPr>
              <a:t>For independent events, the probability of both events occurring is calculated by multiplying their individual probabilities:</a:t>
            </a:r>
          </a:p>
          <a:p>
            <a:endParaRPr lang="en-US" b="0" i="0" dirty="0" smtClean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231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763" y="21089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Söhne"/>
              </a:rPr>
              <a:t>Assigning Probabilities:</a:t>
            </a:r>
            <a:r>
              <a:rPr lang="en-US" b="0" i="0" dirty="0" smtClean="0">
                <a:effectLst/>
                <a:latin typeface="Söhne"/>
              </a:rPr>
              <a:t> Random variables are used to model and analyze uncertain situations. They are variables whose values depend on the outcomes of a random phenomenon. Assigning probabilities to these variables helps in understanding and predicting the range of possible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Söhne"/>
              </a:rPr>
              <a:t>Probability Distributions:</a:t>
            </a:r>
            <a:r>
              <a:rPr lang="en-US" b="0" i="0" dirty="0" smtClean="0">
                <a:effectLst/>
                <a:latin typeface="Söhne"/>
              </a:rPr>
              <a:t> The relationship between randomness and probability is further explored through probability distributions. These distributions describe the likelihood of different values a random variable can take, providing a comprehensive view of the associated uncertainty.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1763" y="363974"/>
            <a:ext cx="484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effectLst/>
                <a:latin typeface="Söhne"/>
              </a:rPr>
              <a:t>Bridging Probability and Randomness</a:t>
            </a:r>
            <a:endParaRPr lang="en-US" sz="2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30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2499" y="574286"/>
            <a:ext cx="403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Söhne"/>
              </a:rPr>
              <a:t>Using Probability to our Advantage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" y="12388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Söhne"/>
              </a:rPr>
              <a:t>Poker as an Example:</a:t>
            </a:r>
            <a:r>
              <a:rPr lang="en-US" b="0" i="0" dirty="0" smtClean="0">
                <a:effectLst/>
                <a:latin typeface="Söhne"/>
              </a:rPr>
              <a:t> Probability plays a pivotal role in strategic decision-making, especially in games of skill like poker. Players use probabilities to assess the likelihood of various outcomes, informing their choices during different stages of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Söhne"/>
              </a:rPr>
              <a:t>Understanding Odds:</a:t>
            </a:r>
            <a:r>
              <a:rPr lang="en-US" b="0" i="0" dirty="0" smtClean="0">
                <a:effectLst/>
                <a:latin typeface="Söhne"/>
              </a:rPr>
              <a:t> In poker, understanding the odds of drawing specific cards or the likelihood of opponents holding certain hands empowers players to make more informed decisions. This knowledge is crucial for successful long-term play.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7192" y="35967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Söhne"/>
              </a:rPr>
              <a:t>In Business:</a:t>
            </a:r>
            <a:r>
              <a:rPr lang="en-US" b="0" i="0" dirty="0" smtClean="0">
                <a:effectLst/>
                <a:latin typeface="Söhne"/>
              </a:rPr>
              <a:t> Beyond the gaming table, probability is a valuable tool in business decision-making. It aids in risk assessment, project planning, and financial forecasting. By incorporating probability into decision models, individuals and organizations can navigate uncertainty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Söhne"/>
              </a:rPr>
              <a:t>Personal Finance:</a:t>
            </a:r>
            <a:r>
              <a:rPr lang="en-US" b="0" i="0" dirty="0" smtClean="0">
                <a:effectLst/>
                <a:latin typeface="Söhne"/>
              </a:rPr>
              <a:t> Probability concepts are also applicable in personal finance. Assessing the probability of different investment outcomes or the likelihood of achieving financial goals helps individuals make sound financial decisions.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2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1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248" y="19300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effectLst/>
                <a:latin typeface="Söhne"/>
              </a:rPr>
              <a:t>Mathematical Foundation:</a:t>
            </a:r>
            <a:r>
              <a:rPr lang="en-US" b="0" i="0" dirty="0" smtClean="0">
                <a:effectLst/>
                <a:latin typeface="Söhne"/>
              </a:rPr>
              <a:t> Probability emerged as a robust mathematical framework, providing a means to measure and understand uncertainty. From basic probability formulas to complex probability distributions, these mathematical tools bridge the gap between randomness and quantifiable outcomes.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7778" y="866894"/>
            <a:ext cx="191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  <a:latin typeface="Söhne"/>
              </a:rPr>
              <a:t>Conclusion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9872" y="4308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effectLst/>
                <a:latin typeface="Söhne"/>
              </a:rPr>
              <a:t>Takeaway:</a:t>
            </a:r>
            <a:r>
              <a:rPr lang="en-US" b="0" i="0" dirty="0" smtClean="0">
                <a:effectLst/>
                <a:latin typeface="Söhne"/>
              </a:rPr>
              <a:t> Whether at the poker table or in real-world scenarios, probability empowers individuals to make informed decisions. By understanding and leveraging the likelihood of different outcomes, we gain a strategic advantage in navigating uncertainties.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674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Söhne</vt:lpstr>
      <vt:lpstr>Office Theme</vt:lpstr>
      <vt:lpstr>Embracing the Unpredictable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the Unpredictable</dc:title>
  <dc:creator>i</dc:creator>
  <cp:lastModifiedBy>i</cp:lastModifiedBy>
  <cp:revision>13</cp:revision>
  <dcterms:created xsi:type="dcterms:W3CDTF">2023-12-08T02:30:42Z</dcterms:created>
  <dcterms:modified xsi:type="dcterms:W3CDTF">2023-12-08T22:23:17Z</dcterms:modified>
</cp:coreProperties>
</file>