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3732f7f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3732f7f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3732f7f0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3732f7f0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3732f7f0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3732f7f0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3732f7f0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3732f7f0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3732f7f0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3732f7f0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3732f7f0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3732f7f0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3732f7f0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3732f7f0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3732f7f0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3732f7f0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3732f7f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3732f7f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3732f7f0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3732f7f0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400653d9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400653d9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3732f7f0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3732f7f0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3732f7f0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3732f7f0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3732f7f0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3732f7f0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3732f7f0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3732f7f0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3732f7f0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3732f7f0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55f642e3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55f642e3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3732f7f0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3732f7f0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55f642e3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55f642e3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55f642e3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55f642e3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55f642e3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55f642e3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3732f7f0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3732f7f0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3732f7f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3732f7f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guru99.com/shell-sort-algorithm.html" TargetMode="External"/><Relationship Id="rId4" Type="http://schemas.openxmlformats.org/officeDocument/2006/relationships/hyperlink" Target="https://big-o.io/algorithms/comparison/merge-sor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Sorting Algorithms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Ethan Guttman</a:t>
            </a:r>
            <a:endParaRPr/>
          </a:p>
          <a:p>
            <a:pPr indent="0" lvl="0" marL="0" rtl="0" algn="l">
              <a:spcBef>
                <a:spcPts val="0"/>
              </a:spcBef>
              <a:spcAft>
                <a:spcPts val="0"/>
              </a:spcAft>
              <a:buNone/>
            </a:pPr>
            <a:r>
              <a:rPr lang="en"/>
              <a:t>Date: 12/10/2023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Selection Sort</a:t>
            </a:r>
            <a:endParaRPr/>
          </a:p>
        </p:txBody>
      </p:sp>
      <p:sp>
        <p:nvSpPr>
          <p:cNvPr id="123" name="Google Shape;123;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Selection sort is another primitive sorting algorithm.</a:t>
            </a:r>
            <a:endParaRPr/>
          </a:p>
          <a:p>
            <a:pPr indent="0" lvl="0" marL="0" rtl="0" algn="l">
              <a:spcBef>
                <a:spcPts val="1200"/>
              </a:spcBef>
              <a:spcAft>
                <a:spcPts val="0"/>
              </a:spcAft>
              <a:buNone/>
            </a:pPr>
            <a:r>
              <a:rPr lang="en"/>
              <a:t>Algorithm:</a:t>
            </a:r>
            <a:endParaRPr/>
          </a:p>
          <a:p>
            <a:pPr indent="-311150" lvl="0" marL="457200" rtl="0" algn="l">
              <a:spcBef>
                <a:spcPts val="1200"/>
              </a:spcBef>
              <a:spcAft>
                <a:spcPts val="0"/>
              </a:spcAft>
              <a:buSzPts val="1300"/>
              <a:buAutoNum type="arabicPeriod"/>
            </a:pPr>
            <a:r>
              <a:rPr lang="en"/>
              <a:t>Find the minimum of the the entire array.</a:t>
            </a:r>
            <a:endParaRPr/>
          </a:p>
          <a:p>
            <a:pPr indent="-311150" lvl="0" marL="457200" rtl="0" algn="l">
              <a:spcBef>
                <a:spcPts val="0"/>
              </a:spcBef>
              <a:spcAft>
                <a:spcPts val="0"/>
              </a:spcAft>
              <a:buSzPts val="1300"/>
              <a:buAutoNum type="arabicPeriod"/>
            </a:pPr>
            <a:r>
              <a:rPr lang="en"/>
              <a:t>Move the minimum to the front</a:t>
            </a:r>
            <a:endParaRPr/>
          </a:p>
          <a:p>
            <a:pPr indent="-311150" lvl="0" marL="457200" rtl="0" algn="l">
              <a:spcBef>
                <a:spcPts val="0"/>
              </a:spcBef>
              <a:spcAft>
                <a:spcPts val="0"/>
              </a:spcAft>
              <a:buSzPts val="1300"/>
              <a:buAutoNum type="arabicPeriod"/>
            </a:pPr>
            <a:r>
              <a:rPr lang="en"/>
              <a:t>Seperate the sorted part of the array from the rest that is not sorted.</a:t>
            </a:r>
            <a:endParaRPr/>
          </a:p>
          <a:p>
            <a:pPr indent="-311150" lvl="0" marL="457200" rtl="0" algn="l">
              <a:spcBef>
                <a:spcPts val="0"/>
              </a:spcBef>
              <a:spcAft>
                <a:spcPts val="0"/>
              </a:spcAft>
              <a:buSzPts val="1300"/>
              <a:buAutoNum type="arabicPeriod"/>
            </a:pPr>
            <a:r>
              <a:rPr lang="en"/>
              <a:t>Repeat steps 1-3  on the unsorted part until you are left with one element in the unsorted array.</a:t>
            </a:r>
            <a:endParaRPr/>
          </a:p>
          <a:p>
            <a:pPr indent="0" lvl="0" marL="0" rtl="0" algn="l">
              <a:spcBef>
                <a:spcPts val="1200"/>
              </a:spcBef>
              <a:spcAft>
                <a:spcPts val="0"/>
              </a:spcAft>
              <a:buNone/>
            </a:pPr>
            <a:r>
              <a:rPr lang="en"/>
              <a:t>All: O(n^2)</a:t>
            </a:r>
            <a:endParaRPr/>
          </a:p>
          <a:p>
            <a:pPr indent="-311150" lvl="0" marL="457200" rtl="0" algn="l">
              <a:spcBef>
                <a:spcPts val="1200"/>
              </a:spcBef>
              <a:spcAft>
                <a:spcPts val="0"/>
              </a:spcAft>
              <a:buSzPts val="1300"/>
              <a:buChar char="-"/>
            </a:pPr>
            <a:r>
              <a:rPr lang="en"/>
              <a:t>This may not seem impressive, but for computers that take a long time to swap elements, selection sort may be a choice, as it will only make (n-1) swaps.</a:t>
            </a:r>
            <a:endParaRPr/>
          </a:p>
        </p:txBody>
      </p:sp>
      <p:pic>
        <p:nvPicPr>
          <p:cNvPr id="124" name="Google Shape;124;p22"/>
          <p:cNvPicPr preferRelativeResize="0"/>
          <p:nvPr/>
        </p:nvPicPr>
        <p:blipFill>
          <a:blip r:embed="rId3">
            <a:alphaModFix/>
          </a:blip>
          <a:stretch>
            <a:fillRect/>
          </a:stretch>
        </p:blipFill>
        <p:spPr>
          <a:xfrm>
            <a:off x="368199" y="1000800"/>
            <a:ext cx="3593550" cy="4039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Selection Sort Performance</a:t>
            </a:r>
            <a:endParaRPr/>
          </a:p>
        </p:txBody>
      </p:sp>
      <p:pic>
        <p:nvPicPr>
          <p:cNvPr id="134" name="Google Shape;134;p24"/>
          <p:cNvPicPr preferRelativeResize="0"/>
          <p:nvPr/>
        </p:nvPicPr>
        <p:blipFill>
          <a:blip r:embed="rId3">
            <a:alphaModFix/>
          </a:blip>
          <a:stretch>
            <a:fillRect/>
          </a:stretch>
        </p:blipFill>
        <p:spPr>
          <a:xfrm>
            <a:off x="2708700" y="2466375"/>
            <a:ext cx="3105150" cy="1219200"/>
          </a:xfrm>
          <a:prstGeom prst="rect">
            <a:avLst/>
          </a:prstGeom>
          <a:noFill/>
          <a:ln>
            <a:noFill/>
          </a:ln>
        </p:spPr>
      </p:pic>
      <p:sp>
        <p:nvSpPr>
          <p:cNvPr id="135" name="Google Shape;135;p24"/>
          <p:cNvSpPr txBox="1"/>
          <p:nvPr/>
        </p:nvSpPr>
        <p:spPr>
          <a:xfrm>
            <a:off x="2834325" y="1529150"/>
            <a:ext cx="2695200" cy="6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Randomized Array (1000 elements, ranged -1000 to 1000)</a:t>
            </a:r>
            <a:endParaRPr sz="13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Insertion Sort</a:t>
            </a:r>
            <a:endParaRPr/>
          </a:p>
        </p:txBody>
      </p:sp>
      <p:sp>
        <p:nvSpPr>
          <p:cNvPr id="141" name="Google Shape;141;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Insertion Sort is still a primitive sort, however, it performs notably better on average than the sorts mentioned prior.</a:t>
            </a:r>
            <a:endParaRPr/>
          </a:p>
          <a:p>
            <a:pPr indent="-311150" lvl="0" marL="457200" rtl="0" algn="l">
              <a:spcBef>
                <a:spcPts val="0"/>
              </a:spcBef>
              <a:spcAft>
                <a:spcPts val="0"/>
              </a:spcAft>
              <a:buSzPts val="1300"/>
              <a:buChar char="-"/>
            </a:pPr>
            <a:r>
              <a:rPr lang="en"/>
              <a:t>Algorithm:</a:t>
            </a:r>
            <a:endParaRPr/>
          </a:p>
          <a:p>
            <a:pPr indent="-298450" lvl="1" marL="914400" rtl="0" algn="l">
              <a:spcBef>
                <a:spcPts val="0"/>
              </a:spcBef>
              <a:spcAft>
                <a:spcPts val="0"/>
              </a:spcAft>
              <a:buSzPts val="1100"/>
              <a:buAutoNum type="alphaLcPeriod"/>
            </a:pPr>
            <a:r>
              <a:rPr lang="en"/>
              <a:t>Start at the 2nd element of the list, i</a:t>
            </a:r>
            <a:endParaRPr/>
          </a:p>
          <a:p>
            <a:pPr indent="-298450" lvl="1" marL="914400" rtl="0" algn="l">
              <a:spcBef>
                <a:spcPts val="0"/>
              </a:spcBef>
              <a:spcAft>
                <a:spcPts val="0"/>
              </a:spcAft>
              <a:buSzPts val="1100"/>
              <a:buAutoNum type="alphaLcPeriod"/>
            </a:pPr>
            <a:r>
              <a:rPr lang="en"/>
              <a:t>Have another pointer point to the element in behind of i, j.</a:t>
            </a:r>
            <a:endParaRPr/>
          </a:p>
          <a:p>
            <a:pPr indent="-298450" lvl="1" marL="914400" rtl="0" algn="l">
              <a:spcBef>
                <a:spcPts val="0"/>
              </a:spcBef>
              <a:spcAft>
                <a:spcPts val="0"/>
              </a:spcAft>
              <a:buSzPts val="1100"/>
              <a:buAutoNum type="alphaLcPeriod"/>
            </a:pPr>
            <a:r>
              <a:rPr lang="en"/>
              <a:t>Compare the element in front of j.</a:t>
            </a:r>
            <a:endParaRPr/>
          </a:p>
          <a:p>
            <a:pPr indent="-298450" lvl="2" marL="1371600" rtl="0" algn="l">
              <a:spcBef>
                <a:spcPts val="0"/>
              </a:spcBef>
              <a:spcAft>
                <a:spcPts val="0"/>
              </a:spcAft>
              <a:buSzPts val="1100"/>
              <a:buChar char="-"/>
            </a:pPr>
            <a:r>
              <a:rPr lang="en"/>
              <a:t>If the element in front is greater, swap.</a:t>
            </a:r>
            <a:endParaRPr/>
          </a:p>
          <a:p>
            <a:pPr indent="-298450" lvl="2" marL="1371600" rtl="0" algn="l">
              <a:spcBef>
                <a:spcPts val="0"/>
              </a:spcBef>
              <a:spcAft>
                <a:spcPts val="0"/>
              </a:spcAft>
              <a:buSzPts val="1100"/>
              <a:buChar char="-"/>
            </a:pPr>
            <a:r>
              <a:rPr lang="en"/>
              <a:t>Otherwise, enter the skip to iteration (the element is inserted in the right area of the list)</a:t>
            </a:r>
            <a:endParaRPr/>
          </a:p>
          <a:p>
            <a:pPr indent="-298450" lvl="1" marL="914400" rtl="0" algn="l">
              <a:spcBef>
                <a:spcPts val="0"/>
              </a:spcBef>
              <a:spcAft>
                <a:spcPts val="0"/>
              </a:spcAft>
              <a:buSzPts val="1100"/>
              <a:buAutoNum type="alphaLcPeriod"/>
            </a:pPr>
            <a:r>
              <a:rPr lang="en"/>
              <a:t>Decrement j</a:t>
            </a:r>
            <a:endParaRPr/>
          </a:p>
          <a:p>
            <a:pPr indent="-298450" lvl="1" marL="914400" rtl="0" algn="l">
              <a:spcBef>
                <a:spcPts val="0"/>
              </a:spcBef>
              <a:spcAft>
                <a:spcPts val="0"/>
              </a:spcAft>
              <a:buSzPts val="1100"/>
              <a:buAutoNum type="alphaLcPeriod"/>
            </a:pPr>
            <a:r>
              <a:rPr lang="en"/>
              <a:t>Repeat c - d until the end of the list is reached.</a:t>
            </a:r>
            <a:endParaRPr/>
          </a:p>
          <a:p>
            <a:pPr indent="-298450" lvl="1" marL="914400" rtl="0" algn="l">
              <a:spcBef>
                <a:spcPts val="0"/>
              </a:spcBef>
              <a:spcAft>
                <a:spcPts val="0"/>
              </a:spcAft>
              <a:buSzPts val="1100"/>
              <a:buAutoNum type="alphaLcPeriod"/>
            </a:pPr>
            <a:r>
              <a:rPr lang="en"/>
              <a:t>Increment i</a:t>
            </a:r>
            <a:endParaRPr/>
          </a:p>
          <a:p>
            <a:pPr indent="-298450" lvl="1" marL="914400" rtl="0" algn="l">
              <a:spcBef>
                <a:spcPts val="0"/>
              </a:spcBef>
              <a:spcAft>
                <a:spcPts val="0"/>
              </a:spcAft>
              <a:buSzPts val="1100"/>
              <a:buAutoNum type="alphaLcPeriod"/>
            </a:pPr>
            <a:r>
              <a:rPr lang="en"/>
              <a:t>Repeat b - f until you are at the end of the list.</a:t>
            </a:r>
            <a:endParaRPr/>
          </a:p>
          <a:p>
            <a:pPr indent="-311150" lvl="0" marL="457200" rtl="0" algn="l">
              <a:spcBef>
                <a:spcPts val="0"/>
              </a:spcBef>
              <a:spcAft>
                <a:spcPts val="0"/>
              </a:spcAft>
              <a:buSzPts val="1300"/>
              <a:buChar char="-"/>
            </a:pPr>
            <a:r>
              <a:rPr lang="en"/>
              <a:t>Worst and Average Case: O(n^2)</a:t>
            </a:r>
            <a:endParaRPr/>
          </a:p>
        </p:txBody>
      </p:sp>
      <p:pic>
        <p:nvPicPr>
          <p:cNvPr id="142" name="Google Shape;142;p25"/>
          <p:cNvPicPr preferRelativeResize="0"/>
          <p:nvPr/>
        </p:nvPicPr>
        <p:blipFill>
          <a:blip r:embed="rId3">
            <a:alphaModFix/>
          </a:blip>
          <a:stretch>
            <a:fillRect/>
          </a:stretch>
        </p:blipFill>
        <p:spPr>
          <a:xfrm>
            <a:off x="109000" y="1256325"/>
            <a:ext cx="4111950" cy="3646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Insertion Sort Performance</a:t>
            </a:r>
            <a:endParaRPr/>
          </a:p>
        </p:txBody>
      </p:sp>
      <p:pic>
        <p:nvPicPr>
          <p:cNvPr id="152" name="Google Shape;152;p27"/>
          <p:cNvPicPr preferRelativeResize="0"/>
          <p:nvPr/>
        </p:nvPicPr>
        <p:blipFill>
          <a:blip r:embed="rId3">
            <a:alphaModFix/>
          </a:blip>
          <a:stretch>
            <a:fillRect/>
          </a:stretch>
        </p:blipFill>
        <p:spPr>
          <a:xfrm>
            <a:off x="2967025" y="2759850"/>
            <a:ext cx="3209925" cy="1209675"/>
          </a:xfrm>
          <a:prstGeom prst="rect">
            <a:avLst/>
          </a:prstGeom>
          <a:noFill/>
          <a:ln>
            <a:noFill/>
          </a:ln>
        </p:spPr>
      </p:pic>
      <p:sp>
        <p:nvSpPr>
          <p:cNvPr id="153" name="Google Shape;153;p27"/>
          <p:cNvSpPr txBox="1"/>
          <p:nvPr/>
        </p:nvSpPr>
        <p:spPr>
          <a:xfrm>
            <a:off x="2826600" y="1629550"/>
            <a:ext cx="3351900" cy="8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Randomized Array (1000 elements, ranged -1000 to 1000)</a:t>
            </a:r>
            <a:endParaRPr sz="13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Shell Sort</a:t>
            </a:r>
            <a:endParaRPr/>
          </a:p>
        </p:txBody>
      </p:sp>
      <p:sp>
        <p:nvSpPr>
          <p:cNvPr id="159" name="Google Shape;159;p28"/>
          <p:cNvSpPr txBox="1"/>
          <p:nvPr>
            <p:ph idx="1" type="body"/>
          </p:nvPr>
        </p:nvSpPr>
        <p:spPr>
          <a:xfrm>
            <a:off x="4644675" y="500925"/>
            <a:ext cx="4166400" cy="4583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Shell Sort is an </a:t>
            </a:r>
            <a:r>
              <a:rPr lang="en"/>
              <a:t>extension</a:t>
            </a:r>
            <a:r>
              <a:rPr lang="en"/>
              <a:t> of Insertion Sort that is significantly better.</a:t>
            </a:r>
            <a:endParaRPr/>
          </a:p>
          <a:p>
            <a:pPr indent="-311150" lvl="0" marL="457200" rtl="0" algn="l">
              <a:spcBef>
                <a:spcPts val="0"/>
              </a:spcBef>
              <a:spcAft>
                <a:spcPts val="0"/>
              </a:spcAft>
              <a:buSzPts val="1300"/>
              <a:buChar char="-"/>
            </a:pPr>
            <a:r>
              <a:rPr lang="en"/>
              <a:t>It named after Donald Shell, who proposed in 1959 the idea of Shell Sort</a:t>
            </a:r>
            <a:endParaRPr/>
          </a:p>
          <a:p>
            <a:pPr indent="-311150" lvl="0" marL="457200" rtl="0" algn="l">
              <a:spcBef>
                <a:spcPts val="0"/>
              </a:spcBef>
              <a:spcAft>
                <a:spcPts val="0"/>
              </a:spcAft>
              <a:buSzPts val="1300"/>
              <a:buChar char="-"/>
            </a:pPr>
            <a:r>
              <a:rPr lang="en"/>
              <a:t>It utilizes a gap size that groups elements into sublists which are then sorted by insertion sort.</a:t>
            </a:r>
            <a:endParaRPr/>
          </a:p>
          <a:p>
            <a:pPr indent="-311150" lvl="0" marL="457200" rtl="0" algn="l">
              <a:spcBef>
                <a:spcPts val="0"/>
              </a:spcBef>
              <a:spcAft>
                <a:spcPts val="0"/>
              </a:spcAft>
              <a:buSzPts val="1300"/>
              <a:buChar char="-"/>
            </a:pPr>
            <a:r>
              <a:rPr lang="en"/>
              <a:t>This is useful, since after each subsequent pass, insertion sort works with a more sorted array each time as the gap size decreases, optimizing the algorithm.</a:t>
            </a:r>
            <a:endParaRPr/>
          </a:p>
          <a:p>
            <a:pPr indent="-311150" lvl="0" marL="457200" rtl="0" algn="l">
              <a:spcBef>
                <a:spcPts val="0"/>
              </a:spcBef>
              <a:spcAft>
                <a:spcPts val="0"/>
              </a:spcAft>
              <a:buSzPts val="1300"/>
              <a:buChar char="-"/>
            </a:pPr>
            <a:r>
              <a:rPr lang="en"/>
              <a:t>Algorithm:</a:t>
            </a:r>
            <a:endParaRPr/>
          </a:p>
          <a:p>
            <a:pPr indent="-298450" lvl="1" marL="914400" rtl="0" algn="l">
              <a:spcBef>
                <a:spcPts val="0"/>
              </a:spcBef>
              <a:spcAft>
                <a:spcPts val="0"/>
              </a:spcAft>
              <a:buSzPts val="1100"/>
              <a:buAutoNum type="alphaLcPeriod"/>
            </a:pPr>
            <a:r>
              <a:rPr lang="en"/>
              <a:t>Initialize the gap size, which is normally n/2 when proposed by Shell.</a:t>
            </a:r>
            <a:endParaRPr/>
          </a:p>
          <a:p>
            <a:pPr indent="-298450" lvl="1" marL="914400" rtl="0" algn="l">
              <a:spcBef>
                <a:spcPts val="0"/>
              </a:spcBef>
              <a:spcAft>
                <a:spcPts val="0"/>
              </a:spcAft>
              <a:buSzPts val="1100"/>
              <a:buAutoNum type="alphaLcPeriod"/>
            </a:pPr>
            <a:r>
              <a:rPr lang="en"/>
              <a:t>Put all elements sharing that gap size into sublists.</a:t>
            </a:r>
            <a:endParaRPr/>
          </a:p>
          <a:p>
            <a:pPr indent="-298450" lvl="1" marL="914400" rtl="0" algn="l">
              <a:spcBef>
                <a:spcPts val="0"/>
              </a:spcBef>
              <a:spcAft>
                <a:spcPts val="0"/>
              </a:spcAft>
              <a:buSzPts val="1100"/>
              <a:buAutoNum type="alphaLcPeriod"/>
            </a:pPr>
            <a:r>
              <a:rPr lang="en"/>
              <a:t>Use </a:t>
            </a:r>
            <a:r>
              <a:rPr lang="en"/>
              <a:t>insertion sort on each sublist.</a:t>
            </a:r>
            <a:endParaRPr/>
          </a:p>
          <a:p>
            <a:pPr indent="-298450" lvl="1" marL="914400" rtl="0" algn="l">
              <a:spcBef>
                <a:spcPts val="0"/>
              </a:spcBef>
              <a:spcAft>
                <a:spcPts val="0"/>
              </a:spcAft>
              <a:buSzPts val="1100"/>
              <a:buAutoNum type="alphaLcPeriod"/>
            </a:pPr>
            <a:r>
              <a:rPr lang="en"/>
              <a:t>Halve the gap size.</a:t>
            </a:r>
            <a:endParaRPr/>
          </a:p>
          <a:p>
            <a:pPr indent="-298450" lvl="1" marL="914400" rtl="0" algn="l">
              <a:spcBef>
                <a:spcPts val="0"/>
              </a:spcBef>
              <a:spcAft>
                <a:spcPts val="0"/>
              </a:spcAft>
              <a:buSzPts val="1100"/>
              <a:buAutoNum type="alphaLcPeriod"/>
            </a:pPr>
            <a:r>
              <a:rPr lang="en"/>
              <a:t>If gap size &gt; 0, then repeat b-d.</a:t>
            </a:r>
            <a:endParaRPr/>
          </a:p>
          <a:p>
            <a:pPr indent="-311150" lvl="0" marL="457200" rtl="0" algn="l">
              <a:spcBef>
                <a:spcPts val="0"/>
              </a:spcBef>
              <a:spcAft>
                <a:spcPts val="0"/>
              </a:spcAft>
              <a:buSzPts val="1300"/>
              <a:buChar char="-"/>
            </a:pPr>
            <a:r>
              <a:rPr lang="en"/>
              <a:t>All cases: O(n log(n))</a:t>
            </a:r>
            <a:endParaRPr/>
          </a:p>
          <a:p>
            <a:pPr indent="0" lvl="0" marL="0" rtl="0" algn="l">
              <a:spcBef>
                <a:spcPts val="1200"/>
              </a:spcBef>
              <a:spcAft>
                <a:spcPts val="1200"/>
              </a:spcAft>
              <a:buNone/>
            </a:pPr>
            <a:r>
              <a:t/>
            </a:r>
            <a:endParaRPr/>
          </a:p>
        </p:txBody>
      </p:sp>
      <p:pic>
        <p:nvPicPr>
          <p:cNvPr id="160" name="Google Shape;160;p28"/>
          <p:cNvPicPr preferRelativeResize="0"/>
          <p:nvPr/>
        </p:nvPicPr>
        <p:blipFill>
          <a:blip r:embed="rId3">
            <a:alphaModFix/>
          </a:blip>
          <a:stretch>
            <a:fillRect/>
          </a:stretch>
        </p:blipFill>
        <p:spPr>
          <a:xfrm>
            <a:off x="81775" y="1225556"/>
            <a:ext cx="4166399" cy="31669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Insertion Sort vs Shell Sort Performance</a:t>
            </a:r>
            <a:endParaRPr/>
          </a:p>
        </p:txBody>
      </p:sp>
      <p:pic>
        <p:nvPicPr>
          <p:cNvPr id="170" name="Google Shape;170;p30"/>
          <p:cNvPicPr preferRelativeResize="0"/>
          <p:nvPr/>
        </p:nvPicPr>
        <p:blipFill>
          <a:blip r:embed="rId3">
            <a:alphaModFix/>
          </a:blip>
          <a:stretch>
            <a:fillRect/>
          </a:stretch>
        </p:blipFill>
        <p:spPr>
          <a:xfrm>
            <a:off x="206450" y="2257850"/>
            <a:ext cx="3209925" cy="1209675"/>
          </a:xfrm>
          <a:prstGeom prst="rect">
            <a:avLst/>
          </a:prstGeom>
          <a:noFill/>
          <a:ln>
            <a:noFill/>
          </a:ln>
        </p:spPr>
      </p:pic>
      <p:sp>
        <p:nvSpPr>
          <p:cNvPr id="171" name="Google Shape;171;p30"/>
          <p:cNvSpPr txBox="1"/>
          <p:nvPr/>
        </p:nvSpPr>
        <p:spPr>
          <a:xfrm>
            <a:off x="486550" y="1675875"/>
            <a:ext cx="24867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Insertion Sort</a:t>
            </a:r>
            <a:endParaRPr sz="1300">
              <a:solidFill>
                <a:schemeClr val="dk2"/>
              </a:solidFill>
              <a:latin typeface="Roboto"/>
              <a:ea typeface="Roboto"/>
              <a:cs typeface="Roboto"/>
              <a:sym typeface="Roboto"/>
            </a:endParaRPr>
          </a:p>
        </p:txBody>
      </p:sp>
      <p:sp>
        <p:nvSpPr>
          <p:cNvPr id="172" name="Google Shape;172;p30"/>
          <p:cNvSpPr txBox="1"/>
          <p:nvPr/>
        </p:nvSpPr>
        <p:spPr>
          <a:xfrm>
            <a:off x="5251625" y="1552325"/>
            <a:ext cx="30273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Shell Sort</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73" name="Google Shape;173;p30"/>
          <p:cNvPicPr preferRelativeResize="0"/>
          <p:nvPr/>
        </p:nvPicPr>
        <p:blipFill>
          <a:blip r:embed="rId4">
            <a:alphaModFix/>
          </a:blip>
          <a:stretch>
            <a:fillRect/>
          </a:stretch>
        </p:blipFill>
        <p:spPr>
          <a:xfrm>
            <a:off x="5284138" y="2219750"/>
            <a:ext cx="2962275" cy="128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MergeSort</a:t>
            </a:r>
            <a:endParaRPr/>
          </a:p>
        </p:txBody>
      </p:sp>
      <p:sp>
        <p:nvSpPr>
          <p:cNvPr id="179" name="Google Shape;179;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MergeSort is a divide and conquer algorithm that splits up the lists into 2 halved sublists until each sublist is a size of 1, then merges then back together, in the correct order.</a:t>
            </a:r>
            <a:endParaRPr/>
          </a:p>
          <a:p>
            <a:pPr indent="-311150" lvl="0" marL="457200" rtl="0" algn="l">
              <a:spcBef>
                <a:spcPts val="0"/>
              </a:spcBef>
              <a:spcAft>
                <a:spcPts val="0"/>
              </a:spcAft>
              <a:buSzPts val="1300"/>
              <a:buChar char="-"/>
            </a:pPr>
            <a:r>
              <a:rPr lang="en"/>
              <a:t>Algorithm:</a:t>
            </a:r>
            <a:endParaRPr/>
          </a:p>
          <a:p>
            <a:pPr indent="-298450" lvl="1" marL="914400" rtl="0" algn="l">
              <a:spcBef>
                <a:spcPts val="0"/>
              </a:spcBef>
              <a:spcAft>
                <a:spcPts val="0"/>
              </a:spcAft>
              <a:buSzPts val="1100"/>
              <a:buChar char="-"/>
            </a:pPr>
            <a:r>
              <a:rPr lang="en"/>
              <a:t>Find the middle index of the list</a:t>
            </a:r>
            <a:endParaRPr/>
          </a:p>
          <a:p>
            <a:pPr indent="-298450" lvl="1" marL="914400" rtl="0" algn="l">
              <a:spcBef>
                <a:spcPts val="0"/>
              </a:spcBef>
              <a:spcAft>
                <a:spcPts val="0"/>
              </a:spcAft>
              <a:buSzPts val="1100"/>
              <a:buChar char="-"/>
            </a:pPr>
            <a:r>
              <a:rPr lang="en"/>
              <a:t>Split the list into two partitions, and perform MergeSort on each half (recursive)</a:t>
            </a:r>
            <a:endParaRPr/>
          </a:p>
          <a:p>
            <a:pPr indent="-298450" lvl="1" marL="914400" rtl="0" algn="l">
              <a:spcBef>
                <a:spcPts val="0"/>
              </a:spcBef>
              <a:spcAft>
                <a:spcPts val="0"/>
              </a:spcAft>
              <a:buSzPts val="1100"/>
              <a:buChar char="-"/>
            </a:pPr>
            <a:r>
              <a:rPr lang="en"/>
              <a:t>Merge </a:t>
            </a:r>
            <a:r>
              <a:rPr lang="en"/>
              <a:t>the two sorted halves.</a:t>
            </a:r>
            <a:endParaRPr/>
          </a:p>
          <a:p>
            <a:pPr indent="-298450" lvl="1" marL="914400" rtl="0" algn="l">
              <a:spcBef>
                <a:spcPts val="0"/>
              </a:spcBef>
              <a:spcAft>
                <a:spcPts val="0"/>
              </a:spcAft>
              <a:buSzPts val="1100"/>
              <a:buChar char="-"/>
            </a:pPr>
            <a:r>
              <a:rPr lang="en"/>
              <a:t>Repeat until you have sorted the whole list.</a:t>
            </a:r>
            <a:endParaRPr/>
          </a:p>
          <a:p>
            <a:pPr indent="-311150" lvl="0" marL="457200" rtl="0" algn="l">
              <a:spcBef>
                <a:spcPts val="0"/>
              </a:spcBef>
              <a:spcAft>
                <a:spcPts val="0"/>
              </a:spcAft>
              <a:buSzPts val="1300"/>
              <a:buChar char="-"/>
            </a:pPr>
            <a:r>
              <a:rPr lang="en"/>
              <a:t>This Algorithm may seem simple, but don’t let this fool you</a:t>
            </a:r>
            <a:endParaRPr/>
          </a:p>
          <a:p>
            <a:pPr indent="-311150" lvl="0" marL="457200" rtl="0" algn="l">
              <a:spcBef>
                <a:spcPts val="0"/>
              </a:spcBef>
              <a:spcAft>
                <a:spcPts val="0"/>
              </a:spcAft>
              <a:buSzPts val="1300"/>
              <a:buChar char="-"/>
            </a:pPr>
            <a:r>
              <a:rPr lang="en"/>
              <a:t>All cases: O(n log(n))</a:t>
            </a:r>
            <a:endParaRPr/>
          </a:p>
        </p:txBody>
      </p:sp>
      <p:pic>
        <p:nvPicPr>
          <p:cNvPr id="180" name="Google Shape;180;p31"/>
          <p:cNvPicPr preferRelativeResize="0"/>
          <p:nvPr/>
        </p:nvPicPr>
        <p:blipFill>
          <a:blip r:embed="rId3">
            <a:alphaModFix/>
          </a:blip>
          <a:stretch>
            <a:fillRect/>
          </a:stretch>
        </p:blipFill>
        <p:spPr>
          <a:xfrm>
            <a:off x="146204" y="1841000"/>
            <a:ext cx="4037524" cy="1418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sorting algorithm?</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Sorting is the process of rearranging the order of elements in a list such that they appear in ascending order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It may sound like a simple ordeal, but for real-world applications such as a computer needing to sort a database full of customer data, speed is of essence.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Due to this need for speed, there has been many attempts at creating a fast, efficient sorting algorithm for lists in various states of assortment.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SubRoutine</a:t>
            </a:r>
            <a:endParaRPr/>
          </a:p>
        </p:txBody>
      </p:sp>
      <p:sp>
        <p:nvSpPr>
          <p:cNvPr id="186" name="Google Shape;186;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endParaRPr/>
          </a:p>
          <a:p>
            <a:pPr indent="-311150" lvl="0" marL="457200" rtl="0" algn="l">
              <a:spcBef>
                <a:spcPts val="1200"/>
              </a:spcBef>
              <a:spcAft>
                <a:spcPts val="0"/>
              </a:spcAft>
              <a:buSzPts val="1300"/>
              <a:buAutoNum type="arabicPeriod"/>
            </a:pPr>
            <a:r>
              <a:rPr lang="en"/>
              <a:t>Compare the first elements of the sorted left half list and sorted right half list. (the minimums of each list)</a:t>
            </a:r>
            <a:endParaRPr/>
          </a:p>
          <a:p>
            <a:pPr indent="-311150" lvl="0" marL="457200" rtl="0" algn="l">
              <a:spcBef>
                <a:spcPts val="0"/>
              </a:spcBef>
              <a:spcAft>
                <a:spcPts val="0"/>
              </a:spcAft>
              <a:buSzPts val="1300"/>
              <a:buAutoNum type="arabicPeriod"/>
            </a:pPr>
            <a:r>
              <a:rPr lang="en"/>
              <a:t>Write the minimum of the two values to the main dataset.</a:t>
            </a:r>
            <a:endParaRPr/>
          </a:p>
          <a:p>
            <a:pPr indent="-311150" lvl="0" marL="457200" rtl="0" algn="l">
              <a:spcBef>
                <a:spcPts val="0"/>
              </a:spcBef>
              <a:spcAft>
                <a:spcPts val="0"/>
              </a:spcAft>
              <a:buSzPts val="1300"/>
              <a:buAutoNum type="arabicPeriod"/>
            </a:pPr>
            <a:r>
              <a:rPr lang="en"/>
              <a:t>Repeat 1-2 until you reach the end of the left or the right.</a:t>
            </a:r>
            <a:endParaRPr/>
          </a:p>
          <a:p>
            <a:pPr indent="-311150" lvl="0" marL="457200" rtl="0" algn="l">
              <a:spcBef>
                <a:spcPts val="0"/>
              </a:spcBef>
              <a:spcAft>
                <a:spcPts val="0"/>
              </a:spcAft>
              <a:buSzPts val="1300"/>
              <a:buAutoNum type="arabicPeriod"/>
            </a:pPr>
            <a:r>
              <a:rPr lang="en"/>
              <a:t>Write the remaining elements of the left or right half (depending on which has elements left over) to the main dataset.</a:t>
            </a:r>
            <a:endParaRPr/>
          </a:p>
        </p:txBody>
      </p:sp>
      <p:pic>
        <p:nvPicPr>
          <p:cNvPr id="187" name="Google Shape;187;p32"/>
          <p:cNvPicPr preferRelativeResize="0"/>
          <p:nvPr/>
        </p:nvPicPr>
        <p:blipFill>
          <a:blip r:embed="rId3">
            <a:alphaModFix/>
          </a:blip>
          <a:stretch>
            <a:fillRect/>
          </a:stretch>
        </p:blipFill>
        <p:spPr>
          <a:xfrm>
            <a:off x="81775" y="1180542"/>
            <a:ext cx="4166399" cy="37073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MergeSort Performance</a:t>
            </a:r>
            <a:endParaRPr/>
          </a:p>
        </p:txBody>
      </p:sp>
      <p:pic>
        <p:nvPicPr>
          <p:cNvPr id="197" name="Google Shape;197;p34"/>
          <p:cNvPicPr preferRelativeResize="0"/>
          <p:nvPr/>
        </p:nvPicPr>
        <p:blipFill>
          <a:blip r:embed="rId3">
            <a:alphaModFix/>
          </a:blip>
          <a:stretch>
            <a:fillRect/>
          </a:stretch>
        </p:blipFill>
        <p:spPr>
          <a:xfrm>
            <a:off x="3341975" y="2497250"/>
            <a:ext cx="2133600" cy="1057275"/>
          </a:xfrm>
          <a:prstGeom prst="rect">
            <a:avLst/>
          </a:prstGeom>
          <a:noFill/>
          <a:ln>
            <a:noFill/>
          </a:ln>
        </p:spPr>
      </p:pic>
      <p:sp>
        <p:nvSpPr>
          <p:cNvPr id="198" name="Google Shape;198;p34"/>
          <p:cNvSpPr txBox="1"/>
          <p:nvPr/>
        </p:nvSpPr>
        <p:spPr>
          <a:xfrm>
            <a:off x="3035125" y="1544600"/>
            <a:ext cx="2564100" cy="7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Randomized Array (1000 elements, ranged -1000 to 1000)</a:t>
            </a:r>
            <a:endParaRPr sz="13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Considerations</a:t>
            </a:r>
            <a:endParaRPr/>
          </a:p>
        </p:txBody>
      </p:sp>
      <p:sp>
        <p:nvSpPr>
          <p:cNvPr id="204" name="Google Shape;204;p3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In-Place vs Out of Place sorting</a:t>
            </a:r>
            <a:endParaRPr/>
          </a:p>
          <a:p>
            <a:pPr indent="-311150" lvl="0" marL="457200" rtl="0" algn="l">
              <a:spcBef>
                <a:spcPts val="0"/>
              </a:spcBef>
              <a:spcAft>
                <a:spcPts val="0"/>
              </a:spcAft>
              <a:buSzPts val="1300"/>
              <a:buChar char="-"/>
            </a:pPr>
            <a:r>
              <a:rPr lang="en"/>
              <a:t>Merge Sort may be fast, but it needs to use at least O(n) </a:t>
            </a:r>
            <a:r>
              <a:rPr lang="en"/>
              <a:t>auxiliary</a:t>
            </a:r>
            <a:r>
              <a:rPr lang="en"/>
              <a:t> array space, since we store and sort our segments outside of the main array, and then overwrite.</a:t>
            </a:r>
            <a:endParaRPr/>
          </a:p>
          <a:p>
            <a:pPr indent="-311150" lvl="0" marL="457200" rtl="0" algn="l">
              <a:spcBef>
                <a:spcPts val="0"/>
              </a:spcBef>
              <a:spcAft>
                <a:spcPts val="0"/>
              </a:spcAft>
              <a:buSzPts val="1300"/>
              <a:buChar char="-"/>
            </a:pPr>
            <a:r>
              <a:rPr lang="en"/>
              <a:t>All of the other sorts mentioned are in-place, or do not use </a:t>
            </a:r>
            <a:r>
              <a:rPr lang="en"/>
              <a:t>auxiliary</a:t>
            </a:r>
            <a:r>
              <a:rPr lang="en"/>
              <a:t> space.</a:t>
            </a:r>
            <a:endParaRPr/>
          </a:p>
          <a:p>
            <a:pPr indent="-311150" lvl="0" marL="457200" rtl="0" algn="l">
              <a:spcBef>
                <a:spcPts val="0"/>
              </a:spcBef>
              <a:spcAft>
                <a:spcPts val="0"/>
              </a:spcAft>
              <a:buSzPts val="1300"/>
              <a:buChar char="-"/>
            </a:pPr>
            <a:r>
              <a:rPr lang="en"/>
              <a:t>If space is a constraint, merge sort may not be the best option, or you can use an inplace alternative to mergesort.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0" name="Google Shape;210;p3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https://www.guru99.com/shell-sort-algorithm.html</a:t>
            </a:r>
            <a:endParaRPr/>
          </a:p>
          <a:p>
            <a:pPr indent="-311150" lvl="0" marL="457200" rtl="0" algn="l">
              <a:spcBef>
                <a:spcPts val="0"/>
              </a:spcBef>
              <a:spcAft>
                <a:spcPts val="0"/>
              </a:spcAft>
              <a:buSzPts val="1300"/>
              <a:buChar char="-"/>
            </a:pPr>
            <a:r>
              <a:rPr lang="en"/>
              <a:t>(Gave me information on Shell sort).</a:t>
            </a:r>
            <a:endParaRPr/>
          </a:p>
          <a:p>
            <a:pPr indent="-311150" lvl="0" marL="457200" rtl="0" algn="l">
              <a:spcBef>
                <a:spcPts val="0"/>
              </a:spcBef>
              <a:spcAft>
                <a:spcPts val="0"/>
              </a:spcAft>
              <a:buSzPts val="1300"/>
              <a:buChar char="-"/>
            </a:pPr>
            <a:r>
              <a:rPr lang="en" u="sng">
                <a:solidFill>
                  <a:schemeClr val="hlink"/>
                </a:solidFill>
                <a:hlinkClick r:id="rId4"/>
              </a:rPr>
              <a:t>https://big-o.io/algorithms/comparison/merge-sort/</a:t>
            </a:r>
            <a:endParaRPr/>
          </a:p>
          <a:p>
            <a:pPr indent="-311150" lvl="0" marL="457200" rtl="0" algn="l">
              <a:spcBef>
                <a:spcPts val="0"/>
              </a:spcBef>
              <a:spcAft>
                <a:spcPts val="0"/>
              </a:spcAft>
              <a:buSzPts val="1300"/>
              <a:buChar char="-"/>
            </a:pPr>
            <a:r>
              <a:rPr lang="en"/>
              <a:t>(Gave me information on Merge Sort)</a:t>
            </a:r>
            <a:endParaRPr/>
          </a:p>
          <a:p>
            <a:pPr indent="-311150" lvl="0" marL="457200" rtl="0" algn="l">
              <a:spcBef>
                <a:spcPts val="0"/>
              </a:spcBef>
              <a:spcAft>
                <a:spcPts val="0"/>
              </a:spcAft>
              <a:buSzPts val="1300"/>
              <a:buChar char="-"/>
            </a:pPr>
            <a:r>
              <a:rPr lang="en" sz="1100">
                <a:solidFill>
                  <a:srgbClr val="000000"/>
                </a:solidFill>
                <a:latin typeface="Arial"/>
                <a:ea typeface="Arial"/>
                <a:cs typeface="Arial"/>
                <a:sym typeface="Arial"/>
              </a:rPr>
              <a:t>Rosen, Kenneth H. </a:t>
            </a:r>
            <a:r>
              <a:rPr i="1" lang="en" sz="1100">
                <a:solidFill>
                  <a:srgbClr val="000000"/>
                </a:solidFill>
                <a:latin typeface="Arial"/>
                <a:ea typeface="Arial"/>
                <a:cs typeface="Arial"/>
                <a:sym typeface="Arial"/>
              </a:rPr>
              <a:t>Discrete Mathematics and Its Applications</a:t>
            </a:r>
            <a:r>
              <a:rPr lang="en" sz="1100">
                <a:solidFill>
                  <a:srgbClr val="000000"/>
                </a:solidFill>
                <a:latin typeface="Arial"/>
                <a:ea typeface="Arial"/>
                <a:cs typeface="Arial"/>
                <a:sym typeface="Arial"/>
              </a:rPr>
              <a:t>. 8th ed., McGraw-Hill Education, 2019.</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a:t>(The textbook we use)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Bubble Sort</a:t>
            </a:r>
            <a:endParaRPr/>
          </a:p>
        </p:txBody>
      </p:sp>
      <p:sp>
        <p:nvSpPr>
          <p:cNvPr id="77" name="Google Shape;77;p15"/>
          <p:cNvSpPr txBox="1"/>
          <p:nvPr>
            <p:ph idx="1" type="body"/>
          </p:nvPr>
        </p:nvSpPr>
        <p:spPr>
          <a:xfrm>
            <a:off x="4977600" y="522450"/>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Bubble Sort is the one of the most primitive and simple sorting algorithms to exist.</a:t>
            </a:r>
            <a:endParaRPr/>
          </a:p>
          <a:p>
            <a:pPr indent="-311150" lvl="0" marL="457200" rtl="0" algn="l">
              <a:spcBef>
                <a:spcPts val="0"/>
              </a:spcBef>
              <a:spcAft>
                <a:spcPts val="0"/>
              </a:spcAft>
              <a:buSzPts val="1300"/>
              <a:buChar char="-"/>
            </a:pPr>
            <a:r>
              <a:rPr lang="en"/>
              <a:t>Algorithm:</a:t>
            </a:r>
            <a:endParaRPr/>
          </a:p>
          <a:p>
            <a:pPr indent="-311150" lvl="0" marL="457200" rtl="0" algn="l">
              <a:spcBef>
                <a:spcPts val="0"/>
              </a:spcBef>
              <a:spcAft>
                <a:spcPts val="0"/>
              </a:spcAft>
              <a:buSzPts val="1300"/>
              <a:buChar char="-"/>
            </a:pPr>
            <a:r>
              <a:rPr lang="en"/>
              <a:t>Start at the beginning of the list.</a:t>
            </a:r>
            <a:endParaRPr/>
          </a:p>
          <a:p>
            <a:pPr indent="-298450" lvl="1" marL="914400" rtl="0" algn="l">
              <a:spcBef>
                <a:spcPts val="0"/>
              </a:spcBef>
              <a:spcAft>
                <a:spcPts val="0"/>
              </a:spcAft>
              <a:buSzPts val="1100"/>
              <a:buAutoNum type="alphaLcPeriod"/>
            </a:pPr>
            <a:r>
              <a:rPr lang="en"/>
              <a:t>If the current element is greater than the next element, swap.</a:t>
            </a:r>
            <a:endParaRPr/>
          </a:p>
          <a:p>
            <a:pPr indent="-298450" lvl="1" marL="914400" rtl="0" algn="l">
              <a:spcBef>
                <a:spcPts val="0"/>
              </a:spcBef>
              <a:spcAft>
                <a:spcPts val="0"/>
              </a:spcAft>
              <a:buSzPts val="1100"/>
              <a:buAutoNum type="alphaLcPeriod"/>
            </a:pPr>
            <a:r>
              <a:rPr lang="en"/>
              <a:t>Move on to the next element.</a:t>
            </a:r>
            <a:endParaRPr/>
          </a:p>
          <a:p>
            <a:pPr indent="-298450" lvl="1" marL="914400" rtl="0" algn="l">
              <a:spcBef>
                <a:spcPts val="0"/>
              </a:spcBef>
              <a:spcAft>
                <a:spcPts val="0"/>
              </a:spcAft>
              <a:buSzPts val="1100"/>
              <a:buAutoNum type="alphaLcPeriod"/>
            </a:pPr>
            <a:r>
              <a:rPr lang="en"/>
              <a:t>Repeat a and b until you have reached the end of the list.</a:t>
            </a:r>
            <a:endParaRPr/>
          </a:p>
          <a:p>
            <a:pPr indent="-298450" lvl="1" marL="914400" rtl="0" algn="l">
              <a:spcBef>
                <a:spcPts val="0"/>
              </a:spcBef>
              <a:spcAft>
                <a:spcPts val="0"/>
              </a:spcAft>
              <a:buSzPts val="1100"/>
              <a:buAutoNum type="alphaLcPeriod"/>
            </a:pPr>
            <a:r>
              <a:rPr lang="en"/>
              <a:t>The item at the very end is sorted, so we only need to pass the next n - 1 elements next iteration</a:t>
            </a:r>
            <a:endParaRPr/>
          </a:p>
          <a:p>
            <a:pPr indent="-298450" lvl="1" marL="914400" rtl="0" algn="l">
              <a:spcBef>
                <a:spcPts val="0"/>
              </a:spcBef>
              <a:spcAft>
                <a:spcPts val="0"/>
              </a:spcAft>
              <a:buSzPts val="1100"/>
              <a:buAutoNum type="alphaLcPeriod"/>
            </a:pPr>
            <a:r>
              <a:rPr lang="en"/>
              <a:t>Repeat a - d until all elements have been sorted.</a:t>
            </a:r>
            <a:endParaRPr/>
          </a:p>
          <a:p>
            <a:pPr indent="0" lvl="0" marL="0" rtl="0" algn="l">
              <a:spcBef>
                <a:spcPts val="1200"/>
              </a:spcBef>
              <a:spcAft>
                <a:spcPts val="0"/>
              </a:spcAft>
              <a:buNone/>
            </a:pPr>
            <a:r>
              <a:rPr lang="en"/>
              <a:t>- 	All cases: O(n^2)</a:t>
            </a:r>
            <a:endParaRPr/>
          </a:p>
          <a:p>
            <a:pPr indent="0" lvl="0" marL="0" rtl="0" algn="l">
              <a:spcBef>
                <a:spcPts val="1200"/>
              </a:spcBef>
              <a:spcAft>
                <a:spcPts val="1200"/>
              </a:spcAft>
              <a:buNone/>
            </a:pPr>
            <a:r>
              <a:rPr lang="en"/>
              <a:t>We can improve bubble sort…</a:t>
            </a:r>
            <a:endParaRPr/>
          </a:p>
        </p:txBody>
      </p:sp>
      <p:pic>
        <p:nvPicPr>
          <p:cNvPr id="78" name="Google Shape;78;p15"/>
          <p:cNvPicPr preferRelativeResize="0"/>
          <p:nvPr/>
        </p:nvPicPr>
        <p:blipFill>
          <a:blip r:embed="rId3">
            <a:alphaModFix/>
          </a:blip>
          <a:stretch>
            <a:fillRect/>
          </a:stretch>
        </p:blipFill>
        <p:spPr>
          <a:xfrm>
            <a:off x="48075" y="1255625"/>
            <a:ext cx="4285950" cy="2621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Improving Bubble Sort</a:t>
            </a:r>
            <a:endParaRPr/>
          </a:p>
        </p:txBody>
      </p:sp>
      <p:sp>
        <p:nvSpPr>
          <p:cNvPr id="88" name="Google Shape;88;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9" name="Google Shape;89;p17"/>
          <p:cNvSpPr txBox="1"/>
          <p:nvPr>
            <p:ph idx="2" type="body"/>
          </p:nvPr>
        </p:nvSpPr>
        <p:spPr>
          <a:xfrm>
            <a:off x="51689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Bubble sort currently needs to iterate n * (n-1), regardless of it sorted the list earlier.</a:t>
            </a:r>
            <a:endParaRPr/>
          </a:p>
          <a:p>
            <a:pPr indent="-311150" lvl="0" marL="457200" rtl="0" algn="l">
              <a:spcBef>
                <a:spcPts val="0"/>
              </a:spcBef>
              <a:spcAft>
                <a:spcPts val="0"/>
              </a:spcAft>
              <a:buSzPts val="1300"/>
              <a:buChar char="-"/>
            </a:pPr>
            <a:r>
              <a:rPr lang="en"/>
              <a:t>So, we can add a boolean value called “swap_performed”</a:t>
            </a:r>
            <a:endParaRPr/>
          </a:p>
          <a:p>
            <a:pPr indent="-311150" lvl="0" marL="457200" rtl="0" algn="l">
              <a:spcBef>
                <a:spcPts val="0"/>
              </a:spcBef>
              <a:spcAft>
                <a:spcPts val="0"/>
              </a:spcAft>
              <a:buSzPts val="1300"/>
              <a:buChar char="-"/>
            </a:pPr>
            <a:r>
              <a:rPr lang="en"/>
              <a:t>This will be set to true if bubble sort performs a swap.</a:t>
            </a:r>
            <a:endParaRPr/>
          </a:p>
          <a:p>
            <a:pPr indent="-311150" lvl="0" marL="457200" rtl="0" algn="l">
              <a:spcBef>
                <a:spcPts val="0"/>
              </a:spcBef>
              <a:spcAft>
                <a:spcPts val="0"/>
              </a:spcAft>
              <a:buSzPts val="1300"/>
              <a:buChar char="-"/>
            </a:pPr>
            <a:r>
              <a:rPr lang="en"/>
              <a:t>However, if this value is never updated (the list is sorted before bubble sort iterates completely), we can terminate early.</a:t>
            </a:r>
            <a:endParaRPr/>
          </a:p>
          <a:p>
            <a:pPr indent="-311150" lvl="0" marL="457200" rtl="0" algn="l">
              <a:spcBef>
                <a:spcPts val="0"/>
              </a:spcBef>
              <a:spcAft>
                <a:spcPts val="0"/>
              </a:spcAft>
              <a:buSzPts val="1300"/>
              <a:buChar char="-"/>
            </a:pPr>
            <a:r>
              <a:rPr lang="en"/>
              <a:t>Worst and Average: O(n^2)</a:t>
            </a:r>
            <a:endParaRPr/>
          </a:p>
          <a:p>
            <a:pPr indent="-311150" lvl="0" marL="457200" rtl="0" algn="l">
              <a:spcBef>
                <a:spcPts val="0"/>
              </a:spcBef>
              <a:spcAft>
                <a:spcPts val="0"/>
              </a:spcAft>
              <a:buSzPts val="1300"/>
              <a:buChar char="-"/>
            </a:pPr>
            <a:r>
              <a:rPr lang="en"/>
              <a:t>Best: O(n)</a:t>
            </a:r>
            <a:endParaRPr/>
          </a:p>
        </p:txBody>
      </p:sp>
      <p:pic>
        <p:nvPicPr>
          <p:cNvPr id="90" name="Google Shape;90;p17"/>
          <p:cNvPicPr preferRelativeResize="0"/>
          <p:nvPr/>
        </p:nvPicPr>
        <p:blipFill>
          <a:blip r:embed="rId3">
            <a:alphaModFix/>
          </a:blip>
          <a:stretch>
            <a:fillRect/>
          </a:stretch>
        </p:blipFill>
        <p:spPr>
          <a:xfrm>
            <a:off x="63250" y="1428625"/>
            <a:ext cx="5105649" cy="3596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Normal Bubble vs Improved Bubble</a:t>
            </a:r>
            <a:endParaRPr/>
          </a:p>
        </p:txBody>
      </p:sp>
      <p:pic>
        <p:nvPicPr>
          <p:cNvPr id="96" name="Google Shape;96;p18"/>
          <p:cNvPicPr preferRelativeResize="0"/>
          <p:nvPr/>
        </p:nvPicPr>
        <p:blipFill>
          <a:blip r:embed="rId3">
            <a:alphaModFix/>
          </a:blip>
          <a:stretch>
            <a:fillRect/>
          </a:stretch>
        </p:blipFill>
        <p:spPr>
          <a:xfrm>
            <a:off x="167850" y="2049325"/>
            <a:ext cx="3248025" cy="2247900"/>
          </a:xfrm>
          <a:prstGeom prst="rect">
            <a:avLst/>
          </a:prstGeom>
          <a:noFill/>
          <a:ln>
            <a:noFill/>
          </a:ln>
        </p:spPr>
      </p:pic>
      <p:sp>
        <p:nvSpPr>
          <p:cNvPr id="97" name="Google Shape;97;p18"/>
          <p:cNvSpPr txBox="1"/>
          <p:nvPr/>
        </p:nvSpPr>
        <p:spPr>
          <a:xfrm>
            <a:off x="363075" y="1382400"/>
            <a:ext cx="3052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Randomized Dataset. (1000 elements, from -1000 to 1000)</a:t>
            </a:r>
            <a:endParaRPr sz="1300">
              <a:solidFill>
                <a:schemeClr val="dk2"/>
              </a:solidFill>
              <a:latin typeface="Roboto"/>
              <a:ea typeface="Roboto"/>
              <a:cs typeface="Roboto"/>
              <a:sym typeface="Roboto"/>
            </a:endParaRPr>
          </a:p>
        </p:txBody>
      </p:sp>
      <p:pic>
        <p:nvPicPr>
          <p:cNvPr id="98" name="Google Shape;98;p18"/>
          <p:cNvPicPr preferRelativeResize="0"/>
          <p:nvPr/>
        </p:nvPicPr>
        <p:blipFill>
          <a:blip r:embed="rId4">
            <a:alphaModFix/>
          </a:blip>
          <a:stretch>
            <a:fillRect/>
          </a:stretch>
        </p:blipFill>
        <p:spPr>
          <a:xfrm>
            <a:off x="5560800" y="2020750"/>
            <a:ext cx="2924175" cy="2305050"/>
          </a:xfrm>
          <a:prstGeom prst="rect">
            <a:avLst/>
          </a:prstGeom>
          <a:noFill/>
          <a:ln>
            <a:noFill/>
          </a:ln>
        </p:spPr>
      </p:pic>
      <p:sp>
        <p:nvSpPr>
          <p:cNvPr id="99" name="Google Shape;99;p18"/>
          <p:cNvSpPr txBox="1"/>
          <p:nvPr/>
        </p:nvSpPr>
        <p:spPr>
          <a:xfrm>
            <a:off x="5483325" y="1382400"/>
            <a:ext cx="3305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Best Case Scenario. (1000 elements, sorted)</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Cocktail-Shaker Sort</a:t>
            </a:r>
            <a:endParaRPr/>
          </a:p>
        </p:txBody>
      </p:sp>
      <p:sp>
        <p:nvSpPr>
          <p:cNvPr id="105" name="Google Shape;105;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cocktail shaker sort is a variant of bubble sort.</a:t>
            </a:r>
            <a:endParaRPr/>
          </a:p>
          <a:p>
            <a:pPr indent="-311150" lvl="0" marL="457200" rtl="0" algn="l">
              <a:spcBef>
                <a:spcPts val="0"/>
              </a:spcBef>
              <a:spcAft>
                <a:spcPts val="0"/>
              </a:spcAft>
              <a:buSzPts val="1300"/>
              <a:buChar char="-"/>
            </a:pPr>
            <a:r>
              <a:rPr lang="en"/>
              <a:t>Instead of starting from the beginning of the list each pass, cocktail starts from where it ended last pass and reverses its direction, and compares if the element behind the current element is greater.</a:t>
            </a:r>
            <a:endParaRPr/>
          </a:p>
          <a:p>
            <a:pPr indent="-311150" lvl="0" marL="457200" rtl="0" algn="l">
              <a:spcBef>
                <a:spcPts val="0"/>
              </a:spcBef>
              <a:spcAft>
                <a:spcPts val="0"/>
              </a:spcAft>
              <a:buSzPts val="1300"/>
              <a:buChar char="-"/>
            </a:pPr>
            <a:r>
              <a:rPr lang="en"/>
              <a:t>This sees some decrease in comparisons and swaps, as it moves items that belong towards the beginning of the list faster.</a:t>
            </a:r>
            <a:endParaRPr/>
          </a:p>
          <a:p>
            <a:pPr indent="-311150" lvl="0" marL="457200" rtl="0" algn="l">
              <a:spcBef>
                <a:spcPts val="0"/>
              </a:spcBef>
              <a:spcAft>
                <a:spcPts val="0"/>
              </a:spcAft>
              <a:buSzPts val="1300"/>
              <a:buChar char="-"/>
            </a:pPr>
            <a:r>
              <a:rPr lang="en"/>
              <a:t>That is, when it has the boolean value tweak we added to the improved bubble sort.</a:t>
            </a:r>
            <a:endParaRPr/>
          </a:p>
          <a:p>
            <a:pPr indent="-311150" lvl="0" marL="457200" rtl="0" algn="l">
              <a:spcBef>
                <a:spcPts val="0"/>
              </a:spcBef>
              <a:spcAft>
                <a:spcPts val="0"/>
              </a:spcAft>
              <a:buSzPts val="1300"/>
              <a:buChar char="-"/>
            </a:pPr>
            <a:r>
              <a:rPr lang="en"/>
              <a:t>Without that tweak, it performs the same as bubble sort. (As it continues to iterate through the sum of n-i </a:t>
            </a:r>
            <a:r>
              <a:rPr lang="en"/>
              <a:t>elements (</a:t>
            </a:r>
            <a:r>
              <a:rPr lang="en"/>
              <a:t>i </a:t>
            </a:r>
            <a:r>
              <a:rPr lang="en"/>
              <a:t>being the # of passes) </a:t>
            </a:r>
            <a:r>
              <a:rPr lang="en"/>
              <a:t>elements until n reaches 1).</a:t>
            </a:r>
            <a:endParaRPr/>
          </a:p>
        </p:txBody>
      </p:sp>
      <p:pic>
        <p:nvPicPr>
          <p:cNvPr id="106" name="Google Shape;106;p19"/>
          <p:cNvPicPr preferRelativeResize="0"/>
          <p:nvPr/>
        </p:nvPicPr>
        <p:blipFill>
          <a:blip r:embed="rId3">
            <a:alphaModFix/>
          </a:blip>
          <a:stretch>
            <a:fillRect/>
          </a:stretch>
        </p:blipFill>
        <p:spPr>
          <a:xfrm>
            <a:off x="661138" y="1426275"/>
            <a:ext cx="2756426" cy="364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Improved Bubble vs Cocktail</a:t>
            </a:r>
            <a:endParaRPr/>
          </a:p>
        </p:txBody>
      </p:sp>
      <p:pic>
        <p:nvPicPr>
          <p:cNvPr id="116" name="Google Shape;116;p21"/>
          <p:cNvPicPr preferRelativeResize="0"/>
          <p:nvPr/>
        </p:nvPicPr>
        <p:blipFill>
          <a:blip r:embed="rId3">
            <a:alphaModFix/>
          </a:blip>
          <a:stretch>
            <a:fillRect/>
          </a:stretch>
        </p:blipFill>
        <p:spPr>
          <a:xfrm>
            <a:off x="2682675" y="2381625"/>
            <a:ext cx="2914650" cy="2305050"/>
          </a:xfrm>
          <a:prstGeom prst="rect">
            <a:avLst/>
          </a:prstGeom>
          <a:noFill/>
          <a:ln>
            <a:noFill/>
          </a:ln>
        </p:spPr>
      </p:pic>
      <p:sp>
        <p:nvSpPr>
          <p:cNvPr id="117" name="Google Shape;117;p21"/>
          <p:cNvSpPr txBox="1"/>
          <p:nvPr/>
        </p:nvSpPr>
        <p:spPr>
          <a:xfrm>
            <a:off x="1460400" y="1529175"/>
            <a:ext cx="54210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Randomized Dataset (1000 elements, -1000 to 1000)</a:t>
            </a:r>
            <a:endParaRPr sz="13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