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7BDBF-5652-44A6-BA31-AA35A8A1BA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384081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75667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70713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25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440194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87BDBF-5652-44A6-BA31-AA35A8A1BAE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43013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87BDBF-5652-44A6-BA31-AA35A8A1BAE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148537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7BDBF-5652-44A6-BA31-AA35A8A1BA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01853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7BDBF-5652-44A6-BA31-AA35A8A1BA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79067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7BDBF-5652-44A6-BA31-AA35A8A1BA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31164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7BDBF-5652-44A6-BA31-AA35A8A1BAE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338060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31011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7BDBF-5652-44A6-BA31-AA35A8A1BAE2}"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195561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7BDBF-5652-44A6-BA31-AA35A8A1BAE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59815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7BDBF-5652-44A6-BA31-AA35A8A1BAE2}"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15770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237539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7BDBF-5652-44A6-BA31-AA35A8A1BAE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B3412-1C47-4246-BC77-57983AFED646}" type="slidenum">
              <a:rPr lang="en-US" smtClean="0"/>
              <a:t>‹#›</a:t>
            </a:fld>
            <a:endParaRPr lang="en-US"/>
          </a:p>
        </p:txBody>
      </p:sp>
    </p:spTree>
    <p:extLst>
      <p:ext uri="{BB962C8B-B14F-4D97-AF65-F5344CB8AC3E}">
        <p14:creationId xmlns:p14="http://schemas.microsoft.com/office/powerpoint/2010/main" val="378308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F87BDBF-5652-44A6-BA31-AA35A8A1BAE2}" type="datetimeFigureOut">
              <a:rPr lang="en-US" smtClean="0"/>
              <a:t>11/26/2023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EB3412-1C47-4246-BC77-57983AFED646}" type="slidenum">
              <a:rPr lang="en-US" smtClean="0"/>
              <a:t>‹#›</a:t>
            </a:fld>
            <a:endParaRPr lang="en-US"/>
          </a:p>
        </p:txBody>
      </p:sp>
    </p:spTree>
    <p:extLst>
      <p:ext uri="{BB962C8B-B14F-4D97-AF65-F5344CB8AC3E}">
        <p14:creationId xmlns:p14="http://schemas.microsoft.com/office/powerpoint/2010/main" val="392892106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8F3B-6C24-2FDE-5E94-340038A056FF}"/>
              </a:ext>
            </a:extLst>
          </p:cNvPr>
          <p:cNvSpPr>
            <a:spLocks noGrp="1"/>
          </p:cNvSpPr>
          <p:nvPr>
            <p:ph type="ctrTitle"/>
          </p:nvPr>
        </p:nvSpPr>
        <p:spPr>
          <a:xfrm>
            <a:off x="838199" y="1120676"/>
            <a:ext cx="7021513" cy="2308324"/>
          </a:xfrm>
        </p:spPr>
        <p:txBody>
          <a:bodyPr>
            <a:normAutofit fontScale="90000"/>
          </a:bodyPr>
          <a:lstStyle/>
          <a:p>
            <a:pPr algn="l"/>
            <a:r>
              <a:rPr lang="en-US" sz="5600" dirty="0"/>
              <a:t>Discrete Math- Greatest Common Divisor	</a:t>
            </a:r>
          </a:p>
        </p:txBody>
      </p:sp>
      <p:sp>
        <p:nvSpPr>
          <p:cNvPr id="3" name="Subtitle 2">
            <a:extLst>
              <a:ext uri="{FF2B5EF4-FFF2-40B4-BE49-F238E27FC236}">
                <a16:creationId xmlns:a16="http://schemas.microsoft.com/office/drawing/2014/main" id="{2346AC4E-9135-93E6-2AF2-0E04F14C6278}"/>
              </a:ext>
            </a:extLst>
          </p:cNvPr>
          <p:cNvSpPr>
            <a:spLocks noGrp="1"/>
          </p:cNvSpPr>
          <p:nvPr>
            <p:ph type="subTitle" idx="1"/>
          </p:nvPr>
        </p:nvSpPr>
        <p:spPr>
          <a:xfrm>
            <a:off x="835024" y="3809999"/>
            <a:ext cx="7025753" cy="1012778"/>
          </a:xfrm>
        </p:spPr>
        <p:txBody>
          <a:bodyPr>
            <a:normAutofit/>
          </a:bodyPr>
          <a:lstStyle/>
          <a:p>
            <a:pPr algn="l"/>
            <a:r>
              <a:rPr lang="en-US" dirty="0"/>
              <a:t>Mario Acevedo Jimenez</a:t>
            </a:r>
          </a:p>
        </p:txBody>
      </p:sp>
    </p:spTree>
    <p:extLst>
      <p:ext uri="{BB962C8B-B14F-4D97-AF65-F5344CB8AC3E}">
        <p14:creationId xmlns:p14="http://schemas.microsoft.com/office/powerpoint/2010/main" val="23536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E4C9-0C1C-FEBE-EF59-CA48F1D2F9B2}"/>
              </a:ext>
            </a:extLst>
          </p:cNvPr>
          <p:cNvSpPr>
            <a:spLocks noGrp="1"/>
          </p:cNvSpPr>
          <p:nvPr>
            <p:ph type="title"/>
          </p:nvPr>
        </p:nvSpPr>
        <p:spPr/>
        <p:txBody>
          <a:bodyPr/>
          <a:lstStyle/>
          <a:p>
            <a:r>
              <a:rPr lang="en-US" dirty="0"/>
              <a:t>Greatest Common Divisor - Recap</a:t>
            </a:r>
          </a:p>
        </p:txBody>
      </p:sp>
      <p:sp>
        <p:nvSpPr>
          <p:cNvPr id="3" name="Content Placeholder 2">
            <a:extLst>
              <a:ext uri="{FF2B5EF4-FFF2-40B4-BE49-F238E27FC236}">
                <a16:creationId xmlns:a16="http://schemas.microsoft.com/office/drawing/2014/main" id="{3BC4743B-7BC4-FD61-A281-B45F98BF2D62}"/>
              </a:ext>
            </a:extLst>
          </p:cNvPr>
          <p:cNvSpPr>
            <a:spLocks noGrp="1"/>
          </p:cNvSpPr>
          <p:nvPr>
            <p:ph idx="1"/>
          </p:nvPr>
        </p:nvSpPr>
        <p:spPr/>
        <p:txBody>
          <a:bodyPr/>
          <a:lstStyle/>
          <a:p>
            <a:r>
              <a:rPr lang="en-US" dirty="0"/>
              <a:t>To recap, we explored the definition of the Greatest Common Divisor, learned how to find it using the basic factoring method and the Euclidean Algorithm. We also saw how prime factorization can be used for efficient calculations.</a:t>
            </a:r>
          </a:p>
          <a:p>
            <a:r>
              <a:rPr lang="en-US" dirty="0"/>
              <a:t>Understanding the GCD is crucial in various areas of discrete mathematics and computer science, including number theory, cryptography, and algorithm design.</a:t>
            </a:r>
          </a:p>
        </p:txBody>
      </p:sp>
    </p:spTree>
    <p:extLst>
      <p:ext uri="{BB962C8B-B14F-4D97-AF65-F5344CB8AC3E}">
        <p14:creationId xmlns:p14="http://schemas.microsoft.com/office/powerpoint/2010/main" val="73363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9BF3-FBA5-7B0D-20FF-6F360FA0E793}"/>
              </a:ext>
            </a:extLst>
          </p:cNvPr>
          <p:cNvSpPr>
            <a:spLocks noGrp="1"/>
          </p:cNvSpPr>
          <p:nvPr>
            <p:ph type="title"/>
          </p:nvPr>
        </p:nvSpPr>
        <p:spPr>
          <a:xfrm>
            <a:off x="838199" y="1498512"/>
            <a:ext cx="8740774" cy="1323439"/>
          </a:xfrm>
        </p:spPr>
        <p:txBody>
          <a:bodyPr anchor="t">
            <a:normAutofit fontScale="90000"/>
          </a:bodyPr>
          <a:lstStyle/>
          <a:p>
            <a:r>
              <a:rPr lang="en-US" sz="4000" dirty="0"/>
              <a:t>What is the “Greatest Common Divisor”?</a:t>
            </a:r>
            <a:br>
              <a:rPr lang="en-US" sz="4000" dirty="0"/>
            </a:br>
            <a:endParaRPr lang="en-US" sz="4000" dirty="0"/>
          </a:p>
        </p:txBody>
      </p:sp>
      <p:sp>
        <p:nvSpPr>
          <p:cNvPr id="3" name="Content Placeholder 2">
            <a:extLst>
              <a:ext uri="{FF2B5EF4-FFF2-40B4-BE49-F238E27FC236}">
                <a16:creationId xmlns:a16="http://schemas.microsoft.com/office/drawing/2014/main" id="{3BBE0C06-D921-FBAB-1B85-66B112B2A00B}"/>
              </a:ext>
            </a:extLst>
          </p:cNvPr>
          <p:cNvSpPr>
            <a:spLocks noGrp="1"/>
          </p:cNvSpPr>
          <p:nvPr>
            <p:ph idx="1"/>
          </p:nvPr>
        </p:nvSpPr>
        <p:spPr>
          <a:xfrm>
            <a:off x="838199" y="3003160"/>
            <a:ext cx="8740775" cy="2454300"/>
          </a:xfrm>
        </p:spPr>
        <p:txBody>
          <a:bodyPr>
            <a:normAutofit/>
          </a:bodyPr>
          <a:lstStyle/>
          <a:p>
            <a:r>
              <a:rPr lang="en-US" sz="2400" dirty="0">
                <a:solidFill>
                  <a:schemeClr val="tx1">
                    <a:alpha val="80000"/>
                  </a:schemeClr>
                </a:solidFill>
              </a:rPr>
              <a:t>Let's start by defining the Greatest Common Divisor also known as the GCD. The GCD of two integers is the largest positive integer that divides two integers without leaving a remainder.</a:t>
            </a:r>
          </a:p>
        </p:txBody>
      </p:sp>
    </p:spTree>
    <p:extLst>
      <p:ext uri="{BB962C8B-B14F-4D97-AF65-F5344CB8AC3E}">
        <p14:creationId xmlns:p14="http://schemas.microsoft.com/office/powerpoint/2010/main" val="69924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F549-B24D-CAE9-2E2D-BBD94C67EAAC}"/>
              </a:ext>
            </a:extLst>
          </p:cNvPr>
          <p:cNvSpPr>
            <a:spLocks noGrp="1"/>
          </p:cNvSpPr>
          <p:nvPr>
            <p:ph type="title"/>
          </p:nvPr>
        </p:nvSpPr>
        <p:spPr/>
        <p:txBody>
          <a:bodyPr>
            <a:normAutofit fontScale="90000"/>
          </a:bodyPr>
          <a:lstStyle/>
          <a:p>
            <a:r>
              <a:rPr lang="en-US"/>
              <a:t>What is the notation used for the Greatest Common Divisor?</a:t>
            </a:r>
            <a:endParaRPr lang="en-US" dirty="0"/>
          </a:p>
        </p:txBody>
      </p:sp>
      <p:sp>
        <p:nvSpPr>
          <p:cNvPr id="3" name="Content Placeholder 2">
            <a:extLst>
              <a:ext uri="{FF2B5EF4-FFF2-40B4-BE49-F238E27FC236}">
                <a16:creationId xmlns:a16="http://schemas.microsoft.com/office/drawing/2014/main" id="{28FDD175-B388-C12C-AAD3-12FA94B7CB7D}"/>
              </a:ext>
            </a:extLst>
          </p:cNvPr>
          <p:cNvSpPr>
            <a:spLocks noGrp="1"/>
          </p:cNvSpPr>
          <p:nvPr>
            <p:ph idx="1"/>
          </p:nvPr>
        </p:nvSpPr>
        <p:spPr/>
        <p:txBody>
          <a:bodyPr/>
          <a:lstStyle/>
          <a:p>
            <a:r>
              <a:rPr lang="en-US" dirty="0"/>
              <a:t>We often use the notation GCD(</a:t>
            </a:r>
            <a:r>
              <a:rPr lang="en-US" dirty="0">
                <a:solidFill>
                  <a:srgbClr val="00B0F0"/>
                </a:solidFill>
              </a:rPr>
              <a:t>a</a:t>
            </a:r>
            <a:r>
              <a:rPr lang="en-US" dirty="0"/>
              <a:t>, </a:t>
            </a:r>
            <a:r>
              <a:rPr lang="en-US" dirty="0">
                <a:solidFill>
                  <a:srgbClr val="FFFF00"/>
                </a:solidFill>
              </a:rPr>
              <a:t>b</a:t>
            </a:r>
            <a:r>
              <a:rPr lang="en-US" dirty="0"/>
              <a:t>) to represent the greatest common divisor of integers </a:t>
            </a:r>
            <a:r>
              <a:rPr lang="en-US" dirty="0">
                <a:solidFill>
                  <a:srgbClr val="00B0F0"/>
                </a:solidFill>
              </a:rPr>
              <a:t>a</a:t>
            </a:r>
            <a:r>
              <a:rPr lang="en-US" dirty="0"/>
              <a:t> and </a:t>
            </a:r>
            <a:r>
              <a:rPr lang="en-US" dirty="0">
                <a:solidFill>
                  <a:srgbClr val="FFFF00"/>
                </a:solidFill>
              </a:rPr>
              <a:t>b</a:t>
            </a:r>
            <a:r>
              <a:rPr lang="en-US" dirty="0"/>
              <a:t>.</a:t>
            </a:r>
          </a:p>
        </p:txBody>
      </p:sp>
    </p:spTree>
    <p:extLst>
      <p:ext uri="{BB962C8B-B14F-4D97-AF65-F5344CB8AC3E}">
        <p14:creationId xmlns:p14="http://schemas.microsoft.com/office/powerpoint/2010/main" val="293096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5BC7-FE48-DF49-DC2A-C32F07F2C7C9}"/>
              </a:ext>
            </a:extLst>
          </p:cNvPr>
          <p:cNvSpPr>
            <a:spLocks noGrp="1"/>
          </p:cNvSpPr>
          <p:nvPr>
            <p:ph type="title"/>
          </p:nvPr>
        </p:nvSpPr>
        <p:spPr/>
        <p:txBody>
          <a:bodyPr/>
          <a:lstStyle/>
          <a:p>
            <a:r>
              <a:rPr lang="en-US" dirty="0"/>
              <a:t>Let’s look at some examples</a:t>
            </a:r>
          </a:p>
        </p:txBody>
      </p:sp>
      <p:sp>
        <p:nvSpPr>
          <p:cNvPr id="3" name="Content Placeholder 2">
            <a:extLst>
              <a:ext uri="{FF2B5EF4-FFF2-40B4-BE49-F238E27FC236}">
                <a16:creationId xmlns:a16="http://schemas.microsoft.com/office/drawing/2014/main" id="{E658649C-8DE6-A130-57E4-BBF3EB20A7E8}"/>
              </a:ext>
            </a:extLst>
          </p:cNvPr>
          <p:cNvSpPr>
            <a:spLocks noGrp="1"/>
          </p:cNvSpPr>
          <p:nvPr>
            <p:ph idx="1"/>
          </p:nvPr>
        </p:nvSpPr>
        <p:spPr/>
        <p:txBody>
          <a:bodyPr/>
          <a:lstStyle/>
          <a:p>
            <a:r>
              <a:rPr lang="en-US" dirty="0"/>
              <a:t>Consider two numbers, 24 and 36. What would the GCD of 24 and 36 be? GCD(24,36)</a:t>
            </a:r>
          </a:p>
          <a:p>
            <a:r>
              <a:rPr lang="en-US" dirty="0"/>
              <a:t>You can pause the video and try this at home to see if you can figure this out or continue on to learn a few methods to </a:t>
            </a:r>
            <a:r>
              <a:rPr lang="en-US"/>
              <a:t>calculate this. </a:t>
            </a:r>
            <a:endParaRPr lang="en-US" dirty="0"/>
          </a:p>
        </p:txBody>
      </p:sp>
    </p:spTree>
    <p:extLst>
      <p:ext uri="{BB962C8B-B14F-4D97-AF65-F5344CB8AC3E}">
        <p14:creationId xmlns:p14="http://schemas.microsoft.com/office/powerpoint/2010/main" val="36549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A64F-6973-42FB-09F9-76D9ED3A88ED}"/>
              </a:ext>
            </a:extLst>
          </p:cNvPr>
          <p:cNvSpPr>
            <a:spLocks noGrp="1"/>
          </p:cNvSpPr>
          <p:nvPr>
            <p:ph type="title"/>
          </p:nvPr>
        </p:nvSpPr>
        <p:spPr/>
        <p:txBody>
          <a:bodyPr/>
          <a:lstStyle/>
          <a:p>
            <a:r>
              <a:rPr lang="en-US" dirty="0"/>
              <a:t>Finding the GCD – The long way</a:t>
            </a:r>
          </a:p>
        </p:txBody>
      </p:sp>
      <p:sp>
        <p:nvSpPr>
          <p:cNvPr id="3" name="Content Placeholder 2">
            <a:extLst>
              <a:ext uri="{FF2B5EF4-FFF2-40B4-BE49-F238E27FC236}">
                <a16:creationId xmlns:a16="http://schemas.microsoft.com/office/drawing/2014/main" id="{F2D12AA8-EAC5-FC16-6439-E928B30D8891}"/>
              </a:ext>
            </a:extLst>
          </p:cNvPr>
          <p:cNvSpPr>
            <a:spLocks noGrp="1"/>
          </p:cNvSpPr>
          <p:nvPr>
            <p:ph idx="1"/>
          </p:nvPr>
        </p:nvSpPr>
        <p:spPr/>
        <p:txBody>
          <a:bodyPr>
            <a:normAutofit/>
          </a:bodyPr>
          <a:lstStyle/>
          <a:p>
            <a:r>
              <a:rPr lang="en-US" dirty="0"/>
              <a:t>One way of finding the GCD is to list the factors of each number.</a:t>
            </a:r>
            <a:br>
              <a:rPr lang="en-US" dirty="0"/>
            </a:br>
            <a:endParaRPr lang="en-US" dirty="0"/>
          </a:p>
          <a:p>
            <a:r>
              <a:rPr lang="en-US" dirty="0"/>
              <a:t>For 24, the factors are 1, 2, 3, 4, 6, 8, 12, and 24. For 36, the factors are 1, 2, 3, 4, 6, 9, 12, 18, and 36</a:t>
            </a:r>
          </a:p>
          <a:p>
            <a:r>
              <a:rPr lang="en-US" dirty="0"/>
              <a:t>From doing this, we can see that the common factors are 1, 2, 3, 4, 6, and 12. Among these, 12 is the largest. </a:t>
            </a:r>
          </a:p>
          <a:p>
            <a:r>
              <a:rPr lang="en-US" dirty="0"/>
              <a:t>This means that the GCD(24, 36) is 12.</a:t>
            </a:r>
          </a:p>
          <a:p>
            <a:r>
              <a:rPr lang="en-US" dirty="0"/>
              <a:t>This method can be time consuming and repetitive. Sometimes we’ll have two numbers that are too large to factor out in a reasonable time.</a:t>
            </a:r>
          </a:p>
        </p:txBody>
      </p:sp>
    </p:spTree>
    <p:extLst>
      <p:ext uri="{BB962C8B-B14F-4D97-AF65-F5344CB8AC3E}">
        <p14:creationId xmlns:p14="http://schemas.microsoft.com/office/powerpoint/2010/main" val="265037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3A40-96FB-8B15-A363-B955251BD38E}"/>
              </a:ext>
            </a:extLst>
          </p:cNvPr>
          <p:cNvSpPr>
            <a:spLocks noGrp="1"/>
          </p:cNvSpPr>
          <p:nvPr>
            <p:ph type="title"/>
          </p:nvPr>
        </p:nvSpPr>
        <p:spPr/>
        <p:txBody>
          <a:bodyPr/>
          <a:lstStyle/>
          <a:p>
            <a:r>
              <a:rPr lang="en-US" dirty="0"/>
              <a:t>The Euclidean Algorithm</a:t>
            </a:r>
          </a:p>
        </p:txBody>
      </p:sp>
      <p:sp>
        <p:nvSpPr>
          <p:cNvPr id="3" name="Content Placeholder 2">
            <a:extLst>
              <a:ext uri="{FF2B5EF4-FFF2-40B4-BE49-F238E27FC236}">
                <a16:creationId xmlns:a16="http://schemas.microsoft.com/office/drawing/2014/main" id="{A2BF9934-4C2F-59EB-6D6C-4B843DF78B86}"/>
              </a:ext>
            </a:extLst>
          </p:cNvPr>
          <p:cNvSpPr>
            <a:spLocks noGrp="1"/>
          </p:cNvSpPr>
          <p:nvPr>
            <p:ph idx="1"/>
          </p:nvPr>
        </p:nvSpPr>
        <p:spPr/>
        <p:txBody>
          <a:bodyPr>
            <a:normAutofit/>
          </a:bodyPr>
          <a:lstStyle/>
          <a:p>
            <a:r>
              <a:rPr lang="en-US" dirty="0"/>
              <a:t>The Euclidean Algorithm is a more efficient method for finding the GCD. It is based on the observation that the GCD of two given numbers is the same as the GCD of the smaller number and the remainder of dividing the larger number by the smaller number</a:t>
            </a:r>
          </a:p>
          <a:p>
            <a:r>
              <a:rPr lang="en-US" dirty="0"/>
              <a:t>Algorithm Steps </a:t>
            </a:r>
          </a:p>
          <a:p>
            <a:pPr lvl="1">
              <a:buFont typeface="Courier New" panose="02070309020205020404" pitchFamily="49" charset="0"/>
              <a:buChar char="o"/>
            </a:pPr>
            <a:r>
              <a:rPr lang="en-US" dirty="0"/>
              <a:t>1. Find the maximum number of times the smaller number fits into the larger number. The remainder is what will be used for step 2.</a:t>
            </a:r>
          </a:p>
          <a:p>
            <a:pPr lvl="1">
              <a:buFont typeface="Courier New" panose="02070309020205020404" pitchFamily="49" charset="0"/>
              <a:buChar char="o"/>
            </a:pPr>
            <a:r>
              <a:rPr lang="en-US" dirty="0"/>
              <a:t>2. The remainder will be used to divide our previous divisor from step 1.</a:t>
            </a:r>
          </a:p>
          <a:p>
            <a:pPr lvl="1">
              <a:buFont typeface="Courier New" panose="02070309020205020404" pitchFamily="49" charset="0"/>
              <a:buChar char="o"/>
            </a:pPr>
            <a:r>
              <a:rPr lang="en-US" dirty="0"/>
              <a:t>3. Repeat until the remainder is 0. The GCD is the last non-zero remainder.</a:t>
            </a:r>
          </a:p>
        </p:txBody>
      </p:sp>
    </p:spTree>
    <p:extLst>
      <p:ext uri="{BB962C8B-B14F-4D97-AF65-F5344CB8AC3E}">
        <p14:creationId xmlns:p14="http://schemas.microsoft.com/office/powerpoint/2010/main" val="393377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84DB-90A3-EA2E-A78C-B19891CD1945}"/>
              </a:ext>
            </a:extLst>
          </p:cNvPr>
          <p:cNvSpPr>
            <a:spLocks noGrp="1"/>
          </p:cNvSpPr>
          <p:nvPr>
            <p:ph type="title"/>
          </p:nvPr>
        </p:nvSpPr>
        <p:spPr/>
        <p:txBody>
          <a:bodyPr>
            <a:normAutofit fontScale="90000"/>
          </a:bodyPr>
          <a:lstStyle/>
          <a:p>
            <a:r>
              <a:rPr lang="en-US" dirty="0"/>
              <a:t>Let’s use the Euclidean Algorithm to find the GCD(48,18).</a:t>
            </a:r>
          </a:p>
        </p:txBody>
      </p:sp>
      <p:sp>
        <p:nvSpPr>
          <p:cNvPr id="3" name="Content Placeholder 2">
            <a:extLst>
              <a:ext uri="{FF2B5EF4-FFF2-40B4-BE49-F238E27FC236}">
                <a16:creationId xmlns:a16="http://schemas.microsoft.com/office/drawing/2014/main" id="{7CB9AD1A-6861-164F-CA81-0AFA9AB0DBB6}"/>
              </a:ext>
            </a:extLst>
          </p:cNvPr>
          <p:cNvSpPr>
            <a:spLocks noGrp="1"/>
          </p:cNvSpPr>
          <p:nvPr>
            <p:ph idx="1"/>
          </p:nvPr>
        </p:nvSpPr>
        <p:spPr>
          <a:xfrm>
            <a:off x="234892" y="1690688"/>
            <a:ext cx="11702642" cy="5167311"/>
          </a:xfrm>
        </p:spPr>
        <p:txBody>
          <a:bodyPr/>
          <a:lstStyle/>
          <a:p>
            <a:r>
              <a:rPr lang="en-US" dirty="0"/>
              <a:t>The following format allows for easier calculation and makes the algorithm easier to read and follow.</a:t>
            </a:r>
          </a:p>
          <a:p>
            <a:r>
              <a:rPr lang="en-US" dirty="0"/>
              <a:t>Step 1: Find the maximum number of times 18 fits into 48. We find that 18 fits into 48 two times with a remainder of 12. The remainder is what will be used for step 2. </a:t>
            </a:r>
          </a:p>
          <a:p>
            <a:pPr lvl="1">
              <a:buFont typeface="Courier New" panose="02070309020205020404" pitchFamily="49" charset="0"/>
              <a:buChar char="o"/>
            </a:pPr>
            <a:r>
              <a:rPr lang="en-US" dirty="0"/>
              <a:t>48 = 18(2) + R = 12</a:t>
            </a:r>
          </a:p>
          <a:p>
            <a:r>
              <a:rPr lang="en-US" dirty="0"/>
              <a:t>Step 2: Our previous divisor of 18 will be divided by the remainder from our previous step until we reach a remainder of 0.</a:t>
            </a:r>
          </a:p>
          <a:p>
            <a:pPr lvl="1">
              <a:buFont typeface="Courier New" panose="02070309020205020404" pitchFamily="49" charset="0"/>
              <a:buChar char="o"/>
            </a:pPr>
            <a:r>
              <a:rPr lang="en-US" dirty="0"/>
              <a:t>18 = 12(1) + R = </a:t>
            </a:r>
            <a:r>
              <a:rPr lang="en-US" dirty="0">
                <a:solidFill>
                  <a:srgbClr val="FF0000"/>
                </a:solidFill>
              </a:rPr>
              <a:t>6</a:t>
            </a:r>
            <a:r>
              <a:rPr lang="en-US" dirty="0"/>
              <a:t> </a:t>
            </a:r>
          </a:p>
          <a:p>
            <a:r>
              <a:rPr lang="en-US" dirty="0"/>
              <a:t>Step 3: As we do not yet have a remainder of 0 we repeat step 2.</a:t>
            </a:r>
          </a:p>
          <a:p>
            <a:pPr lvl="1">
              <a:buFont typeface="Courier New" panose="02070309020205020404" pitchFamily="49" charset="0"/>
              <a:buChar char="o"/>
            </a:pPr>
            <a:r>
              <a:rPr lang="en-US" dirty="0"/>
              <a:t>12 = 6(2) + R = 0</a:t>
            </a:r>
          </a:p>
          <a:p>
            <a:pPr marL="457200" lvl="1" indent="0">
              <a:buNone/>
            </a:pPr>
            <a:r>
              <a:rPr lang="en-US" dirty="0"/>
              <a:t>We now have a remainder of 0 which means our last non-zero remainder of </a:t>
            </a:r>
            <a:r>
              <a:rPr lang="en-US" dirty="0">
                <a:solidFill>
                  <a:srgbClr val="FF0000"/>
                </a:solidFill>
              </a:rPr>
              <a:t>6</a:t>
            </a:r>
            <a:r>
              <a:rPr lang="en-US" dirty="0"/>
              <a:t> is our GCD.</a:t>
            </a:r>
          </a:p>
          <a:p>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156254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0235-5827-957B-E10B-2D3247C87033}"/>
              </a:ext>
            </a:extLst>
          </p:cNvPr>
          <p:cNvSpPr>
            <a:spLocks noGrp="1"/>
          </p:cNvSpPr>
          <p:nvPr>
            <p:ph type="title"/>
          </p:nvPr>
        </p:nvSpPr>
        <p:spPr/>
        <p:txBody>
          <a:bodyPr>
            <a:normAutofit fontScale="90000"/>
          </a:bodyPr>
          <a:lstStyle/>
          <a:p>
            <a:r>
              <a:rPr lang="en-US" dirty="0"/>
              <a:t>Greatest Common Divisor – Fundamental Theorem of Arithmetic</a:t>
            </a:r>
          </a:p>
        </p:txBody>
      </p:sp>
      <p:sp>
        <p:nvSpPr>
          <p:cNvPr id="3" name="Content Placeholder 2">
            <a:extLst>
              <a:ext uri="{FF2B5EF4-FFF2-40B4-BE49-F238E27FC236}">
                <a16:creationId xmlns:a16="http://schemas.microsoft.com/office/drawing/2014/main" id="{B9DE2BD0-A4A4-B025-9685-0D54C2FD9FEB}"/>
              </a:ext>
            </a:extLst>
          </p:cNvPr>
          <p:cNvSpPr>
            <a:spLocks noGrp="1"/>
          </p:cNvSpPr>
          <p:nvPr>
            <p:ph idx="1"/>
          </p:nvPr>
        </p:nvSpPr>
        <p:spPr/>
        <p:txBody>
          <a:bodyPr/>
          <a:lstStyle/>
          <a:p>
            <a:r>
              <a:rPr lang="en-US" dirty="0"/>
              <a:t>The Fundamental Theorem of Arithmetic states that every positive integer greater than 1 can be expressed uniquely as a product of prime numbers.</a:t>
            </a:r>
          </a:p>
        </p:txBody>
      </p:sp>
    </p:spTree>
    <p:extLst>
      <p:ext uri="{BB962C8B-B14F-4D97-AF65-F5344CB8AC3E}">
        <p14:creationId xmlns:p14="http://schemas.microsoft.com/office/powerpoint/2010/main" val="271051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AD1E-847F-8C65-CE86-DA5BF437793A}"/>
              </a:ext>
            </a:extLst>
          </p:cNvPr>
          <p:cNvSpPr>
            <a:spLocks noGrp="1"/>
          </p:cNvSpPr>
          <p:nvPr>
            <p:ph type="title"/>
          </p:nvPr>
        </p:nvSpPr>
        <p:spPr/>
        <p:txBody>
          <a:bodyPr>
            <a:normAutofit fontScale="90000"/>
          </a:bodyPr>
          <a:lstStyle/>
          <a:p>
            <a:r>
              <a:rPr lang="en-US" dirty="0"/>
              <a:t>Greatest Common Divisor-Using Prime Factorization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D4D0BD-3A9A-B404-030A-95558B94115F}"/>
                  </a:ext>
                </a:extLst>
              </p:cNvPr>
              <p:cNvSpPr>
                <a:spLocks noGrp="1"/>
              </p:cNvSpPr>
              <p:nvPr>
                <p:ph idx="1"/>
              </p:nvPr>
            </p:nvSpPr>
            <p:spPr/>
            <p:txBody>
              <a:bodyPr/>
              <a:lstStyle/>
              <a:p>
                <a:r>
                  <a:rPr lang="en-US" dirty="0"/>
                  <a:t>We can use prime factorization to find the GCD efficiently. Write each number as a product of prime factors and take the common factors with the lowest power.</a:t>
                </a:r>
              </a:p>
              <a:p>
                <a:r>
                  <a:rPr lang="en-US" dirty="0"/>
                  <a:t>Consider GCD(60, 90). </a:t>
                </a:r>
              </a:p>
              <a:p>
                <a:pPr lvl="1">
                  <a:buFont typeface="Courier New" panose="02070309020205020404" pitchFamily="49" charset="0"/>
                  <a:buChar char="o"/>
                </a:pPr>
                <a:r>
                  <a:rPr lang="en-US" dirty="0"/>
                  <a:t>The prime factorization of 60 is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i="1" dirty="0" smtClean="0">
                        <a:latin typeface="Cambria Math" panose="02040503050406030204" pitchFamily="18" charset="0"/>
                      </a:rPr>
                      <m:t>∗ 3 ∗ 5</m:t>
                    </m:r>
                  </m:oMath>
                </a14:m>
                <a:r>
                  <a:rPr lang="en-US" dirty="0"/>
                  <a:t>, and for 90, it is 2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oMath>
                </a14:m>
                <a:r>
                  <a:rPr lang="en-US" dirty="0"/>
                  <a:t> * 5. </a:t>
                </a:r>
              </a:p>
              <a:p>
                <a:pPr lvl="1">
                  <a:buFont typeface="Courier New" panose="02070309020205020404" pitchFamily="49" charset="0"/>
                  <a:buChar char="o"/>
                </a:pPr>
                <a:r>
                  <a:rPr lang="en-US" dirty="0"/>
                  <a:t>From this, we can see that the common factors are 2, 3, and 5. We will take the lowest power of each of these factors that these two numbers have in common and multiply them. This means that the product of the common factors is 2 * 3 * 5 = 30. The GCD is 30 in this case. </a:t>
                </a:r>
              </a:p>
            </p:txBody>
          </p:sp>
        </mc:Choice>
        <mc:Fallback xmlns="">
          <p:sp>
            <p:nvSpPr>
              <p:cNvPr id="3" name="Content Placeholder 2">
                <a:extLst>
                  <a:ext uri="{FF2B5EF4-FFF2-40B4-BE49-F238E27FC236}">
                    <a16:creationId xmlns:a16="http://schemas.microsoft.com/office/drawing/2014/main" id="{3FD4D0BD-3A9A-B404-030A-95558B94115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603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274</TotalTime>
  <Words>789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Calisto MT</vt:lpstr>
      <vt:lpstr>Cambria Math</vt:lpstr>
      <vt:lpstr>Courier New</vt:lpstr>
      <vt:lpstr>Wingdings 2</vt:lpstr>
      <vt:lpstr>Slate</vt:lpstr>
      <vt:lpstr>Discrete Math- Greatest Common Divisor </vt:lpstr>
      <vt:lpstr>What is the “Greatest Common Divisor”? </vt:lpstr>
      <vt:lpstr>What is the notation used for the Greatest Common Divisor?</vt:lpstr>
      <vt:lpstr>Let’s look at some examples</vt:lpstr>
      <vt:lpstr>Finding the GCD – The long way</vt:lpstr>
      <vt:lpstr>The Euclidean Algorithm</vt:lpstr>
      <vt:lpstr>Let’s use the Euclidean Algorithm to find the GCD(48,18).</vt:lpstr>
      <vt:lpstr>Greatest Common Divisor – Fundamental Theorem of Arithmetic</vt:lpstr>
      <vt:lpstr>Greatest Common Divisor-Using Prime Factorization</vt:lpstr>
      <vt:lpstr>Greatest Common Divisor - Recap</vt:lpstr>
    </vt:vector>
  </TitlesOfParts>
  <Company>Employment Development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Greatest Common Divisor </dc:title>
  <dc:creator>Acevedo Jimenez, Mario@EDD</dc:creator>
  <cp:lastModifiedBy>Mario Acevedo Jimenez</cp:lastModifiedBy>
  <cp:revision>35</cp:revision>
  <dcterms:created xsi:type="dcterms:W3CDTF">2023-11-27T02:15:52Z</dcterms:created>
  <dcterms:modified xsi:type="dcterms:W3CDTF">2023-11-27T06:54:21Z</dcterms:modified>
</cp:coreProperties>
</file>