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77" r:id="rId12"/>
    <p:sldId id="274" r:id="rId13"/>
    <p:sldId id="275" r:id="rId14"/>
    <p:sldId id="276" r:id="rId15"/>
    <p:sldId id="263" r:id="rId16"/>
    <p:sldId id="265" r:id="rId17"/>
    <p:sldId id="273" r:id="rId18"/>
    <p:sldId id="278" r:id="rId19"/>
    <p:sldId id="279" r:id="rId20"/>
    <p:sldId id="280" r:id="rId21"/>
    <p:sldId id="282" r:id="rId22"/>
    <p:sldId id="283" r:id="rId23"/>
    <p:sldId id="285" r:id="rId24"/>
    <p:sldId id="286" r:id="rId25"/>
    <p:sldId id="288" r:id="rId26"/>
    <p:sldId id="289" r:id="rId27"/>
    <p:sldId id="291" r:id="rId28"/>
    <p:sldId id="270" r:id="rId29"/>
    <p:sldId id="29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7"/>
            <p14:sldId id="274"/>
            <p14:sldId id="275"/>
            <p14:sldId id="276"/>
          </p14:sldIdLst>
        </p14:section>
        <p14:section name="MVC &amp; Symfony" id="{70BC0D6F-D3BA-49B2-9FC6-572DEC3A5C9C}">
          <p14:sldIdLst>
            <p14:sldId id="263"/>
            <p14:sldId id="265"/>
            <p14:sldId id="273"/>
            <p14:sldId id="278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  <p14:sldId id="292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9766" autoAdjust="0"/>
  </p:normalViewPr>
  <p:slideViewPr>
    <p:cSldViewPr snapToGrid="0">
      <p:cViewPr varScale="1">
        <p:scale>
          <a:sx n="64" d="100"/>
          <a:sy n="64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d’interagir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Selon le cadre dans lequel il est mis en place ce projet peut s’adresser à un public large ou à une association de photographes, par exemple</a:t>
          </a:r>
          <a:endParaRPr lang="en-US" dirty="0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Non connecté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Cette action va orienter la requête vers une méthode dans un Controller.</a:t>
          </a:r>
        </a:p>
        <a:p>
          <a:r>
            <a:rPr lang="fr-FR" sz="2800" dirty="0"/>
            <a:t>Symfony reconnaît cette méthode grâce au système de Route.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 custLinFactY="-9625" custLinFactNeighborY="-100000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Dans Symfony, le Controller qui gère la page d’accueil par défaut est le </a:t>
          </a:r>
          <a:r>
            <a:rPr lang="fr-FR" dirty="0" err="1"/>
            <a:t>HomeController</a:t>
          </a:r>
          <a:r>
            <a:rPr lang="fr-FR" dirty="0"/>
            <a:t>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B473EA7B-BBA2-43F5-BC46-C3FE711C98D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Il va donc récupérer la requête, exécuter un ensemble de sous-requête pour récupérer les informations dont il a besoin pour afficher la page demandée.</a:t>
          </a:r>
        </a:p>
        <a:p>
          <a:r>
            <a:rPr lang="fr-FR" dirty="0"/>
            <a:t>Pour cela, il va faire appel au Repository.</a:t>
          </a:r>
        </a:p>
      </dgm:t>
    </dgm:pt>
    <dgm:pt modelId="{9B11541C-87A7-47D4-9ECA-450FD16782C7}" type="parTrans" cxnId="{A4BA6DFB-BA03-43F6-9652-6012E2D12A85}">
      <dgm:prSet/>
      <dgm:spPr/>
      <dgm:t>
        <a:bodyPr/>
        <a:lstStyle/>
        <a:p>
          <a:endParaRPr lang="fr-FR"/>
        </a:p>
      </dgm:t>
    </dgm:pt>
    <dgm:pt modelId="{50F17BEB-56F4-405E-8A54-C7FD809F0893}" type="sibTrans" cxnId="{A4BA6DFB-BA03-43F6-9652-6012E2D12A85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10902" custLinFactNeighborX="893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DD4F2317-82B1-4AEF-8408-855C145452CD}" type="pres">
      <dgm:prSet presAssocID="{B473EA7B-BBA2-43F5-BC46-C3FE711C98D3}" presName="parentText" presStyleLbl="node1" presStyleIdx="1" presStyleCnt="2" custLinFactNeighborY="-38990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3869D068-2416-48A5-AF34-170378AA7B86}" type="presOf" srcId="{B473EA7B-BBA2-43F5-BC46-C3FE711C98D3}" destId="{DD4F2317-82B1-4AEF-8408-855C145452CD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A4BA6DFB-BA03-43F6-9652-6012E2D12A85}" srcId="{3E78A0A8-546A-4EF1-BF09-B78638AE1611}" destId="{B473EA7B-BBA2-43F5-BC46-C3FE711C98D3}" srcOrd="1" destOrd="0" parTransId="{9B11541C-87A7-47D4-9ECA-450FD16782C7}" sibTransId="{50F17BEB-56F4-405E-8A54-C7FD809F0893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45C570AC-4E83-4BFD-A3E3-85C5391008C3}" type="presParOf" srcId="{D44CA3DF-1002-46D4-9B5B-FC6B16AC08E0}" destId="{DD4F2317-82B1-4AEF-8408-855C145452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d’interagir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Selon le cadre dans lequel il est mis en place ce projet peut s’adresser à un public large ou à une association de photographes, par exemple</a:t>
          </a:r>
          <a:endParaRPr lang="en-US" sz="21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Non connecté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0"/>
          <a:ext cx="6413500" cy="2449333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Cette action va orienter la requête vers une méthode dans un Controller.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Symfony reconnaît cette méthode grâce au système de Route.</a:t>
          </a:r>
        </a:p>
      </dsp:txBody>
      <dsp:txXfrm>
        <a:off x="119567" y="119567"/>
        <a:ext cx="6174366" cy="2210199"/>
      </dsp:txXfrm>
    </dsp:sp>
    <dsp:sp modelId="{2C8BDE9D-3836-48CC-A9DB-59054019079D}">
      <dsp:nvSpPr>
        <dsp:cNvPr id="0" name=""/>
        <dsp:cNvSpPr/>
      </dsp:nvSpPr>
      <dsp:spPr>
        <a:xfrm>
          <a:off x="0" y="2711478"/>
          <a:ext cx="6413500" cy="268554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98" y="2842576"/>
        <a:ext cx="6151304" cy="242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0"/>
          <a:ext cx="6413663" cy="259827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Symfony, le Controller qui gère la page d’accueil par défaut est le </a:t>
          </a:r>
          <a:r>
            <a:rPr lang="fr-FR" sz="2800" kern="1200" dirty="0" err="1"/>
            <a:t>HomeController</a:t>
          </a:r>
          <a:r>
            <a:rPr lang="fr-FR" sz="2800" kern="1200" dirty="0"/>
            <a:t>.</a:t>
          </a:r>
        </a:p>
      </dsp:txBody>
      <dsp:txXfrm>
        <a:off x="126837" y="126837"/>
        <a:ext cx="6159989" cy="2344603"/>
      </dsp:txXfrm>
    </dsp:sp>
    <dsp:sp modelId="{DD4F2317-82B1-4AEF-8408-855C145452CD}">
      <dsp:nvSpPr>
        <dsp:cNvPr id="0" name=""/>
        <dsp:cNvSpPr/>
      </dsp:nvSpPr>
      <dsp:spPr>
        <a:xfrm>
          <a:off x="0" y="2831982"/>
          <a:ext cx="6413663" cy="259827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va donc récupérer la requête, exécuter un ensemble de sous-requête pour récupérer les informations dont il a besoin pour afficher la page demandée.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Pour cela, il va faire appel au Repository.</a:t>
          </a:r>
        </a:p>
      </dsp:txBody>
      <dsp:txXfrm>
        <a:off x="126837" y="2958819"/>
        <a:ext cx="6159989" cy="234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retourne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1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E2C5-1EF5-4EBC-8C38-16E15A9CDDEF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D74-146F-4F9E-A1D1-041085B348A0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28A3-961A-4499-BD64-169511DFDB1F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A2F3-D835-4684-A8DA-04E498BA7677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2EB0-ABEC-4627-BE38-1A2EC77B0923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CB89-7AD0-4CF7-9612-F4AF81211C98}" type="datetime1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64-87F2-4F7F-884B-124C4D752064}" type="datetime1">
              <a:rPr lang="fr-FR" smtClean="0"/>
              <a:t>23/06/2020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D514-7373-42F0-96D8-10E04C6FFDDE}" type="datetime1">
              <a:rPr lang="fr-FR" smtClean="0"/>
              <a:t>23/06/2020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1293-22E0-486A-A697-F308DFD1CBC8}" type="datetime1">
              <a:rPr lang="fr-FR" smtClean="0"/>
              <a:t>23/06/2020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405442-5C07-4167-AD29-DF1A83DE44AE}" type="datetime1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3316-EBD9-45AF-A3D9-D5B111736D12}" type="datetime1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41637-5BB7-4881-92C8-7B471F99E0DB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CE3B96-46F1-42D6-9CAB-8FFB4CEC0F22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Conception et mise en oeuvre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A16CD-599E-45B0-9329-081EDBCF8323}" type="datetime1">
              <a:rPr lang="fr-FR" smtClean="0"/>
              <a:t>23/06/2020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56095-2A95-4C5A-BA6B-51F017A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2EE68-C3DA-4D7B-BE23-55780F9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6" y="1159565"/>
            <a:ext cx="3428550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Maquettage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</a:rPr>
              <a:t>Design </a:t>
            </a:r>
            <a:r>
              <a:rPr lang="en-US" dirty="0" err="1">
                <a:solidFill>
                  <a:srgbClr val="FFFFFF"/>
                </a:solidFill>
              </a:rPr>
              <a:t>PATtern</a:t>
            </a:r>
            <a:r>
              <a:rPr lang="en-US" dirty="0">
                <a:solidFill>
                  <a:srgbClr val="FFFFFF"/>
                </a:solidFill>
              </a:rPr>
              <a:t> &amp;</a:t>
            </a:r>
          </a:p>
          <a:p>
            <a:r>
              <a:rPr lang="en-US" dirty="0">
                <a:solidFill>
                  <a:srgbClr val="FFFFFF"/>
                </a:solidFill>
              </a:rPr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5E5C7-BFC6-44AF-900E-640FF715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09503-4D26-4C68-A0F1-56589D2D8982}" type="datetime1">
              <a:rPr lang="fr-FR" smtClean="0"/>
              <a:t>23/06/2020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8F061-2373-4477-BA80-077223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B286-3A58-4A20-A249-AD63DE5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4A-4464-4517-8619-69F42A06A740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940-FA54-4D4F-8B6C-83BEE8F6EFED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FF75-D525-427E-8D15-EC2B54F3345E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MVP </a:t>
            </a:r>
          </a:p>
          <a:p>
            <a:r>
              <a:rPr lang="en-US" dirty="0"/>
              <a:t>MCD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23/06/2020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53C-1A27-40F6-B79C-1B3E3ED4C064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Presenter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3569551" y="2212206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6364207" y="1478315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717407" y="3130372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6254991" y="4627823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939437AF-AA59-4F04-AF4E-369FD077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2" y="4727116"/>
            <a:ext cx="1582748" cy="9851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C7B5115-9EED-478B-96C5-0D6FA80C7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91" y="2542429"/>
            <a:ext cx="1582748" cy="10386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CCBC4F-54CC-4722-B249-0861DC0369DA}"/>
              </a:ext>
            </a:extLst>
          </p:cNvPr>
          <p:cNvSpPr txBox="1"/>
          <p:nvPr/>
        </p:nvSpPr>
        <p:spPr>
          <a:xfrm>
            <a:off x="6884324" y="3033290"/>
            <a:ext cx="17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Entité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C85-14EF-4F3F-9C1F-53173D06BF36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7FCC-E158-4069-B78E-5FEDC5E78F5E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104459" y="3364375"/>
            <a:ext cx="2022021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82EB3CE-6304-4CAE-9B49-2511889D1961}"/>
              </a:ext>
            </a:extLst>
          </p:cNvPr>
          <p:cNvGrpSpPr/>
          <p:nvPr/>
        </p:nvGrpSpPr>
        <p:grpSpPr>
          <a:xfrm>
            <a:off x="2764718" y="1903893"/>
            <a:ext cx="4388630" cy="3583271"/>
            <a:chOff x="2764718" y="1903893"/>
            <a:chExt cx="4388630" cy="3583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42D15B0-383F-4C9C-B2A1-6E0D24790B8A}"/>
                </a:ext>
              </a:extLst>
            </p:cNvPr>
            <p:cNvGrpSpPr/>
            <p:nvPr/>
          </p:nvGrpSpPr>
          <p:grpSpPr>
            <a:xfrm>
              <a:off x="3437288" y="4231889"/>
              <a:ext cx="3716060" cy="1255275"/>
              <a:chOff x="3437288" y="4211389"/>
              <a:chExt cx="3716060" cy="1255275"/>
            </a:xfrm>
          </p:grpSpPr>
          <p:sp>
            <p:nvSpPr>
              <p:cNvPr id="35" name="Flèche : virage 34">
                <a:extLst>
                  <a:ext uri="{FF2B5EF4-FFF2-40B4-BE49-F238E27FC236}">
                    <a16:creationId xmlns:a16="http://schemas.microsoft.com/office/drawing/2014/main" id="{5224F2DE-0E96-4B8F-8483-D096E417A2EE}"/>
                  </a:ext>
                </a:extLst>
              </p:cNvPr>
              <p:cNvSpPr/>
              <p:nvPr/>
            </p:nvSpPr>
            <p:spPr>
              <a:xfrm rot="16200000" flipV="1">
                <a:off x="6128260" y="4256276"/>
                <a:ext cx="469977" cy="1126977"/>
              </a:xfrm>
              <a:prstGeom prst="bentArrow">
                <a:avLst>
                  <a:gd name="adj1" fmla="val 2780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èche : virage 35">
                <a:extLst>
                  <a:ext uri="{FF2B5EF4-FFF2-40B4-BE49-F238E27FC236}">
                    <a16:creationId xmlns:a16="http://schemas.microsoft.com/office/drawing/2014/main" id="{08F7C415-B562-4A8B-B1DF-8DEA7FCD278E}"/>
                  </a:ext>
                </a:extLst>
              </p:cNvPr>
              <p:cNvSpPr/>
              <p:nvPr/>
            </p:nvSpPr>
            <p:spPr>
              <a:xfrm rot="5400000" flipH="1" flipV="1">
                <a:off x="3546999" y="4101678"/>
                <a:ext cx="646332" cy="865753"/>
              </a:xfrm>
              <a:prstGeom prst="bentArrow">
                <a:avLst>
                  <a:gd name="adj1" fmla="val 24503"/>
                  <a:gd name="adj2" fmla="val 28664"/>
                  <a:gd name="adj3" fmla="val 41121"/>
                  <a:gd name="adj4" fmla="val 289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5735BD-6E44-4581-BFBE-D1C87F853F9C}"/>
                  </a:ext>
                </a:extLst>
              </p:cNvPr>
              <p:cNvSpPr txBox="1"/>
              <p:nvPr/>
            </p:nvSpPr>
            <p:spPr>
              <a:xfrm>
                <a:off x="3668018" y="4820333"/>
                <a:ext cx="906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738D502-095A-4A10-8B7A-E3C4BE8B674E}"/>
                  </a:ext>
                </a:extLst>
              </p:cNvPr>
              <p:cNvSpPr txBox="1"/>
              <p:nvPr/>
            </p:nvSpPr>
            <p:spPr>
              <a:xfrm>
                <a:off x="5730330" y="4994704"/>
                <a:ext cx="142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6077DA1-2F95-48A9-A6F1-D05A9C38EC9C}"/>
                </a:ext>
              </a:extLst>
            </p:cNvPr>
            <p:cNvGrpSpPr/>
            <p:nvPr/>
          </p:nvGrpSpPr>
          <p:grpSpPr>
            <a:xfrm>
              <a:off x="2764718" y="1903893"/>
              <a:ext cx="4388630" cy="1064238"/>
              <a:chOff x="2764718" y="1903893"/>
              <a:chExt cx="4388630" cy="1064238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360391F-5D9F-412A-82FC-3D10FEDAD64E}"/>
                  </a:ext>
                </a:extLst>
              </p:cNvPr>
              <p:cNvSpPr txBox="1"/>
              <p:nvPr/>
            </p:nvSpPr>
            <p:spPr>
              <a:xfrm>
                <a:off x="2764718" y="1958152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B8F600-1C0E-45B3-B346-CD31131E3F22}"/>
                  </a:ext>
                </a:extLst>
              </p:cNvPr>
              <p:cNvSpPr txBox="1"/>
              <p:nvPr/>
            </p:nvSpPr>
            <p:spPr>
              <a:xfrm>
                <a:off x="5730330" y="1903893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9" name="Flèche : virage 48">
                <a:extLst>
                  <a:ext uri="{FF2B5EF4-FFF2-40B4-BE49-F238E27FC236}">
                    <a16:creationId xmlns:a16="http://schemas.microsoft.com/office/drawing/2014/main" id="{A3A11D55-0479-4253-A02C-74FC3DD73A36}"/>
                  </a:ext>
                </a:extLst>
              </p:cNvPr>
              <p:cNvSpPr/>
              <p:nvPr/>
            </p:nvSpPr>
            <p:spPr>
              <a:xfrm rot="16200000" flipH="1" flipV="1">
                <a:off x="6013210" y="2075337"/>
                <a:ext cx="469975" cy="865754"/>
              </a:xfrm>
              <a:prstGeom prst="bentArrow">
                <a:avLst>
                  <a:gd name="adj1" fmla="val 25326"/>
                  <a:gd name="adj2" fmla="val 25825"/>
                  <a:gd name="adj3" fmla="val 37250"/>
                  <a:gd name="adj4" fmla="val 34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ED7AF6C6-C715-4CD8-AA51-CFEA1A3E668D}"/>
                  </a:ext>
                </a:extLst>
              </p:cNvPr>
              <p:cNvSpPr/>
              <p:nvPr/>
            </p:nvSpPr>
            <p:spPr>
              <a:xfrm rot="5400000" flipV="1">
                <a:off x="3439621" y="2196994"/>
                <a:ext cx="676519" cy="865755"/>
              </a:xfrm>
              <a:prstGeom prst="bentArrow">
                <a:avLst>
                  <a:gd name="adj1" fmla="val 2017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8838AE-94D6-47DC-9257-91358474C5F9}" type="datetime1">
              <a:rPr lang="fr-FR" smtClean="0"/>
              <a:t>23/06/2020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, </a:t>
            </a:r>
            <a:r>
              <a:rPr lang="en-US" dirty="0" err="1"/>
              <a:t>fonctionnalité</a:t>
            </a:r>
            <a:r>
              <a:rPr lang="en-US" dirty="0"/>
              <a:t> et technologies de </a:t>
            </a:r>
            <a:r>
              <a:rPr lang="en-US" dirty="0" err="1"/>
              <a:t>développement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F71B-D8F0-4CB6-BF93-5DF5F863AB8E}" type="datetime1">
              <a:rPr lang="fr-FR" smtClean="0"/>
              <a:t>23/06/2020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Request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33353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F04ED7-75A1-4412-91E9-08382A689435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09293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D448F-6DBB-44A1-8FB7-7835B9908758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BFAD8FA-A5C7-4410-89C6-96C8A41E1084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75FC9E-6D17-4E21-B14A-689283A9ACD1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4085152" y="3340655"/>
            <a:chExt cx="6555920" cy="1412421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085152" y="3340655"/>
              <a:ext cx="6555920" cy="1412421"/>
              <a:chOff x="2881994" y="3331030"/>
              <a:chExt cx="6555920" cy="1412421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0"/>
                <a:ext cx="4407368" cy="1412421"/>
              </a:xfrm>
              <a:prstGeom prst="accentBorderCallout1">
                <a:avLst>
                  <a:gd name="adj1" fmla="val -78"/>
                  <a:gd name="adj2" fmla="val -143"/>
                  <a:gd name="adj3" fmla="val 24679"/>
                  <a:gd name="adj4" fmla="val -48911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994" y="4269921"/>
                <a:ext cx="2148552" cy="473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7" name="Image 36" descr="Une image contenant tenant, pièce, homme&#10;&#10;Description générée automatiquement">
              <a:extLst>
                <a:ext uri="{FF2B5EF4-FFF2-40B4-BE49-F238E27FC236}">
                  <a16:creationId xmlns:a16="http://schemas.microsoft.com/office/drawing/2014/main" id="{A432174B-EA1C-41D3-8228-E6EE54E8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66" y="3407941"/>
              <a:ext cx="4264445" cy="127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EA5EF3-AADD-4F17-A917-F36ECDC2BD75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234884" y="9108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>
                  <a:solidFill>
                    <a:schemeClr val="tx1"/>
                  </a:solidFill>
                </a:rPr>
                <a:t>Dans le Repository, on retrouve des méthodes qui permettent de construire une requête DQL, que Doctrine va interpréter en SQL et solliciter la BDD.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39FD9DF2-F64D-406B-A1E2-E53D050E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78" y="2143494"/>
            <a:ext cx="2242277" cy="14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D2B490-03A2-4150-B32F-B5B580B7BD54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39C92D-2E40-4ACD-AC78-142CAE7B68F7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4515852" y="2899497"/>
            <a:chExt cx="6705998" cy="315270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515852" y="2899497"/>
              <a:ext cx="6705998" cy="3152702"/>
              <a:chOff x="2731916" y="3331031"/>
              <a:chExt cx="6705998" cy="3152702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1"/>
                <a:ext cx="4407368" cy="1094988"/>
              </a:xfrm>
              <a:prstGeom prst="accentBorderCallout1">
                <a:avLst>
                  <a:gd name="adj1" fmla="val -78"/>
                  <a:gd name="adj2" fmla="val -143"/>
                  <a:gd name="adj3" fmla="val 233188"/>
                  <a:gd name="adj4" fmla="val -52005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916" y="4426019"/>
                <a:ext cx="2298630" cy="205771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 descr="Une image contenant oiseau&#10;&#10;Description générée automatiquement">
              <a:extLst>
                <a:ext uri="{FF2B5EF4-FFF2-40B4-BE49-F238E27FC236}">
                  <a16:creationId xmlns:a16="http://schemas.microsoft.com/office/drawing/2014/main" id="{453A69DF-6F3D-402F-83FC-AB0D4E9A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036" y="2950215"/>
              <a:ext cx="4286260" cy="957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C95B5A-00F5-4032-9D11-659C3CDE3DD2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solidFill>
                    <a:schemeClr val="tx1"/>
                  </a:solidFill>
                </a:rPr>
                <a:t>La Vue, gérée par </a:t>
              </a:r>
              <a:r>
                <a:rPr lang="fr-FR" sz="2800" dirty="0" err="1">
                  <a:solidFill>
                    <a:schemeClr val="tx1"/>
                  </a:solidFill>
                </a:rPr>
                <a:t>Twig</a:t>
              </a:r>
              <a:r>
                <a:rPr lang="fr-FR" sz="2800" dirty="0">
                  <a:solidFill>
                    <a:schemeClr val="tx1"/>
                  </a:solidFill>
                </a:rPr>
                <a:t>, permet d’organiser, de conditionner le rendu de la page HTML que nous allons ensuite renvoyer à l’utilisateur.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F925B326-8EBB-4272-977A-83AA462E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71" y="563532"/>
            <a:ext cx="2227725" cy="13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93CB-AC50-44DA-BCED-55F111109E31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26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29537C9-8485-4E03-B272-0E2092A84CE7}"/>
              </a:ext>
            </a:extLst>
          </p:cNvPr>
          <p:cNvSpPr/>
          <p:nvPr/>
        </p:nvSpPr>
        <p:spPr>
          <a:xfrm>
            <a:off x="2528047" y="869576"/>
            <a:ext cx="2214282" cy="35858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1A6B3A-4671-40E8-9CC2-2AF16F013CB0}"/>
              </a:ext>
            </a:extLst>
          </p:cNvPr>
          <p:cNvSpPr/>
          <p:nvPr/>
        </p:nvSpPr>
        <p:spPr>
          <a:xfrm>
            <a:off x="2528047" y="2034988"/>
            <a:ext cx="140745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A42F44-3605-49C3-BECF-450615CDB330}"/>
              </a:ext>
            </a:extLst>
          </p:cNvPr>
          <p:cNvSpPr/>
          <p:nvPr/>
        </p:nvSpPr>
        <p:spPr>
          <a:xfrm>
            <a:off x="2348753" y="396962"/>
            <a:ext cx="205739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5C1ED0-8D39-4EE8-9217-F3D631D252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6152" y="482127"/>
            <a:ext cx="1872728" cy="3357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4B96F314-4844-4306-BB08-6C8ACFC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15" y="787761"/>
            <a:ext cx="5445231" cy="3585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A27D16-F765-47AF-A786-791C09BC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6" y="1358659"/>
            <a:ext cx="5072468" cy="6763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DB998F5-9ED3-44A8-802E-3512BE8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16" y="2248894"/>
            <a:ext cx="2957465" cy="287895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853427-866E-4F45-A8EB-586D14CF59D3}"/>
              </a:ext>
            </a:extLst>
          </p:cNvPr>
          <p:cNvGrpSpPr/>
          <p:nvPr/>
        </p:nvGrpSpPr>
        <p:grpSpPr>
          <a:xfrm>
            <a:off x="2348753" y="131975"/>
            <a:ext cx="9233647" cy="510803"/>
            <a:chOff x="2348753" y="131975"/>
            <a:chExt cx="9233647" cy="510803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203047EA-A1A0-49E6-A21A-612E0281D257}"/>
                </a:ext>
              </a:extLst>
            </p:cNvPr>
            <p:cNvSpPr/>
            <p:nvPr/>
          </p:nvSpPr>
          <p:spPr>
            <a:xfrm>
              <a:off x="2348753" y="131975"/>
              <a:ext cx="1586753" cy="1907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6C7E39-5129-4720-BEA6-A53CA46869F5}"/>
                </a:ext>
              </a:extLst>
            </p:cNvPr>
            <p:cNvCxnSpPr/>
            <p:nvPr/>
          </p:nvCxnSpPr>
          <p:spPr>
            <a:xfrm>
              <a:off x="3935506" y="233082"/>
              <a:ext cx="3765176" cy="1638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4816306-021B-48C1-9471-C85A74D9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0682" y="245820"/>
              <a:ext cx="3765176" cy="378061"/>
            </a:xfrm>
            <a:prstGeom prst="rect">
              <a:avLst/>
            </a:prstGeom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44EB08C-602C-457A-89F6-055B4C5B02B9}"/>
                </a:ext>
              </a:extLst>
            </p:cNvPr>
            <p:cNvSpPr/>
            <p:nvPr/>
          </p:nvSpPr>
          <p:spPr>
            <a:xfrm>
              <a:off x="7700682" y="233082"/>
              <a:ext cx="3881718" cy="409696"/>
            </a:xfrm>
            <a:prstGeom prst="round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361BF1-EA5C-4471-89CB-F1DE55D922BC}"/>
              </a:ext>
            </a:extLst>
          </p:cNvPr>
          <p:cNvSpPr/>
          <p:nvPr/>
        </p:nvSpPr>
        <p:spPr>
          <a:xfrm>
            <a:off x="6280068" y="743885"/>
            <a:ext cx="5629992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366FD35-BFD1-480E-AEB0-963B0D206953}"/>
              </a:ext>
            </a:extLst>
          </p:cNvPr>
          <p:cNvSpPr/>
          <p:nvPr/>
        </p:nvSpPr>
        <p:spPr>
          <a:xfrm>
            <a:off x="6280068" y="1351428"/>
            <a:ext cx="5185790" cy="6835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CC0BCF-51FD-4DC8-B608-AB552CB42F23}"/>
              </a:ext>
            </a:extLst>
          </p:cNvPr>
          <p:cNvSpPr/>
          <p:nvPr/>
        </p:nvSpPr>
        <p:spPr>
          <a:xfrm>
            <a:off x="6391441" y="2175344"/>
            <a:ext cx="291644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AF0760-ACEC-414D-8770-D3F3BABA09F2}"/>
              </a:ext>
            </a:extLst>
          </p:cNvPr>
          <p:cNvCxnSpPr>
            <a:stCxn id="3" idx="3"/>
          </p:cNvCxnSpPr>
          <p:nvPr/>
        </p:nvCxnSpPr>
        <p:spPr>
          <a:xfrm>
            <a:off x="4742329" y="1048871"/>
            <a:ext cx="1536551" cy="3760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7F8E966-7D5B-4A1B-A8D5-2015DD812749}"/>
              </a:ext>
            </a:extLst>
          </p:cNvPr>
          <p:cNvCxnSpPr>
            <a:endCxn id="29" idx="1"/>
          </p:cNvCxnSpPr>
          <p:nvPr/>
        </p:nvCxnSpPr>
        <p:spPr>
          <a:xfrm>
            <a:off x="3935506" y="2095500"/>
            <a:ext cx="2455935" cy="2846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4F8F31E-C7BC-4404-9935-6A901446F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92" y="2873182"/>
            <a:ext cx="1988208" cy="300416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B6C5A9C-4FC9-44B0-B161-8DC7E5EDC421}"/>
              </a:ext>
            </a:extLst>
          </p:cNvPr>
          <p:cNvSpPr/>
          <p:nvPr/>
        </p:nvSpPr>
        <p:spPr>
          <a:xfrm>
            <a:off x="8119161" y="2907632"/>
            <a:ext cx="929590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844CA3-8238-4C8F-9B1D-834838235B82}"/>
              </a:ext>
            </a:extLst>
          </p:cNvPr>
          <p:cNvCxnSpPr>
            <a:cxnSpLocks/>
          </p:cNvCxnSpPr>
          <p:nvPr/>
        </p:nvCxnSpPr>
        <p:spPr>
          <a:xfrm>
            <a:off x="9048751" y="3035304"/>
            <a:ext cx="4889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F2668DC-6DAD-4E0E-8E29-2A48F0F72143}"/>
              </a:ext>
            </a:extLst>
          </p:cNvPr>
          <p:cNvSpPr/>
          <p:nvPr/>
        </p:nvSpPr>
        <p:spPr>
          <a:xfrm>
            <a:off x="9537700" y="2834002"/>
            <a:ext cx="209550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5" grpId="0" animBg="1"/>
      <p:bldP spid="27" grpId="0" animBg="1"/>
      <p:bldP spid="29" grpId="0" animBg="1"/>
      <p:bldP spid="37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AE38A-F13F-4DB6-BF52-762D68C15B48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E2CD4A2-9907-4C49-A541-9E228F1BC6A8}" type="datetime1">
              <a:rPr lang="fr-FR" smtClean="0"/>
              <a:t>23/06/2020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291566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id="{2DEA8875-BA15-48EE-A8FA-E66152FE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4" y="605896"/>
            <a:ext cx="3822306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Axes d’améliorations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Espace réservé du contenu 37">
            <a:extLst>
              <a:ext uri="{FF2B5EF4-FFF2-40B4-BE49-F238E27FC236}">
                <a16:creationId xmlns:a16="http://schemas.microsoft.com/office/drawing/2014/main" id="{9BDF66D2-5521-4850-95BC-6A1E10D9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trike="sngStrike" dirty="0"/>
              <a:t>Plus d’interactions avec le principe des « Suivre » et des « J’aime »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des albums photos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un chat en temps réel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Repenser l’application avec un </a:t>
            </a:r>
            <a:r>
              <a:rPr lang="fr-FR" dirty="0" err="1"/>
              <a:t>framework</a:t>
            </a:r>
            <a:r>
              <a:rPr lang="fr-FR" dirty="0"/>
              <a:t> 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2E174-AA71-4B86-ADC1-36A9CBF0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E2B0635-2F10-4392-9910-9200623560C3}" type="datetime1">
              <a:rPr lang="fr-FR" smtClean="0"/>
              <a:t>23/06/2020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3DF03-1EAA-4274-9C36-167C551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D9CEF-3163-4A6B-AD56-64D15763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803A18-E7CC-486E-9F20-93A95992AA11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409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1802BA-D284-442D-AE5F-A06E12DB7CA8}" type="datetime1">
              <a:rPr lang="fr-FR" smtClean="0"/>
              <a:t>23/06/2020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67FB-B6B1-41BB-95F9-7277CA4BE41C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66499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Non 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à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à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liés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C34F-19CB-4FD7-9B53-2089DB3053B5}" type="datetime1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bibliothèques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205" y="1916661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0CD-A849-4603-A896-48F13E66C61D}" type="datetime1">
              <a:rPr lang="fr-FR" smtClean="0"/>
              <a:t>23/06/2020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12" y="332012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6" y="5072285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84" y="4981189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172601" y="4297476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38" y="2598029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1" y="4642229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287302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5135622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4C4661-7D37-449A-B4AC-F3C711951146}" type="datetime1">
              <a:rPr lang="fr-FR" smtClean="0"/>
              <a:t>23/06/2020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B6C8970-ECC8-4DB3-A9F3-63888E75A85A}" type="datetime1">
              <a:rPr lang="fr-FR" smtClean="0"/>
              <a:t>23/06/2020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1A3E8C7-2242-4278-B97D-686D79C1DAEF}" type="datetime1">
              <a:rPr lang="fr-FR" smtClean="0"/>
              <a:t>23/06/2020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734</Words>
  <Application>Microsoft Office PowerPoint</Application>
  <PresentationFormat>Grand écran</PresentationFormat>
  <Paragraphs>216</Paragraphs>
  <Slides>30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bibliothèques et environnement de développement</vt:lpstr>
      <vt:lpstr>Organisation</vt:lpstr>
      <vt:lpstr>Diagramme de Gantt</vt:lpstr>
      <vt:lpstr>Trello</vt:lpstr>
      <vt:lpstr>Réalisation du projet</vt:lpstr>
      <vt:lpstr>Conception</vt:lpstr>
      <vt:lpstr>Maquettage</vt:lpstr>
      <vt:lpstr>Maquettage</vt:lpstr>
      <vt:lpstr>Maquettage</vt:lpstr>
      <vt:lpstr>Design pattern</vt:lpstr>
      <vt:lpstr>Model – View – Presenter</vt:lpstr>
      <vt:lpstr>MCD</vt:lpstr>
      <vt:lpstr>MCD</vt:lpstr>
      <vt:lpstr>Cheminement d’une fonctionnalité</vt:lpstr>
      <vt:lpstr>Request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Axes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S2 LF</cp:lastModifiedBy>
  <cp:revision>3</cp:revision>
  <dcterms:created xsi:type="dcterms:W3CDTF">2020-06-23T14:04:49Z</dcterms:created>
  <dcterms:modified xsi:type="dcterms:W3CDTF">2020-06-23T14:18:30Z</dcterms:modified>
</cp:coreProperties>
</file>