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67" r:id="rId5"/>
    <p:sldId id="260" r:id="rId6"/>
    <p:sldId id="262" r:id="rId7"/>
    <p:sldId id="268" r:id="rId8"/>
    <p:sldId id="269" r:id="rId9"/>
    <p:sldId id="272" r:id="rId10"/>
    <p:sldId id="261" r:id="rId11"/>
    <p:sldId id="293" r:id="rId12"/>
    <p:sldId id="274" r:id="rId13"/>
    <p:sldId id="275" r:id="rId14"/>
    <p:sldId id="276" r:id="rId15"/>
    <p:sldId id="294" r:id="rId16"/>
    <p:sldId id="273" r:id="rId17"/>
    <p:sldId id="278" r:id="rId18"/>
    <p:sldId id="263" r:id="rId19"/>
    <p:sldId id="265" r:id="rId20"/>
    <p:sldId id="279" r:id="rId21"/>
    <p:sldId id="280" r:id="rId22"/>
    <p:sldId id="282" r:id="rId23"/>
    <p:sldId id="283" r:id="rId24"/>
    <p:sldId id="285" r:id="rId25"/>
    <p:sldId id="286" r:id="rId26"/>
    <p:sldId id="288" r:id="rId27"/>
    <p:sldId id="289" r:id="rId28"/>
    <p:sldId id="291" r:id="rId29"/>
    <p:sldId id="270" r:id="rId30"/>
    <p:sldId id="292" r:id="rId31"/>
    <p:sldId id="27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530AC5-8C9A-4A8A-9036-200236D42F96}">
          <p14:sldIdLst>
            <p14:sldId id="256"/>
          </p14:sldIdLst>
        </p14:section>
        <p14:section name="Contexte" id="{23D6C372-D9FE-47E4-BBF0-C6DA5DFD41BA}">
          <p14:sldIdLst>
            <p14:sldId id="258"/>
            <p14:sldId id="259"/>
            <p14:sldId id="267"/>
            <p14:sldId id="260"/>
            <p14:sldId id="262"/>
          </p14:sldIdLst>
        </p14:section>
        <p14:section name="Organisation" id="{5F05BC3E-CF89-492E-AD66-ADE8E8B85A73}">
          <p14:sldIdLst>
            <p14:sldId id="268"/>
            <p14:sldId id="269"/>
            <p14:sldId id="272"/>
          </p14:sldIdLst>
        </p14:section>
        <p14:section name="Réalisation" id="{D03606ED-84F0-4764-BBA7-23B9C29770FB}">
          <p14:sldIdLst>
            <p14:sldId id="261"/>
            <p14:sldId id="293"/>
            <p14:sldId id="274"/>
            <p14:sldId id="275"/>
            <p14:sldId id="276"/>
            <p14:sldId id="294"/>
            <p14:sldId id="273"/>
            <p14:sldId id="278"/>
          </p14:sldIdLst>
        </p14:section>
        <p14:section name="MVC &amp; Symfony" id="{70BC0D6F-D3BA-49B2-9FC6-572DEC3A5C9C}">
          <p14:sldIdLst>
            <p14:sldId id="263"/>
            <p14:sldId id="265"/>
            <p14:sldId id="279"/>
            <p14:sldId id="280"/>
            <p14:sldId id="282"/>
            <p14:sldId id="283"/>
            <p14:sldId id="285"/>
            <p14:sldId id="286"/>
            <p14:sldId id="288"/>
            <p14:sldId id="289"/>
            <p14:sldId id="291"/>
          </p14:sldIdLst>
        </p14:section>
        <p14:section name="Demo" id="{790AA0AA-23A4-4B3D-AD20-F1806A8B0D6A}">
          <p14:sldIdLst>
            <p14:sldId id="270"/>
          </p14:sldIdLst>
        </p14:section>
        <p14:section name="Conclusion" id="{00B36EDF-BB5A-4946-B039-A200D1F4564A}">
          <p14:sldIdLst>
            <p14:sldId id="29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 LF" initials="SL" lastIdx="6" clrIdx="0">
    <p:extLst>
      <p:ext uri="{19B8F6BF-5375-455C-9EA6-DF929625EA0E}">
        <p15:presenceInfo xmlns:p15="http://schemas.microsoft.com/office/powerpoint/2012/main" userId="2fbaeacd0ddf9d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225" autoAdjust="0"/>
  </p:normalViewPr>
  <p:slideViewPr>
    <p:cSldViewPr snapToGrid="0">
      <p:cViewPr varScale="1">
        <p:scale>
          <a:sx n="72" d="100"/>
          <a:sy n="72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EBCB9-9F97-4FC7-9FE9-657B49E9E4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293200-F93F-47C6-82B1-B0BA734F350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Tof’Box</a:t>
          </a:r>
          <a:r>
            <a:rPr lang="fr-FR" dirty="0"/>
            <a:t> est un réseau social de photographie permettant de voir, de partager des photos et d’interagir autour de celles-ci.</a:t>
          </a:r>
        </a:p>
      </dgm:t>
    </dgm:pt>
    <dgm:pt modelId="{DE6B0583-5197-437F-82DC-6776D1E74253}" type="parTrans" cxnId="{8EF57901-1387-4789-9192-968C88BF9724}">
      <dgm:prSet/>
      <dgm:spPr/>
      <dgm:t>
        <a:bodyPr/>
        <a:lstStyle/>
        <a:p>
          <a:endParaRPr lang="en-US"/>
        </a:p>
      </dgm:t>
    </dgm:pt>
    <dgm:pt modelId="{A7225C5B-263A-46A0-9481-055697429D27}" type="sibTrans" cxnId="{8EF57901-1387-4789-9192-968C88BF9724}">
      <dgm:prSet/>
      <dgm:spPr/>
      <dgm:t>
        <a:bodyPr/>
        <a:lstStyle/>
        <a:p>
          <a:endParaRPr lang="en-US"/>
        </a:p>
      </dgm:t>
    </dgm:pt>
    <dgm:pt modelId="{78CD1874-35A7-4FEA-BD1D-EBA3B9E3190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Selon le cadre dans lequel il est mis en place ce projet peut s’adresser à un public large ou à une association de photographes, par exemple</a:t>
          </a:r>
          <a:endParaRPr lang="en-US" dirty="0"/>
        </a:p>
      </dgm:t>
    </dgm:pt>
    <dgm:pt modelId="{663CB38A-3756-4618-9082-C3DDECAD356C}" type="parTrans" cxnId="{7943886E-39D5-446A-AE22-86F9DE0A72DD}">
      <dgm:prSet/>
      <dgm:spPr/>
      <dgm:t>
        <a:bodyPr/>
        <a:lstStyle/>
        <a:p>
          <a:endParaRPr lang="en-US"/>
        </a:p>
      </dgm:t>
    </dgm:pt>
    <dgm:pt modelId="{1745B7C6-0742-491A-A84A-5AF5844AC1A4}" type="sibTrans" cxnId="{7943886E-39D5-446A-AE22-86F9DE0A72DD}">
      <dgm:prSet/>
      <dgm:spPr/>
      <dgm:t>
        <a:bodyPr/>
        <a:lstStyle/>
        <a:p>
          <a:endParaRPr lang="en-US"/>
        </a:p>
      </dgm:t>
    </dgm:pt>
    <dgm:pt modelId="{2BD71707-847D-4AEC-A0E0-6920665677EC}" type="pres">
      <dgm:prSet presAssocID="{E2CEBCB9-9F97-4FC7-9FE9-657B49E9E498}" presName="root" presStyleCnt="0">
        <dgm:presLayoutVars>
          <dgm:dir/>
          <dgm:resizeHandles val="exact"/>
        </dgm:presLayoutVars>
      </dgm:prSet>
      <dgm:spPr/>
    </dgm:pt>
    <dgm:pt modelId="{01EB29B2-943B-43D4-AC55-60854E2B162A}" type="pres">
      <dgm:prSet presAssocID="{9C293200-F93F-47C6-82B1-B0BA734F3502}" presName="compNode" presStyleCnt="0"/>
      <dgm:spPr/>
    </dgm:pt>
    <dgm:pt modelId="{93449F72-5C1C-4B95-96BF-5BBA289DEF40}" type="pres">
      <dgm:prSet presAssocID="{9C293200-F93F-47C6-82B1-B0BA734F3502}" presName="bgRect" presStyleLbl="bgShp" presStyleIdx="0" presStyleCnt="2"/>
      <dgm:spPr/>
    </dgm:pt>
    <dgm:pt modelId="{2BEB0587-5F7E-4297-9AF5-BF3BD5930808}" type="pres">
      <dgm:prSet presAssocID="{9C293200-F93F-47C6-82B1-B0BA734F35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8E013EB-AF8A-410C-8515-824CB5C2D081}" type="pres">
      <dgm:prSet presAssocID="{9C293200-F93F-47C6-82B1-B0BA734F3502}" presName="spaceRect" presStyleCnt="0"/>
      <dgm:spPr/>
    </dgm:pt>
    <dgm:pt modelId="{EB4DE014-29E6-456A-8F00-E4730996A303}" type="pres">
      <dgm:prSet presAssocID="{9C293200-F93F-47C6-82B1-B0BA734F3502}" presName="parTx" presStyleLbl="revTx" presStyleIdx="0" presStyleCnt="2">
        <dgm:presLayoutVars>
          <dgm:chMax val="0"/>
          <dgm:chPref val="0"/>
        </dgm:presLayoutVars>
      </dgm:prSet>
      <dgm:spPr/>
    </dgm:pt>
    <dgm:pt modelId="{E36EE7B3-0DE8-41E4-8830-A19325B06523}" type="pres">
      <dgm:prSet presAssocID="{A7225C5B-263A-46A0-9481-055697429D27}" presName="sibTrans" presStyleCnt="0"/>
      <dgm:spPr/>
    </dgm:pt>
    <dgm:pt modelId="{A65BCC3F-47B2-413A-BB2C-D7735CA4DA55}" type="pres">
      <dgm:prSet presAssocID="{78CD1874-35A7-4FEA-BD1D-EBA3B9E31909}" presName="compNode" presStyleCnt="0"/>
      <dgm:spPr/>
    </dgm:pt>
    <dgm:pt modelId="{59BB885F-123B-4D45-9526-FF4E10D5EB9D}" type="pres">
      <dgm:prSet presAssocID="{78CD1874-35A7-4FEA-BD1D-EBA3B9E31909}" presName="bgRect" presStyleLbl="bgShp" presStyleIdx="1" presStyleCnt="2"/>
      <dgm:spPr/>
    </dgm:pt>
    <dgm:pt modelId="{0EA7FDFC-8F25-433D-8F1F-34FDBDE6E7F8}" type="pres">
      <dgm:prSet presAssocID="{78CD1874-35A7-4FEA-BD1D-EBA3B9E319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e de personnes"/>
        </a:ext>
      </dgm:extLst>
    </dgm:pt>
    <dgm:pt modelId="{C07B1A8E-0E0E-4613-8878-D9DFCE650F3E}" type="pres">
      <dgm:prSet presAssocID="{78CD1874-35A7-4FEA-BD1D-EBA3B9E31909}" presName="spaceRect" presStyleCnt="0"/>
      <dgm:spPr/>
    </dgm:pt>
    <dgm:pt modelId="{A75D14BA-420B-453A-83F6-BA85BA093DFE}" type="pres">
      <dgm:prSet presAssocID="{78CD1874-35A7-4FEA-BD1D-EBA3B9E319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EF57901-1387-4789-9192-968C88BF9724}" srcId="{E2CEBCB9-9F97-4FC7-9FE9-657B49E9E498}" destId="{9C293200-F93F-47C6-82B1-B0BA734F3502}" srcOrd="0" destOrd="0" parTransId="{DE6B0583-5197-437F-82DC-6776D1E74253}" sibTransId="{A7225C5B-263A-46A0-9481-055697429D27}"/>
    <dgm:cxn modelId="{2178FA39-907E-4EBC-9EB6-7190C239627B}" type="presOf" srcId="{9C293200-F93F-47C6-82B1-B0BA734F3502}" destId="{EB4DE014-29E6-456A-8F00-E4730996A303}" srcOrd="0" destOrd="0" presId="urn:microsoft.com/office/officeart/2018/2/layout/IconVerticalSolidList"/>
    <dgm:cxn modelId="{7943886E-39D5-446A-AE22-86F9DE0A72DD}" srcId="{E2CEBCB9-9F97-4FC7-9FE9-657B49E9E498}" destId="{78CD1874-35A7-4FEA-BD1D-EBA3B9E31909}" srcOrd="1" destOrd="0" parTransId="{663CB38A-3756-4618-9082-C3DDECAD356C}" sibTransId="{1745B7C6-0742-491A-A84A-5AF5844AC1A4}"/>
    <dgm:cxn modelId="{0F8FEA76-C7B5-44FF-B737-BCCB71B11679}" type="presOf" srcId="{E2CEBCB9-9F97-4FC7-9FE9-657B49E9E498}" destId="{2BD71707-847D-4AEC-A0E0-6920665677EC}" srcOrd="0" destOrd="0" presId="urn:microsoft.com/office/officeart/2018/2/layout/IconVerticalSolidList"/>
    <dgm:cxn modelId="{205F5BF3-1B4D-4A91-BB69-E12BBDFCA4C7}" type="presOf" srcId="{78CD1874-35A7-4FEA-BD1D-EBA3B9E31909}" destId="{A75D14BA-420B-453A-83F6-BA85BA093DFE}" srcOrd="0" destOrd="0" presId="urn:microsoft.com/office/officeart/2018/2/layout/IconVerticalSolidList"/>
    <dgm:cxn modelId="{0B98C062-0F40-4FB1-87F6-E13F92AE04C9}" type="presParOf" srcId="{2BD71707-847D-4AEC-A0E0-6920665677EC}" destId="{01EB29B2-943B-43D4-AC55-60854E2B162A}" srcOrd="0" destOrd="0" presId="urn:microsoft.com/office/officeart/2018/2/layout/IconVerticalSolidList"/>
    <dgm:cxn modelId="{E77D51FE-810F-4F5B-903C-3CC66E3F6B3D}" type="presParOf" srcId="{01EB29B2-943B-43D4-AC55-60854E2B162A}" destId="{93449F72-5C1C-4B95-96BF-5BBA289DEF40}" srcOrd="0" destOrd="0" presId="urn:microsoft.com/office/officeart/2018/2/layout/IconVerticalSolidList"/>
    <dgm:cxn modelId="{DA97BFF6-0138-4C12-8667-50E49BAE0EB6}" type="presParOf" srcId="{01EB29B2-943B-43D4-AC55-60854E2B162A}" destId="{2BEB0587-5F7E-4297-9AF5-BF3BD5930808}" srcOrd="1" destOrd="0" presId="urn:microsoft.com/office/officeart/2018/2/layout/IconVerticalSolidList"/>
    <dgm:cxn modelId="{657EF983-A1D7-43F2-99A9-5E5AA7D57C87}" type="presParOf" srcId="{01EB29B2-943B-43D4-AC55-60854E2B162A}" destId="{28E013EB-AF8A-410C-8515-824CB5C2D081}" srcOrd="2" destOrd="0" presId="urn:microsoft.com/office/officeart/2018/2/layout/IconVerticalSolidList"/>
    <dgm:cxn modelId="{452B42DC-F487-4A42-8F0F-1B8C4097C015}" type="presParOf" srcId="{01EB29B2-943B-43D4-AC55-60854E2B162A}" destId="{EB4DE014-29E6-456A-8F00-E4730996A303}" srcOrd="3" destOrd="0" presId="urn:microsoft.com/office/officeart/2018/2/layout/IconVerticalSolidList"/>
    <dgm:cxn modelId="{93DC2FE8-4733-4DFE-B658-57B9C291A482}" type="presParOf" srcId="{2BD71707-847D-4AEC-A0E0-6920665677EC}" destId="{E36EE7B3-0DE8-41E4-8830-A19325B06523}" srcOrd="1" destOrd="0" presId="urn:microsoft.com/office/officeart/2018/2/layout/IconVerticalSolidList"/>
    <dgm:cxn modelId="{34E558D0-C57C-4639-A8B1-CDCB62187057}" type="presParOf" srcId="{2BD71707-847D-4AEC-A0E0-6920665677EC}" destId="{A65BCC3F-47B2-413A-BB2C-D7735CA4DA55}" srcOrd="2" destOrd="0" presId="urn:microsoft.com/office/officeart/2018/2/layout/IconVerticalSolidList"/>
    <dgm:cxn modelId="{51118E59-CA33-40C0-86A7-1E62DBC42E39}" type="presParOf" srcId="{A65BCC3F-47B2-413A-BB2C-D7735CA4DA55}" destId="{59BB885F-123B-4D45-9526-FF4E10D5EB9D}" srcOrd="0" destOrd="0" presId="urn:microsoft.com/office/officeart/2018/2/layout/IconVerticalSolidList"/>
    <dgm:cxn modelId="{0AB304EB-5480-4631-B897-AA41C5CE0177}" type="presParOf" srcId="{A65BCC3F-47B2-413A-BB2C-D7735CA4DA55}" destId="{0EA7FDFC-8F25-433D-8F1F-34FDBDE6E7F8}" srcOrd="1" destOrd="0" presId="urn:microsoft.com/office/officeart/2018/2/layout/IconVerticalSolidList"/>
    <dgm:cxn modelId="{C3B0D74C-36C1-41E0-9281-EB428235DF25}" type="presParOf" srcId="{A65BCC3F-47B2-413A-BB2C-D7735CA4DA55}" destId="{C07B1A8E-0E0E-4613-8878-D9DFCE650F3E}" srcOrd="2" destOrd="0" presId="urn:microsoft.com/office/officeart/2018/2/layout/IconVerticalSolidList"/>
    <dgm:cxn modelId="{B070977E-A139-4E9E-9C24-EC912266AB38}" type="presParOf" srcId="{A65BCC3F-47B2-413A-BB2C-D7735CA4DA55}" destId="{A75D14BA-420B-453A-83F6-BA85BA093D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31FFF4-3281-4088-906A-AE92540947B7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>
        <a:scene3d>
          <a:camera prst="orthographicFront">
            <a:rot lat="0" lon="0" rev="10799999"/>
          </a:camera>
          <a:lightRig rig="threePt" dir="t"/>
        </a:scene3d>
      </dgm:spPr>
      <dgm:t>
        <a:bodyPr/>
        <a:lstStyle/>
        <a:p>
          <a:endParaRPr lang="fr-FR"/>
        </a:p>
      </dgm:t>
    </dgm:pt>
    <dgm:pt modelId="{85F0CE69-A1B4-48EB-BCC8-3CBB0AEB4C88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Administrateur</a:t>
          </a:r>
        </a:p>
      </dgm:t>
    </dgm:pt>
    <dgm:pt modelId="{0C5D3DA7-5A84-455C-BE15-85A5AB21C6A6}" type="parTrans" cxnId="{194FFDAA-245E-41DB-8118-AF6864313BCA}">
      <dgm:prSet/>
      <dgm:spPr/>
      <dgm:t>
        <a:bodyPr/>
        <a:lstStyle/>
        <a:p>
          <a:endParaRPr lang="fr-FR"/>
        </a:p>
      </dgm:t>
    </dgm:pt>
    <dgm:pt modelId="{62547A5C-B08B-4867-9989-09B6BE37398B}" type="sibTrans" cxnId="{194FFDAA-245E-41DB-8118-AF6864313BCA}">
      <dgm:prSet/>
      <dgm:spPr/>
      <dgm:t>
        <a:bodyPr/>
        <a:lstStyle/>
        <a:p>
          <a:endParaRPr lang="fr-FR"/>
        </a:p>
      </dgm:t>
    </dgm:pt>
    <dgm:pt modelId="{23590B49-A066-49FF-BE4C-F8B6C437E22B}">
      <dgm:prSet phldrT="[Texte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Connecté</a:t>
          </a:r>
        </a:p>
      </dgm:t>
    </dgm:pt>
    <dgm:pt modelId="{1634C2B2-57C6-461F-98AD-1C9351CCA3BE}" type="parTrans" cxnId="{97024AA4-6409-4DD3-A790-230B08B145FB}">
      <dgm:prSet/>
      <dgm:spPr/>
      <dgm:t>
        <a:bodyPr/>
        <a:lstStyle/>
        <a:p>
          <a:endParaRPr lang="fr-FR"/>
        </a:p>
      </dgm:t>
    </dgm:pt>
    <dgm:pt modelId="{3034EF91-4718-46A6-8462-ABC6D7BEAFEB}" type="sibTrans" cxnId="{97024AA4-6409-4DD3-A790-230B08B145FB}">
      <dgm:prSet/>
      <dgm:spPr/>
      <dgm:t>
        <a:bodyPr/>
        <a:lstStyle/>
        <a:p>
          <a:endParaRPr lang="fr-FR"/>
        </a:p>
      </dgm:t>
    </dgm:pt>
    <dgm:pt modelId="{1E18CD56-54C3-476A-A43E-730842AFFDAA}">
      <dgm:prSet phldrT="[Texte]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Non connecté</a:t>
          </a:r>
        </a:p>
      </dgm:t>
    </dgm:pt>
    <dgm:pt modelId="{C3F4E886-CDBC-458E-88E5-FFBBEB016907}" type="parTrans" cxnId="{94D39B11-F2A1-40B8-85E1-4C429801911D}">
      <dgm:prSet/>
      <dgm:spPr/>
      <dgm:t>
        <a:bodyPr/>
        <a:lstStyle/>
        <a:p>
          <a:endParaRPr lang="fr-FR"/>
        </a:p>
      </dgm:t>
    </dgm:pt>
    <dgm:pt modelId="{11E60C0E-28F2-4FEF-A164-6BAD6EEDFD2D}" type="sibTrans" cxnId="{94D39B11-F2A1-40B8-85E1-4C429801911D}">
      <dgm:prSet/>
      <dgm:spPr/>
      <dgm:t>
        <a:bodyPr/>
        <a:lstStyle/>
        <a:p>
          <a:endParaRPr lang="fr-FR"/>
        </a:p>
      </dgm:t>
    </dgm:pt>
    <dgm:pt modelId="{96B3D6EB-3C97-4799-B4D9-9D9B0EDEF9E0}" type="pres">
      <dgm:prSet presAssocID="{5031FFF4-3281-4088-906A-AE92540947B7}" presName="Name0" presStyleCnt="0">
        <dgm:presLayoutVars>
          <dgm:chMax val="7"/>
          <dgm:resizeHandles val="exact"/>
        </dgm:presLayoutVars>
      </dgm:prSet>
      <dgm:spPr/>
    </dgm:pt>
    <dgm:pt modelId="{41FF2EFD-DC9F-4114-8626-E22252EFD9CB}" type="pres">
      <dgm:prSet presAssocID="{5031FFF4-3281-4088-906A-AE92540947B7}" presName="comp1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F15C108-0F97-4BB8-87C7-6FB15130DCCF}" type="pres">
      <dgm:prSet presAssocID="{5031FFF4-3281-4088-906A-AE92540947B7}" presName="circle1" presStyleLbl="node1" presStyleIdx="0" presStyleCnt="3"/>
      <dgm:spPr/>
    </dgm:pt>
    <dgm:pt modelId="{A0073CDA-3CF8-4F5E-81CF-95FEE2580B14}" type="pres">
      <dgm:prSet presAssocID="{5031FFF4-3281-4088-906A-AE92540947B7}" presName="c1text" presStyleLbl="node1" presStyleIdx="0" presStyleCnt="3">
        <dgm:presLayoutVars>
          <dgm:bulletEnabled val="1"/>
        </dgm:presLayoutVars>
      </dgm:prSet>
      <dgm:spPr/>
    </dgm:pt>
    <dgm:pt modelId="{AAF0DDE8-6333-4106-8CFC-C8F471E32E1D}" type="pres">
      <dgm:prSet presAssocID="{5031FFF4-3281-4088-906A-AE92540947B7}" presName="comp2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A453A66B-E67B-4737-9B63-7E9DCDD84539}" type="pres">
      <dgm:prSet presAssocID="{5031FFF4-3281-4088-906A-AE92540947B7}" presName="circle2" presStyleLbl="node1" presStyleIdx="1" presStyleCnt="3"/>
      <dgm:spPr/>
    </dgm:pt>
    <dgm:pt modelId="{EDF1614E-0ACC-4FC2-B9E2-DB4C02ED23E3}" type="pres">
      <dgm:prSet presAssocID="{5031FFF4-3281-4088-906A-AE92540947B7}" presName="c2text" presStyleLbl="node1" presStyleIdx="1" presStyleCnt="3">
        <dgm:presLayoutVars>
          <dgm:bulletEnabled val="1"/>
        </dgm:presLayoutVars>
      </dgm:prSet>
      <dgm:spPr/>
    </dgm:pt>
    <dgm:pt modelId="{3FFF0B83-33F1-47A6-92DD-948F8C383868}" type="pres">
      <dgm:prSet presAssocID="{5031FFF4-3281-4088-906A-AE92540947B7}" presName="comp3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314BF80-3A47-4F15-98C3-0842DA29C86F}" type="pres">
      <dgm:prSet presAssocID="{5031FFF4-3281-4088-906A-AE92540947B7}" presName="circle3" presStyleLbl="node1" presStyleIdx="2" presStyleCnt="3"/>
      <dgm:spPr/>
    </dgm:pt>
    <dgm:pt modelId="{53EDB20E-D5D0-4F09-BA65-714734FE2B04}" type="pres">
      <dgm:prSet presAssocID="{5031FFF4-3281-4088-906A-AE92540947B7}" presName="c3text" presStyleLbl="node1" presStyleIdx="2" presStyleCnt="3">
        <dgm:presLayoutVars>
          <dgm:bulletEnabled val="1"/>
        </dgm:presLayoutVars>
      </dgm:prSet>
      <dgm:spPr/>
    </dgm:pt>
  </dgm:ptLst>
  <dgm:cxnLst>
    <dgm:cxn modelId="{1C5D490B-76F6-4AA0-BAB5-170B85A97DF9}" type="presOf" srcId="{85F0CE69-A1B4-48EB-BCC8-3CBB0AEB4C88}" destId="{A0073CDA-3CF8-4F5E-81CF-95FEE2580B14}" srcOrd="1" destOrd="0" presId="urn:microsoft.com/office/officeart/2005/8/layout/venn2"/>
    <dgm:cxn modelId="{94D39B11-F2A1-40B8-85E1-4C429801911D}" srcId="{5031FFF4-3281-4088-906A-AE92540947B7}" destId="{1E18CD56-54C3-476A-A43E-730842AFFDAA}" srcOrd="2" destOrd="0" parTransId="{C3F4E886-CDBC-458E-88E5-FFBBEB016907}" sibTransId="{11E60C0E-28F2-4FEF-A164-6BAD6EEDFD2D}"/>
    <dgm:cxn modelId="{92B34F21-83C8-40AB-A02E-2A1EE842BF9C}" type="presOf" srcId="{1E18CD56-54C3-476A-A43E-730842AFFDAA}" destId="{53EDB20E-D5D0-4F09-BA65-714734FE2B04}" srcOrd="1" destOrd="0" presId="urn:microsoft.com/office/officeart/2005/8/layout/venn2"/>
    <dgm:cxn modelId="{93CD8431-4F2C-4DC1-B531-01E02378FAFB}" type="presOf" srcId="{85F0CE69-A1B4-48EB-BCC8-3CBB0AEB4C88}" destId="{EF15C108-0F97-4BB8-87C7-6FB15130DCCF}" srcOrd="0" destOrd="0" presId="urn:microsoft.com/office/officeart/2005/8/layout/venn2"/>
    <dgm:cxn modelId="{F2966A68-6DE9-46D9-83E2-EF5978B35D86}" type="presOf" srcId="{1E18CD56-54C3-476A-A43E-730842AFFDAA}" destId="{E314BF80-3A47-4F15-98C3-0842DA29C86F}" srcOrd="0" destOrd="0" presId="urn:microsoft.com/office/officeart/2005/8/layout/venn2"/>
    <dgm:cxn modelId="{1E0C5151-E9A2-4BC0-AE12-0B53E206004B}" type="presOf" srcId="{5031FFF4-3281-4088-906A-AE92540947B7}" destId="{96B3D6EB-3C97-4799-B4D9-9D9B0EDEF9E0}" srcOrd="0" destOrd="0" presId="urn:microsoft.com/office/officeart/2005/8/layout/venn2"/>
    <dgm:cxn modelId="{A654BA97-595B-4F0D-82D3-E017B9D8EE77}" type="presOf" srcId="{23590B49-A066-49FF-BE4C-F8B6C437E22B}" destId="{EDF1614E-0ACC-4FC2-B9E2-DB4C02ED23E3}" srcOrd="1" destOrd="0" presId="urn:microsoft.com/office/officeart/2005/8/layout/venn2"/>
    <dgm:cxn modelId="{97024AA4-6409-4DD3-A790-230B08B145FB}" srcId="{5031FFF4-3281-4088-906A-AE92540947B7}" destId="{23590B49-A066-49FF-BE4C-F8B6C437E22B}" srcOrd="1" destOrd="0" parTransId="{1634C2B2-57C6-461F-98AD-1C9351CCA3BE}" sibTransId="{3034EF91-4718-46A6-8462-ABC6D7BEAFEB}"/>
    <dgm:cxn modelId="{194FFDAA-245E-41DB-8118-AF6864313BCA}" srcId="{5031FFF4-3281-4088-906A-AE92540947B7}" destId="{85F0CE69-A1B4-48EB-BCC8-3CBB0AEB4C88}" srcOrd="0" destOrd="0" parTransId="{0C5D3DA7-5A84-455C-BE15-85A5AB21C6A6}" sibTransId="{62547A5C-B08B-4867-9989-09B6BE37398B}"/>
    <dgm:cxn modelId="{E210DEAC-E072-46B2-94BE-2BE8C01CFC3D}" type="presOf" srcId="{23590B49-A066-49FF-BE4C-F8B6C437E22B}" destId="{A453A66B-E67B-4737-9B63-7E9DCDD84539}" srcOrd="0" destOrd="0" presId="urn:microsoft.com/office/officeart/2005/8/layout/venn2"/>
    <dgm:cxn modelId="{CBEBE3D2-D19F-473B-9A47-89BEB9F8CC42}" type="presParOf" srcId="{96B3D6EB-3C97-4799-B4D9-9D9B0EDEF9E0}" destId="{41FF2EFD-DC9F-4114-8626-E22252EFD9CB}" srcOrd="0" destOrd="0" presId="urn:microsoft.com/office/officeart/2005/8/layout/venn2"/>
    <dgm:cxn modelId="{74C4A21D-3C87-4DEF-BB7A-ECCB1EB4AA26}" type="presParOf" srcId="{41FF2EFD-DC9F-4114-8626-E22252EFD9CB}" destId="{EF15C108-0F97-4BB8-87C7-6FB15130DCCF}" srcOrd="0" destOrd="0" presId="urn:microsoft.com/office/officeart/2005/8/layout/venn2"/>
    <dgm:cxn modelId="{ECFA7711-99FF-4D2A-8785-3D309669203E}" type="presParOf" srcId="{41FF2EFD-DC9F-4114-8626-E22252EFD9CB}" destId="{A0073CDA-3CF8-4F5E-81CF-95FEE2580B14}" srcOrd="1" destOrd="0" presId="urn:microsoft.com/office/officeart/2005/8/layout/venn2"/>
    <dgm:cxn modelId="{0C37FEFF-1096-4B7C-8B50-FC90593FEC57}" type="presParOf" srcId="{96B3D6EB-3C97-4799-B4D9-9D9B0EDEF9E0}" destId="{AAF0DDE8-6333-4106-8CFC-C8F471E32E1D}" srcOrd="1" destOrd="0" presId="urn:microsoft.com/office/officeart/2005/8/layout/venn2"/>
    <dgm:cxn modelId="{BDF64BCE-2C67-46EF-8278-E45C7046B9EE}" type="presParOf" srcId="{AAF0DDE8-6333-4106-8CFC-C8F471E32E1D}" destId="{A453A66B-E67B-4737-9B63-7E9DCDD84539}" srcOrd="0" destOrd="0" presId="urn:microsoft.com/office/officeart/2005/8/layout/venn2"/>
    <dgm:cxn modelId="{267DE01B-A952-44DA-B334-DC62528D4E82}" type="presParOf" srcId="{AAF0DDE8-6333-4106-8CFC-C8F471E32E1D}" destId="{EDF1614E-0ACC-4FC2-B9E2-DB4C02ED23E3}" srcOrd="1" destOrd="0" presId="urn:microsoft.com/office/officeart/2005/8/layout/venn2"/>
    <dgm:cxn modelId="{D626947B-98E8-4317-A6ED-B3A04E29F16D}" type="presParOf" srcId="{96B3D6EB-3C97-4799-B4D9-9D9B0EDEF9E0}" destId="{3FFF0B83-33F1-47A6-92DD-948F8C383868}" srcOrd="2" destOrd="0" presId="urn:microsoft.com/office/officeart/2005/8/layout/venn2"/>
    <dgm:cxn modelId="{E4624B17-62E9-4F2B-84F7-5447CBC3CCE4}" type="presParOf" srcId="{3FFF0B83-33F1-47A6-92DD-948F8C383868}" destId="{E314BF80-3A47-4F15-98C3-0842DA29C86F}" srcOrd="0" destOrd="0" presId="urn:microsoft.com/office/officeart/2005/8/layout/venn2"/>
    <dgm:cxn modelId="{3C85FA3F-39A5-4F49-882C-B042114C3BAC}" type="presParOf" srcId="{3FFF0B83-33F1-47A6-92DD-948F8C383868}" destId="{53EDB20E-D5D0-4F09-BA65-714734FE2B04}" srcOrd="1" destOrd="0" presId="urn:microsoft.com/office/officeart/2005/8/layout/ven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32F31-ECAB-4472-ADAF-27B6EEC36E0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0EB95E-A47D-4235-96DD-26D75C98A82A}">
      <dgm:prSet phldrT="[Texte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800" dirty="0"/>
            <a:t>Cette action va orienter la requête vers une méthode dans un Controller.</a:t>
          </a:r>
        </a:p>
        <a:p>
          <a:r>
            <a:rPr lang="fr-FR" sz="2800" dirty="0"/>
            <a:t>Symfony reconnaît cette méthode grâce au système de Route.</a:t>
          </a:r>
        </a:p>
      </dgm:t>
    </dgm:pt>
    <dgm:pt modelId="{C38C6774-0A40-491F-92AF-0B7785C999DD}" type="parTrans" cxnId="{21D7A57A-2BA8-4D0A-8ABE-9D5E1402BC30}">
      <dgm:prSet/>
      <dgm:spPr/>
      <dgm:t>
        <a:bodyPr/>
        <a:lstStyle/>
        <a:p>
          <a:endParaRPr lang="fr-FR"/>
        </a:p>
      </dgm:t>
    </dgm:pt>
    <dgm:pt modelId="{2B6CC0C3-24A1-4C7E-9D2B-423416A3F0CB}" type="sibTrans" cxnId="{21D7A57A-2BA8-4D0A-8ABE-9D5E1402BC30}">
      <dgm:prSet/>
      <dgm:spPr/>
      <dgm:t>
        <a:bodyPr/>
        <a:lstStyle/>
        <a:p>
          <a:endParaRPr lang="fr-FR"/>
        </a:p>
      </dgm:t>
    </dgm:pt>
    <dgm:pt modelId="{A2578B13-C562-4F3E-897A-97702726DAE4}">
      <dgm:prSet phldrT="[Texte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800" dirty="0"/>
            <a:t>Dans notre exemple, l’utilisateur tape l’URL de l’application qui le mène donc vers la page d’accueil.</a:t>
          </a:r>
        </a:p>
        <a:p>
          <a:endParaRPr lang="fr-FR" sz="2800" dirty="0"/>
        </a:p>
        <a:p>
          <a:endParaRPr lang="fr-FR" sz="2800" dirty="0"/>
        </a:p>
      </dgm:t>
    </dgm:pt>
    <dgm:pt modelId="{C44F88A7-4F24-4004-A791-7A720C2F7242}" type="parTrans" cxnId="{A5EF4051-FC22-43D9-9CC0-8F33F1BFF9F6}">
      <dgm:prSet/>
      <dgm:spPr/>
      <dgm:t>
        <a:bodyPr/>
        <a:lstStyle/>
        <a:p>
          <a:endParaRPr lang="fr-FR"/>
        </a:p>
      </dgm:t>
    </dgm:pt>
    <dgm:pt modelId="{011FE8F2-2D68-49F2-93E2-ADFBD36180E6}" type="sibTrans" cxnId="{A5EF4051-FC22-43D9-9CC0-8F33F1BFF9F6}">
      <dgm:prSet/>
      <dgm:spPr/>
      <dgm:t>
        <a:bodyPr/>
        <a:lstStyle/>
        <a:p>
          <a:endParaRPr lang="fr-FR"/>
        </a:p>
      </dgm:t>
    </dgm:pt>
    <dgm:pt modelId="{5A7288AD-78E9-499F-B43D-90B32F62D652}" type="pres">
      <dgm:prSet presAssocID="{9A632F31-ECAB-4472-ADAF-27B6EEC36E03}" presName="linear" presStyleCnt="0">
        <dgm:presLayoutVars>
          <dgm:animLvl val="lvl"/>
          <dgm:resizeHandles val="exact"/>
        </dgm:presLayoutVars>
      </dgm:prSet>
      <dgm:spPr/>
    </dgm:pt>
    <dgm:pt modelId="{BD6C242A-97DF-47C8-8339-DE1AC2CCCDE1}" type="pres">
      <dgm:prSet presAssocID="{250EB95E-A47D-4235-96DD-26D75C98A82A}" presName="parentText" presStyleLbl="node1" presStyleIdx="0" presStyleCnt="2" custLinFactY="-9625" custLinFactNeighborY="-100000">
        <dgm:presLayoutVars>
          <dgm:chMax val="0"/>
          <dgm:bulletEnabled val="1"/>
        </dgm:presLayoutVars>
      </dgm:prSet>
      <dgm:spPr/>
    </dgm:pt>
    <dgm:pt modelId="{DDD2AE49-A809-45D2-976F-313939E81CF2}" type="pres">
      <dgm:prSet presAssocID="{2B6CC0C3-24A1-4C7E-9D2B-423416A3F0CB}" presName="spacer" presStyleCnt="0"/>
      <dgm:spPr/>
    </dgm:pt>
    <dgm:pt modelId="{2C8BDE9D-3836-48CC-A9DB-59054019079D}" type="pres">
      <dgm:prSet presAssocID="{A2578B13-C562-4F3E-897A-97702726DAE4}" presName="parentText" presStyleLbl="node1" presStyleIdx="1" presStyleCnt="2" custScaleY="109644">
        <dgm:presLayoutVars>
          <dgm:chMax val="0"/>
          <dgm:bulletEnabled val="1"/>
        </dgm:presLayoutVars>
      </dgm:prSet>
      <dgm:spPr/>
    </dgm:pt>
  </dgm:ptLst>
  <dgm:cxnLst>
    <dgm:cxn modelId="{A5EF4051-FC22-43D9-9CC0-8F33F1BFF9F6}" srcId="{9A632F31-ECAB-4472-ADAF-27B6EEC36E03}" destId="{A2578B13-C562-4F3E-897A-97702726DAE4}" srcOrd="1" destOrd="0" parTransId="{C44F88A7-4F24-4004-A791-7A720C2F7242}" sibTransId="{011FE8F2-2D68-49F2-93E2-ADFBD36180E6}"/>
    <dgm:cxn modelId="{21D7A57A-2BA8-4D0A-8ABE-9D5E1402BC30}" srcId="{9A632F31-ECAB-4472-ADAF-27B6EEC36E03}" destId="{250EB95E-A47D-4235-96DD-26D75C98A82A}" srcOrd="0" destOrd="0" parTransId="{C38C6774-0A40-491F-92AF-0B7785C999DD}" sibTransId="{2B6CC0C3-24A1-4C7E-9D2B-423416A3F0CB}"/>
    <dgm:cxn modelId="{2C8CE2A0-EDF3-49B0-AA7A-B71448113E26}" type="presOf" srcId="{9A632F31-ECAB-4472-ADAF-27B6EEC36E03}" destId="{5A7288AD-78E9-499F-B43D-90B32F62D652}" srcOrd="0" destOrd="0" presId="urn:microsoft.com/office/officeart/2005/8/layout/vList2"/>
    <dgm:cxn modelId="{D94015B6-B61F-4002-BCB1-F002EC1FD72E}" type="presOf" srcId="{250EB95E-A47D-4235-96DD-26D75C98A82A}" destId="{BD6C242A-97DF-47C8-8339-DE1AC2CCCDE1}" srcOrd="0" destOrd="0" presId="urn:microsoft.com/office/officeart/2005/8/layout/vList2"/>
    <dgm:cxn modelId="{E92B82EF-6E13-47E9-9203-46A5EB90277F}" type="presOf" srcId="{A2578B13-C562-4F3E-897A-97702726DAE4}" destId="{2C8BDE9D-3836-48CC-A9DB-59054019079D}" srcOrd="0" destOrd="0" presId="urn:microsoft.com/office/officeart/2005/8/layout/vList2"/>
    <dgm:cxn modelId="{743428A8-A936-475C-A99B-60C1AA394117}" type="presParOf" srcId="{5A7288AD-78E9-499F-B43D-90B32F62D652}" destId="{BD6C242A-97DF-47C8-8339-DE1AC2CCCDE1}" srcOrd="0" destOrd="0" presId="urn:microsoft.com/office/officeart/2005/8/layout/vList2"/>
    <dgm:cxn modelId="{639D54B8-9426-44F7-A645-15BCCCA7342A}" type="presParOf" srcId="{5A7288AD-78E9-499F-B43D-90B32F62D652}" destId="{DDD2AE49-A809-45D2-976F-313939E81CF2}" srcOrd="1" destOrd="0" presId="urn:microsoft.com/office/officeart/2005/8/layout/vList2"/>
    <dgm:cxn modelId="{420686F8-5506-42E7-A52F-667C129F6BBD}" type="presParOf" srcId="{5A7288AD-78E9-499F-B43D-90B32F62D652}" destId="{2C8BDE9D-3836-48CC-A9DB-5905401907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78A0A8-546A-4EF1-BF09-B78638AE16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17C1738-91D5-439E-92BF-56CFC6879F2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Le Controller va:</a:t>
          </a:r>
        </a:p>
        <a:p>
          <a:r>
            <a:rPr lang="fr-FR" dirty="0"/>
            <a:t>- Récupérer la requête</a:t>
          </a:r>
        </a:p>
        <a:p>
          <a:r>
            <a:rPr lang="fr-FR" dirty="0"/>
            <a:t>- Si besoin, faire appel au Repository pour récupérer des données.</a:t>
          </a:r>
        </a:p>
        <a:p>
          <a:r>
            <a:rPr lang="fr-FR" dirty="0"/>
            <a:t>- Envoyer les données vers la vue concernée.</a:t>
          </a:r>
        </a:p>
      </dgm:t>
    </dgm:pt>
    <dgm:pt modelId="{1B50C92F-7015-4249-AE13-FA7EC901CF35}" type="parTrans" cxnId="{DFE435FF-79FD-404A-A28C-9BDB397EED8F}">
      <dgm:prSet/>
      <dgm:spPr/>
      <dgm:t>
        <a:bodyPr/>
        <a:lstStyle/>
        <a:p>
          <a:endParaRPr lang="fr-FR"/>
        </a:p>
      </dgm:t>
    </dgm:pt>
    <dgm:pt modelId="{11197B0C-1F2B-4208-B0E9-005B5B1EE4F2}" type="sibTrans" cxnId="{DFE435FF-79FD-404A-A28C-9BDB397EED8F}">
      <dgm:prSet/>
      <dgm:spPr/>
      <dgm:t>
        <a:bodyPr/>
        <a:lstStyle/>
        <a:p>
          <a:endParaRPr lang="fr-FR"/>
        </a:p>
      </dgm:t>
    </dgm:pt>
    <dgm:pt modelId="{A5497DB5-6F08-4C69-84DE-BA3BEE1C4A4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/>
            <a:t>Dans Symfony, le Controller qui gère la page d’accueil par défaut est le HomeController.</a:t>
          </a:r>
        </a:p>
      </dgm:t>
    </dgm:pt>
    <dgm:pt modelId="{D993543D-36A6-46D8-BA55-962D021EAE2F}" type="parTrans" cxnId="{D758C8EE-2863-4956-9F03-B9E9AC70367C}">
      <dgm:prSet/>
      <dgm:spPr/>
      <dgm:t>
        <a:bodyPr/>
        <a:lstStyle/>
        <a:p>
          <a:endParaRPr lang="fr-FR"/>
        </a:p>
      </dgm:t>
    </dgm:pt>
    <dgm:pt modelId="{16FE624B-0168-4D5D-8ABE-614554894D1F}" type="sibTrans" cxnId="{D758C8EE-2863-4956-9F03-B9E9AC70367C}">
      <dgm:prSet/>
      <dgm:spPr/>
      <dgm:t>
        <a:bodyPr/>
        <a:lstStyle/>
        <a:p>
          <a:endParaRPr lang="fr-FR"/>
        </a:p>
      </dgm:t>
    </dgm:pt>
    <dgm:pt modelId="{D44CA3DF-1002-46D4-9B5B-FC6B16AC08E0}" type="pres">
      <dgm:prSet presAssocID="{3E78A0A8-546A-4EF1-BF09-B78638AE1611}" presName="linear" presStyleCnt="0">
        <dgm:presLayoutVars>
          <dgm:animLvl val="lvl"/>
          <dgm:resizeHandles val="exact"/>
        </dgm:presLayoutVars>
      </dgm:prSet>
      <dgm:spPr/>
    </dgm:pt>
    <dgm:pt modelId="{CC65E9A2-0E7B-4B11-B3E0-EA89F8B56ECD}" type="pres">
      <dgm:prSet presAssocID="{817C1738-91D5-439E-92BF-56CFC6879F26}" presName="parentText" presStyleLbl="node1" presStyleIdx="0" presStyleCnt="2" custLinFactY="-3104" custLinFactNeighborX="2910" custLinFactNeighborY="-100000">
        <dgm:presLayoutVars>
          <dgm:chMax val="0"/>
          <dgm:bulletEnabled val="1"/>
        </dgm:presLayoutVars>
      </dgm:prSet>
      <dgm:spPr/>
    </dgm:pt>
    <dgm:pt modelId="{514CEB26-C901-4D60-B271-DCB02F121EAE}" type="pres">
      <dgm:prSet presAssocID="{11197B0C-1F2B-4208-B0E9-005B5B1EE4F2}" presName="spacer" presStyleCnt="0"/>
      <dgm:spPr/>
    </dgm:pt>
    <dgm:pt modelId="{895D2953-0877-4D65-9A3E-755497590442}" type="pres">
      <dgm:prSet presAssocID="{A5497DB5-6F08-4C69-84DE-BA3BEE1C4A4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7FA9D3E-E991-4E36-A3F9-7835D6D525F3}" type="presOf" srcId="{3E78A0A8-546A-4EF1-BF09-B78638AE1611}" destId="{D44CA3DF-1002-46D4-9B5B-FC6B16AC08E0}" srcOrd="0" destOrd="0" presId="urn:microsoft.com/office/officeart/2005/8/layout/vList2"/>
    <dgm:cxn modelId="{8ED9AA5A-BA27-4B40-8235-1203005839B3}" type="presOf" srcId="{A5497DB5-6F08-4C69-84DE-BA3BEE1C4A4E}" destId="{895D2953-0877-4D65-9A3E-755497590442}" srcOrd="0" destOrd="0" presId="urn:microsoft.com/office/officeart/2005/8/layout/vList2"/>
    <dgm:cxn modelId="{370AD4C9-C234-4CB7-8B67-09DEFD2A8E14}" type="presOf" srcId="{817C1738-91D5-439E-92BF-56CFC6879F26}" destId="{CC65E9A2-0E7B-4B11-B3E0-EA89F8B56ECD}" srcOrd="0" destOrd="0" presId="urn:microsoft.com/office/officeart/2005/8/layout/vList2"/>
    <dgm:cxn modelId="{D758C8EE-2863-4956-9F03-B9E9AC70367C}" srcId="{3E78A0A8-546A-4EF1-BF09-B78638AE1611}" destId="{A5497DB5-6F08-4C69-84DE-BA3BEE1C4A4E}" srcOrd="1" destOrd="0" parTransId="{D993543D-36A6-46D8-BA55-962D021EAE2F}" sibTransId="{16FE624B-0168-4D5D-8ABE-614554894D1F}"/>
    <dgm:cxn modelId="{DFE435FF-79FD-404A-A28C-9BDB397EED8F}" srcId="{3E78A0A8-546A-4EF1-BF09-B78638AE1611}" destId="{817C1738-91D5-439E-92BF-56CFC6879F26}" srcOrd="0" destOrd="0" parTransId="{1B50C92F-7015-4249-AE13-FA7EC901CF35}" sibTransId="{11197B0C-1F2B-4208-B0E9-005B5B1EE4F2}"/>
    <dgm:cxn modelId="{E82D5469-8D6C-4786-86FA-7A2FB94F461F}" type="presParOf" srcId="{D44CA3DF-1002-46D4-9B5B-FC6B16AC08E0}" destId="{CC65E9A2-0E7B-4B11-B3E0-EA89F8B56ECD}" srcOrd="0" destOrd="0" presId="urn:microsoft.com/office/officeart/2005/8/layout/vList2"/>
    <dgm:cxn modelId="{32347AF7-4B8C-4CDB-B3DB-4500E64171FD}" type="presParOf" srcId="{D44CA3DF-1002-46D4-9B5B-FC6B16AC08E0}" destId="{514CEB26-C901-4D60-B271-DCB02F121EAE}" srcOrd="1" destOrd="0" presId="urn:microsoft.com/office/officeart/2005/8/layout/vList2"/>
    <dgm:cxn modelId="{880D3C14-39FA-423C-B522-16CCB53FEB01}" type="presParOf" srcId="{D44CA3DF-1002-46D4-9B5B-FC6B16AC08E0}" destId="{895D2953-0877-4D65-9A3E-75549759044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49F72-5C1C-4B95-96BF-5BBA289DEF40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B0587-5F7E-4297-9AF5-BF3BD5930808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DE014-29E6-456A-8F00-E4730996A303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Tof’Box</a:t>
          </a:r>
          <a:r>
            <a:rPr lang="fr-FR" sz="2100" kern="1200" dirty="0"/>
            <a:t> est un réseau social de photographie permettant de voir, de partager des photos et d’interagir autour de celles-ci.</a:t>
          </a:r>
        </a:p>
      </dsp:txBody>
      <dsp:txXfrm>
        <a:off x="1957694" y="918110"/>
        <a:ext cx="4839980" cy="1694973"/>
      </dsp:txXfrm>
    </dsp:sp>
    <dsp:sp modelId="{59BB885F-123B-4D45-9526-FF4E10D5EB9D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7FDFC-8F25-433D-8F1F-34FDBDE6E7F8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D14BA-420B-453A-83F6-BA85BA093DFE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Selon le cadre dans lequel il est mis en place ce projet peut s’adresser à un public large ou à une association de photographes, par exemple</a:t>
          </a:r>
          <a:endParaRPr lang="en-US" sz="2100" kern="1200" dirty="0"/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5C108-0F97-4BB8-87C7-6FB15130DCCF}">
      <dsp:nvSpPr>
        <dsp:cNvPr id="0" name=""/>
        <dsp:cNvSpPr/>
      </dsp:nvSpPr>
      <dsp:spPr>
        <a:xfrm>
          <a:off x="1296" y="0"/>
          <a:ext cx="4022725" cy="4022725"/>
        </a:xfrm>
        <a:prstGeom prst="ellipse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Administrateur</a:t>
          </a:r>
        </a:p>
      </dsp:txBody>
      <dsp:txXfrm>
        <a:off x="1309687" y="201136"/>
        <a:ext cx="1405942" cy="603408"/>
      </dsp:txXfrm>
    </dsp:sp>
    <dsp:sp modelId="{A453A66B-E67B-4737-9B63-7E9DCDD84539}">
      <dsp:nvSpPr>
        <dsp:cNvPr id="0" name=""/>
        <dsp:cNvSpPr/>
      </dsp:nvSpPr>
      <dsp:spPr>
        <a:xfrm>
          <a:off x="504136" y="1005681"/>
          <a:ext cx="3017043" cy="301704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Connecté</a:t>
          </a:r>
        </a:p>
      </dsp:txBody>
      <dsp:txXfrm>
        <a:off x="1309687" y="1194246"/>
        <a:ext cx="1405942" cy="565695"/>
      </dsp:txXfrm>
    </dsp:sp>
    <dsp:sp modelId="{E314BF80-3A47-4F15-98C3-0842DA29C86F}">
      <dsp:nvSpPr>
        <dsp:cNvPr id="0" name=""/>
        <dsp:cNvSpPr/>
      </dsp:nvSpPr>
      <dsp:spPr>
        <a:xfrm>
          <a:off x="1006977" y="2011362"/>
          <a:ext cx="2011362" cy="2011362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Non connecté</a:t>
          </a:r>
        </a:p>
      </dsp:txBody>
      <dsp:txXfrm>
        <a:off x="1301534" y="2514203"/>
        <a:ext cx="1422248" cy="1005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C242A-97DF-47C8-8339-DE1AC2CCCDE1}">
      <dsp:nvSpPr>
        <dsp:cNvPr id="0" name=""/>
        <dsp:cNvSpPr/>
      </dsp:nvSpPr>
      <dsp:spPr>
        <a:xfrm>
          <a:off x="0" y="0"/>
          <a:ext cx="6413500" cy="2449333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Cette action va orienter la requête vers une méthode dans un Controller.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Symfony reconnaît cette méthode grâce au système de Route.</a:t>
          </a:r>
        </a:p>
      </dsp:txBody>
      <dsp:txXfrm>
        <a:off x="119567" y="119567"/>
        <a:ext cx="6174366" cy="2210199"/>
      </dsp:txXfrm>
    </dsp:sp>
    <dsp:sp modelId="{2C8BDE9D-3836-48CC-A9DB-59054019079D}">
      <dsp:nvSpPr>
        <dsp:cNvPr id="0" name=""/>
        <dsp:cNvSpPr/>
      </dsp:nvSpPr>
      <dsp:spPr>
        <a:xfrm>
          <a:off x="0" y="2711478"/>
          <a:ext cx="6413500" cy="2685547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Dans notre exemple, l’utilisateur tape l’URL de l’application qui le mène donc vers la page d’accueil.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</dsp:txBody>
      <dsp:txXfrm>
        <a:off x="131098" y="2842576"/>
        <a:ext cx="6151304" cy="2423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5E9A2-0E7B-4B11-B3E0-EA89F8B56ECD}">
      <dsp:nvSpPr>
        <dsp:cNvPr id="0" name=""/>
        <dsp:cNvSpPr/>
      </dsp:nvSpPr>
      <dsp:spPr>
        <a:xfrm>
          <a:off x="0" y="891"/>
          <a:ext cx="6413663" cy="2632500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Le Controller va: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- Récupérer la requête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- Si besoin, faire appel au Repository pour récupérer des données.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- Envoyer les données vers la vue concernée.</a:t>
          </a:r>
        </a:p>
      </dsp:txBody>
      <dsp:txXfrm>
        <a:off x="128508" y="129399"/>
        <a:ext cx="6156647" cy="2375484"/>
      </dsp:txXfrm>
    </dsp:sp>
    <dsp:sp modelId="{895D2953-0877-4D65-9A3E-755497590442}">
      <dsp:nvSpPr>
        <dsp:cNvPr id="0" name=""/>
        <dsp:cNvSpPr/>
      </dsp:nvSpPr>
      <dsp:spPr>
        <a:xfrm>
          <a:off x="0" y="2859104"/>
          <a:ext cx="6413663" cy="2632500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Dans Symfony, le Controller qui gère la page d’accueil par défaut est le HomeController.</a:t>
          </a:r>
        </a:p>
      </dsp:txBody>
      <dsp:txXfrm>
        <a:off x="128508" y="2987612"/>
        <a:ext cx="6156647" cy="2375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D83CE59-AAD7-4BD6-A741-403E635384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7992E5-7E7F-464E-8D72-DEDFF9743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84F3-E9B1-4147-BA48-FC09D99FF563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E80030-4723-4945-81C5-DDA61BA9B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8C5E56-8975-42B9-93DD-A7CF539F8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6FD6A-EA3F-4466-9EC5-C74147DA1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4810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8477-CB09-4F23-A236-9E87FF4CBDB9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E9D0A-0D4D-4103-A069-496353309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249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Tkt</a:t>
            </a:r>
            <a:r>
              <a:rPr lang="fr-FR" dirty="0"/>
              <a:t> ça va bien se passer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3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417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= Requête envoyé par utilisateur. Envoyé vers contrôleur</a:t>
            </a:r>
          </a:p>
          <a:p>
            <a:r>
              <a:rPr lang="fr-FR" dirty="0"/>
              <a:t>2 = Le contrôleur fait une demande de données au Modèle</a:t>
            </a:r>
          </a:p>
          <a:p>
            <a:r>
              <a:rPr lang="fr-FR" dirty="0"/>
              <a:t>3 = Le Modèle envoie sa requête à la base de données. Il est le seul à avoir accès à la BDD</a:t>
            </a:r>
          </a:p>
          <a:p>
            <a:r>
              <a:rPr lang="fr-FR" dirty="0"/>
              <a:t>4 = Le Contrôleur récupère ces données, les organise si besoin et appel la vue avec les données</a:t>
            </a:r>
          </a:p>
          <a:p>
            <a:r>
              <a:rPr lang="fr-FR" dirty="0"/>
              <a:t>5 = La vue organiser la réponse et retourne le HTML qui sera affiché à l’utilisateur.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7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27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E2C5-1EF5-4EBC-8C38-16E15A9CDDEF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D74-146F-4F9E-A1D1-041085B348A0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7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28A3-961A-4499-BD64-169511DFDB1F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3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A2F3-D835-4684-A8DA-04E498BA7677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2EB0-ABEC-4627-BE38-1A2EC77B0923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CB89-7AD0-4CF7-9612-F4AF81211C98}" type="datetime1">
              <a:rPr lang="fr-FR" smtClean="0"/>
              <a:t>26/06/2020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3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ED64-87F2-4F7F-884B-124C4D752064}" type="datetime1">
              <a:rPr lang="fr-FR" smtClean="0"/>
              <a:t>26/06/2020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7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D514-7373-42F0-96D8-10E04C6FFDDE}" type="datetime1">
              <a:rPr lang="fr-FR" smtClean="0"/>
              <a:t>26/06/2020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5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1293-22E0-486A-A697-F308DFD1CBC8}" type="datetime1">
              <a:rPr lang="fr-FR" smtClean="0"/>
              <a:t>26/06/2020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405442-5C07-4167-AD29-DF1A83DE44AE}" type="datetime1">
              <a:rPr lang="fr-FR" smtClean="0"/>
              <a:t>26/06/2020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2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3316-EBD9-45AF-A3D9-D5B111736D12}" type="datetime1">
              <a:rPr lang="fr-FR" smtClean="0"/>
              <a:t>26/06/2020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3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D41637-5BB7-4881-92C8-7B471F99E0DB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fbox.sylvainallain.f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DB54FD-6566-4965-89DE-98B97C70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1009" y="2712889"/>
            <a:ext cx="6451668" cy="1432222"/>
          </a:xfrm>
        </p:spPr>
        <p:txBody>
          <a:bodyPr anchor="ctr"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  <a:latin typeface="+mn-lt"/>
                <a:cs typeface="Adobe Arabic" panose="02040503050201020203" pitchFamily="18" charset="-78"/>
              </a:rPr>
              <a:t>Projet</a:t>
            </a:r>
            <a:r>
              <a:rPr lang="fr-FR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fr-FR" b="1" dirty="0" err="1">
                <a:solidFill>
                  <a:srgbClr val="FFFFFF"/>
                </a:solidFill>
                <a:latin typeface="+mn-lt"/>
              </a:rPr>
              <a:t>Tof’Box</a:t>
            </a:r>
            <a:endParaRPr lang="fr-FR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8F7D9D-678E-478B-AC77-B11F3E91E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323" y="2712889"/>
            <a:ext cx="3293781" cy="2633678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Sylvain ALLAIN</a:t>
            </a:r>
          </a:p>
          <a:p>
            <a:endParaRPr lang="fr-FR" dirty="0">
              <a:solidFill>
                <a:srgbClr val="FFFFFF"/>
              </a:solidFill>
              <a:latin typeface="+mn-lt"/>
            </a:endParaRPr>
          </a:p>
          <a:p>
            <a:r>
              <a:rPr lang="fr-FR" dirty="0">
                <a:solidFill>
                  <a:srgbClr val="FFFFFF"/>
                </a:solidFill>
                <a:latin typeface="+mn-lt"/>
              </a:rPr>
              <a:t>Développeur web &amp; web mobile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F4A86-208B-4A96-8098-F3EF2D5D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CE3B96-46F1-42D6-9CAB-8FFB4CEC0F22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FE746-6051-46CA-9174-0E8FA930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dirty="0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B783D-A334-4172-8F94-EBD7EFF7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 smtClean="0"/>
              <a:pPr>
                <a:spcAft>
                  <a:spcPts val="600"/>
                </a:spcAft>
              </a:pPr>
              <a:t>1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F013E-2E32-4A70-9AE6-488861288633}"/>
              </a:ext>
            </a:extLst>
          </p:cNvPr>
          <p:cNvSpPr/>
          <p:nvPr/>
        </p:nvSpPr>
        <p:spPr>
          <a:xfrm>
            <a:off x="6469964" y="5624676"/>
            <a:ext cx="4902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Elan Formation | Novembre 2019 – Juin 2020</a:t>
            </a:r>
          </a:p>
        </p:txBody>
      </p:sp>
    </p:spTree>
    <p:extLst>
      <p:ext uri="{BB962C8B-B14F-4D97-AF65-F5344CB8AC3E}">
        <p14:creationId xmlns:p14="http://schemas.microsoft.com/office/powerpoint/2010/main" val="1518048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3C3933-4994-4C4E-A349-1A6B3850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Réalisation du projet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C60ACAE-7F44-4C07-99B4-488F9E42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Maquettage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MCD &amp;</a:t>
            </a:r>
          </a:p>
          <a:p>
            <a:r>
              <a:rPr lang="en-US" dirty="0">
                <a:solidFill>
                  <a:schemeClr val="tx1"/>
                </a:solidFill>
              </a:rPr>
              <a:t>Design </a:t>
            </a:r>
            <a:r>
              <a:rPr lang="en-US" dirty="0" err="1">
                <a:solidFill>
                  <a:schemeClr val="tx1"/>
                </a:solidFill>
              </a:rPr>
              <a:t>PATtern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30F77-0F97-4651-9092-66455EA8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EA16CD-599E-45B0-9329-081EDBCF8323}" type="datetime1">
              <a:rPr lang="fr-FR" smtClean="0"/>
              <a:t>26/06/2020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0C5ED-55FC-4477-A2C3-C220D015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8AD6E9-B0E6-45E9-9BF5-BAF133E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5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8841AB7C-EA34-436F-955B-C6001B79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Maquettage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E72084-8563-4910-9444-3BDEBFF5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2897A1-D05D-4B7F-A85C-88311E9C06FE}" type="datetime1">
              <a:rPr lang="fr-FR" smtClean="0"/>
              <a:t>26/06/2020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CE2637-56C1-4F19-87A3-6BA865C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B39919-4C2B-4532-AA50-BF6320DE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8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F8FCF-6E09-4927-9216-1996EA64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885D6-C3DF-42D9-9415-C7BE0B13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C4A-4464-4517-8619-69F42A06A740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7EDA8-950D-41E2-86A0-0154F260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5427DB-EF4D-473F-A8D5-E6A6D2C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4AA67-BE06-4E00-9D21-571443A0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42" y="1816721"/>
            <a:ext cx="7711116" cy="4377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08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E5EFE-AE34-49D5-A940-AE16C892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F7DFB-2495-41D0-8E9E-AD08A6F1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7940-FA54-4D4F-8B6C-83BEE8F6EFED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6ACE0-6E51-45A6-BA35-C67FAB0B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1C80F-91BD-40F1-B137-389B6DC4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13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75450E-02FE-48A3-B5CE-2670282E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46" y="1814459"/>
            <a:ext cx="7782667" cy="4418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82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D0E9-4A88-429B-A8F0-A77C9A1F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pic>
        <p:nvPicPr>
          <p:cNvPr id="8" name="Espace réservé du contenu 7" descr="Une image contenant moniteur, différent, horloge&#10;&#10;Description générée automatiquement">
            <a:extLst>
              <a:ext uri="{FF2B5EF4-FFF2-40B4-BE49-F238E27FC236}">
                <a16:creationId xmlns:a16="http://schemas.microsoft.com/office/drawing/2014/main" id="{4D25D887-B083-4B2D-BE7F-269D81A14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7" y="1808940"/>
            <a:ext cx="7499926" cy="441291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53CCE-F191-47EA-9F26-047A8E32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FF75-D525-427E-8D15-EC2B54F3345E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B6396-85EC-44D9-9D09-2E981EE4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8149E-0176-4289-97F8-4FFFA3E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75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8841AB7C-EA34-436F-955B-C6001B79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MCD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E72084-8563-4910-9444-3BDEBFF5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2897A1-D05D-4B7F-A85C-88311E9C06FE}" type="datetime1">
              <a:rPr lang="fr-FR" smtClean="0"/>
              <a:t>26/06/2020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CE2637-56C1-4F19-87A3-6BA865C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B39919-4C2B-4532-AA50-BF6320DE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9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C85-14EF-4F3F-9C1F-53173D06BF36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E7BA6C-F276-4C89-86F2-1397E51D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6" y="1903893"/>
            <a:ext cx="8613145" cy="43162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DF488F-C1C7-4703-88B4-98F62C63D2AE}"/>
              </a:ext>
            </a:extLst>
          </p:cNvPr>
          <p:cNvSpPr/>
          <p:nvPr/>
        </p:nvSpPr>
        <p:spPr>
          <a:xfrm>
            <a:off x="4267200" y="3711389"/>
            <a:ext cx="134471" cy="125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C2FE1A4-BFEA-4930-A094-11996CF6BC16}"/>
              </a:ext>
            </a:extLst>
          </p:cNvPr>
          <p:cNvSpPr txBox="1"/>
          <p:nvPr/>
        </p:nvSpPr>
        <p:spPr>
          <a:xfrm>
            <a:off x="4164134" y="3639200"/>
            <a:ext cx="382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0,n</a:t>
            </a:r>
          </a:p>
        </p:txBody>
      </p:sp>
    </p:spTree>
    <p:extLst>
      <p:ext uri="{BB962C8B-B14F-4D97-AF65-F5344CB8AC3E}">
        <p14:creationId xmlns:p14="http://schemas.microsoft.com/office/powerpoint/2010/main" val="81030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CBF45E90-380A-4559-A955-32CF9ACA6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6" y="1903893"/>
            <a:ext cx="8613145" cy="4316280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7FCC-E158-4069-B78E-5FEDC5E78F5E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719F59C0-BD4C-4B9E-9EDA-7A484A7A377D}"/>
              </a:ext>
            </a:extLst>
          </p:cNvPr>
          <p:cNvSpPr/>
          <p:nvPr/>
        </p:nvSpPr>
        <p:spPr>
          <a:xfrm>
            <a:off x="4402102" y="3132067"/>
            <a:ext cx="1223998" cy="354513"/>
          </a:xfrm>
          <a:prstGeom prst="rightArrow">
            <a:avLst>
              <a:gd name="adj1" fmla="val 68424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To </a:t>
            </a:r>
            <a:r>
              <a:rPr lang="fr-F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63B028C2-BA6C-47D5-89D0-CE0B0B75F473}"/>
              </a:ext>
            </a:extLst>
          </p:cNvPr>
          <p:cNvSpPr/>
          <p:nvPr/>
        </p:nvSpPr>
        <p:spPr>
          <a:xfrm rot="5400000">
            <a:off x="1296366" y="4476573"/>
            <a:ext cx="1324124" cy="506706"/>
          </a:xfrm>
          <a:prstGeom prst="rightArrow">
            <a:avLst>
              <a:gd name="adj1" fmla="val 68424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 anchorCtr="0">
            <a:noAutofit/>
          </a:bodyPr>
          <a:lstStyle/>
          <a:p>
            <a:pPr algn="ctr"/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6AADF7C-CEA8-4184-8A76-A93741536BAE}"/>
              </a:ext>
            </a:extLst>
          </p:cNvPr>
          <p:cNvGrpSpPr/>
          <p:nvPr/>
        </p:nvGrpSpPr>
        <p:grpSpPr>
          <a:xfrm>
            <a:off x="7437663" y="1908503"/>
            <a:ext cx="2566968" cy="2995384"/>
            <a:chOff x="7437663" y="1908503"/>
            <a:chExt cx="2566968" cy="2995384"/>
          </a:xfrm>
        </p:grpSpPr>
        <p:sp>
          <p:nvSpPr>
            <p:cNvPr id="28" name="Flèche : virage 27">
              <a:extLst>
                <a:ext uri="{FF2B5EF4-FFF2-40B4-BE49-F238E27FC236}">
                  <a16:creationId xmlns:a16="http://schemas.microsoft.com/office/drawing/2014/main" id="{409E7DF5-1924-49DD-8DD1-BEE46C18FC1C}"/>
                </a:ext>
              </a:extLst>
            </p:cNvPr>
            <p:cNvSpPr/>
            <p:nvPr/>
          </p:nvSpPr>
          <p:spPr>
            <a:xfrm rot="16200000" flipV="1">
              <a:off x="8624994" y="3134611"/>
              <a:ext cx="564717" cy="2194557"/>
            </a:xfrm>
            <a:prstGeom prst="bentArrow">
              <a:avLst>
                <a:gd name="adj1" fmla="val 25273"/>
                <a:gd name="adj2" fmla="val 26986"/>
                <a:gd name="adj3" fmla="val 34863"/>
                <a:gd name="adj4" fmla="val 12857"/>
              </a:avLst>
            </a:prstGeom>
            <a:solidFill>
              <a:srgbClr val="FFC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2" name="Flèche : demi-tour 31">
              <a:extLst>
                <a:ext uri="{FF2B5EF4-FFF2-40B4-BE49-F238E27FC236}">
                  <a16:creationId xmlns:a16="http://schemas.microsoft.com/office/drawing/2014/main" id="{5B2A88C2-66E4-402F-BA6C-6C1F8E70B010}"/>
                </a:ext>
              </a:extLst>
            </p:cNvPr>
            <p:cNvSpPr/>
            <p:nvPr/>
          </p:nvSpPr>
          <p:spPr>
            <a:xfrm flipH="1">
              <a:off x="7437663" y="2277835"/>
              <a:ext cx="2392134" cy="930727"/>
            </a:xfrm>
            <a:prstGeom prst="uturnArrow">
              <a:avLst>
                <a:gd name="adj1" fmla="val 18101"/>
                <a:gd name="adj2" fmla="val 18403"/>
                <a:gd name="adj3" fmla="val 21064"/>
                <a:gd name="adj4" fmla="val 43750"/>
                <a:gd name="adj5" fmla="val 46544"/>
              </a:avLst>
            </a:prstGeom>
            <a:solidFill>
              <a:srgbClr val="FFC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0AEBC23-7067-4842-9A39-49671FF5DF7C}"/>
                </a:ext>
              </a:extLst>
            </p:cNvPr>
            <p:cNvSpPr txBox="1"/>
            <p:nvPr/>
          </p:nvSpPr>
          <p:spPr>
            <a:xfrm>
              <a:off x="7926058" y="1908503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One To </a:t>
              </a:r>
              <a:r>
                <a:rPr lang="fr-FR" dirty="0" err="1"/>
                <a:t>Many</a:t>
              </a:r>
              <a:endParaRPr lang="fr-FR" dirty="0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0CE3515-F627-4A24-BF8D-288C4BADEA79}"/>
                </a:ext>
              </a:extLst>
            </p:cNvPr>
            <p:cNvSpPr txBox="1"/>
            <p:nvPr/>
          </p:nvSpPr>
          <p:spPr>
            <a:xfrm>
              <a:off x="7922221" y="4534555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Many</a:t>
              </a:r>
              <a:r>
                <a:rPr lang="fr-FR" dirty="0"/>
                <a:t> To One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82EB3CE-6304-4CAE-9B49-2511889D1961}"/>
              </a:ext>
            </a:extLst>
          </p:cNvPr>
          <p:cNvGrpSpPr/>
          <p:nvPr/>
        </p:nvGrpSpPr>
        <p:grpSpPr>
          <a:xfrm>
            <a:off x="2764718" y="1903893"/>
            <a:ext cx="4388630" cy="3583271"/>
            <a:chOff x="2764718" y="1903893"/>
            <a:chExt cx="4388630" cy="358327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142D15B0-383F-4C9C-B2A1-6E0D24790B8A}"/>
                </a:ext>
              </a:extLst>
            </p:cNvPr>
            <p:cNvGrpSpPr/>
            <p:nvPr/>
          </p:nvGrpSpPr>
          <p:grpSpPr>
            <a:xfrm>
              <a:off x="3437288" y="4231889"/>
              <a:ext cx="3716060" cy="1255275"/>
              <a:chOff x="3437288" y="4211389"/>
              <a:chExt cx="3716060" cy="1255275"/>
            </a:xfrm>
          </p:grpSpPr>
          <p:sp>
            <p:nvSpPr>
              <p:cNvPr id="35" name="Flèche : virage 34">
                <a:extLst>
                  <a:ext uri="{FF2B5EF4-FFF2-40B4-BE49-F238E27FC236}">
                    <a16:creationId xmlns:a16="http://schemas.microsoft.com/office/drawing/2014/main" id="{5224F2DE-0E96-4B8F-8483-D096E417A2EE}"/>
                  </a:ext>
                </a:extLst>
              </p:cNvPr>
              <p:cNvSpPr/>
              <p:nvPr/>
            </p:nvSpPr>
            <p:spPr>
              <a:xfrm rot="16200000" flipV="1">
                <a:off x="6128260" y="4256276"/>
                <a:ext cx="469977" cy="1126977"/>
              </a:xfrm>
              <a:prstGeom prst="bentArrow">
                <a:avLst>
                  <a:gd name="adj1" fmla="val 27801"/>
                  <a:gd name="adj2" fmla="val 25000"/>
                  <a:gd name="adj3" fmla="val 25000"/>
                  <a:gd name="adj4" fmla="val 365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lèche : virage 35">
                <a:extLst>
                  <a:ext uri="{FF2B5EF4-FFF2-40B4-BE49-F238E27FC236}">
                    <a16:creationId xmlns:a16="http://schemas.microsoft.com/office/drawing/2014/main" id="{08F7C415-B562-4A8B-B1DF-8DEA7FCD278E}"/>
                  </a:ext>
                </a:extLst>
              </p:cNvPr>
              <p:cNvSpPr/>
              <p:nvPr/>
            </p:nvSpPr>
            <p:spPr>
              <a:xfrm rot="5400000" flipH="1" flipV="1">
                <a:off x="3546999" y="4101678"/>
                <a:ext cx="646332" cy="865753"/>
              </a:xfrm>
              <a:prstGeom prst="bentArrow">
                <a:avLst>
                  <a:gd name="adj1" fmla="val 24503"/>
                  <a:gd name="adj2" fmla="val 28664"/>
                  <a:gd name="adj3" fmla="val 41121"/>
                  <a:gd name="adj4" fmla="val 289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335735BD-6E44-4581-BFBE-D1C87F853F9C}"/>
                  </a:ext>
                </a:extLst>
              </p:cNvPr>
              <p:cNvSpPr txBox="1"/>
              <p:nvPr/>
            </p:nvSpPr>
            <p:spPr>
              <a:xfrm>
                <a:off x="3668018" y="4820333"/>
                <a:ext cx="9062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738D502-095A-4A10-8B7A-E3C4BE8B674E}"/>
                  </a:ext>
                </a:extLst>
              </p:cNvPr>
              <p:cNvSpPr txBox="1"/>
              <p:nvPr/>
            </p:nvSpPr>
            <p:spPr>
              <a:xfrm>
                <a:off x="5730330" y="4994704"/>
                <a:ext cx="142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6077DA1-2F95-48A9-A6F1-D05A9C38EC9C}"/>
                </a:ext>
              </a:extLst>
            </p:cNvPr>
            <p:cNvGrpSpPr/>
            <p:nvPr/>
          </p:nvGrpSpPr>
          <p:grpSpPr>
            <a:xfrm>
              <a:off x="2764718" y="1903893"/>
              <a:ext cx="4388630" cy="1064238"/>
              <a:chOff x="2764718" y="1903893"/>
              <a:chExt cx="4388630" cy="1064238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A360391F-5D9F-412A-82FC-3D10FEDAD64E}"/>
                  </a:ext>
                </a:extLst>
              </p:cNvPr>
              <p:cNvSpPr txBox="1"/>
              <p:nvPr/>
            </p:nvSpPr>
            <p:spPr>
              <a:xfrm>
                <a:off x="2764718" y="1958152"/>
                <a:ext cx="14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1B8F600-1C0E-45B3-B346-CD31131E3F22}"/>
                  </a:ext>
                </a:extLst>
              </p:cNvPr>
              <p:cNvSpPr txBox="1"/>
              <p:nvPr/>
            </p:nvSpPr>
            <p:spPr>
              <a:xfrm>
                <a:off x="5730330" y="1903893"/>
                <a:ext cx="14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9" name="Flèche : virage 48">
                <a:extLst>
                  <a:ext uri="{FF2B5EF4-FFF2-40B4-BE49-F238E27FC236}">
                    <a16:creationId xmlns:a16="http://schemas.microsoft.com/office/drawing/2014/main" id="{A3A11D55-0479-4253-A02C-74FC3DD73A36}"/>
                  </a:ext>
                </a:extLst>
              </p:cNvPr>
              <p:cNvSpPr/>
              <p:nvPr/>
            </p:nvSpPr>
            <p:spPr>
              <a:xfrm rot="16200000" flipH="1" flipV="1">
                <a:off x="6013210" y="2075337"/>
                <a:ext cx="469975" cy="865754"/>
              </a:xfrm>
              <a:prstGeom prst="bentArrow">
                <a:avLst>
                  <a:gd name="adj1" fmla="val 25326"/>
                  <a:gd name="adj2" fmla="val 25825"/>
                  <a:gd name="adj3" fmla="val 37250"/>
                  <a:gd name="adj4" fmla="val 3453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Flèche : virage 50">
                <a:extLst>
                  <a:ext uri="{FF2B5EF4-FFF2-40B4-BE49-F238E27FC236}">
                    <a16:creationId xmlns:a16="http://schemas.microsoft.com/office/drawing/2014/main" id="{ED7AF6C6-C715-4CD8-AA51-CFEA1A3E668D}"/>
                  </a:ext>
                </a:extLst>
              </p:cNvPr>
              <p:cNvSpPr/>
              <p:nvPr/>
            </p:nvSpPr>
            <p:spPr>
              <a:xfrm rot="5400000" flipV="1">
                <a:off x="3439621" y="2196994"/>
                <a:ext cx="676519" cy="865755"/>
              </a:xfrm>
              <a:prstGeom prst="bentArrow">
                <a:avLst>
                  <a:gd name="adj1" fmla="val 20171"/>
                  <a:gd name="adj2" fmla="val 25000"/>
                  <a:gd name="adj3" fmla="val 25000"/>
                  <a:gd name="adj4" fmla="val 365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3A46BBC-2E23-4EF6-9BD9-0B29348C7601}"/>
              </a:ext>
            </a:extLst>
          </p:cNvPr>
          <p:cNvSpPr/>
          <p:nvPr/>
        </p:nvSpPr>
        <p:spPr>
          <a:xfrm>
            <a:off x="4249067" y="3732542"/>
            <a:ext cx="164183" cy="129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9B4DFC-94F6-421D-B32A-B2B4EC09C710}"/>
              </a:ext>
            </a:extLst>
          </p:cNvPr>
          <p:cNvSpPr txBox="1"/>
          <p:nvPr/>
        </p:nvSpPr>
        <p:spPr>
          <a:xfrm>
            <a:off x="4164134" y="3639200"/>
            <a:ext cx="382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0,n</a:t>
            </a:r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A1B7E360-29B6-4E98-950E-79EC38FAEEC1}"/>
              </a:ext>
            </a:extLst>
          </p:cNvPr>
          <p:cNvSpPr/>
          <p:nvPr/>
        </p:nvSpPr>
        <p:spPr>
          <a:xfrm>
            <a:off x="4381927" y="3787029"/>
            <a:ext cx="1305563" cy="354513"/>
          </a:xfrm>
          <a:prstGeom prst="rightArrow">
            <a:avLst>
              <a:gd name="adj1" fmla="val 68424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fr-F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8841AB7C-EA34-436F-955B-C6001B79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Design pattern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B6BF11F-33B3-404F-AFD3-F3787FDF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4" y="643467"/>
            <a:ext cx="352660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Présentation</a:t>
            </a:r>
            <a:r>
              <a:rPr lang="en-US" dirty="0"/>
              <a:t> du MVP </a:t>
            </a:r>
          </a:p>
          <a:p>
            <a:r>
              <a:rPr lang="en-US" dirty="0" err="1"/>
              <a:t>Cheminement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fonctionnalité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E72084-8563-4910-9444-3BDEBFF5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2897A1-D05D-4B7F-A85C-88311E9C06FE}" type="datetime1">
              <a:rPr lang="fr-FR" smtClean="0"/>
              <a:t>26/06/2020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CE2637-56C1-4F19-87A3-6BA865C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B39919-4C2B-4532-AA50-BF6320DE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8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C93D7-1E7C-4064-A2A0-2955C358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853C-1A27-40F6-B79C-1B3E3ED4C064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B5B9F-6FB2-4FBC-9FE6-30E779A3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12303-FDCB-4F1A-9371-78E7EB39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19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3786BC7C-B76E-4ED9-BE23-27FDE6B7EA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8448" y="286952"/>
            <a:ext cx="11593356" cy="1046898"/>
          </a:xfrm>
        </p:spPr>
        <p:txBody>
          <a:bodyPr/>
          <a:lstStyle/>
          <a:p>
            <a:pPr algn="ctr"/>
            <a:r>
              <a:rPr lang="fr-FR" dirty="0"/>
              <a:t>Model – </a:t>
            </a:r>
            <a:r>
              <a:rPr lang="fr-FR" dirty="0" err="1"/>
              <a:t>View</a:t>
            </a:r>
            <a:r>
              <a:rPr lang="fr-FR" dirty="0"/>
              <a:t> – </a:t>
            </a:r>
            <a:r>
              <a:rPr lang="fr-FR" dirty="0" err="1"/>
              <a:t>Presenter</a:t>
            </a:r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6DD380-0704-4886-8E85-EE2D749C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42" y="1509449"/>
            <a:ext cx="8679517" cy="46574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CAF1124C-C55C-482A-9202-10EDDD2E0B28}"/>
              </a:ext>
            </a:extLst>
          </p:cNvPr>
          <p:cNvGrpSpPr/>
          <p:nvPr/>
        </p:nvGrpSpPr>
        <p:grpSpPr>
          <a:xfrm>
            <a:off x="2512564" y="3033290"/>
            <a:ext cx="520117" cy="501242"/>
            <a:chOff x="2868717" y="2689327"/>
            <a:chExt cx="520117" cy="50124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256FDDB-C5FA-468E-A618-770C434C42A5}"/>
                </a:ext>
              </a:extLst>
            </p:cNvPr>
            <p:cNvSpPr txBox="1"/>
            <p:nvPr/>
          </p:nvSpPr>
          <p:spPr>
            <a:xfrm>
              <a:off x="2977932" y="27455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24390BE-F2CD-4268-AC71-8A85503997AB}"/>
                </a:ext>
              </a:extLst>
            </p:cNvPr>
            <p:cNvSpPr/>
            <p:nvPr/>
          </p:nvSpPr>
          <p:spPr>
            <a:xfrm>
              <a:off x="2868717" y="2689327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5219624-C6ED-4639-B742-F1800A191C5C}"/>
              </a:ext>
            </a:extLst>
          </p:cNvPr>
          <p:cNvGrpSpPr/>
          <p:nvPr/>
        </p:nvGrpSpPr>
        <p:grpSpPr>
          <a:xfrm>
            <a:off x="3599824" y="2253352"/>
            <a:ext cx="520117" cy="501242"/>
            <a:chOff x="5760440" y="1536061"/>
            <a:chExt cx="520117" cy="501242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A9D21A2-6B4D-4370-809E-30FAF26DFFC9}"/>
                </a:ext>
              </a:extLst>
            </p:cNvPr>
            <p:cNvSpPr txBox="1"/>
            <p:nvPr/>
          </p:nvSpPr>
          <p:spPr>
            <a:xfrm>
              <a:off x="5869655" y="1592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E27EA1-ED07-46E5-821C-AE31B9BAC17E}"/>
                </a:ext>
              </a:extLst>
            </p:cNvPr>
            <p:cNvSpPr/>
            <p:nvPr/>
          </p:nvSpPr>
          <p:spPr>
            <a:xfrm>
              <a:off x="5760440" y="1536061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B68B117-D8E8-4A34-A980-DD17380D7D00}"/>
              </a:ext>
            </a:extLst>
          </p:cNvPr>
          <p:cNvGrpSpPr/>
          <p:nvPr/>
        </p:nvGrpSpPr>
        <p:grpSpPr>
          <a:xfrm>
            <a:off x="6405833" y="1466571"/>
            <a:ext cx="520117" cy="501242"/>
            <a:chOff x="9715900" y="2037303"/>
            <a:chExt cx="520117" cy="50124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20F7CAD-B35E-491A-96EB-C2513954E8BF}"/>
                </a:ext>
              </a:extLst>
            </p:cNvPr>
            <p:cNvSpPr txBox="1"/>
            <p:nvPr/>
          </p:nvSpPr>
          <p:spPr>
            <a:xfrm>
              <a:off x="9825115" y="20934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6E679D9-1822-4F60-B3AF-803C2969CE20}"/>
                </a:ext>
              </a:extLst>
            </p:cNvPr>
            <p:cNvSpPr/>
            <p:nvPr/>
          </p:nvSpPr>
          <p:spPr>
            <a:xfrm>
              <a:off x="9715900" y="2037303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8C67E72-7C8A-424E-AE5F-788B7D9C802A}"/>
              </a:ext>
            </a:extLst>
          </p:cNvPr>
          <p:cNvGrpSpPr/>
          <p:nvPr/>
        </p:nvGrpSpPr>
        <p:grpSpPr>
          <a:xfrm>
            <a:off x="9640399" y="2081406"/>
            <a:ext cx="520117" cy="501242"/>
            <a:chOff x="5835941" y="3178379"/>
            <a:chExt cx="520117" cy="50124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D2DCC6-CAFC-422C-942A-0DB14160301B}"/>
                </a:ext>
              </a:extLst>
            </p:cNvPr>
            <p:cNvSpPr txBox="1"/>
            <p:nvPr/>
          </p:nvSpPr>
          <p:spPr>
            <a:xfrm>
              <a:off x="5945156" y="3234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31B2E35-4076-42E7-8C82-F4745E15D780}"/>
                </a:ext>
              </a:extLst>
            </p:cNvPr>
            <p:cNvSpPr/>
            <p:nvPr/>
          </p:nvSpPr>
          <p:spPr>
            <a:xfrm>
              <a:off x="5835941" y="3178379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D77A2F2-6224-4364-A04B-50B92ADFBAD3}"/>
              </a:ext>
            </a:extLst>
          </p:cNvPr>
          <p:cNvGrpSpPr/>
          <p:nvPr/>
        </p:nvGrpSpPr>
        <p:grpSpPr>
          <a:xfrm>
            <a:off x="5720746" y="3144954"/>
            <a:ext cx="520117" cy="501242"/>
            <a:chOff x="4630405" y="5097930"/>
            <a:chExt cx="520117" cy="501242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D59766A-3873-4C6A-BF3A-3AB03D70EF1B}"/>
                </a:ext>
              </a:extLst>
            </p:cNvPr>
            <p:cNvSpPr txBox="1"/>
            <p:nvPr/>
          </p:nvSpPr>
          <p:spPr>
            <a:xfrm>
              <a:off x="4739620" y="51541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38AD2CE-0186-42E2-9DAE-9C6BDEBCFD31}"/>
                </a:ext>
              </a:extLst>
            </p:cNvPr>
            <p:cNvSpPr/>
            <p:nvPr/>
          </p:nvSpPr>
          <p:spPr>
            <a:xfrm>
              <a:off x="4630405" y="5097930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939437AF-AA59-4F04-AF4E-369FD077F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632" y="4727116"/>
            <a:ext cx="1582748" cy="9851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C7B5115-9EED-478B-96C5-0D6FA80C7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91" y="2542429"/>
            <a:ext cx="1582748" cy="103867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3CCBC4F-54CC-4722-B249-0861DC0369DA}"/>
              </a:ext>
            </a:extLst>
          </p:cNvPr>
          <p:cNvSpPr txBox="1"/>
          <p:nvPr/>
        </p:nvSpPr>
        <p:spPr>
          <a:xfrm>
            <a:off x="6884324" y="3033290"/>
            <a:ext cx="173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Entité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Repository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04DC453-CD1A-4D0C-ACF6-616BF985A500}"/>
              </a:ext>
            </a:extLst>
          </p:cNvPr>
          <p:cNvGrpSpPr/>
          <p:nvPr/>
        </p:nvGrpSpPr>
        <p:grpSpPr>
          <a:xfrm>
            <a:off x="6296617" y="4639567"/>
            <a:ext cx="520117" cy="501242"/>
            <a:chOff x="4630405" y="5097930"/>
            <a:chExt cx="520117" cy="501242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2E65F9E-7A91-49BD-9A61-A43F2AE35C77}"/>
                </a:ext>
              </a:extLst>
            </p:cNvPr>
            <p:cNvSpPr txBox="1"/>
            <p:nvPr/>
          </p:nvSpPr>
          <p:spPr>
            <a:xfrm>
              <a:off x="4739620" y="51541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C69BEC2-872D-46B4-903C-17C969E32311}"/>
                </a:ext>
              </a:extLst>
            </p:cNvPr>
            <p:cNvSpPr/>
            <p:nvPr/>
          </p:nvSpPr>
          <p:spPr>
            <a:xfrm>
              <a:off x="4630405" y="5097930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F16977D-E714-4021-A3BA-D5C1CAB6A744}"/>
              </a:ext>
            </a:extLst>
          </p:cNvPr>
          <p:cNvGrpSpPr/>
          <p:nvPr/>
        </p:nvGrpSpPr>
        <p:grpSpPr>
          <a:xfrm>
            <a:off x="3188922" y="3959518"/>
            <a:ext cx="520117" cy="501242"/>
            <a:chOff x="4630405" y="5097930"/>
            <a:chExt cx="520117" cy="501242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60F96168-9045-4078-9E2C-7724030AF41B}"/>
                </a:ext>
              </a:extLst>
            </p:cNvPr>
            <p:cNvSpPr txBox="1"/>
            <p:nvPr/>
          </p:nvSpPr>
          <p:spPr>
            <a:xfrm>
              <a:off x="4739620" y="51541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CF5D34B-296A-4A98-8798-ADE232A053A2}"/>
                </a:ext>
              </a:extLst>
            </p:cNvPr>
            <p:cNvSpPr/>
            <p:nvPr/>
          </p:nvSpPr>
          <p:spPr>
            <a:xfrm>
              <a:off x="4630405" y="5097930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E134DA37-23B1-4309-BF34-86CB4095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Présentation du projet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1B2DE85-5EA5-4F17-A1DB-052E09C6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Contexte</a:t>
            </a:r>
            <a:r>
              <a:rPr lang="en-US" dirty="0"/>
              <a:t>, </a:t>
            </a:r>
            <a:r>
              <a:rPr lang="en-US" dirty="0" err="1"/>
              <a:t>fonctionnalités</a:t>
            </a:r>
            <a:r>
              <a:rPr lang="en-US" dirty="0"/>
              <a:t> et technologies de </a:t>
            </a:r>
            <a:r>
              <a:rPr lang="en-US" dirty="0" err="1"/>
              <a:t>développement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3FAFA562-151E-4BF8-A42A-AA25D9DA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6F71B-D8F0-4CB6-BF93-5DF5F863AB8E}" type="datetime1">
              <a:rPr lang="fr-FR" smtClean="0"/>
              <a:t>26/06/2020</a:t>
            </a:fld>
            <a:endParaRPr lang="en-US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0B0E18F-3AB9-4C17-9C81-D6D7A9C7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</a:t>
            </a:r>
            <a:r>
              <a:rPr lang="en-US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ALLAIN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EE3A52EB-947D-4831-96CB-141960A6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b="1"/>
              <a:pPr>
                <a:spcAft>
                  <a:spcPts val="600"/>
                </a:spcAft>
              </a:pPr>
              <a:t>2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59932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A359FB9-D8D7-43D0-B194-B2A2620E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Cheminement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d’une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fonctionnalité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BAE20D1-2348-4C08-B112-E37E82099E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70995" y="643467"/>
            <a:ext cx="2559935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De la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requête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à la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réponse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Illustration par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l’exemple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A6D7F0-0AB8-4B74-84E3-3E238908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58838AE-94D6-47DC-9257-91358474C5F9}" type="datetime1">
              <a:rPr lang="fr-FR" smtClean="0"/>
              <a:t>26/06/2020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E887C5-2A31-4B2C-9516-5CCD3D0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9FB01C-42CA-4F47-9C44-6E826278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C6A47A-DDC1-4CF9-8CD4-76FA0D20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Request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C52A20-71D6-41F1-9CDA-3E3D140F9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433353"/>
              </p:ext>
            </p:extLst>
          </p:nvPr>
        </p:nvGraphicFramePr>
        <p:xfrm>
          <a:off x="4741863" y="606425"/>
          <a:ext cx="6413500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A47078-5F2B-43F3-A508-75915883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F04ED7-75A1-4412-91E9-08382A689435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946EC-8A91-4BCD-8911-422052C8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756DEF-2399-4441-B11F-C5525302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21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232C0FE-EE06-4F07-B194-065EF6D2C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77" y="5045981"/>
            <a:ext cx="5837272" cy="512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5473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3B7D5C50-61C4-4E43-A36D-198B18205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641970"/>
              </p:ext>
            </p:extLst>
          </p:nvPr>
        </p:nvGraphicFramePr>
        <p:xfrm>
          <a:off x="4881091" y="605896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3D448F-6DBB-44A1-8FB7-7835B9908758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22</a:t>
            </a:fld>
            <a:endParaRPr lang="fr-F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6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BFAD8FA-A5C7-4410-89C6-96C8A41E1084}" type="datetime1">
              <a:rPr kumimoji="0" lang="fr-FR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26/06/2020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86E8C7-F2FE-4BD9-8CCD-17179851D3F5}" type="slidenum">
              <a:rPr kumimoji="0" lang="fr-F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E6DDE8-0E46-46A6-9733-FAAC684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1" y="173255"/>
            <a:ext cx="4183966" cy="6083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089E9F-351F-4C1E-8B2E-037A3384EC4D}"/>
              </a:ext>
            </a:extLst>
          </p:cNvPr>
          <p:cNvSpPr/>
          <p:nvPr/>
        </p:nvSpPr>
        <p:spPr>
          <a:xfrm>
            <a:off x="1864466" y="3683553"/>
            <a:ext cx="2220686" cy="59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475FC9E-6D17-4E21-B14A-689283A9ACD1}"/>
              </a:ext>
            </a:extLst>
          </p:cNvPr>
          <p:cNvGrpSpPr/>
          <p:nvPr/>
        </p:nvGrpSpPr>
        <p:grpSpPr>
          <a:xfrm>
            <a:off x="4085152" y="3340655"/>
            <a:ext cx="6555920" cy="1412421"/>
            <a:chOff x="4085152" y="3340655"/>
            <a:chExt cx="6555920" cy="1412421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9917C890-77C1-47AF-93C4-4BB9F50BDF45}"/>
                </a:ext>
              </a:extLst>
            </p:cNvPr>
            <p:cNvGrpSpPr/>
            <p:nvPr/>
          </p:nvGrpSpPr>
          <p:grpSpPr>
            <a:xfrm>
              <a:off x="4085152" y="3340655"/>
              <a:ext cx="6555920" cy="1412421"/>
              <a:chOff x="2881994" y="3331030"/>
              <a:chExt cx="6555920" cy="1412421"/>
            </a:xfrm>
          </p:grpSpPr>
          <p:sp>
            <p:nvSpPr>
              <p:cNvPr id="32" name="Légende : encadrée à une bordure 31">
                <a:extLst>
                  <a:ext uri="{FF2B5EF4-FFF2-40B4-BE49-F238E27FC236}">
                    <a16:creationId xmlns:a16="http://schemas.microsoft.com/office/drawing/2014/main" id="{1E9E1A04-6918-4860-A6D3-A35E8762F91E}"/>
                  </a:ext>
                </a:extLst>
              </p:cNvPr>
              <p:cNvSpPr/>
              <p:nvPr/>
            </p:nvSpPr>
            <p:spPr>
              <a:xfrm>
                <a:off x="5030546" y="3331030"/>
                <a:ext cx="4407368" cy="1412421"/>
              </a:xfrm>
              <a:prstGeom prst="accentBorderCallout1">
                <a:avLst>
                  <a:gd name="adj1" fmla="val -78"/>
                  <a:gd name="adj2" fmla="val -143"/>
                  <a:gd name="adj3" fmla="val 24679"/>
                  <a:gd name="adj4" fmla="val -48911"/>
                </a:avLst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CFEC29D6-539B-4FB4-861A-AA1F911CF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1994" y="4269921"/>
                <a:ext cx="2148552" cy="47353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37" name="Image 36" descr="Une image contenant tenant, pièce, homme&#10;&#10;Description générée automatiquement">
              <a:extLst>
                <a:ext uri="{FF2B5EF4-FFF2-40B4-BE49-F238E27FC236}">
                  <a16:creationId xmlns:a16="http://schemas.microsoft.com/office/drawing/2014/main" id="{A432174B-EA1C-41D3-8228-E6EE54E8D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166" y="3407941"/>
              <a:ext cx="4264445" cy="1277847"/>
            </a:xfrm>
            <a:prstGeom prst="rect">
              <a:avLst/>
            </a:prstGeom>
          </p:spPr>
        </p:pic>
      </p:grp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A7DB375-BFAF-416C-B23A-41B6629D8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3" t="39782" r="46925" b="55877"/>
          <a:stretch/>
        </p:blipFill>
        <p:spPr>
          <a:xfrm>
            <a:off x="6322166" y="2050073"/>
            <a:ext cx="3459938" cy="5292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4F129EE-C0C7-4C79-8E3D-B1A4BEA5F1F9}"/>
              </a:ext>
            </a:extLst>
          </p:cNvPr>
          <p:cNvSpPr/>
          <p:nvPr/>
        </p:nvSpPr>
        <p:spPr>
          <a:xfrm>
            <a:off x="1811126" y="2579303"/>
            <a:ext cx="1488334" cy="37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C059038-4DA3-4078-AD7E-7DC49D1A8DDD}"/>
              </a:ext>
            </a:extLst>
          </p:cNvPr>
          <p:cNvGrpSpPr/>
          <p:nvPr/>
        </p:nvGrpSpPr>
        <p:grpSpPr>
          <a:xfrm>
            <a:off x="3299460" y="1983080"/>
            <a:ext cx="5889951" cy="973480"/>
            <a:chOff x="407163" y="3152238"/>
            <a:chExt cx="9053702" cy="2598044"/>
          </a:xfrm>
        </p:grpSpPr>
        <p:sp>
          <p:nvSpPr>
            <p:cNvPr id="17" name="Légende : encadrée à une bordure 16">
              <a:extLst>
                <a:ext uri="{FF2B5EF4-FFF2-40B4-BE49-F238E27FC236}">
                  <a16:creationId xmlns:a16="http://schemas.microsoft.com/office/drawing/2014/main" id="{5323B1E2-D63A-4CB2-B1A4-CC5816DD81DD}"/>
                </a:ext>
              </a:extLst>
            </p:cNvPr>
            <p:cNvSpPr/>
            <p:nvPr/>
          </p:nvSpPr>
          <p:spPr>
            <a:xfrm>
              <a:off x="5053497" y="3152238"/>
              <a:ext cx="4407368" cy="1743914"/>
            </a:xfrm>
            <a:prstGeom prst="accentBorderCallout1">
              <a:avLst>
                <a:gd name="adj1" fmla="val -78"/>
                <a:gd name="adj2" fmla="val -143"/>
                <a:gd name="adj3" fmla="val 92827"/>
                <a:gd name="adj4" fmla="val -105252"/>
              </a:avLst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7EBE9E4-1E08-46C6-B86E-737258BEC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63" y="4743453"/>
              <a:ext cx="4623383" cy="100682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40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EA5EF3-AADD-4F17-A917-F36ECDC2BD75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24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847A477-3F46-4A67-B52B-A4F02D514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11" y="3800976"/>
            <a:ext cx="5808271" cy="2286832"/>
          </a:xfr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50D172-46FA-467A-B9BB-E87C854C4FA8}"/>
              </a:ext>
            </a:extLst>
          </p:cNvPr>
          <p:cNvGrpSpPr/>
          <p:nvPr/>
        </p:nvGrpSpPr>
        <p:grpSpPr>
          <a:xfrm>
            <a:off x="4735665" y="537347"/>
            <a:ext cx="6963965" cy="2891653"/>
            <a:chOff x="0" y="34049"/>
            <a:chExt cx="6413663" cy="240581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29F6E9-430A-4FB1-8933-E8F5EB74E35E}"/>
                </a:ext>
              </a:extLst>
            </p:cNvPr>
            <p:cNvSpPr/>
            <p:nvPr/>
          </p:nvSpPr>
          <p:spPr>
            <a:xfrm>
              <a:off x="0" y="34049"/>
              <a:ext cx="6413663" cy="240581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1F45D18E-45AC-4552-B44A-25E03AD3E415}"/>
                </a:ext>
              </a:extLst>
            </p:cNvPr>
            <p:cNvSpPr txBox="1"/>
            <p:nvPr/>
          </p:nvSpPr>
          <p:spPr>
            <a:xfrm>
              <a:off x="234884" y="91081"/>
              <a:ext cx="6178779" cy="2170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>
                  <a:solidFill>
                    <a:schemeClr val="tx1"/>
                  </a:solidFill>
                </a:rPr>
                <a:t>Dans le Repository, on retrouve des méthodes qui permettent de construire une requête DQL, que Doctrine va interpréter en SQL et solliciter la BDD.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39FD9DF2-F64D-406B-A1E2-E53D050E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778" y="2143494"/>
            <a:ext cx="2242277" cy="14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42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3D2B490-03A2-4150-B32F-B5B580B7BD54}" type="datetime1">
              <a:rPr kumimoji="0" lang="fr-FR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26/06/2020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86E8C7-F2FE-4BD9-8CCD-17179851D3F5}" type="slidenum">
              <a:rPr kumimoji="0" lang="fr-F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E6DDE8-0E46-46A6-9733-FAAC684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1" y="173255"/>
            <a:ext cx="4183966" cy="6083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089E9F-351F-4C1E-8B2E-037A3384EC4D}"/>
              </a:ext>
            </a:extLst>
          </p:cNvPr>
          <p:cNvSpPr/>
          <p:nvPr/>
        </p:nvSpPr>
        <p:spPr>
          <a:xfrm>
            <a:off x="2000823" y="5456205"/>
            <a:ext cx="2515029" cy="59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539C92D-2E40-4ACD-AC78-142CAE7B68F7}"/>
              </a:ext>
            </a:extLst>
          </p:cNvPr>
          <p:cNvGrpSpPr/>
          <p:nvPr/>
        </p:nvGrpSpPr>
        <p:grpSpPr>
          <a:xfrm>
            <a:off x="4515852" y="2899497"/>
            <a:ext cx="6705998" cy="3152702"/>
            <a:chOff x="4515852" y="2899497"/>
            <a:chExt cx="6705998" cy="3152702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9917C890-77C1-47AF-93C4-4BB9F50BDF45}"/>
                </a:ext>
              </a:extLst>
            </p:cNvPr>
            <p:cNvGrpSpPr/>
            <p:nvPr/>
          </p:nvGrpSpPr>
          <p:grpSpPr>
            <a:xfrm>
              <a:off x="4515852" y="2899497"/>
              <a:ext cx="6705998" cy="3152702"/>
              <a:chOff x="2731916" y="3331031"/>
              <a:chExt cx="6705998" cy="3152702"/>
            </a:xfrm>
          </p:grpSpPr>
          <p:sp>
            <p:nvSpPr>
              <p:cNvPr id="32" name="Légende : encadrée à une bordure 31">
                <a:extLst>
                  <a:ext uri="{FF2B5EF4-FFF2-40B4-BE49-F238E27FC236}">
                    <a16:creationId xmlns:a16="http://schemas.microsoft.com/office/drawing/2014/main" id="{1E9E1A04-6918-4860-A6D3-A35E8762F91E}"/>
                  </a:ext>
                </a:extLst>
              </p:cNvPr>
              <p:cNvSpPr/>
              <p:nvPr/>
            </p:nvSpPr>
            <p:spPr>
              <a:xfrm>
                <a:off x="5030546" y="3331031"/>
                <a:ext cx="4407368" cy="1094988"/>
              </a:xfrm>
              <a:prstGeom prst="accentBorderCallout1">
                <a:avLst>
                  <a:gd name="adj1" fmla="val -78"/>
                  <a:gd name="adj2" fmla="val -143"/>
                  <a:gd name="adj3" fmla="val 233188"/>
                  <a:gd name="adj4" fmla="val -52005"/>
                </a:avLst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CFEC29D6-539B-4FB4-861A-AA1F911CF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1916" y="4426019"/>
                <a:ext cx="2298630" cy="205771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 descr="Une image contenant oiseau&#10;&#10;Description générée automatiquement">
              <a:extLst>
                <a:ext uri="{FF2B5EF4-FFF2-40B4-BE49-F238E27FC236}">
                  <a16:creationId xmlns:a16="http://schemas.microsoft.com/office/drawing/2014/main" id="{453A69DF-6F3D-402F-83FC-AB0D4E9AD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036" y="2950215"/>
              <a:ext cx="4286260" cy="957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16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View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C95B5A-00F5-4032-9D11-659C3CDE3DD2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26</a:t>
            </a:fld>
            <a:endParaRPr lang="fr-FR">
              <a:solidFill>
                <a:schemeClr val="tx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50D172-46FA-467A-B9BB-E87C854C4FA8}"/>
              </a:ext>
            </a:extLst>
          </p:cNvPr>
          <p:cNvGrpSpPr/>
          <p:nvPr/>
        </p:nvGrpSpPr>
        <p:grpSpPr>
          <a:xfrm>
            <a:off x="4663214" y="1983173"/>
            <a:ext cx="6963965" cy="2891653"/>
            <a:chOff x="0" y="34049"/>
            <a:chExt cx="6413663" cy="240581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29F6E9-430A-4FB1-8933-E8F5EB74E35E}"/>
                </a:ext>
              </a:extLst>
            </p:cNvPr>
            <p:cNvSpPr/>
            <p:nvPr/>
          </p:nvSpPr>
          <p:spPr>
            <a:xfrm>
              <a:off x="0" y="34049"/>
              <a:ext cx="6413663" cy="240581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1F45D18E-45AC-4552-B44A-25E03AD3E415}"/>
                </a:ext>
              </a:extLst>
            </p:cNvPr>
            <p:cNvSpPr txBox="1"/>
            <p:nvPr/>
          </p:nvSpPr>
          <p:spPr>
            <a:xfrm>
              <a:off x="117442" y="151491"/>
              <a:ext cx="6178779" cy="2170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>
                  <a:solidFill>
                    <a:schemeClr val="tx1"/>
                  </a:solidFill>
                </a:rPr>
                <a:t>La Vue, gérée par </a:t>
              </a:r>
              <a:r>
                <a:rPr lang="fr-FR" sz="2800" dirty="0" err="1">
                  <a:solidFill>
                    <a:schemeClr val="tx1"/>
                  </a:solidFill>
                </a:rPr>
                <a:t>Twig</a:t>
              </a:r>
              <a:r>
                <a:rPr lang="fr-FR" sz="2800" dirty="0">
                  <a:solidFill>
                    <a:schemeClr val="tx1"/>
                  </a:solidFill>
                </a:rPr>
                <a:t>, permet d’organiser, de conditionner le rendu de la page HTML que nous allons ensuite renvoyer à l’utilisateur.</a:t>
              </a: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F925B326-8EBB-4272-977A-83AA462E4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71" y="563532"/>
            <a:ext cx="2227725" cy="13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5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98421-51CC-4D7B-B45F-FE2EDDA6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93CB-AC50-44DA-BCED-55F111109E31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D93B08-B338-4F9A-BF5B-E6A3E92C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E7845-5157-47C6-9647-E0769287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27</a:t>
            </a:fld>
            <a:endParaRPr lang="fr-FR"/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237BE36-5856-4E0E-864E-98509D74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31" y="131975"/>
            <a:ext cx="8022737" cy="6083247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29537C9-8485-4E03-B272-0E2092A84CE7}"/>
              </a:ext>
            </a:extLst>
          </p:cNvPr>
          <p:cNvSpPr/>
          <p:nvPr/>
        </p:nvSpPr>
        <p:spPr>
          <a:xfrm>
            <a:off x="2528047" y="869576"/>
            <a:ext cx="2214282" cy="358589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91A6B3A-4671-40E8-9CC2-2AF16F013CB0}"/>
              </a:ext>
            </a:extLst>
          </p:cNvPr>
          <p:cNvSpPr/>
          <p:nvPr/>
        </p:nvSpPr>
        <p:spPr>
          <a:xfrm>
            <a:off x="2528047" y="2034988"/>
            <a:ext cx="1407459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2A42F44-3605-49C3-BECF-450615CDB330}"/>
              </a:ext>
            </a:extLst>
          </p:cNvPr>
          <p:cNvSpPr/>
          <p:nvPr/>
        </p:nvSpPr>
        <p:spPr>
          <a:xfrm>
            <a:off x="2348753" y="396962"/>
            <a:ext cx="2057399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B5C1ED0-8D39-4EE8-9217-F3D631D2525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06152" y="482127"/>
            <a:ext cx="1872728" cy="33575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4B96F314-4844-4306-BB08-6C8ACFCC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15" y="787761"/>
            <a:ext cx="5445231" cy="35858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9A27D16-F765-47AF-A786-791C09BC5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16" y="1358659"/>
            <a:ext cx="5072468" cy="6763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DB998F5-9ED3-44A8-802E-3512BE8B1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16" y="2248894"/>
            <a:ext cx="2957465" cy="287895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04853427-866E-4F45-A8EB-586D14CF59D3}"/>
              </a:ext>
            </a:extLst>
          </p:cNvPr>
          <p:cNvGrpSpPr/>
          <p:nvPr/>
        </p:nvGrpSpPr>
        <p:grpSpPr>
          <a:xfrm>
            <a:off x="2348753" y="131975"/>
            <a:ext cx="9233647" cy="510803"/>
            <a:chOff x="2348753" y="131975"/>
            <a:chExt cx="9233647" cy="510803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203047EA-A1A0-49E6-A21A-612E0281D257}"/>
                </a:ext>
              </a:extLst>
            </p:cNvPr>
            <p:cNvSpPr/>
            <p:nvPr/>
          </p:nvSpPr>
          <p:spPr>
            <a:xfrm>
              <a:off x="2348753" y="131975"/>
              <a:ext cx="1586753" cy="19075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76C7E39-5129-4720-BEA6-A53CA46869F5}"/>
                </a:ext>
              </a:extLst>
            </p:cNvPr>
            <p:cNvCxnSpPr/>
            <p:nvPr/>
          </p:nvCxnSpPr>
          <p:spPr>
            <a:xfrm>
              <a:off x="3935506" y="233082"/>
              <a:ext cx="3765176" cy="16388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4816306-021B-48C1-9471-C85A74D9F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0682" y="245820"/>
              <a:ext cx="3765176" cy="378061"/>
            </a:xfrm>
            <a:prstGeom prst="rect">
              <a:avLst/>
            </a:prstGeom>
          </p:spPr>
        </p:pic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F44EB08C-602C-457A-89F6-055B4C5B02B9}"/>
                </a:ext>
              </a:extLst>
            </p:cNvPr>
            <p:cNvSpPr/>
            <p:nvPr/>
          </p:nvSpPr>
          <p:spPr>
            <a:xfrm>
              <a:off x="7700682" y="233082"/>
              <a:ext cx="3881718" cy="409696"/>
            </a:xfrm>
            <a:prstGeom prst="round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E361BF1-EA5C-4471-89CB-F1DE55D922BC}"/>
              </a:ext>
            </a:extLst>
          </p:cNvPr>
          <p:cNvSpPr/>
          <p:nvPr/>
        </p:nvSpPr>
        <p:spPr>
          <a:xfrm>
            <a:off x="6280068" y="743885"/>
            <a:ext cx="5629992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366FD35-BFD1-480E-AEB0-963B0D206953}"/>
              </a:ext>
            </a:extLst>
          </p:cNvPr>
          <p:cNvSpPr/>
          <p:nvPr/>
        </p:nvSpPr>
        <p:spPr>
          <a:xfrm>
            <a:off x="6280068" y="1351428"/>
            <a:ext cx="5185790" cy="683560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4CC0BCF-51FD-4DC8-B608-AB552CB42F23}"/>
              </a:ext>
            </a:extLst>
          </p:cNvPr>
          <p:cNvSpPr/>
          <p:nvPr/>
        </p:nvSpPr>
        <p:spPr>
          <a:xfrm>
            <a:off x="6391441" y="2175344"/>
            <a:ext cx="2916440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CAF0760-ACEC-414D-8770-D3F3BABA09F2}"/>
              </a:ext>
            </a:extLst>
          </p:cNvPr>
          <p:cNvCxnSpPr>
            <a:stCxn id="3" idx="3"/>
          </p:cNvCxnSpPr>
          <p:nvPr/>
        </p:nvCxnSpPr>
        <p:spPr>
          <a:xfrm>
            <a:off x="4742329" y="1048871"/>
            <a:ext cx="1536551" cy="37606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7F8E966-7D5B-4A1B-A8D5-2015DD812749}"/>
              </a:ext>
            </a:extLst>
          </p:cNvPr>
          <p:cNvCxnSpPr>
            <a:endCxn id="29" idx="1"/>
          </p:cNvCxnSpPr>
          <p:nvPr/>
        </p:nvCxnSpPr>
        <p:spPr>
          <a:xfrm>
            <a:off x="3935506" y="2095500"/>
            <a:ext cx="2455935" cy="28469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4F8F31E-C7BC-4404-9935-6A901446F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192" y="2873182"/>
            <a:ext cx="1988208" cy="300416"/>
          </a:xfrm>
          <a:prstGeom prst="rect">
            <a:avLst/>
          </a:prstGeom>
        </p:spPr>
      </p:pic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1B6C5A9C-4FC9-44B0-B161-8DC7E5EDC421}"/>
              </a:ext>
            </a:extLst>
          </p:cNvPr>
          <p:cNvSpPr/>
          <p:nvPr/>
        </p:nvSpPr>
        <p:spPr>
          <a:xfrm>
            <a:off x="8119161" y="2907632"/>
            <a:ext cx="929590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B844CA3-8238-4C8F-9B1D-834838235B82}"/>
              </a:ext>
            </a:extLst>
          </p:cNvPr>
          <p:cNvCxnSpPr>
            <a:cxnSpLocks/>
          </p:cNvCxnSpPr>
          <p:nvPr/>
        </p:nvCxnSpPr>
        <p:spPr>
          <a:xfrm>
            <a:off x="9048751" y="3035304"/>
            <a:ext cx="488949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F2668DC-6DAD-4E0E-8E29-2A48F0F72143}"/>
              </a:ext>
            </a:extLst>
          </p:cNvPr>
          <p:cNvSpPr/>
          <p:nvPr/>
        </p:nvSpPr>
        <p:spPr>
          <a:xfrm>
            <a:off x="9537700" y="2834002"/>
            <a:ext cx="2095500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16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25" grpId="0" animBg="1"/>
      <p:bldP spid="27" grpId="0" animBg="1"/>
      <p:bldP spid="29" grpId="0" animBg="1"/>
      <p:bldP spid="37" grpId="0" animBg="1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Response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FAE38A-F13F-4DB6-BF52-762D68C15B48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28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7" name="Image 6" descr="Une image contenant capture d’écran, assis, photo, moniteur&#10;&#10;Description générée automatiquement">
            <a:extLst>
              <a:ext uri="{FF2B5EF4-FFF2-40B4-BE49-F238E27FC236}">
                <a16:creationId xmlns:a16="http://schemas.microsoft.com/office/drawing/2014/main" id="{A538699D-9103-4CA7-9ABB-AD3952F8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75" y="514281"/>
            <a:ext cx="6560721" cy="25081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8C878D-A002-4586-9C80-9978C7C8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44" y="3510247"/>
            <a:ext cx="5741746" cy="28334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9CF6D59-2C21-493F-B0A8-52D752AEB8FB}"/>
              </a:ext>
            </a:extLst>
          </p:cNvPr>
          <p:cNvSpPr txBox="1"/>
          <p:nvPr/>
        </p:nvSpPr>
        <p:spPr>
          <a:xfrm>
            <a:off x="7443647" y="144949"/>
            <a:ext cx="17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page d’accueil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FE61B2-D76C-436E-B061-DBC5D8DDF04D}"/>
              </a:ext>
            </a:extLst>
          </p:cNvPr>
          <p:cNvSpPr txBox="1"/>
          <p:nvPr/>
        </p:nvSpPr>
        <p:spPr>
          <a:xfrm>
            <a:off x="5389544" y="3149666"/>
            <a:ext cx="59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page 404 si la requête ne correspond a aucune méthode</a:t>
            </a:r>
          </a:p>
        </p:txBody>
      </p:sp>
    </p:spTree>
    <p:extLst>
      <p:ext uri="{BB962C8B-B14F-4D97-AF65-F5344CB8AC3E}">
        <p14:creationId xmlns:p14="http://schemas.microsoft.com/office/powerpoint/2010/main" val="22972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FD8A63F-13FF-43AC-83AC-7CD9497E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/>
              <a:t>Démonstration</a:t>
            </a:r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313C54E-4308-4AA1-A43E-FE540E32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3782" y="643467"/>
            <a:ext cx="378381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Démonstration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r>
              <a:rPr lang="en-US" dirty="0"/>
              <a:t> </a:t>
            </a:r>
            <a:r>
              <a:rPr lang="en-US" dirty="0" err="1"/>
              <a:t>Tof’box</a:t>
            </a:r>
            <a:endParaRPr lang="en-US" dirty="0"/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80816-E319-463A-A972-B97FB586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E2CD4A2-9907-4C49-A541-9E228F1BC6A8}" type="datetime1">
              <a:rPr lang="fr-FR" smtClean="0"/>
              <a:t>26/06/2020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ED1B2-5743-4BD0-8A66-E1AF6951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C32FE5-5A6A-4C83-9132-9A138EBD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2302B9-A046-4821-BA88-23200A1096DF}"/>
              </a:ext>
            </a:extLst>
          </p:cNvPr>
          <p:cNvSpPr txBox="1"/>
          <p:nvPr/>
        </p:nvSpPr>
        <p:spPr>
          <a:xfrm>
            <a:off x="4306721" y="5291566"/>
            <a:ext cx="3575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tofbox.sylvainallain.fr</a:t>
            </a:r>
            <a:endParaRPr lang="en-US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6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B098FDD-3C78-425B-AFEC-EE9C45D4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Contexte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EFC05-08DC-4096-986B-A28CD7D5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803A18-E7CC-486E-9F20-93A95992AA11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F5CD2-805F-4C3A-BB99-2A1794D9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9E641-676B-428D-82B8-AED15902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>
              <a:solidFill>
                <a:schemeClr val="tx2"/>
              </a:solidFill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D1256D0D-B8D8-4FAE-9F89-227CA1027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6409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053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Titre 35">
            <a:extLst>
              <a:ext uri="{FF2B5EF4-FFF2-40B4-BE49-F238E27FC236}">
                <a16:creationId xmlns:a16="http://schemas.microsoft.com/office/drawing/2014/main" id="{2DEA8875-BA15-48EE-A8FA-E66152FE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4" y="605896"/>
            <a:ext cx="3822306" cy="5646208"/>
          </a:xfrm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Axes d’améliorations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Espace réservé du contenu 37">
            <a:extLst>
              <a:ext uri="{FF2B5EF4-FFF2-40B4-BE49-F238E27FC236}">
                <a16:creationId xmlns:a16="http://schemas.microsoft.com/office/drawing/2014/main" id="{9BDF66D2-5521-4850-95BC-6A1E10D9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strike="sngStrike" dirty="0"/>
              <a:t>Plus d’interactions avec le principe des « Suivre » et des « J’aime »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Créer un chat en temps réel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Créer des albums photos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Repenser l’application avec un </a:t>
            </a:r>
            <a:r>
              <a:rPr lang="fr-FR" dirty="0" err="1"/>
              <a:t>framework</a:t>
            </a:r>
            <a:r>
              <a:rPr lang="fr-FR" dirty="0"/>
              <a:t> JS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02E174-AA71-4B86-ADC1-36A9CBF0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E2B0635-2F10-4392-9910-9200623560C3}" type="datetime1">
              <a:rPr lang="fr-FR" smtClean="0"/>
              <a:t>26/06/2020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3DF03-1EAA-4274-9C36-167C5512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6D9CEF-3163-4A6B-AD56-64D15763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>
                <a:solidFill>
                  <a:schemeClr val="tx2"/>
                </a:solidFill>
              </a:rPr>
              <a:pPr defTabSz="914400">
                <a:spcAft>
                  <a:spcPts val="600"/>
                </a:spcAft>
              </a:pPr>
              <a:t>30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3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FECAD7-CD77-4EF4-A898-47E01703E6C3}"/>
              </a:ext>
            </a:extLst>
          </p:cNvPr>
          <p:cNvSpPr txBox="1"/>
          <p:nvPr/>
        </p:nvSpPr>
        <p:spPr>
          <a:xfrm>
            <a:off x="3657144" y="2464139"/>
            <a:ext cx="7498536" cy="2226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pour </a:t>
            </a:r>
            <a:r>
              <a:rPr lang="en-US" sz="8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attention !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2182-AC83-47C8-985A-5145F51F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1802BA-D284-442D-AE5F-A06E12DB7CA8}" type="datetime1">
              <a:rPr lang="fr-FR" smtClean="0"/>
              <a:t>26/06/2020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CCF2A6-49E9-4F0D-AF9D-4D38E5F9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29818-1E8C-4733-BB7B-D2C12245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pic>
        <p:nvPicPr>
          <p:cNvPr id="28" name="Graphic 25">
            <a:extLst>
              <a:ext uri="{FF2B5EF4-FFF2-40B4-BE49-F238E27FC236}">
                <a16:creationId xmlns:a16="http://schemas.microsoft.com/office/drawing/2014/main" id="{89C6E3BB-BBEB-45A4-A7E4-270DA5AFF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073" y="2352574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7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3F19D-B916-47AB-A5E8-3E5F0B11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67FB-B6B1-41BB-95F9-7277CA4BE41C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17C6B-7781-4860-87FB-8A70FA4C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8022A-33F5-4EC5-8E3A-8CF78D95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262619-5165-4FAA-99A6-29D749985F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33975"/>
            <a:ext cx="10058400" cy="775190"/>
          </a:xfrm>
        </p:spPr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84CCF576-1A4A-4219-B1B8-E1481A202B4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9866499"/>
              </p:ext>
            </p:extLst>
          </p:nvPr>
        </p:nvGraphicFramePr>
        <p:xfrm>
          <a:off x="979517" y="1417637"/>
          <a:ext cx="402531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FCD69E3-25E7-4EB9-B9BB-E979A34F75DA}"/>
              </a:ext>
            </a:extLst>
          </p:cNvPr>
          <p:cNvSpPr txBox="1"/>
          <p:nvPr/>
        </p:nvSpPr>
        <p:spPr>
          <a:xfrm>
            <a:off x="5690538" y="1068071"/>
            <a:ext cx="531812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Non connecté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des photos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une photo, ses caractéristiques, ses commentaires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le profil d’un utilisateur, voir ses photos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Connecté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Ajouter/Modifier/Supprimer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Ajouter/Modifier/Supprimer un commentaire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Mettre un « j’aime » sur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« Suivre » un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Modifier/Supprimer son compte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Signaler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Suggérer une catégorie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Oublie de mot de passe avec envoi d’email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Changer de mot de passe / d’email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Administrateur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 accès à toutes les fonctionnalités d’un utilisateur connecté. Sauf changement d’adresse e-mail et mot de passe</a:t>
            </a:r>
            <a:endParaRPr lang="fr-FR" sz="16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Accès à un espace d’administration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834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 rev="1"/>
        </p:bldSub>
      </p:bldGraphic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3A998-33FE-419D-AB51-6C72CEE1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E3985-44E0-4F20-9E8A-83F0433F4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78478"/>
            <a:ext cx="4937760" cy="38820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Gestion de projet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Conceptualisation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E52DDDB-7834-4DD8-B47A-BCE9EE7C0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078478"/>
            <a:ext cx="4937760" cy="3882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Outil de </a:t>
            </a:r>
            <a:r>
              <a:rPr lang="fr-FR" dirty="0" err="1"/>
              <a:t>versionning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Outils liés au développement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44E94-9A4C-4414-946C-AF645334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C34F-19CB-4FD7-9B53-2089DB3053B5}" type="datetime1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3F44D-EABF-4F79-96D3-519C6F28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03363-B67E-4849-8422-FB7FC0A2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B72A04-6B9F-4CE3-8BD3-7FC3CE99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7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7EDAF6D-93FD-48EC-840F-BF253B3F8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0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322FFDF-433B-4AF1-BECC-6AA515470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90" y="4840077"/>
            <a:ext cx="1192355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E30A574A-BAE3-434D-9A9F-7395A555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48" y="4840077"/>
            <a:ext cx="1309424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BA9F58-9EB0-4912-90C7-D20AFBD2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75" y="4869675"/>
            <a:ext cx="828299" cy="828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55B59D11-8DA8-4CD8-A423-9237D2F5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49" y="2800515"/>
            <a:ext cx="1421777" cy="5940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36EE71-E497-45AF-B9B5-A268CF7BD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59" y="2604793"/>
            <a:ext cx="1932775" cy="967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BB379378-A67E-4B16-98AB-43DEC0D9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4342696"/>
            <a:ext cx="860000" cy="8578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23E31C9-A34F-4F5A-B690-6B83ABEA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711" y="4380157"/>
            <a:ext cx="860000" cy="8204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E2DE1E1B-1AE0-4868-B60B-2B9C36DD0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5350160"/>
            <a:ext cx="859999" cy="859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A69F47A-672F-46A5-A1EA-81F38047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17" y="5483097"/>
            <a:ext cx="661987" cy="661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3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717CE-3945-4B64-A3DF-BD0F60D0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Langages, librairies et environnement de développement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E8CFED-54BA-4F23-A9C5-256FC9E8F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87524"/>
            <a:ext cx="4749847" cy="23738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client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E6107F-59B2-4E6D-9E2B-47B12D779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5205" y="1916661"/>
            <a:ext cx="5308553" cy="25083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serveur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5B76EC-DE9E-4DBF-9496-83010AA0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0CD-A849-4603-A896-48F13E66C61D}" type="datetime1">
              <a:rPr lang="fr-FR" smtClean="0"/>
              <a:t>26/06/2020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E65DB4-F4ED-455F-A32B-3D97E3AB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B391E6-F056-4B54-8C1C-B9232EE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6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A976FC-5F43-41B7-9F8F-EE9C1DBE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67428"/>
            <a:ext cx="996563" cy="996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4316796A-647D-4DE6-8EDE-5DAEB43E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72" y="2456529"/>
            <a:ext cx="714308" cy="1007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8BCD1CFA-F18E-4EBD-A91A-1C6CE6F70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66" y="2456529"/>
            <a:ext cx="714307" cy="10041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BDA76A-AE5F-4D0F-B30B-43E6EDF1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12" y="3320122"/>
            <a:ext cx="1425707" cy="710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26AD1FBE-762A-4793-B968-34680A31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86" y="5072285"/>
            <a:ext cx="1676793" cy="4075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1AA81BF-C041-48FF-8040-BA1C8B560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84" y="4981189"/>
            <a:ext cx="1286043" cy="5015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ce réservé du contenu 5">
            <a:extLst>
              <a:ext uri="{FF2B5EF4-FFF2-40B4-BE49-F238E27FC236}">
                <a16:creationId xmlns:a16="http://schemas.microsoft.com/office/drawing/2014/main" id="{E82C0C62-D749-401B-BAFE-2A06C335E149}"/>
              </a:ext>
            </a:extLst>
          </p:cNvPr>
          <p:cNvSpPr txBox="1">
            <a:spLocks/>
          </p:cNvSpPr>
          <p:nvPr/>
        </p:nvSpPr>
        <p:spPr>
          <a:xfrm>
            <a:off x="1172601" y="4297476"/>
            <a:ext cx="9459775" cy="1200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dirty="0"/>
              <a:t> Librairies et </a:t>
            </a:r>
            <a:r>
              <a:rPr lang="fr-FR" dirty="0" err="1"/>
              <a:t>Frameworks</a:t>
            </a:r>
            <a:endParaRPr lang="fr-FR" dirty="0"/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53DC4D4D-1988-4ABD-964D-51B609C1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38" y="2598029"/>
            <a:ext cx="1766835" cy="952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1D2A3500-59C1-43A9-91C8-BC197E9E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721" y="4642229"/>
            <a:ext cx="2444183" cy="13022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C166D3-05E9-4AF9-AC1D-8F2E789051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0" y="4287302"/>
            <a:ext cx="1582748" cy="9851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F0778F1-90CC-41B4-A0E8-0D69324E5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0" y="5135622"/>
            <a:ext cx="1582748" cy="10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354F388-8EFE-48EC-8AF5-42F84DC0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Organisation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F069C0B-76FE-40D8-96DA-6FD9D417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Outils de gestion de projet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C41482-5E32-4879-A0C3-29CB0F96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A4C4661-7D37-449A-B4AC-F3C711951146}" type="datetime1">
              <a:rPr lang="fr-FR" smtClean="0"/>
              <a:t>26/06/2020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56753-3A01-4B04-9BE7-B302C3B1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B3BBF0-A07D-45AD-B7A4-9DB323B7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1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4334CDA8-27BF-440A-ACE0-20D621D0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CA65B8-A022-4881-9F20-61B842C2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Diagramme de Gantt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9598977-47D9-4177-B3F6-54EB054F0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6" y="838130"/>
            <a:ext cx="11580948" cy="2895237"/>
          </a:xfrm>
          <a:prstGeom prst="rect">
            <a:avLst/>
          </a:prstGeom>
        </p:spPr>
      </p:pic>
      <p:cxnSp>
        <p:nvCxnSpPr>
          <p:cNvPr id="50" name="Straight Connector 39">
            <a:extLst>
              <a:ext uri="{FF2B5EF4-FFF2-40B4-BE49-F238E27FC236}">
                <a16:creationId xmlns:a16="http://schemas.microsoft.com/office/drawing/2014/main" id="{4CA9F026-1368-4592-87F9-1B3A23C2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1">
            <a:extLst>
              <a:ext uri="{FF2B5EF4-FFF2-40B4-BE49-F238E27FC236}">
                <a16:creationId xmlns:a16="http://schemas.microsoft.com/office/drawing/2014/main" id="{8F773DB8-304B-436F-BEFA-3FAAF35C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F1D7F3A9-0DAE-479A-B0B2-2E25F880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E9B31-9614-4A14-B9D4-451969D1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B6C8970-ECC8-4DB3-A9F3-63888E75A85A}" type="datetime1">
              <a:rPr lang="fr-FR" smtClean="0"/>
              <a:t>26/06/2020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81C8B-AD98-40B4-9617-FE6B0E0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4875A-31D5-4186-B844-63ED22FB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34CDA8-27BF-440A-ACE0-20D621D0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B9FB24-C25C-4D84-88C1-F3892916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2" y="3773040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Trello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83BBB5A7-F793-4280-9FD6-BFF3A2091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62" y="173715"/>
            <a:ext cx="8381275" cy="41696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A9F026-1368-4592-87F9-1B3A23C2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773DB8-304B-436F-BEFA-3FAAF35C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D7F3A9-0DAE-479A-B0B2-2E25F880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07936C-7051-43CC-90C6-AE7C9C02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1A3E8C7-2242-4278-B97D-686D79C1DAEF}" type="datetime1">
              <a:rPr lang="fr-FR" smtClean="0"/>
              <a:t>26/06/2020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1FC30-C3D6-476C-A7EE-1963949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FB1590-E713-4490-A676-65DDEC6C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405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738</Words>
  <Application>Microsoft Office PowerPoint</Application>
  <PresentationFormat>Grand écran</PresentationFormat>
  <Paragraphs>225</Paragraphs>
  <Slides>31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Calibri</vt:lpstr>
      <vt:lpstr>Calibri Light</vt:lpstr>
      <vt:lpstr>Wingdings</vt:lpstr>
      <vt:lpstr>Rétrospective</vt:lpstr>
      <vt:lpstr>Projet Tof’Box</vt:lpstr>
      <vt:lpstr>Présentation du projet</vt:lpstr>
      <vt:lpstr>Contexte</vt:lpstr>
      <vt:lpstr>Fonctionnalités</vt:lpstr>
      <vt:lpstr>Outils de travail</vt:lpstr>
      <vt:lpstr>Langages, librairies et environnement de développement</vt:lpstr>
      <vt:lpstr>Organisation</vt:lpstr>
      <vt:lpstr>Diagramme de Gantt</vt:lpstr>
      <vt:lpstr>Trello</vt:lpstr>
      <vt:lpstr>Réalisation du projet</vt:lpstr>
      <vt:lpstr>Maquettage</vt:lpstr>
      <vt:lpstr>Maquettage</vt:lpstr>
      <vt:lpstr>Maquettage</vt:lpstr>
      <vt:lpstr>Maquettage</vt:lpstr>
      <vt:lpstr>MCD</vt:lpstr>
      <vt:lpstr>MCD</vt:lpstr>
      <vt:lpstr>MCD</vt:lpstr>
      <vt:lpstr>Design pattern</vt:lpstr>
      <vt:lpstr>Model – View – Presenter</vt:lpstr>
      <vt:lpstr>Cheminement d’une fonctionnalité</vt:lpstr>
      <vt:lpstr>Request</vt:lpstr>
      <vt:lpstr>Controller</vt:lpstr>
      <vt:lpstr>Présentation PowerPoint</vt:lpstr>
      <vt:lpstr>Repository</vt:lpstr>
      <vt:lpstr>Présentation PowerPoint</vt:lpstr>
      <vt:lpstr>View</vt:lpstr>
      <vt:lpstr>Présentation PowerPoint</vt:lpstr>
      <vt:lpstr>Response</vt:lpstr>
      <vt:lpstr>Démonstration</vt:lpstr>
      <vt:lpstr>Axes d’améliorations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Tof’Box</dc:title>
  <dc:creator>S2 LF</dc:creator>
  <cp:lastModifiedBy>S2 LF</cp:lastModifiedBy>
  <cp:revision>15</cp:revision>
  <dcterms:created xsi:type="dcterms:W3CDTF">2020-06-23T14:04:49Z</dcterms:created>
  <dcterms:modified xsi:type="dcterms:W3CDTF">2020-06-26T08:33:28Z</dcterms:modified>
</cp:coreProperties>
</file>