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3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8" r:id="rId3"/>
    <p:sldId id="259" r:id="rId4"/>
    <p:sldId id="267" r:id="rId5"/>
    <p:sldId id="260" r:id="rId6"/>
    <p:sldId id="262" r:id="rId7"/>
    <p:sldId id="268" r:id="rId8"/>
    <p:sldId id="269" r:id="rId9"/>
    <p:sldId id="272" r:id="rId10"/>
    <p:sldId id="261" r:id="rId11"/>
    <p:sldId id="277" r:id="rId12"/>
    <p:sldId id="273" r:id="rId13"/>
    <p:sldId id="278" r:id="rId14"/>
    <p:sldId id="274" r:id="rId15"/>
    <p:sldId id="275" r:id="rId16"/>
    <p:sldId id="276" r:id="rId17"/>
    <p:sldId id="263" r:id="rId18"/>
    <p:sldId id="265" r:id="rId19"/>
    <p:sldId id="266" r:id="rId20"/>
    <p:sldId id="279" r:id="rId21"/>
    <p:sldId id="280" r:id="rId22"/>
    <p:sldId id="282" r:id="rId23"/>
    <p:sldId id="283" r:id="rId24"/>
    <p:sldId id="285" r:id="rId25"/>
    <p:sldId id="286" r:id="rId26"/>
    <p:sldId id="288" r:id="rId27"/>
    <p:sldId id="289" r:id="rId28"/>
    <p:sldId id="291" r:id="rId29"/>
    <p:sldId id="270" r:id="rId30"/>
    <p:sldId id="27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530AC5-8C9A-4A8A-9036-200236D42F96}">
          <p14:sldIdLst>
            <p14:sldId id="256"/>
          </p14:sldIdLst>
        </p14:section>
        <p14:section name="Contexte" id="{23D6C372-D9FE-47E4-BBF0-C6DA5DFD41BA}">
          <p14:sldIdLst>
            <p14:sldId id="258"/>
            <p14:sldId id="259"/>
            <p14:sldId id="267"/>
            <p14:sldId id="260"/>
            <p14:sldId id="262"/>
          </p14:sldIdLst>
        </p14:section>
        <p14:section name="Organisation" id="{5F05BC3E-CF89-492E-AD66-ADE8E8B85A73}">
          <p14:sldIdLst>
            <p14:sldId id="268"/>
            <p14:sldId id="269"/>
            <p14:sldId id="272"/>
          </p14:sldIdLst>
        </p14:section>
        <p14:section name="Réalisation" id="{D03606ED-84F0-4764-BBA7-23B9C29770FB}">
          <p14:sldIdLst>
            <p14:sldId id="261"/>
            <p14:sldId id="277"/>
            <p14:sldId id="273"/>
            <p14:sldId id="278"/>
            <p14:sldId id="274"/>
            <p14:sldId id="275"/>
            <p14:sldId id="276"/>
          </p14:sldIdLst>
        </p14:section>
        <p14:section name="MVC &amp; Symfony" id="{70BC0D6F-D3BA-49B2-9FC6-572DEC3A5C9C}">
          <p14:sldIdLst>
            <p14:sldId id="263"/>
            <p14:sldId id="265"/>
            <p14:sldId id="266"/>
            <p14:sldId id="279"/>
            <p14:sldId id="280"/>
            <p14:sldId id="282"/>
            <p14:sldId id="283"/>
            <p14:sldId id="285"/>
            <p14:sldId id="286"/>
            <p14:sldId id="288"/>
            <p14:sldId id="289"/>
            <p14:sldId id="291"/>
          </p14:sldIdLst>
        </p14:section>
        <p14:section name="Demo" id="{790AA0AA-23A4-4B3D-AD20-F1806A8B0D6A}">
          <p14:sldIdLst>
            <p14:sldId id="270"/>
            <p14:sldId id="271"/>
          </p14:sldIdLst>
        </p14:section>
        <p14:section name="Conclusion" id="{00B36EDF-BB5A-4946-B039-A200D1F4564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CEBCB9-9F97-4FC7-9FE9-657B49E9E49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C293200-F93F-47C6-82B1-B0BA734F350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 err="1"/>
            <a:t>Tof’Box</a:t>
          </a:r>
          <a:r>
            <a:rPr lang="fr-FR" dirty="0"/>
            <a:t> est un réseau social de photographie permettant de voir, de partager des photos et d’</a:t>
          </a:r>
          <a:r>
            <a:rPr lang="fr-FR" dirty="0" err="1"/>
            <a:t>intéragir</a:t>
          </a:r>
          <a:r>
            <a:rPr lang="fr-FR" dirty="0"/>
            <a:t> autour de celles-ci.</a:t>
          </a:r>
        </a:p>
      </dgm:t>
    </dgm:pt>
    <dgm:pt modelId="{DE6B0583-5197-437F-82DC-6776D1E74253}" type="parTrans" cxnId="{8EF57901-1387-4789-9192-968C88BF9724}">
      <dgm:prSet/>
      <dgm:spPr/>
      <dgm:t>
        <a:bodyPr/>
        <a:lstStyle/>
        <a:p>
          <a:endParaRPr lang="en-US"/>
        </a:p>
      </dgm:t>
    </dgm:pt>
    <dgm:pt modelId="{A7225C5B-263A-46A0-9481-055697429D27}" type="sibTrans" cxnId="{8EF57901-1387-4789-9192-968C88BF9724}">
      <dgm:prSet/>
      <dgm:spPr/>
      <dgm:t>
        <a:bodyPr/>
        <a:lstStyle/>
        <a:p>
          <a:endParaRPr lang="en-US"/>
        </a:p>
      </dgm:t>
    </dgm:pt>
    <dgm:pt modelId="{78CD1874-35A7-4FEA-BD1D-EBA3B9E3190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Selon le cadre dans lequel il est mis en place ce projet peut s’adresser a un public large ou a une association de photographes par exemple</a:t>
          </a:r>
          <a:endParaRPr lang="en-US"/>
        </a:p>
      </dgm:t>
    </dgm:pt>
    <dgm:pt modelId="{663CB38A-3756-4618-9082-C3DDECAD356C}" type="parTrans" cxnId="{7943886E-39D5-446A-AE22-86F9DE0A72DD}">
      <dgm:prSet/>
      <dgm:spPr/>
      <dgm:t>
        <a:bodyPr/>
        <a:lstStyle/>
        <a:p>
          <a:endParaRPr lang="en-US"/>
        </a:p>
      </dgm:t>
    </dgm:pt>
    <dgm:pt modelId="{1745B7C6-0742-491A-A84A-5AF5844AC1A4}" type="sibTrans" cxnId="{7943886E-39D5-446A-AE22-86F9DE0A72DD}">
      <dgm:prSet/>
      <dgm:spPr/>
      <dgm:t>
        <a:bodyPr/>
        <a:lstStyle/>
        <a:p>
          <a:endParaRPr lang="en-US"/>
        </a:p>
      </dgm:t>
    </dgm:pt>
    <dgm:pt modelId="{2BD71707-847D-4AEC-A0E0-6920665677EC}" type="pres">
      <dgm:prSet presAssocID="{E2CEBCB9-9F97-4FC7-9FE9-657B49E9E498}" presName="root" presStyleCnt="0">
        <dgm:presLayoutVars>
          <dgm:dir/>
          <dgm:resizeHandles val="exact"/>
        </dgm:presLayoutVars>
      </dgm:prSet>
      <dgm:spPr/>
    </dgm:pt>
    <dgm:pt modelId="{01EB29B2-943B-43D4-AC55-60854E2B162A}" type="pres">
      <dgm:prSet presAssocID="{9C293200-F93F-47C6-82B1-B0BA734F3502}" presName="compNode" presStyleCnt="0"/>
      <dgm:spPr/>
    </dgm:pt>
    <dgm:pt modelId="{93449F72-5C1C-4B95-96BF-5BBA289DEF40}" type="pres">
      <dgm:prSet presAssocID="{9C293200-F93F-47C6-82B1-B0BA734F3502}" presName="bgRect" presStyleLbl="bgShp" presStyleIdx="0" presStyleCnt="2"/>
      <dgm:spPr/>
    </dgm:pt>
    <dgm:pt modelId="{2BEB0587-5F7E-4297-9AF5-BF3BD5930808}" type="pres">
      <dgm:prSet presAssocID="{9C293200-F93F-47C6-82B1-B0BA734F350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28E013EB-AF8A-410C-8515-824CB5C2D081}" type="pres">
      <dgm:prSet presAssocID="{9C293200-F93F-47C6-82B1-B0BA734F3502}" presName="spaceRect" presStyleCnt="0"/>
      <dgm:spPr/>
    </dgm:pt>
    <dgm:pt modelId="{EB4DE014-29E6-456A-8F00-E4730996A303}" type="pres">
      <dgm:prSet presAssocID="{9C293200-F93F-47C6-82B1-B0BA734F3502}" presName="parTx" presStyleLbl="revTx" presStyleIdx="0" presStyleCnt="2">
        <dgm:presLayoutVars>
          <dgm:chMax val="0"/>
          <dgm:chPref val="0"/>
        </dgm:presLayoutVars>
      </dgm:prSet>
      <dgm:spPr/>
    </dgm:pt>
    <dgm:pt modelId="{E36EE7B3-0DE8-41E4-8830-A19325B06523}" type="pres">
      <dgm:prSet presAssocID="{A7225C5B-263A-46A0-9481-055697429D27}" presName="sibTrans" presStyleCnt="0"/>
      <dgm:spPr/>
    </dgm:pt>
    <dgm:pt modelId="{A65BCC3F-47B2-413A-BB2C-D7735CA4DA55}" type="pres">
      <dgm:prSet presAssocID="{78CD1874-35A7-4FEA-BD1D-EBA3B9E31909}" presName="compNode" presStyleCnt="0"/>
      <dgm:spPr/>
    </dgm:pt>
    <dgm:pt modelId="{59BB885F-123B-4D45-9526-FF4E10D5EB9D}" type="pres">
      <dgm:prSet presAssocID="{78CD1874-35A7-4FEA-BD1D-EBA3B9E31909}" presName="bgRect" presStyleLbl="bgShp" presStyleIdx="1" presStyleCnt="2"/>
      <dgm:spPr/>
    </dgm:pt>
    <dgm:pt modelId="{0EA7FDFC-8F25-433D-8F1F-34FDBDE6E7F8}" type="pres">
      <dgm:prSet presAssocID="{78CD1874-35A7-4FEA-BD1D-EBA3B9E3190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e de personnes"/>
        </a:ext>
      </dgm:extLst>
    </dgm:pt>
    <dgm:pt modelId="{C07B1A8E-0E0E-4613-8878-D9DFCE650F3E}" type="pres">
      <dgm:prSet presAssocID="{78CD1874-35A7-4FEA-BD1D-EBA3B9E31909}" presName="spaceRect" presStyleCnt="0"/>
      <dgm:spPr/>
    </dgm:pt>
    <dgm:pt modelId="{A75D14BA-420B-453A-83F6-BA85BA093DFE}" type="pres">
      <dgm:prSet presAssocID="{78CD1874-35A7-4FEA-BD1D-EBA3B9E3190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EF57901-1387-4789-9192-968C88BF9724}" srcId="{E2CEBCB9-9F97-4FC7-9FE9-657B49E9E498}" destId="{9C293200-F93F-47C6-82B1-B0BA734F3502}" srcOrd="0" destOrd="0" parTransId="{DE6B0583-5197-437F-82DC-6776D1E74253}" sibTransId="{A7225C5B-263A-46A0-9481-055697429D27}"/>
    <dgm:cxn modelId="{2178FA39-907E-4EBC-9EB6-7190C239627B}" type="presOf" srcId="{9C293200-F93F-47C6-82B1-B0BA734F3502}" destId="{EB4DE014-29E6-456A-8F00-E4730996A303}" srcOrd="0" destOrd="0" presId="urn:microsoft.com/office/officeart/2018/2/layout/IconVerticalSolidList"/>
    <dgm:cxn modelId="{7943886E-39D5-446A-AE22-86F9DE0A72DD}" srcId="{E2CEBCB9-9F97-4FC7-9FE9-657B49E9E498}" destId="{78CD1874-35A7-4FEA-BD1D-EBA3B9E31909}" srcOrd="1" destOrd="0" parTransId="{663CB38A-3756-4618-9082-C3DDECAD356C}" sibTransId="{1745B7C6-0742-491A-A84A-5AF5844AC1A4}"/>
    <dgm:cxn modelId="{0F8FEA76-C7B5-44FF-B737-BCCB71B11679}" type="presOf" srcId="{E2CEBCB9-9F97-4FC7-9FE9-657B49E9E498}" destId="{2BD71707-847D-4AEC-A0E0-6920665677EC}" srcOrd="0" destOrd="0" presId="urn:microsoft.com/office/officeart/2018/2/layout/IconVerticalSolidList"/>
    <dgm:cxn modelId="{205F5BF3-1B4D-4A91-BB69-E12BBDFCA4C7}" type="presOf" srcId="{78CD1874-35A7-4FEA-BD1D-EBA3B9E31909}" destId="{A75D14BA-420B-453A-83F6-BA85BA093DFE}" srcOrd="0" destOrd="0" presId="urn:microsoft.com/office/officeart/2018/2/layout/IconVerticalSolidList"/>
    <dgm:cxn modelId="{0B98C062-0F40-4FB1-87F6-E13F92AE04C9}" type="presParOf" srcId="{2BD71707-847D-4AEC-A0E0-6920665677EC}" destId="{01EB29B2-943B-43D4-AC55-60854E2B162A}" srcOrd="0" destOrd="0" presId="urn:microsoft.com/office/officeart/2018/2/layout/IconVerticalSolidList"/>
    <dgm:cxn modelId="{E77D51FE-810F-4F5B-903C-3CC66E3F6B3D}" type="presParOf" srcId="{01EB29B2-943B-43D4-AC55-60854E2B162A}" destId="{93449F72-5C1C-4B95-96BF-5BBA289DEF40}" srcOrd="0" destOrd="0" presId="urn:microsoft.com/office/officeart/2018/2/layout/IconVerticalSolidList"/>
    <dgm:cxn modelId="{DA97BFF6-0138-4C12-8667-50E49BAE0EB6}" type="presParOf" srcId="{01EB29B2-943B-43D4-AC55-60854E2B162A}" destId="{2BEB0587-5F7E-4297-9AF5-BF3BD5930808}" srcOrd="1" destOrd="0" presId="urn:microsoft.com/office/officeart/2018/2/layout/IconVerticalSolidList"/>
    <dgm:cxn modelId="{657EF983-A1D7-43F2-99A9-5E5AA7D57C87}" type="presParOf" srcId="{01EB29B2-943B-43D4-AC55-60854E2B162A}" destId="{28E013EB-AF8A-410C-8515-824CB5C2D081}" srcOrd="2" destOrd="0" presId="urn:microsoft.com/office/officeart/2018/2/layout/IconVerticalSolidList"/>
    <dgm:cxn modelId="{452B42DC-F487-4A42-8F0F-1B8C4097C015}" type="presParOf" srcId="{01EB29B2-943B-43D4-AC55-60854E2B162A}" destId="{EB4DE014-29E6-456A-8F00-E4730996A303}" srcOrd="3" destOrd="0" presId="urn:microsoft.com/office/officeart/2018/2/layout/IconVerticalSolidList"/>
    <dgm:cxn modelId="{93DC2FE8-4733-4DFE-B658-57B9C291A482}" type="presParOf" srcId="{2BD71707-847D-4AEC-A0E0-6920665677EC}" destId="{E36EE7B3-0DE8-41E4-8830-A19325B06523}" srcOrd="1" destOrd="0" presId="urn:microsoft.com/office/officeart/2018/2/layout/IconVerticalSolidList"/>
    <dgm:cxn modelId="{34E558D0-C57C-4639-A8B1-CDCB62187057}" type="presParOf" srcId="{2BD71707-847D-4AEC-A0E0-6920665677EC}" destId="{A65BCC3F-47B2-413A-BB2C-D7735CA4DA55}" srcOrd="2" destOrd="0" presId="urn:microsoft.com/office/officeart/2018/2/layout/IconVerticalSolidList"/>
    <dgm:cxn modelId="{51118E59-CA33-40C0-86A7-1E62DBC42E39}" type="presParOf" srcId="{A65BCC3F-47B2-413A-BB2C-D7735CA4DA55}" destId="{59BB885F-123B-4D45-9526-FF4E10D5EB9D}" srcOrd="0" destOrd="0" presId="urn:microsoft.com/office/officeart/2018/2/layout/IconVerticalSolidList"/>
    <dgm:cxn modelId="{0AB304EB-5480-4631-B897-AA41C5CE0177}" type="presParOf" srcId="{A65BCC3F-47B2-413A-BB2C-D7735CA4DA55}" destId="{0EA7FDFC-8F25-433D-8F1F-34FDBDE6E7F8}" srcOrd="1" destOrd="0" presId="urn:microsoft.com/office/officeart/2018/2/layout/IconVerticalSolidList"/>
    <dgm:cxn modelId="{C3B0D74C-36C1-41E0-9281-EB428235DF25}" type="presParOf" srcId="{A65BCC3F-47B2-413A-BB2C-D7735CA4DA55}" destId="{C07B1A8E-0E0E-4613-8878-D9DFCE650F3E}" srcOrd="2" destOrd="0" presId="urn:microsoft.com/office/officeart/2018/2/layout/IconVerticalSolidList"/>
    <dgm:cxn modelId="{B070977E-A139-4E9E-9C24-EC912266AB38}" type="presParOf" srcId="{A65BCC3F-47B2-413A-BB2C-D7735CA4DA55}" destId="{A75D14BA-420B-453A-83F6-BA85BA093D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31FFF4-3281-4088-906A-AE92540947B7}" type="doc">
      <dgm:prSet loTypeId="urn:microsoft.com/office/officeart/2005/8/layout/venn2" loCatId="relationship" qsTypeId="urn:microsoft.com/office/officeart/2005/8/quickstyle/simple3" qsCatId="simple" csTypeId="urn:microsoft.com/office/officeart/2005/8/colors/accent1_2" csCatId="accent1" phldr="1"/>
      <dgm:spPr>
        <a:scene3d>
          <a:camera prst="orthographicFront">
            <a:rot lat="0" lon="0" rev="10799999"/>
          </a:camera>
          <a:lightRig rig="threePt" dir="t"/>
        </a:scene3d>
      </dgm:spPr>
      <dgm:t>
        <a:bodyPr/>
        <a:lstStyle/>
        <a:p>
          <a:endParaRPr lang="fr-FR"/>
        </a:p>
      </dgm:t>
    </dgm:pt>
    <dgm:pt modelId="{85F0CE69-A1B4-48EB-BCC8-3CBB0AEB4C88}">
      <dgm:prSet phldrT="[Texte]"/>
      <dgm:spPr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scene3d>
          <a:camera prst="orthographicFront">
            <a:rot lat="0" lon="0" rev="10799999"/>
          </a:camera>
          <a:lightRig rig="threePt" dir="t"/>
        </a:scene3d>
        <a:sp3d/>
      </dgm:spPr>
      <dgm:t>
        <a:bodyPr>
          <a:flatTx/>
        </a:bodyPr>
        <a:lstStyle/>
        <a:p>
          <a:r>
            <a:rPr lang="fr-FR" b="1" dirty="0"/>
            <a:t>Administrateur</a:t>
          </a:r>
        </a:p>
      </dgm:t>
    </dgm:pt>
    <dgm:pt modelId="{0C5D3DA7-5A84-455C-BE15-85A5AB21C6A6}" type="parTrans" cxnId="{194FFDAA-245E-41DB-8118-AF6864313BCA}">
      <dgm:prSet/>
      <dgm:spPr/>
      <dgm:t>
        <a:bodyPr/>
        <a:lstStyle/>
        <a:p>
          <a:endParaRPr lang="fr-FR"/>
        </a:p>
      </dgm:t>
    </dgm:pt>
    <dgm:pt modelId="{62547A5C-B08B-4867-9989-09B6BE37398B}" type="sibTrans" cxnId="{194FFDAA-245E-41DB-8118-AF6864313BCA}">
      <dgm:prSet/>
      <dgm:spPr/>
      <dgm:t>
        <a:bodyPr/>
        <a:lstStyle/>
        <a:p>
          <a:endParaRPr lang="fr-FR"/>
        </a:p>
      </dgm:t>
    </dgm:pt>
    <dgm:pt modelId="{23590B49-A066-49FF-BE4C-F8B6C437E22B}">
      <dgm:prSet phldrT="[Texte]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  <a:scene3d>
          <a:camera prst="orthographicFront">
            <a:rot lat="0" lon="0" rev="10799999"/>
          </a:camera>
          <a:lightRig rig="threePt" dir="t"/>
        </a:scene3d>
        <a:sp3d/>
      </dgm:spPr>
      <dgm:t>
        <a:bodyPr>
          <a:flatTx/>
        </a:bodyPr>
        <a:lstStyle/>
        <a:p>
          <a:r>
            <a:rPr lang="fr-FR" b="1" dirty="0"/>
            <a:t>Connecté</a:t>
          </a:r>
        </a:p>
      </dgm:t>
    </dgm:pt>
    <dgm:pt modelId="{1634C2B2-57C6-461F-98AD-1C9351CCA3BE}" type="parTrans" cxnId="{97024AA4-6409-4DD3-A790-230B08B145FB}">
      <dgm:prSet/>
      <dgm:spPr/>
      <dgm:t>
        <a:bodyPr/>
        <a:lstStyle/>
        <a:p>
          <a:endParaRPr lang="fr-FR"/>
        </a:p>
      </dgm:t>
    </dgm:pt>
    <dgm:pt modelId="{3034EF91-4718-46A6-8462-ABC6D7BEAFEB}" type="sibTrans" cxnId="{97024AA4-6409-4DD3-A790-230B08B145FB}">
      <dgm:prSet/>
      <dgm:spPr/>
      <dgm:t>
        <a:bodyPr/>
        <a:lstStyle/>
        <a:p>
          <a:endParaRPr lang="fr-FR"/>
        </a:p>
      </dgm:t>
    </dgm:pt>
    <dgm:pt modelId="{1E18CD56-54C3-476A-A43E-730842AFFDAA}">
      <dgm:prSet phldrT="[Texte]"/>
      <dgm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  <a:scene3d>
          <a:camera prst="orthographicFront">
            <a:rot lat="0" lon="0" rev="10799999"/>
          </a:camera>
          <a:lightRig rig="threePt" dir="t"/>
        </a:scene3d>
        <a:sp3d/>
      </dgm:spPr>
      <dgm:t>
        <a:bodyPr>
          <a:flatTx/>
        </a:bodyPr>
        <a:lstStyle/>
        <a:p>
          <a:r>
            <a:rPr lang="fr-FR" b="1" dirty="0"/>
            <a:t>Anonyme</a:t>
          </a:r>
        </a:p>
      </dgm:t>
    </dgm:pt>
    <dgm:pt modelId="{C3F4E886-CDBC-458E-88E5-FFBBEB016907}" type="parTrans" cxnId="{94D39B11-F2A1-40B8-85E1-4C429801911D}">
      <dgm:prSet/>
      <dgm:spPr/>
      <dgm:t>
        <a:bodyPr/>
        <a:lstStyle/>
        <a:p>
          <a:endParaRPr lang="fr-FR"/>
        </a:p>
      </dgm:t>
    </dgm:pt>
    <dgm:pt modelId="{11E60C0E-28F2-4FEF-A164-6BAD6EEDFD2D}" type="sibTrans" cxnId="{94D39B11-F2A1-40B8-85E1-4C429801911D}">
      <dgm:prSet/>
      <dgm:spPr/>
      <dgm:t>
        <a:bodyPr/>
        <a:lstStyle/>
        <a:p>
          <a:endParaRPr lang="fr-FR"/>
        </a:p>
      </dgm:t>
    </dgm:pt>
    <dgm:pt modelId="{96B3D6EB-3C97-4799-B4D9-9D9B0EDEF9E0}" type="pres">
      <dgm:prSet presAssocID="{5031FFF4-3281-4088-906A-AE92540947B7}" presName="Name0" presStyleCnt="0">
        <dgm:presLayoutVars>
          <dgm:chMax val="7"/>
          <dgm:resizeHandles val="exact"/>
        </dgm:presLayoutVars>
      </dgm:prSet>
      <dgm:spPr/>
    </dgm:pt>
    <dgm:pt modelId="{41FF2EFD-DC9F-4114-8626-E22252EFD9CB}" type="pres">
      <dgm:prSet presAssocID="{5031FFF4-3281-4088-906A-AE92540947B7}" presName="comp1" presStyleCnt="0"/>
      <dgm:spPr>
        <a:scene3d>
          <a:camera prst="orthographicFront">
            <a:rot lat="0" lon="0" rev="10799999"/>
          </a:camera>
          <a:lightRig rig="threePt" dir="t"/>
        </a:scene3d>
        <a:sp3d/>
      </dgm:spPr>
    </dgm:pt>
    <dgm:pt modelId="{EF15C108-0F97-4BB8-87C7-6FB15130DCCF}" type="pres">
      <dgm:prSet presAssocID="{5031FFF4-3281-4088-906A-AE92540947B7}" presName="circle1" presStyleLbl="node1" presStyleIdx="0" presStyleCnt="3"/>
      <dgm:spPr/>
    </dgm:pt>
    <dgm:pt modelId="{A0073CDA-3CF8-4F5E-81CF-95FEE2580B14}" type="pres">
      <dgm:prSet presAssocID="{5031FFF4-3281-4088-906A-AE92540947B7}" presName="c1text" presStyleLbl="node1" presStyleIdx="0" presStyleCnt="3">
        <dgm:presLayoutVars>
          <dgm:bulletEnabled val="1"/>
        </dgm:presLayoutVars>
      </dgm:prSet>
      <dgm:spPr/>
    </dgm:pt>
    <dgm:pt modelId="{AAF0DDE8-6333-4106-8CFC-C8F471E32E1D}" type="pres">
      <dgm:prSet presAssocID="{5031FFF4-3281-4088-906A-AE92540947B7}" presName="comp2" presStyleCnt="0"/>
      <dgm:spPr>
        <a:scene3d>
          <a:camera prst="orthographicFront">
            <a:rot lat="0" lon="0" rev="10799999"/>
          </a:camera>
          <a:lightRig rig="threePt" dir="t"/>
        </a:scene3d>
        <a:sp3d/>
      </dgm:spPr>
    </dgm:pt>
    <dgm:pt modelId="{A453A66B-E67B-4737-9B63-7E9DCDD84539}" type="pres">
      <dgm:prSet presAssocID="{5031FFF4-3281-4088-906A-AE92540947B7}" presName="circle2" presStyleLbl="node1" presStyleIdx="1" presStyleCnt="3"/>
      <dgm:spPr/>
    </dgm:pt>
    <dgm:pt modelId="{EDF1614E-0ACC-4FC2-B9E2-DB4C02ED23E3}" type="pres">
      <dgm:prSet presAssocID="{5031FFF4-3281-4088-906A-AE92540947B7}" presName="c2text" presStyleLbl="node1" presStyleIdx="1" presStyleCnt="3">
        <dgm:presLayoutVars>
          <dgm:bulletEnabled val="1"/>
        </dgm:presLayoutVars>
      </dgm:prSet>
      <dgm:spPr/>
    </dgm:pt>
    <dgm:pt modelId="{3FFF0B83-33F1-47A6-92DD-948F8C383868}" type="pres">
      <dgm:prSet presAssocID="{5031FFF4-3281-4088-906A-AE92540947B7}" presName="comp3" presStyleCnt="0"/>
      <dgm:spPr>
        <a:scene3d>
          <a:camera prst="orthographicFront">
            <a:rot lat="0" lon="0" rev="10799999"/>
          </a:camera>
          <a:lightRig rig="threePt" dir="t"/>
        </a:scene3d>
        <a:sp3d/>
      </dgm:spPr>
    </dgm:pt>
    <dgm:pt modelId="{E314BF80-3A47-4F15-98C3-0842DA29C86F}" type="pres">
      <dgm:prSet presAssocID="{5031FFF4-3281-4088-906A-AE92540947B7}" presName="circle3" presStyleLbl="node1" presStyleIdx="2" presStyleCnt="3"/>
      <dgm:spPr/>
    </dgm:pt>
    <dgm:pt modelId="{53EDB20E-D5D0-4F09-BA65-714734FE2B04}" type="pres">
      <dgm:prSet presAssocID="{5031FFF4-3281-4088-906A-AE92540947B7}" presName="c3text" presStyleLbl="node1" presStyleIdx="2" presStyleCnt="3">
        <dgm:presLayoutVars>
          <dgm:bulletEnabled val="1"/>
        </dgm:presLayoutVars>
      </dgm:prSet>
      <dgm:spPr/>
    </dgm:pt>
  </dgm:ptLst>
  <dgm:cxnLst>
    <dgm:cxn modelId="{1C5D490B-76F6-4AA0-BAB5-170B85A97DF9}" type="presOf" srcId="{85F0CE69-A1B4-48EB-BCC8-3CBB0AEB4C88}" destId="{A0073CDA-3CF8-4F5E-81CF-95FEE2580B14}" srcOrd="1" destOrd="0" presId="urn:microsoft.com/office/officeart/2005/8/layout/venn2"/>
    <dgm:cxn modelId="{94D39B11-F2A1-40B8-85E1-4C429801911D}" srcId="{5031FFF4-3281-4088-906A-AE92540947B7}" destId="{1E18CD56-54C3-476A-A43E-730842AFFDAA}" srcOrd="2" destOrd="0" parTransId="{C3F4E886-CDBC-458E-88E5-FFBBEB016907}" sibTransId="{11E60C0E-28F2-4FEF-A164-6BAD6EEDFD2D}"/>
    <dgm:cxn modelId="{92B34F21-83C8-40AB-A02E-2A1EE842BF9C}" type="presOf" srcId="{1E18CD56-54C3-476A-A43E-730842AFFDAA}" destId="{53EDB20E-D5D0-4F09-BA65-714734FE2B04}" srcOrd="1" destOrd="0" presId="urn:microsoft.com/office/officeart/2005/8/layout/venn2"/>
    <dgm:cxn modelId="{93CD8431-4F2C-4DC1-B531-01E02378FAFB}" type="presOf" srcId="{85F0CE69-A1B4-48EB-BCC8-3CBB0AEB4C88}" destId="{EF15C108-0F97-4BB8-87C7-6FB15130DCCF}" srcOrd="0" destOrd="0" presId="urn:microsoft.com/office/officeart/2005/8/layout/venn2"/>
    <dgm:cxn modelId="{F2966A68-6DE9-46D9-83E2-EF5978B35D86}" type="presOf" srcId="{1E18CD56-54C3-476A-A43E-730842AFFDAA}" destId="{E314BF80-3A47-4F15-98C3-0842DA29C86F}" srcOrd="0" destOrd="0" presId="urn:microsoft.com/office/officeart/2005/8/layout/venn2"/>
    <dgm:cxn modelId="{1E0C5151-E9A2-4BC0-AE12-0B53E206004B}" type="presOf" srcId="{5031FFF4-3281-4088-906A-AE92540947B7}" destId="{96B3D6EB-3C97-4799-B4D9-9D9B0EDEF9E0}" srcOrd="0" destOrd="0" presId="urn:microsoft.com/office/officeart/2005/8/layout/venn2"/>
    <dgm:cxn modelId="{A654BA97-595B-4F0D-82D3-E017B9D8EE77}" type="presOf" srcId="{23590B49-A066-49FF-BE4C-F8B6C437E22B}" destId="{EDF1614E-0ACC-4FC2-B9E2-DB4C02ED23E3}" srcOrd="1" destOrd="0" presId="urn:microsoft.com/office/officeart/2005/8/layout/venn2"/>
    <dgm:cxn modelId="{97024AA4-6409-4DD3-A790-230B08B145FB}" srcId="{5031FFF4-3281-4088-906A-AE92540947B7}" destId="{23590B49-A066-49FF-BE4C-F8B6C437E22B}" srcOrd="1" destOrd="0" parTransId="{1634C2B2-57C6-461F-98AD-1C9351CCA3BE}" sibTransId="{3034EF91-4718-46A6-8462-ABC6D7BEAFEB}"/>
    <dgm:cxn modelId="{194FFDAA-245E-41DB-8118-AF6864313BCA}" srcId="{5031FFF4-3281-4088-906A-AE92540947B7}" destId="{85F0CE69-A1B4-48EB-BCC8-3CBB0AEB4C88}" srcOrd="0" destOrd="0" parTransId="{0C5D3DA7-5A84-455C-BE15-85A5AB21C6A6}" sibTransId="{62547A5C-B08B-4867-9989-09B6BE37398B}"/>
    <dgm:cxn modelId="{E210DEAC-E072-46B2-94BE-2BE8C01CFC3D}" type="presOf" srcId="{23590B49-A066-49FF-BE4C-F8B6C437E22B}" destId="{A453A66B-E67B-4737-9B63-7E9DCDD84539}" srcOrd="0" destOrd="0" presId="urn:microsoft.com/office/officeart/2005/8/layout/venn2"/>
    <dgm:cxn modelId="{CBEBE3D2-D19F-473B-9A47-89BEB9F8CC42}" type="presParOf" srcId="{96B3D6EB-3C97-4799-B4D9-9D9B0EDEF9E0}" destId="{41FF2EFD-DC9F-4114-8626-E22252EFD9CB}" srcOrd="0" destOrd="0" presId="urn:microsoft.com/office/officeart/2005/8/layout/venn2"/>
    <dgm:cxn modelId="{74C4A21D-3C87-4DEF-BB7A-ECCB1EB4AA26}" type="presParOf" srcId="{41FF2EFD-DC9F-4114-8626-E22252EFD9CB}" destId="{EF15C108-0F97-4BB8-87C7-6FB15130DCCF}" srcOrd="0" destOrd="0" presId="urn:microsoft.com/office/officeart/2005/8/layout/venn2"/>
    <dgm:cxn modelId="{ECFA7711-99FF-4D2A-8785-3D309669203E}" type="presParOf" srcId="{41FF2EFD-DC9F-4114-8626-E22252EFD9CB}" destId="{A0073CDA-3CF8-4F5E-81CF-95FEE2580B14}" srcOrd="1" destOrd="0" presId="urn:microsoft.com/office/officeart/2005/8/layout/venn2"/>
    <dgm:cxn modelId="{0C37FEFF-1096-4B7C-8B50-FC90593FEC57}" type="presParOf" srcId="{96B3D6EB-3C97-4799-B4D9-9D9B0EDEF9E0}" destId="{AAF0DDE8-6333-4106-8CFC-C8F471E32E1D}" srcOrd="1" destOrd="0" presId="urn:microsoft.com/office/officeart/2005/8/layout/venn2"/>
    <dgm:cxn modelId="{BDF64BCE-2C67-46EF-8278-E45C7046B9EE}" type="presParOf" srcId="{AAF0DDE8-6333-4106-8CFC-C8F471E32E1D}" destId="{A453A66B-E67B-4737-9B63-7E9DCDD84539}" srcOrd="0" destOrd="0" presId="urn:microsoft.com/office/officeart/2005/8/layout/venn2"/>
    <dgm:cxn modelId="{267DE01B-A952-44DA-B334-DC62528D4E82}" type="presParOf" srcId="{AAF0DDE8-6333-4106-8CFC-C8F471E32E1D}" destId="{EDF1614E-0ACC-4FC2-B9E2-DB4C02ED23E3}" srcOrd="1" destOrd="0" presId="urn:microsoft.com/office/officeart/2005/8/layout/venn2"/>
    <dgm:cxn modelId="{D626947B-98E8-4317-A6ED-B3A04E29F16D}" type="presParOf" srcId="{96B3D6EB-3C97-4799-B4D9-9D9B0EDEF9E0}" destId="{3FFF0B83-33F1-47A6-92DD-948F8C383868}" srcOrd="2" destOrd="0" presId="urn:microsoft.com/office/officeart/2005/8/layout/venn2"/>
    <dgm:cxn modelId="{E4624B17-62E9-4F2B-84F7-5447CBC3CCE4}" type="presParOf" srcId="{3FFF0B83-33F1-47A6-92DD-948F8C383868}" destId="{E314BF80-3A47-4F15-98C3-0842DA29C86F}" srcOrd="0" destOrd="0" presId="urn:microsoft.com/office/officeart/2005/8/layout/venn2"/>
    <dgm:cxn modelId="{3C85FA3F-39A5-4F49-882C-B042114C3BAC}" type="presParOf" srcId="{3FFF0B83-33F1-47A6-92DD-948F8C383868}" destId="{53EDB20E-D5D0-4F09-BA65-714734FE2B04}" srcOrd="1" destOrd="0" presId="urn:microsoft.com/office/officeart/2005/8/layout/venn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632F31-ECAB-4472-ADAF-27B6EEC36E0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50EB95E-A47D-4235-96DD-26D75C98A82A}">
      <dgm:prSet phldrT="[Texte]" custT="1"/>
      <dgm:spPr/>
      <dgm:t>
        <a:bodyPr/>
        <a:lstStyle/>
        <a:p>
          <a:r>
            <a:rPr lang="fr-FR" sz="2800" dirty="0"/>
            <a:t>La requête est l’action de l’utilisateur, qui va taper un URL ou cliquer sur un bouton.</a:t>
          </a:r>
          <a:br>
            <a:rPr lang="fr-FR" sz="2800" dirty="0"/>
          </a:br>
          <a:r>
            <a:rPr lang="fr-FR" sz="2800" dirty="0"/>
            <a:t>Cette action va orienter la requête vers une méthode dans un Controller.</a:t>
          </a:r>
        </a:p>
      </dgm:t>
    </dgm:pt>
    <dgm:pt modelId="{C38C6774-0A40-491F-92AF-0B7785C999DD}" type="parTrans" cxnId="{21D7A57A-2BA8-4D0A-8ABE-9D5E1402BC30}">
      <dgm:prSet/>
      <dgm:spPr/>
      <dgm:t>
        <a:bodyPr/>
        <a:lstStyle/>
        <a:p>
          <a:endParaRPr lang="fr-FR"/>
        </a:p>
      </dgm:t>
    </dgm:pt>
    <dgm:pt modelId="{2B6CC0C3-24A1-4C7E-9D2B-423416A3F0CB}" type="sibTrans" cxnId="{21D7A57A-2BA8-4D0A-8ABE-9D5E1402BC30}">
      <dgm:prSet/>
      <dgm:spPr/>
      <dgm:t>
        <a:bodyPr/>
        <a:lstStyle/>
        <a:p>
          <a:endParaRPr lang="fr-FR"/>
        </a:p>
      </dgm:t>
    </dgm:pt>
    <dgm:pt modelId="{A2578B13-C562-4F3E-897A-97702726DAE4}">
      <dgm:prSet phldrT="[Texte]" custT="1"/>
      <dgm:spPr/>
      <dgm:t>
        <a:bodyPr/>
        <a:lstStyle/>
        <a:p>
          <a:r>
            <a:rPr lang="fr-FR" sz="2800" dirty="0"/>
            <a:t>Dans notre exemple, l’utilisateur tape l’URL de l’application qui le mène donc vers la page d’accueil.</a:t>
          </a:r>
        </a:p>
        <a:p>
          <a:endParaRPr lang="fr-FR" sz="2800" dirty="0"/>
        </a:p>
        <a:p>
          <a:endParaRPr lang="fr-FR" sz="2800" dirty="0"/>
        </a:p>
      </dgm:t>
    </dgm:pt>
    <dgm:pt modelId="{C44F88A7-4F24-4004-A791-7A720C2F7242}" type="parTrans" cxnId="{A5EF4051-FC22-43D9-9CC0-8F33F1BFF9F6}">
      <dgm:prSet/>
      <dgm:spPr/>
      <dgm:t>
        <a:bodyPr/>
        <a:lstStyle/>
        <a:p>
          <a:endParaRPr lang="fr-FR"/>
        </a:p>
      </dgm:t>
    </dgm:pt>
    <dgm:pt modelId="{011FE8F2-2D68-49F2-93E2-ADFBD36180E6}" type="sibTrans" cxnId="{A5EF4051-FC22-43D9-9CC0-8F33F1BFF9F6}">
      <dgm:prSet/>
      <dgm:spPr/>
      <dgm:t>
        <a:bodyPr/>
        <a:lstStyle/>
        <a:p>
          <a:endParaRPr lang="fr-FR"/>
        </a:p>
      </dgm:t>
    </dgm:pt>
    <dgm:pt modelId="{5A7288AD-78E9-499F-B43D-90B32F62D652}" type="pres">
      <dgm:prSet presAssocID="{9A632F31-ECAB-4472-ADAF-27B6EEC36E03}" presName="linear" presStyleCnt="0">
        <dgm:presLayoutVars>
          <dgm:animLvl val="lvl"/>
          <dgm:resizeHandles val="exact"/>
        </dgm:presLayoutVars>
      </dgm:prSet>
      <dgm:spPr/>
    </dgm:pt>
    <dgm:pt modelId="{BD6C242A-97DF-47C8-8339-DE1AC2CCCDE1}" type="pres">
      <dgm:prSet presAssocID="{250EB95E-A47D-4235-96DD-26D75C98A82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DD2AE49-A809-45D2-976F-313939E81CF2}" type="pres">
      <dgm:prSet presAssocID="{2B6CC0C3-24A1-4C7E-9D2B-423416A3F0CB}" presName="spacer" presStyleCnt="0"/>
      <dgm:spPr/>
    </dgm:pt>
    <dgm:pt modelId="{2C8BDE9D-3836-48CC-A9DB-59054019079D}" type="pres">
      <dgm:prSet presAssocID="{A2578B13-C562-4F3E-897A-97702726DAE4}" presName="parentText" presStyleLbl="node1" presStyleIdx="1" presStyleCnt="2" custScaleY="109644">
        <dgm:presLayoutVars>
          <dgm:chMax val="0"/>
          <dgm:bulletEnabled val="1"/>
        </dgm:presLayoutVars>
      </dgm:prSet>
      <dgm:spPr/>
    </dgm:pt>
  </dgm:ptLst>
  <dgm:cxnLst>
    <dgm:cxn modelId="{A5EF4051-FC22-43D9-9CC0-8F33F1BFF9F6}" srcId="{9A632F31-ECAB-4472-ADAF-27B6EEC36E03}" destId="{A2578B13-C562-4F3E-897A-97702726DAE4}" srcOrd="1" destOrd="0" parTransId="{C44F88A7-4F24-4004-A791-7A720C2F7242}" sibTransId="{011FE8F2-2D68-49F2-93E2-ADFBD36180E6}"/>
    <dgm:cxn modelId="{21D7A57A-2BA8-4D0A-8ABE-9D5E1402BC30}" srcId="{9A632F31-ECAB-4472-ADAF-27B6EEC36E03}" destId="{250EB95E-A47D-4235-96DD-26D75C98A82A}" srcOrd="0" destOrd="0" parTransId="{C38C6774-0A40-491F-92AF-0B7785C999DD}" sibTransId="{2B6CC0C3-24A1-4C7E-9D2B-423416A3F0CB}"/>
    <dgm:cxn modelId="{2C8CE2A0-EDF3-49B0-AA7A-B71448113E26}" type="presOf" srcId="{9A632F31-ECAB-4472-ADAF-27B6EEC36E03}" destId="{5A7288AD-78E9-499F-B43D-90B32F62D652}" srcOrd="0" destOrd="0" presId="urn:microsoft.com/office/officeart/2005/8/layout/vList2"/>
    <dgm:cxn modelId="{D94015B6-B61F-4002-BCB1-F002EC1FD72E}" type="presOf" srcId="{250EB95E-A47D-4235-96DD-26D75C98A82A}" destId="{BD6C242A-97DF-47C8-8339-DE1AC2CCCDE1}" srcOrd="0" destOrd="0" presId="urn:microsoft.com/office/officeart/2005/8/layout/vList2"/>
    <dgm:cxn modelId="{E92B82EF-6E13-47E9-9203-46A5EB90277F}" type="presOf" srcId="{A2578B13-C562-4F3E-897A-97702726DAE4}" destId="{2C8BDE9D-3836-48CC-A9DB-59054019079D}" srcOrd="0" destOrd="0" presId="urn:microsoft.com/office/officeart/2005/8/layout/vList2"/>
    <dgm:cxn modelId="{743428A8-A936-475C-A99B-60C1AA394117}" type="presParOf" srcId="{5A7288AD-78E9-499F-B43D-90B32F62D652}" destId="{BD6C242A-97DF-47C8-8339-DE1AC2CCCDE1}" srcOrd="0" destOrd="0" presId="urn:microsoft.com/office/officeart/2005/8/layout/vList2"/>
    <dgm:cxn modelId="{639D54B8-9426-44F7-A645-15BCCCA7342A}" type="presParOf" srcId="{5A7288AD-78E9-499F-B43D-90B32F62D652}" destId="{DDD2AE49-A809-45D2-976F-313939E81CF2}" srcOrd="1" destOrd="0" presId="urn:microsoft.com/office/officeart/2005/8/layout/vList2"/>
    <dgm:cxn modelId="{420686F8-5506-42E7-A52F-667C129F6BBD}" type="presParOf" srcId="{5A7288AD-78E9-499F-B43D-90B32F62D652}" destId="{2C8BDE9D-3836-48CC-A9DB-59054019079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78A0A8-546A-4EF1-BF09-B78638AE161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17C1738-91D5-439E-92BF-56CFC6879F26}">
      <dgm:prSet/>
      <dgm:spPr/>
      <dgm:t>
        <a:bodyPr/>
        <a:lstStyle/>
        <a:p>
          <a:r>
            <a:rPr lang="fr-FR" dirty="0"/>
            <a:t>Dans Symfony, le Controller qui gère la page d’accueil par défaut est le </a:t>
          </a:r>
          <a:r>
            <a:rPr lang="fr-FR" dirty="0" err="1"/>
            <a:t>HomeController</a:t>
          </a:r>
          <a:r>
            <a:rPr lang="fr-FR" dirty="0"/>
            <a:t>.</a:t>
          </a:r>
        </a:p>
      </dgm:t>
    </dgm:pt>
    <dgm:pt modelId="{1B50C92F-7015-4249-AE13-FA7EC901CF35}" type="parTrans" cxnId="{DFE435FF-79FD-404A-A28C-9BDB397EED8F}">
      <dgm:prSet/>
      <dgm:spPr/>
      <dgm:t>
        <a:bodyPr/>
        <a:lstStyle/>
        <a:p>
          <a:endParaRPr lang="fr-FR"/>
        </a:p>
      </dgm:t>
    </dgm:pt>
    <dgm:pt modelId="{11197B0C-1F2B-4208-B0E9-005B5B1EE4F2}" type="sibTrans" cxnId="{DFE435FF-79FD-404A-A28C-9BDB397EED8F}">
      <dgm:prSet/>
      <dgm:spPr/>
      <dgm:t>
        <a:bodyPr/>
        <a:lstStyle/>
        <a:p>
          <a:endParaRPr lang="fr-FR"/>
        </a:p>
      </dgm:t>
    </dgm:pt>
    <dgm:pt modelId="{B473EA7B-BBA2-43F5-BC46-C3FE711C98D3}">
      <dgm:prSet/>
      <dgm:spPr/>
      <dgm:t>
        <a:bodyPr/>
        <a:lstStyle/>
        <a:p>
          <a:r>
            <a:rPr lang="fr-FR" dirty="0"/>
            <a:t>Il va donc récupérer la requête, exécuter un ensemble de sous-requête pour récupérer les informations dont il a besoin pour afficher la page demandée. Pour cela, il va faire appel au Repository.</a:t>
          </a:r>
        </a:p>
      </dgm:t>
    </dgm:pt>
    <dgm:pt modelId="{9B11541C-87A7-47D4-9ECA-450FD16782C7}" type="parTrans" cxnId="{A4BA6DFB-BA03-43F6-9652-6012E2D12A85}">
      <dgm:prSet/>
      <dgm:spPr/>
      <dgm:t>
        <a:bodyPr/>
        <a:lstStyle/>
        <a:p>
          <a:endParaRPr lang="fr-FR"/>
        </a:p>
      </dgm:t>
    </dgm:pt>
    <dgm:pt modelId="{50F17BEB-56F4-405E-8A54-C7FD809F0893}" type="sibTrans" cxnId="{A4BA6DFB-BA03-43F6-9652-6012E2D12A85}">
      <dgm:prSet/>
      <dgm:spPr/>
      <dgm:t>
        <a:bodyPr/>
        <a:lstStyle/>
        <a:p>
          <a:endParaRPr lang="fr-FR"/>
        </a:p>
      </dgm:t>
    </dgm:pt>
    <dgm:pt modelId="{D44CA3DF-1002-46D4-9B5B-FC6B16AC08E0}" type="pres">
      <dgm:prSet presAssocID="{3E78A0A8-546A-4EF1-BF09-B78638AE1611}" presName="linear" presStyleCnt="0">
        <dgm:presLayoutVars>
          <dgm:animLvl val="lvl"/>
          <dgm:resizeHandles val="exact"/>
        </dgm:presLayoutVars>
      </dgm:prSet>
      <dgm:spPr/>
    </dgm:pt>
    <dgm:pt modelId="{CC65E9A2-0E7B-4B11-B3E0-EA89F8B56ECD}" type="pres">
      <dgm:prSet presAssocID="{817C1738-91D5-439E-92BF-56CFC6879F26}" presName="parentText" presStyleLbl="node1" presStyleIdx="0" presStyleCnt="2" custLinFactY="-10902" custLinFactNeighborX="893" custLinFactNeighborY="-100000">
        <dgm:presLayoutVars>
          <dgm:chMax val="0"/>
          <dgm:bulletEnabled val="1"/>
        </dgm:presLayoutVars>
      </dgm:prSet>
      <dgm:spPr/>
    </dgm:pt>
    <dgm:pt modelId="{514CEB26-C901-4D60-B271-DCB02F121EAE}" type="pres">
      <dgm:prSet presAssocID="{11197B0C-1F2B-4208-B0E9-005B5B1EE4F2}" presName="spacer" presStyleCnt="0"/>
      <dgm:spPr/>
    </dgm:pt>
    <dgm:pt modelId="{DD4F2317-82B1-4AEF-8408-855C145452CD}" type="pres">
      <dgm:prSet presAssocID="{B473EA7B-BBA2-43F5-BC46-C3FE711C98D3}" presName="parentText" presStyleLbl="node1" presStyleIdx="1" presStyleCnt="2" custLinFactNeighborX="62" custLinFactNeighborY="-49999">
        <dgm:presLayoutVars>
          <dgm:chMax val="0"/>
          <dgm:bulletEnabled val="1"/>
        </dgm:presLayoutVars>
      </dgm:prSet>
      <dgm:spPr/>
    </dgm:pt>
  </dgm:ptLst>
  <dgm:cxnLst>
    <dgm:cxn modelId="{27FA9D3E-E991-4E36-A3F9-7835D6D525F3}" type="presOf" srcId="{3E78A0A8-546A-4EF1-BF09-B78638AE1611}" destId="{D44CA3DF-1002-46D4-9B5B-FC6B16AC08E0}" srcOrd="0" destOrd="0" presId="urn:microsoft.com/office/officeart/2005/8/layout/vList2"/>
    <dgm:cxn modelId="{3869D068-2416-48A5-AF34-170378AA7B86}" type="presOf" srcId="{B473EA7B-BBA2-43F5-BC46-C3FE711C98D3}" destId="{DD4F2317-82B1-4AEF-8408-855C145452CD}" srcOrd="0" destOrd="0" presId="urn:microsoft.com/office/officeart/2005/8/layout/vList2"/>
    <dgm:cxn modelId="{370AD4C9-C234-4CB7-8B67-09DEFD2A8E14}" type="presOf" srcId="{817C1738-91D5-439E-92BF-56CFC6879F26}" destId="{CC65E9A2-0E7B-4B11-B3E0-EA89F8B56ECD}" srcOrd="0" destOrd="0" presId="urn:microsoft.com/office/officeart/2005/8/layout/vList2"/>
    <dgm:cxn modelId="{A4BA6DFB-BA03-43F6-9652-6012E2D12A85}" srcId="{3E78A0A8-546A-4EF1-BF09-B78638AE1611}" destId="{B473EA7B-BBA2-43F5-BC46-C3FE711C98D3}" srcOrd="1" destOrd="0" parTransId="{9B11541C-87A7-47D4-9ECA-450FD16782C7}" sibTransId="{50F17BEB-56F4-405E-8A54-C7FD809F0893}"/>
    <dgm:cxn modelId="{DFE435FF-79FD-404A-A28C-9BDB397EED8F}" srcId="{3E78A0A8-546A-4EF1-BF09-B78638AE1611}" destId="{817C1738-91D5-439E-92BF-56CFC6879F26}" srcOrd="0" destOrd="0" parTransId="{1B50C92F-7015-4249-AE13-FA7EC901CF35}" sibTransId="{11197B0C-1F2B-4208-B0E9-005B5B1EE4F2}"/>
    <dgm:cxn modelId="{E82D5469-8D6C-4786-86FA-7A2FB94F461F}" type="presParOf" srcId="{D44CA3DF-1002-46D4-9B5B-FC6B16AC08E0}" destId="{CC65E9A2-0E7B-4B11-B3E0-EA89F8B56ECD}" srcOrd="0" destOrd="0" presId="urn:microsoft.com/office/officeart/2005/8/layout/vList2"/>
    <dgm:cxn modelId="{32347AF7-4B8C-4CDB-B3DB-4500E64171FD}" type="presParOf" srcId="{D44CA3DF-1002-46D4-9B5B-FC6B16AC08E0}" destId="{514CEB26-C901-4D60-B271-DCB02F121EAE}" srcOrd="1" destOrd="0" presId="urn:microsoft.com/office/officeart/2005/8/layout/vList2"/>
    <dgm:cxn modelId="{45C570AC-4E83-4BFD-A3E3-85C5391008C3}" type="presParOf" srcId="{D44CA3DF-1002-46D4-9B5B-FC6B16AC08E0}" destId="{DD4F2317-82B1-4AEF-8408-855C145452C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49F72-5C1C-4B95-96BF-5BBA289DEF40}">
      <dsp:nvSpPr>
        <dsp:cNvPr id="0" name=""/>
        <dsp:cNvSpPr/>
      </dsp:nvSpPr>
      <dsp:spPr>
        <a:xfrm>
          <a:off x="0" y="918110"/>
          <a:ext cx="6797675" cy="169497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B0587-5F7E-4297-9AF5-BF3BD5930808}">
      <dsp:nvSpPr>
        <dsp:cNvPr id="0" name=""/>
        <dsp:cNvSpPr/>
      </dsp:nvSpPr>
      <dsp:spPr>
        <a:xfrm>
          <a:off x="512729" y="1299479"/>
          <a:ext cx="932235" cy="9322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DE014-29E6-456A-8F00-E4730996A303}">
      <dsp:nvSpPr>
        <dsp:cNvPr id="0" name=""/>
        <dsp:cNvSpPr/>
      </dsp:nvSpPr>
      <dsp:spPr>
        <a:xfrm>
          <a:off x="1957694" y="918110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/>
            <a:t>Tof’Box</a:t>
          </a:r>
          <a:r>
            <a:rPr lang="fr-FR" sz="2100" kern="1200" dirty="0"/>
            <a:t> est un réseau social de photographie permettant de voir, de partager des photos et d’</a:t>
          </a:r>
          <a:r>
            <a:rPr lang="fr-FR" sz="2100" kern="1200" dirty="0" err="1"/>
            <a:t>intéragir</a:t>
          </a:r>
          <a:r>
            <a:rPr lang="fr-FR" sz="2100" kern="1200" dirty="0"/>
            <a:t> autour de celles-ci.</a:t>
          </a:r>
        </a:p>
      </dsp:txBody>
      <dsp:txXfrm>
        <a:off x="1957694" y="918110"/>
        <a:ext cx="4839980" cy="1694973"/>
      </dsp:txXfrm>
    </dsp:sp>
    <dsp:sp modelId="{59BB885F-123B-4D45-9526-FF4E10D5EB9D}">
      <dsp:nvSpPr>
        <dsp:cNvPr id="0" name=""/>
        <dsp:cNvSpPr/>
      </dsp:nvSpPr>
      <dsp:spPr>
        <a:xfrm>
          <a:off x="0" y="3036827"/>
          <a:ext cx="6797675" cy="169497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7FDFC-8F25-433D-8F1F-34FDBDE6E7F8}">
      <dsp:nvSpPr>
        <dsp:cNvPr id="0" name=""/>
        <dsp:cNvSpPr/>
      </dsp:nvSpPr>
      <dsp:spPr>
        <a:xfrm>
          <a:off x="512729" y="3418196"/>
          <a:ext cx="932235" cy="9322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D14BA-420B-453A-83F6-BA85BA093DFE}">
      <dsp:nvSpPr>
        <dsp:cNvPr id="0" name=""/>
        <dsp:cNvSpPr/>
      </dsp:nvSpPr>
      <dsp:spPr>
        <a:xfrm>
          <a:off x="1957694" y="3036827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Selon le cadre dans lequel il est mis en place ce projet peut s’adresser a un public large ou a une association de photographes par exemple</a:t>
          </a:r>
          <a:endParaRPr lang="en-US" sz="2100" kern="1200"/>
        </a:p>
      </dsp:txBody>
      <dsp:txXfrm>
        <a:off x="1957694" y="3036827"/>
        <a:ext cx="4839980" cy="1694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5C108-0F97-4BB8-87C7-6FB15130DCCF}">
      <dsp:nvSpPr>
        <dsp:cNvPr id="0" name=""/>
        <dsp:cNvSpPr/>
      </dsp:nvSpPr>
      <dsp:spPr>
        <a:xfrm>
          <a:off x="1296" y="0"/>
          <a:ext cx="4022725" cy="4022725"/>
        </a:xfrm>
        <a:prstGeom prst="ellipse">
          <a:avLst/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effectLst/>
        <a:scene3d>
          <a:camera prst="orthographicFront">
            <a:rot lat="0" lon="0" rev="10799999"/>
          </a:camera>
          <a:lightRig rig="threeP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  <a:flatTx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Administrateur</a:t>
          </a:r>
        </a:p>
      </dsp:txBody>
      <dsp:txXfrm>
        <a:off x="1309687" y="201136"/>
        <a:ext cx="1405942" cy="603408"/>
      </dsp:txXfrm>
    </dsp:sp>
    <dsp:sp modelId="{A453A66B-E67B-4737-9B63-7E9DCDD84539}">
      <dsp:nvSpPr>
        <dsp:cNvPr id="0" name=""/>
        <dsp:cNvSpPr/>
      </dsp:nvSpPr>
      <dsp:spPr>
        <a:xfrm>
          <a:off x="504136" y="1005681"/>
          <a:ext cx="3017043" cy="3017043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  <a:effectLst/>
        <a:scene3d>
          <a:camera prst="orthographicFront">
            <a:rot lat="0" lon="0" rev="10799999"/>
          </a:camera>
          <a:lightRig rig="threeP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  <a:flatTx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Connecté</a:t>
          </a:r>
        </a:p>
      </dsp:txBody>
      <dsp:txXfrm>
        <a:off x="1309687" y="1194246"/>
        <a:ext cx="1405942" cy="565695"/>
      </dsp:txXfrm>
    </dsp:sp>
    <dsp:sp modelId="{E314BF80-3A47-4F15-98C3-0842DA29C86F}">
      <dsp:nvSpPr>
        <dsp:cNvPr id="0" name=""/>
        <dsp:cNvSpPr/>
      </dsp:nvSpPr>
      <dsp:spPr>
        <a:xfrm>
          <a:off x="1006977" y="2011362"/>
          <a:ext cx="2011362" cy="2011362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  <a:effectLst/>
        <a:scene3d>
          <a:camera prst="orthographicFront">
            <a:rot lat="0" lon="0" rev="10799999"/>
          </a:camera>
          <a:lightRig rig="threeP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  <a:flatTx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Anonyme</a:t>
          </a:r>
        </a:p>
      </dsp:txBody>
      <dsp:txXfrm>
        <a:off x="1301534" y="2514203"/>
        <a:ext cx="1422248" cy="10056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C242A-97DF-47C8-8339-DE1AC2CCCDE1}">
      <dsp:nvSpPr>
        <dsp:cNvPr id="0" name=""/>
        <dsp:cNvSpPr/>
      </dsp:nvSpPr>
      <dsp:spPr>
        <a:xfrm>
          <a:off x="0" y="249076"/>
          <a:ext cx="6413500" cy="2448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La requête est l’action de l’utilisateur, qui va taper un URL ou cliquer sur un bouton.</a:t>
          </a:r>
          <a:br>
            <a:rPr lang="fr-FR" sz="2800" kern="1200" dirty="0"/>
          </a:br>
          <a:r>
            <a:rPr lang="fr-FR" sz="2800" kern="1200" dirty="0"/>
            <a:t>Cette action va orienter la requête vers une méthode dans un Controller.</a:t>
          </a:r>
        </a:p>
      </dsp:txBody>
      <dsp:txXfrm>
        <a:off x="119529" y="368605"/>
        <a:ext cx="6174442" cy="2209501"/>
      </dsp:txXfrm>
    </dsp:sp>
    <dsp:sp modelId="{2C8BDE9D-3836-48CC-A9DB-59054019079D}">
      <dsp:nvSpPr>
        <dsp:cNvPr id="0" name=""/>
        <dsp:cNvSpPr/>
      </dsp:nvSpPr>
      <dsp:spPr>
        <a:xfrm>
          <a:off x="0" y="2711374"/>
          <a:ext cx="6413500" cy="2684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Dans notre exemple, l’utilisateur tape l’URL de l’application qui le mène donc vers la page d’accueil.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 dirty="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 dirty="0"/>
        </a:p>
      </dsp:txBody>
      <dsp:txXfrm>
        <a:off x="131056" y="2842430"/>
        <a:ext cx="6151388" cy="2422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5E9A2-0E7B-4B11-B3E0-EA89F8B56ECD}">
      <dsp:nvSpPr>
        <dsp:cNvPr id="0" name=""/>
        <dsp:cNvSpPr/>
      </dsp:nvSpPr>
      <dsp:spPr>
        <a:xfrm>
          <a:off x="0" y="34049"/>
          <a:ext cx="6413663" cy="24058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Dans Symfony, le Controller qui gère la page d’accueil par défaut est le </a:t>
          </a:r>
          <a:r>
            <a:rPr lang="fr-FR" sz="2800" kern="1200" dirty="0" err="1"/>
            <a:t>HomeController</a:t>
          </a:r>
          <a:r>
            <a:rPr lang="fr-FR" sz="2800" kern="1200" dirty="0"/>
            <a:t>.</a:t>
          </a:r>
        </a:p>
      </dsp:txBody>
      <dsp:txXfrm>
        <a:off x="117442" y="151491"/>
        <a:ext cx="6178779" cy="2170928"/>
      </dsp:txXfrm>
    </dsp:sp>
    <dsp:sp modelId="{DD4F2317-82B1-4AEF-8408-855C145452CD}">
      <dsp:nvSpPr>
        <dsp:cNvPr id="0" name=""/>
        <dsp:cNvSpPr/>
      </dsp:nvSpPr>
      <dsp:spPr>
        <a:xfrm>
          <a:off x="0" y="2823104"/>
          <a:ext cx="6413663" cy="24058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Il va donc récupérer la requête, exécuter un ensemble de sous-requête pour récupérer les informations dont il a besoin pour afficher la page demandée. Pour cela, il va faire appel au Repository.</a:t>
          </a:r>
        </a:p>
      </dsp:txBody>
      <dsp:txXfrm>
        <a:off x="117442" y="2940546"/>
        <a:ext cx="6178779" cy="2170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D83CE59-AAD7-4BD6-A741-403E635384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77992E5-7E7F-464E-8D72-DEDFF9743E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484F3-E9B1-4147-BA48-FC09D99FF56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E80030-4723-4945-81C5-DDA61BA9B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8C5E56-8975-42B9-93DD-A7CF539F82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6FD6A-EA3F-4466-9EC5-C74147DA1C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248107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58477-CB09-4F23-A236-9E87FF4CBDB9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E9D0A-0D4D-4103-A069-496353309B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72492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1184-F05B-400A-8A17-582BFB35CEC7}" type="datetime1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82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37033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333393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2336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921B-C4F6-4949-BEE6-7B8822AEE9B3}" type="datetime1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07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03/06/2020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43244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03/06/2020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87845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7D2C-C368-49AA-ABB9-59757E9049E2}" type="datetime1">
              <a:rPr lang="fr-FR" smtClean="0"/>
              <a:t>03/06/2020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56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02B7-1C66-4DE8-B9AF-37C9BE30BA80}" type="datetime1">
              <a:rPr lang="fr-FR" smtClean="0"/>
              <a:t>03/06/2020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Sylvain ALLAIN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70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B14172-D5F5-4BFB-89B6-FE98C0A91CE9}" type="datetime1">
              <a:rPr lang="fr-FR" smtClean="0"/>
              <a:t>03/06/2020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Sylvain ALLAIN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42292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84F3-64A9-4428-BDB0-8FB8732EE96B}" type="datetime1">
              <a:rPr lang="fr-FR" smtClean="0"/>
              <a:t>03/06/2020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37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B14172-D5F5-4BFB-89B6-FE98C0A91CE9}" type="datetime1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39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6" r:id="rId3"/>
    <p:sldLayoutId id="2147484367" r:id="rId4"/>
    <p:sldLayoutId id="2147484368" r:id="rId5"/>
    <p:sldLayoutId id="2147484369" r:id="rId6"/>
    <p:sldLayoutId id="2147484370" r:id="rId7"/>
    <p:sldLayoutId id="2147484371" r:id="rId8"/>
    <p:sldLayoutId id="2147484372" r:id="rId9"/>
    <p:sldLayoutId id="2147484373" r:id="rId10"/>
    <p:sldLayoutId id="214748437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fbox.sylvainallain.fr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jpe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760726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7DB54FD-6566-4965-89DE-98B97C70D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1009" y="2712889"/>
            <a:ext cx="6451668" cy="1432222"/>
          </a:xfrm>
        </p:spPr>
        <p:txBody>
          <a:bodyPr anchor="ctr">
            <a:normAutofit/>
          </a:bodyPr>
          <a:lstStyle/>
          <a:p>
            <a:r>
              <a:rPr lang="fr-FR" b="1" dirty="0">
                <a:solidFill>
                  <a:srgbClr val="FFFFFF"/>
                </a:solidFill>
                <a:latin typeface="+mn-lt"/>
                <a:cs typeface="Adobe Arabic" panose="02040503050201020203" pitchFamily="18" charset="-78"/>
              </a:rPr>
              <a:t>Projet</a:t>
            </a:r>
            <a:r>
              <a:rPr lang="fr-FR" b="1" dirty="0">
                <a:solidFill>
                  <a:srgbClr val="FFFFFF"/>
                </a:solidFill>
                <a:latin typeface="+mn-lt"/>
              </a:rPr>
              <a:t> </a:t>
            </a:r>
            <a:r>
              <a:rPr lang="fr-FR" b="1" dirty="0" err="1">
                <a:solidFill>
                  <a:srgbClr val="FFFFFF"/>
                </a:solidFill>
                <a:latin typeface="+mn-lt"/>
              </a:rPr>
              <a:t>Tof’Box</a:t>
            </a:r>
            <a:endParaRPr lang="fr-FR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8F7D9D-678E-478B-AC77-B11F3E91E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323" y="2712889"/>
            <a:ext cx="3293781" cy="2633678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Sylvain ALLAIN</a:t>
            </a:r>
          </a:p>
          <a:p>
            <a:endParaRPr lang="fr-FR" dirty="0">
              <a:solidFill>
                <a:srgbClr val="FFFFFF"/>
              </a:solidFill>
              <a:latin typeface="+mn-lt"/>
            </a:endParaRPr>
          </a:p>
          <a:p>
            <a:r>
              <a:rPr lang="fr-FR" dirty="0">
                <a:solidFill>
                  <a:srgbClr val="FFFFFF"/>
                </a:solidFill>
                <a:latin typeface="+mn-lt"/>
              </a:rPr>
              <a:t>Développeur web &amp; web mobile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3F4A86-208B-4A96-8098-F3EF2D5D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6C362E-E33C-4E8F-B180-2B873F5382AB}" type="datetime1">
              <a:rPr lang="fr-FR" smtClean="0"/>
              <a:pPr>
                <a:spcAft>
                  <a:spcPts val="600"/>
                </a:spcAft>
              </a:pPr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1FE746-6051-46CA-9174-0E8FA930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0928" y="6459785"/>
            <a:ext cx="475242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 dirty="0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EB783D-A334-4172-8F94-EBD7EFF7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078" y="6459785"/>
            <a:ext cx="82940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 smtClean="0"/>
              <a:pPr>
                <a:spcAft>
                  <a:spcPts val="600"/>
                </a:spcAft>
              </a:pPr>
              <a:t>1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4F013E-2E32-4A70-9AE6-488861288633}"/>
              </a:ext>
            </a:extLst>
          </p:cNvPr>
          <p:cNvSpPr/>
          <p:nvPr/>
        </p:nvSpPr>
        <p:spPr>
          <a:xfrm>
            <a:off x="6469964" y="5624676"/>
            <a:ext cx="49021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Elan Formation | Novembre 2019 – Juin 2020</a:t>
            </a:r>
          </a:p>
        </p:txBody>
      </p:sp>
    </p:spTree>
    <p:extLst>
      <p:ext uri="{BB962C8B-B14F-4D97-AF65-F5344CB8AC3E}">
        <p14:creationId xmlns:p14="http://schemas.microsoft.com/office/powerpoint/2010/main" val="1518048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8F3C3933-4994-4C4E-A349-1A6B3850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Réalisation du projet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C60ACAE-7F44-4C07-99B4-488F9E42E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Conception et mise en oeuvre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230F77-0F97-4651-9092-66455EA8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7B14172-D5F5-4BFB-89B6-FE98C0A91CE9}" type="datetime1">
              <a:rPr lang="en-US" smtClean="0"/>
              <a:pPr>
                <a:spcAft>
                  <a:spcPts val="600"/>
                </a:spcAft>
              </a:pPr>
              <a:t>6/3/2020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30C5ED-55FC-4477-A2C3-C220D015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8AD6E9-B0E6-45E9-9BF5-BAF133EB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51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E56095-2A95-4C5A-BA6B-51F017A8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Conception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F2EE68-C3DA-4D7B-BE23-55780F95A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3356" y="1159565"/>
            <a:ext cx="3428550" cy="4439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MCD et maquettage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25E5C7-BFC6-44AF-900E-640FF715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75921B-C4F6-4949-BEE6-7B8822AEE9B3}" type="datetime1">
              <a:rPr lang="en-US" smtClean="0"/>
              <a:pPr>
                <a:spcAft>
                  <a:spcPts val="600"/>
                </a:spcAft>
              </a:pPr>
              <a:t>6/3/2020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A8F061-2373-4477-BA80-07722309F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0928" y="6459785"/>
            <a:ext cx="475242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FAB286-3A58-4A20-A249-AD63DE56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078" y="6459785"/>
            <a:ext cx="82940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21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FF95CD83-B5B9-46E7-828A-5CAF8C14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MCD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F433C4-D0F9-462B-A1C9-E53F60C0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921B-C4F6-4949-BEE6-7B8822AEE9B3}" type="datetime1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CE2677-DDF4-4DED-B224-AF36222B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923D95-6E95-483F-97E6-CA39E441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12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7E7BA6C-F276-4C89-86F2-1397E51D5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476" y="1903893"/>
            <a:ext cx="8613145" cy="431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01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49">
            <a:extLst>
              <a:ext uri="{FF2B5EF4-FFF2-40B4-BE49-F238E27FC236}">
                <a16:creationId xmlns:a16="http://schemas.microsoft.com/office/drawing/2014/main" id="{CBF45E90-380A-4559-A955-32CF9ACA6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476" y="1903893"/>
            <a:ext cx="8613145" cy="4316280"/>
          </a:xfrm>
          <a:prstGeom prst="rect">
            <a:avLst/>
          </a:prstGeo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FF95CD83-B5B9-46E7-828A-5CAF8C14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MCD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F433C4-D0F9-462B-A1C9-E53F60C0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921B-C4F6-4949-BEE6-7B8822AEE9B3}" type="datetime1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CE2677-DDF4-4DED-B224-AF36222B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923D95-6E95-483F-97E6-CA39E441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13</a:t>
            </a:fld>
            <a:endParaRPr lang="fr-FR"/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719F59C0-BD4C-4B9E-9EDA-7A484A7A377D}"/>
              </a:ext>
            </a:extLst>
          </p:cNvPr>
          <p:cNvSpPr/>
          <p:nvPr/>
        </p:nvSpPr>
        <p:spPr>
          <a:xfrm>
            <a:off x="4104459" y="3364375"/>
            <a:ext cx="2022021" cy="354513"/>
          </a:xfrm>
          <a:prstGeom prst="rightArrow">
            <a:avLst>
              <a:gd name="adj1" fmla="val 68424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One To </a:t>
            </a:r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Many</a:t>
            </a:r>
            <a:endParaRPr lang="fr-F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63B028C2-BA6C-47D5-89D0-CE0B0B75F473}"/>
              </a:ext>
            </a:extLst>
          </p:cNvPr>
          <p:cNvSpPr/>
          <p:nvPr/>
        </p:nvSpPr>
        <p:spPr>
          <a:xfrm rot="5400000">
            <a:off x="1296366" y="4476573"/>
            <a:ext cx="1324124" cy="506706"/>
          </a:xfrm>
          <a:prstGeom prst="rightArrow">
            <a:avLst>
              <a:gd name="adj1" fmla="val 68424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 anchorCtr="0">
            <a:no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One To </a:t>
            </a:r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Many</a:t>
            </a:r>
            <a:endParaRPr lang="fr-F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1966FC7B-5E8C-4ADD-B624-4DF7C93B51E0}"/>
              </a:ext>
            </a:extLst>
          </p:cNvPr>
          <p:cNvGrpSpPr/>
          <p:nvPr/>
        </p:nvGrpSpPr>
        <p:grpSpPr>
          <a:xfrm>
            <a:off x="2764718" y="1903893"/>
            <a:ext cx="4388630" cy="1016130"/>
            <a:chOff x="3022933" y="1881075"/>
            <a:chExt cx="4388630" cy="1016130"/>
          </a:xfrm>
        </p:grpSpPr>
        <p:sp>
          <p:nvSpPr>
            <p:cNvPr id="20" name="Flèche : virage 19">
              <a:extLst>
                <a:ext uri="{FF2B5EF4-FFF2-40B4-BE49-F238E27FC236}">
                  <a16:creationId xmlns:a16="http://schemas.microsoft.com/office/drawing/2014/main" id="{D549C1AE-8B5C-4684-9629-9712881CA1E9}"/>
                </a:ext>
              </a:extLst>
            </p:cNvPr>
            <p:cNvSpPr/>
            <p:nvPr/>
          </p:nvSpPr>
          <p:spPr>
            <a:xfrm>
              <a:off x="3338994" y="2220687"/>
              <a:ext cx="1055429" cy="676518"/>
            </a:xfrm>
            <a:prstGeom prst="bentArrow">
              <a:avLst>
                <a:gd name="adj1" fmla="val 20171"/>
                <a:gd name="adj2" fmla="val 25000"/>
                <a:gd name="adj3" fmla="val 25000"/>
                <a:gd name="adj4" fmla="val 365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5" name="Flèche : virage 24">
              <a:extLst>
                <a:ext uri="{FF2B5EF4-FFF2-40B4-BE49-F238E27FC236}">
                  <a16:creationId xmlns:a16="http://schemas.microsoft.com/office/drawing/2014/main" id="{B6FEB293-E385-4CA1-9E9E-1BA64EE4DA4F}"/>
                </a:ext>
              </a:extLst>
            </p:cNvPr>
            <p:cNvSpPr/>
            <p:nvPr/>
          </p:nvSpPr>
          <p:spPr>
            <a:xfrm flipH="1">
              <a:off x="6082980" y="2227589"/>
              <a:ext cx="906235" cy="493638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A360391F-5D9F-412A-82FC-3D10FEDAD64E}"/>
                </a:ext>
              </a:extLst>
            </p:cNvPr>
            <p:cNvSpPr txBox="1"/>
            <p:nvPr/>
          </p:nvSpPr>
          <p:spPr>
            <a:xfrm>
              <a:off x="3022933" y="1935334"/>
              <a:ext cx="1423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Many</a:t>
              </a:r>
              <a:r>
                <a:rPr lang="fr-FR" dirty="0"/>
                <a:t> To One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B1B8F600-1C0E-45B3-B346-CD31131E3F22}"/>
                </a:ext>
              </a:extLst>
            </p:cNvPr>
            <p:cNvSpPr txBox="1"/>
            <p:nvPr/>
          </p:nvSpPr>
          <p:spPr>
            <a:xfrm>
              <a:off x="5988545" y="1881075"/>
              <a:ext cx="1423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Many</a:t>
              </a:r>
              <a:r>
                <a:rPr lang="fr-FR" dirty="0"/>
                <a:t> To One</a:t>
              </a: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A6AADF7C-CEA8-4184-8A76-A93741536BAE}"/>
              </a:ext>
            </a:extLst>
          </p:cNvPr>
          <p:cNvGrpSpPr/>
          <p:nvPr/>
        </p:nvGrpSpPr>
        <p:grpSpPr>
          <a:xfrm>
            <a:off x="7437663" y="1908503"/>
            <a:ext cx="2566968" cy="2995384"/>
            <a:chOff x="7437663" y="1908503"/>
            <a:chExt cx="2566968" cy="2995384"/>
          </a:xfrm>
        </p:grpSpPr>
        <p:sp>
          <p:nvSpPr>
            <p:cNvPr id="28" name="Flèche : virage 27">
              <a:extLst>
                <a:ext uri="{FF2B5EF4-FFF2-40B4-BE49-F238E27FC236}">
                  <a16:creationId xmlns:a16="http://schemas.microsoft.com/office/drawing/2014/main" id="{409E7DF5-1924-49DD-8DD1-BEE46C18FC1C}"/>
                </a:ext>
              </a:extLst>
            </p:cNvPr>
            <p:cNvSpPr/>
            <p:nvPr/>
          </p:nvSpPr>
          <p:spPr>
            <a:xfrm rot="16200000" flipV="1">
              <a:off x="8624994" y="3134611"/>
              <a:ext cx="564717" cy="2194557"/>
            </a:xfrm>
            <a:prstGeom prst="bentArrow">
              <a:avLst>
                <a:gd name="adj1" fmla="val 25273"/>
                <a:gd name="adj2" fmla="val 26986"/>
                <a:gd name="adj3" fmla="val 34863"/>
                <a:gd name="adj4" fmla="val 1285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2" name="Flèche : demi-tour 31">
              <a:extLst>
                <a:ext uri="{FF2B5EF4-FFF2-40B4-BE49-F238E27FC236}">
                  <a16:creationId xmlns:a16="http://schemas.microsoft.com/office/drawing/2014/main" id="{5B2A88C2-66E4-402F-BA6C-6C1F8E70B010}"/>
                </a:ext>
              </a:extLst>
            </p:cNvPr>
            <p:cNvSpPr/>
            <p:nvPr/>
          </p:nvSpPr>
          <p:spPr>
            <a:xfrm flipH="1">
              <a:off x="7437663" y="2277835"/>
              <a:ext cx="2392134" cy="930727"/>
            </a:xfrm>
            <a:prstGeom prst="uturnArrow">
              <a:avLst>
                <a:gd name="adj1" fmla="val 18101"/>
                <a:gd name="adj2" fmla="val 18403"/>
                <a:gd name="adj3" fmla="val 21064"/>
                <a:gd name="adj4" fmla="val 43750"/>
                <a:gd name="adj5" fmla="val 46544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F0AEBC23-7067-4842-9A39-49671FF5DF7C}"/>
                </a:ext>
              </a:extLst>
            </p:cNvPr>
            <p:cNvSpPr txBox="1"/>
            <p:nvPr/>
          </p:nvSpPr>
          <p:spPr>
            <a:xfrm>
              <a:off x="7926058" y="1908503"/>
              <a:ext cx="1423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One To </a:t>
              </a:r>
              <a:r>
                <a:rPr lang="fr-FR" dirty="0" err="1"/>
                <a:t>Many</a:t>
              </a:r>
              <a:endParaRPr lang="fr-FR" dirty="0"/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40CE3515-F627-4A24-BF8D-288C4BADEA79}"/>
                </a:ext>
              </a:extLst>
            </p:cNvPr>
            <p:cNvSpPr txBox="1"/>
            <p:nvPr/>
          </p:nvSpPr>
          <p:spPr>
            <a:xfrm>
              <a:off x="7922221" y="4534555"/>
              <a:ext cx="1423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Many</a:t>
              </a:r>
              <a:r>
                <a:rPr lang="fr-FR" dirty="0"/>
                <a:t> To One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142D15B0-383F-4C9C-B2A1-6E0D24790B8A}"/>
              </a:ext>
            </a:extLst>
          </p:cNvPr>
          <p:cNvGrpSpPr/>
          <p:nvPr/>
        </p:nvGrpSpPr>
        <p:grpSpPr>
          <a:xfrm>
            <a:off x="3586220" y="4227369"/>
            <a:ext cx="3567128" cy="1239295"/>
            <a:chOff x="3586220" y="4227369"/>
            <a:chExt cx="3567128" cy="1239295"/>
          </a:xfrm>
        </p:grpSpPr>
        <p:sp>
          <p:nvSpPr>
            <p:cNvPr id="35" name="Flèche : virage 34">
              <a:extLst>
                <a:ext uri="{FF2B5EF4-FFF2-40B4-BE49-F238E27FC236}">
                  <a16:creationId xmlns:a16="http://schemas.microsoft.com/office/drawing/2014/main" id="{5224F2DE-0E96-4B8F-8483-D096E417A2EE}"/>
                </a:ext>
              </a:extLst>
            </p:cNvPr>
            <p:cNvSpPr/>
            <p:nvPr/>
          </p:nvSpPr>
          <p:spPr>
            <a:xfrm flipV="1">
              <a:off x="3586220" y="4227369"/>
              <a:ext cx="708238" cy="676518"/>
            </a:xfrm>
            <a:prstGeom prst="bentArrow">
              <a:avLst>
                <a:gd name="adj1" fmla="val 20171"/>
                <a:gd name="adj2" fmla="val 25000"/>
                <a:gd name="adj3" fmla="val 25000"/>
                <a:gd name="adj4" fmla="val 365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6" name="Flèche : virage 35">
              <a:extLst>
                <a:ext uri="{FF2B5EF4-FFF2-40B4-BE49-F238E27FC236}">
                  <a16:creationId xmlns:a16="http://schemas.microsoft.com/office/drawing/2014/main" id="{08F7C415-B562-4A8B-B1DF-8DEA7FCD278E}"/>
                </a:ext>
              </a:extLst>
            </p:cNvPr>
            <p:cNvSpPr/>
            <p:nvPr/>
          </p:nvSpPr>
          <p:spPr>
            <a:xfrm flipH="1" flipV="1">
              <a:off x="5774840" y="4655599"/>
              <a:ext cx="906235" cy="354514"/>
            </a:xfrm>
            <a:prstGeom prst="bentArrow">
              <a:avLst>
                <a:gd name="adj1" fmla="val 34212"/>
                <a:gd name="adj2" fmla="val 34212"/>
                <a:gd name="adj3" fmla="val 41121"/>
                <a:gd name="adj4" fmla="val 345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335735BD-6E44-4581-BFBE-D1C87F853F9C}"/>
                </a:ext>
              </a:extLst>
            </p:cNvPr>
            <p:cNvSpPr txBox="1"/>
            <p:nvPr/>
          </p:nvSpPr>
          <p:spPr>
            <a:xfrm>
              <a:off x="3668018" y="4820333"/>
              <a:ext cx="9062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Many</a:t>
              </a:r>
              <a:r>
                <a:rPr lang="fr-FR" dirty="0"/>
                <a:t> To One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B738D502-095A-4A10-8B7A-E3C4BE8B674E}"/>
                </a:ext>
              </a:extLst>
            </p:cNvPr>
            <p:cNvSpPr txBox="1"/>
            <p:nvPr/>
          </p:nvSpPr>
          <p:spPr>
            <a:xfrm>
              <a:off x="5730330" y="4994704"/>
              <a:ext cx="1423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Many</a:t>
              </a:r>
              <a:r>
                <a:rPr lang="fr-FR" dirty="0"/>
                <a:t> To 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456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F8FCF-6E09-4927-9216-1996EA64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Maquettage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7885D6-C3DF-42D9-9415-C7BE0B13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7EDA8-950D-41E2-86A0-0154F260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5427DB-EF4D-473F-A8D5-E6A6D2C0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14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A4AA67-BE06-4E00-9D21-571443A05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442" y="1816721"/>
            <a:ext cx="7711116" cy="437776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087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E5EFE-AE34-49D5-A940-AE16C892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Maquettage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5F7DFB-2495-41D0-8E9E-AD08A6F19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B6ACE0-6E51-45A6-BA35-C67FAB0B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71C80F-91BD-40F1-B137-389B6DC4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15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75450E-02FE-48A3-B5CE-2670282E3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146" y="1814459"/>
            <a:ext cx="7782667" cy="44183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5828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0D0E9-4A88-429B-A8F0-A77C9A1F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Maquettage</a:t>
            </a:r>
            <a:endParaRPr lang="fr-FR" dirty="0"/>
          </a:p>
        </p:txBody>
      </p:sp>
      <p:pic>
        <p:nvPicPr>
          <p:cNvPr id="8" name="Espace réservé du contenu 7" descr="Une image contenant moniteur, différent, horloge&#10;&#10;Description générée automatiquement">
            <a:extLst>
              <a:ext uri="{FF2B5EF4-FFF2-40B4-BE49-F238E27FC236}">
                <a16:creationId xmlns:a16="http://schemas.microsoft.com/office/drawing/2014/main" id="{4D25D887-B083-4B2D-BE7F-269D81A14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37" y="1808940"/>
            <a:ext cx="7499926" cy="4412913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F53CCE-F191-47EA-9F26-047A8E32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0B6396-85EC-44D9-9D09-2E981EE4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B8149E-0176-4289-97F8-4FFFA3E5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752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8841AB7C-EA34-436F-955B-C6001B79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Design pattern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DB6BF11F-33B3-404F-AFD3-F3787FDFA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0994" y="643467"/>
            <a:ext cx="3526607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Présentation</a:t>
            </a:r>
            <a:r>
              <a:rPr lang="en-US" dirty="0"/>
              <a:t> du MVC </a:t>
            </a:r>
          </a:p>
          <a:p>
            <a:r>
              <a:rPr lang="en-US" dirty="0" err="1"/>
              <a:t>représentation</a:t>
            </a:r>
            <a:r>
              <a:rPr lang="en-US" dirty="0"/>
              <a:t> DU </a:t>
            </a:r>
            <a:r>
              <a:rPr lang="en-US" dirty="0" err="1"/>
              <a:t>mvC</a:t>
            </a:r>
            <a:r>
              <a:rPr lang="en-US" dirty="0"/>
              <a:t> dans Symfony</a:t>
            </a:r>
          </a:p>
          <a:p>
            <a:r>
              <a:rPr lang="en-US" dirty="0" err="1"/>
              <a:t>Cheminement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fonctionnalité</a:t>
            </a:r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4E72084-8563-4910-9444-3BDEBFF5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7B14172-D5F5-4BFB-89B6-FE98C0A91CE9}" type="datetime1">
              <a:rPr lang="en-US" smtClean="0"/>
              <a:pPr>
                <a:spcAft>
                  <a:spcPts val="600"/>
                </a:spcAft>
              </a:pPr>
              <a:t>6/3/2020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2CE2637-56C1-4F19-87A3-6BA865CD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8B39919-4C2B-4532-AA50-BF6320DE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88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6C93D7-1E7C-4064-A2A0-2955C358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921B-C4F6-4949-BEE6-7B8822AEE9B3}" type="datetime1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0B5B9F-6FB2-4FBC-9FE6-30E779A3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912303-FDCB-4F1A-9371-78E7EB39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18</a:t>
            </a:fld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3786BC7C-B76E-4ED9-BE23-27FDE6B7EA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8448" y="286952"/>
            <a:ext cx="11593356" cy="1046898"/>
          </a:xfrm>
        </p:spPr>
        <p:txBody>
          <a:bodyPr/>
          <a:lstStyle/>
          <a:p>
            <a:pPr algn="ctr"/>
            <a:r>
              <a:rPr lang="fr-FR" dirty="0"/>
              <a:t>Model – </a:t>
            </a:r>
            <a:r>
              <a:rPr lang="fr-FR" dirty="0" err="1"/>
              <a:t>View</a:t>
            </a:r>
            <a:r>
              <a:rPr lang="fr-FR" dirty="0"/>
              <a:t> – Controller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86DD380-0704-4886-8E85-EE2D749C5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442" y="1509449"/>
            <a:ext cx="8679517" cy="46574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e 21">
            <a:extLst>
              <a:ext uri="{FF2B5EF4-FFF2-40B4-BE49-F238E27FC236}">
                <a16:creationId xmlns:a16="http://schemas.microsoft.com/office/drawing/2014/main" id="{CAF1124C-C55C-482A-9202-10EDDD2E0B28}"/>
              </a:ext>
            </a:extLst>
          </p:cNvPr>
          <p:cNvGrpSpPr/>
          <p:nvPr/>
        </p:nvGrpSpPr>
        <p:grpSpPr>
          <a:xfrm>
            <a:off x="2868717" y="2689327"/>
            <a:ext cx="520117" cy="501242"/>
            <a:chOff x="2868717" y="2689327"/>
            <a:chExt cx="520117" cy="501242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256FDDB-C5FA-468E-A618-770C434C42A5}"/>
                </a:ext>
              </a:extLst>
            </p:cNvPr>
            <p:cNvSpPr txBox="1"/>
            <p:nvPr/>
          </p:nvSpPr>
          <p:spPr>
            <a:xfrm>
              <a:off x="2977932" y="27455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524390BE-F2CD-4268-AC71-8A85503997AB}"/>
                </a:ext>
              </a:extLst>
            </p:cNvPr>
            <p:cNvSpPr/>
            <p:nvPr/>
          </p:nvSpPr>
          <p:spPr>
            <a:xfrm>
              <a:off x="2868717" y="2689327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45219624-C6ED-4639-B742-F1800A191C5C}"/>
              </a:ext>
            </a:extLst>
          </p:cNvPr>
          <p:cNvGrpSpPr/>
          <p:nvPr/>
        </p:nvGrpSpPr>
        <p:grpSpPr>
          <a:xfrm>
            <a:off x="5760440" y="1536061"/>
            <a:ext cx="520117" cy="501242"/>
            <a:chOff x="5760440" y="1536061"/>
            <a:chExt cx="520117" cy="501242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4A9D21A2-6B4D-4370-809E-30FAF26DFFC9}"/>
                </a:ext>
              </a:extLst>
            </p:cNvPr>
            <p:cNvSpPr txBox="1"/>
            <p:nvPr/>
          </p:nvSpPr>
          <p:spPr>
            <a:xfrm>
              <a:off x="5869655" y="15922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41E27EA1-ED07-46E5-821C-AE31B9BAC17E}"/>
                </a:ext>
              </a:extLst>
            </p:cNvPr>
            <p:cNvSpPr/>
            <p:nvPr/>
          </p:nvSpPr>
          <p:spPr>
            <a:xfrm>
              <a:off x="5760440" y="1536061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6B68B117-D8E8-4A34-A980-DD17380D7D00}"/>
              </a:ext>
            </a:extLst>
          </p:cNvPr>
          <p:cNvGrpSpPr/>
          <p:nvPr/>
        </p:nvGrpSpPr>
        <p:grpSpPr>
          <a:xfrm>
            <a:off x="9715900" y="2037303"/>
            <a:ext cx="520117" cy="501242"/>
            <a:chOff x="9715900" y="2037303"/>
            <a:chExt cx="520117" cy="501242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C20F7CAD-B35E-491A-96EB-C2513954E8BF}"/>
                </a:ext>
              </a:extLst>
            </p:cNvPr>
            <p:cNvSpPr txBox="1"/>
            <p:nvPr/>
          </p:nvSpPr>
          <p:spPr>
            <a:xfrm>
              <a:off x="9825115" y="20934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E6E679D9-1822-4F60-B3AF-803C2969CE20}"/>
                </a:ext>
              </a:extLst>
            </p:cNvPr>
            <p:cNvSpPr/>
            <p:nvPr/>
          </p:nvSpPr>
          <p:spPr>
            <a:xfrm>
              <a:off x="9715900" y="2037303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78C67E72-7C8A-424E-AE5F-788B7D9C802A}"/>
              </a:ext>
            </a:extLst>
          </p:cNvPr>
          <p:cNvGrpSpPr/>
          <p:nvPr/>
        </p:nvGrpSpPr>
        <p:grpSpPr>
          <a:xfrm>
            <a:off x="5835941" y="3178379"/>
            <a:ext cx="520117" cy="501242"/>
            <a:chOff x="5835941" y="3178379"/>
            <a:chExt cx="520117" cy="501242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FDD2DCC6-CAFC-422C-942A-0DB14160301B}"/>
                </a:ext>
              </a:extLst>
            </p:cNvPr>
            <p:cNvSpPr txBox="1"/>
            <p:nvPr/>
          </p:nvSpPr>
          <p:spPr>
            <a:xfrm>
              <a:off x="5945156" y="3234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31B2E35-4076-42E7-8C82-F4745E15D780}"/>
                </a:ext>
              </a:extLst>
            </p:cNvPr>
            <p:cNvSpPr/>
            <p:nvPr/>
          </p:nvSpPr>
          <p:spPr>
            <a:xfrm>
              <a:off x="5835941" y="3178379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8D77A2F2-6224-4364-A04B-50B92ADFBAD3}"/>
              </a:ext>
            </a:extLst>
          </p:cNvPr>
          <p:cNvGrpSpPr/>
          <p:nvPr/>
        </p:nvGrpSpPr>
        <p:grpSpPr>
          <a:xfrm>
            <a:off x="4630405" y="5097930"/>
            <a:ext cx="520117" cy="501242"/>
            <a:chOff x="4630405" y="5097930"/>
            <a:chExt cx="520117" cy="501242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D59766A-3873-4C6A-BF3A-3AB03D70EF1B}"/>
                </a:ext>
              </a:extLst>
            </p:cNvPr>
            <p:cNvSpPr txBox="1"/>
            <p:nvPr/>
          </p:nvSpPr>
          <p:spPr>
            <a:xfrm>
              <a:off x="4739620" y="51541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738AD2CE-0186-42E2-9DAE-9C6BDEBCFD31}"/>
                </a:ext>
              </a:extLst>
            </p:cNvPr>
            <p:cNvSpPr/>
            <p:nvPr/>
          </p:nvSpPr>
          <p:spPr>
            <a:xfrm>
              <a:off x="4630405" y="5097930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03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6C93D7-1E7C-4064-A2A0-2955C358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921B-C4F6-4949-BEE6-7B8822AEE9B3}" type="datetime1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0B5B9F-6FB2-4FBC-9FE6-30E779A3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912303-FDCB-4F1A-9371-78E7EB39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19</a:t>
            </a:fld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3786BC7C-B76E-4ED9-BE23-27FDE6B7EA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8448" y="286952"/>
            <a:ext cx="11593356" cy="1046898"/>
          </a:xfrm>
        </p:spPr>
        <p:txBody>
          <a:bodyPr/>
          <a:lstStyle/>
          <a:p>
            <a:pPr algn="ctr"/>
            <a:r>
              <a:rPr lang="fr-FR" dirty="0"/>
              <a:t>MVC adapté à Symfony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769986D-3102-4C6F-8F76-D6F7AD931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14" y="1481226"/>
            <a:ext cx="8325644" cy="45754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43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E134DA37-23B1-4309-BF34-86CB4095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Présentation du projet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F1B2DE85-5EA5-4F17-A1DB-052E09C60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Contexte, fonctionnalité et technologies de développement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3FAFA562-151E-4BF8-A42A-AA25D9DA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F2B1A4C-2841-4F4E-8F6D-B6FF22F006E0}" type="datetime1">
              <a:rPr lang="en-US" smtClean="0"/>
              <a:pPr>
                <a:spcAft>
                  <a:spcPts val="600"/>
                </a:spcAft>
              </a:pPr>
              <a:t>6/3/2020</a:t>
            </a:fld>
            <a:endParaRPr lang="en-US"/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90B0E18F-3AB9-4C17-9C81-D6D7A9C7E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</a:t>
            </a:r>
            <a:r>
              <a:rPr lang="en-US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ALLAIN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EE3A52EB-947D-4831-96CB-141960A6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 b="1"/>
              <a:pPr>
                <a:spcAft>
                  <a:spcPts val="600"/>
                </a:spcAft>
              </a:pPr>
              <a:t>2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959932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6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9A359FB9-D8D7-43D0-B194-B2A2620E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Cheminement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d’une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fonctionnalité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BAE20D1-2348-4C08-B112-E37E82099E9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870995" y="643467"/>
            <a:ext cx="2559935" cy="5054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De la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requête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à la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réponse</a:t>
            </a:r>
            <a:endParaRPr lang="en-US" sz="2400" cap="all" spc="200" dirty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endParaRPr lang="en-US" sz="2400" cap="all" spc="200" dirty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Illustration par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l’exemple</a:t>
            </a:r>
            <a:endParaRPr lang="en-US" sz="2400" cap="all" spc="2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A6D7F0-0AB8-4B74-84E3-3E238908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72202B7-1C66-4DE8-B9AF-37C9BE30BA80}" type="datetime1">
              <a:rPr lang="en-US" smtClean="0"/>
              <a:pPr>
                <a:spcAft>
                  <a:spcPts val="600"/>
                </a:spcAft>
              </a:pPr>
              <a:t>6/3/2020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CE887C5-2A31-4B2C-9516-5CCD3D02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9FB01C-42CA-4F47-9C44-6E826278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00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C6A47A-DDC1-4CF9-8CD4-76FA0D20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>
                <a:solidFill>
                  <a:srgbClr val="FFFFFF"/>
                </a:solidFill>
              </a:rPr>
              <a:t>Requête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EDC52A20-71D6-41F1-9CDA-3E3D140F9A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3722954"/>
              </p:ext>
            </p:extLst>
          </p:nvPr>
        </p:nvGraphicFramePr>
        <p:xfrm>
          <a:off x="4741863" y="606425"/>
          <a:ext cx="6413500" cy="564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A47078-5F2B-43F3-A508-75915883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B14172-D5F5-4BFB-89B6-FE98C0A91CE9}" type="datetime1">
              <a:rPr lang="fr-FR" smtClean="0"/>
              <a:pPr>
                <a:spcAft>
                  <a:spcPts val="600"/>
                </a:spcAft>
              </a:pPr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C946EC-8A91-4BCD-8911-422052C8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756DEF-2399-4441-B11F-C5525302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21</a:t>
            </a:fld>
            <a:endParaRPr lang="fr-FR">
              <a:solidFill>
                <a:schemeClr val="tx2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232C0FE-EE06-4F07-B194-065EF6D2CF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977" y="5045981"/>
            <a:ext cx="5837272" cy="51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73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4330EE-9058-43AA-A247-29000E62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>
                <a:solidFill>
                  <a:srgbClr val="FFFFFF"/>
                </a:solidFill>
              </a:rPr>
              <a:t>Controller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3B7D5C50-61C4-4E43-A36D-198B182057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663889"/>
              </p:ext>
            </p:extLst>
          </p:nvPr>
        </p:nvGraphicFramePr>
        <p:xfrm>
          <a:off x="4881091" y="605896"/>
          <a:ext cx="6413663" cy="5646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B14172-D5F5-4BFB-89B6-FE98C0A91CE9}" type="datetime1">
              <a:rPr lang="fr-FR" smtClean="0"/>
              <a:pPr>
                <a:spcAft>
                  <a:spcPts val="600"/>
                </a:spcAft>
              </a:pPr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22</a:t>
            </a:fld>
            <a:endParaRPr lang="fr-FR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067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7B14172-D5F5-4BFB-89B6-FE98C0A91CE9}" type="datetime1">
              <a:rPr kumimoji="0" lang="fr-FR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03/06/2020</a:t>
            </a:fld>
            <a:endParaRPr kumimoji="0" lang="fr-FR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cap="all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386E8C7-F2FE-4BD9-8CCD-17179851D3F5}" type="slidenum">
              <a:rPr kumimoji="0" lang="fr-FR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fr-FR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Image 2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8E6DDE8-0E46-46A6-9733-FAAC68403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311" y="173255"/>
            <a:ext cx="4183966" cy="6083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4089E9F-351F-4C1E-8B2E-037A3384EC4D}"/>
              </a:ext>
            </a:extLst>
          </p:cNvPr>
          <p:cNvSpPr/>
          <p:nvPr/>
        </p:nvSpPr>
        <p:spPr>
          <a:xfrm>
            <a:off x="1864466" y="3683553"/>
            <a:ext cx="2220686" cy="595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9917C890-77C1-47AF-93C4-4BB9F50BDF45}"/>
              </a:ext>
            </a:extLst>
          </p:cNvPr>
          <p:cNvGrpSpPr/>
          <p:nvPr/>
        </p:nvGrpSpPr>
        <p:grpSpPr>
          <a:xfrm>
            <a:off x="4085152" y="3340655"/>
            <a:ext cx="6555920" cy="1412421"/>
            <a:chOff x="2881994" y="3331030"/>
            <a:chExt cx="6555920" cy="1412421"/>
          </a:xfrm>
        </p:grpSpPr>
        <p:sp>
          <p:nvSpPr>
            <p:cNvPr id="32" name="Légende : encadrée à une bordure 31">
              <a:extLst>
                <a:ext uri="{FF2B5EF4-FFF2-40B4-BE49-F238E27FC236}">
                  <a16:creationId xmlns:a16="http://schemas.microsoft.com/office/drawing/2014/main" id="{1E9E1A04-6918-4860-A6D3-A35E8762F91E}"/>
                </a:ext>
              </a:extLst>
            </p:cNvPr>
            <p:cNvSpPr/>
            <p:nvPr/>
          </p:nvSpPr>
          <p:spPr>
            <a:xfrm>
              <a:off x="5030546" y="3331030"/>
              <a:ext cx="4407368" cy="1412421"/>
            </a:xfrm>
            <a:prstGeom prst="accentBorderCallout1">
              <a:avLst>
                <a:gd name="adj1" fmla="val -78"/>
                <a:gd name="adj2" fmla="val -143"/>
                <a:gd name="adj3" fmla="val 24679"/>
                <a:gd name="adj4" fmla="val -48911"/>
              </a:avLst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FEC29D6-539B-4FB4-861A-AA1F911CF891}"/>
                </a:ext>
              </a:extLst>
            </p:cNvPr>
            <p:cNvCxnSpPr>
              <a:cxnSpLocks/>
            </p:cNvCxnSpPr>
            <p:nvPr/>
          </p:nvCxnSpPr>
          <p:spPr>
            <a:xfrm>
              <a:off x="2881994" y="4269921"/>
              <a:ext cx="2148552" cy="47353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7" name="Image 36" descr="Une image contenant tenant, pièce, homme&#10;&#10;Description générée automatiquement">
            <a:extLst>
              <a:ext uri="{FF2B5EF4-FFF2-40B4-BE49-F238E27FC236}">
                <a16:creationId xmlns:a16="http://schemas.microsoft.com/office/drawing/2014/main" id="{A432174B-EA1C-41D3-8228-E6EE54E8D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166" y="3407941"/>
            <a:ext cx="4264445" cy="127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0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4330EE-9058-43AA-A247-29000E62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 dirty="0">
                <a:solidFill>
                  <a:srgbClr val="FFFFFF"/>
                </a:solidFill>
              </a:rPr>
              <a:t>Repository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B14172-D5F5-4BFB-89B6-FE98C0A91CE9}" type="datetime1">
              <a:rPr lang="fr-FR" smtClean="0"/>
              <a:pPr>
                <a:spcAft>
                  <a:spcPts val="600"/>
                </a:spcAft>
              </a:pPr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24</a:t>
            </a:fld>
            <a:endParaRPr lang="fr-FR">
              <a:solidFill>
                <a:schemeClr val="tx2"/>
              </a:solidFill>
            </a:endParaRP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D847A477-3F46-4A67-B52B-A4F02D514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11" y="3800976"/>
            <a:ext cx="5808271" cy="2286832"/>
          </a:xfr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7250D172-46FA-467A-B9BB-E87C854C4FA8}"/>
              </a:ext>
            </a:extLst>
          </p:cNvPr>
          <p:cNvGrpSpPr/>
          <p:nvPr/>
        </p:nvGrpSpPr>
        <p:grpSpPr>
          <a:xfrm>
            <a:off x="4735665" y="537347"/>
            <a:ext cx="6963965" cy="2891653"/>
            <a:chOff x="0" y="34049"/>
            <a:chExt cx="6413663" cy="2405812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7129F6E9-430A-4FB1-8933-E8F5EB74E35E}"/>
                </a:ext>
              </a:extLst>
            </p:cNvPr>
            <p:cNvSpPr/>
            <p:nvPr/>
          </p:nvSpPr>
          <p:spPr>
            <a:xfrm>
              <a:off x="0" y="34049"/>
              <a:ext cx="6413663" cy="240581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 : coins arrondis 4">
              <a:extLst>
                <a:ext uri="{FF2B5EF4-FFF2-40B4-BE49-F238E27FC236}">
                  <a16:creationId xmlns:a16="http://schemas.microsoft.com/office/drawing/2014/main" id="{1F45D18E-45AC-4552-B44A-25E03AD3E415}"/>
                </a:ext>
              </a:extLst>
            </p:cNvPr>
            <p:cNvSpPr txBox="1"/>
            <p:nvPr/>
          </p:nvSpPr>
          <p:spPr>
            <a:xfrm>
              <a:off x="117442" y="151491"/>
              <a:ext cx="6178779" cy="21709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Dans le Repository, on retrouve des méthodes qui permettent de construire une requête DQL, que Doctrine va interpréter.</a:t>
              </a:r>
              <a:br>
                <a:rPr lang="fr-FR" sz="2800" kern="1200" dirty="0"/>
              </a:br>
              <a:r>
                <a:rPr lang="fr-FR" sz="2800" kern="1200" dirty="0"/>
                <a:t>Il pourra ainsi solliciter la base de données grâce à une requête 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3942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7B14172-D5F5-4BFB-89B6-FE98C0A91CE9}" type="datetime1">
              <a:rPr kumimoji="0" lang="fr-FR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03/06/2020</a:t>
            </a:fld>
            <a:endParaRPr kumimoji="0" lang="fr-FR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cap="all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386E8C7-F2FE-4BD9-8CCD-17179851D3F5}" type="slidenum">
              <a:rPr kumimoji="0" lang="fr-FR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fr-FR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Image 2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8E6DDE8-0E46-46A6-9733-FAAC68403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311" y="173255"/>
            <a:ext cx="4183966" cy="6083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4089E9F-351F-4C1E-8B2E-037A3384EC4D}"/>
              </a:ext>
            </a:extLst>
          </p:cNvPr>
          <p:cNvSpPr/>
          <p:nvPr/>
        </p:nvSpPr>
        <p:spPr>
          <a:xfrm>
            <a:off x="2000823" y="5456205"/>
            <a:ext cx="2515029" cy="595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9917C890-77C1-47AF-93C4-4BB9F50BDF45}"/>
              </a:ext>
            </a:extLst>
          </p:cNvPr>
          <p:cNvGrpSpPr/>
          <p:nvPr/>
        </p:nvGrpSpPr>
        <p:grpSpPr>
          <a:xfrm>
            <a:off x="4515852" y="2899497"/>
            <a:ext cx="6705998" cy="3152702"/>
            <a:chOff x="2731916" y="3331031"/>
            <a:chExt cx="6705998" cy="3152702"/>
          </a:xfrm>
        </p:grpSpPr>
        <p:sp>
          <p:nvSpPr>
            <p:cNvPr id="32" name="Légende : encadrée à une bordure 31">
              <a:extLst>
                <a:ext uri="{FF2B5EF4-FFF2-40B4-BE49-F238E27FC236}">
                  <a16:creationId xmlns:a16="http://schemas.microsoft.com/office/drawing/2014/main" id="{1E9E1A04-6918-4860-A6D3-A35E8762F91E}"/>
                </a:ext>
              </a:extLst>
            </p:cNvPr>
            <p:cNvSpPr/>
            <p:nvPr/>
          </p:nvSpPr>
          <p:spPr>
            <a:xfrm>
              <a:off x="5030546" y="3331031"/>
              <a:ext cx="4407368" cy="1094988"/>
            </a:xfrm>
            <a:prstGeom prst="accentBorderCallout1">
              <a:avLst>
                <a:gd name="adj1" fmla="val -78"/>
                <a:gd name="adj2" fmla="val -143"/>
                <a:gd name="adj3" fmla="val 233188"/>
                <a:gd name="adj4" fmla="val -52005"/>
              </a:avLst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FEC29D6-539B-4FB4-861A-AA1F911CF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1916" y="4426019"/>
              <a:ext cx="2298630" cy="205771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7" name="Image 6" descr="Une image contenant oiseau&#10;&#10;Description générée automatiquement">
            <a:extLst>
              <a:ext uri="{FF2B5EF4-FFF2-40B4-BE49-F238E27FC236}">
                <a16:creationId xmlns:a16="http://schemas.microsoft.com/office/drawing/2014/main" id="{453A69DF-6F3D-402F-83FC-AB0D4E9AD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036" y="2950215"/>
            <a:ext cx="4286260" cy="95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6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4330EE-9058-43AA-A247-29000E62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 dirty="0" err="1">
                <a:solidFill>
                  <a:srgbClr val="FFFFFF"/>
                </a:solidFill>
              </a:rPr>
              <a:t>View</a:t>
            </a:r>
            <a:endParaRPr lang="fr-FR" sz="36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B14172-D5F5-4BFB-89B6-FE98C0A91CE9}" type="datetime1">
              <a:rPr lang="fr-FR" smtClean="0"/>
              <a:pPr>
                <a:spcAft>
                  <a:spcPts val="600"/>
                </a:spcAft>
              </a:pPr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26</a:t>
            </a:fld>
            <a:endParaRPr lang="fr-FR">
              <a:solidFill>
                <a:schemeClr val="tx2"/>
              </a:solidFill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7250D172-46FA-467A-B9BB-E87C854C4FA8}"/>
              </a:ext>
            </a:extLst>
          </p:cNvPr>
          <p:cNvGrpSpPr/>
          <p:nvPr/>
        </p:nvGrpSpPr>
        <p:grpSpPr>
          <a:xfrm>
            <a:off x="4663214" y="1983173"/>
            <a:ext cx="6963965" cy="2891653"/>
            <a:chOff x="0" y="34049"/>
            <a:chExt cx="6413663" cy="2405812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7129F6E9-430A-4FB1-8933-E8F5EB74E35E}"/>
                </a:ext>
              </a:extLst>
            </p:cNvPr>
            <p:cNvSpPr/>
            <p:nvPr/>
          </p:nvSpPr>
          <p:spPr>
            <a:xfrm>
              <a:off x="0" y="34049"/>
              <a:ext cx="6413663" cy="240581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 : coins arrondis 4">
              <a:extLst>
                <a:ext uri="{FF2B5EF4-FFF2-40B4-BE49-F238E27FC236}">
                  <a16:creationId xmlns:a16="http://schemas.microsoft.com/office/drawing/2014/main" id="{1F45D18E-45AC-4552-B44A-25E03AD3E415}"/>
                </a:ext>
              </a:extLst>
            </p:cNvPr>
            <p:cNvSpPr txBox="1"/>
            <p:nvPr/>
          </p:nvSpPr>
          <p:spPr>
            <a:xfrm>
              <a:off x="117442" y="151491"/>
              <a:ext cx="6178779" cy="21709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800" kern="1200" dirty="0"/>
                <a:t>La Vue dans Symfony est gérée par </a:t>
              </a:r>
              <a:r>
                <a:rPr lang="fr-FR" sz="2800" kern="1200" dirty="0" err="1"/>
                <a:t>Twig</a:t>
              </a:r>
              <a:r>
                <a:rPr lang="fr-FR" sz="2800" kern="1200" dirty="0"/>
                <a:t>, un générateur de Template.</a:t>
              </a:r>
              <a:r>
                <a:rPr lang="fr-FR" sz="2800" dirty="0"/>
                <a:t> </a:t>
              </a:r>
            </a:p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800" dirty="0"/>
                <a:t>Il permet d’organiser, de conditionner le rendue de la page HTML que nous allons ensuite renvoyé à l’utilisateur.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858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C98421-51CC-4D7B-B45F-FE2EDDA6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D93B08-B338-4F9A-BF5B-E6A3E92C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AE7845-5157-47C6-9647-E0769287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27</a:t>
            </a:fld>
            <a:endParaRPr lang="fr-FR"/>
          </a:p>
        </p:txBody>
      </p:sp>
      <p:pic>
        <p:nvPicPr>
          <p:cNvPr id="12" name="Image 1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237BE36-5856-4E0E-864E-98509D74C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631" y="131975"/>
            <a:ext cx="8022737" cy="608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63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4330EE-9058-43AA-A247-29000E62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 dirty="0" err="1">
                <a:solidFill>
                  <a:srgbClr val="FFFFFF"/>
                </a:solidFill>
              </a:rPr>
              <a:t>Response</a:t>
            </a:r>
            <a:endParaRPr lang="fr-FR" sz="36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B14172-D5F5-4BFB-89B6-FE98C0A91CE9}" type="datetime1">
              <a:rPr lang="fr-FR" smtClean="0"/>
              <a:pPr>
                <a:spcAft>
                  <a:spcPts val="600"/>
                </a:spcAft>
              </a:pPr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28</a:t>
            </a:fld>
            <a:endParaRPr lang="fr-FR">
              <a:solidFill>
                <a:schemeClr val="tx2"/>
              </a:solidFill>
            </a:endParaRPr>
          </a:p>
        </p:txBody>
      </p:sp>
      <p:pic>
        <p:nvPicPr>
          <p:cNvPr id="7" name="Image 6" descr="Une image contenant capture d’écran, assis, photo, moniteur&#10;&#10;Description générée automatiquement">
            <a:extLst>
              <a:ext uri="{FF2B5EF4-FFF2-40B4-BE49-F238E27FC236}">
                <a16:creationId xmlns:a16="http://schemas.microsoft.com/office/drawing/2014/main" id="{A538699D-9103-4CA7-9ABB-AD3952F8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675" y="514281"/>
            <a:ext cx="6560721" cy="250810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78C878D-A002-4586-9C80-9978C7C84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544" y="3510247"/>
            <a:ext cx="5741746" cy="28334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9CF6D59-2C21-493F-B0A8-52D752AEB8FB}"/>
              </a:ext>
            </a:extLst>
          </p:cNvPr>
          <p:cNvSpPr txBox="1"/>
          <p:nvPr/>
        </p:nvSpPr>
        <p:spPr>
          <a:xfrm>
            <a:off x="7443647" y="144949"/>
            <a:ext cx="176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page d’accueil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CFE61B2-D76C-436E-B061-DBC5D8DDF04D}"/>
              </a:ext>
            </a:extLst>
          </p:cNvPr>
          <p:cNvSpPr txBox="1"/>
          <p:nvPr/>
        </p:nvSpPr>
        <p:spPr>
          <a:xfrm>
            <a:off x="5389544" y="3149666"/>
            <a:ext cx="59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page 404 si la requête ne correspond a aucune méthode</a:t>
            </a:r>
          </a:p>
        </p:txBody>
      </p:sp>
    </p:spTree>
    <p:extLst>
      <p:ext uri="{BB962C8B-B14F-4D97-AF65-F5344CB8AC3E}">
        <p14:creationId xmlns:p14="http://schemas.microsoft.com/office/powerpoint/2010/main" val="2297201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FD8A63F-13FF-43AC-83AC-7CD9497E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 err="1"/>
              <a:t>Démonstration</a:t>
            </a:r>
            <a:endParaRPr lang="en-US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313C54E-4308-4AA1-A43E-FE540E327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3782" y="643467"/>
            <a:ext cx="3783817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Démonstration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ligne</a:t>
            </a:r>
            <a:r>
              <a:rPr lang="en-US" dirty="0"/>
              <a:t> de </a:t>
            </a:r>
            <a:r>
              <a:rPr lang="en-US" dirty="0" err="1"/>
              <a:t>l’application</a:t>
            </a:r>
            <a:r>
              <a:rPr lang="en-US" dirty="0"/>
              <a:t> </a:t>
            </a:r>
            <a:r>
              <a:rPr lang="en-US" dirty="0" err="1"/>
              <a:t>Tof’box</a:t>
            </a:r>
            <a:endParaRPr lang="en-US" dirty="0"/>
          </a:p>
          <a:p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F80816-E319-463A-A972-B97FB586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7B14172-D5F5-4BFB-89B6-FE98C0A91CE9}" type="datetime1">
              <a:rPr lang="en-US" smtClean="0"/>
              <a:pPr>
                <a:spcAft>
                  <a:spcPts val="600"/>
                </a:spcAft>
              </a:pPr>
              <a:t>6/3/2020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EED1B2-5743-4BD0-8A66-E1AF69513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C32FE5-5A6A-4C83-9132-9A138EBD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02302B9-A046-4821-BA88-23200A1096DF}"/>
              </a:ext>
            </a:extLst>
          </p:cNvPr>
          <p:cNvSpPr txBox="1"/>
          <p:nvPr/>
        </p:nvSpPr>
        <p:spPr>
          <a:xfrm>
            <a:off x="4306721" y="5364673"/>
            <a:ext cx="3575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www.tofbox.sylvainallain.fr</a:t>
            </a:r>
            <a:endParaRPr lang="en-US" sz="2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86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F5E263C-FB7E-4A3E-AD04-5140CD3D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65ED8C-90F7-4EB0-ACCB-64AEF411E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8B098FDD-3C78-425B-AFEC-EE9C45D42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fr-FR" sz="3600">
                <a:solidFill>
                  <a:srgbClr val="FFFFFF"/>
                </a:solidFill>
              </a:rPr>
              <a:t>Contexte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04E3BF-88F7-4D19-BEC9-8486966E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3EFC05-08DC-4096-986B-A28CD7D5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75921B-C4F6-4949-BEE6-7B8822AEE9B3}" type="datetime1">
              <a:rPr lang="fr-FR" smtClean="0"/>
              <a:pPr>
                <a:spcAft>
                  <a:spcPts val="600"/>
                </a:spcAft>
              </a:pPr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FF5CD2-805F-4C3A-BB99-2A1794D9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09E641-676B-428D-82B8-AED15902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 smtClean="0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3</a:t>
            </a:fld>
            <a:endParaRPr lang="fr-FR">
              <a:solidFill>
                <a:schemeClr val="tx2"/>
              </a:solidFill>
            </a:endParaRPr>
          </a:p>
        </p:txBody>
      </p:sp>
      <p:graphicFrame>
        <p:nvGraphicFramePr>
          <p:cNvPr id="10" name="Espace réservé du contenu 7">
            <a:extLst>
              <a:ext uri="{FF2B5EF4-FFF2-40B4-BE49-F238E27FC236}">
                <a16:creationId xmlns:a16="http://schemas.microsoft.com/office/drawing/2014/main" id="{D1256D0D-B8D8-4FAE-9F89-227CA10275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4144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7053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30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3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3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FECAD7-CD77-4EF4-A898-47E01703E6C3}"/>
              </a:ext>
            </a:extLst>
          </p:cNvPr>
          <p:cNvSpPr txBox="1"/>
          <p:nvPr/>
        </p:nvSpPr>
        <p:spPr>
          <a:xfrm>
            <a:off x="3657144" y="2464139"/>
            <a:ext cx="7498536" cy="2226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Merci pour </a:t>
            </a:r>
            <a:r>
              <a:rPr lang="en-US" sz="8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votre</a:t>
            </a:r>
            <a:r>
              <a:rPr lang="en-US" sz="8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attention !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592182-AC83-47C8-985A-5145F51F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75921B-C4F6-4949-BEE6-7B8822AEE9B3}" type="datetime1">
              <a:rPr lang="en-US" smtClean="0"/>
              <a:pPr>
                <a:spcAft>
                  <a:spcPts val="600"/>
                </a:spcAft>
              </a:pPr>
              <a:t>6/3/2020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CCF2A6-49E9-4F0D-AF9D-4D38E5F9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F29818-1E8C-4733-BB7B-D2C12245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  <p:pic>
        <p:nvPicPr>
          <p:cNvPr id="28" name="Graphic 25">
            <a:extLst>
              <a:ext uri="{FF2B5EF4-FFF2-40B4-BE49-F238E27FC236}">
                <a16:creationId xmlns:a16="http://schemas.microsoft.com/office/drawing/2014/main" id="{89C6E3BB-BBEB-45A4-A7E4-270DA5AFF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073" y="2352574"/>
            <a:ext cx="2449486" cy="24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76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83F19D-B916-47AB-A5E8-3E5F0B11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F17C6B-7781-4860-87FB-8A70FA4C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48022A-33F5-4EC5-8E3A-8CF78D95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262619-5165-4FAA-99A6-29D749985F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233975"/>
            <a:ext cx="10058400" cy="775190"/>
          </a:xfrm>
        </p:spPr>
        <p:txBody>
          <a:bodyPr/>
          <a:lstStyle/>
          <a:p>
            <a:pPr algn="ctr"/>
            <a:r>
              <a:rPr lang="fr-FR" dirty="0"/>
              <a:t>Fonctionnalités</a:t>
            </a:r>
          </a:p>
        </p:txBody>
      </p:sp>
      <p:graphicFrame>
        <p:nvGraphicFramePr>
          <p:cNvPr id="13" name="Espace réservé du contenu 12">
            <a:extLst>
              <a:ext uri="{FF2B5EF4-FFF2-40B4-BE49-F238E27FC236}">
                <a16:creationId xmlns:a16="http://schemas.microsoft.com/office/drawing/2014/main" id="{84CCF576-1A4A-4219-B1B8-E1481A202B48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98238921"/>
              </p:ext>
            </p:extLst>
          </p:nvPr>
        </p:nvGraphicFramePr>
        <p:xfrm>
          <a:off x="979517" y="1417637"/>
          <a:ext cx="402531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3FCD69E3-25E7-4EB9-B9BB-E979A34F75DA}"/>
              </a:ext>
            </a:extLst>
          </p:cNvPr>
          <p:cNvSpPr txBox="1"/>
          <p:nvPr/>
        </p:nvSpPr>
        <p:spPr>
          <a:xfrm>
            <a:off x="5690538" y="1068071"/>
            <a:ext cx="531812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/>
              <a:t>Anonyme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Voir des photos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Voir une photo, ses caractéristiques, ses commentaires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Voir le profil d’un utilisateur, voir ses photos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/>
              <a:t>Connecté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Ajouter/Modifier/Supprimer une photo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Ajouter/Modifier/Supprimer un commentaire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Mettre un « j’aime » sur une photo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« Suivre » un utilisateur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Modifier/Supprimer son compte utilisateur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Signaler une photo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Suggérer une catégorie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Oublie de mot de passe avec envoi d’email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Changer de mot de passe / d’email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/>
              <a:t>Administrateur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A accès a toutes les fonctionnalités d’un utilisateur connecté. Sauf changement d’adresse e-mail et mot de passe</a:t>
            </a:r>
            <a:endParaRPr lang="fr-FR" sz="1600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Accès a un espace d’administration</a:t>
            </a:r>
          </a:p>
        </p:txBody>
      </p:sp>
    </p:spTree>
    <p:extLst>
      <p:ext uri="{BB962C8B-B14F-4D97-AF65-F5344CB8AC3E}">
        <p14:creationId xmlns:p14="http://schemas.microsoft.com/office/powerpoint/2010/main" val="328349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314BF80-3A47-4F15-98C3-0842DA29C8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graphicEl>
                                              <a:dgm id="{E314BF80-3A47-4F15-98C3-0842DA29C8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453A66B-E67B-4737-9B63-7E9DCDD845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graphicEl>
                                              <a:dgm id="{A453A66B-E67B-4737-9B63-7E9DCDD845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F15C108-0F97-4BB8-87C7-6FB15130D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graphicEl>
                                              <a:dgm id="{EF15C108-0F97-4BB8-87C7-6FB15130DC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 uiExpand="1">
        <p:bldSub>
          <a:bldDgm bld="one" rev="1"/>
        </p:bldSub>
      </p:bldGraphic>
      <p:bldP spid="1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3A998-33FE-419D-AB51-6C72CEE1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Outils de développement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5E3985-44E0-4F20-9E8A-83F0433F4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078478"/>
            <a:ext cx="4937760" cy="38820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Gestion de projet</a:t>
            </a:r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Conceptualisation</a:t>
            </a:r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CE52DDDB-7834-4DD8-B47A-BCE9EE7C0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2078478"/>
            <a:ext cx="4937760" cy="38820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Outil de </a:t>
            </a:r>
            <a:r>
              <a:rPr lang="fr-FR" dirty="0" err="1"/>
              <a:t>versionning</a:t>
            </a: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Outils lié au développement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244E94-9A4C-4414-946C-AF645334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53F44D-EABF-4F79-96D3-519C6F28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003363-B67E-4849-8422-FB7FC0A2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5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B72A04-6B9F-4CE3-8BD3-7FC3CE999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579" y="2604793"/>
            <a:ext cx="1075266" cy="107526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17EDAF6D-93FD-48EC-840F-BF253B3F8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209" y="2604793"/>
            <a:ext cx="1075266" cy="107526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322FFDF-433B-4AF1-BECC-6AA515470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90" y="4840077"/>
            <a:ext cx="1192355" cy="6430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E30A574A-BAE3-434D-9A9F-7395A5559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448" y="4840077"/>
            <a:ext cx="1309424" cy="6430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3BA9F58-9EB0-4912-90C7-D20AFBD2C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475" y="4869675"/>
            <a:ext cx="828299" cy="8282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55B59D11-8DA8-4CD8-A423-9237D2F52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349" y="2800515"/>
            <a:ext cx="1421777" cy="5940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536EE71-E497-45AF-B9B5-A268CF7BD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559" y="2604793"/>
            <a:ext cx="1932775" cy="967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id="{BB379378-A67E-4B16-98AB-43DEC0D91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743" y="4342696"/>
            <a:ext cx="860000" cy="85789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23E31C9-A34F-4F5A-B690-6B83ABEA4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711" y="4380157"/>
            <a:ext cx="860000" cy="8204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>
            <a:extLst>
              <a:ext uri="{FF2B5EF4-FFF2-40B4-BE49-F238E27FC236}">
                <a16:creationId xmlns:a16="http://schemas.microsoft.com/office/drawing/2014/main" id="{E2DE1E1B-1AE0-4868-B60B-2B9C36DD0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743" y="5350160"/>
            <a:ext cx="859999" cy="859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A69F47A-672F-46A5-A1EA-81F38047C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717" y="5483097"/>
            <a:ext cx="661987" cy="6619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031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9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717CE-3945-4B64-A3DF-BD0F60D0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Langages, bibliothèque et environnement de développement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E8CFED-54BA-4F23-A9C5-256FC9E8F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887524"/>
            <a:ext cx="4749847" cy="23738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Côté client</a:t>
            </a:r>
          </a:p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BE6107F-59B2-4E6D-9E2B-47B12D779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7127" y="1887524"/>
            <a:ext cx="5308553" cy="25083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Côté serveur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E5B76EC-DE9E-4DBF-9496-83010AA0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03/06/2020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EE65DB4-F4ED-455F-A32B-3D97E3AB9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BB391E6-F056-4B54-8C1C-B9232EEC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6</a:t>
            </a:fld>
            <a:endParaRPr lang="fr-F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CA976FC-5F43-41B7-9F8F-EE9C1DBE5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467428"/>
            <a:ext cx="859985" cy="8599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4316796A-647D-4DE6-8EDE-5DAEB43ED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172" y="2456529"/>
            <a:ext cx="668855" cy="94335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8BCD1CFA-F18E-4EBD-A91A-1C6CE6F70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667" y="2456529"/>
            <a:ext cx="691776" cy="97247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DBDA76A-AE5F-4D0F-B30B-43E6EDF10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873" y="3436612"/>
            <a:ext cx="1425707" cy="710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26AD1FBE-762A-4793-B968-34680A317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026" y="5239997"/>
            <a:ext cx="1676793" cy="40756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D1AA81BF-C041-48FF-8040-BA1C8B560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624" y="5148901"/>
            <a:ext cx="1286043" cy="5015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Espace réservé du contenu 5">
            <a:extLst>
              <a:ext uri="{FF2B5EF4-FFF2-40B4-BE49-F238E27FC236}">
                <a16:creationId xmlns:a16="http://schemas.microsoft.com/office/drawing/2014/main" id="{E82C0C62-D749-401B-BAFE-2A06C335E149}"/>
              </a:ext>
            </a:extLst>
          </p:cNvPr>
          <p:cNvSpPr txBox="1">
            <a:spLocks/>
          </p:cNvSpPr>
          <p:nvPr/>
        </p:nvSpPr>
        <p:spPr>
          <a:xfrm>
            <a:off x="1097280" y="4566718"/>
            <a:ext cx="9459775" cy="12007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v"/>
            </a:pPr>
            <a:r>
              <a:rPr lang="fr-FR" dirty="0"/>
              <a:t> Bibliothèques et </a:t>
            </a:r>
            <a:r>
              <a:rPr lang="fr-FR" dirty="0" err="1"/>
              <a:t>Frameworks</a:t>
            </a:r>
            <a:endParaRPr lang="fr-FR" dirty="0"/>
          </a:p>
        </p:txBody>
      </p:sp>
      <p:pic>
        <p:nvPicPr>
          <p:cNvPr id="3081" name="Picture 9">
            <a:extLst>
              <a:ext uri="{FF2B5EF4-FFF2-40B4-BE49-F238E27FC236}">
                <a16:creationId xmlns:a16="http://schemas.microsoft.com/office/drawing/2014/main" id="{53DC4D4D-1988-4ABD-964D-51B609C1C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034" y="2538612"/>
            <a:ext cx="1766835" cy="952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>
            <a:extLst>
              <a:ext uri="{FF2B5EF4-FFF2-40B4-BE49-F238E27FC236}">
                <a16:creationId xmlns:a16="http://schemas.microsoft.com/office/drawing/2014/main" id="{1D2A3500-59C1-43A9-91C8-BC197E9EB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517" y="4655508"/>
            <a:ext cx="2444183" cy="13022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7C166D3-05E9-4AF9-AC1D-8F2E789051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096" y="4300581"/>
            <a:ext cx="1582748" cy="98511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F0778F1-90CC-41B4-A0E8-0D69324E5C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096" y="5148901"/>
            <a:ext cx="1582748" cy="103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7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354F388-8EFE-48EC-8AF5-42F84DC03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Organisation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F069C0B-76FE-40D8-96DA-6FD9D4175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Outils de gestion de projet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1C41482-5E32-4879-A0C3-29CB0F96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72202B7-1C66-4DE8-B9AF-37C9BE30BA80}" type="datetime1">
              <a:rPr lang="en-US" smtClean="0"/>
              <a:pPr>
                <a:spcAft>
                  <a:spcPts val="600"/>
                </a:spcAft>
              </a:pPr>
              <a:t>6/3/2020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D56753-3A01-4B04-9BE7-B302C3B1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B3BBF0-A07D-45AD-B7A4-9DB323B7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85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1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33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8" name="Straight Connector 35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37">
            <a:extLst>
              <a:ext uri="{FF2B5EF4-FFF2-40B4-BE49-F238E27FC236}">
                <a16:creationId xmlns:a16="http://schemas.microsoft.com/office/drawing/2014/main" id="{4334CDA8-27BF-440A-ACE0-20D621D0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8FCA65B8-A022-4881-9F20-61B842C2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766457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Diagramme de Gantt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F9598977-47D9-4177-B3F6-54EB054F0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26" y="838130"/>
            <a:ext cx="11580948" cy="2895237"/>
          </a:xfrm>
          <a:prstGeom prst="rect">
            <a:avLst/>
          </a:prstGeom>
        </p:spPr>
      </p:pic>
      <p:cxnSp>
        <p:nvCxnSpPr>
          <p:cNvPr id="50" name="Straight Connector 39">
            <a:extLst>
              <a:ext uri="{FF2B5EF4-FFF2-40B4-BE49-F238E27FC236}">
                <a16:creationId xmlns:a16="http://schemas.microsoft.com/office/drawing/2014/main" id="{4CA9F026-1368-4592-87F9-1B3A23C2D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41">
            <a:extLst>
              <a:ext uri="{FF2B5EF4-FFF2-40B4-BE49-F238E27FC236}">
                <a16:creationId xmlns:a16="http://schemas.microsoft.com/office/drawing/2014/main" id="{8F773DB8-304B-436F-BEFA-3FAAF35CF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43">
            <a:extLst>
              <a:ext uri="{FF2B5EF4-FFF2-40B4-BE49-F238E27FC236}">
                <a16:creationId xmlns:a16="http://schemas.microsoft.com/office/drawing/2014/main" id="{F1D7F3A9-0DAE-479A-B0B2-2E25F880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FE9B31-9614-4A14-B9D4-451969D1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EE75921B-C4F6-4949-BEE6-7B8822AEE9B3}" type="datetime1">
              <a:rPr lang="en-US" smtClean="0"/>
              <a:pPr defTabSz="914400">
                <a:spcAft>
                  <a:spcPts val="600"/>
                </a:spcAft>
              </a:pPr>
              <a:t>6/3/2020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A81C8B-AD98-40B4-9617-FE6B0E08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D4875A-31D5-4186-B844-63ED22FB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86E8C7-F2FE-4BD9-8CCD-17179851D3F5}" type="slidenum">
              <a:rPr lang="en-US" smtClean="0"/>
              <a:pPr defTabSz="914400"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8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334CDA8-27BF-440A-ACE0-20D621D0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B9FB24-C25C-4D84-88C1-F3892916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2" y="3773040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Trello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83BBB5A7-F793-4280-9FD6-BFF3A2091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62" y="173715"/>
            <a:ext cx="8381275" cy="416968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A9F026-1368-4592-87F9-1B3A23C2D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F773DB8-304B-436F-BEFA-3FAAF35CF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D7F3A9-0DAE-479A-B0B2-2E25F880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07936C-7051-43CC-90C6-AE7C9C02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7B14172-D5F5-4BFB-89B6-FE98C0A91CE9}" type="datetime1">
              <a:rPr lang="en-US" smtClean="0"/>
              <a:pPr defTabSz="914400">
                <a:spcAft>
                  <a:spcPts val="600"/>
                </a:spcAft>
              </a:pPr>
              <a:t>6/3/2020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21FC30-C3D6-476C-A7EE-1963949A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FB1590-E713-4490-A676-65DDEC6C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86E8C7-F2FE-4BD9-8CCD-17179851D3F5}" type="slidenum">
              <a:rPr lang="en-US" smtClean="0"/>
              <a:pPr defTabSz="914400"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6405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633</Words>
  <Application>Microsoft Office PowerPoint</Application>
  <PresentationFormat>Grand écran</PresentationFormat>
  <Paragraphs>193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4" baseType="lpstr">
      <vt:lpstr>Calibri</vt:lpstr>
      <vt:lpstr>Calibri Light</vt:lpstr>
      <vt:lpstr>Wingdings</vt:lpstr>
      <vt:lpstr>Rétrospective</vt:lpstr>
      <vt:lpstr>Projet Tof’Box</vt:lpstr>
      <vt:lpstr>Présentation du projet</vt:lpstr>
      <vt:lpstr>Contexte</vt:lpstr>
      <vt:lpstr>Fonctionnalités</vt:lpstr>
      <vt:lpstr>Outils de développement</vt:lpstr>
      <vt:lpstr>Langages, bibliothèque et environnement de développement</vt:lpstr>
      <vt:lpstr>Organisation</vt:lpstr>
      <vt:lpstr>Diagramme de Gantt</vt:lpstr>
      <vt:lpstr>Trello</vt:lpstr>
      <vt:lpstr>Réalisation du projet</vt:lpstr>
      <vt:lpstr>Conception</vt:lpstr>
      <vt:lpstr>MCD</vt:lpstr>
      <vt:lpstr>MCD</vt:lpstr>
      <vt:lpstr>Maquettage</vt:lpstr>
      <vt:lpstr>Maquettage</vt:lpstr>
      <vt:lpstr>Maquettage</vt:lpstr>
      <vt:lpstr>Design pattern</vt:lpstr>
      <vt:lpstr>Model – View – Controller</vt:lpstr>
      <vt:lpstr>MVC adapté à Symfony</vt:lpstr>
      <vt:lpstr>Cheminement d’une fonctionnalité</vt:lpstr>
      <vt:lpstr>Requête</vt:lpstr>
      <vt:lpstr>Controller</vt:lpstr>
      <vt:lpstr>Présentation PowerPoint</vt:lpstr>
      <vt:lpstr>Repository</vt:lpstr>
      <vt:lpstr>Présentation PowerPoint</vt:lpstr>
      <vt:lpstr>View</vt:lpstr>
      <vt:lpstr>Présentation PowerPoint</vt:lpstr>
      <vt:lpstr>Response</vt:lpstr>
      <vt:lpstr>Démonstration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Tof’Box</dc:title>
  <dc:creator>S2 LF</dc:creator>
  <cp:lastModifiedBy>S2 LF</cp:lastModifiedBy>
  <cp:revision>4</cp:revision>
  <dcterms:created xsi:type="dcterms:W3CDTF">2020-06-03T14:12:24Z</dcterms:created>
  <dcterms:modified xsi:type="dcterms:W3CDTF">2020-06-03T14:54:01Z</dcterms:modified>
</cp:coreProperties>
</file>