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9" r:id="rId9"/>
    <p:sldId id="272" r:id="rId10"/>
    <p:sldId id="261" r:id="rId11"/>
    <p:sldId id="277" r:id="rId12"/>
    <p:sldId id="273" r:id="rId13"/>
    <p:sldId id="278" r:id="rId14"/>
    <p:sldId id="274" r:id="rId15"/>
    <p:sldId id="275" r:id="rId16"/>
    <p:sldId id="276" r:id="rId17"/>
    <p:sldId id="263" r:id="rId18"/>
    <p:sldId id="265" r:id="rId19"/>
    <p:sldId id="266" r:id="rId20"/>
    <p:sldId id="279" r:id="rId21"/>
    <p:sldId id="280" r:id="rId22"/>
    <p:sldId id="282" r:id="rId23"/>
    <p:sldId id="283" r:id="rId24"/>
    <p:sldId id="285" r:id="rId25"/>
    <p:sldId id="286" r:id="rId26"/>
    <p:sldId id="288" r:id="rId27"/>
    <p:sldId id="289" r:id="rId28"/>
    <p:sldId id="291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77"/>
            <p14:sldId id="273"/>
            <p14:sldId id="278"/>
            <p14:sldId id="274"/>
            <p14:sldId id="275"/>
            <p14:sldId id="276"/>
          </p14:sldIdLst>
        </p14:section>
        <p14:section name="MVC &amp; Symfony" id="{70BC0D6F-D3BA-49B2-9FC6-572DEC3A5C9C}">
          <p14:sldIdLst>
            <p14:sldId id="263"/>
            <p14:sldId id="265"/>
            <p14:sldId id="266"/>
            <p14:sldId id="279"/>
            <p14:sldId id="280"/>
            <p14:sldId id="282"/>
            <p14:sldId id="283"/>
            <p14:sldId id="285"/>
            <p14:sldId id="286"/>
            <p14:sldId id="288"/>
            <p14:sldId id="289"/>
            <p14:sldId id="291"/>
          </p14:sldIdLst>
        </p14:section>
        <p14:section name="Demo" id="{790AA0AA-23A4-4B3D-AD20-F1806A8B0D6A}">
          <p14:sldIdLst>
            <p14:sldId id="270"/>
            <p14:sldId id="271"/>
          </p14:sldIdLst>
        </p14:section>
        <p14:section name="Conclusion" id="{00B36EDF-BB5A-4946-B039-A200D1F456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 LF" initials="SL" lastIdx="6" clrIdx="0">
    <p:extLst>
      <p:ext uri="{19B8F6BF-5375-455C-9EA6-DF929625EA0E}">
        <p15:presenceInfo xmlns:p15="http://schemas.microsoft.com/office/powerpoint/2012/main" userId="2fbaeacd0ddf9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7:02:02.317" idx="4">
    <p:pos x="10" y="10"/>
    <p:text>1 Requête envoyé suite à action de l'utilisateur</p:text>
    <p:extLst>
      <p:ext uri="{C676402C-5697-4E1C-873F-D02D1690AC5C}">
        <p15:threadingInfo xmlns:p15="http://schemas.microsoft.com/office/powerpoint/2012/main" timeZoneBias="-120"/>
      </p:ext>
    </p:extLst>
  </p:cm>
  <p:cm authorId="1" dt="2020-06-03T17:02:22.250" idx="5">
    <p:pos x="146" y="146"/>
    <p:text>2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EBCB9-9F97-4FC7-9FE9-657B49E9E4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293200-F93F-47C6-82B1-B0BA734F35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Tof’Box</a:t>
          </a:r>
          <a:r>
            <a:rPr lang="fr-FR" dirty="0"/>
            <a:t> est un réseau social de photographie permettant de voir, de partager des photos et d’</a:t>
          </a:r>
          <a:r>
            <a:rPr lang="fr-FR" dirty="0" err="1"/>
            <a:t>intéragir</a:t>
          </a:r>
          <a:r>
            <a:rPr lang="fr-FR" dirty="0"/>
            <a:t> autour de celles-ci.</a:t>
          </a:r>
        </a:p>
      </dgm:t>
    </dgm:pt>
    <dgm:pt modelId="{DE6B0583-5197-437F-82DC-6776D1E74253}" type="parTrans" cxnId="{8EF57901-1387-4789-9192-968C88BF9724}">
      <dgm:prSet/>
      <dgm:spPr/>
      <dgm:t>
        <a:bodyPr/>
        <a:lstStyle/>
        <a:p>
          <a:endParaRPr lang="en-US"/>
        </a:p>
      </dgm:t>
    </dgm:pt>
    <dgm:pt modelId="{A7225C5B-263A-46A0-9481-055697429D27}" type="sibTrans" cxnId="{8EF57901-1387-4789-9192-968C88BF9724}">
      <dgm:prSet/>
      <dgm:spPr/>
      <dgm:t>
        <a:bodyPr/>
        <a:lstStyle/>
        <a:p>
          <a:endParaRPr lang="en-US"/>
        </a:p>
      </dgm:t>
    </dgm:pt>
    <dgm:pt modelId="{78CD1874-35A7-4FEA-BD1D-EBA3B9E319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Selon le cadre dans lequel il est mis en place ce projet peut s’adresser a un public large ou a une association de photographes par exemple</a:t>
          </a:r>
          <a:endParaRPr lang="en-US"/>
        </a:p>
      </dgm:t>
    </dgm:pt>
    <dgm:pt modelId="{663CB38A-3756-4618-9082-C3DDECAD356C}" type="parTrans" cxnId="{7943886E-39D5-446A-AE22-86F9DE0A72DD}">
      <dgm:prSet/>
      <dgm:spPr/>
      <dgm:t>
        <a:bodyPr/>
        <a:lstStyle/>
        <a:p>
          <a:endParaRPr lang="en-US"/>
        </a:p>
      </dgm:t>
    </dgm:pt>
    <dgm:pt modelId="{1745B7C6-0742-491A-A84A-5AF5844AC1A4}" type="sibTrans" cxnId="{7943886E-39D5-446A-AE22-86F9DE0A72DD}">
      <dgm:prSet/>
      <dgm:spPr/>
      <dgm:t>
        <a:bodyPr/>
        <a:lstStyle/>
        <a:p>
          <a:endParaRPr lang="en-US"/>
        </a:p>
      </dgm:t>
    </dgm:pt>
    <dgm:pt modelId="{2BD71707-847D-4AEC-A0E0-6920665677EC}" type="pres">
      <dgm:prSet presAssocID="{E2CEBCB9-9F97-4FC7-9FE9-657B49E9E498}" presName="root" presStyleCnt="0">
        <dgm:presLayoutVars>
          <dgm:dir/>
          <dgm:resizeHandles val="exact"/>
        </dgm:presLayoutVars>
      </dgm:prSet>
      <dgm:spPr/>
    </dgm:pt>
    <dgm:pt modelId="{01EB29B2-943B-43D4-AC55-60854E2B162A}" type="pres">
      <dgm:prSet presAssocID="{9C293200-F93F-47C6-82B1-B0BA734F3502}" presName="compNode" presStyleCnt="0"/>
      <dgm:spPr/>
    </dgm:pt>
    <dgm:pt modelId="{93449F72-5C1C-4B95-96BF-5BBA289DEF40}" type="pres">
      <dgm:prSet presAssocID="{9C293200-F93F-47C6-82B1-B0BA734F3502}" presName="bgRect" presStyleLbl="bgShp" presStyleIdx="0" presStyleCnt="2"/>
      <dgm:spPr/>
    </dgm:pt>
    <dgm:pt modelId="{2BEB0587-5F7E-4297-9AF5-BF3BD5930808}" type="pres">
      <dgm:prSet presAssocID="{9C293200-F93F-47C6-82B1-B0BA734F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8E013EB-AF8A-410C-8515-824CB5C2D081}" type="pres">
      <dgm:prSet presAssocID="{9C293200-F93F-47C6-82B1-B0BA734F3502}" presName="spaceRect" presStyleCnt="0"/>
      <dgm:spPr/>
    </dgm:pt>
    <dgm:pt modelId="{EB4DE014-29E6-456A-8F00-E4730996A303}" type="pres">
      <dgm:prSet presAssocID="{9C293200-F93F-47C6-82B1-B0BA734F3502}" presName="parTx" presStyleLbl="revTx" presStyleIdx="0" presStyleCnt="2">
        <dgm:presLayoutVars>
          <dgm:chMax val="0"/>
          <dgm:chPref val="0"/>
        </dgm:presLayoutVars>
      </dgm:prSet>
      <dgm:spPr/>
    </dgm:pt>
    <dgm:pt modelId="{E36EE7B3-0DE8-41E4-8830-A19325B06523}" type="pres">
      <dgm:prSet presAssocID="{A7225C5B-263A-46A0-9481-055697429D27}" presName="sibTrans" presStyleCnt="0"/>
      <dgm:spPr/>
    </dgm:pt>
    <dgm:pt modelId="{A65BCC3F-47B2-413A-BB2C-D7735CA4DA55}" type="pres">
      <dgm:prSet presAssocID="{78CD1874-35A7-4FEA-BD1D-EBA3B9E31909}" presName="compNode" presStyleCnt="0"/>
      <dgm:spPr/>
    </dgm:pt>
    <dgm:pt modelId="{59BB885F-123B-4D45-9526-FF4E10D5EB9D}" type="pres">
      <dgm:prSet presAssocID="{78CD1874-35A7-4FEA-BD1D-EBA3B9E31909}" presName="bgRect" presStyleLbl="bgShp" presStyleIdx="1" presStyleCnt="2"/>
      <dgm:spPr/>
    </dgm:pt>
    <dgm:pt modelId="{0EA7FDFC-8F25-433D-8F1F-34FDBDE6E7F8}" type="pres">
      <dgm:prSet presAssocID="{78CD1874-35A7-4FEA-BD1D-EBA3B9E31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e personnes"/>
        </a:ext>
      </dgm:extLst>
    </dgm:pt>
    <dgm:pt modelId="{C07B1A8E-0E0E-4613-8878-D9DFCE650F3E}" type="pres">
      <dgm:prSet presAssocID="{78CD1874-35A7-4FEA-BD1D-EBA3B9E31909}" presName="spaceRect" presStyleCnt="0"/>
      <dgm:spPr/>
    </dgm:pt>
    <dgm:pt modelId="{A75D14BA-420B-453A-83F6-BA85BA093DFE}" type="pres">
      <dgm:prSet presAssocID="{78CD1874-35A7-4FEA-BD1D-EBA3B9E31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F57901-1387-4789-9192-968C88BF9724}" srcId="{E2CEBCB9-9F97-4FC7-9FE9-657B49E9E498}" destId="{9C293200-F93F-47C6-82B1-B0BA734F3502}" srcOrd="0" destOrd="0" parTransId="{DE6B0583-5197-437F-82DC-6776D1E74253}" sibTransId="{A7225C5B-263A-46A0-9481-055697429D27}"/>
    <dgm:cxn modelId="{2178FA39-907E-4EBC-9EB6-7190C239627B}" type="presOf" srcId="{9C293200-F93F-47C6-82B1-B0BA734F3502}" destId="{EB4DE014-29E6-456A-8F00-E4730996A303}" srcOrd="0" destOrd="0" presId="urn:microsoft.com/office/officeart/2018/2/layout/IconVerticalSolidList"/>
    <dgm:cxn modelId="{7943886E-39D5-446A-AE22-86F9DE0A72DD}" srcId="{E2CEBCB9-9F97-4FC7-9FE9-657B49E9E498}" destId="{78CD1874-35A7-4FEA-BD1D-EBA3B9E31909}" srcOrd="1" destOrd="0" parTransId="{663CB38A-3756-4618-9082-C3DDECAD356C}" sibTransId="{1745B7C6-0742-491A-A84A-5AF5844AC1A4}"/>
    <dgm:cxn modelId="{0F8FEA76-C7B5-44FF-B737-BCCB71B11679}" type="presOf" srcId="{E2CEBCB9-9F97-4FC7-9FE9-657B49E9E498}" destId="{2BD71707-847D-4AEC-A0E0-6920665677EC}" srcOrd="0" destOrd="0" presId="urn:microsoft.com/office/officeart/2018/2/layout/IconVerticalSolidList"/>
    <dgm:cxn modelId="{205F5BF3-1B4D-4A91-BB69-E12BBDFCA4C7}" type="presOf" srcId="{78CD1874-35A7-4FEA-BD1D-EBA3B9E31909}" destId="{A75D14BA-420B-453A-83F6-BA85BA093DFE}" srcOrd="0" destOrd="0" presId="urn:microsoft.com/office/officeart/2018/2/layout/IconVerticalSolidList"/>
    <dgm:cxn modelId="{0B98C062-0F40-4FB1-87F6-E13F92AE04C9}" type="presParOf" srcId="{2BD71707-847D-4AEC-A0E0-6920665677EC}" destId="{01EB29B2-943B-43D4-AC55-60854E2B162A}" srcOrd="0" destOrd="0" presId="urn:microsoft.com/office/officeart/2018/2/layout/IconVerticalSolidList"/>
    <dgm:cxn modelId="{E77D51FE-810F-4F5B-903C-3CC66E3F6B3D}" type="presParOf" srcId="{01EB29B2-943B-43D4-AC55-60854E2B162A}" destId="{93449F72-5C1C-4B95-96BF-5BBA289DEF40}" srcOrd="0" destOrd="0" presId="urn:microsoft.com/office/officeart/2018/2/layout/IconVerticalSolidList"/>
    <dgm:cxn modelId="{DA97BFF6-0138-4C12-8667-50E49BAE0EB6}" type="presParOf" srcId="{01EB29B2-943B-43D4-AC55-60854E2B162A}" destId="{2BEB0587-5F7E-4297-9AF5-BF3BD5930808}" srcOrd="1" destOrd="0" presId="urn:microsoft.com/office/officeart/2018/2/layout/IconVerticalSolidList"/>
    <dgm:cxn modelId="{657EF983-A1D7-43F2-99A9-5E5AA7D57C87}" type="presParOf" srcId="{01EB29B2-943B-43D4-AC55-60854E2B162A}" destId="{28E013EB-AF8A-410C-8515-824CB5C2D081}" srcOrd="2" destOrd="0" presId="urn:microsoft.com/office/officeart/2018/2/layout/IconVerticalSolidList"/>
    <dgm:cxn modelId="{452B42DC-F487-4A42-8F0F-1B8C4097C015}" type="presParOf" srcId="{01EB29B2-943B-43D4-AC55-60854E2B162A}" destId="{EB4DE014-29E6-456A-8F00-E4730996A303}" srcOrd="3" destOrd="0" presId="urn:microsoft.com/office/officeart/2018/2/layout/IconVerticalSolidList"/>
    <dgm:cxn modelId="{93DC2FE8-4733-4DFE-B658-57B9C291A482}" type="presParOf" srcId="{2BD71707-847D-4AEC-A0E0-6920665677EC}" destId="{E36EE7B3-0DE8-41E4-8830-A19325B06523}" srcOrd="1" destOrd="0" presId="urn:microsoft.com/office/officeart/2018/2/layout/IconVerticalSolidList"/>
    <dgm:cxn modelId="{34E558D0-C57C-4639-A8B1-CDCB62187057}" type="presParOf" srcId="{2BD71707-847D-4AEC-A0E0-6920665677EC}" destId="{A65BCC3F-47B2-413A-BB2C-D7735CA4DA55}" srcOrd="2" destOrd="0" presId="urn:microsoft.com/office/officeart/2018/2/layout/IconVerticalSolidList"/>
    <dgm:cxn modelId="{51118E59-CA33-40C0-86A7-1E62DBC42E39}" type="presParOf" srcId="{A65BCC3F-47B2-413A-BB2C-D7735CA4DA55}" destId="{59BB885F-123B-4D45-9526-FF4E10D5EB9D}" srcOrd="0" destOrd="0" presId="urn:microsoft.com/office/officeart/2018/2/layout/IconVerticalSolidList"/>
    <dgm:cxn modelId="{0AB304EB-5480-4631-B897-AA41C5CE0177}" type="presParOf" srcId="{A65BCC3F-47B2-413A-BB2C-D7735CA4DA55}" destId="{0EA7FDFC-8F25-433D-8F1F-34FDBDE6E7F8}" srcOrd="1" destOrd="0" presId="urn:microsoft.com/office/officeart/2018/2/layout/IconVerticalSolidList"/>
    <dgm:cxn modelId="{C3B0D74C-36C1-41E0-9281-EB428235DF25}" type="presParOf" srcId="{A65BCC3F-47B2-413A-BB2C-D7735CA4DA55}" destId="{C07B1A8E-0E0E-4613-8878-D9DFCE650F3E}" srcOrd="2" destOrd="0" presId="urn:microsoft.com/office/officeart/2018/2/layout/IconVerticalSolidList"/>
    <dgm:cxn modelId="{B070977E-A139-4E9E-9C24-EC912266AB38}" type="presParOf" srcId="{A65BCC3F-47B2-413A-BB2C-D7735CA4DA55}" destId="{A75D14BA-420B-453A-83F6-BA85BA093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Anonyme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2F31-ECAB-4472-ADAF-27B6EEC36E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0EB95E-A47D-4235-96DD-26D75C98A82A}">
      <dgm:prSet phldrT="[Texte]" custT="1"/>
      <dgm:spPr/>
      <dgm:t>
        <a:bodyPr/>
        <a:lstStyle/>
        <a:p>
          <a:r>
            <a:rPr lang="fr-FR" sz="2800" dirty="0"/>
            <a:t>La requête est l’action de l’utilisateur, qui va taper un URL ou cliquer sur un bouton.</a:t>
          </a:r>
          <a:br>
            <a:rPr lang="fr-FR" sz="2800" dirty="0"/>
          </a:br>
          <a:r>
            <a:rPr lang="fr-FR" sz="2800" dirty="0"/>
            <a:t>Cette action va orienter la requête vers une méthode dans un Controller.</a:t>
          </a:r>
        </a:p>
      </dgm:t>
    </dgm:pt>
    <dgm:pt modelId="{C38C6774-0A40-491F-92AF-0B7785C999DD}" type="parTrans" cxnId="{21D7A57A-2BA8-4D0A-8ABE-9D5E1402BC30}">
      <dgm:prSet/>
      <dgm:spPr/>
      <dgm:t>
        <a:bodyPr/>
        <a:lstStyle/>
        <a:p>
          <a:endParaRPr lang="fr-FR"/>
        </a:p>
      </dgm:t>
    </dgm:pt>
    <dgm:pt modelId="{2B6CC0C3-24A1-4C7E-9D2B-423416A3F0CB}" type="sibTrans" cxnId="{21D7A57A-2BA8-4D0A-8ABE-9D5E1402BC30}">
      <dgm:prSet/>
      <dgm:spPr/>
      <dgm:t>
        <a:bodyPr/>
        <a:lstStyle/>
        <a:p>
          <a:endParaRPr lang="fr-FR"/>
        </a:p>
      </dgm:t>
    </dgm:pt>
    <dgm:pt modelId="{A2578B13-C562-4F3E-897A-97702726DAE4}">
      <dgm:prSet phldrT="[Texte]" custT="1"/>
      <dgm:spPr/>
      <dgm:t>
        <a:bodyPr/>
        <a:lstStyle/>
        <a:p>
          <a:r>
            <a:rPr lang="fr-FR" sz="2800" dirty="0"/>
            <a:t>Dans notre exemple, l’utilisateur tape l’URL de l’application qui le mène donc vers la page d’accueil.</a:t>
          </a:r>
        </a:p>
        <a:p>
          <a:endParaRPr lang="fr-FR" sz="2800" dirty="0"/>
        </a:p>
        <a:p>
          <a:endParaRPr lang="fr-FR" sz="2800" dirty="0"/>
        </a:p>
      </dgm:t>
    </dgm:pt>
    <dgm:pt modelId="{C44F88A7-4F24-4004-A791-7A720C2F7242}" type="parTrans" cxnId="{A5EF4051-FC22-43D9-9CC0-8F33F1BFF9F6}">
      <dgm:prSet/>
      <dgm:spPr/>
      <dgm:t>
        <a:bodyPr/>
        <a:lstStyle/>
        <a:p>
          <a:endParaRPr lang="fr-FR"/>
        </a:p>
      </dgm:t>
    </dgm:pt>
    <dgm:pt modelId="{011FE8F2-2D68-49F2-93E2-ADFBD36180E6}" type="sibTrans" cxnId="{A5EF4051-FC22-43D9-9CC0-8F33F1BFF9F6}">
      <dgm:prSet/>
      <dgm:spPr/>
      <dgm:t>
        <a:bodyPr/>
        <a:lstStyle/>
        <a:p>
          <a:endParaRPr lang="fr-FR"/>
        </a:p>
      </dgm:t>
    </dgm:pt>
    <dgm:pt modelId="{5A7288AD-78E9-499F-B43D-90B32F62D652}" type="pres">
      <dgm:prSet presAssocID="{9A632F31-ECAB-4472-ADAF-27B6EEC36E03}" presName="linear" presStyleCnt="0">
        <dgm:presLayoutVars>
          <dgm:animLvl val="lvl"/>
          <dgm:resizeHandles val="exact"/>
        </dgm:presLayoutVars>
      </dgm:prSet>
      <dgm:spPr/>
    </dgm:pt>
    <dgm:pt modelId="{BD6C242A-97DF-47C8-8339-DE1AC2CCCDE1}" type="pres">
      <dgm:prSet presAssocID="{250EB95E-A47D-4235-96DD-26D75C98A8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D2AE49-A809-45D2-976F-313939E81CF2}" type="pres">
      <dgm:prSet presAssocID="{2B6CC0C3-24A1-4C7E-9D2B-423416A3F0CB}" presName="spacer" presStyleCnt="0"/>
      <dgm:spPr/>
    </dgm:pt>
    <dgm:pt modelId="{2C8BDE9D-3836-48CC-A9DB-59054019079D}" type="pres">
      <dgm:prSet presAssocID="{A2578B13-C562-4F3E-897A-97702726DAE4}" presName="parentText" presStyleLbl="node1" presStyleIdx="1" presStyleCnt="2" custScaleY="109644">
        <dgm:presLayoutVars>
          <dgm:chMax val="0"/>
          <dgm:bulletEnabled val="1"/>
        </dgm:presLayoutVars>
      </dgm:prSet>
      <dgm:spPr/>
    </dgm:pt>
  </dgm:ptLst>
  <dgm:cxnLst>
    <dgm:cxn modelId="{A5EF4051-FC22-43D9-9CC0-8F33F1BFF9F6}" srcId="{9A632F31-ECAB-4472-ADAF-27B6EEC36E03}" destId="{A2578B13-C562-4F3E-897A-97702726DAE4}" srcOrd="1" destOrd="0" parTransId="{C44F88A7-4F24-4004-A791-7A720C2F7242}" sibTransId="{011FE8F2-2D68-49F2-93E2-ADFBD36180E6}"/>
    <dgm:cxn modelId="{21D7A57A-2BA8-4D0A-8ABE-9D5E1402BC30}" srcId="{9A632F31-ECAB-4472-ADAF-27B6EEC36E03}" destId="{250EB95E-A47D-4235-96DD-26D75C98A82A}" srcOrd="0" destOrd="0" parTransId="{C38C6774-0A40-491F-92AF-0B7785C999DD}" sibTransId="{2B6CC0C3-24A1-4C7E-9D2B-423416A3F0CB}"/>
    <dgm:cxn modelId="{2C8CE2A0-EDF3-49B0-AA7A-B71448113E26}" type="presOf" srcId="{9A632F31-ECAB-4472-ADAF-27B6EEC36E03}" destId="{5A7288AD-78E9-499F-B43D-90B32F62D652}" srcOrd="0" destOrd="0" presId="urn:microsoft.com/office/officeart/2005/8/layout/vList2"/>
    <dgm:cxn modelId="{D94015B6-B61F-4002-BCB1-F002EC1FD72E}" type="presOf" srcId="{250EB95E-A47D-4235-96DD-26D75C98A82A}" destId="{BD6C242A-97DF-47C8-8339-DE1AC2CCCDE1}" srcOrd="0" destOrd="0" presId="urn:microsoft.com/office/officeart/2005/8/layout/vList2"/>
    <dgm:cxn modelId="{E92B82EF-6E13-47E9-9203-46A5EB90277F}" type="presOf" srcId="{A2578B13-C562-4F3E-897A-97702726DAE4}" destId="{2C8BDE9D-3836-48CC-A9DB-59054019079D}" srcOrd="0" destOrd="0" presId="urn:microsoft.com/office/officeart/2005/8/layout/vList2"/>
    <dgm:cxn modelId="{743428A8-A936-475C-A99B-60C1AA394117}" type="presParOf" srcId="{5A7288AD-78E9-499F-B43D-90B32F62D652}" destId="{BD6C242A-97DF-47C8-8339-DE1AC2CCCDE1}" srcOrd="0" destOrd="0" presId="urn:microsoft.com/office/officeart/2005/8/layout/vList2"/>
    <dgm:cxn modelId="{639D54B8-9426-44F7-A645-15BCCCA7342A}" type="presParOf" srcId="{5A7288AD-78E9-499F-B43D-90B32F62D652}" destId="{DDD2AE49-A809-45D2-976F-313939E81CF2}" srcOrd="1" destOrd="0" presId="urn:microsoft.com/office/officeart/2005/8/layout/vList2"/>
    <dgm:cxn modelId="{420686F8-5506-42E7-A52F-667C129F6BBD}" type="presParOf" srcId="{5A7288AD-78E9-499F-B43D-90B32F62D652}" destId="{2C8BDE9D-3836-48CC-A9DB-5905401907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8A0A8-546A-4EF1-BF09-B78638AE1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7C1738-91D5-439E-92BF-56CFC6879F26}">
      <dgm:prSet/>
      <dgm:spPr/>
      <dgm:t>
        <a:bodyPr/>
        <a:lstStyle/>
        <a:p>
          <a:r>
            <a:rPr lang="fr-FR" dirty="0"/>
            <a:t>Dans Symfony, le Controller qui gère la page d’accueil par défaut est le </a:t>
          </a:r>
          <a:r>
            <a:rPr lang="fr-FR" dirty="0" err="1"/>
            <a:t>HomeController</a:t>
          </a:r>
          <a:r>
            <a:rPr lang="fr-FR" dirty="0"/>
            <a:t>.</a:t>
          </a:r>
        </a:p>
      </dgm:t>
    </dgm:pt>
    <dgm:pt modelId="{1B50C92F-7015-4249-AE13-FA7EC901CF35}" type="parTrans" cxnId="{DFE435FF-79FD-404A-A28C-9BDB397EED8F}">
      <dgm:prSet/>
      <dgm:spPr/>
      <dgm:t>
        <a:bodyPr/>
        <a:lstStyle/>
        <a:p>
          <a:endParaRPr lang="fr-FR"/>
        </a:p>
      </dgm:t>
    </dgm:pt>
    <dgm:pt modelId="{11197B0C-1F2B-4208-B0E9-005B5B1EE4F2}" type="sibTrans" cxnId="{DFE435FF-79FD-404A-A28C-9BDB397EED8F}">
      <dgm:prSet/>
      <dgm:spPr/>
      <dgm:t>
        <a:bodyPr/>
        <a:lstStyle/>
        <a:p>
          <a:endParaRPr lang="fr-FR"/>
        </a:p>
      </dgm:t>
    </dgm:pt>
    <dgm:pt modelId="{B473EA7B-BBA2-43F5-BC46-C3FE711C98D3}">
      <dgm:prSet/>
      <dgm:spPr/>
      <dgm:t>
        <a:bodyPr/>
        <a:lstStyle/>
        <a:p>
          <a:r>
            <a:rPr lang="fr-FR" dirty="0"/>
            <a:t>Il va donc récupérer la requête, exécuter un ensemble de sous-requête pour récupérer les informations dont il a besoin pour afficher la page demandée. Pour cela, il va faire appel au Repository.</a:t>
          </a:r>
        </a:p>
      </dgm:t>
    </dgm:pt>
    <dgm:pt modelId="{9B11541C-87A7-47D4-9ECA-450FD16782C7}" type="parTrans" cxnId="{A4BA6DFB-BA03-43F6-9652-6012E2D12A85}">
      <dgm:prSet/>
      <dgm:spPr/>
      <dgm:t>
        <a:bodyPr/>
        <a:lstStyle/>
        <a:p>
          <a:endParaRPr lang="fr-FR"/>
        </a:p>
      </dgm:t>
    </dgm:pt>
    <dgm:pt modelId="{50F17BEB-56F4-405E-8A54-C7FD809F0893}" type="sibTrans" cxnId="{A4BA6DFB-BA03-43F6-9652-6012E2D12A85}">
      <dgm:prSet/>
      <dgm:spPr/>
      <dgm:t>
        <a:bodyPr/>
        <a:lstStyle/>
        <a:p>
          <a:endParaRPr lang="fr-FR"/>
        </a:p>
      </dgm:t>
    </dgm:pt>
    <dgm:pt modelId="{D44CA3DF-1002-46D4-9B5B-FC6B16AC08E0}" type="pres">
      <dgm:prSet presAssocID="{3E78A0A8-546A-4EF1-BF09-B78638AE1611}" presName="linear" presStyleCnt="0">
        <dgm:presLayoutVars>
          <dgm:animLvl val="lvl"/>
          <dgm:resizeHandles val="exact"/>
        </dgm:presLayoutVars>
      </dgm:prSet>
      <dgm:spPr/>
    </dgm:pt>
    <dgm:pt modelId="{CC65E9A2-0E7B-4B11-B3E0-EA89F8B56ECD}" type="pres">
      <dgm:prSet presAssocID="{817C1738-91D5-439E-92BF-56CFC6879F26}" presName="parentText" presStyleLbl="node1" presStyleIdx="0" presStyleCnt="2" custLinFactY="-10902" custLinFactNeighborX="893" custLinFactNeighborY="-100000">
        <dgm:presLayoutVars>
          <dgm:chMax val="0"/>
          <dgm:bulletEnabled val="1"/>
        </dgm:presLayoutVars>
      </dgm:prSet>
      <dgm:spPr/>
    </dgm:pt>
    <dgm:pt modelId="{514CEB26-C901-4D60-B271-DCB02F121EAE}" type="pres">
      <dgm:prSet presAssocID="{11197B0C-1F2B-4208-B0E9-005B5B1EE4F2}" presName="spacer" presStyleCnt="0"/>
      <dgm:spPr/>
    </dgm:pt>
    <dgm:pt modelId="{DD4F2317-82B1-4AEF-8408-855C145452CD}" type="pres">
      <dgm:prSet presAssocID="{B473EA7B-BBA2-43F5-BC46-C3FE711C98D3}" presName="parentText" presStyleLbl="node1" presStyleIdx="1" presStyleCnt="2" custLinFactNeighborX="62" custLinFactNeighborY="-49999">
        <dgm:presLayoutVars>
          <dgm:chMax val="0"/>
          <dgm:bulletEnabled val="1"/>
        </dgm:presLayoutVars>
      </dgm:prSet>
      <dgm:spPr/>
    </dgm:pt>
  </dgm:ptLst>
  <dgm:cxnLst>
    <dgm:cxn modelId="{27FA9D3E-E991-4E36-A3F9-7835D6D525F3}" type="presOf" srcId="{3E78A0A8-546A-4EF1-BF09-B78638AE1611}" destId="{D44CA3DF-1002-46D4-9B5B-FC6B16AC08E0}" srcOrd="0" destOrd="0" presId="urn:microsoft.com/office/officeart/2005/8/layout/vList2"/>
    <dgm:cxn modelId="{3869D068-2416-48A5-AF34-170378AA7B86}" type="presOf" srcId="{B473EA7B-BBA2-43F5-BC46-C3FE711C98D3}" destId="{DD4F2317-82B1-4AEF-8408-855C145452CD}" srcOrd="0" destOrd="0" presId="urn:microsoft.com/office/officeart/2005/8/layout/vList2"/>
    <dgm:cxn modelId="{370AD4C9-C234-4CB7-8B67-09DEFD2A8E14}" type="presOf" srcId="{817C1738-91D5-439E-92BF-56CFC6879F26}" destId="{CC65E9A2-0E7B-4B11-B3E0-EA89F8B56ECD}" srcOrd="0" destOrd="0" presId="urn:microsoft.com/office/officeart/2005/8/layout/vList2"/>
    <dgm:cxn modelId="{A4BA6DFB-BA03-43F6-9652-6012E2D12A85}" srcId="{3E78A0A8-546A-4EF1-BF09-B78638AE1611}" destId="{B473EA7B-BBA2-43F5-BC46-C3FE711C98D3}" srcOrd="1" destOrd="0" parTransId="{9B11541C-87A7-47D4-9ECA-450FD16782C7}" sibTransId="{50F17BEB-56F4-405E-8A54-C7FD809F0893}"/>
    <dgm:cxn modelId="{DFE435FF-79FD-404A-A28C-9BDB397EED8F}" srcId="{3E78A0A8-546A-4EF1-BF09-B78638AE1611}" destId="{817C1738-91D5-439E-92BF-56CFC6879F26}" srcOrd="0" destOrd="0" parTransId="{1B50C92F-7015-4249-AE13-FA7EC901CF35}" sibTransId="{11197B0C-1F2B-4208-B0E9-005B5B1EE4F2}"/>
    <dgm:cxn modelId="{E82D5469-8D6C-4786-86FA-7A2FB94F461F}" type="presParOf" srcId="{D44CA3DF-1002-46D4-9B5B-FC6B16AC08E0}" destId="{CC65E9A2-0E7B-4B11-B3E0-EA89F8B56ECD}" srcOrd="0" destOrd="0" presId="urn:microsoft.com/office/officeart/2005/8/layout/vList2"/>
    <dgm:cxn modelId="{32347AF7-4B8C-4CDB-B3DB-4500E64171FD}" type="presParOf" srcId="{D44CA3DF-1002-46D4-9B5B-FC6B16AC08E0}" destId="{514CEB26-C901-4D60-B271-DCB02F121EAE}" srcOrd="1" destOrd="0" presId="urn:microsoft.com/office/officeart/2005/8/layout/vList2"/>
    <dgm:cxn modelId="{45C570AC-4E83-4BFD-A3E3-85C5391008C3}" type="presParOf" srcId="{D44CA3DF-1002-46D4-9B5B-FC6B16AC08E0}" destId="{DD4F2317-82B1-4AEF-8408-855C145452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9F72-5C1C-4B95-96BF-5BBA289DEF4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0587-5F7E-4297-9AF5-BF3BD593080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014-29E6-456A-8F00-E4730996A303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Tof’Box</a:t>
          </a:r>
          <a:r>
            <a:rPr lang="fr-FR" sz="2100" kern="1200" dirty="0"/>
            <a:t> est un réseau social de photographie permettant de voir, de partager des photos et d’</a:t>
          </a:r>
          <a:r>
            <a:rPr lang="fr-FR" sz="2100" kern="1200" dirty="0" err="1"/>
            <a:t>intéragir</a:t>
          </a:r>
          <a:r>
            <a:rPr lang="fr-FR" sz="2100" kern="1200" dirty="0"/>
            <a:t> autour de celles-ci.</a:t>
          </a:r>
        </a:p>
      </dsp:txBody>
      <dsp:txXfrm>
        <a:off x="1957694" y="918110"/>
        <a:ext cx="4839980" cy="1694973"/>
      </dsp:txXfrm>
    </dsp:sp>
    <dsp:sp modelId="{59BB885F-123B-4D45-9526-FF4E10D5EB9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FDFC-8F25-433D-8F1F-34FDBDE6E7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14BA-420B-453A-83F6-BA85BA093DF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Selon le cadre dans lequel il est mis en place ce projet peut s’adresser a un public large ou a une association de photographes par exemple</a:t>
          </a:r>
          <a:endParaRPr lang="en-US" sz="2100" kern="120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Anonyme</a:t>
          </a:r>
        </a:p>
      </dsp:txBody>
      <dsp:txXfrm>
        <a:off x="1301534" y="2514203"/>
        <a:ext cx="1422248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42A-97DF-47C8-8339-DE1AC2CCCDE1}">
      <dsp:nvSpPr>
        <dsp:cNvPr id="0" name=""/>
        <dsp:cNvSpPr/>
      </dsp:nvSpPr>
      <dsp:spPr>
        <a:xfrm>
          <a:off x="0" y="249076"/>
          <a:ext cx="6413500" cy="2448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La requête est l’action de l’utilisateur, qui va taper un URL ou cliquer sur un bouton.</a:t>
          </a:r>
          <a:br>
            <a:rPr lang="fr-FR" sz="2800" kern="1200" dirty="0"/>
          </a:br>
          <a:r>
            <a:rPr lang="fr-FR" sz="2800" kern="1200" dirty="0"/>
            <a:t>Cette action va orienter la requête vers une méthode dans un Controller.</a:t>
          </a:r>
        </a:p>
      </dsp:txBody>
      <dsp:txXfrm>
        <a:off x="119529" y="368605"/>
        <a:ext cx="6174442" cy="2209501"/>
      </dsp:txXfrm>
    </dsp:sp>
    <dsp:sp modelId="{2C8BDE9D-3836-48CC-A9DB-59054019079D}">
      <dsp:nvSpPr>
        <dsp:cNvPr id="0" name=""/>
        <dsp:cNvSpPr/>
      </dsp:nvSpPr>
      <dsp:spPr>
        <a:xfrm>
          <a:off x="0" y="2711374"/>
          <a:ext cx="6413500" cy="2684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notre exemple, l’utilisateur tape l’URL de l’application qui le mène donc vers la page d’accueil.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31056" y="2842430"/>
        <a:ext cx="6151388" cy="242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E9A2-0E7B-4B11-B3E0-EA89F8B56ECD}">
      <dsp:nvSpPr>
        <dsp:cNvPr id="0" name=""/>
        <dsp:cNvSpPr/>
      </dsp:nvSpPr>
      <dsp:spPr>
        <a:xfrm>
          <a:off x="0" y="34049"/>
          <a:ext cx="6413663" cy="2405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Symfony, le Controller qui gère la page d’accueil par défaut est le </a:t>
          </a:r>
          <a:r>
            <a:rPr lang="fr-FR" sz="2800" kern="1200" dirty="0" err="1"/>
            <a:t>HomeController</a:t>
          </a:r>
          <a:r>
            <a:rPr lang="fr-FR" sz="2800" kern="1200" dirty="0"/>
            <a:t>.</a:t>
          </a:r>
        </a:p>
      </dsp:txBody>
      <dsp:txXfrm>
        <a:off x="117442" y="151491"/>
        <a:ext cx="6178779" cy="2170928"/>
      </dsp:txXfrm>
    </dsp:sp>
    <dsp:sp modelId="{DD4F2317-82B1-4AEF-8408-855C145452CD}">
      <dsp:nvSpPr>
        <dsp:cNvPr id="0" name=""/>
        <dsp:cNvSpPr/>
      </dsp:nvSpPr>
      <dsp:spPr>
        <a:xfrm>
          <a:off x="0" y="2823104"/>
          <a:ext cx="6413663" cy="2405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Il va donc récupérer la requête, exécuter un ensemble de sous-requête pour récupérer les informations dont il a besoin pour afficher la page demandée. Pour cela, il va faire appel au Repository.</a:t>
          </a:r>
        </a:p>
      </dsp:txBody>
      <dsp:txXfrm>
        <a:off x="117442" y="2940546"/>
        <a:ext cx="6178779" cy="2170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Tkt</a:t>
            </a:r>
            <a:r>
              <a:rPr lang="fr-FR" dirty="0"/>
              <a:t> ça va bien se passer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= Requête envoyé par utilisateur. Envoyé vers contrôleur</a:t>
            </a:r>
          </a:p>
          <a:p>
            <a:r>
              <a:rPr lang="fr-FR" dirty="0"/>
              <a:t>2 = Le contrôleur fait une demande de données au Modèle</a:t>
            </a:r>
          </a:p>
          <a:p>
            <a:r>
              <a:rPr lang="fr-FR" dirty="0"/>
              <a:t>3 = Le Modèle envoie sa requête à la base de données. Il est le seul à avoir accès à la BDD</a:t>
            </a:r>
          </a:p>
          <a:p>
            <a:r>
              <a:rPr lang="fr-FR" dirty="0"/>
              <a:t>4 = Le Contrôleur récupère ces données, les organise si besoin et appel la vue avec les données</a:t>
            </a:r>
          </a:p>
          <a:p>
            <a:r>
              <a:rPr lang="fr-FR" dirty="0"/>
              <a:t>5 = La vue organiser la réponse et </a:t>
            </a:r>
            <a:r>
              <a:rPr lang="fr-FR" dirty="0" err="1"/>
              <a:t>retourn</a:t>
            </a:r>
            <a:r>
              <a:rPr lang="fr-FR" dirty="0"/>
              <a:t> le HTML qui sera affiché à l’utilisateur.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1184-F05B-400A-8A17-582BFB35CEC7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7D2C-C368-49AA-ABB9-59757E9049E2}" type="datetime1">
              <a:rPr lang="fr-FR" smtClean="0"/>
              <a:t>03/06/2020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02B7-1C66-4DE8-B9AF-37C9BE30BA80}" type="datetime1">
              <a:rPr lang="fr-FR" smtClean="0"/>
              <a:t>03/06/2020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84F3-64A9-4428-BDB0-8FB8732EE96B}" type="datetime1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009" y="2712889"/>
            <a:ext cx="6451668" cy="1432222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FFFFFF"/>
                </a:solidFill>
                <a:latin typeface="+mn-lt"/>
              </a:rPr>
              <a:t>Tof’Box</a:t>
            </a:r>
            <a:endParaRPr lang="fr-FR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" y="2712889"/>
            <a:ext cx="3293781" cy="263367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Sylvain ALLAIN</a:t>
            </a:r>
          </a:p>
          <a:p>
            <a:endParaRPr lang="fr-FR" dirty="0">
              <a:solidFill>
                <a:srgbClr val="FFFFFF"/>
              </a:solidFill>
              <a:latin typeface="+mn-lt"/>
            </a:endParaRPr>
          </a:p>
          <a:p>
            <a:r>
              <a:rPr lang="fr-FR" dirty="0">
                <a:solidFill>
                  <a:srgbClr val="FFFFFF"/>
                </a:solidFill>
                <a:latin typeface="+mn-lt"/>
              </a:rPr>
              <a:t>Développeur web &amp; web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C362E-E33C-4E8F-B180-2B873F5382AB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F013E-2E32-4A70-9AE6-488861288633}"/>
              </a:ext>
            </a:extLst>
          </p:cNvPr>
          <p:cNvSpPr/>
          <p:nvPr/>
        </p:nvSpPr>
        <p:spPr>
          <a:xfrm>
            <a:off x="6469964" y="5624676"/>
            <a:ext cx="4902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Elan Formation | Novembre 2019 – Juin 2020</a:t>
            </a:r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Conception et mise en oeuvre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E56095-2A95-4C5A-BA6B-51F017A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Conception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2EE68-C3DA-4D7B-BE23-55780F9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356" y="1159565"/>
            <a:ext cx="3428550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MCD et maquettage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5E5C7-BFC6-44AF-900E-640FF715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8F061-2373-4477-BA80-0772230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B286-3A58-4A20-A249-AD63DE5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BA6C-F276-4C89-86F2-1397E51D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CBF45E90-380A-4559-A955-32CF9ACA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19F59C0-BD4C-4B9E-9EDA-7A484A7A377D}"/>
              </a:ext>
            </a:extLst>
          </p:cNvPr>
          <p:cNvSpPr/>
          <p:nvPr/>
        </p:nvSpPr>
        <p:spPr>
          <a:xfrm>
            <a:off x="4104459" y="3364375"/>
            <a:ext cx="2022021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B028C2-BA6C-47D5-89D0-CE0B0B75F473}"/>
              </a:ext>
            </a:extLst>
          </p:cNvPr>
          <p:cNvSpPr/>
          <p:nvPr/>
        </p:nvSpPr>
        <p:spPr>
          <a:xfrm rot="5400000">
            <a:off x="1296366" y="4476573"/>
            <a:ext cx="1324124" cy="506706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>
            <a:no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1966FC7B-5E8C-4ADD-B624-4DF7C93B51E0}"/>
              </a:ext>
            </a:extLst>
          </p:cNvPr>
          <p:cNvGrpSpPr/>
          <p:nvPr/>
        </p:nvGrpSpPr>
        <p:grpSpPr>
          <a:xfrm>
            <a:off x="2764718" y="1903893"/>
            <a:ext cx="4388630" cy="1016130"/>
            <a:chOff x="3022933" y="1881075"/>
            <a:chExt cx="4388630" cy="1016130"/>
          </a:xfrm>
        </p:grpSpPr>
        <p:sp>
          <p:nvSpPr>
            <p:cNvPr id="20" name="Flèche : virage 19">
              <a:extLst>
                <a:ext uri="{FF2B5EF4-FFF2-40B4-BE49-F238E27FC236}">
                  <a16:creationId xmlns:a16="http://schemas.microsoft.com/office/drawing/2014/main" id="{D549C1AE-8B5C-4684-9629-9712881CA1E9}"/>
                </a:ext>
              </a:extLst>
            </p:cNvPr>
            <p:cNvSpPr/>
            <p:nvPr/>
          </p:nvSpPr>
          <p:spPr>
            <a:xfrm>
              <a:off x="3338994" y="2220687"/>
              <a:ext cx="1055429" cy="676518"/>
            </a:xfrm>
            <a:prstGeom prst="bentArrow">
              <a:avLst>
                <a:gd name="adj1" fmla="val 20171"/>
                <a:gd name="adj2" fmla="val 25000"/>
                <a:gd name="adj3" fmla="val 25000"/>
                <a:gd name="adj4" fmla="val 365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Flèche : virage 24">
              <a:extLst>
                <a:ext uri="{FF2B5EF4-FFF2-40B4-BE49-F238E27FC236}">
                  <a16:creationId xmlns:a16="http://schemas.microsoft.com/office/drawing/2014/main" id="{B6FEB293-E385-4CA1-9E9E-1BA64EE4DA4F}"/>
                </a:ext>
              </a:extLst>
            </p:cNvPr>
            <p:cNvSpPr/>
            <p:nvPr/>
          </p:nvSpPr>
          <p:spPr>
            <a:xfrm flipH="1">
              <a:off x="6082980" y="2227589"/>
              <a:ext cx="906235" cy="49363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360391F-5D9F-412A-82FC-3D10FEDAD64E}"/>
                </a:ext>
              </a:extLst>
            </p:cNvPr>
            <p:cNvSpPr txBox="1"/>
            <p:nvPr/>
          </p:nvSpPr>
          <p:spPr>
            <a:xfrm>
              <a:off x="3022933" y="1935334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1B8F600-1C0E-45B3-B346-CD31131E3F22}"/>
                </a:ext>
              </a:extLst>
            </p:cNvPr>
            <p:cNvSpPr txBox="1"/>
            <p:nvPr/>
          </p:nvSpPr>
          <p:spPr>
            <a:xfrm>
              <a:off x="5988545" y="188107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6AADF7C-CEA8-4184-8A76-A93741536BAE}"/>
              </a:ext>
            </a:extLst>
          </p:cNvPr>
          <p:cNvGrpSpPr/>
          <p:nvPr/>
        </p:nvGrpSpPr>
        <p:grpSpPr>
          <a:xfrm>
            <a:off x="7437663" y="1908503"/>
            <a:ext cx="2566968" cy="2995384"/>
            <a:chOff x="7437663" y="1908503"/>
            <a:chExt cx="2566968" cy="2995384"/>
          </a:xfrm>
        </p:grpSpPr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409E7DF5-1924-49DD-8DD1-BEE46C18FC1C}"/>
                </a:ext>
              </a:extLst>
            </p:cNvPr>
            <p:cNvSpPr/>
            <p:nvPr/>
          </p:nvSpPr>
          <p:spPr>
            <a:xfrm rot="16200000" flipV="1">
              <a:off x="8624994" y="3134611"/>
              <a:ext cx="564717" cy="2194557"/>
            </a:xfrm>
            <a:prstGeom prst="bentArrow">
              <a:avLst>
                <a:gd name="adj1" fmla="val 25273"/>
                <a:gd name="adj2" fmla="val 26986"/>
                <a:gd name="adj3" fmla="val 34863"/>
                <a:gd name="adj4" fmla="val 12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demi-tour 31">
              <a:extLst>
                <a:ext uri="{FF2B5EF4-FFF2-40B4-BE49-F238E27FC236}">
                  <a16:creationId xmlns:a16="http://schemas.microsoft.com/office/drawing/2014/main" id="{5B2A88C2-66E4-402F-BA6C-6C1F8E70B010}"/>
                </a:ext>
              </a:extLst>
            </p:cNvPr>
            <p:cNvSpPr/>
            <p:nvPr/>
          </p:nvSpPr>
          <p:spPr>
            <a:xfrm flipH="1">
              <a:off x="7437663" y="2277835"/>
              <a:ext cx="2392134" cy="930727"/>
            </a:xfrm>
            <a:prstGeom prst="uturnArrow">
              <a:avLst>
                <a:gd name="adj1" fmla="val 18101"/>
                <a:gd name="adj2" fmla="val 18403"/>
                <a:gd name="adj3" fmla="val 21064"/>
                <a:gd name="adj4" fmla="val 43750"/>
                <a:gd name="adj5" fmla="val 4654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0AEBC23-7067-4842-9A39-49671FF5DF7C}"/>
                </a:ext>
              </a:extLst>
            </p:cNvPr>
            <p:cNvSpPr txBox="1"/>
            <p:nvPr/>
          </p:nvSpPr>
          <p:spPr>
            <a:xfrm>
              <a:off x="7926058" y="1908503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One To </a:t>
              </a:r>
              <a:r>
                <a:rPr lang="fr-FR" dirty="0" err="1"/>
                <a:t>Many</a:t>
              </a:r>
              <a:endParaRPr lang="fr-FR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E3515-F627-4A24-BF8D-288C4BADEA79}"/>
                </a:ext>
              </a:extLst>
            </p:cNvPr>
            <p:cNvSpPr txBox="1"/>
            <p:nvPr/>
          </p:nvSpPr>
          <p:spPr>
            <a:xfrm>
              <a:off x="7922221" y="453455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42D15B0-383F-4C9C-B2A1-6E0D24790B8A}"/>
              </a:ext>
            </a:extLst>
          </p:cNvPr>
          <p:cNvGrpSpPr/>
          <p:nvPr/>
        </p:nvGrpSpPr>
        <p:grpSpPr>
          <a:xfrm>
            <a:off x="3586220" y="4227369"/>
            <a:ext cx="3567128" cy="1239295"/>
            <a:chOff x="3586220" y="4227369"/>
            <a:chExt cx="3567128" cy="1239295"/>
          </a:xfrm>
        </p:grpSpPr>
        <p:sp>
          <p:nvSpPr>
            <p:cNvPr id="35" name="Flèche : virage 34">
              <a:extLst>
                <a:ext uri="{FF2B5EF4-FFF2-40B4-BE49-F238E27FC236}">
                  <a16:creationId xmlns:a16="http://schemas.microsoft.com/office/drawing/2014/main" id="{5224F2DE-0E96-4B8F-8483-D096E417A2EE}"/>
                </a:ext>
              </a:extLst>
            </p:cNvPr>
            <p:cNvSpPr/>
            <p:nvPr/>
          </p:nvSpPr>
          <p:spPr>
            <a:xfrm flipV="1">
              <a:off x="3586220" y="4227369"/>
              <a:ext cx="708238" cy="676518"/>
            </a:xfrm>
            <a:prstGeom prst="bentArrow">
              <a:avLst>
                <a:gd name="adj1" fmla="val 20171"/>
                <a:gd name="adj2" fmla="val 25000"/>
                <a:gd name="adj3" fmla="val 25000"/>
                <a:gd name="adj4" fmla="val 365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6" name="Flèche : virage 35">
              <a:extLst>
                <a:ext uri="{FF2B5EF4-FFF2-40B4-BE49-F238E27FC236}">
                  <a16:creationId xmlns:a16="http://schemas.microsoft.com/office/drawing/2014/main" id="{08F7C415-B562-4A8B-B1DF-8DEA7FCD278E}"/>
                </a:ext>
              </a:extLst>
            </p:cNvPr>
            <p:cNvSpPr/>
            <p:nvPr/>
          </p:nvSpPr>
          <p:spPr>
            <a:xfrm flipH="1" flipV="1">
              <a:off x="5774840" y="4655599"/>
              <a:ext cx="906235" cy="354514"/>
            </a:xfrm>
            <a:prstGeom prst="bentArrow">
              <a:avLst>
                <a:gd name="adj1" fmla="val 34212"/>
                <a:gd name="adj2" fmla="val 34212"/>
                <a:gd name="adj3" fmla="val 41121"/>
                <a:gd name="adj4" fmla="val 345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35735BD-6E44-4581-BFBE-D1C87F853F9C}"/>
                </a:ext>
              </a:extLst>
            </p:cNvPr>
            <p:cNvSpPr txBox="1"/>
            <p:nvPr/>
          </p:nvSpPr>
          <p:spPr>
            <a:xfrm>
              <a:off x="3668018" y="4820333"/>
              <a:ext cx="906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738D502-095A-4A10-8B7A-E3C4BE8B674E}"/>
                </a:ext>
              </a:extLst>
            </p:cNvPr>
            <p:cNvSpPr txBox="1"/>
            <p:nvPr/>
          </p:nvSpPr>
          <p:spPr>
            <a:xfrm>
              <a:off x="5730330" y="4994704"/>
              <a:ext cx="142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5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8FCF-6E09-4927-9216-1996EA6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885D6-C3DF-42D9-9415-C7BE0B1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7EDA8-950D-41E2-86A0-0154F26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427DB-EF4D-473F-A8D5-E6A6D2C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4AA67-BE06-4E00-9D21-571443A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2" y="1816721"/>
            <a:ext cx="7711116" cy="4377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5EFE-AE34-49D5-A940-AE16C89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F7DFB-2495-41D0-8E9E-AD08A6F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ACE0-6E51-45A6-BA35-C67FAB0B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C80F-91BD-40F1-B137-389B6DC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5450E-02FE-48A3-B5CE-2670282E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46" y="1814459"/>
            <a:ext cx="7782667" cy="4418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D0E9-4A88-429B-A8F0-A77C9A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pic>
        <p:nvPicPr>
          <p:cNvPr id="8" name="Espace réservé du contenu 7" descr="Une image contenant moniteur, différent, horloge&#10;&#10;Description générée automatiquement">
            <a:extLst>
              <a:ext uri="{FF2B5EF4-FFF2-40B4-BE49-F238E27FC236}">
                <a16:creationId xmlns:a16="http://schemas.microsoft.com/office/drawing/2014/main" id="{4D25D887-B083-4B2D-BE7F-269D81A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08940"/>
            <a:ext cx="7499926" cy="44129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3CCE-F191-47EA-9F26-047A8E32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B6396-85EC-44D9-9D09-2E981EE4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8149E-0176-4289-97F8-4FFFA3E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4" y="643467"/>
            <a:ext cx="35266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MVC </a:t>
            </a:r>
          </a:p>
          <a:p>
            <a:r>
              <a:rPr lang="en-US" dirty="0" err="1"/>
              <a:t>représentation</a:t>
            </a:r>
            <a:r>
              <a:rPr lang="en-US" dirty="0"/>
              <a:t> DU </a:t>
            </a:r>
            <a:r>
              <a:rPr lang="en-US" dirty="0" err="1"/>
              <a:t>mvC</a:t>
            </a:r>
            <a:r>
              <a:rPr lang="en-US" dirty="0"/>
              <a:t> dans Symfony</a:t>
            </a:r>
          </a:p>
          <a:p>
            <a:r>
              <a:rPr lang="en-US" dirty="0" err="1"/>
              <a:t>Cheminement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18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Controller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2868717" y="2689327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5760440" y="1536061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9715900" y="2037303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5835941" y="3178379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4630405" y="5097930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19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MVC adapté à Symfony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69986D-3102-4C6F-8F76-D6F7AD93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1481226"/>
            <a:ext cx="8325644" cy="45754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43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Contexte, fonctionnalité et technologies de développement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2B1A4C-2841-4F4E-8F6D-B6FF22F006E0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</a:t>
            </a:r>
            <a:r>
              <a:rPr lang="en-US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359FB9-D8D7-43D0-B194-B2A2620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Cheminement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fonctionnalité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AE20D1-2348-4C08-B112-E37E82099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0995" y="643467"/>
            <a:ext cx="255993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De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requête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à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réponse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Illustration par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l’exemple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6D7F0-0AB8-4B74-84E3-3E23890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887C5-2A31-4B2C-9516-5CCD3D0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FB01C-42CA-4F47-9C44-6E82627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C6A47A-DDC1-4CF9-8CD4-76FA0D2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Requête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C52A20-71D6-41F1-9CDA-3E3D140F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722954"/>
              </p:ext>
            </p:extLst>
          </p:nvPr>
        </p:nvGraphicFramePr>
        <p:xfrm>
          <a:off x="4741863" y="606425"/>
          <a:ext cx="641350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7078-5F2B-43F3-A508-7591588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946EC-8A91-4BCD-8911-422052C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DEF-2399-4441-B11F-C552530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32C0FE-EE06-4F07-B194-065EF6D2C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7" y="5045981"/>
            <a:ext cx="5837272" cy="5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7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B7D5C50-61C4-4E43-A36D-198B1820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663889"/>
              </p:ext>
            </p:extLst>
          </p:nvPr>
        </p:nvGraphicFramePr>
        <p:xfrm>
          <a:off x="4881091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22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6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03/06/2020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1864466" y="3683553"/>
            <a:ext cx="2220686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917C890-77C1-47AF-93C4-4BB9F50BDF45}"/>
              </a:ext>
            </a:extLst>
          </p:cNvPr>
          <p:cNvGrpSpPr/>
          <p:nvPr/>
        </p:nvGrpSpPr>
        <p:grpSpPr>
          <a:xfrm>
            <a:off x="4085152" y="3340655"/>
            <a:ext cx="6555920" cy="1412421"/>
            <a:chOff x="2881994" y="3331030"/>
            <a:chExt cx="6555920" cy="1412421"/>
          </a:xfrm>
        </p:grpSpPr>
        <p:sp>
          <p:nvSpPr>
            <p:cNvPr id="32" name="Légende : encadrée à une bordure 31">
              <a:extLst>
                <a:ext uri="{FF2B5EF4-FFF2-40B4-BE49-F238E27FC236}">
                  <a16:creationId xmlns:a16="http://schemas.microsoft.com/office/drawing/2014/main" id="{1E9E1A04-6918-4860-A6D3-A35E8762F91E}"/>
                </a:ext>
              </a:extLst>
            </p:cNvPr>
            <p:cNvSpPr/>
            <p:nvPr/>
          </p:nvSpPr>
          <p:spPr>
            <a:xfrm>
              <a:off x="5030546" y="3331030"/>
              <a:ext cx="4407368" cy="1412421"/>
            </a:xfrm>
            <a:prstGeom prst="accentBorderCallout1">
              <a:avLst>
                <a:gd name="adj1" fmla="val -78"/>
                <a:gd name="adj2" fmla="val -143"/>
                <a:gd name="adj3" fmla="val 24679"/>
                <a:gd name="adj4" fmla="val -48911"/>
              </a:avLst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FEC29D6-539B-4FB4-861A-AA1F911CF891}"/>
                </a:ext>
              </a:extLst>
            </p:cNvPr>
            <p:cNvCxnSpPr>
              <a:cxnSpLocks/>
            </p:cNvCxnSpPr>
            <p:nvPr/>
          </p:nvCxnSpPr>
          <p:spPr>
            <a:xfrm>
              <a:off x="2881994" y="4269921"/>
              <a:ext cx="2148552" cy="4735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7" name="Image 36" descr="Une image contenant tenant, pièce, homme&#10;&#10;Description générée automatiquement">
            <a:extLst>
              <a:ext uri="{FF2B5EF4-FFF2-40B4-BE49-F238E27FC236}">
                <a16:creationId xmlns:a16="http://schemas.microsoft.com/office/drawing/2014/main" id="{A432174B-EA1C-41D3-8228-E6EE54E8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66" y="3407941"/>
            <a:ext cx="4264445" cy="12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47A477-3F46-4A67-B52B-A4F02D51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1" y="3800976"/>
            <a:ext cx="5808271" cy="2286832"/>
          </a:xfr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735665" y="537347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Dans le Repository, on retrouve des méthodes qui permettent de construire une requête DQL, que Doctrine va interpréter.</a:t>
              </a:r>
              <a:br>
                <a:rPr lang="fr-FR" sz="2800" kern="1200" dirty="0"/>
              </a:br>
              <a:r>
                <a:rPr lang="fr-FR" sz="2800" kern="1200" dirty="0"/>
                <a:t>Il pourra ainsi solliciter la base de données grâce à une requête 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4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03/06/2020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2000823" y="5456205"/>
            <a:ext cx="2515029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917C890-77C1-47AF-93C4-4BB9F50BDF45}"/>
              </a:ext>
            </a:extLst>
          </p:cNvPr>
          <p:cNvGrpSpPr/>
          <p:nvPr/>
        </p:nvGrpSpPr>
        <p:grpSpPr>
          <a:xfrm>
            <a:off x="4515852" y="2899497"/>
            <a:ext cx="6705998" cy="3152702"/>
            <a:chOff x="2731916" y="3331031"/>
            <a:chExt cx="6705998" cy="3152702"/>
          </a:xfrm>
        </p:grpSpPr>
        <p:sp>
          <p:nvSpPr>
            <p:cNvPr id="32" name="Légende : encadrée à une bordure 31">
              <a:extLst>
                <a:ext uri="{FF2B5EF4-FFF2-40B4-BE49-F238E27FC236}">
                  <a16:creationId xmlns:a16="http://schemas.microsoft.com/office/drawing/2014/main" id="{1E9E1A04-6918-4860-A6D3-A35E8762F91E}"/>
                </a:ext>
              </a:extLst>
            </p:cNvPr>
            <p:cNvSpPr/>
            <p:nvPr/>
          </p:nvSpPr>
          <p:spPr>
            <a:xfrm>
              <a:off x="5030546" y="3331031"/>
              <a:ext cx="4407368" cy="1094988"/>
            </a:xfrm>
            <a:prstGeom prst="accentBorderCallout1">
              <a:avLst>
                <a:gd name="adj1" fmla="val -78"/>
                <a:gd name="adj2" fmla="val -143"/>
                <a:gd name="adj3" fmla="val 233188"/>
                <a:gd name="adj4" fmla="val -52005"/>
              </a:avLst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FEC29D6-539B-4FB4-861A-AA1F911CF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916" y="4426019"/>
              <a:ext cx="2298630" cy="205771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Image 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453A69DF-6F3D-402F-83FC-AB0D4E9AD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36" y="2950215"/>
            <a:ext cx="4286260" cy="9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View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26</a:t>
            </a:fld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663214" y="1983173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kern="1200" dirty="0"/>
                <a:t>La Vue dans Symfony est gérée par </a:t>
              </a:r>
              <a:r>
                <a:rPr lang="fr-FR" sz="2800" kern="1200" dirty="0" err="1"/>
                <a:t>Twig</a:t>
              </a:r>
              <a:r>
                <a:rPr lang="fr-FR" sz="2800" kern="1200" dirty="0"/>
                <a:t>, un générateur de Template.</a:t>
              </a:r>
              <a:r>
                <a:rPr lang="fr-FR" sz="2800" dirty="0"/>
                <a:t> 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Il permet d’organiser, de conditionner le rendue de la page HTML que nous allons ensuite renvoyé à l’utilisateur.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5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98421-51CC-4D7B-B45F-FE2EDDA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93B08-B338-4F9A-BF5B-E6A3E92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E7845-5157-47C6-9647-E07692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27</a:t>
            </a:fld>
            <a:endParaRPr lang="fr-FR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37BE36-5856-4E0E-864E-98509D7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31" y="131975"/>
            <a:ext cx="8022737" cy="60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6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Response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28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capture d’écran, assis, photo, moniteur&#10;&#10;Description générée automatiquement">
            <a:extLst>
              <a:ext uri="{FF2B5EF4-FFF2-40B4-BE49-F238E27FC236}">
                <a16:creationId xmlns:a16="http://schemas.microsoft.com/office/drawing/2014/main" id="{A538699D-9103-4CA7-9ABB-AD3952F8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75" y="514281"/>
            <a:ext cx="6560721" cy="2508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8C878D-A002-4586-9C80-9978C7C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4" y="3510247"/>
            <a:ext cx="5741746" cy="28334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CF6D59-2C21-493F-B0A8-52D752AEB8FB}"/>
              </a:ext>
            </a:extLst>
          </p:cNvPr>
          <p:cNvSpPr txBox="1"/>
          <p:nvPr/>
        </p:nvSpPr>
        <p:spPr>
          <a:xfrm>
            <a:off x="7443647" y="144949"/>
            <a:ext cx="17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E61B2-D76C-436E-B061-DBC5D8DDF04D}"/>
              </a:ext>
            </a:extLst>
          </p:cNvPr>
          <p:cNvSpPr txBox="1"/>
          <p:nvPr/>
        </p:nvSpPr>
        <p:spPr>
          <a:xfrm>
            <a:off x="5389544" y="3149666"/>
            <a:ext cx="5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page 404 si la requête ne correspond a aucune méthode</a:t>
            </a:r>
          </a:p>
        </p:txBody>
      </p:sp>
    </p:spTree>
    <p:extLst>
      <p:ext uri="{BB962C8B-B14F-4D97-AF65-F5344CB8AC3E}">
        <p14:creationId xmlns:p14="http://schemas.microsoft.com/office/powerpoint/2010/main" val="229720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Démonstration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2" y="643467"/>
            <a:ext cx="378381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Tof’box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302B9-A046-4821-BA88-23200A1096DF}"/>
              </a:ext>
            </a:extLst>
          </p:cNvPr>
          <p:cNvSpPr txBox="1"/>
          <p:nvPr/>
        </p:nvSpPr>
        <p:spPr>
          <a:xfrm>
            <a:off x="4306721" y="5364673"/>
            <a:ext cx="3575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www.tofbox.sylvainallain.fr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D1256D0D-B8D8-4FAE-9F89-227CA102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144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FECAD7-CD77-4EF4-A898-47E01703E6C3}"/>
              </a:ext>
            </a:extLst>
          </p:cNvPr>
          <p:cNvSpPr txBox="1"/>
          <p:nvPr/>
        </p:nvSpPr>
        <p:spPr>
          <a:xfrm>
            <a:off x="3657144" y="2464139"/>
            <a:ext cx="7498536" cy="2226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28" name="Graphic 25">
            <a:extLst>
              <a:ext uri="{FF2B5EF4-FFF2-40B4-BE49-F238E27FC236}">
                <a16:creationId xmlns:a16="http://schemas.microsoft.com/office/drawing/2014/main" id="{89C6E3BB-BBEB-45A4-A7E4-270DA5AF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73" y="235257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8238921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90538" y="1068071"/>
            <a:ext cx="5318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Anonyme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 commentaire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Modifier/Supprimer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Suggérer une catégorie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Changer de mot de passe / d’email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 accès a toutes les fonctionnalités d’un utilisateur connecté. Sauf changement d’adresse e-mail et mot de passe</a:t>
            </a:r>
            <a:endParaRPr lang="fr-F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Accès a un espace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bibliothèque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7127" y="1887524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859985" cy="8599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668855" cy="943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7" y="2456529"/>
            <a:ext cx="691776" cy="972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73" y="3436612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26" y="5239997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24" y="5148901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097280" y="4566718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Bibliothèques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34" y="2538612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17" y="4655508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166D3-05E9-4AF9-AC1D-8F2E78905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96" y="4300581"/>
            <a:ext cx="1582748" cy="985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0778F1-90CC-41B4-A0E8-0D69324E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96" y="5148901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de gestion de projet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6" y="838130"/>
            <a:ext cx="11580948" cy="2895237"/>
          </a:xfrm>
          <a:prstGeom prst="rect">
            <a:avLst/>
          </a:prstGeom>
        </p:spPr>
      </p:pic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1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E75921B-C4F6-4949-BEE6-7B8822AEE9B3}" type="datetime1">
              <a:rPr lang="en-US" smtClean="0"/>
              <a:pPr defTabSz="914400"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3773040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62" y="173715"/>
            <a:ext cx="8381275" cy="4169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B14172-D5F5-4BFB-89B6-FE98C0A91CE9}" type="datetime1">
              <a:rPr lang="en-US" smtClean="0"/>
              <a:pPr defTabSz="914400"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723</Words>
  <Application>Microsoft Office PowerPoint</Application>
  <PresentationFormat>Grand écran</PresentationFormat>
  <Paragraphs>202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développement</vt:lpstr>
      <vt:lpstr>Langages, bibliothèque et environnement de développement</vt:lpstr>
      <vt:lpstr>Organisation</vt:lpstr>
      <vt:lpstr>Diagramme de Gantt</vt:lpstr>
      <vt:lpstr>Trello</vt:lpstr>
      <vt:lpstr>Réalisation du projet</vt:lpstr>
      <vt:lpstr>Conception</vt:lpstr>
      <vt:lpstr>MCD</vt:lpstr>
      <vt:lpstr>MCD</vt:lpstr>
      <vt:lpstr>Maquettage</vt:lpstr>
      <vt:lpstr>Maquettage</vt:lpstr>
      <vt:lpstr>Maquettage</vt:lpstr>
      <vt:lpstr>Design pattern</vt:lpstr>
      <vt:lpstr>Model – View – Controller</vt:lpstr>
      <vt:lpstr>MVC adapté à Symfony</vt:lpstr>
      <vt:lpstr>Cheminement d’une fonctionnalité</vt:lpstr>
      <vt:lpstr>Requête</vt:lpstr>
      <vt:lpstr>Controller</vt:lpstr>
      <vt:lpstr>Présentation PowerPoint</vt:lpstr>
      <vt:lpstr>Repository</vt:lpstr>
      <vt:lpstr>Présentation PowerPoint</vt:lpstr>
      <vt:lpstr>View</vt:lpstr>
      <vt:lpstr>Présentation PowerPoint</vt:lpstr>
      <vt:lpstr>Response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Tof’Box</dc:title>
  <dc:creator>S2 LF</dc:creator>
  <cp:lastModifiedBy>S2 LF</cp:lastModifiedBy>
  <cp:revision>5</cp:revision>
  <dcterms:created xsi:type="dcterms:W3CDTF">2020-06-03T14:12:24Z</dcterms:created>
  <dcterms:modified xsi:type="dcterms:W3CDTF">2020-06-03T15:08:04Z</dcterms:modified>
</cp:coreProperties>
</file>